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0" r:id="rId4"/>
    <p:sldId id="259" r:id="rId5"/>
    <p:sldId id="262" r:id="rId6"/>
    <p:sldId id="263" r:id="rId7"/>
    <p:sldId id="265" r:id="rId8"/>
    <p:sldId id="267" r:id="rId9"/>
    <p:sldId id="282" r:id="rId10"/>
    <p:sldId id="288" r:id="rId11"/>
    <p:sldId id="268" r:id="rId12"/>
    <p:sldId id="293" r:id="rId13"/>
    <p:sldId id="294" r:id="rId14"/>
    <p:sldId id="289" r:id="rId15"/>
    <p:sldId id="270" r:id="rId16"/>
    <p:sldId id="272" r:id="rId17"/>
    <p:sldId id="273" r:id="rId18"/>
    <p:sldId id="274" r:id="rId19"/>
    <p:sldId id="275" r:id="rId20"/>
    <p:sldId id="284" r:id="rId21"/>
    <p:sldId id="285" r:id="rId22"/>
    <p:sldId id="290" r:id="rId23"/>
    <p:sldId id="291" r:id="rId24"/>
    <p:sldId id="295" r:id="rId25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5D0925-6770-44B1-8C8A-8240F5A181B2}" type="datetimeFigureOut">
              <a:rPr lang="zh-CN" altLang="en-US"/>
              <a:pPr>
                <a:defRPr/>
              </a:pPr>
              <a:t>2020/11/3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829757-2BBD-4135-B7CC-DE0CF80738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630E-0618-4565-8FF6-0C00CA3EE0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FD64-B6E0-49DA-A81A-D4505B7343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62D8-953F-442C-B7D9-E26582685C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55B0-0CCC-440E-A77F-F3013FCAC2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10C5-C0EE-4BFB-890F-4DB077E7BD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A6E4-3B6F-45D1-87FE-0C21B61D23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CB9B-ADD5-4596-8385-3E4D64BCC4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7169-58D8-4E90-BDA0-03B4CA150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F94C-CFDB-4815-B000-9F6DF4C7D1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5813-4446-4088-B55F-C82C5C8C89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E7C2-7283-42A3-BAEC-AEBE2B1F3B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2F33-2150-4264-811C-9EE6187A84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0737-D3AE-4189-A1F0-9C93E85062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41E57BE-52EC-495E-B4A5-9A3D88F0DF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4700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第十八章 电功率</a:t>
            </a:r>
            <a:b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节 电能 电功</a:t>
            </a:r>
            <a:r>
              <a:rPr lang="zh-CN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8535140" imgH="6172735"/>
        </mc:Choice>
        <mc:Fallback>
          <p:control name="ShockwaveFlash1" r:id="rId2" imgW="8535140" imgH="617273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4800" y="228600"/>
                  <a:ext cx="8534400" cy="6172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．参数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752600"/>
            <a:ext cx="3859213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9927" name="AutoShape 7"/>
          <p:cNvSpPr/>
          <p:nvPr/>
        </p:nvSpPr>
        <p:spPr bwMode="auto">
          <a:xfrm>
            <a:off x="381000" y="1562100"/>
            <a:ext cx="2514600" cy="1333500"/>
          </a:xfrm>
          <a:prstGeom prst="borderCallout1">
            <a:avLst>
              <a:gd name="adj1" fmla="val 8569"/>
              <a:gd name="adj2" fmla="val 103032"/>
              <a:gd name="adj3" fmla="val 220000"/>
              <a:gd name="adj4" fmla="val 11212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：表示电能表应在</a:t>
            </a: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的电路中使用。</a:t>
            </a:r>
          </a:p>
        </p:txBody>
      </p:sp>
      <p:sp>
        <p:nvSpPr>
          <p:cNvPr id="209928" name="AutoShape 8"/>
          <p:cNvSpPr/>
          <p:nvPr/>
        </p:nvSpPr>
        <p:spPr bwMode="auto">
          <a:xfrm>
            <a:off x="304800" y="3657600"/>
            <a:ext cx="2971800" cy="2057400"/>
          </a:xfrm>
          <a:prstGeom prst="borderCallout1">
            <a:avLst>
              <a:gd name="adj1" fmla="val 5556"/>
              <a:gd name="adj2" fmla="val 102565"/>
              <a:gd name="adj3" fmla="val 56792"/>
              <a:gd name="adj4" fmla="val 125106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3000R/(kW·h)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：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表示每消耗</a:t>
            </a: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1 kW·h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的电能，电能表的转盘就转过</a:t>
            </a: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3000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转。</a:t>
            </a:r>
          </a:p>
        </p:txBody>
      </p:sp>
      <p:sp>
        <p:nvSpPr>
          <p:cNvPr id="209929" name="AutoShape 9"/>
          <p:cNvSpPr/>
          <p:nvPr/>
        </p:nvSpPr>
        <p:spPr bwMode="auto">
          <a:xfrm>
            <a:off x="6172200" y="2362200"/>
            <a:ext cx="2667000" cy="2057400"/>
          </a:xfrm>
          <a:prstGeom prst="borderCallout1">
            <a:avLst>
              <a:gd name="adj1" fmla="val 5556"/>
              <a:gd name="adj2" fmla="val -2856"/>
              <a:gd name="adj3" fmla="val 92593"/>
              <a:gd name="adj4" fmla="val -5184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10(20)A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：表示电能表的</a:t>
            </a: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标定电流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是</a:t>
            </a: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10A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额定最大电流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是</a:t>
            </a: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20A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09930" name="AutoShape 10"/>
          <p:cNvSpPr/>
          <p:nvPr/>
        </p:nvSpPr>
        <p:spPr bwMode="auto">
          <a:xfrm>
            <a:off x="5410200" y="152400"/>
            <a:ext cx="3200400" cy="1295400"/>
          </a:xfrm>
          <a:prstGeom prst="borderCallout1">
            <a:avLst>
              <a:gd name="adj1" fmla="val 8824"/>
              <a:gd name="adj2" fmla="val -2380"/>
              <a:gd name="adj3" fmla="val 160296"/>
              <a:gd name="adj4" fmla="val -29912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kW·h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：表示计量单位是“千瓦时”，日常生活中称为“度”。</a:t>
            </a:r>
            <a:endParaRPr lang="zh-CN" altLang="en-US" sz="240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9931" name="AutoShape 11"/>
          <p:cNvSpPr/>
          <p:nvPr/>
        </p:nvSpPr>
        <p:spPr bwMode="auto">
          <a:xfrm>
            <a:off x="6096000" y="4800600"/>
            <a:ext cx="2743200" cy="1752600"/>
          </a:xfrm>
          <a:prstGeom prst="borderCallout1">
            <a:avLst>
              <a:gd name="adj1" fmla="val 6523"/>
              <a:gd name="adj2" fmla="val -2778"/>
              <a:gd name="adj3" fmla="val -13042"/>
              <a:gd name="adj4" fmla="val -1742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50Hz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：表示这个电能表在频率为</a:t>
            </a:r>
            <a:r>
              <a:rPr lang="en-US" altLang="zh-CN" sz="2400" b="1">
                <a:ea typeface="楷体" pitchFamily="49" charset="-122"/>
                <a:cs typeface="Times New Roman" pitchFamily="18" charset="0"/>
              </a:rPr>
              <a:t>50Hz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交流电路</a:t>
            </a:r>
            <a:r>
              <a:rPr lang="zh-CN" altLang="en-US" sz="2400" b="1">
                <a:ea typeface="楷体" pitchFamily="49" charset="-122"/>
                <a:cs typeface="Times New Roman" pitchFamily="18" charset="0"/>
              </a:rPr>
              <a:t>中使用。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4800600" y="5715000"/>
            <a:ext cx="1219200" cy="5191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50~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457200" y="5791200"/>
            <a:ext cx="3352800" cy="5191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3200imp/(kW·h)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nimBg="1"/>
      <p:bldP spid="209928" grpId="0" animBg="1"/>
      <p:bldP spid="209929" grpId="0" animBg="1"/>
      <p:bldP spid="209930" grpId="0" animBg="1"/>
      <p:bldP spid="209931" grpId="0" animBg="1"/>
      <p:bldP spid="209932" grpId="0" animBg="1"/>
      <p:bldP spid="2099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练习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133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小明家中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月底与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月底电能表的示数如图所示，小明家所在地区每度电的电费是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0.60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元，请估算他家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月份需要付多少电费。</a:t>
            </a:r>
            <a:endParaRPr lang="en-US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4050" name="Rectangle 2"/>
          <p:cNvSpPr>
            <a:spLocks noChangeArrowheads="1"/>
          </p:cNvSpPr>
          <p:nvPr/>
        </p:nvSpPr>
        <p:spPr bwMode="auto">
          <a:xfrm>
            <a:off x="431800" y="4800600"/>
            <a:ext cx="8064500" cy="104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解：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W=3 394.5 kW·h-3 287.5 kW·h = 107 kW·h</a:t>
            </a:r>
          </a:p>
          <a:p>
            <a:pPr>
              <a:lnSpc>
                <a:spcPts val="3900"/>
              </a:lnSpc>
              <a:buFont typeface="Arial"/>
              <a:buNone/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　　　　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107 kW·h×0.60 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元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/(kW·h) = 64.2 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元</a:t>
            </a:r>
          </a:p>
        </p:txBody>
      </p:sp>
      <p:graphicFrame>
        <p:nvGraphicFramePr>
          <p:cNvPr id="214051" name="Group 35"/>
          <p:cNvGraphicFramePr>
            <a:graphicFrameLocks noGrp="1"/>
          </p:cNvGraphicFramePr>
          <p:nvPr/>
        </p:nvGraphicFramePr>
        <p:xfrm>
          <a:off x="1628775" y="3249613"/>
          <a:ext cx="2543175" cy="673100"/>
        </p:xfrm>
        <a:graphic>
          <a:graphicData uri="http://schemas.openxmlformats.org/drawingml/2006/table">
            <a:tbl>
              <a:tblPr/>
              <a:tblGrid>
                <a:gridCol w="508000"/>
                <a:gridCol w="509588"/>
                <a:gridCol w="508000"/>
                <a:gridCol w="509587"/>
                <a:gridCol w="5080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3716338" y="3346450"/>
            <a:ext cx="398462" cy="474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214066" name="Group 50"/>
          <p:cNvGraphicFramePr>
            <a:graphicFrameLocks noGrp="1"/>
          </p:cNvGraphicFramePr>
          <p:nvPr/>
        </p:nvGraphicFramePr>
        <p:xfrm>
          <a:off x="5229225" y="3249613"/>
          <a:ext cx="2543175" cy="673100"/>
        </p:xfrm>
        <a:graphic>
          <a:graphicData uri="http://schemas.openxmlformats.org/drawingml/2006/table">
            <a:tbl>
              <a:tblPr/>
              <a:tblGrid>
                <a:gridCol w="508000"/>
                <a:gridCol w="509588"/>
                <a:gridCol w="508000"/>
                <a:gridCol w="509587"/>
                <a:gridCol w="5080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42" name="Rectangle 56"/>
          <p:cNvSpPr>
            <a:spLocks noChangeArrowheads="1"/>
          </p:cNvSpPr>
          <p:nvPr/>
        </p:nvSpPr>
        <p:spPr bwMode="auto">
          <a:xfrm>
            <a:off x="7316788" y="3346450"/>
            <a:ext cx="398462" cy="474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443" name="Rectangle 61"/>
          <p:cNvSpPr>
            <a:spLocks noChangeArrowheads="1"/>
          </p:cNvSpPr>
          <p:nvPr/>
        </p:nvSpPr>
        <p:spPr bwMode="auto">
          <a:xfrm>
            <a:off x="6008688" y="4083050"/>
            <a:ext cx="145256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600" b="1">
                <a:ea typeface="楷体" pitchFamily="49" charset="-122"/>
                <a:cs typeface="Times New Roman" pitchFamily="18" charset="0"/>
              </a:rPr>
              <a:t>2 </a:t>
            </a:r>
            <a:r>
              <a:rPr lang="zh-CN" altLang="en-US" sz="2600" b="1">
                <a:ea typeface="楷体" pitchFamily="49" charset="-122"/>
                <a:cs typeface="Times New Roman" pitchFamily="18" charset="0"/>
              </a:rPr>
              <a:t>月底</a:t>
            </a:r>
          </a:p>
        </p:txBody>
      </p:sp>
      <p:sp>
        <p:nvSpPr>
          <p:cNvPr id="17444" name="Rectangle 62"/>
          <p:cNvSpPr>
            <a:spLocks noChangeArrowheads="1"/>
          </p:cNvSpPr>
          <p:nvPr/>
        </p:nvSpPr>
        <p:spPr bwMode="auto">
          <a:xfrm>
            <a:off x="2347913" y="4083050"/>
            <a:ext cx="145256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600" b="1"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sz="2600" b="1">
                <a:ea typeface="楷体" pitchFamily="49" charset="-122"/>
                <a:cs typeface="Times New Roman" pitchFamily="18" charset="0"/>
              </a:rPr>
              <a:t>月底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．电能计算方法：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）读数法：</a:t>
            </a: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电能表计数器前后两次读数之差，表示在这一段时间内消耗电能的多少。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）转数法：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某电能表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3000R/(kW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h)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，用电器工作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在一段时间内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该电能表转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60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转，则该用电器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这段时间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内消耗的电能是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0.02 kW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·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9800" y="4114800"/>
            <a:ext cx="2170113" cy="2212975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1066800" y="4572000"/>
          <a:ext cx="25908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927000" imgH="393480" progId="Equation.DSMT4">
                  <p:embed/>
                </p:oleObj>
              </mc:Choice>
              <mc:Fallback>
                <p:oleObj name="Equation" r:id="rId4" imgW="9270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4572000"/>
                        <a:ext cx="2590800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143000" y="5867400"/>
          <a:ext cx="2697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965160" imgH="177480" progId="Equation.DSMT4">
                  <p:embed/>
                </p:oleObj>
              </mc:Choice>
              <mc:Fallback>
                <p:oleObj name="Equation" r:id="rId6" imgW="96516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5867400"/>
                        <a:ext cx="2697163" cy="496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573266333712&amp;di=aaf99fe8a0dad331e834826f8022fd6c&amp;imgtype=0&amp;src=http%3A%2F%2Ffile.elecfans.com%2Fweb1%2FM00%2F68%2FA5%2Fo4YBAFvIQz2ASQRYAAYPKYOngGg460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7666038" cy="4419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5" name="Picture 4" descr="https://timgsa.baidu.com/timg?image&amp;quality=80&amp;size=b9999_10000&amp;sec=1573266476706&amp;di=dea01de6f8445ae8e07a016f9ea52c3c&amp;imgtype=0&amp;src=http%3A%2F%2F5b0988e595225.cdn.sohucs.com%2Fq_70%2Cc_zoom%2Cw_640%2Fimages%2F20181203%2F6017d9f6810d42e98168f68edf39b3d6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246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t2.baidu.com/it/u=4148161167,1834494407&amp;fm=23&amp;gp=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0275" y="981075"/>
            <a:ext cx="3471863" cy="27352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59" name="Picture 8" descr="http://t1.baidu.com/it/u=2327882187,3538117837&amp;fm=23&amp;gp=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57613" y="1233488"/>
            <a:ext cx="2327275" cy="28082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0" name="Picture 14" descr="http://t3.baidu.com/it/u=631521058,16110760&amp;fm=23&amp;gp=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06513" y="3479800"/>
            <a:ext cx="3735387" cy="37115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1" name="Picture 1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53100" y="4041775"/>
            <a:ext cx="2274888" cy="2463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2" name="Picture 15" descr="C:\Users\Administrator\Desktop\18章\18\18图\18-1-2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5650" y="1341438"/>
            <a:ext cx="2101850" cy="26273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6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各式各样的家用电能表</a:t>
            </a:r>
            <a:endParaRPr lang="zh-CN" altLang="en-US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31800" y="749300"/>
            <a:ext cx="3024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1 kW · h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的作用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431800" y="1304925"/>
            <a:ext cx="3132138" cy="2917825"/>
            <a:chOff x="0" y="0"/>
            <a:chExt cx="1973" cy="1838"/>
          </a:xfrm>
        </p:grpSpPr>
        <p:pic>
          <p:nvPicPr>
            <p:cNvPr id="20492" name="Picture 5" descr="采煤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" y="0"/>
              <a:ext cx="1950" cy="1519"/>
            </a:xfrm>
            <a:prstGeom prst="rect">
              <a:avLst/>
            </a:prstGeom>
            <a:noFill/>
            <a:ln w="19050">
              <a:solidFill>
                <a:srgbClr val="33CCFF"/>
              </a:solidFill>
              <a:miter lim="800000"/>
            </a:ln>
          </p:spPr>
        </p:pic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0" y="1588"/>
              <a:ext cx="174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采掘原煤 约</a:t>
              </a:r>
              <a:r>
                <a:rPr lang="en-US" altLang="zh-CN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100 kg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095625" y="1555750"/>
            <a:ext cx="2928938" cy="3060700"/>
            <a:chOff x="0" y="0"/>
            <a:chExt cx="1845" cy="1928"/>
          </a:xfrm>
        </p:grpSpPr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23" y="1678"/>
              <a:ext cx="165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电炉炼钢约</a:t>
              </a:r>
              <a:r>
                <a:rPr lang="en-US" altLang="zh-CN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1.6 kg</a:t>
              </a:r>
            </a:p>
          </p:txBody>
        </p:sp>
        <p:pic>
          <p:nvPicPr>
            <p:cNvPr id="20491" name="Picture 8" descr="炼钢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1845" cy="1598"/>
            </a:xfrm>
            <a:prstGeom prst="rect">
              <a:avLst/>
            </a:prstGeom>
            <a:noFill/>
            <a:ln w="19050">
              <a:solidFill>
                <a:srgbClr val="33CCFF"/>
              </a:solidFill>
              <a:miter lim="800000"/>
            </a:ln>
          </p:spPr>
        </p:pic>
      </p:grpSp>
      <p:grpSp>
        <p:nvGrpSpPr>
          <p:cNvPr id="4" name="Group 9"/>
          <p:cNvGrpSpPr/>
          <p:nvPr/>
        </p:nvGrpSpPr>
        <p:grpSpPr>
          <a:xfrm>
            <a:off x="5795963" y="1924050"/>
            <a:ext cx="3152775" cy="3017838"/>
            <a:chOff x="0" y="0"/>
            <a:chExt cx="1986" cy="1724"/>
          </a:xfrm>
        </p:grpSpPr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36" y="1497"/>
              <a:ext cx="1791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电车行驶 约</a:t>
              </a:r>
              <a:r>
                <a:rPr lang="en-US" altLang="zh-CN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0.85 km</a:t>
              </a:r>
            </a:p>
          </p:txBody>
        </p:sp>
        <p:pic>
          <p:nvPicPr>
            <p:cNvPr id="20489" name="Picture 1" descr="C:\Users\Administrator\Desktop\18章\18\18图\18-1-3-4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1986" cy="1446"/>
            </a:xfrm>
            <a:prstGeom prst="rect">
              <a:avLst/>
            </a:prstGeom>
            <a:noFill/>
            <a:ln w="19050">
              <a:solidFill>
                <a:srgbClr val="33CCFF"/>
              </a:solidFill>
              <a:miter lim="800000"/>
            </a:ln>
          </p:spPr>
        </p:pic>
      </p:grp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431800" y="5194300"/>
            <a:ext cx="8189913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/>
              <a:buNone/>
              <a:defRPr/>
            </a:pP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　　发</a:t>
            </a:r>
            <a:r>
              <a:rPr 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度电要消耗</a:t>
            </a:r>
            <a:r>
              <a:rPr 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0.35 kg</a:t>
            </a: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标准煤，排放</a:t>
            </a:r>
            <a:r>
              <a:rPr 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0.872 kg</a:t>
            </a: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二氧化碳，要关注能源消耗造成的环境破坏。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>
          <a:xfrm>
            <a:off x="431800" y="1268413"/>
            <a:ext cx="2951163" cy="2952750"/>
            <a:chOff x="0" y="0"/>
            <a:chExt cx="1859" cy="1860"/>
          </a:xfrm>
        </p:grpSpPr>
        <p:sp>
          <p:nvSpPr>
            <p:cNvPr id="21518" name="Rectangle 8"/>
            <p:cNvSpPr>
              <a:spLocks noChangeArrowheads="1"/>
            </p:cNvSpPr>
            <p:nvPr/>
          </p:nvSpPr>
          <p:spPr bwMode="auto">
            <a:xfrm>
              <a:off x="0" y="1610"/>
              <a:ext cx="174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灌溉农田约 </a:t>
              </a:r>
              <a:r>
                <a:rPr lang="en-US" altLang="zh-CN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330 m</a:t>
              </a:r>
              <a:r>
                <a:rPr lang="en-US" altLang="zh-CN" sz="2000" b="1" baseline="30000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21519" name="Picture 8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2" y="0"/>
              <a:ext cx="1837" cy="1549"/>
            </a:xfrm>
            <a:prstGeom prst="rect">
              <a:avLst/>
            </a:prstGeom>
            <a:noFill/>
            <a:ln w="19050">
              <a:solidFill>
                <a:srgbClr val="33CCFF"/>
              </a:solidFill>
              <a:miter lim="800000"/>
            </a:ln>
          </p:spPr>
        </p:pic>
      </p:grpSp>
      <p:grpSp>
        <p:nvGrpSpPr>
          <p:cNvPr id="3" name="Group 5"/>
          <p:cNvGrpSpPr/>
          <p:nvPr/>
        </p:nvGrpSpPr>
        <p:grpSpPr>
          <a:xfrm>
            <a:off x="3024188" y="1449388"/>
            <a:ext cx="3205162" cy="3201987"/>
            <a:chOff x="0" y="0"/>
            <a:chExt cx="2018" cy="2123"/>
          </a:xfrm>
        </p:grpSpPr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113" y="1860"/>
              <a:ext cx="1769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洗衣机工作约 </a:t>
              </a:r>
              <a:r>
                <a:rPr lang="en-US" altLang="zh-CN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2.7 h</a:t>
              </a:r>
              <a:endParaRPr lang="zh-CN" altLang="en-US" sz="2000" b="1">
                <a:solidFill>
                  <a:schemeClr val="tx2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1515" name="Group 7"/>
            <p:cNvGrpSpPr/>
            <p:nvPr/>
          </p:nvGrpSpPr>
          <p:grpSpPr>
            <a:xfrm>
              <a:off x="0" y="0"/>
              <a:ext cx="2018" cy="1792"/>
              <a:chOff x="0" y="0"/>
              <a:chExt cx="2018" cy="1792"/>
            </a:xfrm>
          </p:grpSpPr>
          <p:sp>
            <p:nvSpPr>
              <p:cNvPr id="21516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18" cy="17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3CC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pic>
            <p:nvPicPr>
              <p:cNvPr id="21517" name="Picture 3" descr="http://t3.baidu.com/it/u=1472489504,566861523&amp;fm=21&amp;gp=0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344" y="113"/>
                <a:ext cx="1288" cy="16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</p:grpSp>
      <p:grpSp>
        <p:nvGrpSpPr>
          <p:cNvPr id="5" name="Group 10"/>
          <p:cNvGrpSpPr/>
          <p:nvPr/>
        </p:nvGrpSpPr>
        <p:grpSpPr>
          <a:xfrm>
            <a:off x="5867400" y="1916113"/>
            <a:ext cx="2928938" cy="3097212"/>
            <a:chOff x="0" y="0"/>
            <a:chExt cx="1845" cy="1951"/>
          </a:xfrm>
        </p:grpSpPr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91" y="1701"/>
              <a:ext cx="163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电脑工作约 </a:t>
              </a:r>
              <a:r>
                <a:rPr lang="en-US" altLang="zh-CN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5 h</a:t>
              </a:r>
              <a:endParaRPr lang="zh-CN" altLang="en-US" sz="2000" b="1" baseline="30000">
                <a:solidFill>
                  <a:schemeClr val="tx2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513" name="Picture 7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1845" cy="1659"/>
            </a:xfrm>
            <a:prstGeom prst="rect">
              <a:avLst/>
            </a:prstGeom>
            <a:noFill/>
            <a:ln w="19050">
              <a:solidFill>
                <a:srgbClr val="33CCFF"/>
              </a:solidFill>
              <a:miter lim="800000"/>
            </a:ln>
          </p:spPr>
        </p:pic>
      </p:grp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31800" y="749300"/>
            <a:ext cx="3024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1 kW · h 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的作用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431800" y="5337175"/>
            <a:ext cx="8189913" cy="971550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buFont typeface="Arial"/>
              <a:buNone/>
              <a:defRPr/>
            </a:pPr>
            <a:r>
              <a:rPr lang="zh-CN" altLang="en-US" sz="2800" b="1">
                <a:solidFill>
                  <a:srgbClr val="0066CC"/>
                </a:solidFill>
                <a:ea typeface="楷体" pitchFamily="49" charset="-122"/>
                <a:cs typeface="Times New Roman" pitchFamily="18" charset="0"/>
              </a:rPr>
              <a:t>　　电能是人们生活的重要资源，为节约每一度电，我们要从点滴做起。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三、电功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431800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．定义：电流所做的功。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31800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电能转化为其它形式的能的过程。</a:t>
            </a:r>
          </a:p>
          <a:p>
            <a:pPr marL="431800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431800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．单位：焦耳，焦，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</a:p>
          <a:p>
            <a:pPr marL="431800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．影响电功的因素：</a:t>
            </a:r>
          </a:p>
          <a:p>
            <a:pPr marL="431800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电压、电流和通电时间。</a:t>
            </a:r>
          </a:p>
          <a:p>
            <a:pPr marL="431800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电功跟电压、电流和通电时间成正比。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．计算式：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648200"/>
          </a:xfrm>
        </p:spPr>
        <p:txBody>
          <a:bodyPr/>
          <a:lstStyle/>
          <a:p>
            <a:pPr marL="431800"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电功等于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电压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通电时间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乘积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）对应性：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指电功，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指某段电路两端的电压，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指通过该电路的电流，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指通电时间。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）同一性：同一导体的四个物理量。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）同时性：同一时间内同一导体物理量。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）统一性：国际单位主单位，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等价性：电功与机械功单位等价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3810000" y="304800"/>
          <a:ext cx="29718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532937" imgH="177646" progId="Equation.DSMT4">
                  <p:embed/>
                </p:oleObj>
              </mc:Choice>
              <mc:Fallback>
                <p:oleObj name="Equation" r:id="rId3" imgW="532937" imgH="17764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304800"/>
                        <a:ext cx="2971800" cy="76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184731" cy="92333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438400" y="5654675"/>
          <a:ext cx="49323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1332921" imgH="177723" progId="Equation.DSMT4">
                  <p:embed/>
                </p:oleObj>
              </mc:Choice>
              <mc:Fallback>
                <p:oleObj name="Equation" r:id="rId5" imgW="1332921" imgH="17772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5654675"/>
                        <a:ext cx="4932363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img?image&amp;quality=80&amp;size=b9999_10000&amp;sec=1510892775352&amp;di=0392575ff796c86fa6244fd381dfe1bb&amp;imgtype=0&amp;src=http%3A%2F%2Ffile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5943600" cy="411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19" name="Picture 5" descr="timg?image&amp;quality=80&amp;size=b9999_10000&amp;sec=1510892453951&amp;di=3d17b4574702aa8831d57acf4ad9f9f7&amp;imgtype=0&amp;src=http%3A%2F%2Fim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164013"/>
            <a:ext cx="5943600" cy="2693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600200" y="6278563"/>
            <a:ext cx="4267200" cy="57943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大连红沿河核电站</a:t>
            </a: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67413" y="0"/>
            <a:ext cx="3176587" cy="464820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743200" y="3505200"/>
            <a:ext cx="3048000" cy="57943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火力发电厂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矩形 4"/>
          <p:cNvSpPr>
            <a:spLocks noChangeArrowheads="1"/>
          </p:cNvSpPr>
          <p:nvPr/>
        </p:nvSpPr>
        <p:spPr bwMode="auto">
          <a:xfrm>
            <a:off x="431800" y="3068638"/>
            <a:ext cx="7453313" cy="186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/>
              <a:buNone/>
            </a:pPr>
            <a:r>
              <a:rPr lang="zh-CN" altLang="en-US" sz="2800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解： </a:t>
            </a:r>
            <a:endParaRPr lang="zh-CN" altLang="en-US" sz="2800" b="1">
              <a:solidFill>
                <a:srgbClr val="CC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/>
              <a:buNone/>
            </a:pPr>
            <a:r>
              <a:rPr lang="en-US" altLang="zh-CN" sz="2800" b="1" smtClean="0">
                <a:ea typeface="楷体" pitchFamily="49" charset="-122"/>
                <a:cs typeface="Times New Roman" pitchFamily="18" charset="0"/>
              </a:rPr>
              <a:t>90 </a:t>
            </a:r>
            <a:r>
              <a:rPr lang="en-US" altLang="zh-CN" sz="2800" b="1" err="1">
                <a:ea typeface="楷体" pitchFamily="49" charset="-122"/>
                <a:cs typeface="Times New Roman" pitchFamily="18" charset="0"/>
              </a:rPr>
              <a:t>mA=0.09 A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/>
              <a:buNone/>
            </a:pPr>
            <a:r>
              <a:rPr lang="en-US" altLang="zh-CN" sz="2800" b="1" i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W</a:t>
            </a:r>
            <a:r>
              <a:rPr lang="en-US" altLang="zh-CN" sz="2800" b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sz="2800" b="1" i="1" err="1" smtClean="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UIt 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=220 V×0.09 A×5 h=0.099 kW·h</a:t>
            </a:r>
            <a:r>
              <a:rPr lang="en-US" altLang="zh-CN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800" b="1">
              <a:solidFill>
                <a:srgbClr val="CC0000"/>
              </a:solidFill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8356" name="矩形 5"/>
          <p:cNvSpPr>
            <a:spLocks noChangeArrowheads="1"/>
          </p:cNvSpPr>
          <p:nvPr/>
        </p:nvSpPr>
        <p:spPr bwMode="auto">
          <a:xfrm>
            <a:off x="431800" y="5157788"/>
            <a:ext cx="8243888" cy="10769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 smtClean="0">
                <a:ea typeface="楷体" pitchFamily="49" charset="-122"/>
                <a:cs typeface="Times New Roman" pitchFamily="18" charset="0"/>
              </a:rPr>
              <a:t>答：这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只节能灯工作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5 h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消耗的电能是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0.099 kW·h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，即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0.099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 度。</a:t>
            </a:r>
            <a:r>
              <a:rPr lang="en-US" sz="2800" b="1"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800" b="1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00200"/>
          </a:xfrm>
        </p:spPr>
        <p:txBody>
          <a:bodyPr/>
          <a:lstStyle/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．有一只节能灯接在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的家庭电路中，通过它的电流为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90 mA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，计算这只灯使用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h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消耗多少度电？</a:t>
            </a:r>
            <a:endParaRPr lang="zh-CN" altLang="en-US" sz="280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400675" y="4697413"/>
            <a:ext cx="1266825" cy="519112"/>
            <a:chOff x="0" y="0"/>
            <a:chExt cx="798" cy="327"/>
          </a:xfrm>
        </p:grpSpPr>
        <p:sp>
          <p:nvSpPr>
            <p:cNvPr id="24586" name="Line 4"/>
            <p:cNvSpPr>
              <a:spLocks noChangeShapeType="1"/>
            </p:cNvSpPr>
            <p:nvPr/>
          </p:nvSpPr>
          <p:spPr bwMode="auto">
            <a:xfrm>
              <a:off x="0" y="181"/>
              <a:ext cx="363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477" y="0"/>
              <a:ext cx="32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 i="1">
                  <a:solidFill>
                    <a:srgbClr val="CC0000"/>
                  </a:solidFill>
                  <a:ea typeface="宋体" pitchFamily="2" charset="-122"/>
                </a:rPr>
                <a:t>It</a:t>
              </a:r>
              <a:r>
                <a:rPr lang="en-US" altLang="zh-CN" sz="2800" b="1">
                  <a:ea typeface="宋体" pitchFamily="2" charset="-122"/>
                </a:rPr>
                <a:t> </a:t>
              </a:r>
              <a:endParaRPr lang="zh-CN" altLang="en-US" sz="2800" b="1">
                <a:ea typeface="宋体" panose="02010600030101010101" pitchFamily="2" charset="-122"/>
              </a:endParaRPr>
            </a:p>
          </p:txBody>
        </p:sp>
      </p:grpSp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31800" y="3068638"/>
            <a:ext cx="7993063" cy="265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解析</a:t>
            </a:r>
            <a:r>
              <a:rPr lang="zh-CN" altLang="en-US" sz="2800" b="1">
                <a:ea typeface="宋体" pitchFamily="2" charset="-122"/>
              </a:rPr>
              <a:t>：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宋体" pitchFamily="2" charset="-122"/>
              </a:rPr>
              <a:t>　　电池参数有：电压和安时容量</a:t>
            </a:r>
            <a:r>
              <a:rPr lang="en-US" altLang="zh-CN" sz="2800" b="1">
                <a:ea typeface="宋体" pitchFamily="2" charset="-122"/>
              </a:rPr>
              <a:t>(A·h)</a:t>
            </a:r>
            <a:endParaRPr lang="zh-CN" altLang="en-US" sz="2800" b="1">
              <a:ea typeface="宋体" pitchFamily="2" charset="-122"/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宋体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安时容量</a:t>
            </a:r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=</a:t>
            </a:r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放电电流</a:t>
            </a:r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(A)×</a:t>
            </a:r>
            <a:r>
              <a:rPr lang="zh-CN" altLang="en-US" sz="2800" b="1">
                <a:solidFill>
                  <a:srgbClr val="CC0000"/>
                </a:solidFill>
                <a:ea typeface="宋体" pitchFamily="2" charset="-122"/>
              </a:rPr>
              <a:t>放电时间</a:t>
            </a:r>
            <a:r>
              <a:rPr lang="en-US" altLang="zh-CN" sz="2800" b="1">
                <a:solidFill>
                  <a:srgbClr val="CC0000"/>
                </a:solidFill>
                <a:ea typeface="宋体" pitchFamily="2" charset="-122"/>
              </a:rPr>
              <a:t>(h)</a:t>
            </a:r>
            <a:r>
              <a:rPr lang="en-US" altLang="zh-CN" sz="2800">
                <a:ea typeface="宋体" pitchFamily="2" charset="-122"/>
              </a:rPr>
              <a:t> </a:t>
            </a:r>
            <a:r>
              <a:rPr lang="en-US" altLang="zh-CN" sz="2800" b="1">
                <a:ea typeface="宋体" pitchFamily="2" charset="-122"/>
              </a:rPr>
              <a:t>      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宋体" pitchFamily="2" charset="-122"/>
              </a:rPr>
              <a:t>　　</a:t>
            </a:r>
            <a:r>
              <a:rPr lang="en-US" altLang="zh-CN" sz="2800" b="1">
                <a:ea typeface="宋体" pitchFamily="2" charset="-122"/>
              </a:rPr>
              <a:t>750 mA·h= 750 mA×1 h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宋体" pitchFamily="2" charset="-122"/>
              </a:rPr>
              <a:t>　　</a:t>
            </a:r>
            <a:r>
              <a:rPr lang="en-US" altLang="zh-CN" sz="2800" b="1" i="1">
                <a:ea typeface="宋体" pitchFamily="2" charset="-122"/>
              </a:rPr>
              <a:t>W </a:t>
            </a:r>
            <a:r>
              <a:rPr lang="en-US" altLang="zh-CN" sz="2800" b="1">
                <a:ea typeface="宋体" pitchFamily="2" charset="-122"/>
              </a:rPr>
              <a:t>= </a:t>
            </a:r>
            <a:r>
              <a:rPr lang="en-US" altLang="zh-CN" sz="2800" b="1" i="1">
                <a:ea typeface="宋体" pitchFamily="2" charset="-122"/>
              </a:rPr>
              <a:t>UIt</a:t>
            </a:r>
            <a:r>
              <a:rPr lang="en-US" altLang="zh-CN" sz="2800" b="1">
                <a:ea typeface="宋体" pitchFamily="2" charset="-122"/>
              </a:rPr>
              <a:t> = 3.6 V×0.75 A×3 600 s = 9 720 J</a:t>
            </a:r>
            <a:endParaRPr lang="zh-CN" altLang="en-US" sz="2800" b="1"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457200" y="1066801"/>
            <a:ext cx="8382000" cy="1828800"/>
          </a:xfrm>
        </p:spPr>
        <p:txBody>
          <a:bodyPr/>
          <a:lstStyle/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．手机、数码相机等常用充电电池作为电源，某手机电池的电压为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3.6 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，安时容量为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750 mA·h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。它充满电后所储存的电能是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_______J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9720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．导出式：</a:t>
            </a: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1143000" y="1447800"/>
          <a:ext cx="23161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609480" imgH="203040" progId="Equation.DSMT4">
                  <p:embed/>
                </p:oleObj>
              </mc:Choice>
              <mc:Fallback>
                <p:oleObj name="Equation" r:id="rId3" imgW="60948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2316163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" y="3182938"/>
          <a:ext cx="42973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1447172" imgH="203112" progId="Equation.DSMT4">
                  <p:embed/>
                </p:oleObj>
              </mc:Choice>
              <mc:Fallback>
                <p:oleObj name="Equation" r:id="rId5" imgW="1447172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182938"/>
                        <a:ext cx="429736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6"/>
          <p:cNvGraphicFramePr>
            <a:graphicFrameLocks noChangeAspect="1"/>
          </p:cNvGraphicFramePr>
          <p:nvPr/>
        </p:nvGraphicFramePr>
        <p:xfrm>
          <a:off x="609600" y="4398963"/>
          <a:ext cx="44958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7" imgW="1511300" imgH="419100" progId="Equation.DSMT4">
                  <p:embed/>
                </p:oleObj>
              </mc:Choice>
              <mc:Fallback>
                <p:oleObj name="Equation" r:id="rId7" imgW="15113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4398963"/>
                        <a:ext cx="4495800" cy="1316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4876800" y="1066800"/>
          <a:ext cx="232251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9" imgW="609480" imgH="419040" progId="Equation.DSMT4">
                  <p:embed/>
                </p:oleObj>
              </mc:Choice>
              <mc:Fallback>
                <p:oleObj name="Equation" r:id="rId9" imgW="60948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1066800"/>
                        <a:ext cx="2322513" cy="160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5181600" y="3810000"/>
            <a:ext cx="3733800" cy="6413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/>
              <a:t>（纯电阻电路）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_GB2312" pitchFamily="49" charset="-122"/>
              </a:rPr>
              <a:t>7</a:t>
            </a:r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．电功与电阻的关系</a:t>
            </a:r>
          </a:p>
        </p:txBody>
      </p:sp>
      <p:graphicFrame>
        <p:nvGraphicFramePr>
          <p:cNvPr id="2304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429000" y="1828800"/>
          <a:ext cx="256381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571320" imgH="431640" progId="Equation.DSMT4">
                  <p:embed/>
                </p:oleObj>
              </mc:Choice>
              <mc:Fallback>
                <p:oleObj name="Equation" r:id="rId3" imgW="57132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828800"/>
                        <a:ext cx="2563813" cy="1363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3429000" y="3505200"/>
          <a:ext cx="2563813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571320" imgH="431640" progId="Equation.DSMT4">
                  <p:embed/>
                </p:oleObj>
              </mc:Choice>
              <mc:Fallback>
                <p:oleObj name="Equation" r:id="rId5" imgW="57132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3505200"/>
                        <a:ext cx="2563813" cy="1363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2438400" cy="57943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/>
              <a:t>串联电路：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85800" y="3840163"/>
            <a:ext cx="2438400" cy="579437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 b="1"/>
              <a:t>并联电路：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6172200" y="2286000"/>
            <a:ext cx="2514600" cy="2209800"/>
            <a:chOff x="3888" y="1440"/>
            <a:chExt cx="1584" cy="1392"/>
          </a:xfrm>
        </p:grpSpPr>
        <p:sp>
          <p:nvSpPr>
            <p:cNvPr id="6152" name="Text Box 9"/>
            <p:cNvSpPr txBox="1">
              <a:spLocks noChangeArrowheads="1"/>
            </p:cNvSpPr>
            <p:nvPr/>
          </p:nvSpPr>
          <p:spPr bwMode="auto">
            <a:xfrm>
              <a:off x="4176" y="1939"/>
              <a:ext cx="1296" cy="365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/>
                <a:t>串正并反</a:t>
              </a:r>
            </a:p>
          </p:txBody>
        </p:sp>
        <p:sp>
          <p:nvSpPr>
            <p:cNvPr id="6153" name="AutoShape 10"/>
            <p:cNvSpPr/>
            <p:nvPr/>
          </p:nvSpPr>
          <p:spPr bwMode="auto">
            <a:xfrm>
              <a:off x="3888" y="1440"/>
              <a:ext cx="240" cy="1392"/>
            </a:xfrm>
            <a:prstGeom prst="rightBrace">
              <a:avLst>
                <a:gd name="adj1" fmla="val 48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9938" name="Picture 2" descr="D:\我的文档\Pictures\1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838200"/>
            <a:ext cx="8153400" cy="5791200"/>
          </a:xfrm>
          <a:prstGeom prst="rect">
            <a:avLst/>
          </a:prstGeom>
          <a:noFill/>
        </p:spPr>
      </p:pic>
      <p:pic>
        <p:nvPicPr>
          <p:cNvPr id="39939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01400" y="11303000"/>
            <a:ext cx="304800" cy="4699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0" y="685800"/>
            <a:ext cx="3790950" cy="173355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0243" name="Picture 1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2520950"/>
            <a:ext cx="3886200" cy="3835400"/>
          </a:xfrm>
          <a:prstGeom prst="rect">
            <a:avLst/>
          </a:prstGeom>
          <a:noFill/>
          <a:ln w="28575">
            <a:noFill/>
            <a:miter lim="800000"/>
          </a:ln>
        </p:spPr>
      </p:pic>
      <p:pic>
        <p:nvPicPr>
          <p:cNvPr id="10244" name="Picture 20" descr="timg?image&amp;quality=80&amp;size=b9999_10000&amp;sec=1510894698070&amp;di=602155a046bffb6be833c0210ce82890&amp;imgtype=0&amp;src=http%3A%2F%2Fupload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8200" y="228600"/>
            <a:ext cx="3276600" cy="39989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5" name="Picture 22" descr="timg?image&amp;quality=80&amp;size=b9999_10000&amp;sec=1510894754411&amp;di=dad7ec53f22f75ca496a365f50664fc3&amp;imgtype=0&amp;src=http%3A%2F%2Fimg00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76800" y="4529138"/>
            <a:ext cx="3676650" cy="18240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一、电能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924800" cy="50292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．电能产生：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其它形式的能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转化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提供电能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的装置，电源包括发电机和电池。</a:t>
            </a:r>
          </a:p>
          <a:p>
            <a:pPr>
              <a:buClr>
                <a:schemeClr val="bg1"/>
              </a:buClr>
              <a:buFontTx/>
              <a:buNone/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．电能利用：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转化为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其它形式的能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消耗电能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的装置。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1" name="Picture 5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28600"/>
            <a:ext cx="4068763" cy="2525713"/>
          </a:xfrm>
          <a:prstGeom prst="rect">
            <a:avLst/>
          </a:prstGeom>
          <a:noFill/>
          <a:ln w="19050">
            <a:solidFill>
              <a:srgbClr val="5F5F5F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1" name="Text Box 24"/>
          <p:cNvSpPr txBox="1">
            <a:spLocks noChangeArrowheads="1"/>
          </p:cNvSpPr>
          <p:nvPr/>
        </p:nvSpPr>
        <p:spPr bwMode="auto">
          <a:xfrm>
            <a:off x="395288" y="620713"/>
            <a:ext cx="2663825" cy="327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8000" tIns="10800" rIns="0" bIns="10800">
            <a:spAutoFit/>
          </a:bodyPr>
          <a:lstStyle/>
          <a:p>
            <a:pPr>
              <a:buFont typeface="Arial"/>
              <a:buNone/>
            </a:pPr>
            <a:r>
              <a:rPr lang="zh-CN" altLang="en-US" sz="2000" b="1">
                <a:solidFill>
                  <a:schemeClr val="bg1"/>
                </a:solidFill>
                <a:ea typeface="楷体" pitchFamily="49" charset="-122"/>
                <a:cs typeface="Times New Roman" pitchFamily="18" charset="0"/>
              </a:rPr>
              <a:t>电灯为我们照明</a:t>
            </a:r>
            <a:endParaRPr lang="en-US" sz="2000" b="1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28600" y="3352800"/>
            <a:ext cx="2514600" cy="3095625"/>
            <a:chOff x="0" y="0"/>
            <a:chExt cx="1964" cy="2190"/>
          </a:xfrm>
        </p:grpSpPr>
        <p:pic>
          <p:nvPicPr>
            <p:cNvPr id="203784" name="Picture 2" descr="http://t1.baidu.com/it/u=3496457415,1507603756&amp;fm=23&amp;gp=0.jpg"/>
            <p:cNvPicPr preferRelativeResize="0"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226"/>
              <a:ext cx="1964" cy="1964"/>
            </a:xfrm>
            <a:prstGeom prst="rect">
              <a:avLst/>
            </a:prstGeom>
            <a:noFill/>
            <a:ln w="19050">
              <a:solidFill>
                <a:srgbClr val="5F5F5F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304" name="Text Box 7"/>
            <p:cNvSpPr txBox="1">
              <a:spLocks noChangeArrowheads="1"/>
            </p:cNvSpPr>
            <p:nvPr/>
          </p:nvSpPr>
          <p:spPr bwMode="auto">
            <a:xfrm>
              <a:off x="68" y="0"/>
              <a:ext cx="1837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8000" tIns="10800" rIns="0" bIns="10800"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电动机使电风扇旋转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819400" y="3886200"/>
            <a:ext cx="3657600" cy="2428875"/>
            <a:chOff x="0" y="0"/>
            <a:chExt cx="2109" cy="1578"/>
          </a:xfrm>
        </p:grpSpPr>
        <p:pic>
          <p:nvPicPr>
            <p:cNvPr id="203787" name="Picture 10" descr="http://t2.baidu.com/it/u=1494492101,3528261462&amp;fm=21&amp;gp=0.jpg"/>
            <p:cNvPicPr preferRelativeResize="0"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59"/>
              <a:ext cx="2108" cy="1519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302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2109" cy="2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lIns="18000" tIns="10800" rIns="0" bIns="10800"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楷体" pitchFamily="49" charset="-122"/>
                  <a:cs typeface="Times New Roman" pitchFamily="18" charset="0"/>
                </a:rPr>
                <a:t>电动机使电力机车飞驰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953000" y="304800"/>
            <a:ext cx="3886200" cy="2971800"/>
            <a:chOff x="0" y="0"/>
            <a:chExt cx="2563" cy="1833"/>
          </a:xfrm>
        </p:grpSpPr>
        <p:pic>
          <p:nvPicPr>
            <p:cNvPr id="203790" name="Picture 14" descr="电热孵化"/>
            <p:cNvPicPr preferRelativeResize="0"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5" y="0"/>
              <a:ext cx="2450" cy="1833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0" y="1584"/>
              <a:ext cx="2563" cy="2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8000" tIns="10800" rIns="0" bIns="10800"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bg1"/>
                  </a:solidFill>
                  <a:ea typeface="楷体" pitchFamily="49" charset="-122"/>
                  <a:cs typeface="Times New Roman" pitchFamily="18" charset="0"/>
                </a:rPr>
                <a:t>电热孵化器中小鸡破壳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781800" y="3581400"/>
            <a:ext cx="1800225" cy="2773363"/>
            <a:chOff x="0" y="0"/>
            <a:chExt cx="1134" cy="1747"/>
          </a:xfrm>
        </p:grpSpPr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34" cy="17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297" name="Picture 18" descr="电水壶"/>
            <p:cNvPicPr preferRelativeResize="0"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91" y="91"/>
              <a:ext cx="1019" cy="13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68" y="1452"/>
              <a:ext cx="1021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lIns="18000" tIns="10800" rIns="0" bIns="10800"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电热器烧水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>
          <a:xfrm>
            <a:off x="304800" y="152400"/>
            <a:ext cx="2667000" cy="3192463"/>
            <a:chOff x="0" y="0"/>
            <a:chExt cx="2064" cy="2745"/>
          </a:xfrm>
        </p:grpSpPr>
        <p:sp>
          <p:nvSpPr>
            <p:cNvPr id="204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064" cy="27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3323" name="Group 4"/>
            <p:cNvGrpSpPr/>
            <p:nvPr/>
          </p:nvGrpSpPr>
          <p:grpSpPr>
            <a:xfrm>
              <a:off x="182" y="227"/>
              <a:ext cx="1732" cy="2341"/>
              <a:chOff x="0" y="0"/>
              <a:chExt cx="1732" cy="2341"/>
            </a:xfrm>
          </p:grpSpPr>
          <p:sp>
            <p:nvSpPr>
              <p:cNvPr id="13324" name="Rectangle 6"/>
              <p:cNvSpPr>
                <a:spLocks noChangeArrowheads="1"/>
              </p:cNvSpPr>
              <p:nvPr/>
            </p:nvSpPr>
            <p:spPr bwMode="auto">
              <a:xfrm>
                <a:off x="45" y="1611"/>
                <a:ext cx="1678" cy="7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30000"/>
                  </a:lnSpc>
                  <a:buFont typeface="Arial"/>
                  <a:buNone/>
                </a:pPr>
                <a:r>
                  <a:rPr lang="zh-CN" altLang="en-US" sz="2000" b="1">
                    <a:solidFill>
                      <a:schemeClr val="tx2"/>
                    </a:solidFill>
                    <a:ea typeface="楷体" pitchFamily="49" charset="-122"/>
                    <a:cs typeface="Times New Roman" pitchFamily="18" charset="0"/>
                  </a:rPr>
                  <a:t>电脑、电视机</a:t>
                </a:r>
              </a:p>
              <a:p>
                <a:pPr algn="ctr">
                  <a:lnSpc>
                    <a:spcPct val="130000"/>
                  </a:lnSpc>
                  <a:buFont typeface="Arial"/>
                  <a:buNone/>
                </a:pPr>
                <a:r>
                  <a:rPr lang="zh-CN" altLang="en-US" sz="2000" b="1">
                    <a:solidFill>
                      <a:schemeClr val="tx2"/>
                    </a:solidFill>
                    <a:ea typeface="楷体" pitchFamily="49" charset="-122"/>
                    <a:cs typeface="Times New Roman" pitchFamily="18" charset="0"/>
                  </a:rPr>
                  <a:t>依靠电能工作</a:t>
                </a:r>
                <a:endParaRPr lang="en-US" sz="2000" b="1">
                  <a:solidFill>
                    <a:schemeClr val="tx2"/>
                  </a:solidFill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325" name="Picture 8" descr="http://t1.baidu.com/it/u=2173294421,1473943231&amp;fm=23&amp;gp=0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0" y="0"/>
                <a:ext cx="1732" cy="15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</p:grpSp>
      <p:grpSp>
        <p:nvGrpSpPr>
          <p:cNvPr id="4" name="Group 7"/>
          <p:cNvGrpSpPr/>
          <p:nvPr/>
        </p:nvGrpSpPr>
        <p:grpSpPr>
          <a:xfrm>
            <a:off x="3124200" y="609600"/>
            <a:ext cx="3382963" cy="2743200"/>
            <a:chOff x="0" y="0"/>
            <a:chExt cx="3130" cy="2699"/>
          </a:xfrm>
        </p:grpSpPr>
        <p:sp>
          <p:nvSpPr>
            <p:cNvPr id="20480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130" cy="26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pic>
          <p:nvPicPr>
            <p:cNvPr id="13320" name="Picture 9" descr="卫星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59" y="477"/>
              <a:ext cx="2834" cy="2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273" y="114"/>
              <a:ext cx="2653" cy="8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太阳能电池板为人造卫星提供电能</a:t>
              </a:r>
              <a:endParaRPr lang="en-US" sz="2000" b="1">
                <a:solidFill>
                  <a:schemeClr val="tx2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13316" name="Picture 6" descr="http://t3.baidu.com/it/u=2010354572,1730386050&amp;fm=21&amp;gp=0.jpg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53200" y="609600"/>
            <a:ext cx="2590800" cy="2590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7" name="Picture 13" descr="timg?image&amp;quality=80&amp;size=b9999_10000&amp;sec=1510895801783&amp;di=73383c3abdca9d732f2a57d1d899596e&amp;imgtype=0&amp;src=http%3A%2F%2Fphotocdn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0" y="4038600"/>
            <a:ext cx="3733800" cy="26590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8" name="Picture 18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9600" y="4038600"/>
            <a:ext cx="3648075" cy="260985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．电能的单位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1828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）国际单位：焦耳，焦，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）常用单位：千瓦时，度。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）单位换算：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219200" y="3581400"/>
          <a:ext cx="6502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218960" imgH="203040" progId="Equation.DSMT4">
                  <p:embed/>
                </p:oleObj>
              </mc:Choice>
              <mc:Fallback>
                <p:oleObj name="Equation" r:id="rId3" imgW="121896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581400"/>
                        <a:ext cx="650240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二、电能的计量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3962400" cy="3810000"/>
          </a:xfrm>
        </p:spPr>
        <p:txBody>
          <a:bodyPr/>
          <a:lstStyle/>
          <a:p>
            <a:pPr>
              <a:lnSpc>
                <a:spcPct val="105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．工具：</a:t>
            </a:r>
          </a:p>
          <a:p>
            <a:pPr>
              <a:lnSpc>
                <a:spcPct val="105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电能表、电度表 。</a:t>
            </a:r>
          </a:p>
          <a:p>
            <a:pPr>
              <a:lnSpc>
                <a:spcPct val="105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用来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测量用电器在一段时间内消耗电能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的多少。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25938" y="1295400"/>
            <a:ext cx="4448175" cy="5257800"/>
          </a:xfrm>
          <a:prstGeom prst="rect">
            <a:avLst/>
          </a:prstGeom>
          <a:noFill/>
          <a:ln w="2857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．读数：</a:t>
            </a:r>
          </a:p>
        </p:txBody>
      </p:sp>
      <p:graphicFrame>
        <p:nvGraphicFramePr>
          <p:cNvPr id="226307" name="Group 3"/>
          <p:cNvGraphicFramePr>
            <a:graphicFrameLocks noGrp="1"/>
          </p:cNvGraphicFramePr>
          <p:nvPr/>
        </p:nvGraphicFramePr>
        <p:xfrm>
          <a:off x="914400" y="1731963"/>
          <a:ext cx="5410200" cy="782638"/>
        </p:xfrm>
        <a:graphic>
          <a:graphicData uri="http://schemas.openxmlformats.org/drawingml/2006/table">
            <a:tbl>
              <a:tblPr/>
              <a:tblGrid>
                <a:gridCol w="1081088"/>
                <a:gridCol w="1084262"/>
                <a:gridCol w="1079500"/>
                <a:gridCol w="1084263"/>
                <a:gridCol w="1081087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5334000" y="1828800"/>
            <a:ext cx="849313" cy="552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6322" name="Group 18"/>
          <p:cNvGraphicFramePr>
            <a:graphicFrameLocks noGrp="1"/>
          </p:cNvGraphicFramePr>
          <p:nvPr/>
        </p:nvGraphicFramePr>
        <p:xfrm>
          <a:off x="914400" y="3560763"/>
          <a:ext cx="5410200" cy="782638"/>
        </p:xfrm>
        <a:graphic>
          <a:graphicData uri="http://schemas.openxmlformats.org/drawingml/2006/table">
            <a:tbl>
              <a:tblPr/>
              <a:tblGrid>
                <a:gridCol w="1081088"/>
                <a:gridCol w="1084262"/>
                <a:gridCol w="1079500"/>
                <a:gridCol w="1084263"/>
                <a:gridCol w="1081087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2" name="Rectangle 23"/>
          <p:cNvSpPr>
            <a:spLocks noChangeArrowheads="1"/>
          </p:cNvSpPr>
          <p:nvPr/>
        </p:nvSpPr>
        <p:spPr bwMode="auto">
          <a:xfrm>
            <a:off x="5334000" y="3657600"/>
            <a:ext cx="849313" cy="552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>
              <a:buFont typeface="Arial"/>
              <a:buNone/>
            </a:pPr>
            <a:endParaRPr lang="zh-CN" altLang="en-US" sz="1800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553200" y="1797050"/>
            <a:ext cx="2286000" cy="6413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楷体" pitchFamily="49" charset="-122"/>
                <a:cs typeface="Times New Roman" pitchFamily="18" charset="0"/>
              </a:rPr>
              <a:t>十一月底</a:t>
            </a:r>
          </a:p>
        </p:txBody>
      </p:sp>
      <p:sp>
        <p:nvSpPr>
          <p:cNvPr id="15394" name="Text Box 35"/>
          <p:cNvSpPr txBox="1">
            <a:spLocks noChangeArrowheads="1"/>
          </p:cNvSpPr>
          <p:nvPr/>
        </p:nvSpPr>
        <p:spPr bwMode="auto">
          <a:xfrm>
            <a:off x="6629400" y="3625850"/>
            <a:ext cx="2286000" cy="6413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楷体" pitchFamily="49" charset="-122"/>
                <a:cs typeface="Times New Roman" pitchFamily="18" charset="0"/>
              </a:rPr>
              <a:t>十月底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1080</Words>
  <Application>Microsoft Office PowerPoint</Application>
  <PresentationFormat>全屏显示(4:3)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默认设计模板</vt:lpstr>
      <vt:lpstr>Equation</vt:lpstr>
      <vt:lpstr>第十八章 电功率 第1节 电能 电功 </vt:lpstr>
      <vt:lpstr>PowerPoint 演示文稿</vt:lpstr>
      <vt:lpstr>PowerPoint 演示文稿</vt:lpstr>
      <vt:lpstr>一、电能</vt:lpstr>
      <vt:lpstr>PowerPoint 演示文稿</vt:lpstr>
      <vt:lpstr>PowerPoint 演示文稿</vt:lpstr>
      <vt:lpstr>3．电能的单位</vt:lpstr>
      <vt:lpstr>二、电能的计量</vt:lpstr>
      <vt:lpstr>2．读数：</vt:lpstr>
      <vt:lpstr>PowerPoint 演示文稿</vt:lpstr>
      <vt:lpstr>3．参数</vt:lpstr>
      <vt:lpstr>练习</vt:lpstr>
      <vt:lpstr>4．电能计算方法：</vt:lpstr>
      <vt:lpstr>PowerPoint 演示文稿</vt:lpstr>
      <vt:lpstr>各式各样的家用电能表</vt:lpstr>
      <vt:lpstr>PowerPoint 演示文稿</vt:lpstr>
      <vt:lpstr>PowerPoint 演示文稿</vt:lpstr>
      <vt:lpstr>三、电功</vt:lpstr>
      <vt:lpstr>5．计算式：</vt:lpstr>
      <vt:lpstr>课堂练习</vt:lpstr>
      <vt:lpstr>课堂练习</vt:lpstr>
      <vt:lpstr>6．导出式：</vt:lpstr>
      <vt:lpstr>7．电功与电阻的关系</vt:lpstr>
      <vt:lpstr>本课小结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第十八章 电功率 第1节 电能 电功 </dc:title>
  <cp:lastModifiedBy>User</cp:lastModifiedBy>
  <cp:revision>2</cp:revision>
  <cp:lastPrinted>1601-01-01T00:00:00Z</cp:lastPrinted>
  <dcterms:created xsi:type="dcterms:W3CDTF">2017-08-28T12:32:26Z</dcterms:created>
  <dcterms:modified xsi:type="dcterms:W3CDTF">2020-11-02T22:20:58Z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