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1" r:id="rId2"/>
    <p:sldId id="256" r:id="rId3"/>
    <p:sldId id="262" r:id="rId4"/>
    <p:sldId id="260" r:id="rId5"/>
    <p:sldId id="263" r:id="rId6"/>
    <p:sldId id="264" r:id="rId7"/>
    <p:sldId id="265" r:id="rId8"/>
    <p:sldId id="266" r:id="rId9"/>
    <p:sldId id="267" r:id="rId10"/>
    <p:sldId id="268" r:id="rId11"/>
    <p:sldId id="283" r:id="rId12"/>
    <p:sldId id="284" r:id="rId13"/>
    <p:sldId id="279" r:id="rId14"/>
    <p:sldId id="280" r:id="rId15"/>
    <p:sldId id="282" r:id="rId16"/>
    <p:sldId id="274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custDataLst>
    <p:tags r:id="rId23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pitchFamily="18" charset="0"/>
        <a:ea typeface="楷体_GB2312" pitchFamily="49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pitchFamily="18" charset="0"/>
        <a:ea typeface="楷体_GB2312" pitchFamily="49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pitchFamily="18" charset="0"/>
        <a:ea typeface="楷体_GB2312" pitchFamily="49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pitchFamily="18" charset="0"/>
        <a:ea typeface="楷体_GB2312" pitchFamily="49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pitchFamily="18" charset="0"/>
        <a:ea typeface="楷体_GB2312" pitchFamily="49" charset="-122"/>
        <a:cs typeface="+mn-cs"/>
      </a:defRPr>
    </a:lvl5pPr>
    <a:lvl6pPr marL="2286000" algn="l" defTabSz="914400" rtl="0" eaLnBrk="1" latinLnBrk="0" hangingPunct="1">
      <a:defRPr sz="5400" kern="1200">
        <a:solidFill>
          <a:schemeClr val="tx1"/>
        </a:solidFill>
        <a:latin typeface="Times New Roman" pitchFamily="18" charset="0"/>
        <a:ea typeface="楷体_GB2312" pitchFamily="49" charset="-122"/>
        <a:cs typeface="+mn-cs"/>
      </a:defRPr>
    </a:lvl6pPr>
    <a:lvl7pPr marL="2743200" algn="l" defTabSz="914400" rtl="0" eaLnBrk="1" latinLnBrk="0" hangingPunct="1">
      <a:defRPr sz="5400" kern="1200">
        <a:solidFill>
          <a:schemeClr val="tx1"/>
        </a:solidFill>
        <a:latin typeface="Times New Roman" pitchFamily="18" charset="0"/>
        <a:ea typeface="楷体_GB2312" pitchFamily="49" charset="-122"/>
        <a:cs typeface="+mn-cs"/>
      </a:defRPr>
    </a:lvl7pPr>
    <a:lvl8pPr marL="3200400" algn="l" defTabSz="914400" rtl="0" eaLnBrk="1" latinLnBrk="0" hangingPunct="1">
      <a:defRPr sz="5400" kern="1200">
        <a:solidFill>
          <a:schemeClr val="tx1"/>
        </a:solidFill>
        <a:latin typeface="Times New Roman" pitchFamily="18" charset="0"/>
        <a:ea typeface="楷体_GB2312" pitchFamily="49" charset="-122"/>
        <a:cs typeface="+mn-cs"/>
      </a:defRPr>
    </a:lvl8pPr>
    <a:lvl9pPr marL="3657600" algn="l" defTabSz="914400" rtl="0" eaLnBrk="1" latinLnBrk="0" hangingPunct="1">
      <a:defRPr sz="5400" kern="1200">
        <a:solidFill>
          <a:schemeClr val="tx1"/>
        </a:solidFill>
        <a:latin typeface="Times New Roman" pitchFamily="18" charset="0"/>
        <a:ea typeface="楷体_GB2312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5" autoAdjust="0"/>
    <p:restoredTop sz="9466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1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B08280C-F3D6-482D-9300-33394CA2A97A}" type="datetimeFigureOut">
              <a:rPr lang="zh-CN" altLang="en-US"/>
              <a:pPr>
                <a:defRPr/>
              </a:pPr>
              <a:t>2020/11/2</a:t>
            </a:fld>
            <a:endParaRPr lang="en-US" altLang="zh-CN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132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132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2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B39A0552-C54B-401B-B234-25837E2BB4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80288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55EB2-A6FA-4537-809E-970A8B47620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6F990-025F-41D5-A43B-BBF57FA243E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6F9A3-72F5-4785-B387-C29D90FEE63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zh-CN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25E2E-7120-4881-B050-15F1F02750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AE228-4D9D-4C35-9A06-48C1405330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483C5-89C0-4614-A3F2-BE7B1EA34FA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8CE24-2AAB-43EA-B92B-21B9B423FDA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59CFA-09CC-40CD-9523-F025D1C6188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049B2-AFF5-44BA-9EB6-14F4AB489C6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CCF14-686A-4D4D-8BE0-B984945BCC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19DD5-8311-4DE9-92AD-BDFFF6D79FB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4DFB7-ABB2-4C6E-AA38-850BB6B4269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fld id="{00C96866-AAF3-465F-9EEE-D21DEC87B0B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4.jpeg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6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Relationship Id="rId9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048000"/>
            <a:ext cx="5791200" cy="3733800"/>
          </a:xfrm>
        </p:spPr>
        <p:txBody>
          <a:bodyPr/>
          <a:lstStyle/>
          <a:p>
            <a:r>
              <a:rPr lang="zh-CN" altLang="en-US" b="1" smtClean="0">
                <a:solidFill>
                  <a:schemeClr val="accent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当导体</a:t>
            </a:r>
            <a:r>
              <a:rPr lang="zh-CN" altLang="en-US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电阻一定</a:t>
            </a:r>
            <a:r>
              <a:rPr lang="zh-CN" altLang="en-US" b="1" smtClean="0">
                <a:solidFill>
                  <a:schemeClr val="accent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时，</a:t>
            </a:r>
            <a:endParaRPr lang="en-US" altLang="zh-CN" b="1" smtClean="0">
              <a:solidFill>
                <a:schemeClr val="accent2"/>
              </a:solidFill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b="1" smtClean="0">
                <a:solidFill>
                  <a:schemeClr val="accent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通过导体的</a:t>
            </a:r>
            <a:r>
              <a:rPr lang="zh-CN" altLang="en-US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电流</a:t>
            </a:r>
            <a:r>
              <a:rPr lang="zh-CN" altLang="en-US" b="1" smtClean="0">
                <a:solidFill>
                  <a:schemeClr val="accent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跟导体两端</a:t>
            </a:r>
            <a:r>
              <a:rPr lang="zh-CN" altLang="en-US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电压</a:t>
            </a:r>
            <a:r>
              <a:rPr lang="zh-CN" altLang="en-US" b="1" smtClean="0">
                <a:solidFill>
                  <a:schemeClr val="accent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成</a:t>
            </a:r>
            <a:r>
              <a:rPr lang="zh-CN" altLang="en-US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正比</a:t>
            </a:r>
            <a:r>
              <a:rPr lang="zh-CN" altLang="en-US" b="1" smtClean="0">
                <a:solidFill>
                  <a:schemeClr val="accent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  <a:p>
            <a:r>
              <a:rPr lang="zh-CN" altLang="en-US" b="1" smtClean="0">
                <a:solidFill>
                  <a:schemeClr val="accent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当导体两端</a:t>
            </a:r>
            <a:r>
              <a:rPr lang="zh-CN" altLang="en-US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电压一定</a:t>
            </a:r>
            <a:r>
              <a:rPr lang="zh-CN" altLang="en-US" b="1" smtClean="0">
                <a:solidFill>
                  <a:schemeClr val="accent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时，</a:t>
            </a:r>
            <a:endParaRPr lang="en-US" altLang="zh-CN" b="1" smtClean="0">
              <a:solidFill>
                <a:schemeClr val="accent2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r>
              <a:rPr lang="zh-CN" altLang="en-US" b="1" smtClean="0">
                <a:solidFill>
                  <a:schemeClr val="accent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通过导体的</a:t>
            </a:r>
            <a:r>
              <a:rPr lang="zh-CN" altLang="en-US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电流</a:t>
            </a:r>
            <a:r>
              <a:rPr lang="zh-CN" altLang="en-US" b="1" smtClean="0">
                <a:solidFill>
                  <a:schemeClr val="accent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跟导体</a:t>
            </a:r>
            <a:r>
              <a:rPr lang="zh-CN" altLang="en-US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电阻</a:t>
            </a:r>
            <a:r>
              <a:rPr lang="zh-CN" altLang="en-US" b="1" smtClean="0">
                <a:solidFill>
                  <a:schemeClr val="accent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成</a:t>
            </a:r>
            <a:r>
              <a:rPr lang="zh-CN" altLang="en-US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反比</a:t>
            </a:r>
            <a:r>
              <a:rPr lang="zh-CN" altLang="en-US" b="1" smtClean="0">
                <a:solidFill>
                  <a:schemeClr val="accent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  <a:p>
            <a:endParaRPr lang="zh-CN" altLang="en-US" sz="3600" b="1" smtClean="0">
              <a:solidFill>
                <a:schemeClr val="accent2"/>
              </a:solidFill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6248400" y="2133600"/>
            <a:ext cx="2709863" cy="4343400"/>
            <a:chOff x="6248400" y="1219200"/>
            <a:chExt cx="2709863" cy="4343400"/>
          </a:xfrm>
        </p:grpSpPr>
        <p:sp>
          <p:nvSpPr>
            <p:cNvPr id="148484" name="Rectangle 4"/>
            <p:cNvSpPr>
              <a:spLocks noChangeArrowheads="1"/>
            </p:cNvSpPr>
            <p:nvPr/>
          </p:nvSpPr>
          <p:spPr bwMode="auto">
            <a:xfrm>
              <a:off x="6248400" y="4766291"/>
              <a:ext cx="2709863" cy="79630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2075" tIns="46038" rIns="92075" bIns="46038" anchor="ctr">
              <a:spAutoFit/>
            </a:bodyPr>
            <a:lstStyle/>
            <a:p>
              <a:pPr algn="ctr">
                <a:lnSpc>
                  <a:spcPct val="120000"/>
                </a:lnSpc>
                <a:buFont typeface="Arial"/>
                <a:buNone/>
              </a:pPr>
              <a:r>
                <a:rPr lang="zh-CN" altLang="en-US" sz="2000" b="1">
                  <a:solidFill>
                    <a:srgbClr val="000099"/>
                  </a:solidFill>
                  <a:ea typeface="楷体" pitchFamily="49" charset="-122"/>
                  <a:cs typeface="Times New Roman" pitchFamily="18" charset="0"/>
                </a:rPr>
                <a:t>欧姆（</a:t>
              </a:r>
              <a:r>
                <a:rPr lang="en-US" altLang="zh-CN" sz="2000" b="1">
                  <a:solidFill>
                    <a:srgbClr val="000099"/>
                  </a:solidFill>
                  <a:ea typeface="楷体" pitchFamily="49" charset="-122"/>
                  <a:cs typeface="Times New Roman" pitchFamily="18" charset="0"/>
                </a:rPr>
                <a:t>1787-1854</a:t>
              </a:r>
              <a:r>
                <a:rPr lang="zh-CN" altLang="en-US" sz="2000" b="1">
                  <a:solidFill>
                    <a:srgbClr val="000099"/>
                  </a:solidFill>
                  <a:ea typeface="楷体" pitchFamily="49" charset="-122"/>
                  <a:cs typeface="Times New Roman" pitchFamily="18" charset="0"/>
                </a:rPr>
                <a:t>）</a:t>
              </a:r>
            </a:p>
            <a:p>
              <a:pPr algn="ctr">
                <a:lnSpc>
                  <a:spcPct val="120000"/>
                </a:lnSpc>
                <a:buFont typeface="Arial"/>
                <a:buNone/>
              </a:pPr>
              <a:r>
                <a:rPr lang="zh-CN" altLang="en-US" sz="2000" b="1">
                  <a:solidFill>
                    <a:srgbClr val="000099"/>
                  </a:solidFill>
                  <a:ea typeface="楷体" pitchFamily="49" charset="-122"/>
                  <a:cs typeface="Times New Roman" pitchFamily="18" charset="0"/>
                </a:rPr>
                <a:t>德国物理学家 </a:t>
              </a:r>
            </a:p>
          </p:txBody>
        </p:sp>
        <p:pic>
          <p:nvPicPr>
            <p:cNvPr id="148485" name="Picture 5" descr="14-图片-26"/>
            <p:cNvPicPr>
              <a:picLocks noChangeAspect="1" noChangeArrowheads="1"/>
            </p:cNvPicPr>
            <p:nvPr/>
          </p:nvPicPr>
          <p:blipFill>
            <a:blip r:embed="rId3"/>
            <a:stretch>
              <a:fillRect/>
            </a:stretch>
          </p:blipFill>
          <p:spPr bwMode="auto">
            <a:xfrm>
              <a:off x="6248400" y="1219200"/>
              <a:ext cx="2659063" cy="3581400"/>
            </a:xfrm>
            <a:prstGeom prst="rect">
              <a:avLst/>
            </a:prstGeom>
            <a:noFill/>
            <a:ln w="9525">
              <a:noFill/>
              <a:miter lim="800000"/>
            </a:ln>
          </p:spPr>
        </p:pic>
      </p:grpSp>
      <p:grpSp>
        <p:nvGrpSpPr>
          <p:cNvPr id="8" name="Group 44"/>
          <p:cNvGrpSpPr/>
          <p:nvPr/>
        </p:nvGrpSpPr>
        <p:grpSpPr>
          <a:xfrm>
            <a:off x="1828800" y="533400"/>
            <a:ext cx="2590800" cy="2286000"/>
            <a:chOff x="1728" y="2976"/>
            <a:chExt cx="1296" cy="1104"/>
          </a:xfrm>
        </p:grpSpPr>
        <p:graphicFrame>
          <p:nvGraphicFramePr>
            <p:cNvPr id="9" name="Object 33"/>
            <p:cNvGraphicFramePr>
              <a:graphicFrameLocks noChangeAspect="1"/>
            </p:cNvGraphicFramePr>
            <p:nvPr/>
          </p:nvGraphicFramePr>
          <p:xfrm>
            <a:off x="1728" y="3316"/>
            <a:ext cx="311" cy="4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3" name="Equation" r:id="rId4" imgW="126720" imgH="164880" progId="Equation.DSMT4">
                    <p:embed/>
                  </p:oleObj>
                </mc:Choice>
                <mc:Fallback>
                  <p:oleObj name="Equation" r:id="rId4" imgW="126720" imgH="16488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728" y="3316"/>
                          <a:ext cx="311" cy="46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34"/>
            <p:cNvGraphicFramePr>
              <a:graphicFrameLocks noChangeAspect="1"/>
            </p:cNvGraphicFramePr>
            <p:nvPr/>
          </p:nvGraphicFramePr>
          <p:xfrm>
            <a:off x="2619" y="2976"/>
            <a:ext cx="405" cy="5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4" name="Equation" r:id="rId6" imgW="164880" imgH="177480" progId="Equation.DSMT4">
                    <p:embed/>
                  </p:oleObj>
                </mc:Choice>
                <mc:Fallback>
                  <p:oleObj name="Equation" r:id="rId6" imgW="164880" imgH="17748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619" y="2976"/>
                          <a:ext cx="405" cy="50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35"/>
            <p:cNvGraphicFramePr>
              <a:graphicFrameLocks noChangeAspect="1"/>
            </p:cNvGraphicFramePr>
            <p:nvPr/>
          </p:nvGraphicFramePr>
          <p:xfrm>
            <a:off x="2619" y="3613"/>
            <a:ext cx="374" cy="4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" name="Equation" r:id="rId8" imgW="152280" imgH="164880" progId="Equation.DSMT4">
                    <p:embed/>
                  </p:oleObj>
                </mc:Choice>
                <mc:Fallback>
                  <p:oleObj name="Equation" r:id="rId8" imgW="152280" imgH="16488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2619" y="3613"/>
                          <a:ext cx="374" cy="46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Line 36"/>
            <p:cNvSpPr>
              <a:spLocks noChangeShapeType="1"/>
            </p:cNvSpPr>
            <p:nvPr/>
          </p:nvSpPr>
          <p:spPr bwMode="auto">
            <a:xfrm flipH="1">
              <a:off x="2141" y="3273"/>
              <a:ext cx="441" cy="255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tailEnd type="stealth" w="lg" len="lg"/>
            </a:ln>
          </p:spPr>
          <p:txBody>
            <a:bodyPr/>
            <a:lstStyle/>
            <a:p>
              <a:endParaRPr lang="zh-CN" altLang="en-US" b="1"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13" name="Line 37"/>
            <p:cNvSpPr>
              <a:spLocks noChangeShapeType="1"/>
            </p:cNvSpPr>
            <p:nvPr/>
          </p:nvSpPr>
          <p:spPr bwMode="auto">
            <a:xfrm flipH="1" flipV="1">
              <a:off x="2141" y="3613"/>
              <a:ext cx="478" cy="255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tailEnd type="stealth" w="lg" len="lg"/>
            </a:ln>
          </p:spPr>
          <p:txBody>
            <a:bodyPr/>
            <a:lstStyle/>
            <a:p>
              <a:endParaRPr lang="zh-CN" altLang="en-US" b="1">
                <a:ea typeface="楷体" pitchFamily="49" charset="-122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标题 1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sz="36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课堂练习</a:t>
            </a:r>
            <a:endParaRPr lang="zh-CN" altLang="en-US" sz="3600"/>
          </a:p>
        </p:txBody>
      </p:sp>
      <p:sp>
        <p:nvSpPr>
          <p:cNvPr id="512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1"/>
            <a:ext cx="8229600" cy="2895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zh-CN" altLang="en-US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</a:t>
            </a:r>
            <a:r>
              <a:rPr lang="zh-CN" altLang="en-US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、加在某一电阻两端的电压为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5 V</a:t>
            </a:r>
            <a:r>
              <a:rPr lang="zh-CN" altLang="en-US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时，通过它的电流是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0.5 A</a:t>
            </a:r>
            <a:r>
              <a:rPr lang="zh-CN" altLang="en-US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，则</a:t>
            </a:r>
            <a:endParaRPr lang="en-US" altLang="zh-CN" sz="2800" b="1" smtClean="0">
              <a:solidFill>
                <a:srgbClr val="000099"/>
              </a:solidFill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zh-CN" altLang="en-US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）该电阻的电阻应是多大？</a:t>
            </a:r>
            <a:endParaRPr lang="en-US" altLang="zh-CN" sz="2800" b="1" smtClean="0">
              <a:solidFill>
                <a:srgbClr val="000099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zh-CN" altLang="en-US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）如果两端的电压增加到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20 V</a:t>
            </a:r>
            <a:r>
              <a:rPr lang="zh-CN" altLang="en-US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，此时这个电阻的电阻值是多大？通过它的电流是多大？</a:t>
            </a:r>
            <a:endParaRPr lang="en-US" altLang="zh-CN" sz="2800" b="1" smtClean="0">
              <a:solidFill>
                <a:srgbClr val="000099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zh-CN" altLang="en-US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）当电压为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0V</a:t>
            </a:r>
            <a:r>
              <a:rPr lang="zh-CN" altLang="en-US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时，电流和电阻为多少？</a:t>
            </a:r>
          </a:p>
        </p:txBody>
      </p:sp>
      <p:grpSp>
        <p:nvGrpSpPr>
          <p:cNvPr id="2" name="组合 15"/>
          <p:cNvGrpSpPr/>
          <p:nvPr/>
        </p:nvGrpSpPr>
        <p:grpSpPr>
          <a:xfrm>
            <a:off x="685800" y="3886200"/>
            <a:ext cx="6781800" cy="2667000"/>
            <a:chOff x="457200" y="3200400"/>
            <a:chExt cx="6781800" cy="2667000"/>
          </a:xfrm>
        </p:grpSpPr>
        <p:grpSp>
          <p:nvGrpSpPr>
            <p:cNvPr id="5130" name="Group 38"/>
            <p:cNvGrpSpPr/>
            <p:nvPr/>
          </p:nvGrpSpPr>
          <p:grpSpPr>
            <a:xfrm>
              <a:off x="457200" y="3200400"/>
              <a:ext cx="3962400" cy="930275"/>
              <a:chOff x="2688" y="1632"/>
              <a:chExt cx="1864" cy="586"/>
            </a:xfrm>
          </p:grpSpPr>
          <p:graphicFrame>
            <p:nvGraphicFramePr>
              <p:cNvPr id="5127" name="Object 29"/>
              <p:cNvGraphicFramePr>
                <a:graphicFrameLocks noChangeAspect="1"/>
              </p:cNvGraphicFramePr>
              <p:nvPr/>
            </p:nvGraphicFramePr>
            <p:xfrm>
              <a:off x="3564" y="1632"/>
              <a:ext cx="451" cy="58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151" name="Equation" r:id="rId3" imgW="419040" imgH="393480" progId="Equation.DSMT4">
                      <p:embed/>
                    </p:oleObj>
                  </mc:Choice>
                  <mc:Fallback>
                    <p:oleObj name="Equation" r:id="rId3" imgW="419040" imgH="393480" progId="Equation.DSMT4">
                      <p:embed/>
                      <p:pic>
                        <p:nvPicPr>
                          <p:cNvPr id="0" name="OLE substitute image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3564" y="1632"/>
                            <a:ext cx="451" cy="586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133" name="Text Box 33"/>
              <p:cNvSpPr txBox="1">
                <a:spLocks noChangeArrowheads="1"/>
              </p:cNvSpPr>
              <p:nvPr/>
            </p:nvSpPr>
            <p:spPr bwMode="auto">
              <a:xfrm>
                <a:off x="2688" y="1761"/>
                <a:ext cx="888" cy="291"/>
              </a:xfrm>
              <a:prstGeom prst="rect">
                <a:avLst/>
              </a:prstGeom>
              <a:noFill/>
              <a:ln w="63500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r>
                  <a:rPr lang="zh-CN" altLang="en-US" sz="2400" b="1">
                    <a:ea typeface="楷体" pitchFamily="49" charset="-122"/>
                    <a:cs typeface="Times New Roman" pitchFamily="18" charset="0"/>
                  </a:rPr>
                  <a:t>解：（</a:t>
                </a:r>
                <a:r>
                  <a:rPr lang="en-US" altLang="zh-CN" sz="2400" b="1">
                    <a:ea typeface="楷体" pitchFamily="49" charset="-122"/>
                    <a:cs typeface="Times New Roman" pitchFamily="18" charset="0"/>
                  </a:rPr>
                  <a:t>1</a:t>
                </a:r>
                <a:r>
                  <a:rPr lang="zh-CN" altLang="en-US" sz="2400" b="1">
                    <a:ea typeface="楷体" pitchFamily="49" charset="-122"/>
                    <a:cs typeface="Times New Roman" pitchFamily="18" charset="0"/>
                  </a:rPr>
                  <a:t>）由</a:t>
                </a:r>
              </a:p>
            </p:txBody>
          </p:sp>
          <p:sp>
            <p:nvSpPr>
              <p:cNvPr id="5134" name="Text Box 34"/>
              <p:cNvSpPr txBox="1">
                <a:spLocks noChangeArrowheads="1"/>
              </p:cNvSpPr>
              <p:nvPr/>
            </p:nvSpPr>
            <p:spPr bwMode="auto">
              <a:xfrm>
                <a:off x="4072" y="1762"/>
                <a:ext cx="480" cy="291"/>
              </a:xfrm>
              <a:prstGeom prst="rect">
                <a:avLst/>
              </a:prstGeom>
              <a:noFill/>
              <a:ln w="63500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r>
                  <a:rPr lang="zh-CN" altLang="en-US" sz="2400" b="1">
                    <a:ea typeface="楷体" pitchFamily="49" charset="-122"/>
                    <a:cs typeface="Times New Roman" pitchFamily="18" charset="0"/>
                  </a:rPr>
                  <a:t>得</a:t>
                </a:r>
              </a:p>
            </p:txBody>
          </p:sp>
        </p:grpSp>
        <p:graphicFrame>
          <p:nvGraphicFramePr>
            <p:cNvPr id="5122" name="Object 5"/>
            <p:cNvGraphicFramePr>
              <a:graphicFrameLocks noChangeAspect="1"/>
            </p:cNvGraphicFramePr>
            <p:nvPr/>
          </p:nvGraphicFramePr>
          <p:xfrm>
            <a:off x="4116388" y="3200400"/>
            <a:ext cx="3122612" cy="930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2" name="Equation" r:id="rId5" imgW="1320480" imgH="393480" progId="Equation.DSMT4">
                    <p:embed/>
                  </p:oleObj>
                </mc:Choice>
                <mc:Fallback>
                  <p:oleObj name="Equation" r:id="rId5" imgW="1320480" imgH="39348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116388" y="3200400"/>
                          <a:ext cx="3122612" cy="93027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31" name="矩形 9"/>
            <p:cNvSpPr>
              <a:spLocks noChangeArrowheads="1"/>
            </p:cNvSpPr>
            <p:nvPr/>
          </p:nvSpPr>
          <p:spPr bwMode="auto">
            <a:xfrm>
              <a:off x="1066800" y="4338935"/>
              <a:ext cx="957313" cy="46166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2400" b="1">
                  <a:ea typeface="楷体" pitchFamily="49" charset="-122"/>
                  <a:cs typeface="Times New Roman" pitchFamily="18" charset="0"/>
                </a:rPr>
                <a:t>（</a:t>
              </a:r>
              <a:r>
                <a:rPr lang="en-US" altLang="zh-CN" sz="2400" b="1">
                  <a:ea typeface="楷体" pitchFamily="49" charset="-122"/>
                  <a:cs typeface="Times New Roman" pitchFamily="18" charset="0"/>
                </a:rPr>
                <a:t>2</a:t>
              </a:r>
              <a:r>
                <a:rPr lang="zh-CN" altLang="en-US" sz="2400" b="1">
                  <a:ea typeface="楷体" pitchFamily="49" charset="-122"/>
                  <a:cs typeface="Times New Roman" pitchFamily="18" charset="0"/>
                </a:rPr>
                <a:t>）</a:t>
              </a:r>
              <a:endParaRPr lang="zh-CN" altLang="en-US" sz="2400"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5123" name="Object 7"/>
            <p:cNvGraphicFramePr>
              <a:graphicFrameLocks noChangeAspect="1"/>
            </p:cNvGraphicFramePr>
            <p:nvPr/>
          </p:nvGraphicFramePr>
          <p:xfrm>
            <a:off x="2027238" y="4379913"/>
            <a:ext cx="1381125" cy="420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3" name="Equation" r:id="rId7" imgW="583920" imgH="177480" progId="Equation.DSMT4">
                    <p:embed/>
                  </p:oleObj>
                </mc:Choice>
                <mc:Fallback>
                  <p:oleObj name="Equation" r:id="rId7" imgW="583920" imgH="17748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027238" y="4379913"/>
                          <a:ext cx="1381125" cy="42068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4" name="Object 8"/>
            <p:cNvGraphicFramePr>
              <a:graphicFrameLocks noChangeAspect="1"/>
            </p:cNvGraphicFramePr>
            <p:nvPr/>
          </p:nvGraphicFramePr>
          <p:xfrm>
            <a:off x="3746500" y="4191000"/>
            <a:ext cx="2943225" cy="930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4" name="Equation" r:id="rId9" imgW="1244520" imgH="393480" progId="Equation.DSMT4">
                    <p:embed/>
                  </p:oleObj>
                </mc:Choice>
                <mc:Fallback>
                  <p:oleObj name="Equation" r:id="rId9" imgW="1244520" imgH="39348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746500" y="4191000"/>
                          <a:ext cx="2943225" cy="93027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32" name="矩形 12"/>
            <p:cNvSpPr>
              <a:spLocks noChangeArrowheads="1"/>
            </p:cNvSpPr>
            <p:nvPr/>
          </p:nvSpPr>
          <p:spPr bwMode="auto">
            <a:xfrm>
              <a:off x="1066800" y="5405735"/>
              <a:ext cx="957313" cy="46166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2400" b="1">
                  <a:ea typeface="楷体" pitchFamily="49" charset="-122"/>
                  <a:cs typeface="Times New Roman" pitchFamily="18" charset="0"/>
                </a:rPr>
                <a:t>（</a:t>
              </a:r>
              <a:r>
                <a:rPr lang="en-US" altLang="zh-CN" sz="2400" b="1">
                  <a:ea typeface="楷体" pitchFamily="49" charset="-122"/>
                  <a:cs typeface="Times New Roman" pitchFamily="18" charset="0"/>
                </a:rPr>
                <a:t>3</a:t>
              </a:r>
              <a:r>
                <a:rPr lang="zh-CN" altLang="en-US" sz="2400" b="1">
                  <a:ea typeface="楷体" pitchFamily="49" charset="-122"/>
                  <a:cs typeface="Times New Roman" pitchFamily="18" charset="0"/>
                </a:rPr>
                <a:t>）</a:t>
              </a:r>
              <a:endParaRPr lang="zh-CN" altLang="en-US" sz="2400">
                <a:ea typeface="楷体" pitchFamily="49" charset="-122"/>
                <a:cs typeface="Times New Roman" pitchFamily="18" charset="0"/>
              </a:endParaRPr>
            </a:p>
          </p:txBody>
        </p:sp>
        <p:graphicFrame>
          <p:nvGraphicFramePr>
            <p:cNvPr id="5125" name="Object 9"/>
            <p:cNvGraphicFramePr>
              <a:graphicFrameLocks noChangeAspect="1"/>
            </p:cNvGraphicFramePr>
            <p:nvPr/>
          </p:nvGraphicFramePr>
          <p:xfrm>
            <a:off x="1998663" y="5446713"/>
            <a:ext cx="1439862" cy="420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5" name="Equation" r:id="rId11" imgW="609480" imgH="177480" progId="Equation.DSMT4">
                    <p:embed/>
                  </p:oleObj>
                </mc:Choice>
                <mc:Fallback>
                  <p:oleObj name="Equation" r:id="rId11" imgW="609480" imgH="17748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1998663" y="5446713"/>
                          <a:ext cx="1439862" cy="42068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6" name="Object 10"/>
            <p:cNvGraphicFramePr>
              <a:graphicFrameLocks noChangeAspect="1"/>
            </p:cNvGraphicFramePr>
            <p:nvPr/>
          </p:nvGraphicFramePr>
          <p:xfrm>
            <a:off x="3810000" y="5448300"/>
            <a:ext cx="1201738" cy="419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6" name="Equation" r:id="rId13" imgW="507960" imgH="177480" progId="Equation.DSMT4">
                    <p:embed/>
                  </p:oleObj>
                </mc:Choice>
                <mc:Fallback>
                  <p:oleObj name="Equation" r:id="rId13" imgW="507960" imgH="17748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3810000" y="5448300"/>
                          <a:ext cx="1201738" cy="4191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>
              <a:lnSpc>
                <a:spcPct val="120000"/>
              </a:lnSpc>
              <a:buNone/>
            </a:pP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关于欧姆定律，下列叙述中正确的是</a:t>
            </a:r>
            <a:r>
              <a:rPr 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       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</a:t>
            </a:r>
            <a:r>
              <a:rPr 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 ）</a:t>
            </a:r>
          </a:p>
          <a:p>
            <a:pPr>
              <a:lnSpc>
                <a:spcPct val="120000"/>
              </a:lnSpc>
              <a:buNone/>
            </a:pP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．在相同电压下，导体的电流和电阻成反比</a:t>
            </a:r>
          </a:p>
          <a:p>
            <a:pPr>
              <a:lnSpc>
                <a:spcPct val="120000"/>
              </a:lnSpc>
              <a:buNone/>
            </a:pP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．对同一个导体，导体中的电流和电压成正比</a:t>
            </a:r>
          </a:p>
          <a:p>
            <a:pPr>
              <a:lnSpc>
                <a:spcPct val="120000"/>
              </a:lnSpc>
              <a:buNone/>
            </a:pP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．因为电阻是导体本身的性质，所以电流只与导体两端的电压成正比</a:t>
            </a:r>
          </a:p>
          <a:p>
            <a:pPr>
              <a:lnSpc>
                <a:spcPct val="120000"/>
              </a:lnSpc>
              <a:buNone/>
            </a:pP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．导体中的电流与导体两端的电压有关，也与导体的电阻有关</a:t>
            </a:r>
            <a:endParaRPr lang="en-US" altLang="zh-CN" sz="2400" b="1" smtClean="0">
              <a:solidFill>
                <a:srgbClr val="000099"/>
              </a:solidFill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zh-CN" altLang="en-US" sz="24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答案：</a:t>
            </a:r>
            <a:r>
              <a:rPr lang="en-US" altLang="zh-CN" sz="24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ABD</a:t>
            </a:r>
            <a:endParaRPr lang="zh-CN" altLang="en-US" sz="2400" smtClean="0">
              <a:solidFill>
                <a:srgbClr val="FF0000"/>
              </a:solidFill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zh-CN" altLang="en-US" sz="2400">
              <a:solidFill>
                <a:srgbClr val="000099"/>
              </a:solidFill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9458" name="Rectangle 2"/>
          <p:cNvSpPr>
            <a:spLocks noRot="1" noChangeArrowheads="1"/>
          </p:cNvSpPr>
          <p:nvPr/>
        </p:nvSpPr>
        <p:spPr bwMode="auto">
          <a:xfrm>
            <a:off x="468313" y="1196975"/>
            <a:ext cx="8174037" cy="50768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eaLnBrk="0" hangingPunct="0">
              <a:lnSpc>
                <a:spcPct val="120000"/>
              </a:lnSpc>
            </a:pPr>
            <a:r>
              <a:rPr lang="zh-CN" altLang="en-US" sz="2800" b="1">
                <a:ea typeface="宋体" pitchFamily="2" charset="-122"/>
              </a:rPr>
              <a:t>　　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sz="36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课堂练习</a:t>
            </a:r>
            <a:endParaRPr lang="zh-CN" altLang="en-US" sz="36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sz="36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本课小结</a:t>
            </a:r>
            <a:endParaRPr lang="zh-CN" altLang="en-US" sz="36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4" name="Picture 2" descr="D:\我的文档\Pictures\112.pn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38200" y="1295400"/>
            <a:ext cx="6629400" cy="5036387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0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sz="36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课堂练习</a:t>
            </a:r>
            <a:endParaRPr lang="zh-CN" altLang="en-US" sz="3600"/>
          </a:p>
        </p:txBody>
      </p:sp>
      <p:sp>
        <p:nvSpPr>
          <p:cNvPr id="12" name="内容占位符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/>
              <a:buNone/>
            </a:pPr>
            <a:r>
              <a:rPr lang="zh-CN" altLang="en-US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甲、乙分别接入电压比是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2∶1</a:t>
            </a:r>
            <a:r>
              <a:rPr lang="zh-CN" altLang="en-US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的电路中，已知它们的电阻比是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2∶3</a:t>
            </a:r>
            <a:r>
              <a:rPr lang="zh-CN" altLang="en-US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，则通过它们的电流比是 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(</a:t>
            </a:r>
            <a:r>
              <a:rPr lang="zh-CN" altLang="en-US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　　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)</a:t>
            </a:r>
            <a:endParaRPr lang="en-US" altLang="zh-CN" sz="2800" i="1" smtClean="0">
              <a:solidFill>
                <a:srgbClr val="000099"/>
              </a:solidFill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 typeface="Arial"/>
              <a:buNone/>
            </a:pP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1∶1</a:t>
            </a:r>
            <a:r>
              <a:rPr lang="zh-CN" altLang="en-US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　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2∶1</a:t>
            </a:r>
          </a:p>
          <a:p>
            <a:pPr>
              <a:lnSpc>
                <a:spcPct val="120000"/>
              </a:lnSpc>
              <a:buFont typeface="Arial"/>
              <a:buNone/>
            </a:pP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</a:t>
            </a:r>
            <a:r>
              <a:rPr lang="zh-CN" altLang="en-US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4∶3</a:t>
            </a:r>
            <a:r>
              <a:rPr lang="zh-CN" altLang="en-US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　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</a:t>
            </a:r>
            <a:r>
              <a:rPr lang="zh-CN" altLang="en-US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3∶1</a:t>
            </a:r>
          </a:p>
          <a:p>
            <a:pPr>
              <a:lnSpc>
                <a:spcPct val="120000"/>
              </a:lnSpc>
              <a:buFont typeface="Arial"/>
              <a:buNone/>
            </a:pPr>
            <a:r>
              <a:rPr lang="zh-CN" altLang="en-US" sz="28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答案：</a:t>
            </a:r>
            <a:r>
              <a:rPr lang="en-US" altLang="zh-CN" sz="28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</a:t>
            </a:r>
            <a:endParaRPr lang="zh-CN" altLang="en-US" sz="2800" b="1" smtClean="0">
              <a:solidFill>
                <a:srgbClr val="FF0000"/>
              </a:solidFill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zh-CN" altLang="en-US" sz="2800"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>
              <a:lnSpc>
                <a:spcPct val="130000"/>
              </a:lnSpc>
              <a:buFont typeface="Arial"/>
              <a:buNone/>
            </a:pPr>
            <a:r>
              <a:rPr lang="zh-CN" altLang="en-US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一条镍铬合金线的两端加上</a:t>
            </a:r>
            <a:r>
              <a:rPr lang="en-US" altLang="zh-CN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 V</a:t>
            </a:r>
            <a:r>
              <a:rPr lang="zh-CN" altLang="en-US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电压时，通过的电流是</a:t>
            </a:r>
            <a:r>
              <a:rPr lang="en-US" altLang="zh-CN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0.2 A</a:t>
            </a:r>
            <a:r>
              <a:rPr lang="zh-CN" altLang="en-US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，则它的电阻是</a:t>
            </a:r>
            <a:r>
              <a:rPr lang="zh-CN" altLang="en-US" b="1" u="sng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      </a:t>
            </a:r>
            <a:r>
              <a:rPr lang="en-US" altLang="zh-CN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Ω</a:t>
            </a:r>
            <a:r>
              <a:rPr lang="zh-CN" altLang="en-US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。若合金线的两端电压增至</a:t>
            </a:r>
            <a:r>
              <a:rPr lang="en-US" altLang="zh-CN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16 V</a:t>
            </a:r>
            <a:r>
              <a:rPr lang="zh-CN" altLang="en-US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时，它的电阻是</a:t>
            </a:r>
            <a:r>
              <a:rPr lang="zh-CN" altLang="en-US" b="1" u="sng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    </a:t>
            </a:r>
            <a:r>
              <a:rPr lang="en-US" altLang="zh-CN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Ω</a:t>
            </a:r>
            <a:r>
              <a:rPr lang="zh-CN" altLang="en-US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，这时若要用电流表测量它的电流，应选用量程为</a:t>
            </a:r>
            <a:r>
              <a:rPr lang="zh-CN" altLang="en-US" b="1" u="sng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           </a:t>
            </a:r>
            <a:r>
              <a:rPr lang="en-US" altLang="zh-CN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的电流表。</a:t>
            </a:r>
            <a:endParaRPr lang="en-US" altLang="zh-CN" b="1" smtClean="0">
              <a:solidFill>
                <a:srgbClr val="000099"/>
              </a:solidFill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buFont typeface="Arial"/>
              <a:buNone/>
            </a:pPr>
            <a:r>
              <a:rPr lang="zh-CN" altLang="en-US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答案：</a:t>
            </a:r>
            <a:r>
              <a:rPr lang="en-US" altLang="zh-CN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20</a:t>
            </a:r>
            <a:r>
              <a:rPr lang="zh-CN" altLang="en-US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；</a:t>
            </a:r>
            <a:r>
              <a:rPr lang="en-US" altLang="zh-CN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20</a:t>
            </a:r>
            <a:r>
              <a:rPr lang="zh-CN" altLang="en-US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；</a:t>
            </a:r>
            <a:r>
              <a:rPr lang="en-US" altLang="zh-CN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0~3</a:t>
            </a:r>
            <a:endParaRPr lang="zh-CN" altLang="en-US" b="1" smtClean="0">
              <a:solidFill>
                <a:srgbClr val="FF0000"/>
              </a:solidFill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zh-CN" altLang="en-US">
              <a:solidFill>
                <a:srgbClr val="000099"/>
              </a:solidFill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sz="36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课堂练习</a:t>
            </a:r>
            <a:endParaRPr lang="zh-CN" altLang="en-US" sz="36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内容占位符 4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>
              <a:lnSpc>
                <a:spcPct val="130000"/>
              </a:lnSpc>
              <a:buFont typeface="Arial"/>
              <a:buNone/>
            </a:pP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在探究电阻两端的电压跟通过电阻的电流的关系时，小东选用了两个定值电阻</a:t>
            </a:r>
            <a:r>
              <a:rPr lang="en-US" altLang="zh-CN" sz="2400" b="1" i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2400" b="1" i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分别做实验，他根据实验数据画出了如图所示的图象，请你根据图象比较电阻</a:t>
            </a:r>
            <a:r>
              <a:rPr lang="en-US" altLang="zh-CN" sz="2400" b="1" i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与</a:t>
            </a:r>
            <a:r>
              <a:rPr lang="en-US" altLang="zh-CN" sz="2400" b="1" i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的大小，</a:t>
            </a:r>
            <a:r>
              <a:rPr lang="en-US" altLang="zh-CN" sz="2400" b="1" i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en-US" altLang="zh-CN" sz="2400" b="1" u="sng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         </a:t>
            </a:r>
            <a:r>
              <a:rPr lang="en-US" altLang="zh-CN" sz="2400" b="1" i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。（选填“大于”、“等于” 或“小于”） </a:t>
            </a:r>
            <a:endParaRPr lang="en-US" altLang="zh-CN" sz="2400" b="1" smtClean="0">
              <a:solidFill>
                <a:srgbClr val="000099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30000"/>
              </a:lnSpc>
              <a:buFont typeface="Arial"/>
              <a:buNone/>
            </a:pPr>
            <a:r>
              <a:rPr lang="zh-CN" altLang="en-US" sz="24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答案：大于</a:t>
            </a:r>
          </a:p>
          <a:p>
            <a:pPr>
              <a:lnSpc>
                <a:spcPct val="130000"/>
              </a:lnSpc>
              <a:buFont typeface="Arial"/>
              <a:buNone/>
            </a:pPr>
            <a:endParaRPr lang="zh-CN" altLang="en-US" sz="2400" b="1" smtClean="0">
              <a:solidFill>
                <a:srgbClr val="FF0000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endParaRPr lang="zh-CN" altLang="en-US" sz="2400"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3" name="标题 4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sz="36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课堂练习</a:t>
            </a:r>
            <a:endParaRPr lang="zh-CN" altLang="en-US" sz="3600"/>
          </a:p>
        </p:txBody>
      </p:sp>
      <p:grpSp>
        <p:nvGrpSpPr>
          <p:cNvPr id="2" name="Group 4"/>
          <p:cNvGrpSpPr/>
          <p:nvPr/>
        </p:nvGrpSpPr>
        <p:grpSpPr>
          <a:xfrm>
            <a:off x="5867400" y="3581400"/>
            <a:ext cx="2738437" cy="2808287"/>
            <a:chOff x="0" y="0"/>
            <a:chExt cx="1725" cy="1769"/>
          </a:xfrm>
        </p:grpSpPr>
        <p:grpSp>
          <p:nvGrpSpPr>
            <p:cNvPr id="3" name="Group 5"/>
            <p:cNvGrpSpPr/>
            <p:nvPr/>
          </p:nvGrpSpPr>
          <p:grpSpPr>
            <a:xfrm>
              <a:off x="0" y="0"/>
              <a:ext cx="1725" cy="1769"/>
              <a:chOff x="0" y="0"/>
              <a:chExt cx="1725" cy="1769"/>
            </a:xfrm>
          </p:grpSpPr>
          <p:sp>
            <p:nvSpPr>
              <p:cNvPr id="20494" name="Line 6"/>
              <p:cNvSpPr>
                <a:spLocks noChangeShapeType="1"/>
              </p:cNvSpPr>
              <p:nvPr/>
            </p:nvSpPr>
            <p:spPr bwMode="auto">
              <a:xfrm flipH="1" flipV="1">
                <a:off x="182" y="159"/>
                <a:ext cx="0" cy="140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tailEnd type="triangle" w="med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495" name="Line 7"/>
              <p:cNvSpPr>
                <a:spLocks noChangeShapeType="1"/>
              </p:cNvSpPr>
              <p:nvPr/>
            </p:nvSpPr>
            <p:spPr bwMode="auto">
              <a:xfrm rot="5400000" flipH="1" flipV="1">
                <a:off x="885" y="862"/>
                <a:ext cx="0" cy="140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tailEnd type="triangle" w="med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4" name="Group 8"/>
              <p:cNvGrpSpPr/>
              <p:nvPr/>
            </p:nvGrpSpPr>
            <p:grpSpPr>
              <a:xfrm>
                <a:off x="182" y="386"/>
                <a:ext cx="46" cy="1020"/>
                <a:chOff x="0" y="0"/>
                <a:chExt cx="46" cy="1020"/>
              </a:xfrm>
            </p:grpSpPr>
            <p:grpSp>
              <p:nvGrpSpPr>
                <p:cNvPr id="5" name="Group 9"/>
                <p:cNvGrpSpPr/>
                <p:nvPr/>
              </p:nvGrpSpPr>
              <p:grpSpPr>
                <a:xfrm>
                  <a:off x="0" y="850"/>
                  <a:ext cx="46" cy="170"/>
                  <a:chOff x="0" y="0"/>
                  <a:chExt cx="46" cy="136"/>
                </a:xfrm>
              </p:grpSpPr>
              <p:sp>
                <p:nvSpPr>
                  <p:cNvPr id="20524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0" y="136"/>
                    <a:ext cx="46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0525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0" y="0"/>
                    <a:ext cx="46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6" name="Group 12"/>
                <p:cNvGrpSpPr/>
                <p:nvPr/>
              </p:nvGrpSpPr>
              <p:grpSpPr>
                <a:xfrm>
                  <a:off x="0" y="510"/>
                  <a:ext cx="46" cy="170"/>
                  <a:chOff x="0" y="0"/>
                  <a:chExt cx="46" cy="136"/>
                </a:xfrm>
              </p:grpSpPr>
              <p:sp>
                <p:nvSpPr>
                  <p:cNvPr id="20522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0" y="136"/>
                    <a:ext cx="46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0523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0" y="0"/>
                    <a:ext cx="46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7" name="Group 15"/>
                <p:cNvGrpSpPr/>
                <p:nvPr/>
              </p:nvGrpSpPr>
              <p:grpSpPr>
                <a:xfrm>
                  <a:off x="0" y="170"/>
                  <a:ext cx="46" cy="170"/>
                  <a:chOff x="0" y="0"/>
                  <a:chExt cx="46" cy="136"/>
                </a:xfrm>
              </p:grpSpPr>
              <p:sp>
                <p:nvSpPr>
                  <p:cNvPr id="20520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0" y="136"/>
                    <a:ext cx="46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0521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0" y="0"/>
                    <a:ext cx="46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20519" name="Line 18"/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4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8" name="Group 19"/>
              <p:cNvGrpSpPr/>
              <p:nvPr/>
            </p:nvGrpSpPr>
            <p:grpSpPr>
              <a:xfrm rot="5400000">
                <a:off x="401" y="1460"/>
                <a:ext cx="46" cy="164"/>
                <a:chOff x="0" y="0"/>
                <a:chExt cx="46" cy="136"/>
              </a:xfrm>
            </p:grpSpPr>
            <p:sp>
              <p:nvSpPr>
                <p:cNvPr id="20514" name="Line 20"/>
                <p:cNvSpPr>
                  <a:spLocks noChangeShapeType="1"/>
                </p:cNvSpPr>
                <p:nvPr/>
              </p:nvSpPr>
              <p:spPr bwMode="auto">
                <a:xfrm>
                  <a:off x="0" y="136"/>
                  <a:ext cx="4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5" name="Line 21"/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4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9" name="Group 22"/>
              <p:cNvGrpSpPr/>
              <p:nvPr/>
            </p:nvGrpSpPr>
            <p:grpSpPr>
              <a:xfrm rot="5400000">
                <a:off x="730" y="1460"/>
                <a:ext cx="46" cy="164"/>
                <a:chOff x="0" y="0"/>
                <a:chExt cx="46" cy="136"/>
              </a:xfrm>
            </p:grpSpPr>
            <p:sp>
              <p:nvSpPr>
                <p:cNvPr id="20512" name="Line 23"/>
                <p:cNvSpPr>
                  <a:spLocks noChangeShapeType="1"/>
                </p:cNvSpPr>
                <p:nvPr/>
              </p:nvSpPr>
              <p:spPr bwMode="auto">
                <a:xfrm>
                  <a:off x="0" y="136"/>
                  <a:ext cx="4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3" name="Line 24"/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4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0" name="Group 25"/>
              <p:cNvGrpSpPr/>
              <p:nvPr/>
            </p:nvGrpSpPr>
            <p:grpSpPr>
              <a:xfrm rot="5400000">
                <a:off x="1054" y="1455"/>
                <a:ext cx="46" cy="165"/>
                <a:chOff x="0" y="0"/>
                <a:chExt cx="46" cy="136"/>
              </a:xfrm>
            </p:grpSpPr>
            <p:sp>
              <p:nvSpPr>
                <p:cNvPr id="20510" name="Line 26"/>
                <p:cNvSpPr>
                  <a:spLocks noChangeShapeType="1"/>
                </p:cNvSpPr>
                <p:nvPr/>
              </p:nvSpPr>
              <p:spPr bwMode="auto">
                <a:xfrm>
                  <a:off x="0" y="136"/>
                  <a:ext cx="4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1" name="Line 27"/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4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0500" name="Line 28"/>
              <p:cNvSpPr>
                <a:spLocks noChangeShapeType="1"/>
              </p:cNvSpPr>
              <p:nvPr/>
            </p:nvSpPr>
            <p:spPr bwMode="auto">
              <a:xfrm rot="5400000">
                <a:off x="1305" y="1541"/>
                <a:ext cx="4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501" name="Text Box 29"/>
              <p:cNvSpPr txBox="1">
                <a:spLocks noChangeArrowheads="1"/>
              </p:cNvSpPr>
              <p:nvPr/>
            </p:nvSpPr>
            <p:spPr bwMode="auto">
              <a:xfrm>
                <a:off x="0" y="1088"/>
                <a:ext cx="182" cy="25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/>
                  <a:buNone/>
                </a:pPr>
                <a:r>
                  <a:rPr lang="en-US" altLang="zh-CN" sz="2000" b="1">
                    <a:ea typeface="宋体" pitchFamily="2" charset="-122"/>
                  </a:rPr>
                  <a:t>1</a:t>
                </a:r>
              </a:p>
            </p:txBody>
          </p:sp>
          <p:sp>
            <p:nvSpPr>
              <p:cNvPr id="20502" name="Text Box 30"/>
              <p:cNvSpPr txBox="1">
                <a:spLocks noChangeArrowheads="1"/>
              </p:cNvSpPr>
              <p:nvPr/>
            </p:nvSpPr>
            <p:spPr bwMode="auto">
              <a:xfrm>
                <a:off x="0" y="755"/>
                <a:ext cx="250" cy="25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/>
                  <a:buNone/>
                </a:pPr>
                <a:r>
                  <a:rPr lang="en-US" altLang="zh-CN" sz="2000" b="1">
                    <a:ea typeface="宋体" pitchFamily="2" charset="-122"/>
                  </a:rPr>
                  <a:t>2</a:t>
                </a:r>
              </a:p>
            </p:txBody>
          </p:sp>
          <p:sp>
            <p:nvSpPr>
              <p:cNvPr id="20503" name="Text Box 31"/>
              <p:cNvSpPr txBox="1">
                <a:spLocks noChangeArrowheads="1"/>
              </p:cNvSpPr>
              <p:nvPr/>
            </p:nvSpPr>
            <p:spPr bwMode="auto">
              <a:xfrm>
                <a:off x="0" y="430"/>
                <a:ext cx="250" cy="25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/>
                  <a:buNone/>
                </a:pPr>
                <a:r>
                  <a:rPr lang="en-US" altLang="zh-CN" sz="2000" b="1">
                    <a:ea typeface="宋体" pitchFamily="2" charset="-122"/>
                  </a:rPr>
                  <a:t>3</a:t>
                </a:r>
              </a:p>
            </p:txBody>
          </p:sp>
          <p:sp>
            <p:nvSpPr>
              <p:cNvPr id="20504" name="Text Box 32"/>
              <p:cNvSpPr txBox="1">
                <a:spLocks noChangeArrowheads="1"/>
              </p:cNvSpPr>
              <p:nvPr/>
            </p:nvSpPr>
            <p:spPr bwMode="auto">
              <a:xfrm>
                <a:off x="205" y="0"/>
                <a:ext cx="499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/>
                  <a:buNone/>
                </a:pPr>
                <a:r>
                  <a:rPr lang="en-US" altLang="zh-CN" sz="2400" b="1" i="1">
                    <a:ea typeface="宋体" pitchFamily="2" charset="-122"/>
                  </a:rPr>
                  <a:t>U</a:t>
                </a:r>
                <a:r>
                  <a:rPr lang="en-US" altLang="zh-CN" sz="2400" b="1">
                    <a:ea typeface="宋体" pitchFamily="2" charset="-122"/>
                  </a:rPr>
                  <a:t>/V</a:t>
                </a:r>
              </a:p>
            </p:txBody>
          </p:sp>
          <p:sp>
            <p:nvSpPr>
              <p:cNvPr id="20505" name="Text Box 33"/>
              <p:cNvSpPr txBox="1">
                <a:spLocks noChangeArrowheads="1"/>
              </p:cNvSpPr>
              <p:nvPr/>
            </p:nvSpPr>
            <p:spPr bwMode="auto">
              <a:xfrm>
                <a:off x="1362" y="1519"/>
                <a:ext cx="363" cy="25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/>
                  <a:buNone/>
                </a:pPr>
                <a:r>
                  <a:rPr lang="en-US" altLang="zh-CN" sz="2000" b="1" i="1">
                    <a:ea typeface="宋体" pitchFamily="2" charset="-122"/>
                  </a:rPr>
                  <a:t>I</a:t>
                </a:r>
                <a:r>
                  <a:rPr lang="en-US" altLang="zh-CN" sz="2000" b="1">
                    <a:ea typeface="宋体" pitchFamily="2" charset="-122"/>
                  </a:rPr>
                  <a:t>/A</a:t>
                </a:r>
              </a:p>
            </p:txBody>
          </p:sp>
          <p:sp>
            <p:nvSpPr>
              <p:cNvPr id="20506" name="Text Box 34"/>
              <p:cNvSpPr txBox="1">
                <a:spLocks noChangeArrowheads="1"/>
              </p:cNvSpPr>
              <p:nvPr/>
            </p:nvSpPr>
            <p:spPr bwMode="auto">
              <a:xfrm>
                <a:off x="24" y="1451"/>
                <a:ext cx="182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/>
                  <a:buNone/>
                </a:pPr>
                <a:r>
                  <a:rPr lang="en-US" altLang="zh-CN" sz="2400" b="1">
                    <a:ea typeface="宋体" pitchFamily="2" charset="-122"/>
                  </a:rPr>
                  <a:t>0</a:t>
                </a:r>
              </a:p>
            </p:txBody>
          </p:sp>
          <p:sp>
            <p:nvSpPr>
              <p:cNvPr id="20507" name="Text Box 35"/>
              <p:cNvSpPr txBox="1">
                <a:spLocks noChangeArrowheads="1"/>
              </p:cNvSpPr>
              <p:nvPr/>
            </p:nvSpPr>
            <p:spPr bwMode="auto">
              <a:xfrm>
                <a:off x="341" y="1519"/>
                <a:ext cx="363" cy="25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/>
                  <a:buNone/>
                </a:pPr>
                <a:r>
                  <a:rPr lang="en-US" altLang="zh-CN" sz="2000" b="1">
                    <a:ea typeface="宋体" pitchFamily="2" charset="-122"/>
                  </a:rPr>
                  <a:t>0.2</a:t>
                </a:r>
              </a:p>
            </p:txBody>
          </p:sp>
          <p:sp>
            <p:nvSpPr>
              <p:cNvPr id="20508" name="Text Box 36"/>
              <p:cNvSpPr txBox="1">
                <a:spLocks noChangeArrowheads="1"/>
              </p:cNvSpPr>
              <p:nvPr/>
            </p:nvSpPr>
            <p:spPr bwMode="auto">
              <a:xfrm>
                <a:off x="636" y="1519"/>
                <a:ext cx="363" cy="25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/>
                  <a:buNone/>
                </a:pPr>
                <a:r>
                  <a:rPr lang="en-US" altLang="zh-CN" sz="2000" b="1">
                    <a:ea typeface="宋体" pitchFamily="2" charset="-122"/>
                  </a:rPr>
                  <a:t>0.4</a:t>
                </a:r>
              </a:p>
            </p:txBody>
          </p:sp>
          <p:sp>
            <p:nvSpPr>
              <p:cNvPr id="20509" name="Text Box 37"/>
              <p:cNvSpPr txBox="1">
                <a:spLocks noChangeArrowheads="1"/>
              </p:cNvSpPr>
              <p:nvPr/>
            </p:nvSpPr>
            <p:spPr bwMode="auto">
              <a:xfrm>
                <a:off x="999" y="1519"/>
                <a:ext cx="363" cy="25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/>
                  <a:buNone/>
                </a:pPr>
                <a:r>
                  <a:rPr lang="en-US" altLang="zh-CN" sz="2000" b="1">
                    <a:ea typeface="宋体" pitchFamily="2" charset="-122"/>
                  </a:rPr>
                  <a:t>0.6</a:t>
                </a:r>
              </a:p>
            </p:txBody>
          </p:sp>
        </p:grpSp>
        <p:sp>
          <p:nvSpPr>
            <p:cNvPr id="20490" name="Line 38"/>
            <p:cNvSpPr>
              <a:spLocks noChangeShapeType="1"/>
            </p:cNvSpPr>
            <p:nvPr/>
          </p:nvSpPr>
          <p:spPr bwMode="auto">
            <a:xfrm flipV="1">
              <a:off x="182" y="363"/>
              <a:ext cx="635" cy="12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491" name="Line 39"/>
            <p:cNvSpPr>
              <a:spLocks noChangeShapeType="1"/>
            </p:cNvSpPr>
            <p:nvPr/>
          </p:nvSpPr>
          <p:spPr bwMode="auto">
            <a:xfrm flipV="1">
              <a:off x="182" y="567"/>
              <a:ext cx="1112" cy="99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492" name="Rectangle 40"/>
            <p:cNvSpPr>
              <a:spLocks noChangeArrowheads="1"/>
            </p:cNvSpPr>
            <p:nvPr/>
          </p:nvSpPr>
          <p:spPr bwMode="auto">
            <a:xfrm>
              <a:off x="772" y="204"/>
              <a:ext cx="308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Arial"/>
                <a:buNone/>
              </a:pPr>
              <a:r>
                <a:rPr lang="en-US" altLang="zh-CN" sz="2400" b="1" i="1">
                  <a:solidFill>
                    <a:srgbClr val="000000"/>
                  </a:solidFill>
                  <a:ea typeface="宋体" pitchFamily="2" charset="-122"/>
                </a:rPr>
                <a:t>R</a:t>
              </a:r>
              <a:r>
                <a:rPr lang="en-US" altLang="zh-CN" sz="2400" b="1" baseline="-25000">
                  <a:solidFill>
                    <a:srgbClr val="000000"/>
                  </a:solidFill>
                  <a:ea typeface="宋体" pitchFamily="2" charset="-122"/>
                </a:rPr>
                <a:t>1</a:t>
              </a:r>
              <a:endParaRPr lang="zh-CN" altLang="en-US" sz="2400" b="1" baseline="-25000">
                <a:solidFill>
                  <a:srgbClr val="000000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20493" name="Rectangle 41"/>
            <p:cNvSpPr>
              <a:spLocks noChangeArrowheads="1"/>
            </p:cNvSpPr>
            <p:nvPr/>
          </p:nvSpPr>
          <p:spPr bwMode="auto">
            <a:xfrm>
              <a:off x="1271" y="408"/>
              <a:ext cx="308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Arial"/>
                <a:buNone/>
              </a:pPr>
              <a:r>
                <a:rPr lang="en-US" altLang="zh-CN" sz="2400" b="1" i="1">
                  <a:solidFill>
                    <a:srgbClr val="000000"/>
                  </a:solidFill>
                  <a:ea typeface="宋体" pitchFamily="2" charset="-122"/>
                </a:rPr>
                <a:t>R</a:t>
              </a:r>
              <a:r>
                <a:rPr lang="en-US" altLang="zh-CN" sz="2400" b="1" baseline="-25000">
                  <a:solidFill>
                    <a:srgbClr val="000000"/>
                  </a:solidFill>
                  <a:ea typeface="宋体" pitchFamily="2" charset="-122"/>
                </a:rPr>
                <a:t>2</a:t>
              </a:r>
              <a:endParaRPr lang="zh-CN" altLang="en-US" sz="2400" b="1" baseline="-2500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sz="32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专题：一题多解</a:t>
            </a:r>
          </a:p>
        </p:txBody>
      </p:sp>
      <p:sp>
        <p:nvSpPr>
          <p:cNvPr id="12291" name="内容占位符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1295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．如图所示，电源电压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6V</a:t>
            </a:r>
            <a:r>
              <a:rPr 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恒定不变，电压表的示数为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2V</a:t>
            </a:r>
            <a:r>
              <a:rPr 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，电阻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8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的阻值为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4Ω</a:t>
            </a:r>
            <a:r>
              <a:rPr 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，求电阻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8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的阻值。</a:t>
            </a:r>
            <a:endParaRPr lang="zh-CN" altLang="en-US" sz="2800" b="1" smtClean="0">
              <a:solidFill>
                <a:srgbClr val="000099"/>
              </a:solidFill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2292" name="Picture 2" descr="九年物理笔记 16-03电阻05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81000" y="2209800"/>
            <a:ext cx="1909763" cy="1524000"/>
          </a:xfrm>
          <a:prstGeom prst="rect">
            <a:avLst/>
          </a:prstGeom>
          <a:noFill/>
          <a:ln w="9525">
            <a:noFill/>
            <a:miter lim="800000"/>
          </a:ln>
        </p:spPr>
      </p:pic>
      <p:pic>
        <p:nvPicPr>
          <p:cNvPr id="26627" name="Picture 3" descr="C:\Users\Administrator\Pictures\111.pn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914400" y="3810000"/>
            <a:ext cx="7583488" cy="2819400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sz="32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专题：一题多解</a:t>
            </a:r>
            <a:endParaRPr lang="zh-CN" altLang="en-US" sz="3200" b="1" smtClean="0"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315" name="内容占位符 2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1295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．如图所示，电源电压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18V</a:t>
            </a:r>
            <a:r>
              <a:rPr 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恒定不变，电阻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8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的阻值为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8Ω</a:t>
            </a:r>
            <a:r>
              <a:rPr 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，电流表的示数为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0.5A</a:t>
            </a:r>
            <a:r>
              <a:rPr 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，求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8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两端的电压。</a:t>
            </a:r>
            <a:endParaRPr lang="zh-CN" altLang="en-US" sz="2800" b="1" smtClean="0">
              <a:solidFill>
                <a:srgbClr val="000099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pic>
        <p:nvPicPr>
          <p:cNvPr id="13316" name="Picture 2" descr="九年物理笔记 16-03电阻06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04800" y="2286000"/>
            <a:ext cx="2635250" cy="1295400"/>
          </a:xfrm>
          <a:prstGeom prst="rect">
            <a:avLst/>
          </a:prstGeom>
          <a:noFill/>
          <a:ln w="9525">
            <a:noFill/>
            <a:miter lim="800000"/>
          </a:ln>
        </p:spPr>
      </p:pic>
      <p:pic>
        <p:nvPicPr>
          <p:cNvPr id="27651" name="Picture 3" descr="C:\Users\Administrator\Pictures\222.pn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85800" y="3657600"/>
            <a:ext cx="7643813" cy="2819400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sz="32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专题：一题多解</a:t>
            </a:r>
            <a:endParaRPr lang="zh-CN" altLang="en-US" sz="3200" b="1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4339" name="内容占位符 2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1295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．电源电压恒定为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12V</a:t>
            </a:r>
            <a:r>
              <a:rPr 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，电流表示数为</a:t>
            </a:r>
            <a:r>
              <a:rPr lang="en-US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1.5A</a:t>
            </a:r>
            <a:r>
              <a:rPr 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，电阻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8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的阻值为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24Ω</a:t>
            </a:r>
            <a:r>
              <a:rPr 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，求电阻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8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中的电流</a:t>
            </a:r>
            <a:r>
              <a:rPr lang="en-US" alt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en-US" altLang="zh-CN" sz="28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sz="28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的大小。</a:t>
            </a:r>
            <a:endParaRPr lang="zh-CN" altLang="en-US" sz="2800" b="1" smtClean="0">
              <a:solidFill>
                <a:srgbClr val="000099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pic>
        <p:nvPicPr>
          <p:cNvPr id="14340" name="Picture 2" descr="九年物理笔记 16-03电阻07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81000" y="2057400"/>
            <a:ext cx="1828800" cy="1441450"/>
          </a:xfrm>
          <a:prstGeom prst="rect">
            <a:avLst/>
          </a:prstGeom>
          <a:noFill/>
          <a:ln w="9525">
            <a:noFill/>
            <a:miter lim="800000"/>
          </a:ln>
        </p:spPr>
      </p:pic>
      <p:pic>
        <p:nvPicPr>
          <p:cNvPr id="28675" name="Picture 3" descr="C:\Users\Administrator\Pictures\333.pn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057400" y="3581400"/>
            <a:ext cx="6834188" cy="3048000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sz="32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专题：一题多解</a:t>
            </a:r>
            <a:endParaRPr lang="zh-CN" altLang="en-US" sz="3200" b="1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5363" name="内容占位符 2"/>
          <p:cNvSpPr>
            <a:spLocks noGrp="1"/>
          </p:cNvSpPr>
          <p:nvPr>
            <p:ph idx="1"/>
          </p:nvPr>
        </p:nvSpPr>
        <p:spPr>
          <a:xfrm>
            <a:off x="457200" y="990600"/>
            <a:ext cx="8534400" cy="1371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</a:t>
            </a:r>
            <a:r>
              <a:rPr 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．已知电源电压保持不变，电流表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和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示数分别为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0.2A</a:t>
            </a:r>
            <a:r>
              <a:rPr 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和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0.4A</a:t>
            </a:r>
            <a:r>
              <a:rPr 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，电阻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的阻值为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60Ω</a:t>
            </a:r>
            <a:r>
              <a:rPr 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，求电阻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的阻值。</a:t>
            </a:r>
          </a:p>
          <a:p>
            <a:pPr>
              <a:buFontTx/>
              <a:buNone/>
            </a:pPr>
            <a:endParaRPr lang="zh-CN" altLang="en-US" sz="2400" b="1" smtClean="0">
              <a:solidFill>
                <a:srgbClr val="000099"/>
              </a:solidFill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5364" name="Picture 2" descr="九年物理笔记 16-03电阻08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81000" y="1752600"/>
            <a:ext cx="2160588" cy="1752600"/>
          </a:xfrm>
          <a:prstGeom prst="rect">
            <a:avLst/>
          </a:prstGeom>
          <a:noFill/>
          <a:ln w="9525">
            <a:noFill/>
            <a:miter lim="800000"/>
          </a:ln>
        </p:spPr>
      </p:pic>
      <p:pic>
        <p:nvPicPr>
          <p:cNvPr id="29699" name="Picture 3" descr="C:\Users\Administrator\Pictures\3333.pn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524000" y="3429000"/>
            <a:ext cx="6705600" cy="3297238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717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8077200" cy="1470025"/>
          </a:xfrm>
        </p:spPr>
        <p:txBody>
          <a:bodyPr/>
          <a:lstStyle/>
          <a:p>
            <a:pPr eaLnBrk="1" hangingPunct="1"/>
            <a:r>
              <a:rPr lang="zh-CN" altLang="en-US" sz="28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第十七章 欧姆定律</a:t>
            </a:r>
            <a:br>
              <a:rPr lang="zh-CN" altLang="en-US" sz="28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zh-CN" altLang="en-US" sz="40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第</a:t>
            </a:r>
            <a:r>
              <a:rPr lang="en-US" altLang="zh-CN" sz="4000" b="1" dirty="0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4000" b="1" dirty="0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节 欧姆定律</a:t>
            </a:r>
          </a:p>
        </p:txBody>
      </p:sp>
      <p:sp>
        <p:nvSpPr>
          <p:cNvPr id="2" name="副标题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sz="32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专题：电学变化量</a:t>
            </a:r>
            <a:endParaRPr lang="zh-CN" altLang="en-US" sz="32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19200"/>
            <a:ext cx="5791200" cy="4906963"/>
          </a:xfrm>
        </p:spPr>
        <p:txBody>
          <a:bodyPr/>
          <a:lstStyle/>
          <a:p>
            <a:pPr>
              <a:buNone/>
            </a:pP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2020•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长宁区二模）如图所示电路中的元件均完好，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的阻值大于滑动变阻器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的最大阻值。闭合开关后移动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的滑片时，关于三个电压表的示数，可能出现的情况是（　　）</a:t>
            </a:r>
          </a:p>
          <a:p>
            <a:pPr>
              <a:buNone/>
            </a:pP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的示数等于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的示数</a:t>
            </a:r>
          </a:p>
          <a:p>
            <a:pPr>
              <a:buNone/>
            </a:pP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的示数等于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的示数</a:t>
            </a:r>
          </a:p>
          <a:p>
            <a:pPr>
              <a:buNone/>
            </a:pP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与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的示数之和增大</a:t>
            </a:r>
          </a:p>
          <a:p>
            <a:pPr>
              <a:buNone/>
            </a:pP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示数的变化量大于</a:t>
            </a:r>
            <a:r>
              <a:rPr lang="en-US" altLang="zh-CN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400" b="1" baseline="-25000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示数的变化量</a:t>
            </a:r>
            <a:endParaRPr lang="en-US" altLang="zh-CN" sz="2400" b="1" smtClean="0">
              <a:solidFill>
                <a:srgbClr val="000099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buNone/>
            </a:pPr>
            <a:r>
              <a:rPr lang="zh-CN" altLang="en-US" sz="24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答案：</a:t>
            </a:r>
            <a:r>
              <a:rPr lang="en-US" altLang="zh-CN" sz="24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endParaRPr lang="zh-CN" altLang="en-US" sz="2400" b="1">
              <a:solidFill>
                <a:srgbClr val="FF0000"/>
              </a:solidFill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34818" name="Picture 2" descr="èä¼ç½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248400" y="1371600"/>
            <a:ext cx="2752723" cy="2590800"/>
          </a:xfrm>
          <a:prstGeom prst="rect">
            <a:avLst/>
          </a:prstGeom>
          <a:noFill/>
        </p:spPr>
      </p:pic>
      <p:pic>
        <p:nvPicPr>
          <p:cNvPr id="34820" name="New picture" hidden="1"/>
          <p:cNvPicPr/>
          <p:nvPr/>
        </p:nvPicPr>
        <p:blipFill>
          <a:blip r:embed="rId3"/>
          <a:stretch>
            <a:fillRect/>
          </a:stretch>
        </p:blipFill>
        <p:spPr>
          <a:xfrm>
            <a:off x="10185400" y="10375900"/>
            <a:ext cx="254000" cy="266700"/>
          </a:xfrm>
          <a:prstGeom prst="cube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229600" cy="792163"/>
          </a:xfrm>
        </p:spPr>
        <p:txBody>
          <a:bodyPr/>
          <a:lstStyle/>
          <a:p>
            <a:pPr algn="l"/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一、欧姆定律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534400" cy="5715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CN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．内容：</a:t>
            </a:r>
          </a:p>
          <a:p>
            <a:pPr>
              <a:buClr>
                <a:schemeClr val="bg1"/>
              </a:buClr>
            </a:pPr>
            <a:r>
              <a:rPr lang="zh-CN" altLang="en-US" sz="3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导体中的</a:t>
            </a:r>
            <a:r>
              <a:rPr lang="zh-CN" altLang="en-US" sz="36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电流</a:t>
            </a:r>
            <a:r>
              <a:rPr lang="zh-CN" altLang="en-US" sz="3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，跟导体两端的</a:t>
            </a:r>
            <a:r>
              <a:rPr lang="zh-CN" altLang="en-US" sz="36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电压</a:t>
            </a:r>
            <a:r>
              <a:rPr lang="zh-CN" altLang="en-US" sz="3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成</a:t>
            </a:r>
            <a:r>
              <a:rPr lang="zh-CN" altLang="en-US" sz="36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正比</a:t>
            </a:r>
            <a:r>
              <a:rPr lang="zh-CN" altLang="en-US" sz="3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，跟导体的</a:t>
            </a:r>
            <a:r>
              <a:rPr lang="zh-CN" altLang="en-US" sz="36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电阻</a:t>
            </a:r>
            <a:r>
              <a:rPr lang="zh-CN" altLang="en-US" sz="3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成</a:t>
            </a:r>
            <a:r>
              <a:rPr lang="zh-CN" altLang="en-US" sz="36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反比</a:t>
            </a:r>
            <a:r>
              <a:rPr lang="zh-CN" altLang="en-US" sz="3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  <a:p>
            <a:pPr>
              <a:buFontTx/>
              <a:buNone/>
            </a:pPr>
            <a:r>
              <a:rPr lang="en-US" altLang="zh-CN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．公式：</a:t>
            </a:r>
          </a:p>
          <a:p>
            <a:pPr>
              <a:buFontTx/>
              <a:buNone/>
            </a:pPr>
            <a:endParaRPr lang="en-US" altLang="zh-CN" sz="3000" b="1" smtClean="0"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en-US" altLang="zh-CN" sz="3000" b="1" smtClean="0">
                <a:latin typeface="Times New Roman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．特点：</a:t>
            </a:r>
          </a:p>
          <a:p>
            <a:pPr>
              <a:buFontTx/>
              <a:buNone/>
            </a:pP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）统一性：单位统一用国际单位制</a:t>
            </a:r>
          </a:p>
          <a:p>
            <a:pPr lvl="1">
              <a:buFontTx/>
              <a:buNone/>
            </a:pP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电流</a:t>
            </a:r>
            <a:r>
              <a:rPr lang="en-US" altLang="zh-CN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I——</a:t>
            </a: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安培</a:t>
            </a:r>
            <a:r>
              <a:rPr lang="en-US" altLang="zh-CN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；</a:t>
            </a:r>
          </a:p>
          <a:p>
            <a:pPr lvl="1">
              <a:buFontTx/>
              <a:buNone/>
            </a:pP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电压</a:t>
            </a:r>
            <a:r>
              <a:rPr lang="en-US" altLang="zh-CN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U——</a:t>
            </a: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伏特</a:t>
            </a:r>
            <a:r>
              <a:rPr lang="en-US" altLang="zh-CN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；</a:t>
            </a:r>
          </a:p>
          <a:p>
            <a:pPr lvl="1">
              <a:buFontTx/>
              <a:buNone/>
            </a:pP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电阻</a:t>
            </a:r>
            <a:r>
              <a:rPr lang="en-US" altLang="zh-CN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R——</a:t>
            </a: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欧姆</a:t>
            </a:r>
            <a:r>
              <a:rPr lang="en-US" altLang="zh-CN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Ω</a:t>
            </a:r>
            <a:endParaRPr lang="zh-CN" altLang="en-US" sz="3000" b="1" smtClean="0"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3309938"/>
            <a:ext cx="184731" cy="923330"/>
          </a:xfrm>
          <a:prstGeom prst="rect">
            <a:avLst/>
          </a:prstGeom>
          <a:noFill/>
          <a:ln w="63500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zh-CN" altLang="en-US"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49508" name="Object 4"/>
          <p:cNvGraphicFramePr>
            <a:graphicFrameLocks noChangeAspect="1"/>
          </p:cNvGraphicFramePr>
          <p:nvPr/>
        </p:nvGraphicFramePr>
        <p:xfrm>
          <a:off x="2438400" y="2743200"/>
          <a:ext cx="1752600" cy="163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418918" imgH="393529" progId="Equation.DSMT4">
                  <p:embed/>
                </p:oleObj>
              </mc:Choice>
              <mc:Fallback>
                <p:oleObj name="Equation" r:id="rId3" imgW="418918" imgH="393529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38400" y="2743200"/>
                        <a:ext cx="1752600" cy="16335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9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9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9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686800" cy="5257800"/>
          </a:xfrm>
        </p:spPr>
        <p:txBody>
          <a:bodyPr/>
          <a:lstStyle/>
          <a:p>
            <a:pPr>
              <a:buClr>
                <a:schemeClr val="bg1"/>
              </a:buClr>
              <a:buFontTx/>
              <a:buNone/>
            </a:pP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）同一性：</a:t>
            </a:r>
          </a:p>
          <a:p>
            <a:pPr>
              <a:buClr>
                <a:schemeClr val="bg1"/>
              </a:buClr>
            </a:pP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同一导体或同一段电路的，三者要对应。</a:t>
            </a:r>
          </a:p>
          <a:p>
            <a:pPr>
              <a:buClr>
                <a:schemeClr val="bg1"/>
              </a:buClr>
              <a:buFontTx/>
              <a:buNone/>
            </a:pP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）同时性： </a:t>
            </a:r>
          </a:p>
          <a:p>
            <a:pPr>
              <a:buClr>
                <a:schemeClr val="bg1"/>
              </a:buClr>
            </a:pP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不同时刻动态电路中三者变化，应指同一时间。</a:t>
            </a:r>
          </a:p>
          <a:p>
            <a:pPr>
              <a:buClr>
                <a:schemeClr val="bg1"/>
              </a:buClr>
              <a:buFontTx/>
              <a:buNone/>
            </a:pP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</a:t>
            </a: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）适用性：</a:t>
            </a:r>
          </a:p>
          <a:p>
            <a:pPr>
              <a:buClr>
                <a:schemeClr val="bg1"/>
              </a:buClr>
            </a:pP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适用于</a:t>
            </a:r>
            <a:r>
              <a:rPr lang="zh-CN" altLang="en-US" sz="30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纯电阻电路</a:t>
            </a: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；</a:t>
            </a:r>
          </a:p>
          <a:p>
            <a:pPr>
              <a:buClr>
                <a:schemeClr val="bg1"/>
              </a:buClr>
            </a:pPr>
            <a:r>
              <a:rPr lang="zh-CN" altLang="en-US" sz="30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不适用</a:t>
            </a: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于</a:t>
            </a:r>
            <a:r>
              <a:rPr lang="zh-CN" altLang="en-US" sz="30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非纯电阻电路</a:t>
            </a: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（含有电动机的电路）；</a:t>
            </a:r>
            <a:r>
              <a:rPr lang="zh-CN" altLang="en-US" sz="300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endParaRPr lang="zh-CN" altLang="en-US" sz="3000" b="1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buClr>
                <a:schemeClr val="bg1"/>
              </a:buClr>
            </a:pPr>
            <a:r>
              <a:rPr lang="zh-CN" altLang="en-US" sz="30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用在整个电路或部分电路。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01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01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01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01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01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229600" cy="52578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bg1"/>
              </a:buClr>
              <a:buFontTx/>
              <a:buNone/>
            </a:pP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5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</a:p>
          <a:p>
            <a:pPr>
              <a:lnSpc>
                <a:spcPct val="110000"/>
              </a:lnSpc>
              <a:buClr>
                <a:schemeClr val="bg1"/>
              </a:buClr>
              <a:buFontTx/>
              <a:buNone/>
            </a:pPr>
            <a:endParaRPr lang="zh-CN" altLang="en-US" sz="2600" b="1" smtClean="0"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buClr>
                <a:schemeClr val="bg1"/>
              </a:buClr>
              <a:buFontTx/>
              <a:buNone/>
            </a:pPr>
            <a:r>
              <a:rPr lang="zh-CN" altLang="en-US" sz="2600" b="1" smtClean="0">
                <a:latin typeface="Times New Roman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）是</a:t>
            </a:r>
            <a:r>
              <a:rPr lang="zh-CN" altLang="en-US" sz="2600" b="1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计算式</a:t>
            </a:r>
            <a:r>
              <a:rPr lang="zh-CN" altLang="en-US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，不是决定式。</a:t>
            </a:r>
          </a:p>
          <a:p>
            <a:pPr>
              <a:lnSpc>
                <a:spcPct val="110000"/>
              </a:lnSpc>
              <a:buClr>
                <a:schemeClr val="bg1"/>
              </a:buClr>
              <a:buFontTx/>
              <a:buNone/>
            </a:pPr>
            <a:r>
              <a:rPr lang="zh-CN" altLang="en-US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）表示某段导体的电阻</a:t>
            </a:r>
            <a:r>
              <a:rPr lang="en-US" altLang="zh-CN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zh-CN" altLang="en-US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在数值上等于这段导体两端电压</a:t>
            </a:r>
            <a:r>
              <a:rPr lang="en-US" altLang="zh-CN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U</a:t>
            </a:r>
            <a:r>
              <a:rPr lang="zh-CN" altLang="en-US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与通过它的电流</a:t>
            </a:r>
            <a:r>
              <a:rPr lang="en-US" altLang="zh-CN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zh-CN" altLang="en-US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的比值。</a:t>
            </a:r>
          </a:p>
          <a:p>
            <a:pPr>
              <a:lnSpc>
                <a:spcPct val="110000"/>
              </a:lnSpc>
              <a:buClr>
                <a:schemeClr val="bg1"/>
              </a:buClr>
              <a:buFontTx/>
              <a:buNone/>
            </a:pPr>
            <a:r>
              <a:rPr lang="zh-CN" altLang="en-US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）电阻是导体的特性，由导体材料、长度、横截面积和温度等因素决定，与电流及电压等无关。</a:t>
            </a:r>
          </a:p>
          <a:p>
            <a:pPr>
              <a:lnSpc>
                <a:spcPct val="110000"/>
              </a:lnSpc>
              <a:buClr>
                <a:schemeClr val="bg1"/>
              </a:buClr>
              <a:buFontTx/>
              <a:buNone/>
            </a:pPr>
            <a:r>
              <a:rPr lang="en-US" altLang="zh-CN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6</a:t>
            </a:r>
            <a:r>
              <a:rPr lang="zh-CN" altLang="en-US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欧姆（</a:t>
            </a:r>
            <a:r>
              <a:rPr lang="en-US" altLang="zh-CN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1Ω</a:t>
            </a:r>
            <a:r>
              <a:rPr lang="zh-CN" altLang="en-US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）的含义：</a:t>
            </a:r>
          </a:p>
          <a:p>
            <a:pPr>
              <a:lnSpc>
                <a:spcPct val="110000"/>
              </a:lnSpc>
              <a:buClr>
                <a:schemeClr val="bg1"/>
              </a:buClr>
            </a:pPr>
            <a:r>
              <a:rPr lang="zh-CN" altLang="en-US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当导体两端的电压是</a:t>
            </a:r>
            <a:r>
              <a:rPr lang="en-US" altLang="zh-CN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1V</a:t>
            </a:r>
            <a:r>
              <a:rPr lang="zh-CN" altLang="en-US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，通过导体的电流是</a:t>
            </a:r>
            <a:r>
              <a:rPr lang="en-US" altLang="zh-CN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1A</a:t>
            </a:r>
            <a:r>
              <a:rPr lang="zh-CN" altLang="en-US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，则这段导体的电阻就是</a:t>
            </a:r>
            <a:r>
              <a:rPr lang="en-US" altLang="zh-CN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1Ω</a:t>
            </a:r>
            <a:r>
              <a:rPr lang="zh-CN" altLang="en-US" sz="2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4038600" cy="944562"/>
          </a:xfrm>
        </p:spPr>
        <p:txBody>
          <a:bodyPr/>
          <a:lstStyle/>
          <a:p>
            <a:pPr algn="l"/>
            <a:r>
              <a:rPr lang="en-US" altLang="zh-CN" sz="3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</a:t>
            </a:r>
            <a:r>
              <a:rPr lang="zh-CN" altLang="en-US" sz="36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．公式变形： </a:t>
            </a:r>
          </a:p>
        </p:txBody>
      </p:sp>
      <p:graphicFrame>
        <p:nvGraphicFramePr>
          <p:cNvPr id="150539" name="Object 11"/>
          <p:cNvGraphicFramePr>
            <a:graphicFrameLocks noChangeAspect="1"/>
          </p:cNvGraphicFramePr>
          <p:nvPr/>
        </p:nvGraphicFramePr>
        <p:xfrm>
          <a:off x="3886200" y="533400"/>
          <a:ext cx="1268413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3" imgW="469696" imgH="177723" progId="Equation.DSMT4">
                  <p:embed/>
                </p:oleObj>
              </mc:Choice>
              <mc:Fallback>
                <p:oleObj name="Equation" r:id="rId3" imgW="469696" imgH="177723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86200" y="533400"/>
                        <a:ext cx="1268413" cy="492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41" name="Object 13"/>
          <p:cNvGraphicFramePr>
            <a:graphicFrameLocks noChangeAspect="1"/>
          </p:cNvGraphicFramePr>
          <p:nvPr/>
        </p:nvGraphicFramePr>
        <p:xfrm>
          <a:off x="5562600" y="304800"/>
          <a:ext cx="1219200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5" imgW="444307" imgH="393529" progId="Equation.DSMT4">
                  <p:embed/>
                </p:oleObj>
              </mc:Choice>
              <mc:Fallback>
                <p:oleObj name="Equation" r:id="rId5" imgW="444307" imgH="393529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62600" y="304800"/>
                        <a:ext cx="1219200" cy="1063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43" name="Object 15"/>
          <p:cNvGraphicFramePr>
            <a:graphicFrameLocks noChangeAspect="1"/>
          </p:cNvGraphicFramePr>
          <p:nvPr/>
        </p:nvGraphicFramePr>
        <p:xfrm>
          <a:off x="1143000" y="1143000"/>
          <a:ext cx="1219200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7" imgW="444307" imgH="393529" progId="Equation.DSMT4">
                  <p:embed/>
                </p:oleObj>
              </mc:Choice>
              <mc:Fallback>
                <p:oleObj name="Equation" r:id="rId7" imgW="444307" imgH="393529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43000" y="1143000"/>
                        <a:ext cx="1219200" cy="1063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0"/>
          <p:cNvGraphicFramePr>
            <a:graphicFrameLocks noChangeAspect="1"/>
          </p:cNvGraphicFramePr>
          <p:nvPr/>
        </p:nvGraphicFramePr>
        <p:xfrm>
          <a:off x="5562600" y="1447800"/>
          <a:ext cx="2438400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8" imgW="571320" imgH="393480" progId="Equation.DSMT4">
                  <p:embed/>
                </p:oleObj>
              </mc:Choice>
              <mc:Fallback>
                <p:oleObj name="Equation" r:id="rId8" imgW="571320" imgH="39348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562600" y="1447800"/>
                        <a:ext cx="2438400" cy="1101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0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0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50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50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二、应用计算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876800"/>
          </a:xfrm>
        </p:spPr>
        <p:txBody>
          <a:bodyPr/>
          <a:lstStyle/>
          <a:p>
            <a:pPr>
              <a:buFontTx/>
              <a:buNone/>
            </a:pP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解题步骤：</a:t>
            </a:r>
          </a:p>
          <a:p>
            <a:pPr>
              <a:buFontTx/>
              <a:buNone/>
            </a:pP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）读题、审题</a:t>
            </a:r>
          </a:p>
          <a:p>
            <a:pPr lvl="1">
              <a:buFontTx/>
              <a:buNone/>
            </a:pPr>
            <a:endParaRPr lang="zh-CN" altLang="en-US" b="1" smtClean="0"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）画图</a:t>
            </a:r>
          </a:p>
          <a:p>
            <a:pPr>
              <a:buFontTx/>
              <a:buNone/>
            </a:pPr>
            <a:endParaRPr lang="zh-CN" altLang="en-US" sz="2800" b="1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）标明各量</a:t>
            </a:r>
          </a:p>
          <a:p>
            <a:pPr lvl="1">
              <a:buFontTx/>
              <a:buNone/>
            </a:pPr>
            <a:endParaRPr lang="zh-CN" altLang="en-US" b="1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</a:t>
            </a:r>
            <a:r>
              <a:rPr lang="zh-CN" altLang="en-US" sz="2800" b="1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）列式计算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1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标题 1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课堂练习</a:t>
            </a:r>
            <a:endParaRPr lang="zh-CN" altLang="en-US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52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>
              <a:buFontTx/>
              <a:buNone/>
            </a:pPr>
            <a:r>
              <a:rPr lang="zh-CN" altLang="en-US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、一辆汽车的车灯，灯丝电阻为</a:t>
            </a:r>
            <a:r>
              <a:rPr lang="en-US" altLang="zh-CN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30 </a:t>
            </a:r>
            <a:r>
              <a:rPr lang="el-GR" altLang="en-US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Ω</a:t>
            </a:r>
            <a:r>
              <a:rPr lang="zh-CN" altLang="en-US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，接在</a:t>
            </a:r>
            <a:r>
              <a:rPr lang="en-US" altLang="zh-CN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12 V</a:t>
            </a:r>
            <a:r>
              <a:rPr lang="zh-CN" altLang="en-US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的电源两端，求通过这盏电灯的电流。</a:t>
            </a:r>
          </a:p>
          <a:p>
            <a:pPr>
              <a:buFontTx/>
              <a:buNone/>
            </a:pPr>
            <a:r>
              <a:rPr lang="zh-CN" altLang="en-US" sz="2800" b="1" smtClean="0">
                <a:solidFill>
                  <a:srgbClr val="008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解析：</a:t>
            </a:r>
          </a:p>
          <a:p>
            <a:pPr>
              <a:buFontTx/>
              <a:buNone/>
            </a:pPr>
            <a:r>
              <a:rPr lang="zh-CN" altLang="en-US" sz="2800" b="1" smtClean="0">
                <a:solidFill>
                  <a:srgbClr val="008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800" b="1" smtClean="0">
                <a:solidFill>
                  <a:srgbClr val="008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800" b="1" smtClean="0">
                <a:solidFill>
                  <a:srgbClr val="008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）读题、审题。</a:t>
            </a:r>
          </a:p>
          <a:p>
            <a:pPr>
              <a:buFontTx/>
              <a:buNone/>
            </a:pPr>
            <a:r>
              <a:rPr lang="zh-CN" altLang="en-US" sz="2800" b="1" smtClean="0">
                <a:solidFill>
                  <a:srgbClr val="008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800" b="1" smtClean="0">
                <a:solidFill>
                  <a:srgbClr val="008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800" b="1" smtClean="0">
                <a:solidFill>
                  <a:srgbClr val="008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）画图。</a:t>
            </a:r>
          </a:p>
          <a:p>
            <a:pPr>
              <a:buFontTx/>
              <a:buNone/>
            </a:pPr>
            <a:r>
              <a:rPr lang="zh-CN" altLang="en-US" sz="2800" b="1" smtClean="0">
                <a:solidFill>
                  <a:srgbClr val="008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800" b="1" smtClean="0">
                <a:solidFill>
                  <a:srgbClr val="008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sz="2800" b="1" smtClean="0">
                <a:solidFill>
                  <a:srgbClr val="008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）标明各量</a:t>
            </a:r>
          </a:p>
          <a:p>
            <a:pPr>
              <a:buFontTx/>
              <a:buNone/>
            </a:pPr>
            <a:r>
              <a:rPr lang="zh-CN" altLang="en-US" sz="2800" b="1" smtClean="0">
                <a:solidFill>
                  <a:srgbClr val="008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</a:t>
            </a:r>
            <a:r>
              <a:rPr lang="en-US" altLang="zh-CN" sz="2800" b="1" smtClean="0">
                <a:solidFill>
                  <a:srgbClr val="008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</a:t>
            </a:r>
            <a:r>
              <a:rPr lang="zh-CN" altLang="en-US" sz="2800" b="1" smtClean="0">
                <a:solidFill>
                  <a:srgbClr val="008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）列式计算 </a:t>
            </a:r>
          </a:p>
        </p:txBody>
      </p:sp>
      <p:grpSp>
        <p:nvGrpSpPr>
          <p:cNvPr id="2" name="Group 4"/>
          <p:cNvGrpSpPr/>
          <p:nvPr/>
        </p:nvGrpSpPr>
        <p:grpSpPr>
          <a:xfrm>
            <a:off x="4724400" y="2895600"/>
            <a:ext cx="2544763" cy="1754188"/>
            <a:chOff x="0" y="0"/>
            <a:chExt cx="1603" cy="1105"/>
          </a:xfrm>
        </p:grpSpPr>
        <p:pic>
          <p:nvPicPr>
            <p:cNvPr id="11276" name="Picture 5"/>
            <p:cNvPicPr>
              <a:picLocks noChangeAspect="1" noChangeArrowheads="1"/>
            </p:cNvPicPr>
            <p:nvPr/>
          </p:nvPicPr>
          <p:blipFill>
            <a:blip r:embed="rId2"/>
            <a:stretch>
              <a:fillRect/>
            </a:stretch>
          </p:blipFill>
          <p:spPr bwMode="auto">
            <a:xfrm>
              <a:off x="0" y="227"/>
              <a:ext cx="1522" cy="866"/>
            </a:xfrm>
            <a:prstGeom prst="rect">
              <a:avLst/>
            </a:prstGeom>
            <a:noFill/>
            <a:ln w="9525">
              <a:noFill/>
              <a:miter lim="800000"/>
            </a:ln>
          </p:spPr>
        </p:pic>
        <p:sp>
          <p:nvSpPr>
            <p:cNvPr id="152582" name="Text Box 6"/>
            <p:cNvSpPr txBox="1">
              <a:spLocks noChangeArrowheads="1"/>
            </p:cNvSpPr>
            <p:nvPr/>
          </p:nvSpPr>
          <p:spPr bwMode="auto">
            <a:xfrm>
              <a:off x="295" y="817"/>
              <a:ext cx="831" cy="28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 typeface="Arial"/>
                <a:buNone/>
                <a:defRPr/>
              </a:pPr>
              <a:r>
                <a:rPr lang="en-US" sz="2400" b="1" i="1">
                  <a:ea typeface="楷体" pitchFamily="49" charset="-122"/>
                  <a:cs typeface="Times New Roman" pitchFamily="18" charset="0"/>
                </a:rPr>
                <a:t>U</a:t>
              </a:r>
              <a:r>
                <a:rPr lang="en-US" sz="2400" b="1">
                  <a:ea typeface="楷体" pitchFamily="49" charset="-122"/>
                  <a:cs typeface="Times New Roman" pitchFamily="18" charset="0"/>
                </a:rPr>
                <a:t>=12 V</a:t>
              </a:r>
              <a:endParaRPr lang="en-US" sz="2400" b="1">
                <a:effectLst>
                  <a:outerShdw blurRad="38100" dist="38100" dir="2700000" algn="tl">
                    <a:srgbClr val="C0C0C0"/>
                  </a:outerShdw>
                </a:effectLst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152583" name="Text Box 7"/>
            <p:cNvSpPr txBox="1">
              <a:spLocks noChangeArrowheads="1"/>
            </p:cNvSpPr>
            <p:nvPr/>
          </p:nvSpPr>
          <p:spPr bwMode="auto">
            <a:xfrm>
              <a:off x="930" y="363"/>
              <a:ext cx="258" cy="28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/>
                <a:buNone/>
                <a:defRPr/>
              </a:pPr>
              <a:r>
                <a:rPr lang="en-US" sz="2400" b="1" i="1">
                  <a:ea typeface="楷体" pitchFamily="49" charset="-122"/>
                  <a:cs typeface="Times New Roman" pitchFamily="18" charset="0"/>
                </a:rPr>
                <a:t>I</a:t>
              </a:r>
              <a:endParaRPr lang="en-US" sz="2400" b="1">
                <a:effectLst>
                  <a:outerShdw blurRad="38100" dist="38100" dir="2700000" algn="tl">
                    <a:srgbClr val="C0C0C0"/>
                  </a:outerShdw>
                </a:effectLst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52584" name="Text Box 8"/>
            <p:cNvSpPr txBox="1">
              <a:spLocks noChangeArrowheads="1"/>
            </p:cNvSpPr>
            <p:nvPr/>
          </p:nvSpPr>
          <p:spPr bwMode="auto">
            <a:xfrm>
              <a:off x="771" y="0"/>
              <a:ext cx="832" cy="28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/>
                <a:buNone/>
                <a:defRPr/>
              </a:pPr>
              <a:r>
                <a:rPr lang="en-US" sz="2400" b="1" i="1">
                  <a:ea typeface="楷体" pitchFamily="49" charset="-122"/>
                  <a:cs typeface="Times New Roman" pitchFamily="18" charset="0"/>
                </a:rPr>
                <a:t>R</a:t>
              </a:r>
              <a:r>
                <a:rPr lang="en-US" sz="2400" b="1">
                  <a:ea typeface="楷体" pitchFamily="49" charset="-122"/>
                  <a:cs typeface="Times New Roman" pitchFamily="18" charset="0"/>
                </a:rPr>
                <a:t>=30</a:t>
              </a:r>
              <a:r>
                <a:rPr lang="en-US" altLang="zh-CN" sz="2400" b="1">
                  <a:ea typeface="楷体" pitchFamily="49" charset="-122"/>
                  <a:cs typeface="Times New Roman" pitchFamily="18" charset="0"/>
                </a:rPr>
                <a:t> </a:t>
              </a:r>
              <a:r>
                <a:rPr lang="el-GR" altLang="en-US" sz="2400" b="1">
                  <a:effectLst>
                    <a:outerShdw blurRad="38100" dist="38100" dir="2700000" algn="tl">
                      <a:srgbClr val="C0C0C0"/>
                    </a:outerShdw>
                  </a:effectLst>
                  <a:ea typeface="楷体" pitchFamily="49" charset="-122"/>
                  <a:cs typeface="Times New Roman" pitchFamily="18" charset="0"/>
                </a:rPr>
                <a:t>Ω</a:t>
              </a:r>
              <a:endParaRPr lang="en-US" sz="2400" b="1">
                <a:effectLst>
                  <a:outerShdw blurRad="38100" dist="38100" dir="2700000" algn="tl">
                    <a:srgbClr val="C0C0C0"/>
                  </a:outerShdw>
                </a:effectLst>
                <a:ea typeface="楷体" pitchFamily="49" charset="-122"/>
                <a:cs typeface="Times New Roman" pitchFamily="18" charset="0"/>
              </a:endParaRPr>
            </a:p>
          </p:txBody>
        </p:sp>
      </p:grpSp>
      <p:grpSp>
        <p:nvGrpSpPr>
          <p:cNvPr id="3" name="Group 16"/>
          <p:cNvGrpSpPr/>
          <p:nvPr/>
        </p:nvGrpSpPr>
        <p:grpSpPr>
          <a:xfrm>
            <a:off x="3352800" y="5410200"/>
            <a:ext cx="5329238" cy="1030288"/>
            <a:chOff x="624" y="3072"/>
            <a:chExt cx="3357" cy="649"/>
          </a:xfrm>
        </p:grpSpPr>
        <p:grpSp>
          <p:nvGrpSpPr>
            <p:cNvPr id="11269" name="Group 9"/>
            <p:cNvGrpSpPr/>
            <p:nvPr/>
          </p:nvGrpSpPr>
          <p:grpSpPr>
            <a:xfrm>
              <a:off x="1056" y="3120"/>
              <a:ext cx="2925" cy="601"/>
              <a:chOff x="2132" y="3702"/>
              <a:chExt cx="2925" cy="601"/>
            </a:xfrm>
          </p:grpSpPr>
          <p:sp>
            <p:nvSpPr>
              <p:cNvPr id="11271" name="Rectangle 10"/>
              <p:cNvSpPr>
                <a:spLocks noChangeArrowheads="1"/>
              </p:cNvSpPr>
              <p:nvPr/>
            </p:nvSpPr>
            <p:spPr bwMode="auto">
              <a:xfrm>
                <a:off x="2132" y="3838"/>
                <a:ext cx="2925" cy="32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buFont typeface="Arial"/>
                  <a:buNone/>
                </a:pPr>
                <a:r>
                  <a:rPr lang="en-US" altLang="zh-CN" sz="2800" b="1" i="1">
                    <a:solidFill>
                      <a:srgbClr val="CC0000"/>
                    </a:solidFill>
                    <a:ea typeface="楷体" pitchFamily="49" charset="-122"/>
                    <a:cs typeface="Times New Roman" pitchFamily="18" charset="0"/>
                  </a:rPr>
                  <a:t>I</a:t>
                </a:r>
                <a:r>
                  <a:rPr lang="en-US" altLang="zh-CN" sz="2800" b="1">
                    <a:solidFill>
                      <a:srgbClr val="CC0000"/>
                    </a:solidFill>
                    <a:ea typeface="楷体" pitchFamily="49" charset="-122"/>
                    <a:cs typeface="Times New Roman" pitchFamily="18" charset="0"/>
                  </a:rPr>
                  <a:t>=</a:t>
                </a:r>
                <a:r>
                  <a:rPr lang="zh-CN" altLang="en-US" sz="2800" b="1">
                    <a:solidFill>
                      <a:srgbClr val="CC0000"/>
                    </a:solidFill>
                    <a:ea typeface="楷体" pitchFamily="49" charset="-122"/>
                    <a:cs typeface="Times New Roman" pitchFamily="18" charset="0"/>
                  </a:rPr>
                  <a:t>　　</a:t>
                </a:r>
                <a:r>
                  <a:rPr lang="en-US" altLang="zh-CN" sz="2800" b="1">
                    <a:solidFill>
                      <a:srgbClr val="CC0000"/>
                    </a:solidFill>
                    <a:ea typeface="楷体" pitchFamily="49" charset="-122"/>
                    <a:cs typeface="Times New Roman" pitchFamily="18" charset="0"/>
                  </a:rPr>
                  <a:t>=</a:t>
                </a:r>
                <a:r>
                  <a:rPr lang="zh-CN" altLang="en-US" sz="2800" b="1">
                    <a:solidFill>
                      <a:srgbClr val="CC0000"/>
                    </a:solidFill>
                    <a:ea typeface="楷体" pitchFamily="49" charset="-122"/>
                    <a:cs typeface="Times New Roman" pitchFamily="18" charset="0"/>
                  </a:rPr>
                  <a:t>　　　</a:t>
                </a:r>
                <a:r>
                  <a:rPr lang="en-US" altLang="zh-CN" sz="2800" b="1">
                    <a:solidFill>
                      <a:srgbClr val="CC0000"/>
                    </a:solidFill>
                    <a:ea typeface="楷体" pitchFamily="49" charset="-122"/>
                    <a:cs typeface="Times New Roman" pitchFamily="18" charset="0"/>
                  </a:rPr>
                  <a:t>=</a:t>
                </a:r>
                <a:r>
                  <a:rPr lang="zh-CN" altLang="en-US" sz="2800" b="1">
                    <a:solidFill>
                      <a:srgbClr val="CC0000"/>
                    </a:solidFill>
                    <a:ea typeface="楷体" pitchFamily="49" charset="-122"/>
                    <a:cs typeface="Times New Roman" pitchFamily="18" charset="0"/>
                  </a:rPr>
                  <a:t> </a:t>
                </a:r>
                <a:r>
                  <a:rPr lang="en-US" altLang="zh-CN" sz="2800" b="1">
                    <a:solidFill>
                      <a:srgbClr val="CC0000"/>
                    </a:solidFill>
                    <a:ea typeface="楷体" pitchFamily="49" charset="-122"/>
                    <a:cs typeface="Times New Roman" pitchFamily="18" charset="0"/>
                  </a:rPr>
                  <a:t>0.4 A</a:t>
                </a:r>
              </a:p>
            </p:txBody>
          </p:sp>
          <p:sp>
            <p:nvSpPr>
              <p:cNvPr id="11272" name="Rectangle 11"/>
              <p:cNvSpPr>
                <a:spLocks noChangeArrowheads="1"/>
              </p:cNvSpPr>
              <p:nvPr/>
            </p:nvSpPr>
            <p:spPr bwMode="auto">
              <a:xfrm>
                <a:off x="2517" y="3702"/>
                <a:ext cx="280" cy="60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pPr>
                  <a:buFont typeface="Arial"/>
                  <a:buNone/>
                </a:pPr>
                <a:r>
                  <a:rPr lang="en-US" altLang="zh-CN" sz="2800" b="1" i="1">
                    <a:solidFill>
                      <a:srgbClr val="CC0000"/>
                    </a:solidFill>
                    <a:ea typeface="楷体" pitchFamily="49" charset="-122"/>
                    <a:cs typeface="Times New Roman" pitchFamily="18" charset="0"/>
                  </a:rPr>
                  <a:t>U</a:t>
                </a:r>
              </a:p>
              <a:p>
                <a:pPr>
                  <a:buFont typeface="Arial"/>
                  <a:buNone/>
                </a:pPr>
                <a:r>
                  <a:rPr lang="en-US" altLang="zh-CN" sz="2800" b="1" i="1">
                    <a:solidFill>
                      <a:srgbClr val="CC0000"/>
                    </a:solidFill>
                    <a:ea typeface="楷体" pitchFamily="49" charset="-122"/>
                    <a:cs typeface="Times New Roman" pitchFamily="18" charset="0"/>
                  </a:rPr>
                  <a:t>R</a:t>
                </a:r>
              </a:p>
            </p:txBody>
          </p:sp>
          <p:sp>
            <p:nvSpPr>
              <p:cNvPr id="11273" name="Line 12"/>
              <p:cNvSpPr>
                <a:spLocks noChangeShapeType="1"/>
              </p:cNvSpPr>
              <p:nvPr/>
            </p:nvSpPr>
            <p:spPr bwMode="auto">
              <a:xfrm>
                <a:off x="2517" y="3997"/>
                <a:ext cx="273" cy="0"/>
              </a:xfrm>
              <a:prstGeom prst="line">
                <a:avLst/>
              </a:prstGeom>
              <a:noFill/>
              <a:ln w="12700">
                <a:solidFill>
                  <a:srgbClr val="CC0000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1274" name="Rectangle 13"/>
              <p:cNvSpPr>
                <a:spLocks noChangeArrowheads="1"/>
              </p:cNvSpPr>
              <p:nvPr/>
            </p:nvSpPr>
            <p:spPr bwMode="auto">
              <a:xfrm>
                <a:off x="3056" y="3702"/>
                <a:ext cx="580" cy="60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pPr>
                  <a:buFont typeface="Arial"/>
                  <a:buNone/>
                </a:pPr>
                <a:r>
                  <a:rPr lang="en-US" altLang="zh-CN" sz="2800" b="1">
                    <a:solidFill>
                      <a:srgbClr val="CC0000"/>
                    </a:solidFill>
                    <a:ea typeface="楷体" pitchFamily="49" charset="-122"/>
                    <a:cs typeface="Times New Roman" pitchFamily="18" charset="0"/>
                  </a:rPr>
                  <a:t>12 V</a:t>
                </a:r>
              </a:p>
              <a:p>
                <a:pPr>
                  <a:buFont typeface="Arial"/>
                  <a:buNone/>
                </a:pPr>
                <a:r>
                  <a:rPr lang="en-US" altLang="zh-CN" sz="2800" b="1">
                    <a:solidFill>
                      <a:srgbClr val="CC0000"/>
                    </a:solidFill>
                    <a:ea typeface="楷体" pitchFamily="49" charset="-122"/>
                    <a:cs typeface="Times New Roman" pitchFamily="18" charset="0"/>
                  </a:rPr>
                  <a:t>30 Ω</a:t>
                </a:r>
              </a:p>
            </p:txBody>
          </p:sp>
          <p:sp>
            <p:nvSpPr>
              <p:cNvPr id="11275" name="Line 14"/>
              <p:cNvSpPr>
                <a:spLocks noChangeShapeType="1"/>
              </p:cNvSpPr>
              <p:nvPr/>
            </p:nvSpPr>
            <p:spPr bwMode="auto">
              <a:xfrm>
                <a:off x="3056" y="3997"/>
                <a:ext cx="572" cy="0"/>
              </a:xfrm>
              <a:prstGeom prst="line">
                <a:avLst/>
              </a:prstGeom>
              <a:noFill/>
              <a:ln w="12700">
                <a:solidFill>
                  <a:srgbClr val="CC0000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sp>
          <p:nvSpPr>
            <p:cNvPr id="11270" name="Rectangle 15"/>
            <p:cNvSpPr>
              <a:spLocks noChangeArrowheads="1"/>
            </p:cNvSpPr>
            <p:nvPr/>
          </p:nvSpPr>
          <p:spPr bwMode="auto">
            <a:xfrm>
              <a:off x="624" y="3072"/>
              <a:ext cx="630" cy="365"/>
            </a:xfrm>
            <a:prstGeom prst="rect">
              <a:avLst/>
            </a:prstGeom>
            <a:noFill/>
            <a:ln w="63500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eaLnBrk="0" hangingPunct="0">
                <a:spcBef>
                  <a:spcPct val="20000"/>
                </a:spcBef>
              </a:pPr>
              <a:r>
                <a:rPr lang="zh-CN" altLang="en-US" sz="3200" b="1">
                  <a:solidFill>
                    <a:srgbClr val="FF0000"/>
                  </a:solidFill>
                  <a:ea typeface="楷体" pitchFamily="49" charset="-122"/>
                  <a:cs typeface="Times New Roman" pitchFamily="18" charset="0"/>
                </a:rPr>
                <a:t>解：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标题 3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sz="36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课堂练习</a:t>
            </a:r>
            <a:endParaRPr lang="zh-CN" altLang="en-US" sz="3600"/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>
              <a:buFontTx/>
              <a:buNone/>
            </a:pPr>
            <a:r>
              <a:rPr lang="zh-CN" altLang="en-US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、在电路中，灯泡与滑动变阻器串联，调节滑动变阻器</a:t>
            </a:r>
            <a:r>
              <a:rPr lang="en-US" altLang="zh-CN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R'</a:t>
            </a:r>
            <a:r>
              <a:rPr lang="zh-CN" altLang="en-US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，使灯泡正常发光，用电流表测得通过它的电流值是</a:t>
            </a:r>
            <a:r>
              <a:rPr lang="en-US" altLang="zh-CN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0.6 A</a:t>
            </a:r>
            <a:r>
              <a:rPr lang="zh-CN" altLang="en-US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。已知该灯泡正常发光时的电阻是</a:t>
            </a:r>
            <a:r>
              <a:rPr lang="en-US" altLang="zh-CN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20Ω</a:t>
            </a:r>
            <a:r>
              <a:rPr lang="zh-CN" altLang="en-US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，求灯泡两端的电压。</a:t>
            </a:r>
          </a:p>
        </p:txBody>
      </p:sp>
      <p:grpSp>
        <p:nvGrpSpPr>
          <p:cNvPr id="2" name="Group 28"/>
          <p:cNvGrpSpPr/>
          <p:nvPr/>
        </p:nvGrpSpPr>
        <p:grpSpPr>
          <a:xfrm>
            <a:off x="304800" y="4114800"/>
            <a:ext cx="3925888" cy="2233613"/>
            <a:chOff x="453" y="2613"/>
            <a:chExt cx="2473" cy="1407"/>
          </a:xfrm>
        </p:grpSpPr>
        <p:sp>
          <p:nvSpPr>
            <p:cNvPr id="3081" name="Rectangle 4"/>
            <p:cNvSpPr>
              <a:spLocks noChangeArrowheads="1"/>
            </p:cNvSpPr>
            <p:nvPr/>
          </p:nvSpPr>
          <p:spPr bwMode="auto">
            <a:xfrm>
              <a:off x="453" y="3475"/>
              <a:ext cx="723" cy="29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>
                <a:buFont typeface="Arial"/>
                <a:buNone/>
              </a:pPr>
              <a:r>
                <a:rPr lang="en-US" altLang="zh-CN" sz="2400" b="1" i="1">
                  <a:ea typeface="楷体" pitchFamily="49" charset="-122"/>
                  <a:cs typeface="Times New Roman" pitchFamily="18" charset="0"/>
                </a:rPr>
                <a:t>I</a:t>
              </a:r>
              <a:r>
                <a:rPr lang="en-US" altLang="zh-CN" sz="2400" b="1">
                  <a:ea typeface="楷体" pitchFamily="49" charset="-122"/>
                  <a:cs typeface="Times New Roman" pitchFamily="18" charset="0"/>
                </a:rPr>
                <a:t>=0.6 A</a:t>
              </a:r>
            </a:p>
          </p:txBody>
        </p:sp>
        <p:grpSp>
          <p:nvGrpSpPr>
            <p:cNvPr id="3082" name="Group 5"/>
            <p:cNvGrpSpPr/>
            <p:nvPr/>
          </p:nvGrpSpPr>
          <p:grpSpPr>
            <a:xfrm>
              <a:off x="998" y="2727"/>
              <a:ext cx="1928" cy="1293"/>
              <a:chOff x="0" y="0"/>
              <a:chExt cx="1996" cy="1384"/>
            </a:xfrm>
          </p:grpSpPr>
          <p:sp>
            <p:nvSpPr>
              <p:cNvPr id="3084" name="Rectangle 6"/>
              <p:cNvSpPr>
                <a:spLocks noChangeArrowheads="1"/>
              </p:cNvSpPr>
              <p:nvPr/>
            </p:nvSpPr>
            <p:spPr bwMode="auto">
              <a:xfrm>
                <a:off x="159" y="295"/>
                <a:ext cx="1792" cy="90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zh-CN" altLang="en-US">
                  <a:ea typeface="楷体" pitchFamily="49" charset="-122"/>
                  <a:cs typeface="Times New Roman" pitchFamily="18" charset="0"/>
                </a:endParaRPr>
              </a:p>
            </p:txBody>
          </p:sp>
          <p:grpSp>
            <p:nvGrpSpPr>
              <p:cNvPr id="3085" name="Group 7"/>
              <p:cNvGrpSpPr/>
              <p:nvPr/>
            </p:nvGrpSpPr>
            <p:grpSpPr>
              <a:xfrm>
                <a:off x="567" y="1044"/>
                <a:ext cx="85" cy="340"/>
                <a:chOff x="0" y="0"/>
                <a:chExt cx="85" cy="340"/>
              </a:xfrm>
            </p:grpSpPr>
            <p:sp>
              <p:nvSpPr>
                <p:cNvPr id="3102" name="Rectangle 19"/>
                <p:cNvSpPr>
                  <a:spLocks noChangeArrowheads="1"/>
                </p:cNvSpPr>
                <p:nvPr/>
              </p:nvSpPr>
              <p:spPr bwMode="auto">
                <a:xfrm>
                  <a:off x="0" y="113"/>
                  <a:ext cx="85" cy="8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</a:ln>
              </p:spPr>
              <p:txBody>
                <a:bodyPr wrap="none" anchor="ctr"/>
                <a:lstStyle/>
                <a:p>
                  <a:pPr>
                    <a:buFont typeface="Arial"/>
                    <a:buNone/>
                  </a:pPr>
                  <a:endParaRPr lang="zh-CN" altLang="en-US" sz="1800" b="1">
                    <a:ea typeface="楷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103" name="Line 20"/>
                <p:cNvSpPr>
                  <a:spLocks noChangeShapeType="1"/>
                </p:cNvSpPr>
                <p:nvPr/>
              </p:nvSpPr>
              <p:spPr bwMode="auto">
                <a:xfrm flipH="1">
                  <a:off x="0" y="0"/>
                  <a:ext cx="0" cy="3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>
                    <a:ea typeface="楷体" pitchFamily="49" charset="-122"/>
                    <a:cs typeface="Times New Roman" pitchFamily="18" charset="0"/>
                  </a:endParaRPr>
                </a:p>
              </p:txBody>
            </p:sp>
            <p:sp>
              <p:nvSpPr>
                <p:cNvPr id="3104" name="Line 21"/>
                <p:cNvSpPr>
                  <a:spLocks noChangeShapeType="1"/>
                </p:cNvSpPr>
                <p:nvPr/>
              </p:nvSpPr>
              <p:spPr bwMode="auto">
                <a:xfrm flipH="1">
                  <a:off x="85" y="85"/>
                  <a:ext cx="0" cy="17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>
                    <a:ea typeface="楷体" pitchFamily="49" charset="-122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3086" name="Group 11"/>
              <p:cNvGrpSpPr/>
              <p:nvPr/>
            </p:nvGrpSpPr>
            <p:grpSpPr>
              <a:xfrm>
                <a:off x="998" y="1112"/>
                <a:ext cx="283" cy="170"/>
                <a:chOff x="0" y="0"/>
                <a:chExt cx="256" cy="142"/>
              </a:xfrm>
            </p:grpSpPr>
            <p:sp>
              <p:nvSpPr>
                <p:cNvPr id="3099" name="Rectangle 15"/>
                <p:cNvSpPr>
                  <a:spLocks noChangeArrowheads="1"/>
                </p:cNvSpPr>
                <p:nvPr/>
              </p:nvSpPr>
              <p:spPr bwMode="auto">
                <a:xfrm>
                  <a:off x="29" y="0"/>
                  <a:ext cx="226" cy="14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</a:ln>
              </p:spPr>
              <p:txBody>
                <a:bodyPr wrap="none" anchor="ctr"/>
                <a:lstStyle/>
                <a:p>
                  <a:pPr>
                    <a:buFont typeface="Arial"/>
                    <a:buNone/>
                  </a:pPr>
                  <a:endParaRPr lang="zh-CN" altLang="en-US" sz="1800" b="1">
                    <a:ea typeface="楷体" pitchFamily="49" charset="-122"/>
                    <a:cs typeface="Times New Roman" pitchFamily="18" charset="0"/>
                  </a:endParaRPr>
                </a:p>
              </p:txBody>
            </p:sp>
            <p:sp>
              <p:nvSpPr>
                <p:cNvPr id="3100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9" y="0"/>
                  <a:ext cx="227" cy="8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>
                    <a:ea typeface="楷体" pitchFamily="49" charset="-122"/>
                    <a:cs typeface="Times New Roman" pitchFamily="18" charset="0"/>
                  </a:endParaRPr>
                </a:p>
              </p:txBody>
            </p:sp>
            <p:sp>
              <p:nvSpPr>
                <p:cNvPr id="3101" name="Oval 17"/>
                <p:cNvSpPr>
                  <a:spLocks noChangeArrowheads="1"/>
                </p:cNvSpPr>
                <p:nvPr/>
              </p:nvSpPr>
              <p:spPr bwMode="auto">
                <a:xfrm>
                  <a:off x="0" y="57"/>
                  <a:ext cx="57" cy="56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pPr>
                    <a:buFont typeface="Arial"/>
                    <a:buNone/>
                  </a:pPr>
                  <a:endParaRPr lang="zh-CN" altLang="en-US" sz="1800" b="1">
                    <a:ea typeface="楷体" pitchFamily="49" charset="-122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3087" name="Group 15"/>
              <p:cNvGrpSpPr/>
              <p:nvPr/>
            </p:nvGrpSpPr>
            <p:grpSpPr>
              <a:xfrm>
                <a:off x="1270" y="0"/>
                <a:ext cx="726" cy="363"/>
                <a:chOff x="0" y="0"/>
                <a:chExt cx="726" cy="363"/>
              </a:xfrm>
            </p:grpSpPr>
            <p:sp>
              <p:nvSpPr>
                <p:cNvPr id="3095" name="Rectangle 18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26" cy="363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</a:ln>
              </p:spPr>
              <p:txBody>
                <a:bodyPr wrap="none" anchor="ctr"/>
                <a:lstStyle/>
                <a:p>
                  <a:pPr>
                    <a:buFont typeface="Arial"/>
                    <a:buNone/>
                  </a:pPr>
                  <a:endParaRPr lang="zh-CN" altLang="en-US" sz="1800" b="1">
                    <a:ea typeface="楷体" pitchFamily="49" charset="-122"/>
                    <a:cs typeface="Times New Roman" pitchFamily="18" charset="0"/>
                  </a:endParaRPr>
                </a:p>
              </p:txBody>
            </p:sp>
            <p:sp>
              <p:nvSpPr>
                <p:cNvPr id="3096" name="Line 182"/>
                <p:cNvSpPr>
                  <a:spLocks noChangeShapeType="1"/>
                </p:cNvSpPr>
                <p:nvPr/>
              </p:nvSpPr>
              <p:spPr bwMode="auto">
                <a:xfrm>
                  <a:off x="227" y="0"/>
                  <a:ext cx="453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>
                    <a:ea typeface="楷体" pitchFamily="49" charset="-122"/>
                    <a:cs typeface="Times New Roman" pitchFamily="18" charset="0"/>
                  </a:endParaRPr>
                </a:p>
              </p:txBody>
            </p:sp>
            <p:sp>
              <p:nvSpPr>
                <p:cNvPr id="3097" name="Line 183"/>
                <p:cNvSpPr>
                  <a:spLocks noChangeShapeType="1"/>
                </p:cNvSpPr>
                <p:nvPr/>
              </p:nvSpPr>
              <p:spPr bwMode="auto">
                <a:xfrm flipH="1">
                  <a:off x="227" y="0"/>
                  <a:ext cx="0" cy="22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tailEnd type="triangle" w="med" len="lg"/>
                </a:ln>
              </p:spPr>
              <p:txBody>
                <a:bodyPr/>
                <a:lstStyle/>
                <a:p>
                  <a:endParaRPr lang="zh-CN" altLang="en-US">
                    <a:ea typeface="楷体" pitchFamily="49" charset="-122"/>
                    <a:cs typeface="Times New Roman" pitchFamily="18" charset="0"/>
                  </a:endParaRPr>
                </a:p>
              </p:txBody>
            </p:sp>
            <p:sp>
              <p:nvSpPr>
                <p:cNvPr id="3098" name="Rectangle 184"/>
                <p:cNvSpPr>
                  <a:spLocks noChangeArrowheads="1"/>
                </p:cNvSpPr>
                <p:nvPr/>
              </p:nvSpPr>
              <p:spPr bwMode="auto">
                <a:xfrm>
                  <a:off x="0" y="227"/>
                  <a:ext cx="453" cy="136"/>
                </a:xfrm>
                <a:prstGeom prst="rect">
                  <a:avLst/>
                </a:prstGeom>
                <a:solidFill>
                  <a:srgbClr val="FFFFFF"/>
                </a:solidFill>
                <a:ln w="28575">
                  <a:solidFill>
                    <a:schemeClr val="tx1"/>
                  </a:solidFill>
                  <a:miter lim="800000"/>
                </a:ln>
              </p:spPr>
              <p:txBody>
                <a:bodyPr wrap="none" anchor="ctr"/>
                <a:lstStyle/>
                <a:p>
                  <a:pPr>
                    <a:buFont typeface="Arial"/>
                    <a:buNone/>
                  </a:pPr>
                  <a:endParaRPr lang="zh-CN" altLang="en-US" sz="1800" b="1">
                    <a:ea typeface="楷体" pitchFamily="49" charset="-122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3088" name="Group 20"/>
              <p:cNvGrpSpPr/>
              <p:nvPr/>
            </p:nvGrpSpPr>
            <p:grpSpPr>
              <a:xfrm>
                <a:off x="0" y="490"/>
                <a:ext cx="295" cy="350"/>
                <a:chOff x="0" y="0"/>
                <a:chExt cx="295" cy="350"/>
              </a:xfrm>
            </p:grpSpPr>
            <p:sp>
              <p:nvSpPr>
                <p:cNvPr id="3093" name="Oval 197"/>
                <p:cNvSpPr>
                  <a:spLocks noChangeArrowheads="1"/>
                </p:cNvSpPr>
                <p:nvPr/>
              </p:nvSpPr>
              <p:spPr bwMode="auto">
                <a:xfrm>
                  <a:off x="0" y="32"/>
                  <a:ext cx="295" cy="295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pPr>
                    <a:buFont typeface="Arial"/>
                    <a:buNone/>
                  </a:pPr>
                  <a:endParaRPr lang="zh-CN" altLang="en-US" sz="1800" b="1">
                    <a:ea typeface="楷体" pitchFamily="49" charset="-122"/>
                    <a:cs typeface="Times New Roman" pitchFamily="18" charset="0"/>
                  </a:endParaRPr>
                </a:p>
              </p:txBody>
            </p:sp>
            <p:sp>
              <p:nvSpPr>
                <p:cNvPr id="3094" name="Text Box 198"/>
                <p:cNvSpPr txBox="1">
                  <a:spLocks noChangeArrowheads="1"/>
                </p:cNvSpPr>
                <p:nvPr/>
              </p:nvSpPr>
              <p:spPr bwMode="auto">
                <a:xfrm>
                  <a:off x="2" y="0"/>
                  <a:ext cx="293" cy="3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  <a:buFont typeface="Arial"/>
                    <a:buNone/>
                  </a:pPr>
                  <a:r>
                    <a:rPr lang="en-US" altLang="zh-CN" sz="2800" b="1">
                      <a:ea typeface="楷体" pitchFamily="49" charset="-122"/>
                      <a:cs typeface="Times New Roman" pitchFamily="18" charset="0"/>
                    </a:rPr>
                    <a:t>A</a:t>
                  </a:r>
                </a:p>
              </p:txBody>
            </p:sp>
          </p:grpSp>
          <p:sp>
            <p:nvSpPr>
              <p:cNvPr id="3089" name="Text Box 4"/>
              <p:cNvSpPr txBox="1">
                <a:spLocks noChangeArrowheads="1"/>
              </p:cNvSpPr>
              <p:nvPr/>
            </p:nvSpPr>
            <p:spPr bwMode="auto">
              <a:xfrm>
                <a:off x="1338" y="386"/>
                <a:ext cx="545" cy="30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/>
                  <a:buNone/>
                </a:pPr>
                <a:r>
                  <a:rPr lang="en-US" altLang="zh-CN" sz="2400" b="1" i="1">
                    <a:ea typeface="楷体" pitchFamily="49" charset="-122"/>
                    <a:cs typeface="Times New Roman" pitchFamily="18" charset="0"/>
                  </a:rPr>
                  <a:t>R'</a:t>
                </a:r>
              </a:p>
            </p:txBody>
          </p:sp>
          <p:sp>
            <p:nvSpPr>
              <p:cNvPr id="3090" name="AutoShape 24"/>
              <p:cNvSpPr>
                <a:spLocks noChangeArrowheads="1"/>
              </p:cNvSpPr>
              <p:nvPr/>
            </p:nvSpPr>
            <p:spPr bwMode="auto">
              <a:xfrm>
                <a:off x="409" y="136"/>
                <a:ext cx="288" cy="288"/>
              </a:xfrm>
              <a:prstGeom prst="flowChartSummingJunction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3091" name="Line 25"/>
              <p:cNvSpPr>
                <a:spLocks noChangeShapeType="1"/>
              </p:cNvSpPr>
              <p:nvPr/>
            </p:nvSpPr>
            <p:spPr bwMode="auto">
              <a:xfrm flipH="1">
                <a:off x="1951" y="0"/>
                <a:ext cx="0" cy="40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3092" name="Text Box 4"/>
              <p:cNvSpPr txBox="1">
                <a:spLocks noChangeArrowheads="1"/>
              </p:cNvSpPr>
              <p:nvPr/>
            </p:nvSpPr>
            <p:spPr bwMode="auto">
              <a:xfrm>
                <a:off x="454" y="431"/>
                <a:ext cx="317" cy="30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Arial"/>
                  <a:buNone/>
                </a:pPr>
                <a:r>
                  <a:rPr lang="en-US" altLang="zh-CN" sz="2400" b="1">
                    <a:ea typeface="楷体" pitchFamily="49" charset="-122"/>
                    <a:cs typeface="Times New Roman" pitchFamily="18" charset="0"/>
                  </a:rPr>
                  <a:t>L</a:t>
                </a:r>
              </a:p>
            </p:txBody>
          </p:sp>
        </p:grpSp>
        <p:sp>
          <p:nvSpPr>
            <p:cNvPr id="3083" name="Rectangle 27"/>
            <p:cNvSpPr>
              <a:spLocks noChangeArrowheads="1"/>
            </p:cNvSpPr>
            <p:nvPr/>
          </p:nvSpPr>
          <p:spPr bwMode="auto">
            <a:xfrm>
              <a:off x="1156" y="2613"/>
              <a:ext cx="1021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buFont typeface="Arial"/>
                <a:buNone/>
              </a:pPr>
              <a:r>
                <a:rPr lang="en-US" altLang="zh-CN" sz="2400" b="1" i="1">
                  <a:ea typeface="楷体" pitchFamily="49" charset="-122"/>
                  <a:cs typeface="Times New Roman" pitchFamily="18" charset="0"/>
                </a:rPr>
                <a:t>R</a:t>
              </a:r>
              <a:r>
                <a:rPr lang="en-US" altLang="zh-CN" sz="2400" b="1" baseline="-25000">
                  <a:ea typeface="楷体" pitchFamily="49" charset="-122"/>
                  <a:cs typeface="Times New Roman" pitchFamily="18" charset="0"/>
                </a:rPr>
                <a:t>L</a:t>
              </a:r>
              <a:r>
                <a:rPr lang="en-US" altLang="zh-CN" sz="2400" b="1">
                  <a:ea typeface="楷体" pitchFamily="49" charset="-122"/>
                  <a:cs typeface="Times New Roman" pitchFamily="18" charset="0"/>
                </a:rPr>
                <a:t>=20 Ω</a:t>
              </a:r>
            </a:p>
          </p:txBody>
        </p:sp>
      </p:grpSp>
      <p:grpSp>
        <p:nvGrpSpPr>
          <p:cNvPr id="8" name="Group 38"/>
          <p:cNvGrpSpPr/>
          <p:nvPr/>
        </p:nvGrpSpPr>
        <p:grpSpPr>
          <a:xfrm>
            <a:off x="4267200" y="4260850"/>
            <a:ext cx="2959100" cy="930275"/>
            <a:chOff x="2688" y="1632"/>
            <a:chExt cx="1864" cy="586"/>
          </a:xfrm>
        </p:grpSpPr>
        <p:graphicFrame>
          <p:nvGraphicFramePr>
            <p:cNvPr id="3075" name="Object 29"/>
            <p:cNvGraphicFramePr>
              <a:graphicFrameLocks noChangeAspect="1"/>
            </p:cNvGraphicFramePr>
            <p:nvPr/>
          </p:nvGraphicFramePr>
          <p:xfrm>
            <a:off x="3456" y="1632"/>
            <a:ext cx="624" cy="5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9" name="Equation" r:id="rId3" imgW="419040" imgH="393480" progId="Equation.DSMT4">
                    <p:embed/>
                  </p:oleObj>
                </mc:Choice>
                <mc:Fallback>
                  <p:oleObj name="Equation" r:id="rId3" imgW="419040" imgH="39348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456" y="1632"/>
                          <a:ext cx="624" cy="58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79" name="Text Box 33"/>
            <p:cNvSpPr txBox="1">
              <a:spLocks noChangeArrowheads="1"/>
            </p:cNvSpPr>
            <p:nvPr/>
          </p:nvSpPr>
          <p:spPr bwMode="auto">
            <a:xfrm>
              <a:off x="2688" y="1761"/>
              <a:ext cx="791" cy="327"/>
            </a:xfrm>
            <a:prstGeom prst="rect">
              <a:avLst/>
            </a:prstGeom>
            <a:noFill/>
            <a:ln w="63500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2800" b="1">
                  <a:ea typeface="楷体" pitchFamily="49" charset="-122"/>
                  <a:cs typeface="Times New Roman" pitchFamily="18" charset="0"/>
                </a:rPr>
                <a:t>解：由</a:t>
              </a:r>
            </a:p>
          </p:txBody>
        </p:sp>
        <p:sp>
          <p:nvSpPr>
            <p:cNvPr id="3080" name="Text Box 34"/>
            <p:cNvSpPr txBox="1">
              <a:spLocks noChangeArrowheads="1"/>
            </p:cNvSpPr>
            <p:nvPr/>
          </p:nvSpPr>
          <p:spPr bwMode="auto">
            <a:xfrm>
              <a:off x="4072" y="1762"/>
              <a:ext cx="480" cy="327"/>
            </a:xfrm>
            <a:prstGeom prst="rect">
              <a:avLst/>
            </a:prstGeom>
            <a:noFill/>
            <a:ln w="63500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 sz="2800" b="1">
                  <a:ea typeface="楷体" pitchFamily="49" charset="-122"/>
                  <a:cs typeface="Times New Roman" pitchFamily="18" charset="0"/>
                </a:rPr>
                <a:t>得</a:t>
              </a:r>
            </a:p>
          </p:txBody>
        </p:sp>
      </p:grpSp>
      <p:graphicFrame>
        <p:nvGraphicFramePr>
          <p:cNvPr id="153635" name="Object 35"/>
          <p:cNvGraphicFramePr>
            <a:graphicFrameLocks noChangeAspect="1"/>
          </p:cNvGraphicFramePr>
          <p:nvPr/>
        </p:nvGraphicFramePr>
        <p:xfrm>
          <a:off x="4572000" y="5480050"/>
          <a:ext cx="42926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5" imgW="1815840" imgH="228600" progId="Equation.DSMT4">
                  <p:embed/>
                </p:oleObj>
              </mc:Choice>
              <mc:Fallback>
                <p:oleObj name="Equation" r:id="rId5" imgW="1815840" imgH="228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72000" y="5480050"/>
                        <a:ext cx="4292600" cy="539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3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课堂练习</a:t>
            </a:r>
            <a:endParaRPr lang="zh-CN" altLang="en-US"/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>
              <a:buFontTx/>
              <a:buNone/>
            </a:pPr>
            <a:r>
              <a:rPr lang="zh-CN" altLang="en-US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、某同学用一只电流表和灯泡串联，测得它正常发光时的电流是</a:t>
            </a:r>
            <a:r>
              <a:rPr lang="en-US" altLang="zh-CN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0.18 A</a:t>
            </a:r>
            <a:r>
              <a:rPr lang="zh-CN" altLang="en-US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，再用电压表测得灯泡两端的电压是</a:t>
            </a:r>
            <a:r>
              <a:rPr lang="en-US" altLang="zh-CN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220 V</a:t>
            </a:r>
            <a:r>
              <a:rPr lang="zh-CN" altLang="en-US" b="1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，试计算灯丝正常发光时的电阻值。</a:t>
            </a:r>
            <a:r>
              <a:rPr lang="zh-CN" altLang="en-US" smtClean="0">
                <a:solidFill>
                  <a:srgbClr val="000099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</a:p>
        </p:txBody>
      </p:sp>
      <p:grpSp>
        <p:nvGrpSpPr>
          <p:cNvPr id="2" name="Group 5"/>
          <p:cNvGrpSpPr/>
          <p:nvPr/>
        </p:nvGrpSpPr>
        <p:grpSpPr>
          <a:xfrm>
            <a:off x="1524000" y="3717925"/>
            <a:ext cx="2959100" cy="930275"/>
            <a:chOff x="2688" y="1632"/>
            <a:chExt cx="1864" cy="586"/>
          </a:xfrm>
        </p:grpSpPr>
        <p:graphicFrame>
          <p:nvGraphicFramePr>
            <p:cNvPr id="4099" name="Object 6"/>
            <p:cNvGraphicFramePr>
              <a:graphicFrameLocks noChangeAspect="1"/>
            </p:cNvGraphicFramePr>
            <p:nvPr/>
          </p:nvGraphicFramePr>
          <p:xfrm>
            <a:off x="3456" y="1632"/>
            <a:ext cx="624" cy="5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3" name="Equation" r:id="rId3" imgW="419040" imgH="393480" progId="Equation.DSMT4">
                    <p:embed/>
                  </p:oleObj>
                </mc:Choice>
                <mc:Fallback>
                  <p:oleObj name="Equation" r:id="rId3" imgW="419040" imgH="39348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456" y="1632"/>
                          <a:ext cx="624" cy="58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02" name="Text Box 7"/>
            <p:cNvSpPr txBox="1">
              <a:spLocks noChangeArrowheads="1"/>
            </p:cNvSpPr>
            <p:nvPr/>
          </p:nvSpPr>
          <p:spPr bwMode="auto">
            <a:xfrm>
              <a:off x="2688" y="1761"/>
              <a:ext cx="791" cy="327"/>
            </a:xfrm>
            <a:prstGeom prst="rect">
              <a:avLst/>
            </a:prstGeom>
            <a:noFill/>
            <a:ln w="63500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CN" altLang="en-US" sz="2800" b="1">
                  <a:ea typeface="楷体" pitchFamily="49" charset="-122"/>
                  <a:cs typeface="Times New Roman" pitchFamily="18" charset="0"/>
                </a:rPr>
                <a:t>解：由</a:t>
              </a:r>
            </a:p>
          </p:txBody>
        </p:sp>
        <p:sp>
          <p:nvSpPr>
            <p:cNvPr id="4103" name="Text Box 8"/>
            <p:cNvSpPr txBox="1">
              <a:spLocks noChangeArrowheads="1"/>
            </p:cNvSpPr>
            <p:nvPr/>
          </p:nvSpPr>
          <p:spPr bwMode="auto">
            <a:xfrm>
              <a:off x="4072" y="1762"/>
              <a:ext cx="480" cy="327"/>
            </a:xfrm>
            <a:prstGeom prst="rect">
              <a:avLst/>
            </a:prstGeom>
            <a:noFill/>
            <a:ln w="63500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 sz="2800" b="1">
                  <a:ea typeface="楷体" pitchFamily="49" charset="-122"/>
                  <a:cs typeface="Times New Roman" pitchFamily="18" charset="0"/>
                </a:rPr>
                <a:t>得</a:t>
              </a:r>
            </a:p>
          </p:txBody>
        </p:sp>
      </p:grpSp>
      <p:graphicFrame>
        <p:nvGraphicFramePr>
          <p:cNvPr id="155661" name="Object 13"/>
          <p:cNvGraphicFramePr>
            <a:graphicFrameLocks noChangeAspect="1"/>
          </p:cNvGraphicFramePr>
          <p:nvPr/>
        </p:nvGraphicFramePr>
        <p:xfrm>
          <a:off x="2438400" y="4937125"/>
          <a:ext cx="3932238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5" imgW="1663560" imgH="393480" progId="Equation.DSMT4">
                  <p:embed/>
                </p:oleObj>
              </mc:Choice>
              <mc:Fallback>
                <p:oleObj name="Equation" r:id="rId5" imgW="1663560" imgH="39348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38400" y="4937125"/>
                        <a:ext cx="3932238" cy="930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5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1.7601 Service Pack 1"/>
  <p:tag name="AS_RELEASE_DATE" val="2020.05.14"/>
  <p:tag name="AS_TITLE" val="Aspose.Slides for .NET 4.0 Client Profile"/>
  <p:tag name="AS_VERSION" val="20.5"/>
</p:tagLst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Arial"/>
      </a:majorFont>
      <a:minorFont>
        <a:latin typeface="Arial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2490</TotalTime>
  <Words>1503</Words>
  <Application>Microsoft Office PowerPoint</Application>
  <PresentationFormat>全屏显示(4:3)</PresentationFormat>
  <Paragraphs>126</Paragraphs>
  <Slides>20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2" baseType="lpstr">
      <vt:lpstr>默认设计模板</vt:lpstr>
      <vt:lpstr>Equation</vt:lpstr>
      <vt:lpstr>PowerPoint 演示文稿</vt:lpstr>
      <vt:lpstr>第十七章 欧姆定律 第2节 欧姆定律</vt:lpstr>
      <vt:lpstr>一、欧姆定律</vt:lpstr>
      <vt:lpstr>PowerPoint 演示文稿</vt:lpstr>
      <vt:lpstr>4．公式变形： </vt:lpstr>
      <vt:lpstr>二、应用计算</vt:lpstr>
      <vt:lpstr>课堂练习</vt:lpstr>
      <vt:lpstr>课堂练习</vt:lpstr>
      <vt:lpstr>课堂练习</vt:lpstr>
      <vt:lpstr>课堂练习</vt:lpstr>
      <vt:lpstr>课堂练习</vt:lpstr>
      <vt:lpstr>本课小结</vt:lpstr>
      <vt:lpstr>课堂练习</vt:lpstr>
      <vt:lpstr>课堂练习</vt:lpstr>
      <vt:lpstr>课堂练习</vt:lpstr>
      <vt:lpstr>专题：一题多解</vt:lpstr>
      <vt:lpstr>专题：一题多解</vt:lpstr>
      <vt:lpstr>专题：一题多解</vt:lpstr>
      <vt:lpstr>专题：一题多解</vt:lpstr>
      <vt:lpstr>专题：电学变化量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User</cp:lastModifiedBy>
  <cp:revision>1</cp:revision>
  <cp:lastPrinted>1601-01-01T00:00:00Z</cp:lastPrinted>
  <dcterms:created xsi:type="dcterms:W3CDTF">2017-08-28T12:32:26Z</dcterms:created>
  <dcterms:modified xsi:type="dcterms:W3CDTF">2020-11-02T14:36:54Z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