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2" r:id="rId2"/>
    <p:sldId id="283" r:id="rId3"/>
    <p:sldId id="270" r:id="rId4"/>
    <p:sldId id="256" r:id="rId5"/>
    <p:sldId id="260" r:id="rId6"/>
    <p:sldId id="271" r:id="rId7"/>
    <p:sldId id="273" r:id="rId8"/>
    <p:sldId id="274" r:id="rId9"/>
    <p:sldId id="275" r:id="rId10"/>
    <p:sldId id="278" r:id="rId11"/>
    <p:sldId id="277" r:id="rId12"/>
    <p:sldId id="282" r:id="rId13"/>
    <p:sldId id="285" r:id="rId14"/>
    <p:sldId id="286" r:id="rId15"/>
    <p:sldId id="296" r:id="rId16"/>
    <p:sldId id="295" r:id="rId17"/>
    <p:sldId id="279" r:id="rId18"/>
    <p:sldId id="287" r:id="rId19"/>
    <p:sldId id="288" r:id="rId20"/>
    <p:sldId id="289" r:id="rId21"/>
    <p:sldId id="290" r:id="rId22"/>
    <p:sldId id="291" r:id="rId23"/>
    <p:sldId id="292" r:id="rId24"/>
    <p:sldId id="293" r:id="rId25"/>
    <p:sldId id="294" r:id="rId26"/>
  </p:sldIdLst>
  <p:sldSz cx="9144000" cy="6858000" type="screen4x3"/>
  <p:notesSz cx="6858000" cy="9144000"/>
  <p:custDataLst>
    <p:tags r:id="rId28"/>
  </p:custDataLst>
  <p:defaultTextStyle>
    <a:defPPr>
      <a:defRPr lang="zh-CN"/>
    </a:defPPr>
    <a:lvl1pPr algn="l" rtl="0" fontAlgn="base">
      <a:spcBef>
        <a:spcPct val="0"/>
      </a:spcBef>
      <a:spcAft>
        <a:spcPct val="0"/>
      </a:spcAft>
      <a:defRPr sz="5400" kern="1200">
        <a:solidFill>
          <a:schemeClr val="tx1"/>
        </a:solidFill>
        <a:latin typeface="Times New Roman" pitchFamily="18" charset="0"/>
        <a:ea typeface="楷体_GB2312" pitchFamily="49" charset="-122"/>
        <a:cs typeface="+mn-cs"/>
      </a:defRPr>
    </a:lvl1pPr>
    <a:lvl2pPr marL="457200" algn="l" rtl="0" fontAlgn="base">
      <a:spcBef>
        <a:spcPct val="0"/>
      </a:spcBef>
      <a:spcAft>
        <a:spcPct val="0"/>
      </a:spcAft>
      <a:defRPr sz="5400" kern="1200">
        <a:solidFill>
          <a:schemeClr val="tx1"/>
        </a:solidFill>
        <a:latin typeface="Times New Roman" pitchFamily="18" charset="0"/>
        <a:ea typeface="楷体_GB2312" pitchFamily="49" charset="-122"/>
        <a:cs typeface="+mn-cs"/>
      </a:defRPr>
    </a:lvl2pPr>
    <a:lvl3pPr marL="914400" algn="l" rtl="0" fontAlgn="base">
      <a:spcBef>
        <a:spcPct val="0"/>
      </a:spcBef>
      <a:spcAft>
        <a:spcPct val="0"/>
      </a:spcAft>
      <a:defRPr sz="5400" kern="1200">
        <a:solidFill>
          <a:schemeClr val="tx1"/>
        </a:solidFill>
        <a:latin typeface="Times New Roman" pitchFamily="18" charset="0"/>
        <a:ea typeface="楷体_GB2312" pitchFamily="49" charset="-122"/>
        <a:cs typeface="+mn-cs"/>
      </a:defRPr>
    </a:lvl3pPr>
    <a:lvl4pPr marL="1371600" algn="l" rtl="0" fontAlgn="base">
      <a:spcBef>
        <a:spcPct val="0"/>
      </a:spcBef>
      <a:spcAft>
        <a:spcPct val="0"/>
      </a:spcAft>
      <a:defRPr sz="5400" kern="1200">
        <a:solidFill>
          <a:schemeClr val="tx1"/>
        </a:solidFill>
        <a:latin typeface="Times New Roman" pitchFamily="18" charset="0"/>
        <a:ea typeface="楷体_GB2312" pitchFamily="49" charset="-122"/>
        <a:cs typeface="+mn-cs"/>
      </a:defRPr>
    </a:lvl4pPr>
    <a:lvl5pPr marL="1828800" algn="l" rtl="0" fontAlgn="base">
      <a:spcBef>
        <a:spcPct val="0"/>
      </a:spcBef>
      <a:spcAft>
        <a:spcPct val="0"/>
      </a:spcAft>
      <a:defRPr sz="5400" kern="1200">
        <a:solidFill>
          <a:schemeClr val="tx1"/>
        </a:solidFill>
        <a:latin typeface="Times New Roman" pitchFamily="18" charset="0"/>
        <a:ea typeface="楷体_GB2312" pitchFamily="49" charset="-122"/>
        <a:cs typeface="+mn-cs"/>
      </a:defRPr>
    </a:lvl5pPr>
    <a:lvl6pPr marL="2286000" algn="l" defTabSz="914400" rtl="0" eaLnBrk="1" latinLnBrk="0" hangingPunct="1">
      <a:defRPr sz="5400" kern="1200">
        <a:solidFill>
          <a:schemeClr val="tx1"/>
        </a:solidFill>
        <a:latin typeface="Times New Roman" pitchFamily="18" charset="0"/>
        <a:ea typeface="楷体_GB2312" pitchFamily="49" charset="-122"/>
        <a:cs typeface="+mn-cs"/>
      </a:defRPr>
    </a:lvl6pPr>
    <a:lvl7pPr marL="2743200" algn="l" defTabSz="914400" rtl="0" eaLnBrk="1" latinLnBrk="0" hangingPunct="1">
      <a:defRPr sz="5400" kern="1200">
        <a:solidFill>
          <a:schemeClr val="tx1"/>
        </a:solidFill>
        <a:latin typeface="Times New Roman" pitchFamily="18" charset="0"/>
        <a:ea typeface="楷体_GB2312" pitchFamily="49" charset="-122"/>
        <a:cs typeface="+mn-cs"/>
      </a:defRPr>
    </a:lvl7pPr>
    <a:lvl8pPr marL="3200400" algn="l" defTabSz="914400" rtl="0" eaLnBrk="1" latinLnBrk="0" hangingPunct="1">
      <a:defRPr sz="5400" kern="1200">
        <a:solidFill>
          <a:schemeClr val="tx1"/>
        </a:solidFill>
        <a:latin typeface="Times New Roman" pitchFamily="18" charset="0"/>
        <a:ea typeface="楷体_GB2312" pitchFamily="49" charset="-122"/>
        <a:cs typeface="+mn-cs"/>
      </a:defRPr>
    </a:lvl8pPr>
    <a:lvl9pPr marL="3657600" algn="l" defTabSz="914400" rtl="0" eaLnBrk="1" latinLnBrk="0" hangingPunct="1">
      <a:defRPr sz="5400" kern="1200">
        <a:solidFill>
          <a:schemeClr val="tx1"/>
        </a:solidFill>
        <a:latin typeface="Times New Roman" pitchFamily="18" charset="0"/>
        <a:ea typeface="楷体_GB2312"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5" autoAdjust="0"/>
    <p:restoredTop sz="94660"/>
  </p:normalViewPr>
  <p:slideViewPr>
    <p:cSldViewPr>
      <p:cViewPr varScale="1">
        <p:scale>
          <a:sx n="108" d="100"/>
          <a:sy n="108" d="100"/>
        </p:scale>
        <p:origin x="-17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zh-CN" altLang="en-US"/>
          </a:p>
        </p:txBody>
      </p:sp>
      <p:sp>
        <p:nvSpPr>
          <p:cNvPr id="13209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64A14407-6819-41FB-BA58-FA9F7C947778}" type="datetimeFigureOut">
              <a:rPr lang="zh-CN" altLang="en-US"/>
              <a:pPr>
                <a:defRPr/>
              </a:pPr>
              <a:t>2020/11/2</a:t>
            </a:fld>
            <a:endParaRPr lang="en-US" altLang="zh-CN"/>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p:spPr>
      </p:sp>
      <p:sp>
        <p:nvSpPr>
          <p:cNvPr id="13210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3210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ltLang="zh-CN"/>
          </a:p>
        </p:txBody>
      </p:sp>
      <p:sp>
        <p:nvSpPr>
          <p:cNvPr id="132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D1B35840-D262-4A7B-8394-02CE44799131}" type="slidenum">
              <a:rPr lang="zh-CN" altLang="en-US"/>
              <a:pPr>
                <a:defRPr/>
              </a:pPr>
              <a:t>‹#›</a:t>
            </a:fld>
            <a:endParaRPr lang="en-US" altLang="zh-CN"/>
          </a:p>
        </p:txBody>
      </p:sp>
    </p:spTree>
    <p:extLst>
      <p:ext uri="{BB962C8B-B14F-4D97-AF65-F5344CB8AC3E}">
        <p14:creationId xmlns:p14="http://schemas.microsoft.com/office/powerpoint/2010/main" val="222591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p:sp>
      <p:sp>
        <p:nvSpPr>
          <p:cNvPr id="19459" name="备注占位符 2"/>
          <p:cNvSpPr>
            <a:spLocks noGrp="1"/>
          </p:cNvSpPr>
          <p:nvPr>
            <p:ph type="body" idx="1"/>
          </p:nvPr>
        </p:nvSpPr>
        <p:spPr>
          <a:noFill/>
        </p:spPr>
        <p:txBody>
          <a:bodyPr/>
          <a:lstStyle/>
          <a:p>
            <a:endParaRPr lang="zh-CN" altLang="en-US" smtClean="0"/>
          </a:p>
        </p:txBody>
      </p:sp>
      <p:sp>
        <p:nvSpPr>
          <p:cNvPr id="19460" name="灯片编号占位符 3"/>
          <p:cNvSpPr>
            <a:spLocks noGrp="1"/>
          </p:cNvSpPr>
          <p:nvPr>
            <p:ph type="sldNum" sz="quarter" idx="5"/>
          </p:nvPr>
        </p:nvSpPr>
        <p:spPr>
          <a:noFill/>
        </p:spPr>
        <p:txBody>
          <a:bodyPr/>
          <a:lstStyle/>
          <a:p>
            <a:fld id="{3E3F58F3-4468-4483-84B5-F20C0B490B17}" type="slidenum">
              <a:rPr lang="zh-CN" altLang="en-US" smtClean="0"/>
              <a:t>8</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C908C23B-E8B3-4C14-BF01-E7BBD8864DE3}" type="slidenum">
              <a:rPr lang="en-US" altLang="zh-CN"/>
              <a:pPr>
                <a:defRPr/>
              </a:pPr>
              <a:t>‹#›</a:t>
            </a:fld>
            <a:endParaRPr lang="en-US" altLang="zh-C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591EAEBA-25D8-4D48-9FE3-8EFF29564F75}" type="slidenum">
              <a:rPr lang="en-US" altLang="zh-CN"/>
              <a:pPr>
                <a:defRPr/>
              </a:pPr>
              <a:t>‹#›</a:t>
            </a:fld>
            <a:endParaRPr lang="en-US" altLang="zh-C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DDCD3B2C-FD00-44D0-A00F-354664C43E9C}" type="slidenum">
              <a:rPr lang="en-US" altLang="zh-CN"/>
              <a:pPr>
                <a:defRPr/>
              </a:pPr>
              <a:t>‹#›</a:t>
            </a:fld>
            <a:endParaRPr lang="en-US" altLang="zh-CN"/>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FED5DDED-6AC3-4176-9297-32F33FF06463}" type="slidenum">
              <a:rPr lang="en-US" altLang="zh-CN"/>
              <a:pPr>
                <a:defRPr/>
              </a:pPr>
              <a:t>‹#›</a:t>
            </a:fld>
            <a:endParaRPr lang="en-US"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AFACCC54-DD18-43AD-9654-E574851D7511}" type="slidenum">
              <a:rPr lang="en-US" altLang="zh-CN"/>
              <a:pPr>
                <a:defRPr/>
              </a:pPr>
              <a:t>‹#›</a:t>
            </a:fld>
            <a:endParaRPr lang="en-US" altLang="zh-CN"/>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AA05699C-3E50-49B6-9A8F-C7A6160F6CD0}" type="slidenum">
              <a:rPr lang="en-US" altLang="zh-CN"/>
              <a:pPr>
                <a:defRPr/>
              </a:pPr>
              <a:t>‹#›</a:t>
            </a:fld>
            <a:endParaRPr lang="en-US" altLang="zh-CN"/>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94AE0708-573A-4FA4-A7CC-10D5DE75D67B}" type="slidenum">
              <a:rPr lang="en-US" altLang="zh-CN"/>
              <a:pPr>
                <a:defRPr/>
              </a:pPr>
              <a:t>‹#›</a:t>
            </a:fld>
            <a:endParaRPr lang="en-US" altLang="zh-C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B926B437-D666-4F1B-8CE2-8835597C99B2}" type="slidenum">
              <a:rPr lang="en-US" altLang="zh-CN"/>
              <a:pPr>
                <a:defRPr/>
              </a:pPr>
              <a:t>‹#›</a:t>
            </a:fld>
            <a:endParaRPr lang="en-US" altLang="zh-C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A7159329-2C63-4348-A781-A073D07EA79C}" type="slidenum">
              <a:rPr lang="en-US" altLang="zh-CN"/>
              <a:pPr>
                <a:defRPr/>
              </a:pPr>
              <a:t>‹#›</a:t>
            </a:fld>
            <a:endParaRPr lang="en-US" altLang="zh-C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D92017F4-8BC4-4F8C-947F-CFF4325A53FE}" type="slidenum">
              <a:rPr lang="en-US" altLang="zh-CN"/>
              <a:pPr>
                <a:defRPr/>
              </a:pPr>
              <a:t>‹#›</a:t>
            </a:fld>
            <a:endParaRPr lang="en-US" alt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88199BAB-AA9C-4619-842A-EAF837F8B22A}" type="slidenum">
              <a:rPr lang="en-US" altLang="zh-CN"/>
              <a:pPr>
                <a:defRPr/>
              </a:pPr>
              <a:t>‹#›</a:t>
            </a:fld>
            <a:endParaRPr lang="en-US" altLang="zh-C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3715AA19-22E9-460A-BB5F-31CEE76C5B8F}" type="slidenum">
              <a:rPr lang="en-US" altLang="zh-CN"/>
              <a:pPr>
                <a:defRPr/>
              </a:pPr>
              <a:t>‹#›</a:t>
            </a:fld>
            <a:endParaRPr lang="en-US" altLang="zh-CN"/>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a:defRPr/>
            </a:pPr>
            <a:fld id="{C98B51E6-BAFB-4A32-8E72-9862ACABF14F}"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a:ea typeface="宋体" pitchFamily="2" charset="-122"/>
        </a:defRPr>
      </a:lvl2pPr>
      <a:lvl3pPr algn="ctr" rtl="0" eaLnBrk="0" fontAlgn="base" hangingPunct="0">
        <a:spcBef>
          <a:spcPct val="0"/>
        </a:spcBef>
        <a:spcAft>
          <a:spcPct val="0"/>
        </a:spcAft>
        <a:defRPr sz="4400">
          <a:solidFill>
            <a:schemeClr val="tx2"/>
          </a:solidFill>
          <a:latin typeface="Arial"/>
          <a:ea typeface="宋体" pitchFamily="2" charset="-122"/>
        </a:defRPr>
      </a:lvl3pPr>
      <a:lvl4pPr algn="ctr" rtl="0" eaLnBrk="0" fontAlgn="base" hangingPunct="0">
        <a:spcBef>
          <a:spcPct val="0"/>
        </a:spcBef>
        <a:spcAft>
          <a:spcPct val="0"/>
        </a:spcAft>
        <a:defRPr sz="4400">
          <a:solidFill>
            <a:schemeClr val="tx2"/>
          </a:solidFill>
          <a:latin typeface="Arial"/>
          <a:ea typeface="宋体" pitchFamily="2" charset="-122"/>
        </a:defRPr>
      </a:lvl4pPr>
      <a:lvl5pPr algn="ctr" rtl="0" eaLnBrk="0" fontAlgn="base" hangingPunct="0">
        <a:spcBef>
          <a:spcPct val="0"/>
        </a:spcBef>
        <a:spcAft>
          <a:spcPct val="0"/>
        </a:spcAft>
        <a:defRPr sz="4400">
          <a:solidFill>
            <a:schemeClr val="tx2"/>
          </a:solidFill>
          <a:latin typeface="Arial"/>
          <a:ea typeface="宋体" pitchFamily="2" charset="-122"/>
        </a:defRPr>
      </a:lvl5pPr>
      <a:lvl6pPr marL="457200" algn="ctr" rtl="0" fontAlgn="base">
        <a:spcBef>
          <a:spcPct val="0"/>
        </a:spcBef>
        <a:spcAft>
          <a:spcPct val="0"/>
        </a:spcAft>
        <a:defRPr sz="4400">
          <a:solidFill>
            <a:schemeClr val="tx2"/>
          </a:solidFill>
          <a:latin typeface="Arial"/>
          <a:ea typeface="宋体" pitchFamily="2" charset="-122"/>
        </a:defRPr>
      </a:lvl6pPr>
      <a:lvl7pPr marL="914400" algn="ctr" rtl="0" fontAlgn="base">
        <a:spcBef>
          <a:spcPct val="0"/>
        </a:spcBef>
        <a:spcAft>
          <a:spcPct val="0"/>
        </a:spcAft>
        <a:defRPr sz="4400">
          <a:solidFill>
            <a:schemeClr val="tx2"/>
          </a:solidFill>
          <a:latin typeface="Arial"/>
          <a:ea typeface="宋体" pitchFamily="2" charset="-122"/>
        </a:defRPr>
      </a:lvl7pPr>
      <a:lvl8pPr marL="1371600" algn="ctr" rtl="0" fontAlgn="base">
        <a:spcBef>
          <a:spcPct val="0"/>
        </a:spcBef>
        <a:spcAft>
          <a:spcPct val="0"/>
        </a:spcAft>
        <a:defRPr sz="4400">
          <a:solidFill>
            <a:schemeClr val="tx2"/>
          </a:solidFill>
          <a:latin typeface="Arial"/>
          <a:ea typeface="宋体" pitchFamily="2" charset="-122"/>
        </a:defRPr>
      </a:lvl8pPr>
      <a:lvl9pPr marL="1828800" algn="ctr" rtl="0" fontAlgn="base">
        <a:spcBef>
          <a:spcPct val="0"/>
        </a:spcBef>
        <a:spcAft>
          <a:spcPct val="0"/>
        </a:spcAft>
        <a:defRPr sz="4400">
          <a:solidFill>
            <a:schemeClr val="tx2"/>
          </a:solidFill>
          <a:latin typeface="Arial"/>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7.wmf"/></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3.jpeg"/><Relationship Id="rId3" Type="http://schemas.openxmlformats.org/officeDocument/2006/relationships/image" Target="../media/image11.png"/><Relationship Id="rId7" Type="http://schemas.openxmlformats.org/officeDocument/2006/relationships/oleObject" Target="../embeddings/oleObject8.bin"/><Relationship Id="rId12"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image" Target="../media/image15.wmf"/><Relationship Id="rId10" Type="http://schemas.openxmlformats.org/officeDocument/2006/relationships/image" Target="../media/image3.wmf"/><Relationship Id="rId4" Type="http://schemas.openxmlformats.org/officeDocument/2006/relationships/image" Target="../media/image12.png"/><Relationship Id="rId9" Type="http://schemas.openxmlformats.org/officeDocument/2006/relationships/oleObject" Target="../embeddings/oleObject9.bin"/><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D:\我的文档\Pictures\113 - 副本.png"/>
          <p:cNvPicPr>
            <a:picLocks noChangeAspect="1" noChangeArrowheads="1"/>
          </p:cNvPicPr>
          <p:nvPr/>
        </p:nvPicPr>
        <p:blipFill>
          <a:blip r:embed="rId2"/>
          <a:stretch>
            <a:fillRect/>
          </a:stretch>
        </p:blipFill>
        <p:spPr bwMode="auto">
          <a:xfrm>
            <a:off x="0" y="0"/>
            <a:ext cx="9143999" cy="6858000"/>
          </a:xfrm>
          <a:prstGeom prst="rect">
            <a:avLst/>
          </a:prstGeom>
          <a:noFill/>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tretch>
            <a:fillRect/>
          </a:stretch>
        </p:blipFill>
        <p:spPr bwMode="auto">
          <a:xfrm>
            <a:off x="80963" y="914400"/>
            <a:ext cx="8982075" cy="5029200"/>
          </a:xfrm>
          <a:prstGeom prst="rect">
            <a:avLst/>
          </a:prstGeom>
          <a:noFill/>
          <a:ln w="63500">
            <a:noFill/>
            <a:miter lim="800000"/>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5486400" cy="715962"/>
          </a:xfrm>
        </p:spPr>
        <p:txBody>
          <a:bodyPr/>
          <a:lstStyle/>
          <a:p>
            <a:pPr algn="l"/>
            <a:r>
              <a:rPr lang="en-US" altLang="zh-CN" sz="3200" b="1" smtClean="0">
                <a:latin typeface="Times New Roman" pitchFamily="18" charset="0"/>
                <a:ea typeface="楷体" pitchFamily="49" charset="-122"/>
                <a:cs typeface="Times New Roman" pitchFamily="18" charset="0"/>
              </a:rPr>
              <a:t>4</a:t>
            </a:r>
            <a:r>
              <a:rPr lang="zh-CN" altLang="en-US" sz="3200" b="1" smtClean="0">
                <a:latin typeface="Times New Roman" pitchFamily="18" charset="0"/>
                <a:ea typeface="楷体" pitchFamily="49" charset="-122"/>
                <a:cs typeface="Times New Roman" pitchFamily="18" charset="0"/>
              </a:rPr>
              <a:t>．进行实验：电压</a:t>
            </a:r>
            <a:r>
              <a:rPr lang="en-US" altLang="zh-CN" sz="3200" b="1" smtClean="0">
                <a:latin typeface="Times New Roman" pitchFamily="18" charset="0"/>
                <a:ea typeface="楷体" pitchFamily="49" charset="-122"/>
                <a:cs typeface="Times New Roman" pitchFamily="18" charset="0"/>
              </a:rPr>
              <a:t>U=1.5V</a:t>
            </a:r>
            <a:r>
              <a:rPr lang="zh-CN" altLang="en-US" sz="3200" b="1" smtClean="0">
                <a:latin typeface="Times New Roman" pitchFamily="18" charset="0"/>
                <a:ea typeface="楷体" pitchFamily="49" charset="-122"/>
                <a:cs typeface="Times New Roman" pitchFamily="18" charset="0"/>
              </a:rPr>
              <a:t>。</a:t>
            </a:r>
          </a:p>
        </p:txBody>
      </p:sp>
      <p:sp>
        <p:nvSpPr>
          <p:cNvPr id="140291" name="Rectangle 3"/>
          <p:cNvSpPr>
            <a:spLocks noGrp="1" noChangeArrowheads="1"/>
          </p:cNvSpPr>
          <p:nvPr>
            <p:ph type="body" idx="1"/>
          </p:nvPr>
        </p:nvSpPr>
        <p:spPr>
          <a:xfrm>
            <a:off x="533400" y="2819400"/>
            <a:ext cx="8229600" cy="3657600"/>
          </a:xfrm>
        </p:spPr>
        <p:txBody>
          <a:bodyPr/>
          <a:lstStyle/>
          <a:p>
            <a:pPr>
              <a:buFontTx/>
              <a:buNone/>
            </a:pPr>
            <a:r>
              <a:rPr lang="en-US" altLang="zh-CN" sz="2800" b="1" smtClean="0">
                <a:latin typeface="Times New Roman" pitchFamily="18" charset="0"/>
                <a:ea typeface="楷体" pitchFamily="49" charset="-122"/>
                <a:cs typeface="Times New Roman" pitchFamily="18" charset="0"/>
              </a:rPr>
              <a:t>5</a:t>
            </a:r>
            <a:r>
              <a:rPr lang="zh-CN" altLang="en-US" sz="2800" b="1" smtClean="0">
                <a:latin typeface="Times New Roman" pitchFamily="18" charset="0"/>
                <a:ea typeface="楷体" pitchFamily="49" charset="-122"/>
                <a:cs typeface="Times New Roman" pitchFamily="18" charset="0"/>
              </a:rPr>
              <a:t>．分析论证：</a:t>
            </a:r>
          </a:p>
          <a:p>
            <a:pPr>
              <a:buFontTx/>
              <a:buNone/>
            </a:pPr>
            <a:r>
              <a:rPr lang="en-US" altLang="zh-CN" sz="2800" b="1" smtClean="0">
                <a:latin typeface="Times New Roman" pitchFamily="18" charset="0"/>
                <a:ea typeface="楷体" pitchFamily="49" charset="-122"/>
                <a:cs typeface="Times New Roman" pitchFamily="18" charset="0"/>
              </a:rPr>
              <a:t>6</a:t>
            </a:r>
            <a:r>
              <a:rPr lang="zh-CN" altLang="en-US" sz="2800" b="1" smtClean="0">
                <a:latin typeface="Times New Roman" pitchFamily="18" charset="0"/>
                <a:ea typeface="楷体" pitchFamily="49" charset="-122"/>
                <a:cs typeface="Times New Roman" pitchFamily="18" charset="0"/>
              </a:rPr>
              <a:t>．实验结论：</a:t>
            </a:r>
          </a:p>
          <a:p>
            <a:r>
              <a:rPr lang="zh-CN" altLang="en-US" sz="2800" b="1" smtClean="0">
                <a:latin typeface="Times New Roman" pitchFamily="18" charset="0"/>
                <a:ea typeface="楷体" pitchFamily="49" charset="-122"/>
                <a:cs typeface="Times New Roman" pitchFamily="18" charset="0"/>
              </a:rPr>
              <a:t>当</a:t>
            </a:r>
            <a:r>
              <a:rPr lang="zh-CN" altLang="en-US" sz="2800" b="1" smtClean="0">
                <a:solidFill>
                  <a:srgbClr val="FF0000"/>
                </a:solidFill>
                <a:latin typeface="Times New Roman" pitchFamily="18" charset="0"/>
                <a:ea typeface="楷体" pitchFamily="49" charset="-122"/>
                <a:cs typeface="Times New Roman" pitchFamily="18" charset="0"/>
              </a:rPr>
              <a:t>电压不变</a:t>
            </a:r>
            <a:r>
              <a:rPr lang="zh-CN" altLang="en-US" sz="2800" b="1" smtClean="0">
                <a:latin typeface="Times New Roman" pitchFamily="18" charset="0"/>
                <a:ea typeface="楷体" pitchFamily="49" charset="-122"/>
                <a:cs typeface="Times New Roman" pitchFamily="18" charset="0"/>
              </a:rPr>
              <a:t>时，导体中的</a:t>
            </a:r>
            <a:r>
              <a:rPr lang="zh-CN" altLang="en-US" sz="2800" b="1" smtClean="0">
                <a:solidFill>
                  <a:srgbClr val="FF0000"/>
                </a:solidFill>
                <a:latin typeface="Times New Roman" pitchFamily="18" charset="0"/>
                <a:ea typeface="楷体" pitchFamily="49" charset="-122"/>
                <a:cs typeface="Times New Roman" pitchFamily="18" charset="0"/>
              </a:rPr>
              <a:t>电流</a:t>
            </a:r>
            <a:r>
              <a:rPr lang="zh-CN" altLang="en-US" sz="2800" b="1" smtClean="0">
                <a:latin typeface="Times New Roman" pitchFamily="18" charset="0"/>
                <a:ea typeface="楷体" pitchFamily="49" charset="-122"/>
                <a:cs typeface="Times New Roman" pitchFamily="18" charset="0"/>
              </a:rPr>
              <a:t>与导体的</a:t>
            </a:r>
            <a:r>
              <a:rPr lang="zh-CN" altLang="en-US" sz="2800" b="1" smtClean="0">
                <a:solidFill>
                  <a:srgbClr val="FF0000"/>
                </a:solidFill>
                <a:latin typeface="Times New Roman" pitchFamily="18" charset="0"/>
                <a:ea typeface="楷体" pitchFamily="49" charset="-122"/>
                <a:cs typeface="Times New Roman" pitchFamily="18" charset="0"/>
              </a:rPr>
              <a:t>电阻</a:t>
            </a:r>
            <a:r>
              <a:rPr lang="zh-CN" altLang="en-US" sz="2800" b="1" smtClean="0">
                <a:latin typeface="Times New Roman" pitchFamily="18" charset="0"/>
                <a:ea typeface="楷体" pitchFamily="49" charset="-122"/>
                <a:cs typeface="Times New Roman" pitchFamily="18" charset="0"/>
              </a:rPr>
              <a:t>成</a:t>
            </a:r>
            <a:r>
              <a:rPr lang="zh-CN" altLang="en-US" sz="2800" b="1" smtClean="0">
                <a:solidFill>
                  <a:srgbClr val="FF0000"/>
                </a:solidFill>
                <a:latin typeface="Times New Roman" pitchFamily="18" charset="0"/>
                <a:ea typeface="楷体" pitchFamily="49" charset="-122"/>
                <a:cs typeface="Times New Roman" pitchFamily="18" charset="0"/>
              </a:rPr>
              <a:t>反比</a:t>
            </a:r>
            <a:r>
              <a:rPr lang="zh-CN" altLang="en-US" sz="2800" b="1" smtClean="0">
                <a:latin typeface="Times New Roman" pitchFamily="18" charset="0"/>
                <a:ea typeface="楷体" pitchFamily="49" charset="-122"/>
                <a:cs typeface="Times New Roman" pitchFamily="18" charset="0"/>
              </a:rPr>
              <a:t>。</a:t>
            </a:r>
            <a:endParaRPr lang="en-US" altLang="zh-CN" sz="2800" b="1" smtClean="0">
              <a:latin typeface="Times New Roman" pitchFamily="18" charset="0"/>
              <a:ea typeface="楷体" pitchFamily="49" charset="-122"/>
              <a:cs typeface="Times New Roman" pitchFamily="18" charset="0"/>
            </a:endParaRPr>
          </a:p>
          <a:p>
            <a:pPr>
              <a:buFontTx/>
              <a:buNone/>
            </a:pPr>
            <a:r>
              <a:rPr lang="en-US" altLang="zh-CN" sz="2800" b="1" smtClean="0">
                <a:latin typeface="Times New Roman" pitchFamily="18" charset="0"/>
                <a:ea typeface="楷体" pitchFamily="49" charset="-122"/>
                <a:cs typeface="Times New Roman" pitchFamily="18" charset="0"/>
              </a:rPr>
              <a:t>7</a:t>
            </a:r>
            <a:r>
              <a:rPr lang="zh-CN" altLang="en-US" sz="2800" b="1" smtClean="0">
                <a:latin typeface="Times New Roman" pitchFamily="18" charset="0"/>
                <a:ea typeface="楷体" pitchFamily="49" charset="-122"/>
                <a:cs typeface="Times New Roman" pitchFamily="18" charset="0"/>
              </a:rPr>
              <a:t>．滑动变阻器的作用：</a:t>
            </a:r>
          </a:p>
          <a:p>
            <a:pPr>
              <a:buFontTx/>
              <a:buNone/>
            </a:pPr>
            <a:r>
              <a:rPr lang="zh-CN" altLang="en-US" sz="2800" b="1" smtClean="0">
                <a:latin typeface="Times New Roman" pitchFamily="18" charset="0"/>
                <a:ea typeface="楷体" pitchFamily="49" charset="-122"/>
                <a:cs typeface="Times New Roman" pitchFamily="18" charset="0"/>
              </a:rPr>
              <a:t>（</a:t>
            </a:r>
            <a:r>
              <a:rPr lang="en-US" altLang="zh-CN" sz="2800" b="1" smtClean="0">
                <a:latin typeface="Times New Roman" pitchFamily="18" charset="0"/>
                <a:ea typeface="楷体" pitchFamily="49" charset="-122"/>
                <a:cs typeface="Times New Roman" pitchFamily="18" charset="0"/>
              </a:rPr>
              <a:t>1</a:t>
            </a:r>
            <a:r>
              <a:rPr lang="zh-CN" altLang="en-US" sz="2800" b="1" smtClean="0">
                <a:latin typeface="Times New Roman" pitchFamily="18" charset="0"/>
                <a:ea typeface="楷体" pitchFamily="49" charset="-122"/>
                <a:cs typeface="Times New Roman" pitchFamily="18" charset="0"/>
              </a:rPr>
              <a:t>）</a:t>
            </a:r>
            <a:r>
              <a:rPr lang="zh-CN" altLang="en-US" sz="2800" b="1" smtClean="0">
                <a:solidFill>
                  <a:srgbClr val="FF0000"/>
                </a:solidFill>
                <a:latin typeface="Times New Roman" pitchFamily="18" charset="0"/>
                <a:ea typeface="楷体" pitchFamily="49" charset="-122"/>
                <a:cs typeface="Times New Roman" pitchFamily="18" charset="0"/>
              </a:rPr>
              <a:t>保持</a:t>
            </a:r>
            <a:r>
              <a:rPr lang="zh-CN" altLang="en-US" sz="2800" b="1" smtClean="0">
                <a:latin typeface="Times New Roman" pitchFamily="18" charset="0"/>
                <a:ea typeface="楷体" pitchFamily="49" charset="-122"/>
                <a:cs typeface="Times New Roman" pitchFamily="18" charset="0"/>
              </a:rPr>
              <a:t>定值电阻两端的电压相同（</a:t>
            </a:r>
            <a:r>
              <a:rPr lang="zh-CN" altLang="en-US" sz="2800" b="1" smtClean="0">
                <a:solidFill>
                  <a:srgbClr val="FF0000"/>
                </a:solidFill>
                <a:latin typeface="Times New Roman" pitchFamily="18" charset="0"/>
                <a:ea typeface="楷体" pitchFamily="49" charset="-122"/>
                <a:cs typeface="Times New Roman" pitchFamily="18" charset="0"/>
              </a:rPr>
              <a:t>主要</a:t>
            </a:r>
            <a:r>
              <a:rPr lang="zh-CN" altLang="en-US" sz="2800" b="1" smtClean="0">
                <a:latin typeface="Times New Roman" pitchFamily="18" charset="0"/>
                <a:ea typeface="楷体" pitchFamily="49" charset="-122"/>
                <a:cs typeface="Times New Roman" pitchFamily="18" charset="0"/>
              </a:rPr>
              <a:t>）；</a:t>
            </a:r>
          </a:p>
          <a:p>
            <a:pPr>
              <a:buFontTx/>
              <a:buNone/>
            </a:pPr>
            <a:r>
              <a:rPr lang="zh-CN" altLang="en-US" sz="2800" b="1" smtClean="0">
                <a:latin typeface="Times New Roman" pitchFamily="18" charset="0"/>
                <a:ea typeface="楷体" pitchFamily="49" charset="-122"/>
                <a:cs typeface="Times New Roman" pitchFamily="18" charset="0"/>
              </a:rPr>
              <a:t>（</a:t>
            </a:r>
            <a:r>
              <a:rPr lang="en-US" altLang="zh-CN" sz="2800" b="1" smtClean="0">
                <a:latin typeface="Times New Roman" pitchFamily="18" charset="0"/>
                <a:ea typeface="楷体" pitchFamily="49" charset="-122"/>
                <a:cs typeface="Times New Roman" pitchFamily="18" charset="0"/>
              </a:rPr>
              <a:t>2</a:t>
            </a:r>
            <a:r>
              <a:rPr lang="zh-CN" altLang="en-US" sz="2800" b="1" smtClean="0">
                <a:latin typeface="Times New Roman" pitchFamily="18" charset="0"/>
                <a:ea typeface="楷体" pitchFamily="49" charset="-122"/>
                <a:cs typeface="Times New Roman" pitchFamily="18" charset="0"/>
              </a:rPr>
              <a:t>）保护电路。</a:t>
            </a:r>
          </a:p>
          <a:p>
            <a:endParaRPr lang="zh-CN" altLang="en-US" sz="2800" smtClean="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2292" name="Picture 4"/>
          <p:cNvPicPr>
            <a:picLocks noChangeAspect="1" noChangeArrowheads="1"/>
          </p:cNvPicPr>
          <p:nvPr/>
        </p:nvPicPr>
        <p:blipFill>
          <a:blip r:embed="rId2"/>
          <a:stretch>
            <a:fillRect/>
          </a:stretch>
        </p:blipFill>
        <p:spPr bwMode="auto">
          <a:xfrm>
            <a:off x="533400" y="990600"/>
            <a:ext cx="5105400" cy="1739900"/>
          </a:xfrm>
          <a:prstGeom prst="rect">
            <a:avLst/>
          </a:prstGeom>
          <a:noFill/>
          <a:ln w="63500">
            <a:noFill/>
            <a:miter lim="800000"/>
          </a:ln>
        </p:spPr>
      </p:pic>
      <p:pic>
        <p:nvPicPr>
          <p:cNvPr id="140293" name="Picture 5" descr="九年物理笔记 17-01电流与电压和电阻的关系03"/>
          <p:cNvPicPr>
            <a:picLocks noChangeAspect="1" noChangeArrowheads="1"/>
          </p:cNvPicPr>
          <p:nvPr/>
        </p:nvPicPr>
        <p:blipFill>
          <a:blip r:embed="rId3"/>
          <a:stretch>
            <a:fillRect/>
          </a:stretch>
        </p:blipFill>
        <p:spPr bwMode="auto">
          <a:xfrm>
            <a:off x="5715000" y="381000"/>
            <a:ext cx="3048000" cy="2706688"/>
          </a:xfrm>
          <a:prstGeom prst="rect">
            <a:avLst/>
          </a:prstGeom>
          <a:noFill/>
          <a:ln w="9525">
            <a:noFill/>
            <a:miter lim="800000"/>
          </a:ln>
        </p:spPr>
      </p:pic>
      <p:sp>
        <p:nvSpPr>
          <p:cNvPr id="140294" name="Text Box 6"/>
          <p:cNvSpPr txBox="1">
            <a:spLocks noChangeArrowheads="1"/>
          </p:cNvSpPr>
          <p:nvPr/>
        </p:nvSpPr>
        <p:spPr bwMode="auto">
          <a:xfrm>
            <a:off x="2057400" y="1582738"/>
            <a:ext cx="685800" cy="519112"/>
          </a:xfrm>
          <a:prstGeom prst="rect">
            <a:avLst/>
          </a:prstGeom>
          <a:noFill/>
          <a:ln w="63500">
            <a:noFill/>
            <a:miter lim="800000"/>
          </a:ln>
        </p:spPr>
        <p:txBody>
          <a:bodyPr>
            <a:spAutoFit/>
          </a:bodyPr>
          <a:lstStyle/>
          <a:p>
            <a:pPr>
              <a:spcBef>
                <a:spcPct val="50000"/>
              </a:spcBef>
            </a:pPr>
            <a:r>
              <a:rPr lang="en-US" altLang="zh-CN" sz="2800">
                <a:ea typeface="楷体" pitchFamily="49" charset="-122"/>
                <a:cs typeface="Times New Roman" pitchFamily="18" charset="0"/>
              </a:rPr>
              <a:t>5 </a:t>
            </a:r>
            <a:endParaRPr lang="zh-CN" altLang="en-US" sz="2800">
              <a:ea typeface="楷体" panose="02010609060101010101" pitchFamily="49" charset="-122"/>
              <a:cs typeface="Times New Roman" panose="02020603050405020304" pitchFamily="18" charset="0"/>
            </a:endParaRPr>
          </a:p>
        </p:txBody>
      </p:sp>
      <p:sp>
        <p:nvSpPr>
          <p:cNvPr id="140295" name="Text Box 7"/>
          <p:cNvSpPr txBox="1">
            <a:spLocks noChangeArrowheads="1"/>
          </p:cNvSpPr>
          <p:nvPr/>
        </p:nvSpPr>
        <p:spPr bwMode="auto">
          <a:xfrm>
            <a:off x="3276600" y="1555750"/>
            <a:ext cx="685800" cy="519113"/>
          </a:xfrm>
          <a:prstGeom prst="rect">
            <a:avLst/>
          </a:prstGeom>
          <a:noFill/>
          <a:ln w="63500">
            <a:noFill/>
            <a:miter lim="800000"/>
          </a:ln>
        </p:spPr>
        <p:txBody>
          <a:bodyPr>
            <a:spAutoFit/>
          </a:bodyPr>
          <a:lstStyle/>
          <a:p>
            <a:pPr>
              <a:spcBef>
                <a:spcPct val="50000"/>
              </a:spcBef>
            </a:pPr>
            <a:r>
              <a:rPr lang="en-US" altLang="zh-CN" sz="2800">
                <a:ea typeface="楷体" pitchFamily="49" charset="-122"/>
                <a:cs typeface="Times New Roman" pitchFamily="18" charset="0"/>
              </a:rPr>
              <a:t>10 </a:t>
            </a:r>
            <a:endParaRPr lang="zh-CN" altLang="en-US" sz="2800">
              <a:ea typeface="楷体" pitchFamily="49" charset="-122"/>
              <a:cs typeface="Times New Roman" pitchFamily="18" charset="0"/>
            </a:endParaRPr>
          </a:p>
        </p:txBody>
      </p:sp>
      <p:sp>
        <p:nvSpPr>
          <p:cNvPr id="140296" name="Text Box 8"/>
          <p:cNvSpPr txBox="1">
            <a:spLocks noChangeArrowheads="1"/>
          </p:cNvSpPr>
          <p:nvPr/>
        </p:nvSpPr>
        <p:spPr bwMode="auto">
          <a:xfrm>
            <a:off x="4572000" y="1557338"/>
            <a:ext cx="685800" cy="519112"/>
          </a:xfrm>
          <a:prstGeom prst="rect">
            <a:avLst/>
          </a:prstGeom>
          <a:noFill/>
          <a:ln w="63500">
            <a:noFill/>
            <a:miter lim="800000"/>
          </a:ln>
        </p:spPr>
        <p:txBody>
          <a:bodyPr>
            <a:spAutoFit/>
          </a:bodyPr>
          <a:lstStyle/>
          <a:p>
            <a:pPr>
              <a:spcBef>
                <a:spcPct val="50000"/>
              </a:spcBef>
            </a:pPr>
            <a:r>
              <a:rPr lang="en-US" altLang="zh-CN" sz="2800">
                <a:ea typeface="楷体" pitchFamily="49" charset="-122"/>
                <a:cs typeface="Times New Roman" pitchFamily="18" charset="0"/>
              </a:rPr>
              <a:t>15 </a:t>
            </a:r>
            <a:endParaRPr lang="zh-CN" altLang="en-US" sz="2800">
              <a:ea typeface="楷体" pitchFamily="49" charset="-122"/>
              <a:cs typeface="Times New Roman" pitchFamily="18" charset="0"/>
            </a:endParaRPr>
          </a:p>
        </p:txBody>
      </p:sp>
      <p:sp>
        <p:nvSpPr>
          <p:cNvPr id="140299" name="Text Box 11"/>
          <p:cNvSpPr txBox="1">
            <a:spLocks noChangeArrowheads="1"/>
          </p:cNvSpPr>
          <p:nvPr/>
        </p:nvSpPr>
        <p:spPr bwMode="auto">
          <a:xfrm>
            <a:off x="1981200" y="2133600"/>
            <a:ext cx="685800" cy="523220"/>
          </a:xfrm>
          <a:prstGeom prst="rect">
            <a:avLst/>
          </a:prstGeom>
          <a:noFill/>
          <a:ln w="63500">
            <a:noFill/>
            <a:miter lim="800000"/>
          </a:ln>
        </p:spPr>
        <p:txBody>
          <a:bodyPr>
            <a:spAutoFit/>
          </a:bodyPr>
          <a:lstStyle/>
          <a:p>
            <a:pPr>
              <a:spcBef>
                <a:spcPct val="50000"/>
              </a:spcBef>
            </a:pPr>
            <a:r>
              <a:rPr lang="en-US" altLang="zh-CN" sz="2800">
                <a:ea typeface="楷体" pitchFamily="49" charset="-122"/>
                <a:cs typeface="Times New Roman" pitchFamily="18" charset="0"/>
              </a:rPr>
              <a:t>0.3 </a:t>
            </a:r>
            <a:endParaRPr lang="zh-CN" altLang="en-US" sz="2800">
              <a:ea typeface="楷体" pitchFamily="49" charset="-122"/>
              <a:cs typeface="Times New Roman" pitchFamily="18" charset="0"/>
            </a:endParaRPr>
          </a:p>
        </p:txBody>
      </p:sp>
      <p:sp>
        <p:nvSpPr>
          <p:cNvPr id="140300" name="Text Box 12"/>
          <p:cNvSpPr txBox="1">
            <a:spLocks noChangeArrowheads="1"/>
          </p:cNvSpPr>
          <p:nvPr/>
        </p:nvSpPr>
        <p:spPr bwMode="auto">
          <a:xfrm>
            <a:off x="3124200" y="2133600"/>
            <a:ext cx="1066800" cy="523875"/>
          </a:xfrm>
          <a:prstGeom prst="rect">
            <a:avLst/>
          </a:prstGeom>
          <a:noFill/>
          <a:ln w="63500">
            <a:noFill/>
            <a:miter lim="800000"/>
          </a:ln>
        </p:spPr>
        <p:txBody>
          <a:bodyPr>
            <a:spAutoFit/>
          </a:bodyPr>
          <a:lstStyle/>
          <a:p>
            <a:pPr>
              <a:spcBef>
                <a:spcPct val="50000"/>
              </a:spcBef>
            </a:pPr>
            <a:r>
              <a:rPr lang="en-US" altLang="zh-CN" sz="2800">
                <a:ea typeface="楷体" pitchFamily="49" charset="-122"/>
                <a:cs typeface="Times New Roman" pitchFamily="18" charset="0"/>
              </a:rPr>
              <a:t>0.15 </a:t>
            </a:r>
            <a:endParaRPr lang="zh-CN" altLang="en-US" sz="2800">
              <a:ea typeface="楷体" pitchFamily="49" charset="-122"/>
              <a:cs typeface="Times New Roman" pitchFamily="18" charset="0"/>
            </a:endParaRPr>
          </a:p>
        </p:txBody>
      </p:sp>
      <p:sp>
        <p:nvSpPr>
          <p:cNvPr id="140301" name="Text Box 13"/>
          <p:cNvSpPr txBox="1">
            <a:spLocks noChangeArrowheads="1"/>
          </p:cNvSpPr>
          <p:nvPr/>
        </p:nvSpPr>
        <p:spPr bwMode="auto">
          <a:xfrm>
            <a:off x="4419600" y="2133600"/>
            <a:ext cx="838200" cy="519113"/>
          </a:xfrm>
          <a:prstGeom prst="rect">
            <a:avLst/>
          </a:prstGeom>
          <a:noFill/>
          <a:ln w="63500">
            <a:noFill/>
            <a:miter lim="800000"/>
          </a:ln>
        </p:spPr>
        <p:txBody>
          <a:bodyPr>
            <a:spAutoFit/>
          </a:bodyPr>
          <a:lstStyle/>
          <a:p>
            <a:pPr>
              <a:spcBef>
                <a:spcPct val="50000"/>
              </a:spcBef>
            </a:pPr>
            <a:r>
              <a:rPr lang="en-US" altLang="zh-CN" sz="2800">
                <a:ea typeface="楷体" pitchFamily="49" charset="-122"/>
                <a:cs typeface="Times New Roman" pitchFamily="18" charset="0"/>
              </a:rPr>
              <a:t>0.1 </a:t>
            </a:r>
            <a:endParaRPr lang="zh-CN" altLang="en-US" sz="2800">
              <a:ea typeface="楷体" pitchFamily="49" charset="-122"/>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0294"/>
                                        </p:tgtEl>
                                        <p:attrNameLst>
                                          <p:attrName>style.visibility</p:attrName>
                                        </p:attrNameLst>
                                      </p:cBhvr>
                                      <p:to>
                                        <p:strVal val="visible"/>
                                      </p:to>
                                    </p:set>
                                    <p:animEffect transition="in" filter="wipe(down)">
                                      <p:cBhvr>
                                        <p:cTn id="7" dur="500"/>
                                        <p:tgtEl>
                                          <p:spTgt spid="14029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0299"/>
                                        </p:tgtEl>
                                        <p:attrNameLst>
                                          <p:attrName>style.visibility</p:attrName>
                                        </p:attrNameLst>
                                      </p:cBhvr>
                                      <p:to>
                                        <p:strVal val="visible"/>
                                      </p:to>
                                    </p:set>
                                    <p:animEffect transition="in" filter="wipe(down)">
                                      <p:cBhvr>
                                        <p:cTn id="10" dur="500"/>
                                        <p:tgtEl>
                                          <p:spTgt spid="140299"/>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0295"/>
                                        </p:tgtEl>
                                        <p:attrNameLst>
                                          <p:attrName>style.visibility</p:attrName>
                                        </p:attrNameLst>
                                      </p:cBhvr>
                                      <p:to>
                                        <p:strVal val="visible"/>
                                      </p:to>
                                    </p:set>
                                    <p:animEffect transition="in" filter="wipe(down)">
                                      <p:cBhvr>
                                        <p:cTn id="15" dur="500"/>
                                        <p:tgtEl>
                                          <p:spTgt spid="14029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0300"/>
                                        </p:tgtEl>
                                        <p:attrNameLst>
                                          <p:attrName>style.visibility</p:attrName>
                                        </p:attrNameLst>
                                      </p:cBhvr>
                                      <p:to>
                                        <p:strVal val="visible"/>
                                      </p:to>
                                    </p:set>
                                    <p:animEffect transition="in" filter="wipe(down)">
                                      <p:cBhvr>
                                        <p:cTn id="18" dur="500"/>
                                        <p:tgtEl>
                                          <p:spTgt spid="140300"/>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0296"/>
                                        </p:tgtEl>
                                        <p:attrNameLst>
                                          <p:attrName>style.visibility</p:attrName>
                                        </p:attrNameLst>
                                      </p:cBhvr>
                                      <p:to>
                                        <p:strVal val="visible"/>
                                      </p:to>
                                    </p:set>
                                    <p:animEffect transition="in" filter="wipe(down)">
                                      <p:cBhvr>
                                        <p:cTn id="23" dur="500"/>
                                        <p:tgtEl>
                                          <p:spTgt spid="14029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40301"/>
                                        </p:tgtEl>
                                        <p:attrNameLst>
                                          <p:attrName>style.visibility</p:attrName>
                                        </p:attrNameLst>
                                      </p:cBhvr>
                                      <p:to>
                                        <p:strVal val="visible"/>
                                      </p:to>
                                    </p:set>
                                    <p:animEffect transition="in" filter="wipe(down)">
                                      <p:cBhvr>
                                        <p:cTn id="26" dur="500"/>
                                        <p:tgtEl>
                                          <p:spTgt spid="140301"/>
                                        </p:tgtEl>
                                      </p:cBhvr>
                                    </p:animEffect>
                                  </p:childTnLst>
                                </p:cTn>
                              </p:par>
                            </p:childTnLst>
                          </p:cTn>
                        </p:par>
                      </p:childTnLst>
                    </p:cTn>
                  </p:par>
                  <p:par>
                    <p:cTn id="27" fill="hold" nodeType="clickPar">
                      <p:stCondLst>
                        <p:cond delay="indefinite"/>
                      </p:stCondLst>
                      <p:childTnLst>
                        <p:par>
                          <p:cTn id="28" fill="hold" nodeType="after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140293"/>
                                        </p:tgtEl>
                                        <p:attrNameLst>
                                          <p:attrName>style.visibility</p:attrName>
                                        </p:attrNameLst>
                                      </p:cBhvr>
                                      <p:to>
                                        <p:strVal val="visible"/>
                                      </p:to>
                                    </p:set>
                                    <p:animEffect transition="in" filter="wipe(down)">
                                      <p:cBhvr>
                                        <p:cTn id="31" dur="500"/>
                                        <p:tgtEl>
                                          <p:spTgt spid="140293"/>
                                        </p:tgtEl>
                                      </p:cBhvr>
                                    </p:animEffect>
                                  </p:childTnLst>
                                </p:cTn>
                              </p:par>
                            </p:childTnLst>
                          </p:cTn>
                        </p:par>
                      </p:childTnLst>
                    </p:cTn>
                  </p:par>
                  <p:par>
                    <p:cTn id="32" fill="hold" nodeType="clickPar">
                      <p:stCondLst>
                        <p:cond delay="indefinite"/>
                      </p:stCondLst>
                      <p:childTnLst>
                        <p:par>
                          <p:cTn id="33" fill="hold" nodeType="after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140291">
                                            <p:txEl>
                                              <p:pRg st="2" end="2"/>
                                            </p:txEl>
                                          </p:spTgt>
                                        </p:tgtEl>
                                        <p:attrNameLst>
                                          <p:attrName>style.visibility</p:attrName>
                                        </p:attrNameLst>
                                      </p:cBhvr>
                                      <p:to>
                                        <p:strVal val="visible"/>
                                      </p:to>
                                    </p:set>
                                    <p:animEffect transition="in" filter="wipe(down)">
                                      <p:cBhvr>
                                        <p:cTn id="36" dur="500"/>
                                        <p:tgtEl>
                                          <p:spTgt spid="140291">
                                            <p:txEl>
                                              <p:pRg st="2" end="2"/>
                                            </p:txEl>
                                          </p:spTgt>
                                        </p:tgtEl>
                                      </p:cBhvr>
                                    </p:animEffect>
                                  </p:childTnLst>
                                </p:cTn>
                              </p:par>
                            </p:childTnLst>
                          </p:cTn>
                        </p:par>
                      </p:childTnLst>
                    </p:cTn>
                  </p:par>
                  <p:par>
                    <p:cTn id="37" fill="hold" nodeType="clickPar">
                      <p:stCondLst>
                        <p:cond delay="indefinite"/>
                      </p:stCondLst>
                      <p:childTnLst>
                        <p:par>
                          <p:cTn id="38" fill="hold" nodeType="after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140291">
                                            <p:txEl>
                                              <p:pRg st="3" end="3"/>
                                            </p:txEl>
                                          </p:spTgt>
                                        </p:tgtEl>
                                        <p:attrNameLst>
                                          <p:attrName>style.visibility</p:attrName>
                                        </p:attrNameLst>
                                      </p:cBhvr>
                                      <p:to>
                                        <p:strVal val="visible"/>
                                      </p:to>
                                    </p:set>
                                    <p:animEffect transition="in" filter="wipe(down)">
                                      <p:cBhvr>
                                        <p:cTn id="41" dur="500"/>
                                        <p:tgtEl>
                                          <p:spTgt spid="140291">
                                            <p:txEl>
                                              <p:pRg st="3" end="3"/>
                                            </p:txEl>
                                          </p:spTgt>
                                        </p:tgtEl>
                                      </p:cBhvr>
                                    </p:animEffect>
                                  </p:childTnLst>
                                </p:cTn>
                              </p:par>
                            </p:childTnLst>
                          </p:cTn>
                        </p:par>
                      </p:childTnLst>
                    </p:cTn>
                  </p:par>
                  <p:par>
                    <p:cTn id="42" fill="hold" nodeType="clickPar">
                      <p:stCondLst>
                        <p:cond delay="indefinite"/>
                      </p:stCondLst>
                      <p:childTnLst>
                        <p:par>
                          <p:cTn id="43" fill="hold" nodeType="after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140291">
                                            <p:txEl>
                                              <p:pRg st="4" end="4"/>
                                            </p:txEl>
                                          </p:spTgt>
                                        </p:tgtEl>
                                        <p:attrNameLst>
                                          <p:attrName>style.visibility</p:attrName>
                                        </p:attrNameLst>
                                      </p:cBhvr>
                                      <p:to>
                                        <p:strVal val="visible"/>
                                      </p:to>
                                    </p:set>
                                    <p:animEffect transition="in" filter="wipe(down)">
                                      <p:cBhvr>
                                        <p:cTn id="46" dur="500"/>
                                        <p:tgtEl>
                                          <p:spTgt spid="140291">
                                            <p:txEl>
                                              <p:pRg st="4" end="4"/>
                                            </p:txEl>
                                          </p:spTgt>
                                        </p:tgtEl>
                                      </p:cBhvr>
                                    </p:animEffect>
                                  </p:childTnLst>
                                </p:cTn>
                              </p:par>
                            </p:childTnLst>
                          </p:cTn>
                        </p:par>
                      </p:childTnLst>
                    </p:cTn>
                  </p:par>
                  <p:par>
                    <p:cTn id="47" fill="hold" nodeType="clickPar">
                      <p:stCondLst>
                        <p:cond delay="indefinite"/>
                      </p:stCondLst>
                      <p:childTnLst>
                        <p:par>
                          <p:cTn id="48" fill="hold" nodeType="after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140291">
                                            <p:txEl>
                                              <p:pRg st="5" end="5"/>
                                            </p:txEl>
                                          </p:spTgt>
                                        </p:tgtEl>
                                        <p:attrNameLst>
                                          <p:attrName>style.visibility</p:attrName>
                                        </p:attrNameLst>
                                      </p:cBhvr>
                                      <p:to>
                                        <p:strVal val="visible"/>
                                      </p:to>
                                    </p:set>
                                    <p:animEffect transition="in" filter="wipe(down)">
                                      <p:cBhvr>
                                        <p:cTn id="51" dur="500"/>
                                        <p:tgtEl>
                                          <p:spTgt spid="140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4" grpId="0"/>
      <p:bldP spid="140295" grpId="0"/>
      <p:bldP spid="140296" grpId="0"/>
      <p:bldP spid="140299" grpId="0"/>
      <p:bldP spid="140300" grpId="0"/>
      <p:bldP spid="1403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a:r>
              <a:rPr lang="en-US" altLang="zh-CN" b="1" smtClean="0">
                <a:latin typeface="Times New Roman" pitchFamily="18" charset="0"/>
                <a:ea typeface="楷体" pitchFamily="49" charset="-122"/>
                <a:cs typeface="Times New Roman" pitchFamily="18" charset="0"/>
              </a:rPr>
              <a:t>8</a:t>
            </a:r>
            <a:r>
              <a:rPr lang="zh-CN" altLang="en-US" b="1" smtClean="0">
                <a:latin typeface="Times New Roman" pitchFamily="18" charset="0"/>
                <a:ea typeface="楷体" pitchFamily="49" charset="-122"/>
                <a:cs typeface="Times New Roman" pitchFamily="18" charset="0"/>
              </a:rPr>
              <a:t>．交流反思：</a:t>
            </a:r>
          </a:p>
        </p:txBody>
      </p:sp>
      <p:sp>
        <p:nvSpPr>
          <p:cNvPr id="147459" name="Rectangle 3"/>
          <p:cNvSpPr>
            <a:spLocks noGrp="1" noChangeArrowheads="1"/>
          </p:cNvSpPr>
          <p:nvPr>
            <p:ph type="body" idx="1"/>
          </p:nvPr>
        </p:nvSpPr>
        <p:spPr>
          <a:xfrm>
            <a:off x="457200" y="1295400"/>
            <a:ext cx="8229600" cy="5181600"/>
          </a:xfrm>
        </p:spPr>
        <p:txBody>
          <a:bodyPr/>
          <a:lstStyle/>
          <a:p>
            <a:pPr>
              <a:lnSpc>
                <a:spcPct val="90000"/>
              </a:lnSpc>
              <a:buFontTx/>
              <a:buNone/>
            </a:pPr>
            <a:r>
              <a:rPr lang="zh-CN" altLang="en-US" sz="2800" b="1" smtClean="0">
                <a:latin typeface="Times New Roman" pitchFamily="18" charset="0"/>
                <a:ea typeface="楷体" pitchFamily="49" charset="-122"/>
                <a:cs typeface="Times New Roman" pitchFamily="18" charset="0"/>
              </a:rPr>
              <a:t>（</a:t>
            </a:r>
            <a:r>
              <a:rPr lang="en-US" altLang="zh-CN" sz="2800" b="1" smtClean="0">
                <a:latin typeface="Times New Roman" pitchFamily="18" charset="0"/>
                <a:ea typeface="楷体" pitchFamily="49" charset="-122"/>
                <a:cs typeface="Times New Roman" pitchFamily="18" charset="0"/>
              </a:rPr>
              <a:t>1</a:t>
            </a:r>
            <a:r>
              <a:rPr lang="zh-CN" altLang="en-US" sz="2800" b="1" smtClean="0">
                <a:latin typeface="Times New Roman" pitchFamily="18" charset="0"/>
                <a:ea typeface="楷体" pitchFamily="49" charset="-122"/>
                <a:cs typeface="Times New Roman" pitchFamily="18" charset="0"/>
              </a:rPr>
              <a:t>）条件性：</a:t>
            </a:r>
          </a:p>
          <a:p>
            <a:pPr>
              <a:lnSpc>
                <a:spcPct val="90000"/>
              </a:lnSpc>
            </a:pPr>
            <a:r>
              <a:rPr lang="zh-CN" altLang="en-US" sz="2800" b="1" smtClean="0">
                <a:latin typeface="Times New Roman" pitchFamily="18" charset="0"/>
                <a:ea typeface="楷体" pitchFamily="49" charset="-122"/>
                <a:cs typeface="Times New Roman" pitchFamily="18" charset="0"/>
              </a:rPr>
              <a:t>必须控制变量，控制其它因素一定。</a:t>
            </a:r>
          </a:p>
          <a:p>
            <a:pPr>
              <a:lnSpc>
                <a:spcPct val="90000"/>
              </a:lnSpc>
            </a:pPr>
            <a:r>
              <a:rPr lang="zh-CN" altLang="en-US" sz="2800" b="1" smtClean="0">
                <a:latin typeface="Times New Roman" pitchFamily="18" charset="0"/>
                <a:ea typeface="楷体" pitchFamily="49" charset="-122"/>
                <a:cs typeface="Times New Roman" pitchFamily="18" charset="0"/>
              </a:rPr>
              <a:t>“电流跟电压成正比”的前提是“</a:t>
            </a:r>
            <a:r>
              <a:rPr lang="zh-CN" altLang="en-US" sz="2800" b="1" smtClean="0">
                <a:solidFill>
                  <a:srgbClr val="FF0000"/>
                </a:solidFill>
                <a:latin typeface="Times New Roman" pitchFamily="18" charset="0"/>
                <a:ea typeface="楷体" pitchFamily="49" charset="-122"/>
                <a:cs typeface="Times New Roman" pitchFamily="18" charset="0"/>
              </a:rPr>
              <a:t>电阻一定</a:t>
            </a:r>
            <a:r>
              <a:rPr lang="zh-CN" altLang="en-US" sz="2800" b="1" smtClean="0">
                <a:latin typeface="Times New Roman" pitchFamily="18" charset="0"/>
                <a:ea typeface="楷体" pitchFamily="49" charset="-122"/>
                <a:cs typeface="Times New Roman" pitchFamily="18" charset="0"/>
              </a:rPr>
              <a:t>”；</a:t>
            </a:r>
          </a:p>
          <a:p>
            <a:pPr>
              <a:lnSpc>
                <a:spcPct val="90000"/>
              </a:lnSpc>
            </a:pPr>
            <a:r>
              <a:rPr lang="zh-CN" altLang="en-US" sz="2800" b="1" smtClean="0">
                <a:latin typeface="Times New Roman" pitchFamily="18" charset="0"/>
                <a:ea typeface="楷体" pitchFamily="49" charset="-122"/>
                <a:cs typeface="Times New Roman" pitchFamily="18" charset="0"/>
              </a:rPr>
              <a:t>“电流跟电阻成反比”的前提是“</a:t>
            </a:r>
            <a:r>
              <a:rPr lang="zh-CN" altLang="en-US" sz="2800" b="1" smtClean="0">
                <a:solidFill>
                  <a:srgbClr val="FF0000"/>
                </a:solidFill>
                <a:latin typeface="Times New Roman" pitchFamily="18" charset="0"/>
                <a:ea typeface="楷体" pitchFamily="49" charset="-122"/>
                <a:cs typeface="Times New Roman" pitchFamily="18" charset="0"/>
              </a:rPr>
              <a:t>电压一定</a:t>
            </a:r>
            <a:r>
              <a:rPr lang="zh-CN" altLang="en-US" sz="2800" b="1" smtClean="0">
                <a:latin typeface="Times New Roman" pitchFamily="18" charset="0"/>
                <a:ea typeface="楷体" pitchFamily="49" charset="-122"/>
                <a:cs typeface="Times New Roman" pitchFamily="18" charset="0"/>
              </a:rPr>
              <a:t>”。</a:t>
            </a:r>
            <a:r>
              <a:rPr lang="zh-CN" altLang="en-US" sz="2800" smtClean="0">
                <a:latin typeface="Times New Roman" pitchFamily="18" charset="0"/>
                <a:ea typeface="楷体" pitchFamily="49" charset="-122"/>
                <a:cs typeface="Times New Roman" pitchFamily="18" charset="0"/>
              </a:rPr>
              <a:t> </a:t>
            </a:r>
            <a:endParaRPr lang="zh-CN" altLang="en-US" sz="2800" b="1" smtClean="0">
              <a:latin typeface="Times New Roman" pitchFamily="18" charset="0"/>
              <a:ea typeface="楷体" pitchFamily="49" charset="-122"/>
              <a:cs typeface="Times New Roman" pitchFamily="18" charset="0"/>
            </a:endParaRPr>
          </a:p>
          <a:p>
            <a:pPr>
              <a:lnSpc>
                <a:spcPct val="90000"/>
              </a:lnSpc>
              <a:buFontTx/>
              <a:buNone/>
            </a:pPr>
            <a:r>
              <a:rPr lang="zh-CN" altLang="en-US" sz="2800" b="1" smtClean="0">
                <a:latin typeface="Times New Roman" pitchFamily="18" charset="0"/>
                <a:ea typeface="楷体" pitchFamily="49" charset="-122"/>
                <a:cs typeface="Times New Roman" pitchFamily="18" charset="0"/>
              </a:rPr>
              <a:t>（</a:t>
            </a:r>
            <a:r>
              <a:rPr lang="en-US" altLang="zh-CN" sz="2800" b="1" smtClean="0">
                <a:latin typeface="Times New Roman" pitchFamily="18" charset="0"/>
                <a:ea typeface="楷体" pitchFamily="49" charset="-122"/>
                <a:cs typeface="Times New Roman" pitchFamily="18" charset="0"/>
              </a:rPr>
              <a:t>2</a:t>
            </a:r>
            <a:r>
              <a:rPr lang="zh-CN" altLang="en-US" sz="2800" b="1" smtClean="0">
                <a:latin typeface="Times New Roman" pitchFamily="18" charset="0"/>
                <a:ea typeface="楷体" pitchFamily="49" charset="-122"/>
                <a:cs typeface="Times New Roman" pitchFamily="18" charset="0"/>
              </a:rPr>
              <a:t>）逻辑性：</a:t>
            </a:r>
          </a:p>
          <a:p>
            <a:pPr>
              <a:lnSpc>
                <a:spcPct val="90000"/>
              </a:lnSpc>
            </a:pPr>
            <a:r>
              <a:rPr lang="zh-CN" altLang="en-US" sz="2800" b="1" smtClean="0">
                <a:latin typeface="Times New Roman" pitchFamily="18" charset="0"/>
                <a:ea typeface="楷体" pitchFamily="49" charset="-122"/>
                <a:cs typeface="Times New Roman" pitchFamily="18" charset="0"/>
              </a:rPr>
              <a:t>研究电流与电压关系时，</a:t>
            </a:r>
            <a:r>
              <a:rPr lang="zh-CN" altLang="en-US" sz="2800" b="1" smtClean="0">
                <a:solidFill>
                  <a:srgbClr val="FF0000"/>
                </a:solidFill>
                <a:latin typeface="Times New Roman" pitchFamily="18" charset="0"/>
                <a:ea typeface="楷体" pitchFamily="49" charset="-122"/>
                <a:cs typeface="Times New Roman" pitchFamily="18" charset="0"/>
              </a:rPr>
              <a:t>电压</a:t>
            </a:r>
            <a:r>
              <a:rPr lang="zh-CN" altLang="en-US" sz="2800" b="1" smtClean="0">
                <a:latin typeface="Times New Roman" pitchFamily="18" charset="0"/>
                <a:ea typeface="楷体" pitchFamily="49" charset="-122"/>
                <a:cs typeface="Times New Roman" pitchFamily="18" charset="0"/>
              </a:rPr>
              <a:t>是因，</a:t>
            </a:r>
            <a:r>
              <a:rPr lang="zh-CN" altLang="en-US" sz="2800" b="1" smtClean="0">
                <a:solidFill>
                  <a:srgbClr val="FF0000"/>
                </a:solidFill>
                <a:latin typeface="Times New Roman" pitchFamily="18" charset="0"/>
                <a:ea typeface="楷体" pitchFamily="49" charset="-122"/>
                <a:cs typeface="Times New Roman" pitchFamily="18" charset="0"/>
              </a:rPr>
              <a:t>电流</a:t>
            </a:r>
            <a:r>
              <a:rPr lang="zh-CN" altLang="en-US" sz="2800" b="1" smtClean="0">
                <a:latin typeface="Times New Roman" pitchFamily="18" charset="0"/>
                <a:ea typeface="楷体" pitchFamily="49" charset="-122"/>
                <a:cs typeface="Times New Roman" pitchFamily="18" charset="0"/>
              </a:rPr>
              <a:t>是果；</a:t>
            </a:r>
          </a:p>
          <a:p>
            <a:pPr>
              <a:lnSpc>
                <a:spcPct val="90000"/>
              </a:lnSpc>
            </a:pPr>
            <a:r>
              <a:rPr lang="zh-CN" altLang="en-US" sz="2800" b="1" smtClean="0">
                <a:latin typeface="Times New Roman" pitchFamily="18" charset="0"/>
                <a:ea typeface="楷体" pitchFamily="49" charset="-122"/>
                <a:cs typeface="Times New Roman" pitchFamily="18" charset="0"/>
              </a:rPr>
              <a:t>研究电流与电阻关系时，</a:t>
            </a:r>
            <a:r>
              <a:rPr lang="zh-CN" altLang="en-US" sz="2800" b="1" smtClean="0">
                <a:solidFill>
                  <a:srgbClr val="FF0000"/>
                </a:solidFill>
                <a:latin typeface="Times New Roman" pitchFamily="18" charset="0"/>
                <a:ea typeface="楷体" pitchFamily="49" charset="-122"/>
                <a:cs typeface="Times New Roman" pitchFamily="18" charset="0"/>
              </a:rPr>
              <a:t>电阻</a:t>
            </a:r>
            <a:r>
              <a:rPr lang="zh-CN" altLang="en-US" sz="2800" b="1" smtClean="0">
                <a:latin typeface="Times New Roman" pitchFamily="18" charset="0"/>
                <a:ea typeface="楷体" pitchFamily="49" charset="-122"/>
                <a:cs typeface="Times New Roman" pitchFamily="18" charset="0"/>
              </a:rPr>
              <a:t>是因，</a:t>
            </a:r>
            <a:r>
              <a:rPr lang="zh-CN" altLang="en-US" sz="2800" b="1" smtClean="0">
                <a:solidFill>
                  <a:srgbClr val="FF0000"/>
                </a:solidFill>
                <a:latin typeface="Times New Roman" pitchFamily="18" charset="0"/>
                <a:ea typeface="楷体" pitchFamily="49" charset="-122"/>
                <a:cs typeface="Times New Roman" pitchFamily="18" charset="0"/>
              </a:rPr>
              <a:t>电流</a:t>
            </a:r>
            <a:r>
              <a:rPr lang="zh-CN" altLang="en-US" sz="2800" b="1" smtClean="0">
                <a:latin typeface="Times New Roman" pitchFamily="18" charset="0"/>
                <a:ea typeface="楷体" pitchFamily="49" charset="-122"/>
                <a:cs typeface="Times New Roman" pitchFamily="18" charset="0"/>
              </a:rPr>
              <a:t>是果。</a:t>
            </a:r>
          </a:p>
          <a:p>
            <a:pPr>
              <a:lnSpc>
                <a:spcPct val="90000"/>
              </a:lnSpc>
            </a:pPr>
            <a:r>
              <a:rPr lang="zh-CN" altLang="en-US" sz="2800" b="1" smtClean="0">
                <a:latin typeface="Times New Roman" pitchFamily="18" charset="0"/>
                <a:ea typeface="楷体" pitchFamily="49" charset="-122"/>
                <a:cs typeface="Times New Roman" pitchFamily="18" charset="0"/>
              </a:rPr>
              <a:t>因果关系不能颠倒，果放在因前面。</a:t>
            </a:r>
            <a:endParaRPr lang="en-US" altLang="zh-CN" sz="2800" b="1" smtClean="0">
              <a:latin typeface="Times New Roman" pitchFamily="18" charset="0"/>
              <a:ea typeface="楷体" pitchFamily="49" charset="-122"/>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7459">
                                            <p:txEl>
                                              <p:pRg st="1" end="1"/>
                                            </p:txEl>
                                          </p:spTgt>
                                        </p:tgtEl>
                                        <p:attrNameLst>
                                          <p:attrName>style.visibility</p:attrName>
                                        </p:attrNameLst>
                                      </p:cBhvr>
                                      <p:to>
                                        <p:strVal val="visible"/>
                                      </p:to>
                                    </p:set>
                                    <p:animEffect transition="in" filter="wipe(down)">
                                      <p:cBhvr>
                                        <p:cTn id="7" dur="500"/>
                                        <p:tgtEl>
                                          <p:spTgt spid="147459">
                                            <p:txEl>
                                              <p:pRg st="1" end="1"/>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47459">
                                            <p:txEl>
                                              <p:pRg st="2" end="2"/>
                                            </p:txEl>
                                          </p:spTgt>
                                        </p:tgtEl>
                                        <p:attrNameLst>
                                          <p:attrName>style.visibility</p:attrName>
                                        </p:attrNameLst>
                                      </p:cBhvr>
                                      <p:to>
                                        <p:strVal val="visible"/>
                                      </p:to>
                                    </p:set>
                                    <p:animEffect transition="in" filter="wipe(down)">
                                      <p:cBhvr>
                                        <p:cTn id="12" dur="500"/>
                                        <p:tgtEl>
                                          <p:spTgt spid="147459">
                                            <p:txEl>
                                              <p:pRg st="2" end="2"/>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47459">
                                            <p:txEl>
                                              <p:pRg st="3" end="3"/>
                                            </p:txEl>
                                          </p:spTgt>
                                        </p:tgtEl>
                                        <p:attrNameLst>
                                          <p:attrName>style.visibility</p:attrName>
                                        </p:attrNameLst>
                                      </p:cBhvr>
                                      <p:to>
                                        <p:strVal val="visible"/>
                                      </p:to>
                                    </p:set>
                                    <p:animEffect transition="in" filter="wipe(down)">
                                      <p:cBhvr>
                                        <p:cTn id="17" dur="500"/>
                                        <p:tgtEl>
                                          <p:spTgt spid="147459">
                                            <p:txEl>
                                              <p:pRg st="3" end="3"/>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47459">
                                            <p:txEl>
                                              <p:pRg st="5" end="5"/>
                                            </p:txEl>
                                          </p:spTgt>
                                        </p:tgtEl>
                                        <p:attrNameLst>
                                          <p:attrName>style.visibility</p:attrName>
                                        </p:attrNameLst>
                                      </p:cBhvr>
                                      <p:to>
                                        <p:strVal val="visible"/>
                                      </p:to>
                                    </p:set>
                                    <p:animEffect transition="in" filter="wipe(down)">
                                      <p:cBhvr>
                                        <p:cTn id="22" dur="500"/>
                                        <p:tgtEl>
                                          <p:spTgt spid="147459">
                                            <p:txEl>
                                              <p:pRg st="5" end="5"/>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47459">
                                            <p:txEl>
                                              <p:pRg st="6" end="6"/>
                                            </p:txEl>
                                          </p:spTgt>
                                        </p:tgtEl>
                                        <p:attrNameLst>
                                          <p:attrName>style.visibility</p:attrName>
                                        </p:attrNameLst>
                                      </p:cBhvr>
                                      <p:to>
                                        <p:strVal val="visible"/>
                                      </p:to>
                                    </p:set>
                                    <p:animEffect transition="in" filter="wipe(down)">
                                      <p:cBhvr>
                                        <p:cTn id="27" dur="500"/>
                                        <p:tgtEl>
                                          <p:spTgt spid="147459">
                                            <p:txEl>
                                              <p:pRg st="6" end="6"/>
                                            </p:txEl>
                                          </p:spTgt>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47459">
                                            <p:txEl>
                                              <p:pRg st="7" end="7"/>
                                            </p:txEl>
                                          </p:spTgt>
                                        </p:tgtEl>
                                        <p:attrNameLst>
                                          <p:attrName>style.visibility</p:attrName>
                                        </p:attrNameLst>
                                      </p:cBhvr>
                                      <p:to>
                                        <p:strVal val="visible"/>
                                      </p:to>
                                    </p:set>
                                    <p:animEffect transition="in" filter="wipe(down)">
                                      <p:cBhvr>
                                        <p:cTn id="32" dur="500"/>
                                        <p:tgtEl>
                                          <p:spTgt spid="147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4800" y="457200"/>
            <a:ext cx="8229600" cy="5715000"/>
          </a:xfrm>
        </p:spPr>
        <p:txBody>
          <a:bodyPr/>
          <a:lstStyle/>
          <a:p>
            <a:pPr>
              <a:buFontTx/>
              <a:buNone/>
            </a:pPr>
            <a:r>
              <a:rPr lang="zh-CN" sz="2800" b="1" smtClean="0">
                <a:latin typeface="Times New Roman" pitchFamily="18" charset="0"/>
                <a:ea typeface="楷体" pitchFamily="49" charset="-122"/>
                <a:cs typeface="Times New Roman" pitchFamily="18" charset="0"/>
              </a:rPr>
              <a:t>（</a:t>
            </a:r>
            <a:r>
              <a:rPr lang="en-US" altLang="zh-CN" sz="2800" b="1" smtClean="0">
                <a:latin typeface="Times New Roman" pitchFamily="18" charset="0"/>
                <a:ea typeface="楷体" pitchFamily="49" charset="-122"/>
                <a:cs typeface="Times New Roman" pitchFamily="18" charset="0"/>
              </a:rPr>
              <a:t>4</a:t>
            </a:r>
            <a:r>
              <a:rPr lang="zh-CN" sz="2800" b="1" smtClean="0">
                <a:latin typeface="Times New Roman" pitchFamily="18" charset="0"/>
                <a:ea typeface="楷体" pitchFamily="49" charset="-122"/>
                <a:cs typeface="Times New Roman" pitchFamily="18" charset="0"/>
              </a:rPr>
              <a:t>）在调节滑动变阻器滑片后是先看电压表示数，还是先看电流表示数？</a:t>
            </a:r>
          </a:p>
          <a:p>
            <a:pPr>
              <a:buFontTx/>
              <a:buNone/>
            </a:pPr>
            <a:r>
              <a:rPr lang="zh-CN" sz="2800" b="1" smtClean="0">
                <a:solidFill>
                  <a:srgbClr val="FF0000"/>
                </a:solidFill>
                <a:latin typeface="Times New Roman" pitchFamily="18" charset="0"/>
                <a:ea typeface="楷体" pitchFamily="49" charset="-122"/>
                <a:cs typeface="Times New Roman" pitchFamily="18" charset="0"/>
              </a:rPr>
              <a:t>答：先看电压表，再看电流表示数。</a:t>
            </a:r>
          </a:p>
          <a:p>
            <a:pPr>
              <a:buFontTx/>
              <a:buNone/>
            </a:pPr>
            <a:r>
              <a:rPr lang="zh-CN" sz="2800" b="1" smtClean="0">
                <a:latin typeface="Times New Roman" pitchFamily="18" charset="0"/>
                <a:ea typeface="楷体" pitchFamily="49" charset="-122"/>
                <a:cs typeface="Times New Roman" pitchFamily="18" charset="0"/>
              </a:rPr>
              <a:t>（</a:t>
            </a:r>
            <a:r>
              <a:rPr lang="en-US" altLang="zh-CN" sz="2800" b="1" smtClean="0">
                <a:latin typeface="Times New Roman" pitchFamily="18" charset="0"/>
                <a:ea typeface="楷体" pitchFamily="49" charset="-122"/>
                <a:cs typeface="Times New Roman" pitchFamily="18" charset="0"/>
              </a:rPr>
              <a:t>5</a:t>
            </a:r>
            <a:r>
              <a:rPr lang="zh-CN" sz="2800" b="1" smtClean="0">
                <a:latin typeface="Times New Roman" pitchFamily="18" charset="0"/>
                <a:ea typeface="楷体" pitchFamily="49" charset="-122"/>
                <a:cs typeface="Times New Roman" pitchFamily="18" charset="0"/>
              </a:rPr>
              <a:t>）在</a:t>
            </a:r>
            <a:r>
              <a:rPr lang="en-US" sz="2800" b="1" smtClean="0">
                <a:latin typeface="Times New Roman" pitchFamily="18" charset="0"/>
                <a:ea typeface="楷体" pitchFamily="49" charset="-122"/>
                <a:cs typeface="Times New Roman" pitchFamily="18" charset="0"/>
              </a:rPr>
              <a:t>“</a:t>
            </a:r>
            <a:r>
              <a:rPr lang="zh-CN" sz="2800" b="1" smtClean="0">
                <a:latin typeface="Times New Roman" pitchFamily="18" charset="0"/>
                <a:ea typeface="楷体" pitchFamily="49" charset="-122"/>
                <a:cs typeface="Times New Roman" pitchFamily="18" charset="0"/>
              </a:rPr>
              <a:t>探究电流跟电阻的关系</a:t>
            </a:r>
            <a:r>
              <a:rPr lang="en-US" sz="2800" b="1" smtClean="0">
                <a:latin typeface="Times New Roman" pitchFamily="18" charset="0"/>
                <a:ea typeface="楷体" pitchFamily="49" charset="-122"/>
                <a:cs typeface="Times New Roman" pitchFamily="18" charset="0"/>
              </a:rPr>
              <a:t>”</a:t>
            </a:r>
            <a:r>
              <a:rPr lang="zh-CN" sz="2800" b="1" smtClean="0">
                <a:latin typeface="Times New Roman" pitchFamily="18" charset="0"/>
                <a:ea typeface="楷体" pitchFamily="49" charset="-122"/>
                <a:cs typeface="Times New Roman" pitchFamily="18" charset="0"/>
              </a:rPr>
              <a:t>实验中，当增大定值电阻阻值时，定值电阻的两端电压怎么变化？此时滑片</a:t>
            </a:r>
            <a:r>
              <a:rPr lang="en-US" altLang="zh-CN" sz="2800" b="1" smtClean="0">
                <a:latin typeface="Times New Roman" pitchFamily="18" charset="0"/>
                <a:ea typeface="楷体" pitchFamily="49" charset="-122"/>
                <a:cs typeface="Times New Roman" pitchFamily="18" charset="0"/>
              </a:rPr>
              <a:t>P</a:t>
            </a:r>
            <a:r>
              <a:rPr lang="zh-CN" sz="2800" b="1" smtClean="0">
                <a:latin typeface="Times New Roman" pitchFamily="18" charset="0"/>
                <a:ea typeface="楷体" pitchFamily="49" charset="-122"/>
                <a:cs typeface="Times New Roman" pitchFamily="18" charset="0"/>
              </a:rPr>
              <a:t>应向哪个方向移动？为什么？</a:t>
            </a:r>
          </a:p>
          <a:p>
            <a:pPr>
              <a:buFontTx/>
              <a:buNone/>
            </a:pPr>
            <a:r>
              <a:rPr lang="zh-CN" altLang="en-US" sz="2800" b="1" smtClean="0">
                <a:solidFill>
                  <a:srgbClr val="FF0000"/>
                </a:solidFill>
                <a:latin typeface="Times New Roman" pitchFamily="18" charset="0"/>
                <a:ea typeface="楷体" pitchFamily="49" charset="-122"/>
                <a:cs typeface="Times New Roman" pitchFamily="18" charset="0"/>
              </a:rPr>
              <a:t>答：</a:t>
            </a:r>
            <a:r>
              <a:rPr lang="zh-CN" sz="2800" b="1" smtClean="0">
                <a:solidFill>
                  <a:srgbClr val="FF0000"/>
                </a:solidFill>
                <a:latin typeface="Times New Roman" pitchFamily="18" charset="0"/>
                <a:ea typeface="楷体" pitchFamily="49" charset="-122"/>
                <a:cs typeface="Times New Roman" pitchFamily="18" charset="0"/>
              </a:rPr>
              <a:t>在探究电流与电阻关系过程中，当更换阻值更大的定值电阻而滑动变阻器滑片不动时，则定值电阻的分压变大；为了控制定值电阻电压一定，需要把定值电阻的电压降低到指定值，根据串联分压原理，需要调节滑动器滑片，将滑片向阻值大的方向移动。即“串联分压，比例匹配”。</a:t>
            </a:r>
            <a:endParaRPr lang="zh-CN" altLang="en-US" sz="2800" b="1"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4800" y="609600"/>
            <a:ext cx="8229600" cy="4525963"/>
          </a:xfrm>
        </p:spPr>
        <p:txBody>
          <a:bodyPr/>
          <a:lstStyle/>
          <a:p>
            <a:pPr>
              <a:buFontTx/>
              <a:buNone/>
            </a:pPr>
            <a:r>
              <a:rPr lang="zh-CN" b="1" smtClean="0">
                <a:latin typeface="Times New Roman" pitchFamily="18" charset="0"/>
                <a:ea typeface="楷体" pitchFamily="49" charset="-122"/>
                <a:cs typeface="Times New Roman" pitchFamily="18" charset="0"/>
              </a:rPr>
              <a:t>（</a:t>
            </a:r>
            <a:r>
              <a:rPr lang="en-US" altLang="zh-CN" b="1" smtClean="0">
                <a:latin typeface="Times New Roman" pitchFamily="18" charset="0"/>
                <a:ea typeface="楷体" pitchFamily="49" charset="-122"/>
                <a:cs typeface="Times New Roman" pitchFamily="18" charset="0"/>
              </a:rPr>
              <a:t>6</a:t>
            </a:r>
            <a:r>
              <a:rPr lang="zh-CN" b="1" smtClean="0">
                <a:latin typeface="Times New Roman" pitchFamily="18" charset="0"/>
                <a:ea typeface="楷体" pitchFamily="49" charset="-122"/>
                <a:cs typeface="Times New Roman" pitchFamily="18" charset="0"/>
              </a:rPr>
              <a:t>）在“探究电流与电阻关系”时，为什么无论怎么调节滑动变阻器的滑片也不能使定值电阻两端的电压达到指定电压？</a:t>
            </a:r>
          </a:p>
          <a:p>
            <a:pPr>
              <a:buFontTx/>
              <a:buNone/>
            </a:pPr>
            <a:r>
              <a:rPr lang="zh-CN" b="1" smtClean="0">
                <a:solidFill>
                  <a:srgbClr val="FF0000"/>
                </a:solidFill>
                <a:latin typeface="Times New Roman" pitchFamily="18" charset="0"/>
                <a:ea typeface="楷体" pitchFamily="49" charset="-122"/>
                <a:cs typeface="Times New Roman" pitchFamily="18" charset="0"/>
              </a:rPr>
              <a:t>答：</a:t>
            </a:r>
            <a:endParaRPr lang="en-US" altLang="zh-CN" b="1"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pPr>
              <a:buFontTx/>
              <a:buNone/>
            </a:pPr>
            <a:r>
              <a:rPr lang="zh-CN" b="1" smtClean="0">
                <a:solidFill>
                  <a:srgbClr val="FF0000"/>
                </a:solidFill>
                <a:latin typeface="Times New Roman" pitchFamily="18" charset="0"/>
                <a:ea typeface="楷体" pitchFamily="49" charset="-122"/>
                <a:cs typeface="Times New Roman" pitchFamily="18" charset="0"/>
              </a:rPr>
              <a:t>①电源的电压太低；</a:t>
            </a:r>
            <a:endParaRPr lang="en-US" altLang="zh-CN" b="1" smtClean="0">
              <a:solidFill>
                <a:srgbClr val="FF0000"/>
              </a:solidFill>
              <a:latin typeface="Times New Roman" pitchFamily="18" charset="0"/>
              <a:ea typeface="楷体" pitchFamily="49" charset="-122"/>
              <a:cs typeface="Times New Roman" pitchFamily="18" charset="0"/>
            </a:endParaRPr>
          </a:p>
          <a:p>
            <a:pPr>
              <a:buFontTx/>
              <a:buNone/>
            </a:pPr>
            <a:r>
              <a:rPr lang="zh-CN" b="1" smtClean="0">
                <a:solidFill>
                  <a:srgbClr val="FF0000"/>
                </a:solidFill>
                <a:latin typeface="Times New Roman" pitchFamily="18" charset="0"/>
                <a:ea typeface="楷体" pitchFamily="49" charset="-122"/>
                <a:cs typeface="Times New Roman" pitchFamily="18" charset="0"/>
              </a:rPr>
              <a:t>②滑动变阻器的最大阻值太小；</a:t>
            </a:r>
            <a:endParaRPr lang="en-US" altLang="zh-CN" b="1" smtClean="0">
              <a:solidFill>
                <a:srgbClr val="FF0000"/>
              </a:solidFill>
              <a:latin typeface="Times New Roman" pitchFamily="18" charset="0"/>
              <a:ea typeface="楷体" pitchFamily="49" charset="-122"/>
              <a:cs typeface="Times New Roman" pitchFamily="18" charset="0"/>
            </a:endParaRPr>
          </a:p>
          <a:p>
            <a:pPr>
              <a:buFontTx/>
              <a:buNone/>
            </a:pPr>
            <a:r>
              <a:rPr lang="zh-CN" b="1" smtClean="0">
                <a:solidFill>
                  <a:srgbClr val="FF0000"/>
                </a:solidFill>
                <a:latin typeface="Times New Roman" pitchFamily="18" charset="0"/>
                <a:ea typeface="楷体" pitchFamily="49" charset="-122"/>
                <a:cs typeface="Times New Roman" pitchFamily="18" charset="0"/>
              </a:rPr>
              <a:t>③导线有电阻。</a:t>
            </a:r>
            <a:endParaRPr lang="zh-CN" altLang="en-US" b="1"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92162"/>
          </a:xfrm>
        </p:spPr>
        <p:style>
          <a:lnRef idx="0">
            <a:schemeClr val="accent2"/>
          </a:lnRef>
          <a:fillRef idx="3">
            <a:schemeClr val="accent2"/>
          </a:fillRef>
          <a:effectRef idx="3">
            <a:schemeClr val="accent2"/>
          </a:effectRef>
          <a:fontRef idx="minor">
            <a:schemeClr val="lt1"/>
          </a:fontRef>
        </p:style>
        <p:txBody>
          <a:bodyPr/>
          <a:lstStyle/>
          <a:p>
            <a:r>
              <a:rPr lang="zh-CN" altLang="en-US" sz="36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楷体" pitchFamily="49" charset="-122"/>
                <a:ea typeface="楷体" pitchFamily="49" charset="-122"/>
              </a:rPr>
              <a:t>本课小结</a:t>
            </a:r>
            <a:endParaRPr lang="zh-CN" altLang="en-US" sz="3600">
              <a:ln w="18415" cmpd="sng">
                <a:solidFill>
                  <a:srgbClr val="FFFFFF"/>
                </a:solidFill>
                <a:prstDash val="solid"/>
              </a:ln>
              <a:solidFill>
                <a:srgbClr val="FFFFFF"/>
              </a:solidFill>
              <a:effectLst>
                <a:outerShdw blurRad="63500" dir="3600000" algn="tl" rotWithShape="0">
                  <a:srgbClr val="000000">
                    <a:alpha val="70000"/>
                  </a:srgbClr>
                </a:outerShdw>
              </a:effectLst>
              <a:latin typeface="楷体" panose="02010609060101010101" pitchFamily="49" charset="-122"/>
              <a:ea typeface="楷体" panose="02010609060101010101" pitchFamily="49" charset="-122"/>
            </a:endParaRPr>
          </a:p>
        </p:txBody>
      </p:sp>
      <p:pic>
        <p:nvPicPr>
          <p:cNvPr id="18434" name="Picture 2" descr="D:\我的文档\Pictures\111.png"/>
          <p:cNvPicPr>
            <a:picLocks noChangeAspect="1" noChangeArrowheads="1"/>
          </p:cNvPicPr>
          <p:nvPr/>
        </p:nvPicPr>
        <p:blipFill>
          <a:blip r:embed="rId2"/>
          <a:stretch>
            <a:fillRect/>
          </a:stretch>
        </p:blipFill>
        <p:spPr bwMode="auto">
          <a:xfrm>
            <a:off x="533400" y="1752600"/>
            <a:ext cx="8045450" cy="3841750"/>
          </a:xfrm>
          <a:prstGeom prst="rect">
            <a:avLst/>
          </a:prstGeom>
          <a:noFill/>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274638"/>
            <a:ext cx="8229600" cy="792162"/>
          </a:xfrm>
        </p:spPr>
        <p:style>
          <a:lnRef idx="0">
            <a:schemeClr val="accent6"/>
          </a:lnRef>
          <a:fillRef idx="3">
            <a:schemeClr val="accent6"/>
          </a:fillRef>
          <a:effectRef idx="3">
            <a:schemeClr val="accent6"/>
          </a:effectRef>
          <a:fontRef idx="minor">
            <a:schemeClr val="lt1"/>
          </a:fontRef>
        </p:style>
        <p:txBody>
          <a:bodyPr/>
          <a:lstStyle/>
          <a:p>
            <a:r>
              <a:rPr lang="zh-CN" altLang="en-US" sz="36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课堂练习</a:t>
            </a:r>
            <a:endParaRPr lang="zh-CN" altLang="en-US" sz="3600"/>
          </a:p>
        </p:txBody>
      </p:sp>
      <p:sp>
        <p:nvSpPr>
          <p:cNvPr id="5" name="内容占位符 4"/>
          <p:cNvSpPr>
            <a:spLocks noGrp="1"/>
          </p:cNvSpPr>
          <p:nvPr>
            <p:ph idx="1"/>
          </p:nvPr>
        </p:nvSpPr>
        <p:spPr>
          <a:xfrm>
            <a:off x="457200" y="1295400"/>
            <a:ext cx="8229600" cy="5181600"/>
          </a:xfrm>
        </p:spPr>
        <p:txBody>
          <a:bodyPr/>
          <a:lstStyle/>
          <a:p>
            <a:pPr>
              <a:lnSpc>
                <a:spcPct val="130000"/>
              </a:lnSpc>
              <a:buFont typeface="Arial"/>
              <a:buNone/>
            </a:pPr>
            <a:r>
              <a:rPr lang="en-US" altLang="zh-CN" sz="2400" b="1" smtClean="0">
                <a:solidFill>
                  <a:srgbClr val="000099"/>
                </a:solidFill>
                <a:latin typeface="Times New Roman" pitchFamily="18" charset="0"/>
                <a:ea typeface="楷体" pitchFamily="49" charset="-122"/>
                <a:cs typeface="Times New Roman" pitchFamily="18" charset="0"/>
              </a:rPr>
              <a:t>1</a:t>
            </a:r>
            <a:r>
              <a:rPr lang="zh-CN" altLang="en-US" sz="2400" b="1" smtClean="0">
                <a:solidFill>
                  <a:srgbClr val="000099"/>
                </a:solidFill>
                <a:latin typeface="Times New Roman" pitchFamily="18" charset="0"/>
                <a:ea typeface="楷体" pitchFamily="49" charset="-122"/>
                <a:cs typeface="Times New Roman" pitchFamily="18" charset="0"/>
              </a:rPr>
              <a:t>．关于电流跟电压和电阻的关系，下列说法正确的是（   ）</a:t>
            </a:r>
          </a:p>
          <a:p>
            <a:pPr>
              <a:lnSpc>
                <a:spcPct val="130000"/>
              </a:lnSpc>
              <a:buFont typeface="Arial"/>
              <a:buNone/>
            </a:pPr>
            <a:r>
              <a:rPr lang="en-US" altLang="zh-CN" sz="2400" b="1" smtClean="0">
                <a:solidFill>
                  <a:srgbClr val="000099"/>
                </a:solidFill>
                <a:latin typeface="Times New Roman" pitchFamily="18" charset="0"/>
                <a:ea typeface="楷体" pitchFamily="49" charset="-122"/>
                <a:cs typeface="Times New Roman" pitchFamily="18" charset="0"/>
              </a:rPr>
              <a:t>A</a:t>
            </a:r>
            <a:r>
              <a:rPr lang="zh-CN" altLang="en-US" sz="2400" b="1" smtClean="0">
                <a:solidFill>
                  <a:srgbClr val="000099"/>
                </a:solidFill>
                <a:latin typeface="Times New Roman" pitchFamily="18" charset="0"/>
                <a:ea typeface="楷体" pitchFamily="49" charset="-122"/>
                <a:cs typeface="Times New Roman" pitchFamily="18" charset="0"/>
              </a:rPr>
              <a:t>．导体的电阻越大，通过导体的电流越小</a:t>
            </a:r>
          </a:p>
          <a:p>
            <a:pPr>
              <a:lnSpc>
                <a:spcPct val="130000"/>
              </a:lnSpc>
              <a:buFont typeface="Arial"/>
              <a:buNone/>
            </a:pPr>
            <a:r>
              <a:rPr lang="en-US" altLang="zh-CN" sz="2400" b="1" smtClean="0">
                <a:solidFill>
                  <a:srgbClr val="000099"/>
                </a:solidFill>
                <a:latin typeface="Times New Roman" pitchFamily="18" charset="0"/>
                <a:ea typeface="楷体" pitchFamily="49" charset="-122"/>
                <a:cs typeface="Times New Roman" pitchFamily="18" charset="0"/>
              </a:rPr>
              <a:t>B</a:t>
            </a:r>
            <a:r>
              <a:rPr lang="zh-CN" altLang="en-US" sz="2400" b="1" smtClean="0">
                <a:solidFill>
                  <a:srgbClr val="000099"/>
                </a:solidFill>
                <a:latin typeface="Times New Roman" pitchFamily="18" charset="0"/>
                <a:ea typeface="楷体" pitchFamily="49" charset="-122"/>
                <a:cs typeface="Times New Roman" pitchFamily="18" charset="0"/>
              </a:rPr>
              <a:t>．导体的电阻越大，通过导体的电流越大</a:t>
            </a:r>
          </a:p>
          <a:p>
            <a:pPr>
              <a:lnSpc>
                <a:spcPct val="130000"/>
              </a:lnSpc>
              <a:buFont typeface="Arial"/>
              <a:buNone/>
            </a:pPr>
            <a:r>
              <a:rPr lang="en-US" altLang="zh-CN" sz="2400" b="1" smtClean="0">
                <a:solidFill>
                  <a:srgbClr val="000099"/>
                </a:solidFill>
                <a:latin typeface="Times New Roman" pitchFamily="18" charset="0"/>
                <a:ea typeface="楷体" pitchFamily="49" charset="-122"/>
                <a:cs typeface="Times New Roman" pitchFamily="18" charset="0"/>
              </a:rPr>
              <a:t>C</a:t>
            </a:r>
            <a:r>
              <a:rPr lang="zh-CN" altLang="en-US" sz="2400" b="1" smtClean="0">
                <a:solidFill>
                  <a:srgbClr val="000099"/>
                </a:solidFill>
                <a:latin typeface="Times New Roman" pitchFamily="18" charset="0"/>
                <a:ea typeface="楷体" pitchFamily="49" charset="-122"/>
                <a:cs typeface="Times New Roman" pitchFamily="18" charset="0"/>
              </a:rPr>
              <a:t>．导体两端的电压越大，导体的电阻越大，通过导体的电流也越大</a:t>
            </a:r>
          </a:p>
          <a:p>
            <a:pPr>
              <a:lnSpc>
                <a:spcPct val="130000"/>
              </a:lnSpc>
              <a:buFont typeface="Arial"/>
              <a:buNone/>
            </a:pPr>
            <a:r>
              <a:rPr lang="en-US" altLang="zh-CN" sz="2400" b="1" smtClean="0">
                <a:solidFill>
                  <a:srgbClr val="000099"/>
                </a:solidFill>
                <a:latin typeface="Times New Roman" pitchFamily="18" charset="0"/>
                <a:ea typeface="楷体" pitchFamily="49" charset="-122"/>
                <a:cs typeface="Times New Roman" pitchFamily="18" charset="0"/>
              </a:rPr>
              <a:t>D</a:t>
            </a:r>
            <a:r>
              <a:rPr lang="zh-CN" altLang="en-US" sz="2400" b="1" smtClean="0">
                <a:solidFill>
                  <a:srgbClr val="000099"/>
                </a:solidFill>
                <a:latin typeface="Times New Roman" pitchFamily="18" charset="0"/>
                <a:ea typeface="楷体" pitchFamily="49" charset="-122"/>
                <a:cs typeface="Times New Roman" pitchFamily="18" charset="0"/>
              </a:rPr>
              <a:t>．在导体两端的电压一定的情况下，导体的电阻越小，通过导体的电流越大</a:t>
            </a:r>
            <a:endParaRPr lang="en-US" altLang="zh-CN" sz="2400" b="1" smtClean="0">
              <a:solidFill>
                <a:srgbClr val="000099"/>
              </a:solidFill>
              <a:latin typeface="Times New Roman" panose="02020603050405020304" pitchFamily="18" charset="0"/>
              <a:ea typeface="楷体" panose="02010609060101010101" pitchFamily="49" charset="-122"/>
              <a:cs typeface="Times New Roman" panose="02020603050405020304" pitchFamily="18" charset="0"/>
            </a:endParaRPr>
          </a:p>
          <a:p>
            <a:pPr>
              <a:lnSpc>
                <a:spcPct val="130000"/>
              </a:lnSpc>
              <a:buFont typeface="Arial"/>
              <a:buNone/>
            </a:pPr>
            <a:r>
              <a:rPr lang="zh-CN" altLang="en-US" sz="2400" b="1" smtClean="0">
                <a:solidFill>
                  <a:srgbClr val="FF0000"/>
                </a:solidFill>
                <a:latin typeface="Times New Roman" pitchFamily="18" charset="0"/>
                <a:ea typeface="楷体" pitchFamily="49" charset="-122"/>
                <a:cs typeface="Times New Roman" pitchFamily="18" charset="0"/>
              </a:rPr>
              <a:t>答案：</a:t>
            </a:r>
            <a:r>
              <a:rPr lang="en-US" altLang="zh-CN" sz="2400" b="1" smtClean="0">
                <a:solidFill>
                  <a:srgbClr val="FF0000"/>
                </a:solidFill>
                <a:latin typeface="Times New Roman" pitchFamily="18" charset="0"/>
                <a:ea typeface="楷体" pitchFamily="49" charset="-122"/>
                <a:cs typeface="Times New Roman" pitchFamily="18" charset="0"/>
              </a:rPr>
              <a:t>D</a:t>
            </a:r>
            <a:endParaRPr lang="zh-CN" altLang="en-US" sz="2400" b="1"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endParaRPr lang="zh-CN" altLang="en-US" sz="240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wipe(down)">
                                      <p:cBhvr>
                                        <p:cTn id="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41313" y="935038"/>
            <a:ext cx="8258175" cy="3168650"/>
          </a:xfrm>
          <a:prstGeom prst="rect">
            <a:avLst/>
          </a:prstGeom>
          <a:noFill/>
          <a:ln w="9525">
            <a:noFill/>
            <a:miter lim="800000"/>
          </a:ln>
        </p:spPr>
        <p:txBody>
          <a:bodyPr>
            <a:spAutoFit/>
          </a:bodyPr>
          <a:lstStyle/>
          <a:p>
            <a:pPr algn="just">
              <a:lnSpc>
                <a:spcPct val="120000"/>
              </a:lnSpc>
            </a:pPr>
            <a:r>
              <a:rPr lang="zh-CN" altLang="en-US" sz="2800" b="1" smtClean="0">
                <a:solidFill>
                  <a:srgbClr val="000099"/>
                </a:solidFill>
                <a:ea typeface="楷体" pitchFamily="49" charset="-122"/>
                <a:cs typeface="Times New Roman" pitchFamily="18" charset="0"/>
              </a:rPr>
              <a:t>某</a:t>
            </a:r>
            <a:r>
              <a:rPr lang="zh-CN" altLang="en-US" sz="2800" b="1">
                <a:solidFill>
                  <a:srgbClr val="000099"/>
                </a:solidFill>
                <a:ea typeface="楷体" pitchFamily="49" charset="-122"/>
                <a:cs typeface="Times New Roman" pitchFamily="18" charset="0"/>
              </a:rPr>
              <a:t>同学按如图所示的电路研究通过导体的电流跟导体电阻的关系。电源电压保持不变，他不断改变电阻箱</a:t>
            </a:r>
            <a:r>
              <a:rPr lang="en-US" altLang="zh-CN" sz="2800" b="1" i="1">
                <a:solidFill>
                  <a:srgbClr val="000099"/>
                </a:solidFill>
                <a:ea typeface="楷体" pitchFamily="49" charset="-122"/>
                <a:cs typeface="Times New Roman" pitchFamily="18" charset="0"/>
              </a:rPr>
              <a:t>R</a:t>
            </a:r>
            <a:r>
              <a:rPr lang="en-US" altLang="zh-CN" sz="2800" b="1" baseline="-25000">
                <a:solidFill>
                  <a:srgbClr val="000099"/>
                </a:solidFill>
                <a:ea typeface="楷体" pitchFamily="49" charset="-122"/>
                <a:cs typeface="Times New Roman" pitchFamily="18" charset="0"/>
              </a:rPr>
              <a:t>1</a:t>
            </a:r>
            <a:r>
              <a:rPr lang="en-US" altLang="zh-CN" sz="2800" b="1">
                <a:solidFill>
                  <a:srgbClr val="000099"/>
                </a:solidFill>
                <a:ea typeface="楷体" pitchFamily="49" charset="-122"/>
                <a:cs typeface="Times New Roman" pitchFamily="18" charset="0"/>
              </a:rPr>
              <a:t>(</a:t>
            </a:r>
            <a:r>
              <a:rPr lang="zh-CN" altLang="en-US" sz="2800" b="1">
                <a:solidFill>
                  <a:srgbClr val="000099"/>
                </a:solidFill>
                <a:ea typeface="楷体" pitchFamily="49" charset="-122"/>
                <a:cs typeface="Times New Roman" pitchFamily="18" charset="0"/>
              </a:rPr>
              <a:t>符号用      表示</a:t>
            </a:r>
            <a:r>
              <a:rPr lang="en-US" altLang="zh-CN" sz="2800" b="1">
                <a:solidFill>
                  <a:srgbClr val="000099"/>
                </a:solidFill>
                <a:ea typeface="楷体" pitchFamily="49" charset="-122"/>
                <a:cs typeface="Times New Roman" pitchFamily="18" charset="0"/>
              </a:rPr>
              <a:t>)</a:t>
            </a:r>
            <a:r>
              <a:rPr lang="zh-CN" altLang="en-US" sz="2800" b="1">
                <a:solidFill>
                  <a:srgbClr val="000099"/>
                </a:solidFill>
                <a:ea typeface="楷体" pitchFamily="49" charset="-122"/>
                <a:cs typeface="Times New Roman" pitchFamily="18" charset="0"/>
              </a:rPr>
              <a:t>的阻值，测得相应的电流如下表。分析表中数据可知：电流跟电阻</a:t>
            </a:r>
            <a:r>
              <a:rPr lang="en-US" altLang="zh-CN" sz="2800" b="1">
                <a:solidFill>
                  <a:srgbClr val="000099"/>
                </a:solidFill>
                <a:ea typeface="楷体" pitchFamily="49" charset="-122"/>
                <a:cs typeface="Times New Roman" pitchFamily="18" charset="0"/>
              </a:rPr>
              <a:t>__________</a:t>
            </a:r>
            <a:r>
              <a:rPr lang="zh-CN" altLang="en-US" sz="2800" b="1">
                <a:solidFill>
                  <a:srgbClr val="000099"/>
                </a:solidFill>
                <a:ea typeface="楷体" pitchFamily="49" charset="-122"/>
                <a:cs typeface="Times New Roman" pitchFamily="18" charset="0"/>
              </a:rPr>
              <a:t>，这与其他同学的结论不一样，其原因是</a:t>
            </a:r>
            <a:r>
              <a:rPr lang="en-US" altLang="zh-CN" sz="2800" b="1">
                <a:solidFill>
                  <a:srgbClr val="000099"/>
                </a:solidFill>
                <a:ea typeface="楷体" pitchFamily="49" charset="-122"/>
                <a:cs typeface="Times New Roman" pitchFamily="18" charset="0"/>
              </a:rPr>
              <a:t>_____________________</a:t>
            </a:r>
            <a:r>
              <a:rPr lang="zh-CN" altLang="en-US" sz="2800" b="1">
                <a:solidFill>
                  <a:srgbClr val="000099"/>
                </a:solidFill>
                <a:ea typeface="楷体" pitchFamily="49" charset="-122"/>
                <a:cs typeface="Times New Roman" pitchFamily="18" charset="0"/>
              </a:rPr>
              <a:t>。</a:t>
            </a:r>
          </a:p>
        </p:txBody>
      </p:sp>
      <p:graphicFrame>
        <p:nvGraphicFramePr>
          <p:cNvPr id="142491" name="Group 155"/>
          <p:cNvGraphicFramePr>
            <a:graphicFrameLocks noGrp="1"/>
          </p:cNvGraphicFramePr>
          <p:nvPr/>
        </p:nvGraphicFramePr>
        <p:xfrm>
          <a:off x="3492500" y="4238625"/>
          <a:ext cx="5086350" cy="2087218"/>
        </p:xfrm>
        <a:graphic>
          <a:graphicData uri="http://schemas.openxmlformats.org/drawingml/2006/table">
            <a:tbl>
              <a:tblPr/>
              <a:tblGrid>
                <a:gridCol w="1404938"/>
                <a:gridCol w="1820862"/>
                <a:gridCol w="1860550"/>
              </a:tblGrid>
              <a:tr h="531813">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000099"/>
                          </a:solidFill>
                          <a:effectLst/>
                          <a:latin typeface="Times New Roman" pitchFamily="18" charset="0"/>
                          <a:ea typeface="宋体" pitchFamily="2" charset="-122"/>
                          <a:cs typeface="Times New Roman" pitchFamily="18" charset="0"/>
                        </a:rPr>
                        <a:t>次数</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1" u="none" strike="noStrike" cap="none" normalizeH="0" baseline="0" smtClean="0">
                          <a:ln>
                            <a:noFill/>
                          </a:ln>
                          <a:solidFill>
                            <a:srgbClr val="000099"/>
                          </a:solidFill>
                          <a:effectLst/>
                          <a:latin typeface="Times New Roman" pitchFamily="18" charset="0"/>
                          <a:ea typeface="楷体" pitchFamily="49" charset="-122"/>
                          <a:cs typeface="Times New Roman" pitchFamily="18" charset="0"/>
                        </a:rPr>
                        <a:t>R</a:t>
                      </a:r>
                      <a:r>
                        <a:rPr kumimoji="0" lang="en-US" altLang="zh-CN" sz="2800" b="1" i="0" u="none" strike="noStrike" cap="none" normalizeH="0" baseline="-30000" smtClean="0">
                          <a:ln>
                            <a:noFill/>
                          </a:ln>
                          <a:solidFill>
                            <a:srgbClr val="000099"/>
                          </a:solidFill>
                          <a:effectLst/>
                          <a:latin typeface="Times New Roman" pitchFamily="18" charset="0"/>
                          <a:ea typeface="楷体" pitchFamily="49" charset="-122"/>
                          <a:cs typeface="Times New Roman" pitchFamily="18" charset="0"/>
                        </a:rPr>
                        <a:t>1</a:t>
                      </a:r>
                      <a:r>
                        <a:rPr kumimoji="0" lang="en-US" altLang="zh-CN" sz="2800" b="1" i="0" u="none" strike="noStrike" cap="none" normalizeH="0" baseline="0" smtClean="0">
                          <a:ln>
                            <a:noFill/>
                          </a:ln>
                          <a:solidFill>
                            <a:srgbClr val="000099"/>
                          </a:solidFill>
                          <a:effectLst/>
                          <a:latin typeface="Times New Roman" pitchFamily="18" charset="0"/>
                          <a:ea typeface="楷体" pitchFamily="49" charset="-122"/>
                          <a:cs typeface="Times New Roman" pitchFamily="18" charset="0"/>
                        </a:rPr>
                        <a:t>/</a:t>
                      </a:r>
                      <a:r>
                        <a:rPr kumimoji="0" lang="en-US" altLang="zh-CN" sz="2800" b="1" i="0" u="none" strike="noStrike" cap="none" normalizeH="0" baseline="0" smtClean="0">
                          <a:ln>
                            <a:noFill/>
                          </a:ln>
                          <a:solidFill>
                            <a:srgbClr val="000099"/>
                          </a:solidFill>
                          <a:effectLst/>
                          <a:latin typeface="Symbol" pitchFamily="18" charset="2"/>
                          <a:ea typeface="楷体" pitchFamily="49" charset="-122"/>
                          <a:cs typeface="Times New Roman" pitchFamily="18" charset="0"/>
                        </a:rPr>
                        <a:t>W</a:t>
                      </a:r>
                      <a:endParaRPr kumimoji="0" lang="en-US" altLang="zh-CN" sz="2800" b="1" i="0" u="none" strike="noStrike" cap="none" normalizeH="0" baseline="0" smtClean="0">
                        <a:ln>
                          <a:noFill/>
                        </a:ln>
                        <a:solidFill>
                          <a:srgbClr val="000099"/>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1" u="none" strike="noStrike" cap="none" normalizeH="0" baseline="0" smtClean="0">
                          <a:ln>
                            <a:noFill/>
                          </a:ln>
                          <a:solidFill>
                            <a:srgbClr val="000099"/>
                          </a:solidFill>
                          <a:effectLst/>
                          <a:latin typeface="Times New Roman" pitchFamily="18" charset="0"/>
                          <a:ea typeface="楷体" pitchFamily="49" charset="-122"/>
                          <a:cs typeface="Times New Roman" pitchFamily="18" charset="0"/>
                        </a:rPr>
                        <a:t>I</a:t>
                      </a:r>
                      <a:r>
                        <a:rPr kumimoji="0" lang="en-US" altLang="zh-CN" sz="2800" b="1" i="0" u="none" strike="noStrike" cap="none" normalizeH="0" baseline="0" smtClean="0">
                          <a:ln>
                            <a:noFill/>
                          </a:ln>
                          <a:solidFill>
                            <a:srgbClr val="000099"/>
                          </a:solidFill>
                          <a:effectLst/>
                          <a:latin typeface="Times New Roman" pitchFamily="18" charset="0"/>
                          <a:ea typeface="楷体" pitchFamily="49" charset="-122"/>
                          <a:cs typeface="Times New Roman" pitchFamily="18" charset="0"/>
                        </a:rPr>
                        <a:t>/A</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99"/>
                          </a:solidFill>
                          <a:effectLst/>
                          <a:latin typeface="Times New Roman" pitchFamily="18" charset="0"/>
                          <a:ea typeface="楷体" pitchFamily="49" charset="-122"/>
                          <a:cs typeface="Times New Roman" pitchFamily="18" charset="0"/>
                        </a:rPr>
                        <a:t>1</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99"/>
                          </a:solidFill>
                          <a:effectLst/>
                          <a:latin typeface="Times New Roman" pitchFamily="18" charset="0"/>
                          <a:ea typeface="楷体" pitchFamily="49" charset="-122"/>
                          <a:cs typeface="Times New Roman" pitchFamily="18" charset="0"/>
                        </a:rPr>
                        <a:t>2</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99"/>
                          </a:solidFill>
                          <a:effectLst/>
                          <a:latin typeface="Times New Roman" pitchFamily="18" charset="0"/>
                          <a:ea typeface="楷体" pitchFamily="49" charset="-122"/>
                          <a:cs typeface="Times New Roman" pitchFamily="18" charset="0"/>
                        </a:rPr>
                        <a:t>0.40</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99"/>
                          </a:solidFill>
                          <a:effectLst/>
                          <a:latin typeface="Times New Roman" pitchFamily="18" charset="0"/>
                          <a:ea typeface="楷体" pitchFamily="49" charset="-122"/>
                          <a:cs typeface="Times New Roman" pitchFamily="18" charset="0"/>
                        </a:rPr>
                        <a:t>2</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99"/>
                          </a:solidFill>
                          <a:effectLst/>
                          <a:latin typeface="Times New Roman" pitchFamily="18" charset="0"/>
                          <a:ea typeface="楷体" pitchFamily="49" charset="-122"/>
                          <a:cs typeface="Times New Roman" pitchFamily="18" charset="0"/>
                        </a:rPr>
                        <a:t>4</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99"/>
                          </a:solidFill>
                          <a:effectLst/>
                          <a:latin typeface="Times New Roman" pitchFamily="18" charset="0"/>
                          <a:ea typeface="楷体" pitchFamily="49" charset="-122"/>
                          <a:cs typeface="Times New Roman" pitchFamily="18" charset="0"/>
                        </a:rPr>
                        <a:t>0.32</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99"/>
                          </a:solidFill>
                          <a:effectLst/>
                          <a:latin typeface="Times New Roman" pitchFamily="18" charset="0"/>
                          <a:ea typeface="楷体" pitchFamily="49" charset="-122"/>
                          <a:cs typeface="Times New Roman" pitchFamily="18" charset="0"/>
                        </a:rPr>
                        <a:t>3</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99"/>
                          </a:solidFill>
                          <a:effectLst/>
                          <a:latin typeface="Times New Roman" pitchFamily="18" charset="0"/>
                          <a:ea typeface="楷体" pitchFamily="49" charset="-122"/>
                          <a:cs typeface="Times New Roman" pitchFamily="18" charset="0"/>
                        </a:rPr>
                        <a:t>8</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99"/>
                          </a:solidFill>
                          <a:effectLst/>
                          <a:latin typeface="Times New Roman" pitchFamily="18" charset="0"/>
                          <a:ea typeface="楷体" pitchFamily="49" charset="-122"/>
                          <a:cs typeface="Times New Roman" pitchFamily="18" charset="0"/>
                        </a:rPr>
                        <a:t>0.25</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16409" name="Group 25"/>
          <p:cNvGrpSpPr/>
          <p:nvPr/>
        </p:nvGrpSpPr>
        <p:grpSpPr>
          <a:xfrm>
            <a:off x="296863" y="4194175"/>
            <a:ext cx="2968625" cy="2197100"/>
            <a:chOff x="3702" y="2585"/>
            <a:chExt cx="1870" cy="1384"/>
          </a:xfrm>
        </p:grpSpPr>
        <p:grpSp>
          <p:nvGrpSpPr>
            <p:cNvPr id="16416" name="Group 26"/>
            <p:cNvGrpSpPr/>
            <p:nvPr/>
          </p:nvGrpSpPr>
          <p:grpSpPr>
            <a:xfrm>
              <a:off x="3702" y="2585"/>
              <a:ext cx="1870" cy="1384"/>
              <a:chOff x="3702" y="2585"/>
              <a:chExt cx="1870" cy="1384"/>
            </a:xfrm>
          </p:grpSpPr>
          <p:sp>
            <p:nvSpPr>
              <p:cNvPr id="16419" name="Rectangle 87"/>
              <p:cNvSpPr>
                <a:spLocks noChangeArrowheads="1"/>
              </p:cNvSpPr>
              <p:nvPr/>
            </p:nvSpPr>
            <p:spPr bwMode="auto">
              <a:xfrm>
                <a:off x="3837" y="2715"/>
                <a:ext cx="887" cy="302"/>
              </a:xfrm>
              <a:prstGeom prst="rect">
                <a:avLst/>
              </a:prstGeom>
              <a:solidFill>
                <a:schemeClr val="bg1"/>
              </a:solidFill>
              <a:ln w="28575">
                <a:solidFill>
                  <a:schemeClr val="tx1"/>
                </a:solidFill>
                <a:miter lim="800000"/>
              </a:ln>
            </p:spPr>
            <p:txBody>
              <a:bodyPr/>
              <a:lstStyle/>
              <a:p>
                <a:endParaRPr lang="zh-CN" altLang="en-US" sz="1800">
                  <a:ea typeface="楷体" pitchFamily="49" charset="-122"/>
                  <a:cs typeface="Times New Roman" pitchFamily="18" charset="0"/>
                </a:endParaRPr>
              </a:p>
            </p:txBody>
          </p:sp>
          <p:sp>
            <p:nvSpPr>
              <p:cNvPr id="16420" name="Rectangle 88"/>
              <p:cNvSpPr>
                <a:spLocks noChangeArrowheads="1"/>
              </p:cNvSpPr>
              <p:nvPr/>
            </p:nvSpPr>
            <p:spPr bwMode="auto">
              <a:xfrm>
                <a:off x="3837" y="3017"/>
                <a:ext cx="1735" cy="842"/>
              </a:xfrm>
              <a:prstGeom prst="rect">
                <a:avLst/>
              </a:prstGeom>
              <a:solidFill>
                <a:schemeClr val="bg1"/>
              </a:solidFill>
              <a:ln w="28575">
                <a:solidFill>
                  <a:schemeClr val="tx1"/>
                </a:solidFill>
                <a:miter lim="800000"/>
              </a:ln>
            </p:spPr>
            <p:txBody>
              <a:bodyPr/>
              <a:lstStyle/>
              <a:p>
                <a:endParaRPr lang="zh-CN" altLang="en-US" sz="1800">
                  <a:ea typeface="楷体" pitchFamily="49" charset="-122"/>
                  <a:cs typeface="Times New Roman" pitchFamily="18" charset="0"/>
                </a:endParaRPr>
              </a:p>
            </p:txBody>
          </p:sp>
          <p:sp>
            <p:nvSpPr>
              <p:cNvPr id="16421" name="Rectangle 89"/>
              <p:cNvSpPr>
                <a:spLocks noChangeArrowheads="1"/>
              </p:cNvSpPr>
              <p:nvPr/>
            </p:nvSpPr>
            <p:spPr bwMode="auto">
              <a:xfrm>
                <a:off x="4165" y="2974"/>
                <a:ext cx="385" cy="101"/>
              </a:xfrm>
              <a:prstGeom prst="rect">
                <a:avLst/>
              </a:prstGeom>
              <a:solidFill>
                <a:schemeClr val="bg1"/>
              </a:solidFill>
              <a:ln w="28575">
                <a:solidFill>
                  <a:schemeClr val="tx1"/>
                </a:solidFill>
                <a:miter lim="800000"/>
              </a:ln>
            </p:spPr>
            <p:txBody>
              <a:bodyPr/>
              <a:lstStyle/>
              <a:p>
                <a:endParaRPr lang="zh-CN" altLang="en-US" sz="1800">
                  <a:ea typeface="楷体" pitchFamily="49" charset="-122"/>
                  <a:cs typeface="Times New Roman" pitchFamily="18" charset="0"/>
                </a:endParaRPr>
              </a:p>
            </p:txBody>
          </p:sp>
          <p:sp>
            <p:nvSpPr>
              <p:cNvPr id="16422" name="Rectangle 90"/>
              <p:cNvSpPr>
                <a:spLocks noChangeArrowheads="1"/>
              </p:cNvSpPr>
              <p:nvPr/>
            </p:nvSpPr>
            <p:spPr bwMode="auto">
              <a:xfrm>
                <a:off x="5176" y="2954"/>
                <a:ext cx="386" cy="116"/>
              </a:xfrm>
              <a:prstGeom prst="rect">
                <a:avLst/>
              </a:prstGeom>
              <a:solidFill>
                <a:schemeClr val="bg1"/>
              </a:solidFill>
              <a:ln w="28575">
                <a:noFill/>
                <a:miter lim="800000"/>
              </a:ln>
            </p:spPr>
            <p:txBody>
              <a:bodyPr/>
              <a:lstStyle/>
              <a:p>
                <a:endParaRPr lang="zh-CN" altLang="en-US" sz="1800">
                  <a:ea typeface="楷体" pitchFamily="49" charset="-122"/>
                  <a:cs typeface="Times New Roman" pitchFamily="18" charset="0"/>
                </a:endParaRPr>
              </a:p>
            </p:txBody>
          </p:sp>
          <p:sp>
            <p:nvSpPr>
              <p:cNvPr id="16423" name="Rectangle 91"/>
              <p:cNvSpPr>
                <a:spLocks noChangeArrowheads="1"/>
              </p:cNvSpPr>
              <p:nvPr/>
            </p:nvSpPr>
            <p:spPr bwMode="auto">
              <a:xfrm>
                <a:off x="4936" y="2974"/>
                <a:ext cx="385" cy="101"/>
              </a:xfrm>
              <a:prstGeom prst="rect">
                <a:avLst/>
              </a:prstGeom>
              <a:solidFill>
                <a:schemeClr val="bg1"/>
              </a:solidFill>
              <a:ln w="28575">
                <a:solidFill>
                  <a:schemeClr val="tx1"/>
                </a:solidFill>
                <a:miter lim="800000"/>
              </a:ln>
            </p:spPr>
            <p:txBody>
              <a:bodyPr/>
              <a:lstStyle/>
              <a:p>
                <a:endParaRPr lang="zh-CN" altLang="en-US" sz="1800">
                  <a:ea typeface="楷体" pitchFamily="49" charset="-122"/>
                  <a:cs typeface="Times New Roman" pitchFamily="18" charset="0"/>
                </a:endParaRPr>
              </a:p>
            </p:txBody>
          </p:sp>
          <p:grpSp>
            <p:nvGrpSpPr>
              <p:cNvPr id="16424" name="Group 92"/>
              <p:cNvGrpSpPr/>
              <p:nvPr/>
            </p:nvGrpSpPr>
            <p:grpSpPr>
              <a:xfrm>
                <a:off x="5186" y="2742"/>
                <a:ext cx="386" cy="316"/>
                <a:chOff x="7172" y="5048"/>
                <a:chExt cx="420" cy="384"/>
              </a:xfrm>
            </p:grpSpPr>
            <p:grpSp>
              <p:nvGrpSpPr>
                <p:cNvPr id="16446" name="Group 93"/>
                <p:cNvGrpSpPr/>
                <p:nvPr/>
              </p:nvGrpSpPr>
              <p:grpSpPr>
                <a:xfrm>
                  <a:off x="7172" y="5065"/>
                  <a:ext cx="420" cy="257"/>
                  <a:chOff x="4694" y="10381"/>
                  <a:chExt cx="462" cy="273"/>
                </a:xfrm>
              </p:grpSpPr>
              <p:sp>
                <p:nvSpPr>
                  <p:cNvPr id="16448" name="Line 94"/>
                  <p:cNvSpPr>
                    <a:spLocks noChangeShapeType="1"/>
                  </p:cNvSpPr>
                  <p:nvPr/>
                </p:nvSpPr>
                <p:spPr bwMode="auto">
                  <a:xfrm flipH="1">
                    <a:off x="4694" y="10382"/>
                    <a:ext cx="0" cy="272"/>
                  </a:xfrm>
                  <a:prstGeom prst="line">
                    <a:avLst/>
                  </a:prstGeom>
                  <a:noFill/>
                  <a:ln w="28575">
                    <a:solidFill>
                      <a:schemeClr val="tx1"/>
                    </a:solidFill>
                    <a:round/>
                    <a:tailEnd type="triangle" w="med" len="lg"/>
                  </a:ln>
                </p:spPr>
                <p:txBody>
                  <a:bodyPr/>
                  <a:lstStyle/>
                  <a:p>
                    <a:endParaRPr lang="zh-CN" altLang="en-US">
                      <a:ea typeface="楷体" pitchFamily="49" charset="-122"/>
                      <a:cs typeface="Times New Roman" pitchFamily="18" charset="0"/>
                    </a:endParaRPr>
                  </a:p>
                </p:txBody>
              </p:sp>
              <p:sp>
                <p:nvSpPr>
                  <p:cNvPr id="16449" name="Line 95"/>
                  <p:cNvSpPr>
                    <a:spLocks noChangeShapeType="1"/>
                  </p:cNvSpPr>
                  <p:nvPr/>
                </p:nvSpPr>
                <p:spPr bwMode="auto">
                  <a:xfrm>
                    <a:off x="4694" y="10381"/>
                    <a:ext cx="462" cy="0"/>
                  </a:xfrm>
                  <a:prstGeom prst="line">
                    <a:avLst/>
                  </a:prstGeom>
                  <a:noFill/>
                  <a:ln w="28575">
                    <a:solidFill>
                      <a:schemeClr val="tx1"/>
                    </a:solidFill>
                    <a:round/>
                  </a:ln>
                </p:spPr>
                <p:txBody>
                  <a:bodyPr/>
                  <a:lstStyle/>
                  <a:p>
                    <a:endParaRPr lang="zh-CN" altLang="en-US">
                      <a:ea typeface="楷体" pitchFamily="49" charset="-122"/>
                      <a:cs typeface="Times New Roman" pitchFamily="18" charset="0"/>
                    </a:endParaRPr>
                  </a:p>
                </p:txBody>
              </p:sp>
            </p:grpSp>
            <p:sp>
              <p:nvSpPr>
                <p:cNvPr id="16447" name="Line 96"/>
                <p:cNvSpPr>
                  <a:spLocks noChangeShapeType="1"/>
                </p:cNvSpPr>
                <p:nvPr/>
              </p:nvSpPr>
              <p:spPr bwMode="auto">
                <a:xfrm flipH="1">
                  <a:off x="7592" y="5048"/>
                  <a:ext cx="0" cy="384"/>
                </a:xfrm>
                <a:prstGeom prst="line">
                  <a:avLst/>
                </a:prstGeom>
                <a:noFill/>
                <a:ln w="28575">
                  <a:solidFill>
                    <a:schemeClr val="tx1"/>
                  </a:solidFill>
                  <a:round/>
                </a:ln>
              </p:spPr>
              <p:txBody>
                <a:bodyPr/>
                <a:lstStyle/>
                <a:p>
                  <a:endParaRPr lang="zh-CN" altLang="en-US">
                    <a:ea typeface="楷体" pitchFamily="49" charset="-122"/>
                    <a:cs typeface="Times New Roman" pitchFamily="18" charset="0"/>
                  </a:endParaRPr>
                </a:p>
              </p:txBody>
            </p:sp>
          </p:grpSp>
          <p:sp>
            <p:nvSpPr>
              <p:cNvPr id="16425" name="Line 97"/>
              <p:cNvSpPr>
                <a:spLocks noChangeShapeType="1"/>
              </p:cNvSpPr>
              <p:nvPr/>
            </p:nvSpPr>
            <p:spPr bwMode="auto">
              <a:xfrm flipV="1">
                <a:off x="4242" y="2873"/>
                <a:ext cx="212" cy="245"/>
              </a:xfrm>
              <a:prstGeom prst="line">
                <a:avLst/>
              </a:prstGeom>
              <a:noFill/>
              <a:ln w="28575">
                <a:solidFill>
                  <a:schemeClr val="tx1"/>
                </a:solidFill>
                <a:round/>
                <a:tailEnd type="triangle" w="med" len="lg"/>
              </a:ln>
            </p:spPr>
            <p:txBody>
              <a:bodyPr/>
              <a:lstStyle/>
              <a:p>
                <a:endParaRPr lang="zh-CN" altLang="en-US">
                  <a:ea typeface="楷体" pitchFamily="49" charset="-122"/>
                  <a:cs typeface="Times New Roman" pitchFamily="18" charset="0"/>
                </a:endParaRPr>
              </a:p>
            </p:txBody>
          </p:sp>
          <p:grpSp>
            <p:nvGrpSpPr>
              <p:cNvPr id="16426" name="Group 98"/>
              <p:cNvGrpSpPr/>
              <p:nvPr/>
            </p:nvGrpSpPr>
            <p:grpSpPr>
              <a:xfrm>
                <a:off x="4145" y="2585"/>
                <a:ext cx="239" cy="252"/>
                <a:chOff x="2321" y="5162"/>
                <a:chExt cx="273" cy="280"/>
              </a:xfrm>
            </p:grpSpPr>
            <p:sp>
              <p:nvSpPr>
                <p:cNvPr id="16444" name="Oval 99"/>
                <p:cNvSpPr>
                  <a:spLocks noChangeArrowheads="1"/>
                </p:cNvSpPr>
                <p:nvPr/>
              </p:nvSpPr>
              <p:spPr bwMode="auto">
                <a:xfrm>
                  <a:off x="2321" y="5169"/>
                  <a:ext cx="273" cy="273"/>
                </a:xfrm>
                <a:prstGeom prst="ellipse">
                  <a:avLst/>
                </a:prstGeom>
                <a:solidFill>
                  <a:schemeClr val="bg1"/>
                </a:solidFill>
                <a:ln w="28575">
                  <a:solidFill>
                    <a:schemeClr val="tx1"/>
                  </a:solidFill>
                  <a:round/>
                </a:ln>
              </p:spPr>
              <p:txBody>
                <a:bodyPr/>
                <a:lstStyle/>
                <a:p>
                  <a:endParaRPr lang="zh-CN" altLang="en-US" sz="1800">
                    <a:ea typeface="楷体" pitchFamily="49" charset="-122"/>
                    <a:cs typeface="Times New Roman" pitchFamily="18" charset="0"/>
                  </a:endParaRPr>
                </a:p>
              </p:txBody>
            </p:sp>
            <p:sp>
              <p:nvSpPr>
                <p:cNvPr id="16445" name="Text Box 100"/>
                <p:cNvSpPr txBox="1">
                  <a:spLocks noChangeArrowheads="1"/>
                </p:cNvSpPr>
                <p:nvPr/>
              </p:nvSpPr>
              <p:spPr bwMode="auto">
                <a:xfrm>
                  <a:off x="2377" y="5162"/>
                  <a:ext cx="175" cy="272"/>
                </a:xfrm>
                <a:prstGeom prst="rect">
                  <a:avLst/>
                </a:prstGeom>
                <a:noFill/>
                <a:ln w="28575">
                  <a:noFill/>
                  <a:miter lim="800000"/>
                </a:ln>
              </p:spPr>
              <p:txBody>
                <a:bodyPr lIns="0" tIns="0" rIns="0" bIns="0"/>
                <a:lstStyle/>
                <a:p>
                  <a:pPr algn="just"/>
                  <a:r>
                    <a:rPr lang="en-US" altLang="zh-CN" sz="2800" b="1">
                      <a:ea typeface="楷体" pitchFamily="49" charset="-122"/>
                      <a:cs typeface="Times New Roman" pitchFamily="18" charset="0"/>
                    </a:rPr>
                    <a:t>V</a:t>
                  </a:r>
                </a:p>
              </p:txBody>
            </p:sp>
          </p:grpSp>
          <p:grpSp>
            <p:nvGrpSpPr>
              <p:cNvPr id="16427" name="Group 101"/>
              <p:cNvGrpSpPr/>
              <p:nvPr/>
            </p:nvGrpSpPr>
            <p:grpSpPr>
              <a:xfrm>
                <a:off x="3702" y="3294"/>
                <a:ext cx="251" cy="278"/>
                <a:chOff x="4248" y="10956"/>
                <a:chExt cx="278" cy="297"/>
              </a:xfrm>
            </p:grpSpPr>
            <p:sp>
              <p:nvSpPr>
                <p:cNvPr id="16442" name="Oval 102"/>
                <p:cNvSpPr>
                  <a:spLocks noChangeArrowheads="1"/>
                </p:cNvSpPr>
                <p:nvPr/>
              </p:nvSpPr>
              <p:spPr bwMode="auto">
                <a:xfrm>
                  <a:off x="4248" y="10989"/>
                  <a:ext cx="278" cy="264"/>
                </a:xfrm>
                <a:prstGeom prst="ellipse">
                  <a:avLst/>
                </a:prstGeom>
                <a:solidFill>
                  <a:schemeClr val="bg1"/>
                </a:solidFill>
                <a:ln w="28575">
                  <a:solidFill>
                    <a:schemeClr val="tx1"/>
                  </a:solidFill>
                  <a:round/>
                </a:ln>
              </p:spPr>
              <p:txBody>
                <a:bodyPr/>
                <a:lstStyle/>
                <a:p>
                  <a:endParaRPr lang="zh-CN" altLang="en-US" sz="1800">
                    <a:ea typeface="楷体" pitchFamily="49" charset="-122"/>
                    <a:cs typeface="Times New Roman" pitchFamily="18" charset="0"/>
                  </a:endParaRPr>
                </a:p>
              </p:txBody>
            </p:sp>
            <p:sp>
              <p:nvSpPr>
                <p:cNvPr id="16443" name="Text Box 103"/>
                <p:cNvSpPr txBox="1">
                  <a:spLocks noChangeArrowheads="1"/>
                </p:cNvSpPr>
                <p:nvPr/>
              </p:nvSpPr>
              <p:spPr bwMode="auto">
                <a:xfrm>
                  <a:off x="4303" y="10956"/>
                  <a:ext cx="136" cy="274"/>
                </a:xfrm>
                <a:prstGeom prst="rect">
                  <a:avLst/>
                </a:prstGeom>
                <a:noFill/>
                <a:ln w="28575">
                  <a:noFill/>
                  <a:miter lim="800000"/>
                </a:ln>
              </p:spPr>
              <p:txBody>
                <a:bodyPr lIns="0" tIns="0" rIns="0" bIns="0"/>
                <a:lstStyle/>
                <a:p>
                  <a:pPr algn="just"/>
                  <a:r>
                    <a:rPr lang="en-US" altLang="zh-CN" sz="2800" b="1">
                      <a:ea typeface="楷体" pitchFamily="49" charset="-122"/>
                      <a:cs typeface="Times New Roman" pitchFamily="18" charset="0"/>
                    </a:rPr>
                    <a:t>A</a:t>
                  </a:r>
                </a:p>
              </p:txBody>
            </p:sp>
          </p:grpSp>
          <p:grpSp>
            <p:nvGrpSpPr>
              <p:cNvPr id="16428" name="Group 44"/>
              <p:cNvGrpSpPr/>
              <p:nvPr/>
            </p:nvGrpSpPr>
            <p:grpSpPr>
              <a:xfrm>
                <a:off x="4864" y="3748"/>
                <a:ext cx="40" cy="221"/>
                <a:chOff x="4864" y="3719"/>
                <a:chExt cx="40" cy="221"/>
              </a:xfrm>
            </p:grpSpPr>
            <p:sp>
              <p:nvSpPr>
                <p:cNvPr id="16438" name="Rectangle 105"/>
                <p:cNvSpPr>
                  <a:spLocks noChangeArrowheads="1"/>
                </p:cNvSpPr>
                <p:nvPr/>
              </p:nvSpPr>
              <p:spPr bwMode="auto">
                <a:xfrm>
                  <a:off x="4864" y="3776"/>
                  <a:ext cx="37" cy="129"/>
                </a:xfrm>
                <a:prstGeom prst="rect">
                  <a:avLst/>
                </a:prstGeom>
                <a:solidFill>
                  <a:srgbClr val="FFFFCC"/>
                </a:solidFill>
                <a:ln w="28575">
                  <a:noFill/>
                  <a:miter lim="800000"/>
                </a:ln>
              </p:spPr>
              <p:txBody>
                <a:bodyPr/>
                <a:lstStyle/>
                <a:p>
                  <a:endParaRPr lang="zh-CN" altLang="en-US" sz="1800">
                    <a:ea typeface="楷体" pitchFamily="49" charset="-122"/>
                    <a:cs typeface="Times New Roman" pitchFamily="18" charset="0"/>
                  </a:endParaRPr>
                </a:p>
              </p:txBody>
            </p:sp>
            <p:grpSp>
              <p:nvGrpSpPr>
                <p:cNvPr id="16439" name="Group 46"/>
                <p:cNvGrpSpPr/>
                <p:nvPr/>
              </p:nvGrpSpPr>
              <p:grpSpPr>
                <a:xfrm>
                  <a:off x="4864" y="3719"/>
                  <a:ext cx="40" cy="221"/>
                  <a:chOff x="4864" y="3719"/>
                  <a:chExt cx="40" cy="221"/>
                </a:xfrm>
              </p:grpSpPr>
              <p:sp>
                <p:nvSpPr>
                  <p:cNvPr id="16440" name="Line 107"/>
                  <p:cNvSpPr>
                    <a:spLocks noChangeShapeType="1"/>
                  </p:cNvSpPr>
                  <p:nvPr/>
                </p:nvSpPr>
                <p:spPr bwMode="auto">
                  <a:xfrm rot="-5400000">
                    <a:off x="4753" y="3830"/>
                    <a:ext cx="221" cy="0"/>
                  </a:xfrm>
                  <a:prstGeom prst="line">
                    <a:avLst/>
                  </a:prstGeom>
                  <a:noFill/>
                  <a:ln w="28575">
                    <a:solidFill>
                      <a:schemeClr val="tx1"/>
                    </a:solidFill>
                    <a:round/>
                  </a:ln>
                </p:spPr>
                <p:txBody>
                  <a:bodyPr/>
                  <a:lstStyle/>
                  <a:p>
                    <a:endParaRPr lang="zh-CN" altLang="en-US">
                      <a:ea typeface="楷体" pitchFamily="49" charset="-122"/>
                      <a:cs typeface="Times New Roman" pitchFamily="18" charset="0"/>
                    </a:endParaRPr>
                  </a:p>
                </p:txBody>
              </p:sp>
              <p:sp>
                <p:nvSpPr>
                  <p:cNvPr id="16441" name="Line 108"/>
                  <p:cNvSpPr>
                    <a:spLocks noChangeShapeType="1"/>
                  </p:cNvSpPr>
                  <p:nvPr/>
                </p:nvSpPr>
                <p:spPr bwMode="auto">
                  <a:xfrm rot="-5400000">
                    <a:off x="4848" y="3843"/>
                    <a:ext cx="111" cy="0"/>
                  </a:xfrm>
                  <a:prstGeom prst="line">
                    <a:avLst/>
                  </a:prstGeom>
                  <a:noFill/>
                  <a:ln w="28575">
                    <a:solidFill>
                      <a:schemeClr val="tx1"/>
                    </a:solidFill>
                    <a:round/>
                  </a:ln>
                </p:spPr>
                <p:txBody>
                  <a:bodyPr/>
                  <a:lstStyle/>
                  <a:p>
                    <a:endParaRPr lang="zh-CN" altLang="en-US">
                      <a:ea typeface="楷体" pitchFamily="49" charset="-122"/>
                      <a:cs typeface="Times New Roman" pitchFamily="18" charset="0"/>
                    </a:endParaRPr>
                  </a:p>
                </p:txBody>
              </p:sp>
            </p:grpSp>
          </p:grpSp>
          <p:grpSp>
            <p:nvGrpSpPr>
              <p:cNvPr id="16429" name="Group 109"/>
              <p:cNvGrpSpPr/>
              <p:nvPr/>
            </p:nvGrpSpPr>
            <p:grpSpPr>
              <a:xfrm>
                <a:off x="4145" y="3795"/>
                <a:ext cx="309" cy="100"/>
                <a:chOff x="4715" y="4570"/>
                <a:chExt cx="252" cy="80"/>
              </a:xfrm>
            </p:grpSpPr>
            <p:sp>
              <p:nvSpPr>
                <p:cNvPr id="16434" name="Rectangle 110"/>
                <p:cNvSpPr>
                  <a:spLocks noChangeArrowheads="1"/>
                </p:cNvSpPr>
                <p:nvPr/>
              </p:nvSpPr>
              <p:spPr bwMode="auto">
                <a:xfrm>
                  <a:off x="4729" y="4595"/>
                  <a:ext cx="175" cy="55"/>
                </a:xfrm>
                <a:prstGeom prst="rect">
                  <a:avLst/>
                </a:prstGeom>
                <a:solidFill>
                  <a:schemeClr val="bg1"/>
                </a:solidFill>
                <a:ln w="28575">
                  <a:noFill/>
                  <a:miter lim="800000"/>
                </a:ln>
              </p:spPr>
              <p:txBody>
                <a:bodyPr/>
                <a:lstStyle/>
                <a:p>
                  <a:endParaRPr lang="zh-CN" altLang="en-US" sz="1800">
                    <a:ea typeface="楷体" pitchFamily="49" charset="-122"/>
                    <a:cs typeface="Times New Roman" pitchFamily="18" charset="0"/>
                  </a:endParaRPr>
                </a:p>
              </p:txBody>
            </p:sp>
            <p:grpSp>
              <p:nvGrpSpPr>
                <p:cNvPr id="16435" name="Group 111"/>
                <p:cNvGrpSpPr/>
                <p:nvPr/>
              </p:nvGrpSpPr>
              <p:grpSpPr>
                <a:xfrm>
                  <a:off x="4715" y="4570"/>
                  <a:ext cx="252" cy="75"/>
                  <a:chOff x="4715" y="4570"/>
                  <a:chExt cx="252" cy="75"/>
                </a:xfrm>
              </p:grpSpPr>
              <p:sp>
                <p:nvSpPr>
                  <p:cNvPr id="16436" name="Oval 112"/>
                  <p:cNvSpPr>
                    <a:spLocks noChangeArrowheads="1"/>
                  </p:cNvSpPr>
                  <p:nvPr/>
                </p:nvSpPr>
                <p:spPr bwMode="auto">
                  <a:xfrm>
                    <a:off x="4715" y="4602"/>
                    <a:ext cx="41" cy="43"/>
                  </a:xfrm>
                  <a:prstGeom prst="ellipse">
                    <a:avLst/>
                  </a:prstGeom>
                  <a:solidFill>
                    <a:srgbClr val="FFFFCC"/>
                  </a:solidFill>
                  <a:ln w="28575">
                    <a:solidFill>
                      <a:schemeClr val="tx1"/>
                    </a:solidFill>
                    <a:round/>
                  </a:ln>
                </p:spPr>
                <p:txBody>
                  <a:bodyPr/>
                  <a:lstStyle/>
                  <a:p>
                    <a:endParaRPr lang="zh-CN" altLang="en-US" sz="1800">
                      <a:ea typeface="楷体" pitchFamily="49" charset="-122"/>
                      <a:cs typeface="Times New Roman" pitchFamily="18" charset="0"/>
                    </a:endParaRPr>
                  </a:p>
                </p:txBody>
              </p:sp>
              <p:sp>
                <p:nvSpPr>
                  <p:cNvPr id="16437" name="Line 113"/>
                  <p:cNvSpPr>
                    <a:spLocks noChangeShapeType="1"/>
                  </p:cNvSpPr>
                  <p:nvPr/>
                </p:nvSpPr>
                <p:spPr bwMode="auto">
                  <a:xfrm flipV="1">
                    <a:off x="4756" y="4570"/>
                    <a:ext cx="211" cy="43"/>
                  </a:xfrm>
                  <a:prstGeom prst="line">
                    <a:avLst/>
                  </a:prstGeom>
                  <a:noFill/>
                  <a:ln w="28575">
                    <a:solidFill>
                      <a:schemeClr val="tx1"/>
                    </a:solidFill>
                    <a:round/>
                  </a:ln>
                </p:spPr>
                <p:txBody>
                  <a:bodyPr/>
                  <a:lstStyle/>
                  <a:p>
                    <a:endParaRPr lang="zh-CN" altLang="en-US">
                      <a:ea typeface="楷体" pitchFamily="49" charset="-122"/>
                      <a:cs typeface="Times New Roman" pitchFamily="18" charset="0"/>
                    </a:endParaRPr>
                  </a:p>
                </p:txBody>
              </p:sp>
            </p:grpSp>
          </p:grpSp>
          <p:sp>
            <p:nvSpPr>
              <p:cNvPr id="16430" name="Text Box 114"/>
              <p:cNvSpPr txBox="1">
                <a:spLocks noChangeArrowheads="1"/>
              </p:cNvSpPr>
              <p:nvPr/>
            </p:nvSpPr>
            <p:spPr bwMode="auto">
              <a:xfrm>
                <a:off x="4242" y="3596"/>
                <a:ext cx="128" cy="259"/>
              </a:xfrm>
              <a:prstGeom prst="rect">
                <a:avLst/>
              </a:prstGeom>
              <a:noFill/>
              <a:ln w="28575">
                <a:noFill/>
                <a:miter lim="800000"/>
              </a:ln>
            </p:spPr>
            <p:txBody>
              <a:bodyPr lIns="0" tIns="0" rIns="0" bIns="0"/>
              <a:lstStyle/>
              <a:p>
                <a:pPr algn="just"/>
                <a:r>
                  <a:rPr lang="en-US" altLang="zh-CN" sz="2400" b="1">
                    <a:ea typeface="楷体" pitchFamily="49" charset="-122"/>
                    <a:cs typeface="Times New Roman" pitchFamily="18" charset="0"/>
                  </a:rPr>
                  <a:t>S</a:t>
                </a:r>
              </a:p>
            </p:txBody>
          </p:sp>
          <p:sp>
            <p:nvSpPr>
              <p:cNvPr id="16431" name="Text Box 115"/>
              <p:cNvSpPr txBox="1">
                <a:spLocks noChangeArrowheads="1"/>
              </p:cNvSpPr>
              <p:nvPr/>
            </p:nvSpPr>
            <p:spPr bwMode="auto">
              <a:xfrm>
                <a:off x="4300" y="3075"/>
                <a:ext cx="202" cy="238"/>
              </a:xfrm>
              <a:prstGeom prst="rect">
                <a:avLst/>
              </a:prstGeom>
              <a:noFill/>
              <a:ln w="28575">
                <a:noFill/>
                <a:miter lim="800000"/>
              </a:ln>
            </p:spPr>
            <p:txBody>
              <a:bodyPr lIns="0" tIns="0" rIns="0" bIns="0"/>
              <a:lstStyle/>
              <a:p>
                <a:pPr algn="just"/>
                <a:r>
                  <a:rPr lang="en-US" altLang="zh-CN" sz="2400" b="1" i="1">
                    <a:ea typeface="楷体" pitchFamily="49" charset="-122"/>
                    <a:cs typeface="Times New Roman" pitchFamily="18" charset="0"/>
                  </a:rPr>
                  <a:t>R</a:t>
                </a:r>
                <a:r>
                  <a:rPr lang="en-US" altLang="zh-CN" sz="2400" b="1" baseline="-25000">
                    <a:ea typeface="楷体" pitchFamily="49" charset="-122"/>
                    <a:cs typeface="Times New Roman" pitchFamily="18" charset="0"/>
                  </a:rPr>
                  <a:t>1</a:t>
                </a:r>
                <a:endParaRPr lang="en-US" altLang="zh-CN" sz="2400" b="1">
                  <a:ea typeface="楷体" panose="02010609060101010101" pitchFamily="49" charset="-122"/>
                  <a:cs typeface="Times New Roman" panose="02020603050405020304" pitchFamily="18" charset="0"/>
                </a:endParaRPr>
              </a:p>
            </p:txBody>
          </p:sp>
          <p:sp>
            <p:nvSpPr>
              <p:cNvPr id="16432" name="Text Box 116"/>
              <p:cNvSpPr txBox="1">
                <a:spLocks noChangeArrowheads="1"/>
              </p:cNvSpPr>
              <p:nvPr/>
            </p:nvSpPr>
            <p:spPr bwMode="auto">
              <a:xfrm>
                <a:off x="5032" y="3075"/>
                <a:ext cx="212" cy="237"/>
              </a:xfrm>
              <a:prstGeom prst="rect">
                <a:avLst/>
              </a:prstGeom>
              <a:noFill/>
              <a:ln w="28575">
                <a:noFill/>
                <a:miter lim="800000"/>
              </a:ln>
            </p:spPr>
            <p:txBody>
              <a:bodyPr lIns="0" tIns="0" rIns="0" bIns="0"/>
              <a:lstStyle/>
              <a:p>
                <a:pPr algn="just"/>
                <a:r>
                  <a:rPr lang="en-US" altLang="zh-CN" sz="2400" b="1" i="1">
                    <a:ea typeface="楷体" pitchFamily="49" charset="-122"/>
                    <a:cs typeface="Times New Roman" pitchFamily="18" charset="0"/>
                  </a:rPr>
                  <a:t>R</a:t>
                </a:r>
                <a:r>
                  <a:rPr lang="en-US" altLang="zh-CN" sz="2400" b="1" baseline="-25000">
                    <a:ea typeface="楷体" pitchFamily="49" charset="-122"/>
                    <a:cs typeface="Times New Roman" pitchFamily="18" charset="0"/>
                  </a:rPr>
                  <a:t>2</a:t>
                </a:r>
                <a:endParaRPr lang="en-US" altLang="zh-CN" sz="2400" b="1">
                  <a:ea typeface="楷体" pitchFamily="49" charset="-122"/>
                  <a:cs typeface="Times New Roman" pitchFamily="18" charset="0"/>
                </a:endParaRPr>
              </a:p>
            </p:txBody>
          </p:sp>
          <p:sp>
            <p:nvSpPr>
              <p:cNvPr id="16433" name="Text Box 117"/>
              <p:cNvSpPr txBox="1">
                <a:spLocks noChangeArrowheads="1"/>
              </p:cNvSpPr>
              <p:nvPr/>
            </p:nvSpPr>
            <p:spPr bwMode="auto">
              <a:xfrm>
                <a:off x="5000" y="2719"/>
                <a:ext cx="165" cy="246"/>
              </a:xfrm>
              <a:prstGeom prst="rect">
                <a:avLst/>
              </a:prstGeom>
              <a:noFill/>
              <a:ln w="28575">
                <a:noFill/>
                <a:miter lim="800000"/>
              </a:ln>
            </p:spPr>
            <p:txBody>
              <a:bodyPr lIns="0" tIns="0" rIns="0" bIns="0"/>
              <a:lstStyle/>
              <a:p>
                <a:pPr algn="just"/>
                <a:r>
                  <a:rPr lang="en-US" altLang="zh-CN" sz="2800" b="1" i="1">
                    <a:ea typeface="楷体" pitchFamily="49" charset="-122"/>
                    <a:cs typeface="Times New Roman" pitchFamily="18" charset="0"/>
                  </a:rPr>
                  <a:t>P</a:t>
                </a:r>
              </a:p>
            </p:txBody>
          </p:sp>
        </p:grpSp>
        <p:sp>
          <p:nvSpPr>
            <p:cNvPr id="16417" name="Oval 118"/>
            <p:cNvSpPr>
              <a:spLocks noChangeArrowheads="1"/>
            </p:cNvSpPr>
            <p:nvPr/>
          </p:nvSpPr>
          <p:spPr bwMode="auto">
            <a:xfrm>
              <a:off x="3816" y="2982"/>
              <a:ext cx="53" cy="54"/>
            </a:xfrm>
            <a:prstGeom prst="ellipse">
              <a:avLst/>
            </a:prstGeom>
            <a:solidFill>
              <a:schemeClr val="tx1"/>
            </a:solidFill>
            <a:ln w="9525">
              <a:solidFill>
                <a:schemeClr val="tx1"/>
              </a:solidFill>
              <a:round/>
            </a:ln>
          </p:spPr>
          <p:txBody>
            <a:bodyPr wrap="none" anchor="ctr"/>
            <a:lstStyle/>
            <a:p>
              <a:endParaRPr lang="zh-CN" altLang="en-US" sz="1800">
                <a:ea typeface="楷体" pitchFamily="49" charset="-122"/>
                <a:cs typeface="Times New Roman" pitchFamily="18" charset="0"/>
              </a:endParaRPr>
            </a:p>
          </p:txBody>
        </p:sp>
        <p:sp>
          <p:nvSpPr>
            <p:cNvPr id="16418" name="Oval 119"/>
            <p:cNvSpPr>
              <a:spLocks noChangeArrowheads="1"/>
            </p:cNvSpPr>
            <p:nvPr/>
          </p:nvSpPr>
          <p:spPr bwMode="auto">
            <a:xfrm>
              <a:off x="4694" y="2982"/>
              <a:ext cx="53" cy="54"/>
            </a:xfrm>
            <a:prstGeom prst="ellipse">
              <a:avLst/>
            </a:prstGeom>
            <a:solidFill>
              <a:schemeClr val="tx1"/>
            </a:solidFill>
            <a:ln w="9525">
              <a:solidFill>
                <a:schemeClr val="tx1"/>
              </a:solidFill>
              <a:round/>
            </a:ln>
          </p:spPr>
          <p:txBody>
            <a:bodyPr wrap="none" anchor="ctr"/>
            <a:lstStyle/>
            <a:p>
              <a:endParaRPr lang="zh-CN" altLang="en-US" sz="1800">
                <a:ea typeface="楷体" pitchFamily="49" charset="-122"/>
                <a:cs typeface="Times New Roman" pitchFamily="18" charset="0"/>
              </a:endParaRPr>
            </a:p>
          </p:txBody>
        </p:sp>
      </p:grpSp>
      <p:sp>
        <p:nvSpPr>
          <p:cNvPr id="26650" name="Rectangle 123"/>
          <p:cNvSpPr>
            <a:spLocks noChangeArrowheads="1"/>
          </p:cNvSpPr>
          <p:nvPr/>
        </p:nvSpPr>
        <p:spPr bwMode="auto">
          <a:xfrm>
            <a:off x="6629400" y="2438400"/>
            <a:ext cx="1827213" cy="519113"/>
          </a:xfrm>
          <a:prstGeom prst="rect">
            <a:avLst/>
          </a:prstGeom>
          <a:noFill/>
          <a:ln w="9525">
            <a:noFill/>
            <a:miter lim="800000"/>
          </a:ln>
        </p:spPr>
        <p:txBody>
          <a:bodyPr>
            <a:spAutoFit/>
          </a:bodyPr>
          <a:lstStyle/>
          <a:p>
            <a:r>
              <a:rPr lang="zh-CN" altLang="en-US" sz="2800" b="1">
                <a:solidFill>
                  <a:srgbClr val="CC0000"/>
                </a:solidFill>
                <a:ea typeface="楷体" pitchFamily="49" charset="-122"/>
                <a:cs typeface="Times New Roman" pitchFamily="18" charset="0"/>
              </a:rPr>
              <a:t>不成反比</a:t>
            </a:r>
          </a:p>
        </p:txBody>
      </p:sp>
      <p:sp>
        <p:nvSpPr>
          <p:cNvPr id="26653" name="Rectangle 136"/>
          <p:cNvSpPr>
            <a:spLocks noChangeArrowheads="1"/>
          </p:cNvSpPr>
          <p:nvPr/>
        </p:nvSpPr>
        <p:spPr bwMode="auto">
          <a:xfrm>
            <a:off x="533400" y="3581400"/>
            <a:ext cx="3041650" cy="519113"/>
          </a:xfrm>
          <a:prstGeom prst="rect">
            <a:avLst/>
          </a:prstGeom>
          <a:noFill/>
          <a:ln w="9525">
            <a:noFill/>
            <a:miter lim="800000"/>
          </a:ln>
        </p:spPr>
        <p:txBody>
          <a:bodyPr wrap="none">
            <a:spAutoFit/>
          </a:bodyPr>
          <a:lstStyle/>
          <a:p>
            <a:r>
              <a:rPr lang="zh-CN" altLang="en-US" sz="2800" b="1">
                <a:solidFill>
                  <a:srgbClr val="CC0000"/>
                </a:solidFill>
                <a:ea typeface="楷体" pitchFamily="49" charset="-122"/>
                <a:cs typeface="Times New Roman" pitchFamily="18" charset="0"/>
              </a:rPr>
              <a:t>没有保持电压一定</a:t>
            </a:r>
          </a:p>
        </p:txBody>
      </p:sp>
      <p:grpSp>
        <p:nvGrpSpPr>
          <p:cNvPr id="16412" name="Group 133"/>
          <p:cNvGrpSpPr/>
          <p:nvPr/>
        </p:nvGrpSpPr>
        <p:grpSpPr>
          <a:xfrm>
            <a:off x="2743200" y="2057400"/>
            <a:ext cx="611187" cy="388937"/>
            <a:chOff x="5890" y="884"/>
            <a:chExt cx="385" cy="245"/>
          </a:xfrm>
        </p:grpSpPr>
        <p:sp>
          <p:nvSpPr>
            <p:cNvPr id="16414" name="Rectangle 131"/>
            <p:cNvSpPr>
              <a:spLocks noChangeArrowheads="1"/>
            </p:cNvSpPr>
            <p:nvPr/>
          </p:nvSpPr>
          <p:spPr bwMode="auto">
            <a:xfrm>
              <a:off x="5890" y="985"/>
              <a:ext cx="385" cy="101"/>
            </a:xfrm>
            <a:prstGeom prst="rect">
              <a:avLst/>
            </a:prstGeom>
            <a:solidFill>
              <a:schemeClr val="bg1"/>
            </a:solidFill>
            <a:ln w="28575">
              <a:solidFill>
                <a:schemeClr val="tx1"/>
              </a:solidFill>
              <a:miter lim="800000"/>
            </a:ln>
          </p:spPr>
          <p:txBody>
            <a:bodyPr/>
            <a:lstStyle/>
            <a:p>
              <a:endParaRPr lang="zh-CN" altLang="en-US" sz="1800">
                <a:ea typeface="楷体" pitchFamily="49" charset="-122"/>
                <a:cs typeface="Times New Roman" pitchFamily="18" charset="0"/>
              </a:endParaRPr>
            </a:p>
          </p:txBody>
        </p:sp>
        <p:sp>
          <p:nvSpPr>
            <p:cNvPr id="16415" name="Line 132"/>
            <p:cNvSpPr>
              <a:spLocks noChangeShapeType="1"/>
            </p:cNvSpPr>
            <p:nvPr/>
          </p:nvSpPr>
          <p:spPr bwMode="auto">
            <a:xfrm flipV="1">
              <a:off x="5967" y="884"/>
              <a:ext cx="212" cy="245"/>
            </a:xfrm>
            <a:prstGeom prst="line">
              <a:avLst/>
            </a:prstGeom>
            <a:noFill/>
            <a:ln w="28575">
              <a:solidFill>
                <a:schemeClr val="tx1"/>
              </a:solidFill>
              <a:round/>
              <a:tailEnd type="triangle" w="med" len="lg"/>
            </a:ln>
          </p:spPr>
          <p:txBody>
            <a:bodyPr/>
            <a:lstStyle/>
            <a:p>
              <a:endParaRPr lang="zh-CN" altLang="en-US">
                <a:ea typeface="楷体" pitchFamily="49" charset="-122"/>
                <a:cs typeface="Times New Roman" pitchFamily="18" charset="0"/>
              </a:endParaRPr>
            </a:p>
          </p:txBody>
        </p:sp>
      </p:grpSp>
      <p:sp>
        <p:nvSpPr>
          <p:cNvPr id="16413" name="Rectangle 67"/>
          <p:cNvSpPr>
            <a:spLocks noGrp="1" noChangeArrowheads="1"/>
          </p:cNvSpPr>
          <p:nvPr>
            <p:ph type="title"/>
          </p:nvPr>
        </p:nvSpPr>
        <p:spPr>
          <a:xfrm>
            <a:off x="457200" y="274638"/>
            <a:ext cx="8229600" cy="639762"/>
          </a:xfrm>
        </p:spPr>
        <p:style>
          <a:lnRef idx="0">
            <a:schemeClr val="accent6"/>
          </a:lnRef>
          <a:fillRef idx="3">
            <a:schemeClr val="accent6"/>
          </a:fillRef>
          <a:effectRef idx="3">
            <a:schemeClr val="accent6"/>
          </a:effectRef>
          <a:fontRef idx="minor">
            <a:schemeClr val="lt1"/>
          </a:fontRef>
        </p:style>
        <p:txBody>
          <a:bodyPr/>
          <a:lstStyle/>
          <a:p>
            <a:r>
              <a:rPr lang="zh-CN" altLang="en-US" sz="36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课堂练习</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50" grpId="0"/>
      <p:bldP spid="266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9762"/>
          </a:xfrm>
        </p:spPr>
        <p:style>
          <a:lnRef idx="0">
            <a:schemeClr val="accent6"/>
          </a:lnRef>
          <a:fillRef idx="3">
            <a:schemeClr val="accent6"/>
          </a:fillRef>
          <a:effectRef idx="3">
            <a:schemeClr val="accent6"/>
          </a:effectRef>
          <a:fontRef idx="minor">
            <a:schemeClr val="lt1"/>
          </a:fontRef>
        </p:style>
        <p:txBody>
          <a:bodyPr/>
          <a:lstStyle/>
          <a:p>
            <a:r>
              <a:rPr lang="zh-CN" alt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课堂练习</a:t>
            </a:r>
            <a:endParaRPr lang="zh-CN" altLang="en-US"/>
          </a:p>
        </p:txBody>
      </p:sp>
      <p:sp>
        <p:nvSpPr>
          <p:cNvPr id="3" name="内容占位符 2"/>
          <p:cNvSpPr>
            <a:spLocks noGrp="1"/>
          </p:cNvSpPr>
          <p:nvPr>
            <p:ph idx="1"/>
          </p:nvPr>
        </p:nvSpPr>
        <p:spPr>
          <a:xfrm>
            <a:off x="457200" y="1143000"/>
            <a:ext cx="8229600" cy="4983163"/>
          </a:xfrm>
        </p:spPr>
        <p:txBody>
          <a:bodyPr/>
          <a:lstStyle/>
          <a:p>
            <a:pPr>
              <a:lnSpc>
                <a:spcPct val="120000"/>
              </a:lnSpc>
              <a:buFont typeface="Arial"/>
              <a:buNone/>
            </a:pPr>
            <a:r>
              <a:rPr lang="zh-CN" altLang="en-US" b="1" smtClean="0">
                <a:solidFill>
                  <a:srgbClr val="000099"/>
                </a:solidFill>
                <a:latin typeface="Times New Roman" pitchFamily="18" charset="0"/>
                <a:ea typeface="楷体" pitchFamily="49" charset="-122"/>
                <a:cs typeface="Times New Roman" pitchFamily="18" charset="0"/>
              </a:rPr>
              <a:t>已知</a:t>
            </a:r>
            <a:r>
              <a:rPr lang="en-US" altLang="zh-CN" b="1" i="1" smtClean="0">
                <a:solidFill>
                  <a:srgbClr val="000099"/>
                </a:solidFill>
                <a:latin typeface="Times New Roman" pitchFamily="18" charset="0"/>
                <a:ea typeface="楷体" pitchFamily="49" charset="-122"/>
                <a:cs typeface="Times New Roman" pitchFamily="18" charset="0"/>
              </a:rPr>
              <a:t>R</a:t>
            </a:r>
            <a:r>
              <a:rPr lang="en-US" altLang="zh-CN" b="1" baseline="-25000" smtClean="0">
                <a:solidFill>
                  <a:srgbClr val="000099"/>
                </a:solidFill>
                <a:latin typeface="Times New Roman" pitchFamily="18" charset="0"/>
                <a:ea typeface="楷体" pitchFamily="49" charset="-122"/>
                <a:cs typeface="Times New Roman" pitchFamily="18" charset="0"/>
              </a:rPr>
              <a:t>1</a:t>
            </a:r>
            <a:r>
              <a:rPr lang="zh-CN" altLang="en-US" b="1" smtClean="0">
                <a:solidFill>
                  <a:srgbClr val="000099"/>
                </a:solidFill>
                <a:latin typeface="Times New Roman" pitchFamily="18" charset="0"/>
                <a:ea typeface="楷体" pitchFamily="49" charset="-122"/>
                <a:cs typeface="Times New Roman" pitchFamily="18" charset="0"/>
              </a:rPr>
              <a:t>＝</a:t>
            </a:r>
            <a:r>
              <a:rPr lang="en-US" altLang="zh-CN" b="1" smtClean="0">
                <a:solidFill>
                  <a:srgbClr val="000099"/>
                </a:solidFill>
                <a:latin typeface="Times New Roman" pitchFamily="18" charset="0"/>
                <a:ea typeface="楷体" pitchFamily="49" charset="-122"/>
                <a:cs typeface="Times New Roman" pitchFamily="18" charset="0"/>
              </a:rPr>
              <a:t>3</a:t>
            </a:r>
            <a:r>
              <a:rPr lang="en-US" altLang="zh-CN" b="1" i="1" smtClean="0">
                <a:solidFill>
                  <a:srgbClr val="000099"/>
                </a:solidFill>
                <a:latin typeface="Times New Roman" pitchFamily="18" charset="0"/>
                <a:ea typeface="楷体" pitchFamily="49" charset="-122"/>
                <a:cs typeface="Times New Roman" pitchFamily="18" charset="0"/>
              </a:rPr>
              <a:t>R</a:t>
            </a:r>
            <a:r>
              <a:rPr lang="en-US" altLang="zh-CN" b="1" baseline="-25000" smtClean="0">
                <a:solidFill>
                  <a:srgbClr val="000099"/>
                </a:solidFill>
                <a:latin typeface="Times New Roman" pitchFamily="18" charset="0"/>
                <a:ea typeface="楷体" pitchFamily="49" charset="-122"/>
                <a:cs typeface="Times New Roman" pitchFamily="18" charset="0"/>
              </a:rPr>
              <a:t>2</a:t>
            </a:r>
            <a:r>
              <a:rPr lang="zh-CN" altLang="en-US" b="1" smtClean="0">
                <a:solidFill>
                  <a:srgbClr val="000099"/>
                </a:solidFill>
                <a:latin typeface="Times New Roman" pitchFamily="18" charset="0"/>
                <a:ea typeface="楷体" pitchFamily="49" charset="-122"/>
                <a:cs typeface="Times New Roman" pitchFamily="18" charset="0"/>
              </a:rPr>
              <a:t>，分别把</a:t>
            </a:r>
            <a:r>
              <a:rPr lang="en-US" altLang="zh-CN" b="1" i="1" smtClean="0">
                <a:solidFill>
                  <a:srgbClr val="000099"/>
                </a:solidFill>
                <a:latin typeface="Times New Roman" pitchFamily="18" charset="0"/>
                <a:ea typeface="楷体" pitchFamily="49" charset="-122"/>
                <a:cs typeface="Times New Roman" pitchFamily="18" charset="0"/>
              </a:rPr>
              <a:t>R</a:t>
            </a:r>
            <a:r>
              <a:rPr lang="en-US" altLang="zh-CN" b="1" baseline="-25000" smtClean="0">
                <a:solidFill>
                  <a:srgbClr val="000099"/>
                </a:solidFill>
                <a:latin typeface="Times New Roman" pitchFamily="18" charset="0"/>
                <a:ea typeface="楷体" pitchFamily="49" charset="-122"/>
                <a:cs typeface="Times New Roman" pitchFamily="18" charset="0"/>
              </a:rPr>
              <a:t>1</a:t>
            </a:r>
            <a:r>
              <a:rPr lang="zh-CN" altLang="en-US" b="1" smtClean="0">
                <a:solidFill>
                  <a:srgbClr val="000099"/>
                </a:solidFill>
                <a:latin typeface="Times New Roman" pitchFamily="18" charset="0"/>
                <a:ea typeface="楷体" pitchFamily="49" charset="-122"/>
                <a:cs typeface="Times New Roman" pitchFamily="18" charset="0"/>
              </a:rPr>
              <a:t>、</a:t>
            </a:r>
            <a:r>
              <a:rPr lang="en-US" altLang="zh-CN" b="1" i="1" smtClean="0">
                <a:solidFill>
                  <a:srgbClr val="000099"/>
                </a:solidFill>
                <a:latin typeface="Times New Roman" pitchFamily="18" charset="0"/>
                <a:ea typeface="楷体" pitchFamily="49" charset="-122"/>
                <a:cs typeface="Times New Roman" pitchFamily="18" charset="0"/>
              </a:rPr>
              <a:t>R</a:t>
            </a:r>
            <a:r>
              <a:rPr lang="en-US" altLang="zh-CN" b="1" baseline="-25000" smtClean="0">
                <a:solidFill>
                  <a:srgbClr val="000099"/>
                </a:solidFill>
                <a:latin typeface="Times New Roman" pitchFamily="18" charset="0"/>
                <a:ea typeface="楷体" pitchFamily="49" charset="-122"/>
                <a:cs typeface="Times New Roman" pitchFamily="18" charset="0"/>
              </a:rPr>
              <a:t>2</a:t>
            </a:r>
            <a:r>
              <a:rPr lang="zh-CN" altLang="en-US" b="1" smtClean="0">
                <a:solidFill>
                  <a:srgbClr val="000099"/>
                </a:solidFill>
                <a:latin typeface="Times New Roman" pitchFamily="18" charset="0"/>
                <a:ea typeface="楷体" pitchFamily="49" charset="-122"/>
                <a:cs typeface="Times New Roman" pitchFamily="18" charset="0"/>
              </a:rPr>
              <a:t>接到</a:t>
            </a:r>
            <a:r>
              <a:rPr lang="en-US" altLang="zh-CN" b="1" smtClean="0">
                <a:solidFill>
                  <a:srgbClr val="000099"/>
                </a:solidFill>
                <a:latin typeface="Times New Roman" pitchFamily="18" charset="0"/>
                <a:ea typeface="楷体" pitchFamily="49" charset="-122"/>
                <a:cs typeface="Times New Roman" pitchFamily="18" charset="0"/>
              </a:rPr>
              <a:t>6 V</a:t>
            </a:r>
            <a:r>
              <a:rPr lang="zh-CN" altLang="en-US" b="1" smtClean="0">
                <a:solidFill>
                  <a:srgbClr val="000099"/>
                </a:solidFill>
                <a:latin typeface="Times New Roman" pitchFamily="18" charset="0"/>
                <a:ea typeface="楷体" pitchFamily="49" charset="-122"/>
                <a:cs typeface="Times New Roman" pitchFamily="18" charset="0"/>
              </a:rPr>
              <a:t>的电源上，通过它们的电流比</a:t>
            </a:r>
            <a:r>
              <a:rPr lang="en-US" altLang="zh-CN" b="1" i="1" smtClean="0">
                <a:solidFill>
                  <a:srgbClr val="000099"/>
                </a:solidFill>
                <a:latin typeface="Times New Roman" pitchFamily="18" charset="0"/>
                <a:ea typeface="楷体" pitchFamily="49" charset="-122"/>
                <a:cs typeface="Times New Roman" pitchFamily="18" charset="0"/>
              </a:rPr>
              <a:t>I</a:t>
            </a:r>
            <a:r>
              <a:rPr lang="en-US" altLang="zh-CN" b="1" baseline="-25000" smtClean="0">
                <a:solidFill>
                  <a:srgbClr val="000099"/>
                </a:solidFill>
                <a:latin typeface="Times New Roman" pitchFamily="18" charset="0"/>
                <a:ea typeface="楷体" pitchFamily="49" charset="-122"/>
                <a:cs typeface="Times New Roman" pitchFamily="18" charset="0"/>
              </a:rPr>
              <a:t>1</a:t>
            </a:r>
            <a:r>
              <a:rPr lang="en-US" altLang="zh-CN" b="1" smtClean="0">
                <a:solidFill>
                  <a:srgbClr val="000099"/>
                </a:solidFill>
                <a:latin typeface="Times New Roman" pitchFamily="18" charset="0"/>
                <a:ea typeface="楷体" pitchFamily="49" charset="-122"/>
                <a:cs typeface="Times New Roman" pitchFamily="18" charset="0"/>
              </a:rPr>
              <a:t>∶</a:t>
            </a:r>
            <a:r>
              <a:rPr lang="en-US" altLang="zh-CN" b="1" i="1" smtClean="0">
                <a:solidFill>
                  <a:srgbClr val="000099"/>
                </a:solidFill>
                <a:latin typeface="Times New Roman" pitchFamily="18" charset="0"/>
                <a:ea typeface="楷体" pitchFamily="49" charset="-122"/>
                <a:cs typeface="Times New Roman" pitchFamily="18" charset="0"/>
              </a:rPr>
              <a:t>I</a:t>
            </a:r>
            <a:r>
              <a:rPr lang="en-US" altLang="zh-CN" b="1" baseline="-25000" smtClean="0">
                <a:solidFill>
                  <a:srgbClr val="000099"/>
                </a:solidFill>
                <a:latin typeface="Times New Roman" pitchFamily="18" charset="0"/>
                <a:ea typeface="楷体" pitchFamily="49" charset="-122"/>
                <a:cs typeface="Times New Roman" pitchFamily="18" charset="0"/>
              </a:rPr>
              <a:t>2</a:t>
            </a:r>
            <a:r>
              <a:rPr lang="zh-CN" altLang="en-US" b="1" smtClean="0">
                <a:solidFill>
                  <a:srgbClr val="000099"/>
                </a:solidFill>
                <a:latin typeface="Times New Roman" pitchFamily="18" charset="0"/>
                <a:ea typeface="楷体" pitchFamily="49" charset="-122"/>
                <a:cs typeface="Times New Roman" pitchFamily="18" charset="0"/>
              </a:rPr>
              <a:t>等于（ ）</a:t>
            </a:r>
          </a:p>
          <a:p>
            <a:pPr>
              <a:lnSpc>
                <a:spcPct val="120000"/>
              </a:lnSpc>
              <a:buFont typeface="Arial"/>
              <a:buNone/>
            </a:pPr>
            <a:r>
              <a:rPr lang="en-US" altLang="zh-CN" b="1" smtClean="0">
                <a:solidFill>
                  <a:srgbClr val="000099"/>
                </a:solidFill>
                <a:latin typeface="Times New Roman" pitchFamily="18" charset="0"/>
                <a:ea typeface="楷体" pitchFamily="49" charset="-122"/>
                <a:cs typeface="Times New Roman" pitchFamily="18" charset="0"/>
              </a:rPr>
              <a:t>A</a:t>
            </a:r>
            <a:r>
              <a:rPr lang="zh-CN" altLang="en-US" b="1" smtClean="0">
                <a:solidFill>
                  <a:srgbClr val="000099"/>
                </a:solidFill>
                <a:latin typeface="Times New Roman" pitchFamily="18" charset="0"/>
                <a:ea typeface="楷体" pitchFamily="49" charset="-122"/>
                <a:cs typeface="Times New Roman" pitchFamily="18" charset="0"/>
              </a:rPr>
              <a:t>．</a:t>
            </a:r>
            <a:r>
              <a:rPr lang="en-US" altLang="zh-CN" b="1" smtClean="0">
                <a:solidFill>
                  <a:srgbClr val="000099"/>
                </a:solidFill>
                <a:latin typeface="Times New Roman" pitchFamily="18" charset="0"/>
                <a:ea typeface="楷体" pitchFamily="49" charset="-122"/>
                <a:cs typeface="Times New Roman" pitchFamily="18" charset="0"/>
              </a:rPr>
              <a:t>1∶3</a:t>
            </a:r>
            <a:r>
              <a:rPr lang="zh-CN" altLang="en-US" b="1" smtClean="0">
                <a:solidFill>
                  <a:srgbClr val="000099"/>
                </a:solidFill>
                <a:latin typeface="Times New Roman" pitchFamily="18" charset="0"/>
                <a:ea typeface="楷体" pitchFamily="49" charset="-122"/>
                <a:cs typeface="Times New Roman" pitchFamily="18" charset="0"/>
              </a:rPr>
              <a:t>　 </a:t>
            </a:r>
            <a:r>
              <a:rPr lang="en-US" altLang="zh-CN" b="1" smtClean="0">
                <a:solidFill>
                  <a:srgbClr val="000099"/>
                </a:solidFill>
                <a:latin typeface="Times New Roman" pitchFamily="18" charset="0"/>
                <a:ea typeface="楷体" pitchFamily="49" charset="-122"/>
                <a:cs typeface="Times New Roman" pitchFamily="18" charset="0"/>
              </a:rPr>
              <a:t>B</a:t>
            </a:r>
            <a:r>
              <a:rPr lang="zh-CN" altLang="en-US" b="1" smtClean="0">
                <a:solidFill>
                  <a:srgbClr val="000099"/>
                </a:solidFill>
                <a:latin typeface="Times New Roman" pitchFamily="18" charset="0"/>
                <a:ea typeface="楷体" pitchFamily="49" charset="-122"/>
                <a:cs typeface="Times New Roman" pitchFamily="18" charset="0"/>
              </a:rPr>
              <a:t>．</a:t>
            </a:r>
            <a:r>
              <a:rPr lang="en-US" altLang="zh-CN" b="1" smtClean="0">
                <a:solidFill>
                  <a:srgbClr val="000099"/>
                </a:solidFill>
                <a:latin typeface="Times New Roman" pitchFamily="18" charset="0"/>
                <a:ea typeface="楷体" pitchFamily="49" charset="-122"/>
                <a:cs typeface="Times New Roman" pitchFamily="18" charset="0"/>
              </a:rPr>
              <a:t>3∶1</a:t>
            </a:r>
            <a:r>
              <a:rPr lang="zh-CN" altLang="en-US" b="1" smtClean="0">
                <a:solidFill>
                  <a:srgbClr val="000099"/>
                </a:solidFill>
                <a:latin typeface="Times New Roman" pitchFamily="18" charset="0"/>
                <a:ea typeface="楷体" pitchFamily="49" charset="-122"/>
                <a:cs typeface="Times New Roman" pitchFamily="18" charset="0"/>
              </a:rPr>
              <a:t>　 </a:t>
            </a:r>
            <a:r>
              <a:rPr lang="en-US" altLang="zh-CN" b="1" smtClean="0">
                <a:solidFill>
                  <a:srgbClr val="000099"/>
                </a:solidFill>
                <a:latin typeface="Times New Roman" pitchFamily="18" charset="0"/>
                <a:ea typeface="楷体" pitchFamily="49" charset="-122"/>
                <a:cs typeface="Times New Roman" pitchFamily="18" charset="0"/>
              </a:rPr>
              <a:t>C</a:t>
            </a:r>
            <a:r>
              <a:rPr lang="zh-CN" altLang="en-US" b="1" smtClean="0">
                <a:solidFill>
                  <a:srgbClr val="000099"/>
                </a:solidFill>
                <a:latin typeface="Times New Roman" pitchFamily="18" charset="0"/>
                <a:ea typeface="楷体" pitchFamily="49" charset="-122"/>
                <a:cs typeface="Times New Roman" pitchFamily="18" charset="0"/>
              </a:rPr>
              <a:t>．</a:t>
            </a:r>
            <a:r>
              <a:rPr lang="en-US" altLang="zh-CN" b="1" smtClean="0">
                <a:solidFill>
                  <a:srgbClr val="000099"/>
                </a:solidFill>
                <a:latin typeface="Times New Roman" pitchFamily="18" charset="0"/>
                <a:ea typeface="楷体" pitchFamily="49" charset="-122"/>
                <a:cs typeface="Times New Roman" pitchFamily="18" charset="0"/>
              </a:rPr>
              <a:t>2∶1</a:t>
            </a:r>
            <a:r>
              <a:rPr lang="zh-CN" altLang="en-US" b="1" smtClean="0">
                <a:solidFill>
                  <a:srgbClr val="000099"/>
                </a:solidFill>
                <a:latin typeface="Times New Roman" pitchFamily="18" charset="0"/>
                <a:ea typeface="楷体" pitchFamily="49" charset="-122"/>
                <a:cs typeface="Times New Roman" pitchFamily="18" charset="0"/>
              </a:rPr>
              <a:t>　 </a:t>
            </a:r>
            <a:r>
              <a:rPr lang="en-US" altLang="zh-CN" b="1" smtClean="0">
                <a:solidFill>
                  <a:srgbClr val="000099"/>
                </a:solidFill>
                <a:latin typeface="Times New Roman" pitchFamily="18" charset="0"/>
                <a:ea typeface="楷体" pitchFamily="49" charset="-122"/>
                <a:cs typeface="Times New Roman" pitchFamily="18" charset="0"/>
              </a:rPr>
              <a:t>D</a:t>
            </a:r>
            <a:r>
              <a:rPr lang="zh-CN" altLang="en-US" b="1" smtClean="0">
                <a:solidFill>
                  <a:srgbClr val="000099"/>
                </a:solidFill>
                <a:latin typeface="Times New Roman" pitchFamily="18" charset="0"/>
                <a:ea typeface="楷体" pitchFamily="49" charset="-122"/>
                <a:cs typeface="Times New Roman" pitchFamily="18" charset="0"/>
              </a:rPr>
              <a:t>．</a:t>
            </a:r>
            <a:r>
              <a:rPr lang="en-US" altLang="zh-CN" b="1" smtClean="0">
                <a:solidFill>
                  <a:srgbClr val="000099"/>
                </a:solidFill>
                <a:latin typeface="Times New Roman" pitchFamily="18" charset="0"/>
                <a:ea typeface="楷体" pitchFamily="49" charset="-122"/>
                <a:cs typeface="Times New Roman" pitchFamily="18" charset="0"/>
              </a:rPr>
              <a:t>4∶1</a:t>
            </a:r>
          </a:p>
          <a:p>
            <a:pPr>
              <a:lnSpc>
                <a:spcPct val="120000"/>
              </a:lnSpc>
              <a:buFont typeface="Arial"/>
              <a:buNone/>
            </a:pPr>
            <a:r>
              <a:rPr lang="zh-CN" altLang="en-US" b="1" smtClean="0">
                <a:solidFill>
                  <a:srgbClr val="FF0000"/>
                </a:solidFill>
                <a:latin typeface="Times New Roman" pitchFamily="18" charset="0"/>
                <a:ea typeface="楷体" pitchFamily="49" charset="-122"/>
                <a:cs typeface="Times New Roman" pitchFamily="18" charset="0"/>
              </a:rPr>
              <a:t>答案：</a:t>
            </a:r>
            <a:r>
              <a:rPr lang="en-US" altLang="zh-CN" b="1" smtClean="0">
                <a:solidFill>
                  <a:srgbClr val="FF0000"/>
                </a:solidFill>
                <a:latin typeface="Times New Roman" pitchFamily="18" charset="0"/>
                <a:ea typeface="楷体" pitchFamily="49" charset="-122"/>
                <a:cs typeface="Times New Roman" pitchFamily="18" charset="0"/>
              </a:rPr>
              <a:t>A</a:t>
            </a:r>
            <a:endParaRPr lang="zh-CN" altLang="en-US" b="1" smtClean="0">
              <a:solidFill>
                <a:srgbClr val="FF0000"/>
              </a:solidFill>
              <a:latin typeface="Times New Roman" pitchFamily="18" charset="0"/>
              <a:ea typeface="楷体" pitchFamily="49" charset="-122"/>
              <a:cs typeface="Times New Roman" pitchFamily="18" charset="0"/>
            </a:endParaRPr>
          </a:p>
          <a:p>
            <a:endParaRPr lang="zh-CN" altLang="en-US">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9762"/>
          </a:xfrm>
        </p:spPr>
        <p:style>
          <a:lnRef idx="0">
            <a:schemeClr val="accent6"/>
          </a:lnRef>
          <a:fillRef idx="3">
            <a:schemeClr val="accent6"/>
          </a:fillRef>
          <a:effectRef idx="3">
            <a:schemeClr val="accent6"/>
          </a:effectRef>
          <a:fontRef idx="minor">
            <a:schemeClr val="lt1"/>
          </a:fontRef>
        </p:style>
        <p:txBody>
          <a:bodyPr/>
          <a:lstStyle/>
          <a:p>
            <a:r>
              <a:rPr lang="zh-CN" alt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课堂练习</a:t>
            </a:r>
            <a:endParaRPr lang="zh-CN" altLang="en-US"/>
          </a:p>
        </p:txBody>
      </p:sp>
      <p:sp>
        <p:nvSpPr>
          <p:cNvPr id="3" name="内容占位符 2"/>
          <p:cNvSpPr>
            <a:spLocks noGrp="1"/>
          </p:cNvSpPr>
          <p:nvPr>
            <p:ph idx="1"/>
          </p:nvPr>
        </p:nvSpPr>
        <p:spPr>
          <a:xfrm>
            <a:off x="457200" y="1143000"/>
            <a:ext cx="8229600" cy="5257800"/>
          </a:xfrm>
        </p:spPr>
        <p:txBody>
          <a:bodyPr/>
          <a:lstStyle/>
          <a:p>
            <a:pPr>
              <a:lnSpc>
                <a:spcPct val="120000"/>
              </a:lnSpc>
              <a:buFont typeface="Arial"/>
              <a:buNone/>
            </a:pPr>
            <a:r>
              <a:rPr lang="zh-CN" altLang="en-US" sz="2800" b="1" smtClean="0">
                <a:solidFill>
                  <a:srgbClr val="000099"/>
                </a:solidFill>
                <a:latin typeface="Times New Roman" pitchFamily="18" charset="0"/>
                <a:ea typeface="楷体" pitchFamily="49" charset="-122"/>
                <a:cs typeface="Times New Roman" pitchFamily="18" charset="0"/>
              </a:rPr>
              <a:t>一导体接到电路中 ，如果把它两端的电压增大到原来的三倍，下列说法中正确的是（      ）</a:t>
            </a:r>
            <a:endParaRPr lang="en-US" sz="2800" b="1" smtClean="0">
              <a:solidFill>
                <a:srgbClr val="000099"/>
              </a:solidFill>
              <a:latin typeface="Times New Roman" panose="02020603050405020304" pitchFamily="18" charset="0"/>
              <a:ea typeface="楷体" panose="02010609060101010101" pitchFamily="49" charset="-122"/>
              <a:cs typeface="Times New Roman" panose="02020603050405020304" pitchFamily="18" charset="0"/>
            </a:endParaRPr>
          </a:p>
          <a:p>
            <a:pPr>
              <a:lnSpc>
                <a:spcPct val="120000"/>
              </a:lnSpc>
              <a:buFont typeface="Arial"/>
              <a:buNone/>
            </a:pPr>
            <a:r>
              <a:rPr lang="en-US" altLang="zh-CN" sz="2800" b="1" smtClean="0">
                <a:solidFill>
                  <a:srgbClr val="000099"/>
                </a:solidFill>
                <a:latin typeface="Times New Roman" pitchFamily="18" charset="0"/>
                <a:ea typeface="楷体" pitchFamily="49" charset="-122"/>
                <a:cs typeface="Times New Roman" pitchFamily="18" charset="0"/>
              </a:rPr>
              <a:t>A</a:t>
            </a:r>
            <a:r>
              <a:rPr lang="zh-CN" altLang="en-US" sz="2800" b="1" smtClean="0">
                <a:solidFill>
                  <a:srgbClr val="000099"/>
                </a:solidFill>
                <a:latin typeface="Times New Roman" pitchFamily="18" charset="0"/>
                <a:ea typeface="楷体" pitchFamily="49" charset="-122"/>
                <a:cs typeface="Times New Roman" pitchFamily="18" charset="0"/>
              </a:rPr>
              <a:t>．它的电阻是原来的三倍               </a:t>
            </a:r>
          </a:p>
          <a:p>
            <a:pPr>
              <a:lnSpc>
                <a:spcPct val="120000"/>
              </a:lnSpc>
              <a:buFont typeface="Arial"/>
              <a:buNone/>
            </a:pPr>
            <a:r>
              <a:rPr lang="en-US" altLang="zh-CN" sz="2800" b="1" smtClean="0">
                <a:solidFill>
                  <a:srgbClr val="000099"/>
                </a:solidFill>
                <a:latin typeface="Times New Roman" pitchFamily="18" charset="0"/>
                <a:ea typeface="楷体" pitchFamily="49" charset="-122"/>
                <a:cs typeface="Times New Roman" pitchFamily="18" charset="0"/>
              </a:rPr>
              <a:t>B</a:t>
            </a:r>
            <a:r>
              <a:rPr lang="zh-CN" altLang="en-US" sz="2800" b="1" smtClean="0">
                <a:solidFill>
                  <a:srgbClr val="000099"/>
                </a:solidFill>
                <a:latin typeface="Times New Roman" pitchFamily="18" charset="0"/>
                <a:ea typeface="楷体" pitchFamily="49" charset="-122"/>
                <a:cs typeface="Times New Roman" pitchFamily="18" charset="0"/>
              </a:rPr>
              <a:t>．它的电流保持不变</a:t>
            </a:r>
          </a:p>
          <a:p>
            <a:pPr>
              <a:lnSpc>
                <a:spcPct val="120000"/>
              </a:lnSpc>
              <a:buFont typeface="Arial"/>
              <a:buNone/>
            </a:pPr>
            <a:r>
              <a:rPr lang="en-US" altLang="zh-CN" sz="2800" b="1" smtClean="0">
                <a:solidFill>
                  <a:srgbClr val="000099"/>
                </a:solidFill>
                <a:latin typeface="Times New Roman" pitchFamily="18" charset="0"/>
                <a:ea typeface="楷体" pitchFamily="49" charset="-122"/>
                <a:cs typeface="Times New Roman" pitchFamily="18" charset="0"/>
              </a:rPr>
              <a:t>C</a:t>
            </a:r>
            <a:r>
              <a:rPr lang="zh-CN" altLang="en-US" sz="2800" b="1" smtClean="0">
                <a:solidFill>
                  <a:srgbClr val="000099"/>
                </a:solidFill>
                <a:latin typeface="Times New Roman" pitchFamily="18" charset="0"/>
                <a:ea typeface="楷体" pitchFamily="49" charset="-122"/>
                <a:cs typeface="Times New Roman" pitchFamily="18" charset="0"/>
              </a:rPr>
              <a:t>．它的电流是原来的三分之一           </a:t>
            </a:r>
          </a:p>
          <a:p>
            <a:pPr>
              <a:lnSpc>
                <a:spcPct val="120000"/>
              </a:lnSpc>
              <a:buFont typeface="Arial"/>
              <a:buNone/>
            </a:pPr>
            <a:r>
              <a:rPr lang="en-US" altLang="zh-CN" sz="2800" b="1" smtClean="0">
                <a:solidFill>
                  <a:srgbClr val="000099"/>
                </a:solidFill>
                <a:latin typeface="Times New Roman" pitchFamily="18" charset="0"/>
                <a:ea typeface="楷体" pitchFamily="49" charset="-122"/>
                <a:cs typeface="Times New Roman" pitchFamily="18" charset="0"/>
              </a:rPr>
              <a:t>D</a:t>
            </a:r>
            <a:r>
              <a:rPr lang="zh-CN" altLang="en-US" sz="2800" b="1" smtClean="0">
                <a:solidFill>
                  <a:srgbClr val="000099"/>
                </a:solidFill>
                <a:latin typeface="Times New Roman" pitchFamily="18" charset="0"/>
                <a:ea typeface="楷体" pitchFamily="49" charset="-122"/>
                <a:cs typeface="Times New Roman" pitchFamily="18" charset="0"/>
              </a:rPr>
              <a:t>．它的电流是原来的三倍 </a:t>
            </a:r>
          </a:p>
          <a:p>
            <a:pPr>
              <a:lnSpc>
                <a:spcPct val="120000"/>
              </a:lnSpc>
              <a:buFont typeface="Arial"/>
              <a:buNone/>
            </a:pPr>
            <a:r>
              <a:rPr lang="zh-CN" altLang="en-US" sz="2800" b="1" smtClean="0">
                <a:solidFill>
                  <a:srgbClr val="FF0000"/>
                </a:solidFill>
                <a:latin typeface="Times New Roman" pitchFamily="18" charset="0"/>
                <a:ea typeface="楷体" pitchFamily="49" charset="-122"/>
                <a:cs typeface="Times New Roman" pitchFamily="18" charset="0"/>
              </a:rPr>
              <a:t>答案：</a:t>
            </a:r>
            <a:r>
              <a:rPr lang="en-US" altLang="zh-CN" sz="2800" b="1" smtClean="0">
                <a:solidFill>
                  <a:srgbClr val="FF0000"/>
                </a:solidFill>
                <a:latin typeface="Times New Roman" pitchFamily="18" charset="0"/>
                <a:ea typeface="楷体" pitchFamily="49" charset="-122"/>
                <a:cs typeface="Times New Roman" pitchFamily="18" charset="0"/>
              </a:rPr>
              <a:t>D</a:t>
            </a:r>
            <a:endParaRPr lang="zh-CN" altLang="en-US" sz="2800" b="1" smtClean="0">
              <a:solidFill>
                <a:srgbClr val="FF0000"/>
              </a:solidFill>
              <a:latin typeface="Times New Roman" pitchFamily="18" charset="0"/>
              <a:ea typeface="楷体" pitchFamily="49" charset="-122"/>
              <a:cs typeface="Times New Roman" pitchFamily="18" charset="0"/>
            </a:endParaRPr>
          </a:p>
          <a:p>
            <a:endParaRPr lang="zh-CN" altLang="en-US" sz="280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3"/>
          <p:cNvGraphicFramePr>
            <a:graphicFrameLocks noChangeAspect="1"/>
          </p:cNvGraphicFramePr>
          <p:nvPr/>
        </p:nvGraphicFramePr>
        <p:xfrm>
          <a:off x="417513" y="-76200"/>
          <a:ext cx="2222500" cy="3457575"/>
        </p:xfrm>
        <a:graphic>
          <a:graphicData uri="http://schemas.openxmlformats.org/presentationml/2006/ole">
            <mc:AlternateContent xmlns:mc="http://schemas.openxmlformats.org/markup-compatibility/2006">
              <mc:Choice xmlns:v="urn:schemas-microsoft-com:vml" Requires="v">
                <p:oleObj spid="_x0000_s1046" name="Equation" r:id="rId3" imgW="126720" imgH="164880" progId="Equation.DSMT4">
                  <p:embed/>
                </p:oleObj>
              </mc:Choice>
              <mc:Fallback>
                <p:oleObj name="Equation" r:id="rId3" imgW="126720" imgH="164880" progId="Equation.DSMT4">
                  <p:embed/>
                  <p:pic>
                    <p:nvPicPr>
                      <p:cNvPr id="0" name="OLE substitute image"/>
                      <p:cNvPicPr/>
                      <p:nvPr/>
                    </p:nvPicPr>
                    <p:blipFill>
                      <a:blip r:embed="rId4"/>
                      <a:stretch>
                        <a:fillRect/>
                      </a:stretch>
                    </p:blipFill>
                    <p:spPr>
                      <a:xfrm>
                        <a:off x="417513" y="-76200"/>
                        <a:ext cx="2222500" cy="3457575"/>
                      </a:xfrm>
                      <a:prstGeom prst="rect">
                        <a:avLst/>
                      </a:prstGeom>
                      <a:noFill/>
                    </p:spPr>
                  </p:pic>
                </p:oleObj>
              </mc:Fallback>
            </mc:AlternateContent>
          </a:graphicData>
        </a:graphic>
      </p:graphicFrame>
      <p:graphicFrame>
        <p:nvGraphicFramePr>
          <p:cNvPr id="3" name="Object 34"/>
          <p:cNvGraphicFramePr>
            <a:graphicFrameLocks noChangeAspect="1"/>
          </p:cNvGraphicFramePr>
          <p:nvPr/>
        </p:nvGraphicFramePr>
        <p:xfrm>
          <a:off x="3008313" y="0"/>
          <a:ext cx="2814637" cy="3614738"/>
        </p:xfrm>
        <a:graphic>
          <a:graphicData uri="http://schemas.openxmlformats.org/presentationml/2006/ole">
            <mc:AlternateContent xmlns:mc="http://schemas.openxmlformats.org/markup-compatibility/2006">
              <mc:Choice xmlns:v="urn:schemas-microsoft-com:vml" Requires="v">
                <p:oleObj spid="_x0000_s1047" name="Equation" r:id="rId5" imgW="164880" imgH="177480" progId="Equation.DSMT4">
                  <p:embed/>
                </p:oleObj>
              </mc:Choice>
              <mc:Fallback>
                <p:oleObj name="Equation" r:id="rId5" imgW="164880" imgH="177480" progId="Equation.DSMT4">
                  <p:embed/>
                  <p:pic>
                    <p:nvPicPr>
                      <p:cNvPr id="0" name="OLE substitute image"/>
                      <p:cNvPicPr/>
                      <p:nvPr/>
                    </p:nvPicPr>
                    <p:blipFill>
                      <a:blip r:embed="rId6"/>
                      <a:stretch>
                        <a:fillRect/>
                      </a:stretch>
                    </p:blipFill>
                    <p:spPr>
                      <a:xfrm>
                        <a:off x="3008313" y="0"/>
                        <a:ext cx="2814637" cy="3614738"/>
                      </a:xfrm>
                      <a:prstGeom prst="rect">
                        <a:avLst/>
                      </a:prstGeom>
                      <a:noFill/>
                    </p:spPr>
                  </p:pic>
                </p:oleObj>
              </mc:Fallback>
            </mc:AlternateContent>
          </a:graphicData>
        </a:graphic>
      </p:graphicFrame>
      <p:graphicFrame>
        <p:nvGraphicFramePr>
          <p:cNvPr id="4" name="Object 35"/>
          <p:cNvGraphicFramePr>
            <a:graphicFrameLocks noChangeAspect="1"/>
          </p:cNvGraphicFramePr>
          <p:nvPr/>
        </p:nvGraphicFramePr>
        <p:xfrm>
          <a:off x="5810250" y="0"/>
          <a:ext cx="2673350" cy="3457575"/>
        </p:xfrm>
        <a:graphic>
          <a:graphicData uri="http://schemas.openxmlformats.org/presentationml/2006/ole">
            <mc:AlternateContent xmlns:mc="http://schemas.openxmlformats.org/markup-compatibility/2006">
              <mc:Choice xmlns:v="urn:schemas-microsoft-com:vml" Requires="v">
                <p:oleObj spid="_x0000_s1048" name="Equation" r:id="rId7" imgW="152280" imgH="164880" progId="Equation.DSMT4">
                  <p:embed/>
                </p:oleObj>
              </mc:Choice>
              <mc:Fallback>
                <p:oleObj name="Equation" r:id="rId7" imgW="152280" imgH="164880" progId="Equation.DSMT4">
                  <p:embed/>
                  <p:pic>
                    <p:nvPicPr>
                      <p:cNvPr id="0" name="OLE substitute image"/>
                      <p:cNvPicPr/>
                      <p:nvPr/>
                    </p:nvPicPr>
                    <p:blipFill>
                      <a:blip r:embed="rId8"/>
                      <a:stretch>
                        <a:fillRect/>
                      </a:stretch>
                    </p:blipFill>
                    <p:spPr>
                      <a:xfrm>
                        <a:off x="5810250" y="0"/>
                        <a:ext cx="2673350" cy="3457575"/>
                      </a:xfrm>
                      <a:prstGeom prst="rect">
                        <a:avLst/>
                      </a:prstGeom>
                      <a:noFill/>
                    </p:spPr>
                  </p:pic>
                </p:oleObj>
              </mc:Fallback>
            </mc:AlternateContent>
          </a:graphicData>
        </a:graphic>
      </p:graphicFrame>
      <p:graphicFrame>
        <p:nvGraphicFramePr>
          <p:cNvPr id="29701" name="Object 5"/>
          <p:cNvGraphicFramePr>
            <a:graphicFrameLocks noChangeAspect="1"/>
          </p:cNvGraphicFramePr>
          <p:nvPr/>
        </p:nvGraphicFramePr>
        <p:xfrm>
          <a:off x="0" y="2895600"/>
          <a:ext cx="2665413" cy="3455988"/>
        </p:xfrm>
        <a:graphic>
          <a:graphicData uri="http://schemas.openxmlformats.org/presentationml/2006/ole">
            <mc:AlternateContent xmlns:mc="http://schemas.openxmlformats.org/markup-compatibility/2006">
              <mc:Choice xmlns:v="urn:schemas-microsoft-com:vml" Requires="v">
                <p:oleObj spid="_x0000_s1049" name="Equation" r:id="rId9" imgW="152280" imgH="164880" progId="Equation.DSMT4">
                  <p:embed/>
                </p:oleObj>
              </mc:Choice>
              <mc:Fallback>
                <p:oleObj name="Equation" r:id="rId9" imgW="152280" imgH="164880" progId="Equation.DSMT4">
                  <p:embed/>
                  <p:pic>
                    <p:nvPicPr>
                      <p:cNvPr id="0" name="OLE substitute image"/>
                      <p:cNvPicPr/>
                      <p:nvPr/>
                    </p:nvPicPr>
                    <p:blipFill>
                      <a:blip r:embed="rId10"/>
                      <a:stretch>
                        <a:fillRect/>
                      </a:stretch>
                    </p:blipFill>
                    <p:spPr>
                      <a:xfrm>
                        <a:off x="0" y="2895600"/>
                        <a:ext cx="2665413" cy="3455988"/>
                      </a:xfrm>
                      <a:prstGeom prst="rect">
                        <a:avLst/>
                      </a:prstGeom>
                      <a:noFill/>
                    </p:spPr>
                  </p:pic>
                </p:oleObj>
              </mc:Fallback>
            </mc:AlternateContent>
          </a:graphicData>
        </a:graphic>
      </p:graphicFrame>
      <p:graphicFrame>
        <p:nvGraphicFramePr>
          <p:cNvPr id="29702" name="Object 6"/>
          <p:cNvGraphicFramePr>
            <a:graphicFrameLocks noChangeAspect="1"/>
          </p:cNvGraphicFramePr>
          <p:nvPr/>
        </p:nvGraphicFramePr>
        <p:xfrm>
          <a:off x="3048000" y="2971800"/>
          <a:ext cx="2598738" cy="3613150"/>
        </p:xfrm>
        <a:graphic>
          <a:graphicData uri="http://schemas.openxmlformats.org/presentationml/2006/ole">
            <mc:AlternateContent xmlns:mc="http://schemas.openxmlformats.org/markup-compatibility/2006">
              <mc:Choice xmlns:v="urn:schemas-microsoft-com:vml" Requires="v">
                <p:oleObj spid="_x0000_s1050" name="Equation" r:id="rId11" imgW="152280" imgH="177480" progId="Equation.DSMT4">
                  <p:embed/>
                </p:oleObj>
              </mc:Choice>
              <mc:Fallback>
                <p:oleObj name="Equation" r:id="rId11" imgW="152280" imgH="177480" progId="Equation.DSMT4">
                  <p:embed/>
                  <p:pic>
                    <p:nvPicPr>
                      <p:cNvPr id="0" name="OLE substitute image"/>
                      <p:cNvPicPr/>
                      <p:nvPr/>
                    </p:nvPicPr>
                    <p:blipFill>
                      <a:blip r:embed="rId12"/>
                      <a:stretch>
                        <a:fillRect/>
                      </a:stretch>
                    </p:blipFill>
                    <p:spPr>
                      <a:xfrm>
                        <a:off x="3048000" y="2971800"/>
                        <a:ext cx="2598738" cy="3613150"/>
                      </a:xfrm>
                      <a:prstGeom prst="rect">
                        <a:avLst/>
                      </a:prstGeom>
                      <a:noFill/>
                    </p:spPr>
                  </p:pic>
                </p:oleObj>
              </mc:Fallback>
            </mc:AlternateContent>
          </a:graphicData>
        </a:graphic>
      </p:graphicFrame>
      <p:graphicFrame>
        <p:nvGraphicFramePr>
          <p:cNvPr id="29703" name="Object 7"/>
          <p:cNvGraphicFramePr>
            <a:graphicFrameLocks noChangeAspect="1"/>
          </p:cNvGraphicFramePr>
          <p:nvPr/>
        </p:nvGraphicFramePr>
        <p:xfrm>
          <a:off x="5715000" y="2971800"/>
          <a:ext cx="2895600" cy="3455988"/>
        </p:xfrm>
        <a:graphic>
          <a:graphicData uri="http://schemas.openxmlformats.org/presentationml/2006/ole">
            <mc:AlternateContent xmlns:mc="http://schemas.openxmlformats.org/markup-compatibility/2006">
              <mc:Choice xmlns:v="urn:schemas-microsoft-com:vml" Requires="v">
                <p:oleObj spid="_x0000_s1051" name="Equation" r:id="rId13" imgW="164880" imgH="164880" progId="Equation.DSMT4">
                  <p:embed/>
                </p:oleObj>
              </mc:Choice>
              <mc:Fallback>
                <p:oleObj name="Equation" r:id="rId13" imgW="164880" imgH="164880" progId="Equation.DSMT4">
                  <p:embed/>
                  <p:pic>
                    <p:nvPicPr>
                      <p:cNvPr id="0" name="OLE substitute image"/>
                      <p:cNvPicPr/>
                      <p:nvPr/>
                    </p:nvPicPr>
                    <p:blipFill>
                      <a:blip r:embed="rId14"/>
                      <a:stretch>
                        <a:fillRect/>
                      </a:stretch>
                    </p:blipFill>
                    <p:spPr>
                      <a:xfrm>
                        <a:off x="5715000" y="2971800"/>
                        <a:ext cx="2895600" cy="3455988"/>
                      </a:xfrm>
                      <a:prstGeom prst="rect">
                        <a:avLst/>
                      </a:prstGeom>
                      <a:noFill/>
                    </p:spPr>
                  </p:pic>
                </p:oleObj>
              </mc:Fallback>
            </mc:AlternateContent>
          </a:graphicData>
        </a:graphic>
      </p:graphicFrame>
      <p:cxnSp>
        <p:nvCxnSpPr>
          <p:cNvPr id="9" name="直接连接符 8"/>
          <p:cNvCxnSpPr/>
          <p:nvPr/>
        </p:nvCxnSpPr>
        <p:spPr>
          <a:xfrm>
            <a:off x="0" y="3352800"/>
            <a:ext cx="9144000" cy="1588"/>
          </a:xfrm>
          <a:prstGeom prst="line">
            <a:avLst/>
          </a:prstGeom>
          <a:ln w="47625">
            <a:solidFill>
              <a:srgbClr val="92D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nodeType="clickPar">
                      <p:stCondLst>
                        <p:cond delay="indefinite"/>
                      </p:stCondLst>
                      <p:childTnLst>
                        <p:par>
                          <p:cTn id="15" fill="hold" nodeType="after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29701"/>
                                        </p:tgtEl>
                                        <p:attrNameLst>
                                          <p:attrName>style.visibility</p:attrName>
                                        </p:attrNameLst>
                                      </p:cBhvr>
                                      <p:to>
                                        <p:strVal val="visible"/>
                                      </p:to>
                                    </p:set>
                                    <p:animEffect transition="in" filter="wipe(down)">
                                      <p:cBhvr>
                                        <p:cTn id="18" dur="500"/>
                                        <p:tgtEl>
                                          <p:spTgt spid="29701"/>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29702"/>
                                        </p:tgtEl>
                                        <p:attrNameLst>
                                          <p:attrName>style.visibility</p:attrName>
                                        </p:attrNameLst>
                                      </p:cBhvr>
                                      <p:to>
                                        <p:strVal val="visible"/>
                                      </p:to>
                                    </p:set>
                                    <p:animEffect transition="in" filter="wipe(down)">
                                      <p:cBhvr>
                                        <p:cTn id="23" dur="500"/>
                                        <p:tgtEl>
                                          <p:spTgt spid="29702"/>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29703"/>
                                        </p:tgtEl>
                                        <p:attrNameLst>
                                          <p:attrName>style.visibility</p:attrName>
                                        </p:attrNameLst>
                                      </p:cBhvr>
                                      <p:to>
                                        <p:strVal val="visible"/>
                                      </p:to>
                                    </p:set>
                                    <p:animEffect transition="in" filter="wipe(down)">
                                      <p:cBhvr>
                                        <p:cTn id="28" dur="5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9762"/>
          </a:xfrm>
        </p:spPr>
        <p:style>
          <a:lnRef idx="0">
            <a:schemeClr val="accent6"/>
          </a:lnRef>
          <a:fillRef idx="3">
            <a:schemeClr val="accent6"/>
          </a:fillRef>
          <a:effectRef idx="3">
            <a:schemeClr val="accent6"/>
          </a:effectRef>
          <a:fontRef idx="minor">
            <a:schemeClr val="lt1"/>
          </a:fontRef>
        </p:style>
        <p:txBody>
          <a:bodyPr/>
          <a:lstStyle/>
          <a:p>
            <a:r>
              <a:rPr lang="zh-CN" altLang="en-US" sz="36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课堂练习</a:t>
            </a:r>
            <a:endParaRPr lang="zh-CN" altLang="en-US" sz="3600"/>
          </a:p>
        </p:txBody>
      </p:sp>
      <p:sp>
        <p:nvSpPr>
          <p:cNvPr id="3" name="内容占位符 2"/>
          <p:cNvSpPr>
            <a:spLocks noGrp="1"/>
          </p:cNvSpPr>
          <p:nvPr>
            <p:ph idx="1"/>
          </p:nvPr>
        </p:nvSpPr>
        <p:spPr>
          <a:xfrm>
            <a:off x="457200" y="990600"/>
            <a:ext cx="5334000" cy="5638800"/>
          </a:xfrm>
        </p:spPr>
        <p:txBody>
          <a:bodyPr/>
          <a:lstStyle/>
          <a:p>
            <a:pPr>
              <a:lnSpc>
                <a:spcPct val="120000"/>
              </a:lnSpc>
              <a:buFont typeface="Arial"/>
              <a:buNone/>
            </a:pPr>
            <a:r>
              <a:rPr lang="zh-CN" altLang="en-US" sz="2000" b="1" smtClean="0">
                <a:solidFill>
                  <a:srgbClr val="000099"/>
                </a:solidFill>
                <a:latin typeface="Times New Roman" pitchFamily="18" charset="0"/>
                <a:ea typeface="楷体" pitchFamily="49" charset="-122"/>
                <a:cs typeface="Times New Roman" pitchFamily="18" charset="0"/>
              </a:rPr>
              <a:t>（</a:t>
            </a:r>
            <a:r>
              <a:rPr lang="en-US" altLang="zh-CN" sz="2000" b="1" smtClean="0">
                <a:solidFill>
                  <a:srgbClr val="000099"/>
                </a:solidFill>
                <a:latin typeface="Times New Roman" pitchFamily="18" charset="0"/>
                <a:ea typeface="楷体" pitchFamily="49" charset="-122"/>
                <a:cs typeface="Times New Roman" pitchFamily="18" charset="0"/>
              </a:rPr>
              <a:t>2019</a:t>
            </a:r>
            <a:r>
              <a:rPr lang="zh-CN" altLang="en-US" sz="2000" b="1" smtClean="0">
                <a:solidFill>
                  <a:srgbClr val="000099"/>
                </a:solidFill>
                <a:latin typeface="Times New Roman" pitchFamily="18" charset="0"/>
                <a:ea typeface="楷体" pitchFamily="49" charset="-122"/>
                <a:cs typeface="Times New Roman" pitchFamily="18" charset="0"/>
              </a:rPr>
              <a:t>秋</a:t>
            </a:r>
            <a:r>
              <a:rPr lang="en-US" altLang="zh-CN" sz="2000" b="1" smtClean="0">
                <a:solidFill>
                  <a:srgbClr val="000099"/>
                </a:solidFill>
                <a:latin typeface="Times New Roman" pitchFamily="18" charset="0"/>
                <a:ea typeface="楷体" pitchFamily="49" charset="-122"/>
                <a:cs typeface="Times New Roman" pitchFamily="18" charset="0"/>
              </a:rPr>
              <a:t>•</a:t>
            </a:r>
            <a:r>
              <a:rPr lang="zh-CN" altLang="en-US" sz="2000" b="1" smtClean="0">
                <a:solidFill>
                  <a:srgbClr val="000099"/>
                </a:solidFill>
                <a:latin typeface="Times New Roman" pitchFamily="18" charset="0"/>
                <a:ea typeface="楷体" pitchFamily="49" charset="-122"/>
                <a:cs typeface="Times New Roman" pitchFamily="18" charset="0"/>
              </a:rPr>
              <a:t>永州期末）小琼同学用如图所示的电路探究电流跟电阻的关系，实验时应保持</a:t>
            </a:r>
            <a:r>
              <a:rPr lang="en-US" altLang="zh-CN" sz="2000" b="1" smtClean="0">
                <a:solidFill>
                  <a:srgbClr val="000099"/>
                </a:solidFill>
                <a:latin typeface="Times New Roman" pitchFamily="18" charset="0"/>
                <a:ea typeface="楷体" pitchFamily="49" charset="-122"/>
                <a:cs typeface="Times New Roman" pitchFamily="18" charset="0"/>
              </a:rPr>
              <a:t>A</a:t>
            </a:r>
            <a:r>
              <a:rPr lang="zh-CN" altLang="en-US" sz="2000" b="1" smtClean="0">
                <a:solidFill>
                  <a:srgbClr val="000099"/>
                </a:solidFill>
                <a:latin typeface="Times New Roman" pitchFamily="18" charset="0"/>
                <a:ea typeface="楷体" pitchFamily="49" charset="-122"/>
                <a:cs typeface="Times New Roman" pitchFamily="18" charset="0"/>
              </a:rPr>
              <a:t>、</a:t>
            </a:r>
            <a:r>
              <a:rPr lang="en-US" altLang="zh-CN" sz="2000" b="1" smtClean="0">
                <a:solidFill>
                  <a:srgbClr val="000099"/>
                </a:solidFill>
                <a:latin typeface="Times New Roman" pitchFamily="18" charset="0"/>
                <a:ea typeface="楷体" pitchFamily="49" charset="-122"/>
                <a:cs typeface="Times New Roman" pitchFamily="18" charset="0"/>
              </a:rPr>
              <a:t>B</a:t>
            </a:r>
            <a:r>
              <a:rPr lang="zh-CN" altLang="en-US" sz="2000" b="1" smtClean="0">
                <a:solidFill>
                  <a:srgbClr val="000099"/>
                </a:solidFill>
                <a:latin typeface="Times New Roman" pitchFamily="18" charset="0"/>
                <a:ea typeface="楷体" pitchFamily="49" charset="-122"/>
                <a:cs typeface="Times New Roman" pitchFamily="18" charset="0"/>
              </a:rPr>
              <a:t>两端的电压不变，当他将</a:t>
            </a:r>
            <a:r>
              <a:rPr lang="en-US" altLang="zh-CN" sz="2000" b="1" smtClean="0">
                <a:solidFill>
                  <a:srgbClr val="000099"/>
                </a:solidFill>
                <a:latin typeface="Times New Roman" pitchFamily="18" charset="0"/>
                <a:ea typeface="楷体" pitchFamily="49" charset="-122"/>
                <a:cs typeface="Times New Roman" pitchFamily="18" charset="0"/>
              </a:rPr>
              <a:t>A</a:t>
            </a:r>
            <a:r>
              <a:rPr lang="zh-CN" altLang="en-US" sz="2000" b="1" smtClean="0">
                <a:solidFill>
                  <a:srgbClr val="000099"/>
                </a:solidFill>
                <a:latin typeface="Times New Roman" pitchFamily="18" charset="0"/>
                <a:ea typeface="楷体" pitchFamily="49" charset="-122"/>
                <a:cs typeface="Times New Roman" pitchFamily="18" charset="0"/>
              </a:rPr>
              <a:t>、</a:t>
            </a:r>
            <a:r>
              <a:rPr lang="en-US" altLang="zh-CN" sz="2000" b="1" smtClean="0">
                <a:solidFill>
                  <a:srgbClr val="000099"/>
                </a:solidFill>
                <a:latin typeface="Times New Roman" pitchFamily="18" charset="0"/>
                <a:ea typeface="楷体" pitchFamily="49" charset="-122"/>
                <a:cs typeface="Times New Roman" pitchFamily="18" charset="0"/>
              </a:rPr>
              <a:t>B</a:t>
            </a:r>
            <a:r>
              <a:rPr lang="zh-CN" altLang="en-US" sz="2000" b="1" smtClean="0">
                <a:solidFill>
                  <a:srgbClr val="000099"/>
                </a:solidFill>
                <a:latin typeface="Times New Roman" pitchFamily="18" charset="0"/>
                <a:ea typeface="楷体" pitchFamily="49" charset="-122"/>
                <a:cs typeface="Times New Roman" pitchFamily="18" charset="0"/>
              </a:rPr>
              <a:t>两点间的电阻由</a:t>
            </a:r>
            <a:r>
              <a:rPr lang="en-US" altLang="zh-CN" sz="2000" b="1" smtClean="0">
                <a:solidFill>
                  <a:srgbClr val="000099"/>
                </a:solidFill>
                <a:latin typeface="Times New Roman" pitchFamily="18" charset="0"/>
                <a:ea typeface="楷体" pitchFamily="49" charset="-122"/>
                <a:cs typeface="Times New Roman" pitchFamily="18" charset="0"/>
              </a:rPr>
              <a:t>5Ω</a:t>
            </a:r>
            <a:r>
              <a:rPr lang="zh-CN" altLang="en-US" sz="2000" b="1" smtClean="0">
                <a:solidFill>
                  <a:srgbClr val="000099"/>
                </a:solidFill>
                <a:latin typeface="Times New Roman" pitchFamily="18" charset="0"/>
                <a:ea typeface="楷体" pitchFamily="49" charset="-122"/>
                <a:cs typeface="Times New Roman" pitchFamily="18" charset="0"/>
              </a:rPr>
              <a:t>更换为</a:t>
            </a:r>
            <a:r>
              <a:rPr lang="en-US" altLang="zh-CN" sz="2000" b="1" smtClean="0">
                <a:solidFill>
                  <a:srgbClr val="000099"/>
                </a:solidFill>
                <a:latin typeface="Times New Roman" pitchFamily="18" charset="0"/>
                <a:ea typeface="楷体" pitchFamily="49" charset="-122"/>
                <a:cs typeface="Times New Roman" pitchFamily="18" charset="0"/>
              </a:rPr>
              <a:t>10Ω</a:t>
            </a:r>
            <a:r>
              <a:rPr lang="zh-CN" altLang="en-US" sz="2000" b="1" smtClean="0">
                <a:solidFill>
                  <a:srgbClr val="000099"/>
                </a:solidFill>
                <a:latin typeface="Times New Roman" pitchFamily="18" charset="0"/>
                <a:ea typeface="楷体" pitchFamily="49" charset="-122"/>
                <a:cs typeface="Times New Roman" pitchFamily="18" charset="0"/>
              </a:rPr>
              <a:t>后，发现电压表的示数发生了变化，下一步的实验操作应该是（　　）</a:t>
            </a:r>
          </a:p>
          <a:p>
            <a:pPr>
              <a:lnSpc>
                <a:spcPct val="120000"/>
              </a:lnSpc>
              <a:buFont typeface="Arial"/>
              <a:buNone/>
            </a:pPr>
            <a:r>
              <a:rPr lang="en-US" altLang="zh-CN" sz="2000" b="1" smtClean="0">
                <a:solidFill>
                  <a:srgbClr val="000099"/>
                </a:solidFill>
                <a:latin typeface="Times New Roman" pitchFamily="18" charset="0"/>
                <a:ea typeface="楷体" pitchFamily="49" charset="-122"/>
                <a:cs typeface="Times New Roman" pitchFamily="18" charset="0"/>
              </a:rPr>
              <a:t>A</a:t>
            </a:r>
            <a:r>
              <a:rPr lang="zh-CN" altLang="en-US" sz="2000" b="1" smtClean="0">
                <a:solidFill>
                  <a:srgbClr val="000099"/>
                </a:solidFill>
                <a:latin typeface="Times New Roman" pitchFamily="18" charset="0"/>
                <a:ea typeface="楷体" pitchFamily="49" charset="-122"/>
                <a:cs typeface="Times New Roman" pitchFamily="18" charset="0"/>
              </a:rPr>
              <a:t>．保持变阻器滑片不动，将电池节数增加</a:t>
            </a:r>
          </a:p>
          <a:p>
            <a:pPr>
              <a:lnSpc>
                <a:spcPct val="120000"/>
              </a:lnSpc>
              <a:buFont typeface="Arial"/>
              <a:buNone/>
            </a:pPr>
            <a:r>
              <a:rPr lang="en-US" altLang="zh-CN" sz="2000" b="1" smtClean="0">
                <a:solidFill>
                  <a:srgbClr val="000099"/>
                </a:solidFill>
                <a:latin typeface="Times New Roman" pitchFamily="18" charset="0"/>
                <a:ea typeface="楷体" pitchFamily="49" charset="-122"/>
                <a:cs typeface="Times New Roman" pitchFamily="18" charset="0"/>
              </a:rPr>
              <a:t>B</a:t>
            </a:r>
            <a:r>
              <a:rPr lang="zh-CN" altLang="en-US" sz="2000" b="1" smtClean="0">
                <a:solidFill>
                  <a:srgbClr val="000099"/>
                </a:solidFill>
                <a:latin typeface="Times New Roman" pitchFamily="18" charset="0"/>
                <a:ea typeface="楷体" pitchFamily="49" charset="-122"/>
                <a:cs typeface="Times New Roman" pitchFamily="18" charset="0"/>
              </a:rPr>
              <a:t>．保持电池节数不变、变阻器滑片不动，改变电压表的量程</a:t>
            </a:r>
          </a:p>
          <a:p>
            <a:pPr>
              <a:lnSpc>
                <a:spcPct val="120000"/>
              </a:lnSpc>
              <a:buFont typeface="Arial"/>
              <a:buNone/>
            </a:pPr>
            <a:r>
              <a:rPr lang="en-US" altLang="zh-CN" sz="2000" b="1" smtClean="0">
                <a:solidFill>
                  <a:srgbClr val="000099"/>
                </a:solidFill>
                <a:latin typeface="Times New Roman" pitchFamily="18" charset="0"/>
                <a:ea typeface="楷体" pitchFamily="49" charset="-122"/>
                <a:cs typeface="Times New Roman" pitchFamily="18" charset="0"/>
              </a:rPr>
              <a:t>C</a:t>
            </a:r>
            <a:r>
              <a:rPr lang="zh-CN" altLang="en-US" sz="2000" b="1" smtClean="0">
                <a:solidFill>
                  <a:srgbClr val="000099"/>
                </a:solidFill>
                <a:latin typeface="Times New Roman" pitchFamily="18" charset="0"/>
                <a:ea typeface="楷体" pitchFamily="49" charset="-122"/>
                <a:cs typeface="Times New Roman" pitchFamily="18" charset="0"/>
              </a:rPr>
              <a:t>．保持电池节数不变，将变阻器滑片适当向左移动</a:t>
            </a:r>
          </a:p>
          <a:p>
            <a:pPr>
              <a:lnSpc>
                <a:spcPct val="120000"/>
              </a:lnSpc>
              <a:buFont typeface="Arial"/>
              <a:buNone/>
            </a:pPr>
            <a:r>
              <a:rPr lang="en-US" altLang="zh-CN" sz="2000" b="1" smtClean="0">
                <a:solidFill>
                  <a:srgbClr val="000099"/>
                </a:solidFill>
                <a:latin typeface="Times New Roman" pitchFamily="18" charset="0"/>
                <a:ea typeface="楷体" pitchFamily="49" charset="-122"/>
                <a:cs typeface="Times New Roman" pitchFamily="18" charset="0"/>
              </a:rPr>
              <a:t>D</a:t>
            </a:r>
            <a:r>
              <a:rPr lang="zh-CN" altLang="en-US" sz="2000" b="1" smtClean="0">
                <a:solidFill>
                  <a:srgbClr val="000099"/>
                </a:solidFill>
                <a:latin typeface="Times New Roman" pitchFamily="18" charset="0"/>
                <a:ea typeface="楷体" pitchFamily="49" charset="-122"/>
                <a:cs typeface="Times New Roman" pitchFamily="18" charset="0"/>
              </a:rPr>
              <a:t>．保持电池节数不变，将变阻器滑片适当向右移动</a:t>
            </a:r>
            <a:endParaRPr lang="en-US" altLang="zh-CN" sz="2000" b="1" smtClean="0">
              <a:solidFill>
                <a:srgbClr val="000099"/>
              </a:solidFill>
              <a:latin typeface="Times New Roman" panose="02020603050405020304" pitchFamily="18" charset="0"/>
              <a:ea typeface="楷体" panose="02010609060101010101" pitchFamily="49" charset="-122"/>
              <a:cs typeface="Times New Roman" panose="02020603050405020304" pitchFamily="18" charset="0"/>
            </a:endParaRPr>
          </a:p>
          <a:p>
            <a:pPr>
              <a:lnSpc>
                <a:spcPct val="120000"/>
              </a:lnSpc>
              <a:buFont typeface="Arial"/>
              <a:buNone/>
            </a:pPr>
            <a:r>
              <a:rPr lang="zh-CN" altLang="en-US" sz="2000" b="1" smtClean="0">
                <a:solidFill>
                  <a:srgbClr val="FF0000"/>
                </a:solidFill>
                <a:latin typeface="Times New Roman" pitchFamily="18" charset="0"/>
                <a:ea typeface="楷体" pitchFamily="49" charset="-122"/>
                <a:cs typeface="Times New Roman" pitchFamily="18" charset="0"/>
              </a:rPr>
              <a:t>答案：</a:t>
            </a:r>
            <a:r>
              <a:rPr lang="en-US" altLang="zh-CN" sz="2000" b="1" smtClean="0">
                <a:solidFill>
                  <a:srgbClr val="FF0000"/>
                </a:solidFill>
                <a:latin typeface="Times New Roman" pitchFamily="18" charset="0"/>
                <a:ea typeface="楷体" pitchFamily="49" charset="-122"/>
                <a:cs typeface="Times New Roman" pitchFamily="18" charset="0"/>
              </a:rPr>
              <a:t>D</a:t>
            </a:r>
            <a:endParaRPr lang="zh-CN" altLang="en-US" sz="2000" b="1"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endParaRPr lang="zh-CN" altLang="en-US" sz="200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4818" name="Picture 2" descr="èä¼ç½"/>
          <p:cNvPicPr>
            <a:picLocks noChangeAspect="1" noChangeArrowheads="1"/>
          </p:cNvPicPr>
          <p:nvPr/>
        </p:nvPicPr>
        <p:blipFill>
          <a:blip r:embed="rId2"/>
          <a:stretch>
            <a:fillRect/>
          </a:stretch>
        </p:blipFill>
        <p:spPr bwMode="auto">
          <a:xfrm>
            <a:off x="5867400" y="1219200"/>
            <a:ext cx="2848394" cy="2438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9762"/>
          </a:xfrm>
        </p:spPr>
        <p:style>
          <a:lnRef idx="0">
            <a:schemeClr val="accent6"/>
          </a:lnRef>
          <a:fillRef idx="3">
            <a:schemeClr val="accent6"/>
          </a:fillRef>
          <a:effectRef idx="3">
            <a:schemeClr val="accent6"/>
          </a:effectRef>
          <a:fontRef idx="minor">
            <a:schemeClr val="lt1"/>
          </a:fontRef>
        </p:style>
        <p:txBody>
          <a:bodyPr/>
          <a:lstStyle/>
          <a:p>
            <a:r>
              <a:rPr lang="zh-CN" altLang="en-US" sz="36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课堂练习</a:t>
            </a:r>
            <a:endParaRPr lang="zh-CN" altLang="en-US" sz="3600"/>
          </a:p>
        </p:txBody>
      </p:sp>
      <p:sp>
        <p:nvSpPr>
          <p:cNvPr id="3" name="内容占位符 2"/>
          <p:cNvSpPr>
            <a:spLocks noGrp="1"/>
          </p:cNvSpPr>
          <p:nvPr>
            <p:ph idx="1"/>
          </p:nvPr>
        </p:nvSpPr>
        <p:spPr>
          <a:xfrm>
            <a:off x="457200" y="1066800"/>
            <a:ext cx="4648200" cy="5334000"/>
          </a:xfrm>
        </p:spPr>
        <p:txBody>
          <a:bodyPr/>
          <a:lstStyle/>
          <a:p>
            <a:pPr>
              <a:lnSpc>
                <a:spcPct val="120000"/>
              </a:lnSpc>
              <a:buFont typeface="Arial"/>
              <a:buNone/>
            </a:pPr>
            <a:r>
              <a:rPr lang="zh-CN" altLang="en-US" sz="2000" b="1" smtClean="0">
                <a:solidFill>
                  <a:srgbClr val="000099"/>
                </a:solidFill>
                <a:latin typeface="Times New Roman" pitchFamily="18" charset="0"/>
                <a:ea typeface="楷体" pitchFamily="49" charset="-122"/>
                <a:cs typeface="Times New Roman" pitchFamily="18" charset="0"/>
              </a:rPr>
              <a:t>（</a:t>
            </a:r>
            <a:r>
              <a:rPr lang="en-US" altLang="zh-CN" sz="2000" b="1" smtClean="0">
                <a:solidFill>
                  <a:srgbClr val="000099"/>
                </a:solidFill>
                <a:latin typeface="Times New Roman" pitchFamily="18" charset="0"/>
                <a:ea typeface="楷体" pitchFamily="49" charset="-122"/>
                <a:cs typeface="Times New Roman" pitchFamily="18" charset="0"/>
              </a:rPr>
              <a:t>2019</a:t>
            </a:r>
            <a:r>
              <a:rPr lang="zh-CN" altLang="en-US" sz="2000" b="1" smtClean="0">
                <a:solidFill>
                  <a:srgbClr val="000099"/>
                </a:solidFill>
                <a:latin typeface="Times New Roman" pitchFamily="18" charset="0"/>
                <a:ea typeface="楷体" pitchFamily="49" charset="-122"/>
                <a:cs typeface="Times New Roman" pitchFamily="18" charset="0"/>
              </a:rPr>
              <a:t>秋</a:t>
            </a:r>
            <a:r>
              <a:rPr lang="en-US" altLang="zh-CN" sz="2000" b="1" smtClean="0">
                <a:solidFill>
                  <a:srgbClr val="000099"/>
                </a:solidFill>
                <a:latin typeface="Times New Roman" pitchFamily="18" charset="0"/>
                <a:ea typeface="楷体" pitchFamily="49" charset="-122"/>
                <a:cs typeface="Times New Roman" pitchFamily="18" charset="0"/>
              </a:rPr>
              <a:t>•</a:t>
            </a:r>
            <a:r>
              <a:rPr lang="zh-CN" altLang="en-US" sz="2000" b="1" smtClean="0">
                <a:solidFill>
                  <a:srgbClr val="000099"/>
                </a:solidFill>
                <a:latin typeface="Times New Roman" pitchFamily="18" charset="0"/>
                <a:ea typeface="楷体" pitchFamily="49" charset="-122"/>
                <a:cs typeface="Times New Roman" pitchFamily="18" charset="0"/>
              </a:rPr>
              <a:t>平房区期末）某同学利用如图甲所示的电路进行实验，电源电压恒为</a:t>
            </a:r>
            <a:r>
              <a:rPr lang="en-US" altLang="zh-CN" sz="2000" b="1" smtClean="0">
                <a:solidFill>
                  <a:srgbClr val="000099"/>
                </a:solidFill>
                <a:latin typeface="Times New Roman" pitchFamily="18" charset="0"/>
                <a:ea typeface="楷体" pitchFamily="49" charset="-122"/>
                <a:cs typeface="Times New Roman" pitchFamily="18" charset="0"/>
              </a:rPr>
              <a:t>3V</a:t>
            </a:r>
            <a:r>
              <a:rPr lang="zh-CN" altLang="en-US" sz="2000" b="1" smtClean="0">
                <a:solidFill>
                  <a:srgbClr val="000099"/>
                </a:solidFill>
                <a:latin typeface="Times New Roman" pitchFamily="18" charset="0"/>
                <a:ea typeface="楷体" pitchFamily="49" charset="-122"/>
                <a:cs typeface="Times New Roman" pitchFamily="18" charset="0"/>
              </a:rPr>
              <a:t>，更换</a:t>
            </a:r>
            <a:r>
              <a:rPr lang="en-US" altLang="zh-CN" sz="2000" b="1" smtClean="0">
                <a:solidFill>
                  <a:srgbClr val="000099"/>
                </a:solidFill>
                <a:latin typeface="Times New Roman" pitchFamily="18" charset="0"/>
                <a:ea typeface="楷体" pitchFamily="49" charset="-122"/>
                <a:cs typeface="Times New Roman" pitchFamily="18" charset="0"/>
              </a:rPr>
              <a:t>5</a:t>
            </a:r>
            <a:r>
              <a:rPr lang="zh-CN" altLang="en-US" sz="2000" b="1" smtClean="0">
                <a:solidFill>
                  <a:srgbClr val="000099"/>
                </a:solidFill>
                <a:latin typeface="Times New Roman" pitchFamily="18" charset="0"/>
                <a:ea typeface="楷体" pitchFamily="49" charset="-122"/>
                <a:cs typeface="Times New Roman" pitchFamily="18" charset="0"/>
              </a:rPr>
              <a:t>个定值电阻</a:t>
            </a:r>
            <a:r>
              <a:rPr lang="en-US" altLang="zh-CN" sz="2000" b="1" smtClean="0">
                <a:solidFill>
                  <a:srgbClr val="000099"/>
                </a:solidFill>
                <a:latin typeface="Times New Roman" pitchFamily="18" charset="0"/>
                <a:ea typeface="楷体" pitchFamily="49" charset="-122"/>
                <a:cs typeface="Times New Roman" pitchFamily="18" charset="0"/>
              </a:rPr>
              <a:t>R</a:t>
            </a:r>
            <a:r>
              <a:rPr lang="en-US" altLang="zh-CN" sz="2000" b="1" baseline="-25000" smtClean="0">
                <a:solidFill>
                  <a:srgbClr val="000099"/>
                </a:solidFill>
                <a:latin typeface="Times New Roman" pitchFamily="18" charset="0"/>
                <a:ea typeface="楷体" pitchFamily="49" charset="-122"/>
                <a:cs typeface="Times New Roman" pitchFamily="18" charset="0"/>
              </a:rPr>
              <a:t>x</a:t>
            </a:r>
            <a:r>
              <a:rPr lang="zh-CN" altLang="en-US" sz="2000" b="1" smtClean="0">
                <a:solidFill>
                  <a:srgbClr val="000099"/>
                </a:solidFill>
                <a:latin typeface="Times New Roman" pitchFamily="18" charset="0"/>
                <a:ea typeface="楷体" pitchFamily="49" charset="-122"/>
                <a:cs typeface="Times New Roman" pitchFamily="18" charset="0"/>
              </a:rPr>
              <a:t>，得到如图乙所示的图象。以下有关叙述错误的是（　　）</a:t>
            </a:r>
          </a:p>
          <a:p>
            <a:pPr>
              <a:lnSpc>
                <a:spcPct val="120000"/>
              </a:lnSpc>
              <a:buFont typeface="Arial"/>
              <a:buNone/>
            </a:pPr>
            <a:r>
              <a:rPr lang="en-US" altLang="zh-CN" sz="2000" b="1" smtClean="0">
                <a:solidFill>
                  <a:srgbClr val="000099"/>
                </a:solidFill>
                <a:latin typeface="Times New Roman" pitchFamily="18" charset="0"/>
                <a:ea typeface="楷体" pitchFamily="49" charset="-122"/>
                <a:cs typeface="Times New Roman" pitchFamily="18" charset="0"/>
              </a:rPr>
              <a:t>A</a:t>
            </a:r>
            <a:r>
              <a:rPr lang="zh-CN" altLang="en-US" sz="2000" b="1" smtClean="0">
                <a:solidFill>
                  <a:srgbClr val="000099"/>
                </a:solidFill>
                <a:latin typeface="Times New Roman" pitchFamily="18" charset="0"/>
                <a:ea typeface="楷体" pitchFamily="49" charset="-122"/>
                <a:cs typeface="Times New Roman" pitchFamily="18" charset="0"/>
              </a:rPr>
              <a:t>．该同学研究的是电流和电阻的关系</a:t>
            </a:r>
          </a:p>
          <a:p>
            <a:pPr>
              <a:lnSpc>
                <a:spcPct val="120000"/>
              </a:lnSpc>
              <a:buFont typeface="Arial"/>
              <a:buNone/>
            </a:pPr>
            <a:r>
              <a:rPr lang="en-US" altLang="zh-CN" sz="2000" b="1" smtClean="0">
                <a:solidFill>
                  <a:srgbClr val="000099"/>
                </a:solidFill>
                <a:latin typeface="Times New Roman" pitchFamily="18" charset="0"/>
                <a:ea typeface="楷体" pitchFamily="49" charset="-122"/>
                <a:cs typeface="Times New Roman" pitchFamily="18" charset="0"/>
              </a:rPr>
              <a:t>B</a:t>
            </a:r>
            <a:r>
              <a:rPr lang="zh-CN" altLang="en-US" sz="2000" b="1" smtClean="0">
                <a:solidFill>
                  <a:srgbClr val="000099"/>
                </a:solidFill>
                <a:latin typeface="Times New Roman" pitchFamily="18" charset="0"/>
                <a:ea typeface="楷体" pitchFamily="49" charset="-122"/>
                <a:cs typeface="Times New Roman" pitchFamily="18" charset="0"/>
              </a:rPr>
              <a:t>．闭合开关，发现电流表示数过大，原因可能是滑动变阻器连入电路阻值过小</a:t>
            </a:r>
          </a:p>
          <a:p>
            <a:pPr>
              <a:lnSpc>
                <a:spcPct val="120000"/>
              </a:lnSpc>
              <a:buFont typeface="Arial"/>
              <a:buNone/>
            </a:pPr>
            <a:r>
              <a:rPr lang="en-US" altLang="zh-CN" sz="2000" b="1" smtClean="0">
                <a:solidFill>
                  <a:srgbClr val="000099"/>
                </a:solidFill>
                <a:latin typeface="Times New Roman" pitchFamily="18" charset="0"/>
                <a:ea typeface="楷体" pitchFamily="49" charset="-122"/>
                <a:cs typeface="Times New Roman" pitchFamily="18" charset="0"/>
              </a:rPr>
              <a:t>C</a:t>
            </a:r>
            <a:r>
              <a:rPr lang="zh-CN" altLang="en-US" sz="2000" b="1" smtClean="0">
                <a:solidFill>
                  <a:srgbClr val="000099"/>
                </a:solidFill>
                <a:latin typeface="Times New Roman" pitchFamily="18" charset="0"/>
                <a:ea typeface="楷体" pitchFamily="49" charset="-122"/>
                <a:cs typeface="Times New Roman" pitchFamily="18" charset="0"/>
              </a:rPr>
              <a:t>．实验中电压表的示数保持</a:t>
            </a:r>
            <a:r>
              <a:rPr lang="en-US" altLang="zh-CN" sz="2000" b="1" smtClean="0">
                <a:solidFill>
                  <a:srgbClr val="000099"/>
                </a:solidFill>
                <a:latin typeface="Times New Roman" pitchFamily="18" charset="0"/>
                <a:ea typeface="楷体" pitchFamily="49" charset="-122"/>
                <a:cs typeface="Times New Roman" pitchFamily="18" charset="0"/>
              </a:rPr>
              <a:t>2.5V</a:t>
            </a:r>
            <a:r>
              <a:rPr lang="zh-CN" altLang="en-US" sz="2000" b="1" smtClean="0">
                <a:solidFill>
                  <a:srgbClr val="000099"/>
                </a:solidFill>
                <a:latin typeface="Times New Roman" pitchFamily="18" charset="0"/>
                <a:ea typeface="楷体" pitchFamily="49" charset="-122"/>
                <a:cs typeface="Times New Roman" pitchFamily="18" charset="0"/>
              </a:rPr>
              <a:t>不变</a:t>
            </a:r>
          </a:p>
          <a:p>
            <a:pPr>
              <a:lnSpc>
                <a:spcPct val="120000"/>
              </a:lnSpc>
              <a:buFont typeface="Arial"/>
              <a:buNone/>
            </a:pPr>
            <a:r>
              <a:rPr lang="en-US" altLang="zh-CN" sz="2000" b="1" smtClean="0">
                <a:solidFill>
                  <a:srgbClr val="000099"/>
                </a:solidFill>
                <a:latin typeface="Times New Roman" pitchFamily="18" charset="0"/>
                <a:ea typeface="楷体" pitchFamily="49" charset="-122"/>
                <a:cs typeface="Times New Roman" pitchFamily="18" charset="0"/>
              </a:rPr>
              <a:t>D</a:t>
            </a:r>
            <a:r>
              <a:rPr lang="zh-CN" altLang="en-US" sz="2000" b="1" smtClean="0">
                <a:solidFill>
                  <a:srgbClr val="000099"/>
                </a:solidFill>
                <a:latin typeface="Times New Roman" pitchFamily="18" charset="0"/>
                <a:ea typeface="楷体" pitchFamily="49" charset="-122"/>
                <a:cs typeface="Times New Roman" pitchFamily="18" charset="0"/>
              </a:rPr>
              <a:t>．将</a:t>
            </a:r>
            <a:r>
              <a:rPr lang="en-US" altLang="zh-CN" sz="2000" b="1" smtClean="0">
                <a:solidFill>
                  <a:srgbClr val="000099"/>
                </a:solidFill>
                <a:latin typeface="Times New Roman" pitchFamily="18" charset="0"/>
                <a:ea typeface="楷体" pitchFamily="49" charset="-122"/>
                <a:cs typeface="Times New Roman" pitchFamily="18" charset="0"/>
              </a:rPr>
              <a:t>R</a:t>
            </a:r>
            <a:r>
              <a:rPr lang="en-US" altLang="zh-CN" sz="2000" b="1" baseline="-25000" smtClean="0">
                <a:solidFill>
                  <a:srgbClr val="000099"/>
                </a:solidFill>
                <a:latin typeface="Times New Roman" pitchFamily="18" charset="0"/>
                <a:ea typeface="楷体" pitchFamily="49" charset="-122"/>
                <a:cs typeface="Times New Roman" pitchFamily="18" charset="0"/>
              </a:rPr>
              <a:t>x</a:t>
            </a:r>
            <a:r>
              <a:rPr lang="zh-CN" altLang="en-US" sz="2000" b="1" smtClean="0">
                <a:solidFill>
                  <a:srgbClr val="000099"/>
                </a:solidFill>
                <a:latin typeface="Times New Roman" pitchFamily="18" charset="0"/>
                <a:ea typeface="楷体" pitchFamily="49" charset="-122"/>
                <a:cs typeface="Times New Roman" pitchFamily="18" charset="0"/>
              </a:rPr>
              <a:t>从</a:t>
            </a:r>
            <a:r>
              <a:rPr lang="en-US" altLang="zh-CN" sz="2000" b="1" smtClean="0">
                <a:solidFill>
                  <a:srgbClr val="000099"/>
                </a:solidFill>
                <a:latin typeface="Times New Roman" pitchFamily="18" charset="0"/>
                <a:ea typeface="楷体" pitchFamily="49" charset="-122"/>
                <a:cs typeface="Times New Roman" pitchFamily="18" charset="0"/>
              </a:rPr>
              <a:t>5Ω</a:t>
            </a:r>
            <a:r>
              <a:rPr lang="zh-CN" altLang="en-US" sz="2000" b="1" smtClean="0">
                <a:solidFill>
                  <a:srgbClr val="000099"/>
                </a:solidFill>
                <a:latin typeface="Times New Roman" pitchFamily="18" charset="0"/>
                <a:ea typeface="楷体" pitchFamily="49" charset="-122"/>
                <a:cs typeface="Times New Roman" pitchFamily="18" charset="0"/>
              </a:rPr>
              <a:t>换成</a:t>
            </a:r>
            <a:r>
              <a:rPr lang="en-US" altLang="zh-CN" sz="2000" b="1" smtClean="0">
                <a:solidFill>
                  <a:srgbClr val="000099"/>
                </a:solidFill>
                <a:latin typeface="Times New Roman" pitchFamily="18" charset="0"/>
                <a:ea typeface="楷体" pitchFamily="49" charset="-122"/>
                <a:cs typeface="Times New Roman" pitchFamily="18" charset="0"/>
              </a:rPr>
              <a:t>10Ω</a:t>
            </a:r>
            <a:r>
              <a:rPr lang="zh-CN" altLang="en-US" sz="2000" b="1" smtClean="0">
                <a:solidFill>
                  <a:srgbClr val="000099"/>
                </a:solidFill>
                <a:latin typeface="Times New Roman" pitchFamily="18" charset="0"/>
                <a:ea typeface="楷体" pitchFamily="49" charset="-122"/>
                <a:cs typeface="Times New Roman" pitchFamily="18" charset="0"/>
              </a:rPr>
              <a:t>后，应将滑片</a:t>
            </a:r>
            <a:r>
              <a:rPr lang="en-US" altLang="zh-CN" sz="2000" b="1" smtClean="0">
                <a:solidFill>
                  <a:srgbClr val="000099"/>
                </a:solidFill>
                <a:latin typeface="Times New Roman" pitchFamily="18" charset="0"/>
                <a:ea typeface="楷体" pitchFamily="49" charset="-122"/>
                <a:cs typeface="Times New Roman" pitchFamily="18" charset="0"/>
              </a:rPr>
              <a:t>P</a:t>
            </a:r>
            <a:r>
              <a:rPr lang="zh-CN" altLang="en-US" sz="2000" b="1" smtClean="0">
                <a:solidFill>
                  <a:srgbClr val="000099"/>
                </a:solidFill>
                <a:latin typeface="Times New Roman" pitchFamily="18" charset="0"/>
                <a:ea typeface="楷体" pitchFamily="49" charset="-122"/>
                <a:cs typeface="Times New Roman" pitchFamily="18" charset="0"/>
              </a:rPr>
              <a:t>向左移</a:t>
            </a:r>
            <a:endParaRPr lang="en-US" altLang="zh-CN" sz="2000" b="1" smtClean="0">
              <a:solidFill>
                <a:srgbClr val="000099"/>
              </a:solidFill>
              <a:latin typeface="Times New Roman" pitchFamily="18" charset="0"/>
              <a:ea typeface="楷体" pitchFamily="49" charset="-122"/>
              <a:cs typeface="Times New Roman" pitchFamily="18" charset="0"/>
            </a:endParaRPr>
          </a:p>
          <a:p>
            <a:pPr>
              <a:lnSpc>
                <a:spcPct val="120000"/>
              </a:lnSpc>
              <a:buFont typeface="Arial"/>
              <a:buNone/>
            </a:pPr>
            <a:r>
              <a:rPr lang="zh-CN" altLang="en-US" sz="2000" b="1" smtClean="0">
                <a:solidFill>
                  <a:srgbClr val="FF0000"/>
                </a:solidFill>
                <a:latin typeface="Times New Roman" pitchFamily="18" charset="0"/>
                <a:ea typeface="楷体" pitchFamily="49" charset="-122"/>
                <a:cs typeface="Times New Roman" pitchFamily="18" charset="0"/>
              </a:rPr>
              <a:t>答案：</a:t>
            </a:r>
            <a:r>
              <a:rPr lang="en-US" altLang="zh-CN" sz="2000" b="1" smtClean="0">
                <a:solidFill>
                  <a:srgbClr val="FF0000"/>
                </a:solidFill>
                <a:latin typeface="Times New Roman" pitchFamily="18" charset="0"/>
                <a:ea typeface="楷体" pitchFamily="49" charset="-122"/>
                <a:cs typeface="Times New Roman" pitchFamily="18" charset="0"/>
              </a:rPr>
              <a:t>D</a:t>
            </a:r>
            <a:endParaRPr lang="zh-CN" altLang="en-US" sz="2000" b="1" smtClean="0">
              <a:solidFill>
                <a:srgbClr val="FF0000"/>
              </a:solidFill>
              <a:latin typeface="Times New Roman" pitchFamily="18" charset="0"/>
              <a:ea typeface="楷体" pitchFamily="49" charset="-122"/>
              <a:cs typeface="Times New Roman" pitchFamily="18" charset="0"/>
            </a:endParaRPr>
          </a:p>
          <a:p>
            <a:endParaRPr lang="zh-CN" altLang="en-US" sz="2000">
              <a:latin typeface="Times New Roman" pitchFamily="18" charset="0"/>
              <a:ea typeface="楷体" pitchFamily="49" charset="-122"/>
              <a:cs typeface="Times New Roman" pitchFamily="18" charset="0"/>
            </a:endParaRPr>
          </a:p>
        </p:txBody>
      </p:sp>
      <p:pic>
        <p:nvPicPr>
          <p:cNvPr id="33794" name="Picture 2" descr="èä¼ç½"/>
          <p:cNvPicPr>
            <a:picLocks noChangeAspect="1" noChangeArrowheads="1"/>
          </p:cNvPicPr>
          <p:nvPr/>
        </p:nvPicPr>
        <p:blipFill>
          <a:blip r:embed="rId2"/>
          <a:stretch>
            <a:fillRect/>
          </a:stretch>
        </p:blipFill>
        <p:spPr bwMode="auto">
          <a:xfrm>
            <a:off x="5105400" y="1371600"/>
            <a:ext cx="3765375" cy="1981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9762"/>
          </a:xfrm>
        </p:spPr>
        <p:style>
          <a:lnRef idx="0">
            <a:schemeClr val="accent6"/>
          </a:lnRef>
          <a:fillRef idx="3">
            <a:schemeClr val="accent6"/>
          </a:fillRef>
          <a:effectRef idx="3">
            <a:schemeClr val="accent6"/>
          </a:effectRef>
          <a:fontRef idx="minor">
            <a:schemeClr val="lt1"/>
          </a:fontRef>
        </p:style>
        <p:txBody>
          <a:bodyPr/>
          <a:lstStyle/>
          <a:p>
            <a:r>
              <a:rPr lang="zh-CN" alt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课堂练习</a:t>
            </a:r>
            <a:endParaRPr lang="zh-CN" altLang="en-US"/>
          </a:p>
        </p:txBody>
      </p:sp>
      <p:sp>
        <p:nvSpPr>
          <p:cNvPr id="3" name="内容占位符 2"/>
          <p:cNvSpPr>
            <a:spLocks noGrp="1"/>
          </p:cNvSpPr>
          <p:nvPr>
            <p:ph idx="1"/>
          </p:nvPr>
        </p:nvSpPr>
        <p:spPr>
          <a:xfrm>
            <a:off x="457200" y="990600"/>
            <a:ext cx="5562600" cy="2819400"/>
          </a:xfrm>
        </p:spPr>
        <p:txBody>
          <a:bodyPr/>
          <a:lstStyle/>
          <a:p>
            <a:pPr>
              <a:lnSpc>
                <a:spcPct val="120000"/>
              </a:lnSpc>
              <a:buFont typeface="Arial"/>
              <a:buNone/>
            </a:pPr>
            <a:r>
              <a:rPr lang="zh-CN" altLang="en-US" sz="2000" b="1" smtClean="0">
                <a:solidFill>
                  <a:srgbClr val="000099"/>
                </a:solidFill>
                <a:latin typeface="Times New Roman" pitchFamily="18" charset="0"/>
                <a:ea typeface="楷体" pitchFamily="49" charset="-122"/>
                <a:cs typeface="Times New Roman" pitchFamily="18" charset="0"/>
              </a:rPr>
              <a:t>（</a:t>
            </a:r>
            <a:r>
              <a:rPr lang="en-US" altLang="zh-CN" sz="2000" b="1" smtClean="0">
                <a:solidFill>
                  <a:srgbClr val="000099"/>
                </a:solidFill>
                <a:latin typeface="Times New Roman" pitchFamily="18" charset="0"/>
                <a:ea typeface="楷体" pitchFamily="49" charset="-122"/>
                <a:cs typeface="Times New Roman" pitchFamily="18" charset="0"/>
              </a:rPr>
              <a:t>2019</a:t>
            </a:r>
            <a:r>
              <a:rPr lang="zh-CN" altLang="en-US" sz="2000" b="1" smtClean="0">
                <a:solidFill>
                  <a:srgbClr val="000099"/>
                </a:solidFill>
                <a:latin typeface="Times New Roman" pitchFamily="18" charset="0"/>
                <a:ea typeface="楷体" pitchFamily="49" charset="-122"/>
                <a:cs typeface="Times New Roman" pitchFamily="18" charset="0"/>
              </a:rPr>
              <a:t>秋</a:t>
            </a:r>
            <a:r>
              <a:rPr lang="en-US" altLang="zh-CN" sz="2000" b="1" smtClean="0">
                <a:solidFill>
                  <a:srgbClr val="000099"/>
                </a:solidFill>
                <a:latin typeface="Times New Roman" pitchFamily="18" charset="0"/>
                <a:ea typeface="楷体" pitchFamily="49" charset="-122"/>
                <a:cs typeface="Times New Roman" pitchFamily="18" charset="0"/>
              </a:rPr>
              <a:t>•</a:t>
            </a:r>
            <a:r>
              <a:rPr lang="zh-CN" altLang="en-US" sz="2000" b="1" smtClean="0">
                <a:solidFill>
                  <a:srgbClr val="000099"/>
                </a:solidFill>
                <a:latin typeface="Times New Roman" pitchFamily="18" charset="0"/>
                <a:ea typeface="楷体" pitchFamily="49" charset="-122"/>
                <a:cs typeface="Times New Roman" pitchFamily="18" charset="0"/>
              </a:rPr>
              <a:t>南岸区校级期中）小侨要探究“电流与电压的关系”，如图是她设计的实验电路，实验时她记录了定值电阻的阻值为</a:t>
            </a:r>
            <a:r>
              <a:rPr lang="en-US" altLang="zh-CN" sz="2000" b="1" smtClean="0">
                <a:solidFill>
                  <a:srgbClr val="000099"/>
                </a:solidFill>
                <a:latin typeface="Times New Roman" pitchFamily="18" charset="0"/>
                <a:ea typeface="楷体" pitchFamily="49" charset="-122"/>
                <a:cs typeface="Times New Roman" pitchFamily="18" charset="0"/>
              </a:rPr>
              <a:t>R</a:t>
            </a:r>
            <a:r>
              <a:rPr lang="en-US" altLang="zh-CN" sz="2000" b="1" baseline="-25000" smtClean="0">
                <a:solidFill>
                  <a:srgbClr val="000099"/>
                </a:solidFill>
                <a:latin typeface="Times New Roman" pitchFamily="18" charset="0"/>
                <a:ea typeface="楷体" pitchFamily="49" charset="-122"/>
                <a:cs typeface="Times New Roman" pitchFamily="18" charset="0"/>
              </a:rPr>
              <a:t>1</a:t>
            </a:r>
            <a:r>
              <a:rPr lang="zh-CN" altLang="en-US" sz="2000" b="1" smtClean="0">
                <a:solidFill>
                  <a:srgbClr val="000099"/>
                </a:solidFill>
                <a:latin typeface="Times New Roman" pitchFamily="18" charset="0"/>
                <a:ea typeface="楷体" pitchFamily="49" charset="-122"/>
                <a:cs typeface="Times New Roman" pitchFamily="18" charset="0"/>
              </a:rPr>
              <a:t>，电阻箱的阻值为</a:t>
            </a:r>
            <a:r>
              <a:rPr lang="en-US" altLang="zh-CN" sz="2000" b="1" smtClean="0">
                <a:solidFill>
                  <a:srgbClr val="000099"/>
                </a:solidFill>
                <a:latin typeface="Times New Roman" pitchFamily="18" charset="0"/>
                <a:ea typeface="楷体" pitchFamily="49" charset="-122"/>
                <a:cs typeface="Times New Roman" pitchFamily="18" charset="0"/>
              </a:rPr>
              <a:t>R</a:t>
            </a:r>
            <a:r>
              <a:rPr lang="en-US" altLang="zh-CN" sz="2000" b="1" baseline="-25000" smtClean="0">
                <a:solidFill>
                  <a:srgbClr val="000099"/>
                </a:solidFill>
                <a:latin typeface="Times New Roman" pitchFamily="18" charset="0"/>
                <a:ea typeface="楷体" pitchFamily="49" charset="-122"/>
                <a:cs typeface="Times New Roman" pitchFamily="18" charset="0"/>
              </a:rPr>
              <a:t>2</a:t>
            </a:r>
            <a:r>
              <a:rPr lang="zh-CN" altLang="en-US" sz="2000" b="1" smtClean="0">
                <a:solidFill>
                  <a:srgbClr val="000099"/>
                </a:solidFill>
                <a:latin typeface="Times New Roman" pitchFamily="18" charset="0"/>
                <a:ea typeface="楷体" pitchFamily="49" charset="-122"/>
                <a:cs typeface="Times New Roman" pitchFamily="18" charset="0"/>
              </a:rPr>
              <a:t>，电压表</a:t>
            </a:r>
            <a:r>
              <a:rPr lang="en-US" altLang="zh-CN" sz="2000" b="1" smtClean="0">
                <a:solidFill>
                  <a:srgbClr val="000099"/>
                </a:solidFill>
                <a:latin typeface="Times New Roman" pitchFamily="18" charset="0"/>
                <a:ea typeface="楷体" pitchFamily="49" charset="-122"/>
                <a:cs typeface="Times New Roman" pitchFamily="18" charset="0"/>
              </a:rPr>
              <a:t>V</a:t>
            </a:r>
            <a:r>
              <a:rPr lang="en-US" altLang="zh-CN" sz="2000" b="1" baseline="-25000" smtClean="0">
                <a:solidFill>
                  <a:srgbClr val="000099"/>
                </a:solidFill>
                <a:latin typeface="Times New Roman" pitchFamily="18" charset="0"/>
                <a:ea typeface="楷体" pitchFamily="49" charset="-122"/>
                <a:cs typeface="Times New Roman" pitchFamily="18" charset="0"/>
              </a:rPr>
              <a:t>1</a:t>
            </a:r>
            <a:r>
              <a:rPr lang="zh-CN" altLang="en-US" sz="2000" b="1" smtClean="0">
                <a:solidFill>
                  <a:srgbClr val="000099"/>
                </a:solidFill>
                <a:latin typeface="Times New Roman" pitchFamily="18" charset="0"/>
                <a:ea typeface="楷体" pitchFamily="49" charset="-122"/>
                <a:cs typeface="Times New Roman" pitchFamily="18" charset="0"/>
              </a:rPr>
              <a:t>示数为</a:t>
            </a:r>
            <a:r>
              <a:rPr lang="en-US" altLang="zh-CN" sz="2000" b="1" smtClean="0">
                <a:solidFill>
                  <a:srgbClr val="000099"/>
                </a:solidFill>
                <a:latin typeface="Times New Roman" pitchFamily="18" charset="0"/>
                <a:ea typeface="楷体" pitchFamily="49" charset="-122"/>
                <a:cs typeface="Times New Roman" pitchFamily="18" charset="0"/>
              </a:rPr>
              <a:t>U</a:t>
            </a:r>
            <a:r>
              <a:rPr lang="en-US" altLang="zh-CN" sz="2000" b="1" baseline="-25000" smtClean="0">
                <a:solidFill>
                  <a:srgbClr val="000099"/>
                </a:solidFill>
                <a:latin typeface="Times New Roman" pitchFamily="18" charset="0"/>
                <a:ea typeface="楷体" pitchFamily="49" charset="-122"/>
                <a:cs typeface="Times New Roman" pitchFamily="18" charset="0"/>
              </a:rPr>
              <a:t>1</a:t>
            </a:r>
            <a:r>
              <a:rPr lang="zh-CN" altLang="en-US" sz="2000" b="1" smtClean="0">
                <a:solidFill>
                  <a:srgbClr val="000099"/>
                </a:solidFill>
                <a:latin typeface="Times New Roman" pitchFamily="18" charset="0"/>
                <a:ea typeface="楷体" pitchFamily="49" charset="-122"/>
                <a:cs typeface="Times New Roman" pitchFamily="18" charset="0"/>
              </a:rPr>
              <a:t>，电压表</a:t>
            </a:r>
            <a:r>
              <a:rPr lang="en-US" altLang="zh-CN" sz="2000" b="1" smtClean="0">
                <a:solidFill>
                  <a:srgbClr val="000099"/>
                </a:solidFill>
                <a:latin typeface="Times New Roman" pitchFamily="18" charset="0"/>
                <a:ea typeface="楷体" pitchFamily="49" charset="-122"/>
                <a:cs typeface="Times New Roman" pitchFamily="18" charset="0"/>
              </a:rPr>
              <a:t>V</a:t>
            </a:r>
            <a:r>
              <a:rPr lang="en-US" altLang="zh-CN" sz="2000" b="1" baseline="-25000" smtClean="0">
                <a:solidFill>
                  <a:srgbClr val="000099"/>
                </a:solidFill>
                <a:latin typeface="Times New Roman" pitchFamily="18" charset="0"/>
                <a:ea typeface="楷体" pitchFamily="49" charset="-122"/>
                <a:cs typeface="Times New Roman" pitchFamily="18" charset="0"/>
              </a:rPr>
              <a:t>2</a:t>
            </a:r>
            <a:r>
              <a:rPr lang="zh-CN" altLang="en-US" sz="2000" b="1" smtClean="0">
                <a:solidFill>
                  <a:srgbClr val="000099"/>
                </a:solidFill>
                <a:latin typeface="Times New Roman" pitchFamily="18" charset="0"/>
                <a:ea typeface="楷体" pitchFamily="49" charset="-122"/>
                <a:cs typeface="Times New Roman" pitchFamily="18" charset="0"/>
              </a:rPr>
              <a:t>示数为</a:t>
            </a:r>
            <a:r>
              <a:rPr lang="en-US" altLang="zh-CN" sz="2000" b="1" smtClean="0">
                <a:solidFill>
                  <a:srgbClr val="000099"/>
                </a:solidFill>
                <a:latin typeface="Times New Roman" pitchFamily="18" charset="0"/>
                <a:ea typeface="楷体" pitchFamily="49" charset="-122"/>
                <a:cs typeface="Times New Roman" pitchFamily="18" charset="0"/>
              </a:rPr>
              <a:t>U</a:t>
            </a:r>
            <a:r>
              <a:rPr lang="en-US" altLang="zh-CN" sz="2000" b="1" baseline="-25000" smtClean="0">
                <a:solidFill>
                  <a:srgbClr val="000099"/>
                </a:solidFill>
                <a:latin typeface="Times New Roman" pitchFamily="18" charset="0"/>
                <a:ea typeface="楷体" pitchFamily="49" charset="-122"/>
                <a:cs typeface="Times New Roman" pitchFamily="18" charset="0"/>
              </a:rPr>
              <a:t>2</a:t>
            </a:r>
            <a:r>
              <a:rPr lang="zh-CN" altLang="en-US" sz="2000" b="1" smtClean="0">
                <a:solidFill>
                  <a:srgbClr val="000099"/>
                </a:solidFill>
                <a:latin typeface="Times New Roman" pitchFamily="18" charset="0"/>
                <a:ea typeface="楷体" pitchFamily="49" charset="-122"/>
                <a:cs typeface="Times New Roman" pitchFamily="18" charset="0"/>
              </a:rPr>
              <a:t>，电流表的示数为</a:t>
            </a:r>
            <a:r>
              <a:rPr lang="en-US" altLang="zh-CN" sz="2000" b="1" smtClean="0">
                <a:solidFill>
                  <a:srgbClr val="000099"/>
                </a:solidFill>
                <a:latin typeface="Times New Roman" pitchFamily="18" charset="0"/>
                <a:ea typeface="楷体" pitchFamily="49" charset="-122"/>
                <a:cs typeface="Times New Roman" pitchFamily="18" charset="0"/>
              </a:rPr>
              <a:t>I</a:t>
            </a:r>
            <a:r>
              <a:rPr lang="zh-CN" altLang="en-US" sz="2000" b="1" smtClean="0">
                <a:solidFill>
                  <a:srgbClr val="000099"/>
                </a:solidFill>
                <a:latin typeface="Times New Roman" pitchFamily="18" charset="0"/>
                <a:ea typeface="楷体" pitchFamily="49" charset="-122"/>
                <a:cs typeface="Times New Roman" pitchFamily="18" charset="0"/>
              </a:rPr>
              <a:t>，电源电压恒定。小侨要用图象描述各物理量之间的关系，下列图象正确的是（　　）</a:t>
            </a:r>
          </a:p>
          <a:p>
            <a:endParaRPr lang="zh-CN" altLang="en-US" sz="2400">
              <a:latin typeface="Times New Roman" pitchFamily="18" charset="0"/>
              <a:ea typeface="楷体" pitchFamily="49" charset="-122"/>
              <a:cs typeface="Times New Roman" pitchFamily="18" charset="0"/>
            </a:endParaRPr>
          </a:p>
        </p:txBody>
      </p:sp>
      <p:pic>
        <p:nvPicPr>
          <p:cNvPr id="32769" name="Picture 1" descr="D:\我的文档\Pictures\113.png"/>
          <p:cNvPicPr>
            <a:picLocks noChangeAspect="1" noChangeArrowheads="1"/>
          </p:cNvPicPr>
          <p:nvPr/>
        </p:nvPicPr>
        <p:blipFill>
          <a:blip r:embed="rId2"/>
          <a:stretch>
            <a:fillRect/>
          </a:stretch>
        </p:blipFill>
        <p:spPr bwMode="auto">
          <a:xfrm>
            <a:off x="6096000" y="990600"/>
            <a:ext cx="2438400" cy="2262014"/>
          </a:xfrm>
          <a:prstGeom prst="rect">
            <a:avLst/>
          </a:prstGeom>
          <a:noFill/>
        </p:spPr>
      </p:pic>
      <p:sp>
        <p:nvSpPr>
          <p:cNvPr id="5" name="矩形 4"/>
          <p:cNvSpPr/>
          <p:nvPr/>
        </p:nvSpPr>
        <p:spPr>
          <a:xfrm>
            <a:off x="7010400" y="5943600"/>
            <a:ext cx="1717137" cy="626710"/>
          </a:xfrm>
          <a:prstGeom prst="rect">
            <a:avLst/>
          </a:prstGeom>
        </p:spPr>
        <p:txBody>
          <a:bodyPr wrap="none">
            <a:spAutoFit/>
          </a:bodyPr>
          <a:lstStyle/>
          <a:p>
            <a:pPr>
              <a:lnSpc>
                <a:spcPct val="120000"/>
              </a:lnSpc>
              <a:buFont typeface="Arial"/>
              <a:buNone/>
            </a:pPr>
            <a:r>
              <a:rPr lang="zh-CN" altLang="en-US" sz="3200" b="1" smtClean="0">
                <a:solidFill>
                  <a:srgbClr val="FF0000"/>
                </a:solidFill>
                <a:ea typeface="楷体" pitchFamily="49" charset="-122"/>
                <a:cs typeface="Times New Roman" pitchFamily="18" charset="0"/>
              </a:rPr>
              <a:t>答案：</a:t>
            </a:r>
            <a:r>
              <a:rPr lang="en-US" altLang="zh-CN" sz="3200" b="1" smtClean="0">
                <a:solidFill>
                  <a:srgbClr val="FF0000"/>
                </a:solidFill>
                <a:ea typeface="楷体" pitchFamily="49" charset="-122"/>
                <a:cs typeface="Times New Roman" pitchFamily="18" charset="0"/>
              </a:rPr>
              <a:t>D</a:t>
            </a:r>
            <a:endParaRPr lang="zh-CN" altLang="en-US" sz="3200" b="1" smtClean="0">
              <a:solidFill>
                <a:srgbClr val="FF0000"/>
              </a:solidFill>
              <a:ea typeface="楷体" panose="02010609060101010101" pitchFamily="49" charset="-122"/>
              <a:cs typeface="Times New Roman" panose="02020603050405020304" pitchFamily="18" charset="0"/>
            </a:endParaRPr>
          </a:p>
        </p:txBody>
      </p:sp>
      <p:pic>
        <p:nvPicPr>
          <p:cNvPr id="32771" name="Picture 3" descr="D:\我的文档\Pictures\113.png"/>
          <p:cNvPicPr>
            <a:picLocks noChangeAspect="1" noChangeArrowheads="1"/>
          </p:cNvPicPr>
          <p:nvPr/>
        </p:nvPicPr>
        <p:blipFill>
          <a:blip r:embed="rId3"/>
          <a:stretch>
            <a:fillRect/>
          </a:stretch>
        </p:blipFill>
        <p:spPr bwMode="auto">
          <a:xfrm>
            <a:off x="457200" y="3733800"/>
            <a:ext cx="8449356" cy="1752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9762"/>
          </a:xfrm>
        </p:spPr>
        <p:style>
          <a:lnRef idx="0">
            <a:schemeClr val="accent6"/>
          </a:lnRef>
          <a:fillRef idx="3">
            <a:schemeClr val="accent6"/>
          </a:fillRef>
          <a:effectRef idx="3">
            <a:schemeClr val="accent6"/>
          </a:effectRef>
          <a:fontRef idx="minor">
            <a:schemeClr val="lt1"/>
          </a:fontRef>
        </p:style>
        <p:txBody>
          <a:bodyPr/>
          <a:lstStyle/>
          <a:p>
            <a:r>
              <a:rPr lang="zh-CN" altLang="en-US" sz="36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课堂练习</a:t>
            </a:r>
            <a:endParaRPr lang="zh-CN" altLang="en-US" sz="3600"/>
          </a:p>
        </p:txBody>
      </p:sp>
      <p:sp>
        <p:nvSpPr>
          <p:cNvPr id="3" name="内容占位符 2"/>
          <p:cNvSpPr>
            <a:spLocks noGrp="1"/>
          </p:cNvSpPr>
          <p:nvPr>
            <p:ph idx="1"/>
          </p:nvPr>
        </p:nvSpPr>
        <p:spPr>
          <a:xfrm>
            <a:off x="457200" y="990600"/>
            <a:ext cx="5715000" cy="5410200"/>
          </a:xfrm>
        </p:spPr>
        <p:txBody>
          <a:bodyPr/>
          <a:lstStyle/>
          <a:p>
            <a:pPr>
              <a:lnSpc>
                <a:spcPct val="120000"/>
              </a:lnSpc>
              <a:buFont typeface="Arial"/>
              <a:buNone/>
            </a:pPr>
            <a:r>
              <a:rPr lang="zh-CN" altLang="en-US" sz="2400" b="1" smtClean="0">
                <a:solidFill>
                  <a:srgbClr val="000099"/>
                </a:solidFill>
                <a:latin typeface="Times New Roman" pitchFamily="18" charset="0"/>
                <a:ea typeface="楷体" pitchFamily="49" charset="-122"/>
                <a:cs typeface="Times New Roman" pitchFamily="18" charset="0"/>
              </a:rPr>
              <a:t>（</a:t>
            </a:r>
            <a:r>
              <a:rPr lang="en-US" altLang="zh-CN" sz="2400" b="1" smtClean="0">
                <a:solidFill>
                  <a:srgbClr val="000099"/>
                </a:solidFill>
                <a:latin typeface="Times New Roman" pitchFamily="18" charset="0"/>
                <a:ea typeface="楷体" pitchFamily="49" charset="-122"/>
                <a:cs typeface="Times New Roman" pitchFamily="18" charset="0"/>
              </a:rPr>
              <a:t>2018</a:t>
            </a:r>
            <a:r>
              <a:rPr lang="zh-CN" altLang="en-US" sz="2400" b="1" smtClean="0">
                <a:solidFill>
                  <a:srgbClr val="000099"/>
                </a:solidFill>
                <a:latin typeface="Times New Roman" pitchFamily="18" charset="0"/>
                <a:ea typeface="楷体" pitchFamily="49" charset="-122"/>
                <a:cs typeface="Times New Roman" pitchFamily="18" charset="0"/>
              </a:rPr>
              <a:t>秋</a:t>
            </a:r>
            <a:r>
              <a:rPr lang="en-US" altLang="zh-CN" sz="2400" b="1" smtClean="0">
                <a:solidFill>
                  <a:srgbClr val="000099"/>
                </a:solidFill>
                <a:latin typeface="Times New Roman" pitchFamily="18" charset="0"/>
                <a:ea typeface="楷体" pitchFamily="49" charset="-122"/>
                <a:cs typeface="Times New Roman" pitchFamily="18" charset="0"/>
              </a:rPr>
              <a:t>•</a:t>
            </a:r>
            <a:r>
              <a:rPr lang="zh-CN" altLang="en-US" sz="2400" b="1" smtClean="0">
                <a:solidFill>
                  <a:srgbClr val="000099"/>
                </a:solidFill>
                <a:latin typeface="Times New Roman" pitchFamily="18" charset="0"/>
                <a:ea typeface="楷体" pitchFamily="49" charset="-122"/>
                <a:cs typeface="Times New Roman" pitchFamily="18" charset="0"/>
              </a:rPr>
              <a:t>南岗区校级月考）在探究“电流和电压的关系”实验中，小明错把电压表接到了滑动变阻器两端，如图所示。并按照电压表和电流表的示数画出了电流和电压关系图象，其中正确的是（　　）</a:t>
            </a:r>
            <a:endParaRPr lang="en-US" altLang="zh-CN" sz="2400" b="1" smtClean="0">
              <a:solidFill>
                <a:srgbClr val="000099"/>
              </a:solidFill>
              <a:latin typeface="Times New Roman" pitchFamily="18" charset="0"/>
              <a:ea typeface="楷体" pitchFamily="49" charset="-122"/>
              <a:cs typeface="Times New Roman" pitchFamily="18" charset="0"/>
            </a:endParaRPr>
          </a:p>
          <a:p>
            <a:pPr>
              <a:lnSpc>
                <a:spcPct val="120000"/>
              </a:lnSpc>
              <a:buFont typeface="Arial"/>
              <a:buNone/>
            </a:pPr>
            <a:endParaRPr lang="en-US" altLang="zh-CN" sz="2400" b="1"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pPr>
              <a:lnSpc>
                <a:spcPct val="120000"/>
              </a:lnSpc>
              <a:buFont typeface="Arial"/>
              <a:buNone/>
            </a:pPr>
            <a:endParaRPr lang="en-US" altLang="zh-CN" sz="2400" b="1"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endParaRPr lang="zh-CN" altLang="en-US" sz="2400">
              <a:latin typeface="Times New Roman" pitchFamily="18" charset="0"/>
              <a:ea typeface="楷体" pitchFamily="49" charset="-122"/>
              <a:cs typeface="Times New Roman" pitchFamily="18" charset="0"/>
            </a:endParaRPr>
          </a:p>
        </p:txBody>
      </p:sp>
      <p:pic>
        <p:nvPicPr>
          <p:cNvPr id="38914" name="Picture 2" descr="èä¼ç½"/>
          <p:cNvPicPr>
            <a:picLocks noChangeAspect="1" noChangeArrowheads="1"/>
          </p:cNvPicPr>
          <p:nvPr/>
        </p:nvPicPr>
        <p:blipFill>
          <a:blip r:embed="rId2"/>
          <a:stretch>
            <a:fillRect/>
          </a:stretch>
        </p:blipFill>
        <p:spPr bwMode="auto">
          <a:xfrm>
            <a:off x="6096000" y="1295400"/>
            <a:ext cx="2701453" cy="2057400"/>
          </a:xfrm>
          <a:prstGeom prst="rect">
            <a:avLst/>
          </a:prstGeom>
          <a:noFill/>
        </p:spPr>
      </p:pic>
      <p:pic>
        <p:nvPicPr>
          <p:cNvPr id="38915" name="Picture 3" descr="D:\我的文档\Pictures\114.png"/>
          <p:cNvPicPr>
            <a:picLocks noChangeAspect="1" noChangeArrowheads="1"/>
          </p:cNvPicPr>
          <p:nvPr/>
        </p:nvPicPr>
        <p:blipFill>
          <a:blip r:embed="rId3"/>
          <a:stretch>
            <a:fillRect/>
          </a:stretch>
        </p:blipFill>
        <p:spPr bwMode="auto">
          <a:xfrm>
            <a:off x="228600" y="3733800"/>
            <a:ext cx="8281473" cy="1524000"/>
          </a:xfrm>
          <a:prstGeom prst="rect">
            <a:avLst/>
          </a:prstGeom>
          <a:noFill/>
        </p:spPr>
      </p:pic>
      <p:sp>
        <p:nvSpPr>
          <p:cNvPr id="6" name="矩形 5"/>
          <p:cNvSpPr/>
          <p:nvPr/>
        </p:nvSpPr>
        <p:spPr>
          <a:xfrm>
            <a:off x="5867400" y="5334000"/>
            <a:ext cx="1717137" cy="626710"/>
          </a:xfrm>
          <a:prstGeom prst="rect">
            <a:avLst/>
          </a:prstGeom>
        </p:spPr>
        <p:txBody>
          <a:bodyPr wrap="none">
            <a:spAutoFit/>
          </a:bodyPr>
          <a:lstStyle/>
          <a:p>
            <a:pPr>
              <a:lnSpc>
                <a:spcPct val="120000"/>
              </a:lnSpc>
              <a:buFont typeface="Arial"/>
              <a:buNone/>
            </a:pPr>
            <a:r>
              <a:rPr lang="zh-CN" altLang="en-US" sz="3200" b="1" smtClean="0">
                <a:solidFill>
                  <a:srgbClr val="FF0000"/>
                </a:solidFill>
                <a:ea typeface="楷体" pitchFamily="49" charset="-122"/>
                <a:cs typeface="Times New Roman" pitchFamily="18" charset="0"/>
              </a:rPr>
              <a:t>答案：</a:t>
            </a:r>
            <a:r>
              <a:rPr lang="en-US" altLang="zh-CN" sz="3200" b="1" smtClean="0">
                <a:solidFill>
                  <a:srgbClr val="FF0000"/>
                </a:solidFill>
                <a:ea typeface="楷体" pitchFamily="49" charset="-122"/>
                <a:cs typeface="Times New Roman" pitchFamily="18" charset="0"/>
              </a:rPr>
              <a:t>D</a:t>
            </a:r>
            <a:endParaRPr lang="zh-CN" altLang="en-US" sz="3200" b="1" smtClean="0">
              <a:solidFill>
                <a:srgbClr val="FF0000"/>
              </a:solidFill>
              <a:ea typeface="楷体" pitchFamily="49" charset="-122"/>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400"/>
            <a:ext cx="8229600" cy="639762"/>
          </a:xfrm>
        </p:spPr>
        <p:style>
          <a:lnRef idx="0">
            <a:schemeClr val="accent6"/>
          </a:lnRef>
          <a:fillRef idx="3">
            <a:schemeClr val="accent6"/>
          </a:fillRef>
          <a:effectRef idx="3">
            <a:schemeClr val="accent6"/>
          </a:effectRef>
          <a:fontRef idx="minor">
            <a:schemeClr val="lt1"/>
          </a:fontRef>
        </p:style>
        <p:txBody>
          <a:bodyPr/>
          <a:lstStyle/>
          <a:p>
            <a:r>
              <a:rPr lang="zh-CN" altLang="en-US" sz="36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课堂练习</a:t>
            </a:r>
            <a:endParaRPr lang="zh-CN" altLang="en-US" sz="3600"/>
          </a:p>
        </p:txBody>
      </p:sp>
      <p:sp>
        <p:nvSpPr>
          <p:cNvPr id="3" name="内容占位符 2"/>
          <p:cNvSpPr>
            <a:spLocks noGrp="1"/>
          </p:cNvSpPr>
          <p:nvPr>
            <p:ph idx="1"/>
          </p:nvPr>
        </p:nvSpPr>
        <p:spPr>
          <a:xfrm>
            <a:off x="304800" y="762000"/>
            <a:ext cx="5486400" cy="5867400"/>
          </a:xfrm>
        </p:spPr>
        <p:txBody>
          <a:bodyPr/>
          <a:lstStyle/>
          <a:p>
            <a:pPr>
              <a:lnSpc>
                <a:spcPct val="120000"/>
              </a:lnSpc>
              <a:buFont typeface="Arial"/>
              <a:buNone/>
            </a:pPr>
            <a:r>
              <a:rPr lang="zh-CN" altLang="en-US" sz="2000" b="1" smtClean="0">
                <a:solidFill>
                  <a:srgbClr val="000099"/>
                </a:solidFill>
                <a:latin typeface="Times New Roman" pitchFamily="18" charset="0"/>
                <a:ea typeface="楷体" pitchFamily="49" charset="-122"/>
                <a:cs typeface="Times New Roman" pitchFamily="18" charset="0"/>
              </a:rPr>
              <a:t>（</a:t>
            </a:r>
            <a:r>
              <a:rPr lang="en-US" altLang="zh-CN" sz="2000" b="1" smtClean="0">
                <a:solidFill>
                  <a:srgbClr val="000099"/>
                </a:solidFill>
                <a:latin typeface="Times New Roman" pitchFamily="18" charset="0"/>
                <a:ea typeface="楷体" pitchFamily="49" charset="-122"/>
                <a:cs typeface="Times New Roman" pitchFamily="18" charset="0"/>
              </a:rPr>
              <a:t>2017</a:t>
            </a:r>
            <a:r>
              <a:rPr lang="zh-CN" altLang="en-US" sz="2000" b="1" smtClean="0">
                <a:solidFill>
                  <a:srgbClr val="000099"/>
                </a:solidFill>
                <a:latin typeface="Times New Roman" pitchFamily="18" charset="0"/>
                <a:ea typeface="楷体" pitchFamily="49" charset="-122"/>
                <a:cs typeface="Times New Roman" pitchFamily="18" charset="0"/>
              </a:rPr>
              <a:t>秋</a:t>
            </a:r>
            <a:r>
              <a:rPr lang="en-US" altLang="zh-CN" sz="2000" b="1" smtClean="0">
                <a:solidFill>
                  <a:srgbClr val="000099"/>
                </a:solidFill>
                <a:latin typeface="Times New Roman" pitchFamily="18" charset="0"/>
                <a:ea typeface="楷体" pitchFamily="49" charset="-122"/>
                <a:cs typeface="Times New Roman" pitchFamily="18" charset="0"/>
              </a:rPr>
              <a:t>•</a:t>
            </a:r>
            <a:r>
              <a:rPr lang="zh-CN" altLang="en-US" sz="2000" b="1" smtClean="0">
                <a:solidFill>
                  <a:srgbClr val="000099"/>
                </a:solidFill>
                <a:latin typeface="Times New Roman" pitchFamily="18" charset="0"/>
                <a:ea typeface="楷体" pitchFamily="49" charset="-122"/>
                <a:cs typeface="Times New Roman" pitchFamily="18" charset="0"/>
              </a:rPr>
              <a:t>兴化市期末）某同学用如图所示的电路研究通过导体的电流与电阻的关系，电源电压</a:t>
            </a:r>
            <a:r>
              <a:rPr lang="en-US" altLang="zh-CN" sz="2000" b="1" smtClean="0">
                <a:solidFill>
                  <a:srgbClr val="000099"/>
                </a:solidFill>
                <a:latin typeface="Times New Roman" pitchFamily="18" charset="0"/>
                <a:ea typeface="楷体" pitchFamily="49" charset="-122"/>
                <a:cs typeface="Times New Roman" pitchFamily="18" charset="0"/>
              </a:rPr>
              <a:t>3V</a:t>
            </a:r>
            <a:r>
              <a:rPr lang="zh-CN" altLang="en-US" sz="2000" b="1" smtClean="0">
                <a:solidFill>
                  <a:srgbClr val="000099"/>
                </a:solidFill>
                <a:latin typeface="Times New Roman" pitchFamily="18" charset="0"/>
                <a:ea typeface="楷体" pitchFamily="49" charset="-122"/>
                <a:cs typeface="Times New Roman" pitchFamily="18" charset="0"/>
              </a:rPr>
              <a:t>保持不变。调节电阻箱</a:t>
            </a:r>
            <a:r>
              <a:rPr lang="en-US" altLang="zh-CN" sz="2000" b="1" smtClean="0">
                <a:solidFill>
                  <a:srgbClr val="000099"/>
                </a:solidFill>
                <a:latin typeface="Times New Roman" pitchFamily="18" charset="0"/>
                <a:ea typeface="楷体" pitchFamily="49" charset="-122"/>
                <a:cs typeface="Times New Roman" pitchFamily="18" charset="0"/>
              </a:rPr>
              <a:t>R</a:t>
            </a:r>
            <a:r>
              <a:rPr lang="en-US" altLang="zh-CN" sz="2000" b="1" baseline="-25000" smtClean="0">
                <a:solidFill>
                  <a:srgbClr val="000099"/>
                </a:solidFill>
                <a:latin typeface="Times New Roman" pitchFamily="18" charset="0"/>
                <a:ea typeface="楷体" pitchFamily="49" charset="-122"/>
                <a:cs typeface="Times New Roman" pitchFamily="18" charset="0"/>
              </a:rPr>
              <a:t>1</a:t>
            </a:r>
            <a:r>
              <a:rPr lang="zh-CN" altLang="en-US" sz="2000" b="1" smtClean="0">
                <a:solidFill>
                  <a:srgbClr val="000099"/>
                </a:solidFill>
                <a:latin typeface="Times New Roman" pitchFamily="18" charset="0"/>
                <a:ea typeface="楷体" pitchFamily="49" charset="-122"/>
                <a:cs typeface="Times New Roman" pitchFamily="18" charset="0"/>
              </a:rPr>
              <a:t>和滑动变阻器</a:t>
            </a:r>
            <a:r>
              <a:rPr lang="en-US" altLang="zh-CN" sz="2000" b="1" smtClean="0">
                <a:solidFill>
                  <a:srgbClr val="000099"/>
                </a:solidFill>
                <a:latin typeface="Times New Roman" pitchFamily="18" charset="0"/>
                <a:ea typeface="楷体" pitchFamily="49" charset="-122"/>
                <a:cs typeface="Times New Roman" pitchFamily="18" charset="0"/>
              </a:rPr>
              <a:t>R</a:t>
            </a:r>
            <a:r>
              <a:rPr lang="en-US" altLang="zh-CN" sz="2000" b="1" baseline="-25000" smtClean="0">
                <a:solidFill>
                  <a:srgbClr val="000099"/>
                </a:solidFill>
                <a:latin typeface="Times New Roman" pitchFamily="18" charset="0"/>
                <a:ea typeface="楷体" pitchFamily="49" charset="-122"/>
                <a:cs typeface="Times New Roman" pitchFamily="18" charset="0"/>
              </a:rPr>
              <a:t>2</a:t>
            </a:r>
            <a:r>
              <a:rPr lang="zh-CN" altLang="en-US" sz="2000" b="1" smtClean="0">
                <a:solidFill>
                  <a:srgbClr val="000099"/>
                </a:solidFill>
                <a:latin typeface="Times New Roman" pitchFamily="18" charset="0"/>
                <a:ea typeface="楷体" pitchFamily="49" charset="-122"/>
                <a:cs typeface="Times New Roman" pitchFamily="18" charset="0"/>
              </a:rPr>
              <a:t>的滑片，读出了第一组数据，然后他不再调节滑片，仅改变电阻箱</a:t>
            </a:r>
            <a:r>
              <a:rPr lang="en-US" altLang="zh-CN" sz="2000" b="1" smtClean="0">
                <a:solidFill>
                  <a:srgbClr val="000099"/>
                </a:solidFill>
                <a:latin typeface="Times New Roman" pitchFamily="18" charset="0"/>
                <a:ea typeface="楷体" pitchFamily="49" charset="-122"/>
                <a:cs typeface="Times New Roman" pitchFamily="18" charset="0"/>
              </a:rPr>
              <a:t>R</a:t>
            </a:r>
            <a:r>
              <a:rPr lang="en-US" altLang="zh-CN" sz="2000" b="1" baseline="-25000" smtClean="0">
                <a:solidFill>
                  <a:srgbClr val="000099"/>
                </a:solidFill>
                <a:latin typeface="Times New Roman" pitchFamily="18" charset="0"/>
                <a:ea typeface="楷体" pitchFamily="49" charset="-122"/>
                <a:cs typeface="Times New Roman" pitchFamily="18" charset="0"/>
              </a:rPr>
              <a:t>1</a:t>
            </a:r>
            <a:r>
              <a:rPr lang="zh-CN" altLang="en-US" sz="2000" b="1" smtClean="0">
                <a:solidFill>
                  <a:srgbClr val="000099"/>
                </a:solidFill>
                <a:latin typeface="Times New Roman" pitchFamily="18" charset="0"/>
                <a:ea typeface="楷体" pitchFamily="49" charset="-122"/>
                <a:cs typeface="Times New Roman" pitchFamily="18" charset="0"/>
              </a:rPr>
              <a:t>的阻值，读得另外两级数据，如表所示，下列有关实验的说法正确的是（　　）</a:t>
            </a:r>
          </a:p>
          <a:p>
            <a:pPr>
              <a:lnSpc>
                <a:spcPct val="120000"/>
              </a:lnSpc>
              <a:buFont typeface="Arial"/>
              <a:buNone/>
            </a:pPr>
            <a:r>
              <a:rPr lang="en-US" altLang="zh-CN" sz="2000" b="1" smtClean="0">
                <a:solidFill>
                  <a:srgbClr val="000099"/>
                </a:solidFill>
                <a:latin typeface="Times New Roman" pitchFamily="18" charset="0"/>
                <a:ea typeface="楷体" pitchFamily="49" charset="-122"/>
                <a:cs typeface="Times New Roman" pitchFamily="18" charset="0"/>
              </a:rPr>
              <a:t>A</a:t>
            </a:r>
            <a:r>
              <a:rPr lang="zh-CN" altLang="en-US" sz="2000" b="1" smtClean="0">
                <a:solidFill>
                  <a:srgbClr val="000099"/>
                </a:solidFill>
                <a:latin typeface="Times New Roman" pitchFamily="18" charset="0"/>
                <a:ea typeface="楷体" pitchFamily="49" charset="-122"/>
                <a:cs typeface="Times New Roman" pitchFamily="18" charset="0"/>
              </a:rPr>
              <a:t>．能得到通过导体的电流与电阻成反比，因为</a:t>
            </a:r>
            <a:r>
              <a:rPr lang="en-US" altLang="zh-CN" sz="2000" b="1" smtClean="0">
                <a:solidFill>
                  <a:srgbClr val="000099"/>
                </a:solidFill>
                <a:latin typeface="Times New Roman" pitchFamily="18" charset="0"/>
                <a:ea typeface="楷体" pitchFamily="49" charset="-122"/>
                <a:cs typeface="Times New Roman" pitchFamily="18" charset="0"/>
              </a:rPr>
              <a:t>R</a:t>
            </a:r>
            <a:r>
              <a:rPr lang="en-US" altLang="zh-CN" sz="2000" b="1" baseline="-25000" smtClean="0">
                <a:solidFill>
                  <a:srgbClr val="000099"/>
                </a:solidFill>
                <a:latin typeface="Times New Roman" pitchFamily="18" charset="0"/>
                <a:ea typeface="楷体" pitchFamily="49" charset="-122"/>
                <a:cs typeface="Times New Roman" pitchFamily="18" charset="0"/>
              </a:rPr>
              <a:t>1</a:t>
            </a:r>
            <a:r>
              <a:rPr lang="zh-CN" altLang="en-US" sz="2000" b="1" smtClean="0">
                <a:solidFill>
                  <a:srgbClr val="000099"/>
                </a:solidFill>
                <a:latin typeface="Times New Roman" pitchFamily="18" charset="0"/>
                <a:ea typeface="楷体" pitchFamily="49" charset="-122"/>
                <a:cs typeface="Times New Roman" pitchFamily="18" charset="0"/>
              </a:rPr>
              <a:t>的阻值越大时通过的电流越小</a:t>
            </a:r>
          </a:p>
          <a:p>
            <a:pPr>
              <a:lnSpc>
                <a:spcPct val="120000"/>
              </a:lnSpc>
              <a:buFont typeface="Arial"/>
              <a:buNone/>
            </a:pPr>
            <a:r>
              <a:rPr lang="en-US" altLang="zh-CN" sz="2000" b="1" smtClean="0">
                <a:solidFill>
                  <a:srgbClr val="000099"/>
                </a:solidFill>
                <a:latin typeface="Times New Roman" pitchFamily="18" charset="0"/>
                <a:ea typeface="楷体" pitchFamily="49" charset="-122"/>
                <a:cs typeface="Times New Roman" pitchFamily="18" charset="0"/>
              </a:rPr>
              <a:t>B</a:t>
            </a:r>
            <a:r>
              <a:rPr lang="zh-CN" altLang="en-US" sz="2000" b="1" smtClean="0">
                <a:solidFill>
                  <a:srgbClr val="000099"/>
                </a:solidFill>
                <a:latin typeface="Times New Roman" pitchFamily="18" charset="0"/>
                <a:ea typeface="楷体" pitchFamily="49" charset="-122"/>
                <a:cs typeface="Times New Roman" pitchFamily="18" charset="0"/>
              </a:rPr>
              <a:t>．不能得到通过导体的电流与电阻成反比，因为他改变</a:t>
            </a:r>
            <a:r>
              <a:rPr lang="en-US" altLang="zh-CN" sz="2000" b="1" smtClean="0">
                <a:solidFill>
                  <a:srgbClr val="000099"/>
                </a:solidFill>
                <a:latin typeface="Times New Roman" pitchFamily="18" charset="0"/>
                <a:ea typeface="楷体" pitchFamily="49" charset="-122"/>
                <a:cs typeface="Times New Roman" pitchFamily="18" charset="0"/>
              </a:rPr>
              <a:t>R</a:t>
            </a:r>
            <a:r>
              <a:rPr lang="en-US" altLang="zh-CN" sz="2000" b="1" baseline="-25000" smtClean="0">
                <a:solidFill>
                  <a:srgbClr val="000099"/>
                </a:solidFill>
                <a:latin typeface="Times New Roman" pitchFamily="18" charset="0"/>
                <a:ea typeface="楷体" pitchFamily="49" charset="-122"/>
                <a:cs typeface="Times New Roman" pitchFamily="18" charset="0"/>
              </a:rPr>
              <a:t>1</a:t>
            </a:r>
            <a:r>
              <a:rPr lang="zh-CN" altLang="en-US" sz="2000" b="1" smtClean="0">
                <a:solidFill>
                  <a:srgbClr val="000099"/>
                </a:solidFill>
                <a:latin typeface="Times New Roman" pitchFamily="18" charset="0"/>
                <a:ea typeface="楷体" pitchFamily="49" charset="-122"/>
                <a:cs typeface="Times New Roman" pitchFamily="18" charset="0"/>
              </a:rPr>
              <a:t>的阻值了</a:t>
            </a:r>
          </a:p>
          <a:p>
            <a:pPr>
              <a:lnSpc>
                <a:spcPct val="120000"/>
              </a:lnSpc>
              <a:buFont typeface="Arial"/>
              <a:buNone/>
            </a:pPr>
            <a:r>
              <a:rPr lang="en-US" altLang="zh-CN" sz="2000" b="1" smtClean="0">
                <a:solidFill>
                  <a:srgbClr val="000099"/>
                </a:solidFill>
                <a:latin typeface="Times New Roman" pitchFamily="18" charset="0"/>
                <a:ea typeface="楷体" pitchFamily="49" charset="-122"/>
                <a:cs typeface="Times New Roman" pitchFamily="18" charset="0"/>
              </a:rPr>
              <a:t>C</a:t>
            </a:r>
            <a:r>
              <a:rPr lang="zh-CN" altLang="en-US" sz="2000" b="1" smtClean="0">
                <a:solidFill>
                  <a:srgbClr val="000099"/>
                </a:solidFill>
                <a:latin typeface="Times New Roman" pitchFamily="18" charset="0"/>
                <a:ea typeface="楷体" pitchFamily="49" charset="-122"/>
                <a:cs typeface="Times New Roman" pitchFamily="18" charset="0"/>
              </a:rPr>
              <a:t>．可以计算出三次实验中</a:t>
            </a:r>
            <a:r>
              <a:rPr lang="en-US" altLang="zh-CN" sz="2000" b="1" smtClean="0">
                <a:solidFill>
                  <a:srgbClr val="000099"/>
                </a:solidFill>
                <a:latin typeface="Times New Roman" pitchFamily="18" charset="0"/>
                <a:ea typeface="楷体" pitchFamily="49" charset="-122"/>
                <a:cs typeface="Times New Roman" pitchFamily="18" charset="0"/>
              </a:rPr>
              <a:t>R</a:t>
            </a:r>
            <a:r>
              <a:rPr lang="en-US" altLang="zh-CN" sz="2000" b="1" baseline="-25000" smtClean="0">
                <a:solidFill>
                  <a:srgbClr val="000099"/>
                </a:solidFill>
                <a:latin typeface="Times New Roman" pitchFamily="18" charset="0"/>
                <a:ea typeface="楷体" pitchFamily="49" charset="-122"/>
                <a:cs typeface="Times New Roman" pitchFamily="18" charset="0"/>
              </a:rPr>
              <a:t>2</a:t>
            </a:r>
            <a:r>
              <a:rPr lang="zh-CN" altLang="en-US" sz="2000" b="1" smtClean="0">
                <a:solidFill>
                  <a:srgbClr val="000099"/>
                </a:solidFill>
                <a:latin typeface="Times New Roman" pitchFamily="18" charset="0"/>
                <a:ea typeface="楷体" pitchFamily="49" charset="-122"/>
                <a:cs typeface="Times New Roman" pitchFamily="18" charset="0"/>
              </a:rPr>
              <a:t>连入电路的阻值为</a:t>
            </a:r>
            <a:r>
              <a:rPr lang="en-US" altLang="zh-CN" sz="2000" b="1" smtClean="0">
                <a:solidFill>
                  <a:srgbClr val="000099"/>
                </a:solidFill>
                <a:latin typeface="Times New Roman" pitchFamily="18" charset="0"/>
                <a:ea typeface="楷体" pitchFamily="49" charset="-122"/>
                <a:cs typeface="Times New Roman" pitchFamily="18" charset="0"/>
              </a:rPr>
              <a:t>12Ω</a:t>
            </a:r>
          </a:p>
          <a:p>
            <a:pPr>
              <a:lnSpc>
                <a:spcPct val="120000"/>
              </a:lnSpc>
              <a:buFont typeface="Arial"/>
              <a:buNone/>
            </a:pPr>
            <a:r>
              <a:rPr lang="en-US" altLang="zh-CN" sz="2000" b="1" smtClean="0">
                <a:solidFill>
                  <a:srgbClr val="000099"/>
                </a:solidFill>
                <a:latin typeface="Times New Roman" pitchFamily="18" charset="0"/>
                <a:ea typeface="楷体" pitchFamily="49" charset="-122"/>
                <a:cs typeface="Times New Roman" pitchFamily="18" charset="0"/>
              </a:rPr>
              <a:t>D</a:t>
            </a:r>
            <a:r>
              <a:rPr lang="zh-CN" altLang="en-US" sz="2000" b="1" smtClean="0">
                <a:solidFill>
                  <a:srgbClr val="000099"/>
                </a:solidFill>
                <a:latin typeface="Times New Roman" pitchFamily="18" charset="0"/>
                <a:ea typeface="楷体" pitchFamily="49" charset="-122"/>
                <a:cs typeface="Times New Roman" pitchFamily="18" charset="0"/>
              </a:rPr>
              <a:t>．分析</a:t>
            </a:r>
            <a:r>
              <a:rPr lang="en-US" altLang="zh-CN" sz="2000" b="1" smtClean="0">
                <a:solidFill>
                  <a:srgbClr val="000099"/>
                </a:solidFill>
                <a:latin typeface="Times New Roman" pitchFamily="18" charset="0"/>
                <a:ea typeface="楷体" pitchFamily="49" charset="-122"/>
                <a:cs typeface="Times New Roman" pitchFamily="18" charset="0"/>
              </a:rPr>
              <a:t>R</a:t>
            </a:r>
            <a:r>
              <a:rPr lang="en-US" altLang="zh-CN" sz="2000" b="1" baseline="-25000" smtClean="0">
                <a:solidFill>
                  <a:srgbClr val="000099"/>
                </a:solidFill>
                <a:latin typeface="Times New Roman" pitchFamily="18" charset="0"/>
                <a:ea typeface="楷体" pitchFamily="49" charset="-122"/>
                <a:cs typeface="Times New Roman" pitchFamily="18" charset="0"/>
              </a:rPr>
              <a:t>2</a:t>
            </a:r>
            <a:r>
              <a:rPr lang="zh-CN" altLang="en-US" sz="2000" b="1" smtClean="0">
                <a:solidFill>
                  <a:srgbClr val="000099"/>
                </a:solidFill>
                <a:latin typeface="Times New Roman" pitchFamily="18" charset="0"/>
                <a:ea typeface="楷体" pitchFamily="49" charset="-122"/>
                <a:cs typeface="Times New Roman" pitchFamily="18" charset="0"/>
              </a:rPr>
              <a:t>两端电压和通过的电流可以得到</a:t>
            </a:r>
            <a:r>
              <a:rPr lang="en-US" altLang="zh-CN" sz="2000" b="1" smtClean="0">
                <a:solidFill>
                  <a:srgbClr val="000099"/>
                </a:solidFill>
                <a:latin typeface="Times New Roman" pitchFamily="18" charset="0"/>
                <a:ea typeface="楷体" pitchFamily="49" charset="-122"/>
                <a:cs typeface="Times New Roman" pitchFamily="18" charset="0"/>
              </a:rPr>
              <a:t>R</a:t>
            </a:r>
            <a:r>
              <a:rPr lang="en-US" altLang="zh-CN" sz="2000" b="1" baseline="-25000" smtClean="0">
                <a:solidFill>
                  <a:srgbClr val="000099"/>
                </a:solidFill>
                <a:latin typeface="Times New Roman" pitchFamily="18" charset="0"/>
                <a:ea typeface="楷体" pitchFamily="49" charset="-122"/>
                <a:cs typeface="Times New Roman" pitchFamily="18" charset="0"/>
              </a:rPr>
              <a:t>2</a:t>
            </a:r>
            <a:r>
              <a:rPr lang="zh-CN" altLang="en-US" sz="2000" b="1" smtClean="0">
                <a:solidFill>
                  <a:srgbClr val="000099"/>
                </a:solidFill>
                <a:latin typeface="Times New Roman" pitchFamily="18" charset="0"/>
                <a:ea typeface="楷体" pitchFamily="49" charset="-122"/>
                <a:cs typeface="Times New Roman" pitchFamily="18" charset="0"/>
              </a:rPr>
              <a:t>中的电流与它两端的电压成正比的结论</a:t>
            </a:r>
          </a:p>
          <a:p>
            <a:endParaRPr lang="zh-CN" altLang="en-US" sz="2000">
              <a:solidFill>
                <a:srgbClr val="000099"/>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7890" name="Picture 2" descr="èä¼ç½"/>
          <p:cNvPicPr>
            <a:picLocks noChangeAspect="1" noChangeArrowheads="1"/>
          </p:cNvPicPr>
          <p:nvPr/>
        </p:nvPicPr>
        <p:blipFill>
          <a:blip r:embed="rId2"/>
          <a:stretch>
            <a:fillRect/>
          </a:stretch>
        </p:blipFill>
        <p:spPr bwMode="auto">
          <a:xfrm>
            <a:off x="5791200" y="990600"/>
            <a:ext cx="2743200" cy="2236054"/>
          </a:xfrm>
          <a:prstGeom prst="rect">
            <a:avLst/>
          </a:prstGeom>
          <a:noFill/>
        </p:spPr>
      </p:pic>
      <p:pic>
        <p:nvPicPr>
          <p:cNvPr id="37891" name="Picture 3" descr="D:\我的文档\Pictures\115.png"/>
          <p:cNvPicPr>
            <a:picLocks noChangeAspect="1" noChangeArrowheads="1"/>
          </p:cNvPicPr>
          <p:nvPr/>
        </p:nvPicPr>
        <p:blipFill>
          <a:blip r:embed="rId3"/>
          <a:stretch>
            <a:fillRect/>
          </a:stretch>
        </p:blipFill>
        <p:spPr bwMode="auto">
          <a:xfrm>
            <a:off x="5943600" y="3276601"/>
            <a:ext cx="2164539" cy="2057400"/>
          </a:xfrm>
          <a:prstGeom prst="rect">
            <a:avLst/>
          </a:prstGeom>
          <a:noFill/>
        </p:spPr>
      </p:pic>
      <p:sp>
        <p:nvSpPr>
          <p:cNvPr id="6" name="矩形 5"/>
          <p:cNvSpPr/>
          <p:nvPr/>
        </p:nvSpPr>
        <p:spPr>
          <a:xfrm>
            <a:off x="6019800" y="5562600"/>
            <a:ext cx="1717137" cy="626710"/>
          </a:xfrm>
          <a:prstGeom prst="rect">
            <a:avLst/>
          </a:prstGeom>
        </p:spPr>
        <p:txBody>
          <a:bodyPr wrap="none">
            <a:spAutoFit/>
          </a:bodyPr>
          <a:lstStyle/>
          <a:p>
            <a:pPr>
              <a:lnSpc>
                <a:spcPct val="120000"/>
              </a:lnSpc>
              <a:buFont typeface="Arial"/>
              <a:buNone/>
            </a:pPr>
            <a:r>
              <a:rPr lang="zh-CN" altLang="en-US" sz="3200" b="1" smtClean="0">
                <a:solidFill>
                  <a:srgbClr val="FF0000"/>
                </a:solidFill>
                <a:ea typeface="楷体" pitchFamily="49" charset="-122"/>
                <a:cs typeface="Times New Roman" pitchFamily="18" charset="0"/>
              </a:rPr>
              <a:t>答案：</a:t>
            </a:r>
            <a:r>
              <a:rPr lang="en-US" altLang="zh-CN" sz="3200" b="1" smtClean="0">
                <a:solidFill>
                  <a:srgbClr val="FF0000"/>
                </a:solidFill>
                <a:ea typeface="楷体" pitchFamily="49" charset="-122"/>
                <a:cs typeface="Times New Roman" pitchFamily="18" charset="0"/>
              </a:rPr>
              <a:t>D</a:t>
            </a:r>
            <a:endParaRPr lang="zh-CN" altLang="en-US" sz="3200" b="1" smtClean="0">
              <a:solidFill>
                <a:srgbClr val="FF0000"/>
              </a:solidFill>
              <a:ea typeface="楷体" pitchFamily="49" charset="-122"/>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487362"/>
          </a:xfrm>
        </p:spPr>
        <p:style>
          <a:lnRef idx="0">
            <a:schemeClr val="accent6"/>
          </a:lnRef>
          <a:fillRef idx="3">
            <a:schemeClr val="accent6"/>
          </a:fillRef>
          <a:effectRef idx="3">
            <a:schemeClr val="accent6"/>
          </a:effectRef>
          <a:fontRef idx="minor">
            <a:schemeClr val="lt1"/>
          </a:fontRef>
        </p:style>
        <p:txBody>
          <a:bodyPr/>
          <a:lstStyle/>
          <a:p>
            <a:r>
              <a:rPr lang="zh-CN" altLang="en-US"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课堂练习</a:t>
            </a:r>
            <a:endParaRPr lang="zh-CN" altLang="en-US" sz="2800"/>
          </a:p>
        </p:txBody>
      </p:sp>
      <p:sp>
        <p:nvSpPr>
          <p:cNvPr id="3" name="内容占位符 2"/>
          <p:cNvSpPr>
            <a:spLocks noGrp="1"/>
          </p:cNvSpPr>
          <p:nvPr>
            <p:ph sz="half" idx="1"/>
          </p:nvPr>
        </p:nvSpPr>
        <p:spPr>
          <a:xfrm>
            <a:off x="228600" y="838200"/>
            <a:ext cx="4038600" cy="5287963"/>
          </a:xfrm>
        </p:spPr>
        <p:txBody>
          <a:bodyPr/>
          <a:lstStyle/>
          <a:p>
            <a:pPr>
              <a:buNone/>
            </a:pPr>
            <a:r>
              <a:rPr lang="zh-CN" altLang="en-US" sz="1600" b="1" smtClean="0">
                <a:solidFill>
                  <a:srgbClr val="000099"/>
                </a:solidFill>
                <a:latin typeface="Times New Roman" pitchFamily="18" charset="0"/>
                <a:ea typeface="楷体" pitchFamily="49" charset="-122"/>
                <a:cs typeface="Times New Roman" pitchFamily="18" charset="0"/>
              </a:rPr>
              <a:t>（</a:t>
            </a:r>
            <a:r>
              <a:rPr lang="en-US" altLang="zh-CN" sz="1600" b="1" smtClean="0">
                <a:solidFill>
                  <a:srgbClr val="000099"/>
                </a:solidFill>
                <a:latin typeface="Times New Roman" pitchFamily="18" charset="0"/>
                <a:ea typeface="楷体" pitchFamily="49" charset="-122"/>
                <a:cs typeface="Times New Roman" pitchFamily="18" charset="0"/>
              </a:rPr>
              <a:t>2020•</a:t>
            </a:r>
            <a:r>
              <a:rPr lang="zh-CN" altLang="en-US" sz="1600" b="1" smtClean="0">
                <a:solidFill>
                  <a:srgbClr val="000099"/>
                </a:solidFill>
                <a:latin typeface="Times New Roman" pitchFamily="18" charset="0"/>
                <a:ea typeface="楷体" pitchFamily="49" charset="-122"/>
                <a:cs typeface="Times New Roman" pitchFamily="18" charset="0"/>
              </a:rPr>
              <a:t>新疆模拟）小峻和小薇两位同学在“探究欧姆定律”的实验中，所用器材有：学生电源、电流表、电压表、标有“</a:t>
            </a:r>
            <a:r>
              <a:rPr lang="en-US" altLang="zh-CN" sz="1600" b="1" smtClean="0">
                <a:solidFill>
                  <a:srgbClr val="000099"/>
                </a:solidFill>
                <a:latin typeface="Times New Roman" pitchFamily="18" charset="0"/>
                <a:ea typeface="楷体" pitchFamily="49" charset="-122"/>
                <a:cs typeface="Times New Roman" pitchFamily="18" charset="0"/>
              </a:rPr>
              <a:t>20Ω 2A”</a:t>
            </a:r>
            <a:r>
              <a:rPr lang="zh-CN" altLang="en-US" sz="1600" b="1" smtClean="0">
                <a:solidFill>
                  <a:srgbClr val="000099"/>
                </a:solidFill>
                <a:latin typeface="Times New Roman" pitchFamily="18" charset="0"/>
                <a:ea typeface="楷体" pitchFamily="49" charset="-122"/>
                <a:cs typeface="Times New Roman" pitchFamily="18" charset="0"/>
              </a:rPr>
              <a:t>的滑动变阻器</a:t>
            </a:r>
            <a:r>
              <a:rPr lang="en-US" altLang="zh-CN" sz="1600" b="1" smtClean="0">
                <a:solidFill>
                  <a:srgbClr val="000099"/>
                </a:solidFill>
                <a:latin typeface="Times New Roman" pitchFamily="18" charset="0"/>
                <a:ea typeface="楷体" pitchFamily="49" charset="-122"/>
                <a:cs typeface="Times New Roman" pitchFamily="18" charset="0"/>
              </a:rPr>
              <a:t>R′</a:t>
            </a:r>
            <a:r>
              <a:rPr lang="zh-CN" altLang="en-US" sz="1600" b="1" smtClean="0">
                <a:solidFill>
                  <a:srgbClr val="000099"/>
                </a:solidFill>
                <a:latin typeface="Times New Roman" pitchFamily="18" charset="0"/>
                <a:ea typeface="楷体" pitchFamily="49" charset="-122"/>
                <a:cs typeface="Times New Roman" pitchFamily="18" charset="0"/>
              </a:rPr>
              <a:t>、开关，导线和定值电阻</a:t>
            </a:r>
            <a:r>
              <a:rPr lang="en-US" altLang="zh-CN" sz="1600" b="1" smtClean="0">
                <a:solidFill>
                  <a:srgbClr val="000099"/>
                </a:solidFill>
                <a:latin typeface="Times New Roman" pitchFamily="18" charset="0"/>
                <a:ea typeface="楷体" pitchFamily="49" charset="-122"/>
                <a:cs typeface="Times New Roman" pitchFamily="18" charset="0"/>
              </a:rPr>
              <a:t>R</a:t>
            </a:r>
            <a:r>
              <a:rPr lang="zh-CN" altLang="en-US" sz="1600" b="1" smtClean="0">
                <a:solidFill>
                  <a:srgbClr val="000099"/>
                </a:solidFill>
                <a:latin typeface="Times New Roman" pitchFamily="18" charset="0"/>
                <a:ea typeface="楷体" pitchFamily="49" charset="-122"/>
                <a:cs typeface="Times New Roman" pitchFamily="18" charset="0"/>
              </a:rPr>
              <a:t>若干。</a:t>
            </a:r>
          </a:p>
          <a:p>
            <a:pPr>
              <a:buNone/>
            </a:pPr>
            <a:r>
              <a:rPr lang="zh-CN" altLang="en-US" sz="1600" b="1" smtClean="0">
                <a:solidFill>
                  <a:srgbClr val="000099"/>
                </a:solidFill>
                <a:latin typeface="Times New Roman" pitchFamily="18" charset="0"/>
                <a:ea typeface="楷体" pitchFamily="49" charset="-122"/>
                <a:cs typeface="Times New Roman" pitchFamily="18" charset="0"/>
              </a:rPr>
              <a:t>（</a:t>
            </a:r>
            <a:r>
              <a:rPr lang="en-US" altLang="zh-CN" sz="1600" b="1" smtClean="0">
                <a:solidFill>
                  <a:srgbClr val="000099"/>
                </a:solidFill>
                <a:latin typeface="Times New Roman" pitchFamily="18" charset="0"/>
                <a:ea typeface="楷体" pitchFamily="49" charset="-122"/>
                <a:cs typeface="Times New Roman" pitchFamily="18" charset="0"/>
              </a:rPr>
              <a:t>1</a:t>
            </a:r>
            <a:r>
              <a:rPr lang="zh-CN" altLang="en-US" sz="1600" b="1" smtClean="0">
                <a:solidFill>
                  <a:srgbClr val="000099"/>
                </a:solidFill>
                <a:latin typeface="Times New Roman" pitchFamily="18" charset="0"/>
                <a:ea typeface="楷体" pitchFamily="49" charset="-122"/>
                <a:cs typeface="Times New Roman" pitchFamily="18" charset="0"/>
              </a:rPr>
              <a:t>）请根据图甲，用笔画线代替导线，将图乙中的实物电路连接完整。（要求：向右移动滑动变阻器滑片时，电路中的电流变小，且导线不能交叉）</a:t>
            </a:r>
          </a:p>
          <a:p>
            <a:pPr>
              <a:buNone/>
            </a:pPr>
            <a:r>
              <a:rPr lang="zh-CN" altLang="en-US" sz="1600" b="1" smtClean="0">
                <a:solidFill>
                  <a:srgbClr val="000099"/>
                </a:solidFill>
                <a:latin typeface="Times New Roman" pitchFamily="18" charset="0"/>
                <a:ea typeface="楷体" pitchFamily="49" charset="-122"/>
                <a:cs typeface="Times New Roman" pitchFamily="18" charset="0"/>
              </a:rPr>
              <a:t>（</a:t>
            </a:r>
            <a:r>
              <a:rPr lang="en-US" altLang="zh-CN" sz="1600" b="1" smtClean="0">
                <a:solidFill>
                  <a:srgbClr val="000099"/>
                </a:solidFill>
                <a:latin typeface="Times New Roman" pitchFamily="18" charset="0"/>
                <a:ea typeface="楷体" pitchFamily="49" charset="-122"/>
                <a:cs typeface="Times New Roman" pitchFamily="18" charset="0"/>
              </a:rPr>
              <a:t>2</a:t>
            </a:r>
            <a:r>
              <a:rPr lang="zh-CN" altLang="en-US" sz="1600" b="1" smtClean="0">
                <a:solidFill>
                  <a:srgbClr val="000099"/>
                </a:solidFill>
                <a:latin typeface="Times New Roman" pitchFamily="18" charset="0"/>
                <a:ea typeface="楷体" pitchFamily="49" charset="-122"/>
                <a:cs typeface="Times New Roman" pitchFamily="18" charset="0"/>
              </a:rPr>
              <a:t>）连接电路时，开关必须</a:t>
            </a:r>
            <a:r>
              <a:rPr lang="en-US" altLang="zh-CN" sz="1600" b="1" smtClean="0">
                <a:solidFill>
                  <a:srgbClr val="000099"/>
                </a:solidFill>
                <a:latin typeface="Times New Roman" pitchFamily="18" charset="0"/>
                <a:ea typeface="楷体" pitchFamily="49" charset="-122"/>
                <a:cs typeface="Times New Roman" pitchFamily="18" charset="0"/>
              </a:rPr>
              <a:t>_____</a:t>
            </a:r>
            <a:r>
              <a:rPr lang="zh-CN" altLang="en-US" sz="1600" b="1" smtClean="0">
                <a:solidFill>
                  <a:srgbClr val="000099"/>
                </a:solidFill>
                <a:latin typeface="Times New Roman" pitchFamily="18" charset="0"/>
                <a:ea typeface="楷体" pitchFamily="49" charset="-122"/>
                <a:cs typeface="Times New Roman" pitchFamily="18" charset="0"/>
              </a:rPr>
              <a:t>；连接完电路后，小薇发现电流表和电压表的位置互换了，如果闭合开关，则 </a:t>
            </a:r>
            <a:r>
              <a:rPr lang="en-US" altLang="zh-CN" sz="1600" b="1" smtClean="0">
                <a:solidFill>
                  <a:srgbClr val="000099"/>
                </a:solidFill>
                <a:latin typeface="Times New Roman" pitchFamily="18" charset="0"/>
                <a:ea typeface="楷体" pitchFamily="49" charset="-122"/>
                <a:cs typeface="Times New Roman" pitchFamily="18" charset="0"/>
              </a:rPr>
              <a:t>____</a:t>
            </a:r>
            <a:r>
              <a:rPr lang="zh-CN" altLang="en-US" sz="1600" b="1" smtClean="0">
                <a:solidFill>
                  <a:srgbClr val="000099"/>
                </a:solidFill>
                <a:latin typeface="Times New Roman" pitchFamily="18" charset="0"/>
                <a:ea typeface="楷体" pitchFamily="49" charset="-122"/>
                <a:cs typeface="Times New Roman" pitchFamily="18" charset="0"/>
              </a:rPr>
              <a:t>表（填“电压”或“电流”）的指针可能有明显偏转。</a:t>
            </a:r>
          </a:p>
          <a:p>
            <a:pPr>
              <a:buNone/>
            </a:pPr>
            <a:r>
              <a:rPr lang="zh-CN" altLang="en-US" sz="1600" b="1" smtClean="0">
                <a:solidFill>
                  <a:srgbClr val="000099"/>
                </a:solidFill>
                <a:latin typeface="Times New Roman" pitchFamily="18" charset="0"/>
                <a:ea typeface="楷体" pitchFamily="49" charset="-122"/>
                <a:cs typeface="Times New Roman" pitchFamily="18" charset="0"/>
              </a:rPr>
              <a:t>（</a:t>
            </a:r>
            <a:r>
              <a:rPr lang="en-US" altLang="zh-CN" sz="1600" b="1" smtClean="0">
                <a:solidFill>
                  <a:srgbClr val="000099"/>
                </a:solidFill>
                <a:latin typeface="Times New Roman" pitchFamily="18" charset="0"/>
                <a:ea typeface="楷体" pitchFamily="49" charset="-122"/>
                <a:cs typeface="Times New Roman" pitchFamily="18" charset="0"/>
              </a:rPr>
              <a:t>3</a:t>
            </a:r>
            <a:r>
              <a:rPr lang="zh-CN" altLang="en-US" sz="1600" b="1" smtClean="0">
                <a:solidFill>
                  <a:srgbClr val="000099"/>
                </a:solidFill>
                <a:latin typeface="Times New Roman" pitchFamily="18" charset="0"/>
                <a:ea typeface="楷体" pitchFamily="49" charset="-122"/>
                <a:cs typeface="Times New Roman" pitchFamily="18" charset="0"/>
              </a:rPr>
              <a:t>）排除故障后，他们先探究电流与电压的关系，闭合开关，移动滑片依次测得</a:t>
            </a:r>
            <a:r>
              <a:rPr lang="en-US" altLang="zh-CN" sz="1600" b="1" smtClean="0">
                <a:solidFill>
                  <a:srgbClr val="000099"/>
                </a:solidFill>
                <a:latin typeface="Times New Roman" pitchFamily="18" charset="0"/>
                <a:ea typeface="楷体" pitchFamily="49" charset="-122"/>
                <a:cs typeface="Times New Roman" pitchFamily="18" charset="0"/>
              </a:rPr>
              <a:t>5</a:t>
            </a:r>
            <a:r>
              <a:rPr lang="zh-CN" altLang="en-US" sz="1600" b="1" smtClean="0">
                <a:solidFill>
                  <a:srgbClr val="000099"/>
                </a:solidFill>
                <a:latin typeface="Times New Roman" pitchFamily="18" charset="0"/>
                <a:ea typeface="楷体" pitchFamily="49" charset="-122"/>
                <a:cs typeface="Times New Roman" pitchFamily="18" charset="0"/>
              </a:rPr>
              <a:t>组数据，其中第</a:t>
            </a:r>
            <a:r>
              <a:rPr lang="en-US" altLang="zh-CN" sz="1600" b="1" smtClean="0">
                <a:solidFill>
                  <a:srgbClr val="000099"/>
                </a:solidFill>
                <a:latin typeface="Times New Roman" pitchFamily="18" charset="0"/>
                <a:ea typeface="楷体" pitchFamily="49" charset="-122"/>
                <a:cs typeface="Times New Roman" pitchFamily="18" charset="0"/>
              </a:rPr>
              <a:t>5</a:t>
            </a:r>
            <a:r>
              <a:rPr lang="zh-CN" altLang="en-US" sz="1600" b="1" smtClean="0">
                <a:solidFill>
                  <a:srgbClr val="000099"/>
                </a:solidFill>
                <a:latin typeface="Times New Roman" pitchFamily="18" charset="0"/>
                <a:ea typeface="楷体" pitchFamily="49" charset="-122"/>
                <a:cs typeface="Times New Roman" pitchFamily="18" charset="0"/>
              </a:rPr>
              <a:t>次实验中电压表的指针如图丙所示，其示数为</a:t>
            </a:r>
            <a:r>
              <a:rPr lang="en-US" altLang="zh-CN" sz="1600" b="1" smtClean="0">
                <a:solidFill>
                  <a:srgbClr val="000099"/>
                </a:solidFill>
                <a:latin typeface="Times New Roman" pitchFamily="18" charset="0"/>
                <a:ea typeface="楷体" pitchFamily="49" charset="-122"/>
                <a:cs typeface="Times New Roman" pitchFamily="18" charset="0"/>
              </a:rPr>
              <a:t>____</a:t>
            </a:r>
            <a:r>
              <a:rPr lang="zh-CN" altLang="en-US" sz="1600" b="1" smtClean="0">
                <a:solidFill>
                  <a:srgbClr val="000099"/>
                </a:solidFill>
                <a:latin typeface="Times New Roman" pitchFamily="18" charset="0"/>
                <a:ea typeface="楷体" pitchFamily="49" charset="-122"/>
                <a:cs typeface="Times New Roman" pitchFamily="18" charset="0"/>
              </a:rPr>
              <a:t> </a:t>
            </a:r>
            <a:r>
              <a:rPr lang="en-US" altLang="zh-CN" sz="1600" b="1" smtClean="0">
                <a:solidFill>
                  <a:srgbClr val="000099"/>
                </a:solidFill>
                <a:latin typeface="Times New Roman" pitchFamily="18" charset="0"/>
                <a:ea typeface="楷体" pitchFamily="49" charset="-122"/>
                <a:cs typeface="Times New Roman" pitchFamily="18" charset="0"/>
              </a:rPr>
              <a:t>V</a:t>
            </a:r>
            <a:r>
              <a:rPr lang="zh-CN" altLang="en-US" sz="1600" b="1" smtClean="0">
                <a:solidFill>
                  <a:srgbClr val="000099"/>
                </a:solidFill>
                <a:latin typeface="Times New Roman" pitchFamily="18" charset="0"/>
                <a:ea typeface="楷体" pitchFamily="49" charset="-122"/>
                <a:cs typeface="Times New Roman" pitchFamily="18" charset="0"/>
              </a:rPr>
              <a:t>，他们记录的数据如表</a:t>
            </a:r>
            <a:r>
              <a:rPr lang="en-US" altLang="zh-CN" sz="1600" b="1" smtClean="0">
                <a:solidFill>
                  <a:srgbClr val="000099"/>
                </a:solidFill>
                <a:latin typeface="Times New Roman" pitchFamily="18" charset="0"/>
                <a:ea typeface="楷体" pitchFamily="49" charset="-122"/>
                <a:cs typeface="Times New Roman" pitchFamily="18" charset="0"/>
              </a:rPr>
              <a:t>1</a:t>
            </a:r>
            <a:r>
              <a:rPr lang="zh-CN" altLang="en-US" sz="1600" b="1" smtClean="0">
                <a:solidFill>
                  <a:srgbClr val="000099"/>
                </a:solidFill>
                <a:latin typeface="Times New Roman" pitchFamily="18" charset="0"/>
                <a:ea typeface="楷体" pitchFamily="49" charset="-122"/>
                <a:cs typeface="Times New Roman" pitchFamily="18" charset="0"/>
              </a:rPr>
              <a:t>所示，分析数据可以得到的结论是：在电阻一定时，通过导体的电流与导体两端的电压成 </a:t>
            </a:r>
            <a:r>
              <a:rPr lang="en-US" altLang="zh-CN" sz="1600" b="1" smtClean="0">
                <a:solidFill>
                  <a:srgbClr val="000099"/>
                </a:solidFill>
                <a:latin typeface="Times New Roman" pitchFamily="18" charset="0"/>
                <a:ea typeface="楷体" pitchFamily="49" charset="-122"/>
                <a:cs typeface="Times New Roman" pitchFamily="18" charset="0"/>
              </a:rPr>
              <a:t>___</a:t>
            </a:r>
            <a:r>
              <a:rPr lang="zh-CN" altLang="en-US" sz="1600" b="1" smtClean="0">
                <a:solidFill>
                  <a:srgbClr val="000099"/>
                </a:solidFill>
                <a:latin typeface="Times New Roman" pitchFamily="18" charset="0"/>
                <a:ea typeface="楷体" pitchFamily="49" charset="-122"/>
                <a:cs typeface="Times New Roman" pitchFamily="18" charset="0"/>
              </a:rPr>
              <a:t>比。</a:t>
            </a:r>
          </a:p>
        </p:txBody>
      </p:sp>
      <p:sp>
        <p:nvSpPr>
          <p:cNvPr id="9" name="内容占位符 8"/>
          <p:cNvSpPr>
            <a:spLocks noGrp="1"/>
          </p:cNvSpPr>
          <p:nvPr>
            <p:ph sz="half" idx="2"/>
          </p:nvPr>
        </p:nvSpPr>
        <p:spPr>
          <a:xfrm>
            <a:off x="4343400" y="4267200"/>
            <a:ext cx="4343400" cy="1858963"/>
          </a:xfrm>
        </p:spPr>
        <p:txBody>
          <a:bodyPr/>
          <a:lstStyle/>
          <a:p>
            <a:pPr>
              <a:buNone/>
            </a:pPr>
            <a:r>
              <a:rPr lang="zh-CN" altLang="en-US" sz="1600" b="1" smtClean="0">
                <a:solidFill>
                  <a:srgbClr val="000099"/>
                </a:solidFill>
                <a:latin typeface="Times New Roman" pitchFamily="18" charset="0"/>
                <a:ea typeface="楷体" pitchFamily="49" charset="-122"/>
                <a:cs typeface="Times New Roman" pitchFamily="18" charset="0"/>
              </a:rPr>
              <a:t>（</a:t>
            </a:r>
            <a:r>
              <a:rPr lang="en-US" altLang="zh-CN" sz="1600" b="1" smtClean="0">
                <a:solidFill>
                  <a:srgbClr val="000099"/>
                </a:solidFill>
                <a:latin typeface="Times New Roman" pitchFamily="18" charset="0"/>
                <a:ea typeface="楷体" pitchFamily="49" charset="-122"/>
                <a:cs typeface="Times New Roman" pitchFamily="18" charset="0"/>
              </a:rPr>
              <a:t>4</a:t>
            </a:r>
            <a:r>
              <a:rPr lang="zh-CN" altLang="en-US" sz="1600" b="1" smtClean="0">
                <a:solidFill>
                  <a:srgbClr val="000099"/>
                </a:solidFill>
                <a:latin typeface="Times New Roman" pitchFamily="18" charset="0"/>
                <a:ea typeface="楷体" pitchFamily="49" charset="-122"/>
                <a:cs typeface="Times New Roman" pitchFamily="18" charset="0"/>
              </a:rPr>
              <a:t>）他们继续探究电流与电阻的关系，先将电源电压调为</a:t>
            </a:r>
            <a:r>
              <a:rPr lang="en-US" altLang="zh-CN" sz="1600" b="1" smtClean="0">
                <a:solidFill>
                  <a:srgbClr val="000099"/>
                </a:solidFill>
                <a:latin typeface="Times New Roman" pitchFamily="18" charset="0"/>
                <a:ea typeface="楷体" pitchFamily="49" charset="-122"/>
                <a:cs typeface="Times New Roman" pitchFamily="18" charset="0"/>
              </a:rPr>
              <a:t>6V</a:t>
            </a:r>
            <a:r>
              <a:rPr lang="zh-CN" altLang="en-US" sz="1600" b="1" smtClean="0">
                <a:solidFill>
                  <a:srgbClr val="000099"/>
                </a:solidFill>
                <a:latin typeface="Times New Roman" pitchFamily="18" charset="0"/>
                <a:ea typeface="楷体" pitchFamily="49" charset="-122"/>
                <a:cs typeface="Times New Roman" pitchFamily="18" charset="0"/>
              </a:rPr>
              <a:t>，分别换上多个定值电阻进行探究，数据记录如表</a:t>
            </a:r>
            <a:r>
              <a:rPr lang="en-US" altLang="zh-CN" sz="1600" b="1" smtClean="0">
                <a:solidFill>
                  <a:srgbClr val="000099"/>
                </a:solidFill>
                <a:latin typeface="Times New Roman" pitchFamily="18" charset="0"/>
                <a:ea typeface="楷体" pitchFamily="49" charset="-122"/>
                <a:cs typeface="Times New Roman" pitchFamily="18" charset="0"/>
              </a:rPr>
              <a:t>2</a:t>
            </a:r>
            <a:r>
              <a:rPr lang="zh-CN" altLang="en-US" sz="1600" b="1" smtClean="0">
                <a:solidFill>
                  <a:srgbClr val="000099"/>
                </a:solidFill>
                <a:latin typeface="Times New Roman" pitchFamily="18" charset="0"/>
                <a:ea typeface="楷体" pitchFamily="49" charset="-122"/>
                <a:cs typeface="Times New Roman" pitchFamily="18" charset="0"/>
              </a:rPr>
              <a:t>所示，老师指出其中一组数据是拼凑的，你认为是第 </a:t>
            </a:r>
            <a:r>
              <a:rPr lang="en-US" altLang="zh-CN" sz="1600" b="1" smtClean="0">
                <a:solidFill>
                  <a:srgbClr val="000099"/>
                </a:solidFill>
                <a:latin typeface="Times New Roman" pitchFamily="18" charset="0"/>
                <a:ea typeface="楷体" pitchFamily="49" charset="-122"/>
                <a:cs typeface="Times New Roman" pitchFamily="18" charset="0"/>
              </a:rPr>
              <a:t>____</a:t>
            </a:r>
            <a:r>
              <a:rPr lang="zh-CN" altLang="en-US" sz="1600" b="1" smtClean="0">
                <a:solidFill>
                  <a:srgbClr val="000099"/>
                </a:solidFill>
                <a:latin typeface="Times New Roman" pitchFamily="18" charset="0"/>
                <a:ea typeface="楷体" pitchFamily="49" charset="-122"/>
                <a:cs typeface="Times New Roman" pitchFamily="18" charset="0"/>
              </a:rPr>
              <a:t>组（填实验序号），理由是实验所用的滑动变阻器的最大阻值太</a:t>
            </a:r>
            <a:r>
              <a:rPr lang="en-US" altLang="zh-CN" sz="1600" b="1" smtClean="0">
                <a:solidFill>
                  <a:srgbClr val="000099"/>
                </a:solidFill>
                <a:latin typeface="Times New Roman" pitchFamily="18" charset="0"/>
                <a:ea typeface="楷体" pitchFamily="49" charset="-122"/>
                <a:cs typeface="Times New Roman" pitchFamily="18" charset="0"/>
              </a:rPr>
              <a:t>____</a:t>
            </a:r>
            <a:r>
              <a:rPr lang="zh-CN" altLang="en-US" sz="1600" b="1" smtClean="0">
                <a:solidFill>
                  <a:srgbClr val="000099"/>
                </a:solidFill>
                <a:latin typeface="Times New Roman" pitchFamily="18" charset="0"/>
                <a:ea typeface="楷体" pitchFamily="49" charset="-122"/>
                <a:cs typeface="Times New Roman" pitchFamily="18" charset="0"/>
              </a:rPr>
              <a:t> （填“大”或“小”）。</a:t>
            </a:r>
          </a:p>
          <a:p>
            <a:endParaRPr lang="zh-CN" altLang="en-US" sz="1600"/>
          </a:p>
        </p:txBody>
      </p:sp>
      <p:sp>
        <p:nvSpPr>
          <p:cNvPr id="6" name="矩形 5"/>
          <p:cNvSpPr/>
          <p:nvPr/>
        </p:nvSpPr>
        <p:spPr>
          <a:xfrm>
            <a:off x="533400" y="6248400"/>
            <a:ext cx="6537367" cy="359522"/>
          </a:xfrm>
          <a:prstGeom prst="rect">
            <a:avLst/>
          </a:prstGeom>
        </p:spPr>
        <p:txBody>
          <a:bodyPr wrap="none">
            <a:spAutoFit/>
          </a:bodyPr>
          <a:lstStyle/>
          <a:p>
            <a:pPr>
              <a:lnSpc>
                <a:spcPct val="120000"/>
              </a:lnSpc>
              <a:buFont typeface="Arial"/>
              <a:buNone/>
            </a:pPr>
            <a:r>
              <a:rPr lang="zh-CN" altLang="en-US" sz="1600" b="1" smtClean="0">
                <a:solidFill>
                  <a:srgbClr val="FF0000"/>
                </a:solidFill>
                <a:ea typeface="楷体" pitchFamily="49" charset="-122"/>
                <a:cs typeface="Times New Roman" pitchFamily="18" charset="0"/>
              </a:rPr>
              <a:t>答案：（</a:t>
            </a:r>
            <a:r>
              <a:rPr lang="en-US" altLang="zh-CN" sz="1600" b="1" smtClean="0">
                <a:solidFill>
                  <a:srgbClr val="FF0000"/>
                </a:solidFill>
                <a:ea typeface="楷体" pitchFamily="49" charset="-122"/>
                <a:cs typeface="Times New Roman" pitchFamily="18" charset="0"/>
              </a:rPr>
              <a:t>1</a:t>
            </a:r>
            <a:r>
              <a:rPr lang="zh-CN" altLang="en-US" sz="1600" b="1" smtClean="0">
                <a:solidFill>
                  <a:srgbClr val="FF0000"/>
                </a:solidFill>
                <a:ea typeface="楷体" pitchFamily="49" charset="-122"/>
                <a:cs typeface="Times New Roman" pitchFamily="18" charset="0"/>
              </a:rPr>
              <a:t>）如上所示；（</a:t>
            </a:r>
            <a:r>
              <a:rPr lang="en-US" altLang="zh-CN" sz="1600" b="1" smtClean="0">
                <a:solidFill>
                  <a:srgbClr val="FF0000"/>
                </a:solidFill>
                <a:ea typeface="楷体" pitchFamily="49" charset="-122"/>
                <a:cs typeface="Times New Roman" pitchFamily="18" charset="0"/>
              </a:rPr>
              <a:t>2</a:t>
            </a:r>
            <a:r>
              <a:rPr lang="zh-CN" altLang="en-US" sz="1600" b="1" smtClean="0">
                <a:solidFill>
                  <a:srgbClr val="FF0000"/>
                </a:solidFill>
                <a:ea typeface="楷体" pitchFamily="49" charset="-122"/>
                <a:cs typeface="Times New Roman" pitchFamily="18" charset="0"/>
              </a:rPr>
              <a:t>）断开；电压；（</a:t>
            </a:r>
            <a:r>
              <a:rPr lang="en-US" altLang="zh-CN" sz="1600" b="1" smtClean="0">
                <a:solidFill>
                  <a:srgbClr val="FF0000"/>
                </a:solidFill>
                <a:ea typeface="楷体" pitchFamily="49" charset="-122"/>
                <a:cs typeface="Times New Roman" pitchFamily="18" charset="0"/>
              </a:rPr>
              <a:t>3</a:t>
            </a:r>
            <a:r>
              <a:rPr lang="zh-CN" altLang="en-US" sz="1600" b="1" smtClean="0">
                <a:solidFill>
                  <a:srgbClr val="FF0000"/>
                </a:solidFill>
                <a:ea typeface="楷体" pitchFamily="49" charset="-122"/>
                <a:cs typeface="Times New Roman" pitchFamily="18" charset="0"/>
              </a:rPr>
              <a:t>）</a:t>
            </a:r>
            <a:r>
              <a:rPr lang="en-US" altLang="zh-CN" sz="1600" b="1" smtClean="0">
                <a:solidFill>
                  <a:srgbClr val="FF0000"/>
                </a:solidFill>
                <a:ea typeface="楷体" pitchFamily="49" charset="-122"/>
                <a:cs typeface="Times New Roman" pitchFamily="18" charset="0"/>
              </a:rPr>
              <a:t>2.2</a:t>
            </a:r>
            <a:r>
              <a:rPr lang="zh-CN" altLang="en-US" sz="1600" b="1" smtClean="0">
                <a:solidFill>
                  <a:srgbClr val="FF0000"/>
                </a:solidFill>
                <a:ea typeface="楷体" pitchFamily="49" charset="-122"/>
                <a:cs typeface="Times New Roman" pitchFamily="18" charset="0"/>
              </a:rPr>
              <a:t>；正；（</a:t>
            </a:r>
            <a:r>
              <a:rPr lang="en-US" altLang="zh-CN" sz="1600" b="1" smtClean="0">
                <a:solidFill>
                  <a:srgbClr val="FF0000"/>
                </a:solidFill>
                <a:ea typeface="楷体" pitchFamily="49" charset="-122"/>
                <a:cs typeface="Times New Roman" pitchFamily="18" charset="0"/>
              </a:rPr>
              <a:t>4</a:t>
            </a:r>
            <a:r>
              <a:rPr lang="zh-CN" altLang="en-US" sz="1600" b="1" smtClean="0">
                <a:solidFill>
                  <a:srgbClr val="FF0000"/>
                </a:solidFill>
                <a:ea typeface="楷体" pitchFamily="49" charset="-122"/>
                <a:cs typeface="Times New Roman" pitchFamily="18" charset="0"/>
              </a:rPr>
              <a:t>）</a:t>
            </a:r>
            <a:r>
              <a:rPr lang="en-US" altLang="zh-CN" sz="1600" b="1" smtClean="0">
                <a:solidFill>
                  <a:srgbClr val="FF0000"/>
                </a:solidFill>
                <a:ea typeface="楷体" pitchFamily="49" charset="-122"/>
                <a:cs typeface="Times New Roman" pitchFamily="18" charset="0"/>
              </a:rPr>
              <a:t>4</a:t>
            </a:r>
            <a:r>
              <a:rPr lang="zh-CN" altLang="en-US" sz="1600" b="1" smtClean="0">
                <a:solidFill>
                  <a:srgbClr val="FF0000"/>
                </a:solidFill>
                <a:ea typeface="楷体" pitchFamily="49" charset="-122"/>
                <a:cs typeface="Times New Roman" pitchFamily="18" charset="0"/>
              </a:rPr>
              <a:t>；小</a:t>
            </a:r>
          </a:p>
        </p:txBody>
      </p:sp>
      <p:pic>
        <p:nvPicPr>
          <p:cNvPr id="40962" name="Picture 2" descr="èä¼ç½"/>
          <p:cNvPicPr>
            <a:picLocks noChangeAspect="1" noChangeArrowheads="1"/>
          </p:cNvPicPr>
          <p:nvPr/>
        </p:nvPicPr>
        <p:blipFill>
          <a:blip r:embed="rId2"/>
          <a:stretch>
            <a:fillRect/>
          </a:stretch>
        </p:blipFill>
        <p:spPr bwMode="auto">
          <a:xfrm>
            <a:off x="4419600" y="762000"/>
            <a:ext cx="4450695" cy="1496991"/>
          </a:xfrm>
          <a:prstGeom prst="rect">
            <a:avLst/>
          </a:prstGeom>
          <a:noFill/>
        </p:spPr>
      </p:pic>
      <p:pic>
        <p:nvPicPr>
          <p:cNvPr id="40963" name="Picture 3" descr="D:\我的文档\Pictures\116.png"/>
          <p:cNvPicPr>
            <a:picLocks noChangeAspect="1" noChangeArrowheads="1"/>
          </p:cNvPicPr>
          <p:nvPr/>
        </p:nvPicPr>
        <p:blipFill>
          <a:blip r:embed="rId3"/>
          <a:stretch>
            <a:fillRect/>
          </a:stretch>
        </p:blipFill>
        <p:spPr bwMode="auto">
          <a:xfrm>
            <a:off x="4495800" y="2286000"/>
            <a:ext cx="3505200" cy="1828800"/>
          </a:xfrm>
          <a:prstGeom prst="rect">
            <a:avLst/>
          </a:prstGeom>
          <a:noFill/>
        </p:spPr>
      </p:pic>
      <p:pic>
        <p:nvPicPr>
          <p:cNvPr id="40964" name="New picture" hidden="1"/>
          <p:cNvPicPr/>
          <p:nvPr/>
        </p:nvPicPr>
        <p:blipFill>
          <a:blip r:embed="rId4"/>
          <a:stretch>
            <a:fillRect/>
          </a:stretch>
        </p:blipFill>
        <p:spPr>
          <a:xfrm>
            <a:off x="11391900" y="10947400"/>
            <a:ext cx="317500" cy="3048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4" name="Group 20"/>
          <p:cNvGrpSpPr/>
          <p:nvPr/>
        </p:nvGrpSpPr>
        <p:grpSpPr>
          <a:xfrm>
            <a:off x="2286000" y="152400"/>
            <a:ext cx="4419600" cy="1744663"/>
            <a:chOff x="432" y="432"/>
            <a:chExt cx="2997" cy="1168"/>
          </a:xfrm>
        </p:grpSpPr>
        <p:pic>
          <p:nvPicPr>
            <p:cNvPr id="2064" name="Picture 21"/>
            <p:cNvPicPr>
              <a:picLocks noChangeAspect="1" noChangeArrowheads="1"/>
            </p:cNvPicPr>
            <p:nvPr/>
          </p:nvPicPr>
          <p:blipFill>
            <a:blip r:embed="rId3"/>
            <a:stretch>
              <a:fillRect/>
            </a:stretch>
          </p:blipFill>
          <p:spPr bwMode="auto">
            <a:xfrm>
              <a:off x="432" y="607"/>
              <a:ext cx="1392" cy="625"/>
            </a:xfrm>
            <a:prstGeom prst="rect">
              <a:avLst/>
            </a:prstGeom>
            <a:noFill/>
            <a:ln w="38100">
              <a:noFill/>
              <a:miter lim="800000"/>
            </a:ln>
          </p:spPr>
        </p:pic>
        <p:pic>
          <p:nvPicPr>
            <p:cNvPr id="2065" name="Picture 22"/>
            <p:cNvPicPr>
              <a:picLocks noChangeAspect="1" noChangeArrowheads="1"/>
            </p:cNvPicPr>
            <p:nvPr/>
          </p:nvPicPr>
          <p:blipFill>
            <a:blip r:embed="rId4"/>
            <a:stretch>
              <a:fillRect/>
            </a:stretch>
          </p:blipFill>
          <p:spPr bwMode="auto">
            <a:xfrm>
              <a:off x="2208" y="432"/>
              <a:ext cx="1221" cy="879"/>
            </a:xfrm>
            <a:prstGeom prst="rect">
              <a:avLst/>
            </a:prstGeom>
            <a:noFill/>
            <a:ln w="38100">
              <a:noFill/>
              <a:miter lim="800000"/>
            </a:ln>
          </p:spPr>
        </p:pic>
        <p:sp>
          <p:nvSpPr>
            <p:cNvPr id="2066" name="Freeform 23"/>
            <p:cNvSpPr/>
            <p:nvPr/>
          </p:nvSpPr>
          <p:spPr bwMode="auto">
            <a:xfrm>
              <a:off x="1775" y="895"/>
              <a:ext cx="528" cy="161"/>
            </a:xfrm>
            <a:custGeom>
              <a:avLst/>
              <a:gdLst>
                <a:gd name="T0" fmla="*/ 0 w 528"/>
                <a:gd name="T1" fmla="*/ 64 h 160"/>
                <a:gd name="T2" fmla="*/ 336 w 528"/>
                <a:gd name="T3" fmla="*/ 16 h 160"/>
                <a:gd name="T4" fmla="*/ 528 w 528"/>
                <a:gd name="T5" fmla="*/ 166 h 160"/>
                <a:gd name="T6" fmla="*/ 0 60000 65536"/>
                <a:gd name="T7" fmla="*/ 0 60000 65536"/>
                <a:gd name="T8" fmla="*/ 0 60000 65536"/>
                <a:gd name="T9" fmla="*/ 0 w 528"/>
                <a:gd name="T10" fmla="*/ 0 h 160"/>
                <a:gd name="T11" fmla="*/ 528 w 528"/>
                <a:gd name="T12" fmla="*/ 160 h 160"/>
              </a:gdLst>
              <a:ahLst/>
              <a:cxnLst>
                <a:cxn ang="T6">
                  <a:pos x="T0" y="T1"/>
                </a:cxn>
                <a:cxn ang="T7">
                  <a:pos x="T2" y="T3"/>
                </a:cxn>
                <a:cxn ang="T8">
                  <a:pos x="T4" y="T5"/>
                </a:cxn>
              </a:cxnLst>
              <a:rect l="T9" t="T10" r="T11" b="T12"/>
              <a:pathLst>
                <a:path w="528" h="160">
                  <a:moveTo>
                    <a:pt x="0" y="64"/>
                  </a:moveTo>
                  <a:cubicBezTo>
                    <a:pt x="124" y="32"/>
                    <a:pt x="248" y="0"/>
                    <a:pt x="336" y="16"/>
                  </a:cubicBezTo>
                  <a:cubicBezTo>
                    <a:pt x="424" y="32"/>
                    <a:pt x="496" y="136"/>
                    <a:pt x="528" y="160"/>
                  </a:cubicBezTo>
                </a:path>
              </a:pathLst>
            </a:custGeom>
            <a:noFill/>
            <a:ln w="63500">
              <a:solidFill>
                <a:srgbClr val="000080"/>
              </a:solidFill>
              <a:round/>
            </a:ln>
          </p:spPr>
          <p:txBody>
            <a:bodyPr/>
            <a:lstStyle/>
            <a:p>
              <a:endParaRPr lang="zh-CN" altLang="en-US">
                <a:ea typeface="楷体" panose="02010609060101010101" pitchFamily="49" charset="-122"/>
                <a:cs typeface="Times New Roman" panose="02020603050405020304" pitchFamily="18" charset="0"/>
              </a:endParaRPr>
            </a:p>
          </p:txBody>
        </p:sp>
        <p:sp>
          <p:nvSpPr>
            <p:cNvPr id="2067" name="Freeform 24"/>
            <p:cNvSpPr/>
            <p:nvPr/>
          </p:nvSpPr>
          <p:spPr bwMode="auto">
            <a:xfrm>
              <a:off x="456" y="1008"/>
              <a:ext cx="2856" cy="592"/>
            </a:xfrm>
            <a:custGeom>
              <a:avLst/>
              <a:gdLst>
                <a:gd name="T0" fmla="*/ 120 w 2856"/>
                <a:gd name="T1" fmla="*/ 0 h 592"/>
                <a:gd name="T2" fmla="*/ 216 w 2856"/>
                <a:gd name="T3" fmla="*/ 336 h 592"/>
                <a:gd name="T4" fmla="*/ 1416 w 2856"/>
                <a:gd name="T5" fmla="*/ 576 h 592"/>
                <a:gd name="T6" fmla="*/ 2616 w 2856"/>
                <a:gd name="T7" fmla="*/ 432 h 592"/>
                <a:gd name="T8" fmla="*/ 2856 w 2856"/>
                <a:gd name="T9" fmla="*/ 96 h 592"/>
                <a:gd name="T10" fmla="*/ 0 60000 65536"/>
                <a:gd name="T11" fmla="*/ 0 60000 65536"/>
                <a:gd name="T12" fmla="*/ 0 60000 65536"/>
                <a:gd name="T13" fmla="*/ 0 60000 65536"/>
                <a:gd name="T14" fmla="*/ 0 60000 65536"/>
                <a:gd name="T15" fmla="*/ 0 w 2856"/>
                <a:gd name="T16" fmla="*/ 0 h 592"/>
                <a:gd name="T17" fmla="*/ 2856 w 2856"/>
                <a:gd name="T18" fmla="*/ 592 h 592"/>
              </a:gdLst>
              <a:ahLst/>
              <a:cxnLst>
                <a:cxn ang="T10">
                  <a:pos x="T0" y="T1"/>
                </a:cxn>
                <a:cxn ang="T11">
                  <a:pos x="T2" y="T3"/>
                </a:cxn>
                <a:cxn ang="T12">
                  <a:pos x="T4" y="T5"/>
                </a:cxn>
                <a:cxn ang="T13">
                  <a:pos x="T6" y="T7"/>
                </a:cxn>
                <a:cxn ang="T14">
                  <a:pos x="T8" y="T9"/>
                </a:cxn>
              </a:cxnLst>
              <a:rect l="T15" t="T16" r="T17" b="T18"/>
              <a:pathLst>
                <a:path w="2856" h="592">
                  <a:moveTo>
                    <a:pt x="120" y="0"/>
                  </a:moveTo>
                  <a:cubicBezTo>
                    <a:pt x="60" y="120"/>
                    <a:pt x="0" y="240"/>
                    <a:pt x="216" y="336"/>
                  </a:cubicBezTo>
                  <a:cubicBezTo>
                    <a:pt x="432" y="432"/>
                    <a:pt x="1016" y="560"/>
                    <a:pt x="1416" y="576"/>
                  </a:cubicBezTo>
                  <a:cubicBezTo>
                    <a:pt x="1816" y="592"/>
                    <a:pt x="2376" y="512"/>
                    <a:pt x="2616" y="432"/>
                  </a:cubicBezTo>
                  <a:cubicBezTo>
                    <a:pt x="2856" y="352"/>
                    <a:pt x="2856" y="224"/>
                    <a:pt x="2856" y="96"/>
                  </a:cubicBezTo>
                </a:path>
              </a:pathLst>
            </a:custGeom>
            <a:noFill/>
            <a:ln w="63500">
              <a:solidFill>
                <a:srgbClr val="000080"/>
              </a:solidFill>
              <a:round/>
            </a:ln>
          </p:spPr>
          <p:txBody>
            <a:bodyPr/>
            <a:lstStyle/>
            <a:p>
              <a:endParaRPr lang="zh-CN" altLang="en-US">
                <a:ea typeface="楷体" pitchFamily="49" charset="-122"/>
                <a:cs typeface="Times New Roman" pitchFamily="18" charset="0"/>
              </a:endParaRPr>
            </a:p>
          </p:txBody>
        </p:sp>
      </p:grpSp>
      <p:graphicFrame>
        <p:nvGraphicFramePr>
          <p:cNvPr id="2050" name="Object 32"/>
          <p:cNvGraphicFramePr>
            <a:graphicFrameLocks noChangeAspect="1"/>
          </p:cNvGraphicFramePr>
          <p:nvPr/>
        </p:nvGraphicFramePr>
        <p:xfrm>
          <a:off x="5130800" y="2273300"/>
          <a:ext cx="914400" cy="198438"/>
        </p:xfrm>
        <a:graphic>
          <a:graphicData uri="http://schemas.openxmlformats.org/presentationml/2006/ole">
            <mc:AlternateContent xmlns:mc="http://schemas.openxmlformats.org/markup-compatibility/2006">
              <mc:Choice xmlns:v="urn:schemas-microsoft-com:vml" Requires="v">
                <p:oleObj spid="_x0000_s2053" name="Equation" r:id="rId5" imgW="914400" imgH="198720" progId="Equation.DSMT4">
                  <p:embed/>
                </p:oleObj>
              </mc:Choice>
              <mc:Fallback>
                <p:oleObj name="Equation" r:id="rId5" imgW="914400" imgH="198720" progId="Equation.DSMT4">
                  <p:embed/>
                  <p:pic>
                    <p:nvPicPr>
                      <p:cNvPr id="0" name="OLE substitute image"/>
                      <p:cNvPicPr/>
                      <p:nvPr/>
                    </p:nvPicPr>
                    <p:blipFill>
                      <a:blip r:embed="rId6"/>
                      <a:stretch>
                        <a:fillRect/>
                      </a:stretch>
                    </p:blipFill>
                    <p:spPr>
                      <a:xfrm>
                        <a:off x="5130800" y="2273300"/>
                        <a:ext cx="914400" cy="198438"/>
                      </a:xfrm>
                      <a:prstGeom prst="rect">
                        <a:avLst/>
                      </a:prstGeom>
                      <a:noFill/>
                    </p:spPr>
                  </p:pic>
                </p:oleObj>
              </mc:Fallback>
            </mc:AlternateContent>
          </a:graphicData>
        </a:graphic>
      </p:graphicFrame>
      <p:grpSp>
        <p:nvGrpSpPr>
          <p:cNvPr id="3" name="Group 44"/>
          <p:cNvGrpSpPr/>
          <p:nvPr/>
        </p:nvGrpSpPr>
        <p:grpSpPr>
          <a:xfrm>
            <a:off x="2209800" y="4191000"/>
            <a:ext cx="2590800" cy="2286000"/>
            <a:chOff x="1728" y="2976"/>
            <a:chExt cx="1296" cy="1104"/>
          </a:xfrm>
        </p:grpSpPr>
        <p:graphicFrame>
          <p:nvGraphicFramePr>
            <p:cNvPr id="2051" name="Object 33"/>
            <p:cNvGraphicFramePr>
              <a:graphicFrameLocks noChangeAspect="1"/>
            </p:cNvGraphicFramePr>
            <p:nvPr/>
          </p:nvGraphicFramePr>
          <p:xfrm>
            <a:off x="1728" y="3316"/>
            <a:ext cx="311" cy="467"/>
          </p:xfrm>
          <a:graphic>
            <a:graphicData uri="http://schemas.openxmlformats.org/presentationml/2006/ole">
              <mc:AlternateContent xmlns:mc="http://schemas.openxmlformats.org/markup-compatibility/2006">
                <mc:Choice xmlns:v="urn:schemas-microsoft-com:vml" Requires="v">
                  <p:oleObj spid="_x0000_s2054" name="Equation" r:id="rId7" imgW="126720" imgH="164880" progId="Equation.DSMT4">
                    <p:embed/>
                  </p:oleObj>
                </mc:Choice>
                <mc:Fallback>
                  <p:oleObj name="Equation" r:id="rId7" imgW="126720" imgH="164880" progId="Equation.DSMT4">
                    <p:embed/>
                    <p:pic>
                      <p:nvPicPr>
                        <p:cNvPr id="0" name="OLE substitute image"/>
                        <p:cNvPicPr/>
                        <p:nvPr/>
                      </p:nvPicPr>
                      <p:blipFill>
                        <a:blip r:embed="rId8"/>
                        <a:stretch>
                          <a:fillRect/>
                        </a:stretch>
                      </p:blipFill>
                      <p:spPr>
                        <a:xfrm>
                          <a:off x="1728" y="3316"/>
                          <a:ext cx="311" cy="467"/>
                        </a:xfrm>
                        <a:prstGeom prst="rect">
                          <a:avLst/>
                        </a:prstGeom>
                        <a:noFill/>
                      </p:spPr>
                    </p:pic>
                  </p:oleObj>
                </mc:Fallback>
              </mc:AlternateContent>
            </a:graphicData>
          </a:graphic>
        </p:graphicFrame>
        <p:graphicFrame>
          <p:nvGraphicFramePr>
            <p:cNvPr id="2052" name="Object 34"/>
            <p:cNvGraphicFramePr>
              <a:graphicFrameLocks noChangeAspect="1"/>
            </p:cNvGraphicFramePr>
            <p:nvPr/>
          </p:nvGraphicFramePr>
          <p:xfrm>
            <a:off x="2619" y="2976"/>
            <a:ext cx="405" cy="502"/>
          </p:xfrm>
          <a:graphic>
            <a:graphicData uri="http://schemas.openxmlformats.org/presentationml/2006/ole">
              <mc:AlternateContent xmlns:mc="http://schemas.openxmlformats.org/markup-compatibility/2006">
                <mc:Choice xmlns:v="urn:schemas-microsoft-com:vml" Requires="v">
                  <p:oleObj spid="_x0000_s2055" name="Equation" r:id="rId9" imgW="164880" imgH="177480" progId="Equation.DSMT4">
                    <p:embed/>
                  </p:oleObj>
                </mc:Choice>
                <mc:Fallback>
                  <p:oleObj name="Equation" r:id="rId9" imgW="164880" imgH="177480" progId="Equation.DSMT4">
                    <p:embed/>
                    <p:pic>
                      <p:nvPicPr>
                        <p:cNvPr id="0" name="OLE substitute image"/>
                        <p:cNvPicPr/>
                        <p:nvPr/>
                      </p:nvPicPr>
                      <p:blipFill>
                        <a:blip r:embed="rId10"/>
                        <a:stretch>
                          <a:fillRect/>
                        </a:stretch>
                      </p:blipFill>
                      <p:spPr>
                        <a:xfrm>
                          <a:off x="2619" y="2976"/>
                          <a:ext cx="405" cy="502"/>
                        </a:xfrm>
                        <a:prstGeom prst="rect">
                          <a:avLst/>
                        </a:prstGeom>
                        <a:noFill/>
                      </p:spPr>
                    </p:pic>
                  </p:oleObj>
                </mc:Fallback>
              </mc:AlternateContent>
            </a:graphicData>
          </a:graphic>
        </p:graphicFrame>
        <p:graphicFrame>
          <p:nvGraphicFramePr>
            <p:cNvPr id="2053" name="Object 35"/>
            <p:cNvGraphicFramePr>
              <a:graphicFrameLocks noChangeAspect="1"/>
            </p:cNvGraphicFramePr>
            <p:nvPr/>
          </p:nvGraphicFramePr>
          <p:xfrm>
            <a:off x="2619" y="3613"/>
            <a:ext cx="374" cy="467"/>
          </p:xfrm>
          <a:graphic>
            <a:graphicData uri="http://schemas.openxmlformats.org/presentationml/2006/ole">
              <mc:AlternateContent xmlns:mc="http://schemas.openxmlformats.org/markup-compatibility/2006">
                <mc:Choice xmlns:v="urn:schemas-microsoft-com:vml" Requires="v">
                  <p:oleObj spid="_x0000_s2056" name="Equation" r:id="rId11" imgW="152280" imgH="164880" progId="Equation.DSMT4">
                    <p:embed/>
                  </p:oleObj>
                </mc:Choice>
                <mc:Fallback>
                  <p:oleObj name="Equation" r:id="rId11" imgW="152280" imgH="164880" progId="Equation.DSMT4">
                    <p:embed/>
                    <p:pic>
                      <p:nvPicPr>
                        <p:cNvPr id="0" name="OLE substitute image"/>
                        <p:cNvPicPr/>
                        <p:nvPr/>
                      </p:nvPicPr>
                      <p:blipFill>
                        <a:blip r:embed="rId12"/>
                        <a:stretch>
                          <a:fillRect/>
                        </a:stretch>
                      </p:blipFill>
                      <p:spPr>
                        <a:xfrm>
                          <a:off x="2619" y="3613"/>
                          <a:ext cx="374" cy="467"/>
                        </a:xfrm>
                        <a:prstGeom prst="rect">
                          <a:avLst/>
                        </a:prstGeom>
                        <a:noFill/>
                      </p:spPr>
                    </p:pic>
                  </p:oleObj>
                </mc:Fallback>
              </mc:AlternateContent>
            </a:graphicData>
          </a:graphic>
        </p:graphicFrame>
        <p:sp>
          <p:nvSpPr>
            <p:cNvPr id="2062" name="Line 36"/>
            <p:cNvSpPr>
              <a:spLocks noChangeShapeType="1"/>
            </p:cNvSpPr>
            <p:nvPr/>
          </p:nvSpPr>
          <p:spPr bwMode="auto">
            <a:xfrm flipH="1">
              <a:off x="2141" y="3273"/>
              <a:ext cx="441" cy="255"/>
            </a:xfrm>
            <a:prstGeom prst="line">
              <a:avLst/>
            </a:prstGeom>
            <a:noFill/>
            <a:ln w="63500">
              <a:solidFill>
                <a:schemeClr val="tx1"/>
              </a:solidFill>
              <a:round/>
              <a:tailEnd type="stealth" w="lg" len="lg"/>
            </a:ln>
          </p:spPr>
          <p:txBody>
            <a:bodyPr/>
            <a:lstStyle/>
            <a:p>
              <a:endParaRPr lang="zh-CN" altLang="en-US">
                <a:ea typeface="楷体" pitchFamily="49" charset="-122"/>
                <a:cs typeface="Times New Roman" pitchFamily="18" charset="0"/>
              </a:endParaRPr>
            </a:p>
          </p:txBody>
        </p:sp>
        <p:sp>
          <p:nvSpPr>
            <p:cNvPr id="2063" name="Line 37"/>
            <p:cNvSpPr>
              <a:spLocks noChangeShapeType="1"/>
            </p:cNvSpPr>
            <p:nvPr/>
          </p:nvSpPr>
          <p:spPr bwMode="auto">
            <a:xfrm flipH="1" flipV="1">
              <a:off x="2141" y="3613"/>
              <a:ext cx="478" cy="255"/>
            </a:xfrm>
            <a:prstGeom prst="line">
              <a:avLst/>
            </a:prstGeom>
            <a:noFill/>
            <a:ln w="63500">
              <a:solidFill>
                <a:schemeClr val="tx1"/>
              </a:solidFill>
              <a:round/>
              <a:tailEnd type="stealth" w="lg" len="lg"/>
            </a:ln>
          </p:spPr>
          <p:txBody>
            <a:bodyPr/>
            <a:lstStyle/>
            <a:p>
              <a:endParaRPr lang="zh-CN" altLang="en-US">
                <a:ea typeface="楷体" pitchFamily="49" charset="-122"/>
                <a:cs typeface="Times New Roman" pitchFamily="18" charset="0"/>
              </a:endParaRPr>
            </a:p>
          </p:txBody>
        </p:sp>
      </p:grpSp>
      <p:grpSp>
        <p:nvGrpSpPr>
          <p:cNvPr id="4" name="Group 39"/>
          <p:cNvGrpSpPr/>
          <p:nvPr/>
        </p:nvGrpSpPr>
        <p:grpSpPr>
          <a:xfrm>
            <a:off x="381000" y="2514600"/>
            <a:ext cx="3581400" cy="1524000"/>
            <a:chOff x="576" y="2160"/>
            <a:chExt cx="4197" cy="1695"/>
          </a:xfrm>
        </p:grpSpPr>
        <p:pic>
          <p:nvPicPr>
            <p:cNvPr id="2058" name="Picture 40" descr="无标题"/>
            <p:cNvPicPr>
              <a:picLocks noChangeAspect="1" noChangeArrowheads="1"/>
            </p:cNvPicPr>
            <p:nvPr/>
          </p:nvPicPr>
          <p:blipFill>
            <a:blip r:embed="rId13"/>
            <a:stretch>
              <a:fillRect/>
            </a:stretch>
          </p:blipFill>
          <p:spPr bwMode="auto">
            <a:xfrm>
              <a:off x="576" y="2160"/>
              <a:ext cx="3216" cy="989"/>
            </a:xfrm>
            <a:prstGeom prst="rect">
              <a:avLst/>
            </a:prstGeom>
            <a:noFill/>
            <a:ln w="9525">
              <a:noFill/>
              <a:miter lim="800000"/>
            </a:ln>
          </p:spPr>
        </p:pic>
        <p:pic>
          <p:nvPicPr>
            <p:cNvPr id="2059" name="Picture 41"/>
            <p:cNvPicPr>
              <a:picLocks noChangeAspect="1" noChangeArrowheads="1"/>
            </p:cNvPicPr>
            <p:nvPr/>
          </p:nvPicPr>
          <p:blipFill>
            <a:blip r:embed="rId14"/>
            <a:stretch>
              <a:fillRect/>
            </a:stretch>
          </p:blipFill>
          <p:spPr bwMode="auto">
            <a:xfrm>
              <a:off x="3552" y="2976"/>
              <a:ext cx="1221" cy="879"/>
            </a:xfrm>
            <a:prstGeom prst="rect">
              <a:avLst/>
            </a:prstGeom>
            <a:noFill/>
            <a:ln w="38100">
              <a:noFill/>
              <a:miter lim="800000"/>
            </a:ln>
          </p:spPr>
        </p:pic>
        <p:sp>
          <p:nvSpPr>
            <p:cNvPr id="2060" name="Freeform 42"/>
            <p:cNvSpPr/>
            <p:nvPr/>
          </p:nvSpPr>
          <p:spPr bwMode="auto">
            <a:xfrm>
              <a:off x="3600" y="2736"/>
              <a:ext cx="1088" cy="768"/>
            </a:xfrm>
            <a:custGeom>
              <a:avLst/>
              <a:gdLst>
                <a:gd name="T0" fmla="*/ 0 w 1088"/>
                <a:gd name="T1" fmla="*/ 0 h 768"/>
                <a:gd name="T2" fmla="*/ 912 w 1088"/>
                <a:gd name="T3" fmla="*/ 288 h 768"/>
                <a:gd name="T4" fmla="*/ 1056 w 1088"/>
                <a:gd name="T5" fmla="*/ 768 h 768"/>
                <a:gd name="T6" fmla="*/ 0 60000 65536"/>
                <a:gd name="T7" fmla="*/ 0 60000 65536"/>
                <a:gd name="T8" fmla="*/ 0 60000 65536"/>
                <a:gd name="T9" fmla="*/ 0 w 1088"/>
                <a:gd name="T10" fmla="*/ 0 h 768"/>
                <a:gd name="T11" fmla="*/ 1088 w 1088"/>
                <a:gd name="T12" fmla="*/ 768 h 768"/>
              </a:gdLst>
              <a:ahLst/>
              <a:cxnLst>
                <a:cxn ang="T6">
                  <a:pos x="T0" y="T1"/>
                </a:cxn>
                <a:cxn ang="T7">
                  <a:pos x="T2" y="T3"/>
                </a:cxn>
                <a:cxn ang="T8">
                  <a:pos x="T4" y="T5"/>
                </a:cxn>
              </a:cxnLst>
              <a:rect l="T9" t="T10" r="T11" b="T12"/>
              <a:pathLst>
                <a:path w="1088" h="768">
                  <a:moveTo>
                    <a:pt x="0" y="0"/>
                  </a:moveTo>
                  <a:cubicBezTo>
                    <a:pt x="368" y="80"/>
                    <a:pt x="736" y="160"/>
                    <a:pt x="912" y="288"/>
                  </a:cubicBezTo>
                  <a:cubicBezTo>
                    <a:pt x="1088" y="416"/>
                    <a:pt x="1072" y="592"/>
                    <a:pt x="1056" y="768"/>
                  </a:cubicBezTo>
                </a:path>
              </a:pathLst>
            </a:custGeom>
            <a:noFill/>
            <a:ln w="63500">
              <a:solidFill>
                <a:srgbClr val="000080"/>
              </a:solidFill>
              <a:round/>
            </a:ln>
          </p:spPr>
          <p:txBody>
            <a:bodyPr/>
            <a:lstStyle/>
            <a:p>
              <a:endParaRPr lang="zh-CN" altLang="en-US">
                <a:ea typeface="楷体" pitchFamily="49" charset="-122"/>
                <a:cs typeface="Times New Roman" pitchFamily="18" charset="0"/>
              </a:endParaRPr>
            </a:p>
          </p:txBody>
        </p:sp>
        <p:sp>
          <p:nvSpPr>
            <p:cNvPr id="2061" name="Freeform 43"/>
            <p:cNvSpPr/>
            <p:nvPr/>
          </p:nvSpPr>
          <p:spPr bwMode="auto">
            <a:xfrm>
              <a:off x="712" y="2784"/>
              <a:ext cx="2936" cy="768"/>
            </a:xfrm>
            <a:custGeom>
              <a:avLst/>
              <a:gdLst>
                <a:gd name="T0" fmla="*/ 56 w 2936"/>
                <a:gd name="T1" fmla="*/ 0 h 768"/>
                <a:gd name="T2" fmla="*/ 152 w 2936"/>
                <a:gd name="T3" fmla="*/ 336 h 768"/>
                <a:gd name="T4" fmla="*/ 968 w 2936"/>
                <a:gd name="T5" fmla="*/ 576 h 768"/>
                <a:gd name="T6" fmla="*/ 1784 w 2936"/>
                <a:gd name="T7" fmla="*/ 480 h 768"/>
                <a:gd name="T8" fmla="*/ 2648 w 2936"/>
                <a:gd name="T9" fmla="*/ 576 h 768"/>
                <a:gd name="T10" fmla="*/ 2936 w 2936"/>
                <a:gd name="T11" fmla="*/ 768 h 768"/>
                <a:gd name="T12" fmla="*/ 0 60000 65536"/>
                <a:gd name="T13" fmla="*/ 0 60000 65536"/>
                <a:gd name="T14" fmla="*/ 0 60000 65536"/>
                <a:gd name="T15" fmla="*/ 0 60000 65536"/>
                <a:gd name="T16" fmla="*/ 0 60000 65536"/>
                <a:gd name="T17" fmla="*/ 0 60000 65536"/>
                <a:gd name="T18" fmla="*/ 0 w 2936"/>
                <a:gd name="T19" fmla="*/ 0 h 768"/>
                <a:gd name="T20" fmla="*/ 2936 w 2936"/>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2936" h="768">
                  <a:moveTo>
                    <a:pt x="56" y="0"/>
                  </a:moveTo>
                  <a:cubicBezTo>
                    <a:pt x="28" y="120"/>
                    <a:pt x="0" y="240"/>
                    <a:pt x="152" y="336"/>
                  </a:cubicBezTo>
                  <a:cubicBezTo>
                    <a:pt x="304" y="432"/>
                    <a:pt x="696" y="552"/>
                    <a:pt x="968" y="576"/>
                  </a:cubicBezTo>
                  <a:cubicBezTo>
                    <a:pt x="1240" y="600"/>
                    <a:pt x="1504" y="480"/>
                    <a:pt x="1784" y="480"/>
                  </a:cubicBezTo>
                  <a:cubicBezTo>
                    <a:pt x="2064" y="480"/>
                    <a:pt x="2456" y="528"/>
                    <a:pt x="2648" y="576"/>
                  </a:cubicBezTo>
                  <a:cubicBezTo>
                    <a:pt x="2840" y="624"/>
                    <a:pt x="2888" y="696"/>
                    <a:pt x="2936" y="768"/>
                  </a:cubicBezTo>
                </a:path>
              </a:pathLst>
            </a:custGeom>
            <a:noFill/>
            <a:ln w="63500">
              <a:solidFill>
                <a:srgbClr val="000080"/>
              </a:solidFill>
              <a:round/>
            </a:ln>
          </p:spPr>
          <p:txBody>
            <a:bodyPr/>
            <a:lstStyle/>
            <a:p>
              <a:endParaRPr lang="zh-CN" altLang="en-US">
                <a:ea typeface="楷体" pitchFamily="49" charset="-122"/>
                <a:cs typeface="Times New Roman" pitchFamily="18" charset="0"/>
              </a:endParaRPr>
            </a:p>
          </p:txBody>
        </p:sp>
      </p:grpSp>
      <p:pic>
        <p:nvPicPr>
          <p:cNvPr id="123949" name="Picture 45"/>
          <p:cNvPicPr>
            <a:picLocks noChangeAspect="1" noChangeArrowheads="1"/>
          </p:cNvPicPr>
          <p:nvPr/>
        </p:nvPicPr>
        <p:blipFill>
          <a:blip r:embed="rId15"/>
          <a:stretch>
            <a:fillRect/>
          </a:stretch>
        </p:blipFill>
        <p:spPr bwMode="auto">
          <a:xfrm>
            <a:off x="4343400" y="2057400"/>
            <a:ext cx="4495800" cy="2339975"/>
          </a:xfrm>
          <a:prstGeom prst="rect">
            <a:avLst/>
          </a:prstGeom>
          <a:noFill/>
          <a:ln w="63500">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23949"/>
                                        </p:tgtEl>
                                        <p:attrNameLst>
                                          <p:attrName>style.visibility</p:attrName>
                                        </p:attrNameLst>
                                      </p:cBhvr>
                                      <p:to>
                                        <p:strVal val="visible"/>
                                      </p:to>
                                    </p:set>
                                    <p:animEffect transition="in" filter="wipe(down)">
                                      <p:cBhvr>
                                        <p:cTn id="10" dur="500"/>
                                        <p:tgtEl>
                                          <p:spTgt spid="123949"/>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stretch>
            <a:fillRect/>
          </a:stretch>
        </p:blipFill>
        <p:spPr bwMode="auto">
          <a:xfrm>
            <a:off x="0" y="0"/>
            <a:ext cx="9144000" cy="6858000"/>
          </a:xfrm>
          <a:prstGeom prst="rect">
            <a:avLst/>
          </a:prstGeom>
          <a:noFill/>
          <a:ln w="9525">
            <a:noFill/>
            <a:miter lim="800000"/>
          </a:ln>
        </p:spPr>
      </p:pic>
      <p:sp>
        <p:nvSpPr>
          <p:cNvPr id="5123" name="Rectangle 2"/>
          <p:cNvSpPr>
            <a:spLocks noGrp="1" noChangeArrowheads="1"/>
          </p:cNvSpPr>
          <p:nvPr>
            <p:ph type="ctrTitle"/>
          </p:nvPr>
        </p:nvSpPr>
        <p:spPr>
          <a:xfrm>
            <a:off x="685800" y="990600"/>
            <a:ext cx="8077200" cy="1470025"/>
          </a:xfrm>
        </p:spPr>
        <p:txBody>
          <a:bodyPr/>
          <a:lstStyle/>
          <a:p>
            <a:pPr eaLnBrk="1" hangingPunct="1"/>
            <a:r>
              <a:rPr lang="zh-CN" altLang="en-US" sz="2800" b="1" dirty="0" smtClean="0">
                <a:solidFill>
                  <a:srgbClr val="FF0000"/>
                </a:solidFill>
                <a:latin typeface="Times New Roman" pitchFamily="18" charset="0"/>
                <a:ea typeface="楷体" pitchFamily="49" charset="-122"/>
                <a:cs typeface="Times New Roman" pitchFamily="18" charset="0"/>
              </a:rPr>
              <a:t>第十七章 欧姆定律</a:t>
            </a:r>
            <a:br>
              <a:rPr lang="zh-CN" altLang="en-US" sz="2800" b="1" dirty="0" smtClean="0">
                <a:solidFill>
                  <a:srgbClr val="FF0000"/>
                </a:solidFill>
                <a:latin typeface="Times New Roman" pitchFamily="18" charset="0"/>
                <a:ea typeface="楷体" pitchFamily="49" charset="-122"/>
                <a:cs typeface="Times New Roman" pitchFamily="18" charset="0"/>
              </a:rPr>
            </a:br>
            <a:r>
              <a:rPr lang="zh-CN" altLang="en-US" sz="4000" b="1" dirty="0" smtClean="0">
                <a:solidFill>
                  <a:srgbClr val="FF0000"/>
                </a:solidFill>
                <a:latin typeface="Times New Roman" pitchFamily="18" charset="0"/>
                <a:ea typeface="楷体" pitchFamily="49" charset="-122"/>
                <a:cs typeface="Times New Roman" pitchFamily="18" charset="0"/>
              </a:rPr>
              <a:t>第</a:t>
            </a:r>
            <a:r>
              <a:rPr lang="en-US" altLang="zh-CN" sz="4000" b="1" dirty="0" smtClean="0">
                <a:solidFill>
                  <a:srgbClr val="FF0000"/>
                </a:solidFill>
                <a:latin typeface="Times New Roman" pitchFamily="18" charset="0"/>
                <a:ea typeface="楷体" pitchFamily="49" charset="-122"/>
                <a:cs typeface="Times New Roman" pitchFamily="18" charset="0"/>
              </a:rPr>
              <a:t>1</a:t>
            </a:r>
            <a:r>
              <a:rPr lang="zh-CN" altLang="en-US" sz="4000" b="1" dirty="0" smtClean="0">
                <a:solidFill>
                  <a:srgbClr val="FF0000"/>
                </a:solidFill>
                <a:latin typeface="Times New Roman" pitchFamily="18" charset="0"/>
                <a:ea typeface="楷体" pitchFamily="49" charset="-122"/>
                <a:cs typeface="Times New Roman" pitchFamily="18" charset="0"/>
              </a:rPr>
              <a:t>节 电流与电压和电阻的关系</a:t>
            </a:r>
          </a:p>
        </p:txBody>
      </p:sp>
      <p:sp>
        <p:nvSpPr>
          <p:cNvPr id="2" name="副标题 1"/>
          <p:cNvSpPr>
            <a:spLocks noGrp="1"/>
          </p:cNvSpPr>
          <p:nvPr>
            <p:ph type="subTitle" idx="1"/>
          </p:nvPr>
        </p:nvSpPr>
        <p:spPr/>
        <p:txBody>
          <a:bodyPr/>
          <a:lstStyle/>
          <a:p>
            <a:endParaRPr lang="zh-CN" alt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title"/>
          </p:nvPr>
        </p:nvSpPr>
        <p:spPr>
          <a:xfrm>
            <a:off x="304800" y="228600"/>
            <a:ext cx="8153400" cy="990600"/>
          </a:xfrm>
        </p:spPr>
        <p:txBody>
          <a:bodyPr/>
          <a:lstStyle/>
          <a:p>
            <a:pPr algn="l"/>
            <a:r>
              <a:rPr lang="zh-CN" altLang="en-US" b="1" smtClean="0">
                <a:latin typeface="Times New Roman" pitchFamily="18" charset="0"/>
                <a:ea typeface="楷体" pitchFamily="49" charset="-122"/>
                <a:cs typeface="Times New Roman" pitchFamily="18" charset="0"/>
              </a:rPr>
              <a:t>一、探究电流跟</a:t>
            </a:r>
            <a:r>
              <a:rPr lang="zh-CN" altLang="en-US" b="1" smtClean="0">
                <a:solidFill>
                  <a:srgbClr val="FF0000"/>
                </a:solidFill>
                <a:latin typeface="Times New Roman" pitchFamily="18" charset="0"/>
                <a:ea typeface="楷体" pitchFamily="49" charset="-122"/>
                <a:cs typeface="Times New Roman" pitchFamily="18" charset="0"/>
              </a:rPr>
              <a:t>电压</a:t>
            </a:r>
            <a:r>
              <a:rPr lang="zh-CN" altLang="en-US" b="1" smtClean="0">
                <a:latin typeface="Times New Roman" pitchFamily="18" charset="0"/>
                <a:ea typeface="楷体" pitchFamily="49" charset="-122"/>
                <a:cs typeface="Times New Roman" pitchFamily="18" charset="0"/>
              </a:rPr>
              <a:t>的关系</a:t>
            </a:r>
          </a:p>
        </p:txBody>
      </p:sp>
      <p:sp>
        <p:nvSpPr>
          <p:cNvPr id="50183" name="Rectangle 7"/>
          <p:cNvSpPr>
            <a:spLocks noGrp="1" noChangeArrowheads="1"/>
          </p:cNvSpPr>
          <p:nvPr>
            <p:ph type="body" idx="1"/>
          </p:nvPr>
        </p:nvSpPr>
        <p:spPr>
          <a:xfrm>
            <a:off x="381000" y="1219200"/>
            <a:ext cx="8458200" cy="5257800"/>
          </a:xfrm>
        </p:spPr>
        <p:txBody>
          <a:bodyPr/>
          <a:lstStyle/>
          <a:p>
            <a:pPr>
              <a:buFontTx/>
              <a:buNone/>
            </a:pPr>
            <a:r>
              <a:rPr lang="en-US" altLang="zh-CN" sz="2800" b="1" smtClean="0">
                <a:latin typeface="Times New Roman" pitchFamily="18" charset="0"/>
                <a:ea typeface="楷体" pitchFamily="49" charset="-122"/>
                <a:cs typeface="Times New Roman" pitchFamily="18" charset="0"/>
              </a:rPr>
              <a:t>1</a:t>
            </a:r>
            <a:r>
              <a:rPr lang="zh-CN" altLang="en-US" sz="2800" b="1" smtClean="0">
                <a:latin typeface="Times New Roman" pitchFamily="18" charset="0"/>
                <a:ea typeface="楷体" pitchFamily="49" charset="-122"/>
                <a:cs typeface="Times New Roman" pitchFamily="18" charset="0"/>
              </a:rPr>
              <a:t>．实验方法：</a:t>
            </a:r>
          </a:p>
          <a:p>
            <a:pPr>
              <a:buClr>
                <a:schemeClr val="bg1"/>
              </a:buClr>
            </a:pPr>
            <a:r>
              <a:rPr lang="zh-CN" altLang="en-US" sz="2800" b="1" smtClean="0">
                <a:latin typeface="Times New Roman" pitchFamily="18" charset="0"/>
                <a:ea typeface="楷体" pitchFamily="49" charset="-122"/>
                <a:cs typeface="Times New Roman" pitchFamily="18" charset="0"/>
              </a:rPr>
              <a:t>控制变量法。 </a:t>
            </a:r>
          </a:p>
          <a:p>
            <a:pPr>
              <a:buClr>
                <a:schemeClr val="bg1"/>
              </a:buClr>
            </a:pPr>
            <a:r>
              <a:rPr lang="zh-CN" altLang="en-US" sz="2800" b="1" smtClean="0">
                <a:latin typeface="Times New Roman" pitchFamily="18" charset="0"/>
                <a:ea typeface="楷体" pitchFamily="49" charset="-122"/>
                <a:cs typeface="Times New Roman" pitchFamily="18" charset="0"/>
              </a:rPr>
              <a:t>“</a:t>
            </a:r>
            <a:r>
              <a:rPr lang="zh-CN" altLang="en-US" sz="2800" b="1" smtClean="0">
                <a:solidFill>
                  <a:srgbClr val="FF0000"/>
                </a:solidFill>
                <a:latin typeface="Times New Roman" pitchFamily="18" charset="0"/>
                <a:ea typeface="楷体" pitchFamily="49" charset="-122"/>
                <a:cs typeface="Times New Roman" pitchFamily="18" charset="0"/>
              </a:rPr>
              <a:t>电阻一定</a:t>
            </a:r>
            <a:r>
              <a:rPr lang="zh-CN" altLang="en-US" sz="2800" b="1" smtClean="0">
                <a:latin typeface="Times New Roman" pitchFamily="18" charset="0"/>
                <a:ea typeface="楷体" pitchFamily="49" charset="-122"/>
                <a:cs typeface="Times New Roman" pitchFamily="18" charset="0"/>
              </a:rPr>
              <a:t>” </a:t>
            </a:r>
          </a:p>
          <a:p>
            <a:pPr>
              <a:buFontTx/>
              <a:buNone/>
            </a:pPr>
            <a:r>
              <a:rPr lang="en-US" altLang="zh-CN" sz="2800" b="1" smtClean="0">
                <a:latin typeface="Times New Roman" pitchFamily="18" charset="0"/>
                <a:ea typeface="楷体" pitchFamily="49" charset="-122"/>
                <a:cs typeface="Times New Roman" pitchFamily="18" charset="0"/>
              </a:rPr>
              <a:t>2</a:t>
            </a:r>
            <a:r>
              <a:rPr lang="zh-CN" altLang="en-US" sz="2800" b="1" smtClean="0">
                <a:latin typeface="Times New Roman" pitchFamily="18" charset="0"/>
                <a:ea typeface="楷体" pitchFamily="49" charset="-122"/>
                <a:cs typeface="Times New Roman" pitchFamily="18" charset="0"/>
              </a:rPr>
              <a:t>．器材：</a:t>
            </a:r>
          </a:p>
          <a:p>
            <a:pPr>
              <a:buClr>
                <a:schemeClr val="bg1"/>
              </a:buClr>
            </a:pPr>
            <a:r>
              <a:rPr lang="zh-CN" altLang="en-US" sz="2800" b="1" smtClean="0">
                <a:latin typeface="Times New Roman" pitchFamily="18" charset="0"/>
                <a:ea typeface="楷体" pitchFamily="49" charset="-122"/>
                <a:cs typeface="Times New Roman" pitchFamily="18" charset="0"/>
              </a:rPr>
              <a:t>电压表、电流表、电阻、开关、电源、导线、滑动变阻器。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50183">
                                            <p:txEl>
                                              <p:pRg st="1" end="1"/>
                                            </p:txEl>
                                          </p:spTgt>
                                        </p:tgtEl>
                                        <p:attrNameLst>
                                          <p:attrName>style.visibility</p:attrName>
                                        </p:attrNameLst>
                                      </p:cBhvr>
                                      <p:to>
                                        <p:strVal val="visible"/>
                                      </p:to>
                                    </p:set>
                                    <p:animEffect transition="in" filter="wipe(down)">
                                      <p:cBhvr>
                                        <p:cTn id="7" dur="500"/>
                                        <p:tgtEl>
                                          <p:spTgt spid="50183">
                                            <p:txEl>
                                              <p:pRg st="1" end="1"/>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0183">
                                            <p:txEl>
                                              <p:pRg st="2" end="2"/>
                                            </p:txEl>
                                          </p:spTgt>
                                        </p:tgtEl>
                                        <p:attrNameLst>
                                          <p:attrName>style.visibility</p:attrName>
                                        </p:attrNameLst>
                                      </p:cBhvr>
                                      <p:to>
                                        <p:strVal val="visible"/>
                                      </p:to>
                                    </p:set>
                                    <p:animEffect transition="in" filter="wipe(down)">
                                      <p:cBhvr>
                                        <p:cTn id="12" dur="500"/>
                                        <p:tgtEl>
                                          <p:spTgt spid="50183">
                                            <p:txEl>
                                              <p:pRg st="2" end="2"/>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0183">
                                            <p:txEl>
                                              <p:pRg st="4" end="4"/>
                                            </p:txEl>
                                          </p:spTgt>
                                        </p:tgtEl>
                                        <p:attrNameLst>
                                          <p:attrName>style.visibility</p:attrName>
                                        </p:attrNameLst>
                                      </p:cBhvr>
                                      <p:to>
                                        <p:strVal val="visible"/>
                                      </p:to>
                                    </p:set>
                                    <p:animEffect transition="in" filter="wipe(down)">
                                      <p:cBhvr>
                                        <p:cTn id="17" dur="500"/>
                                        <p:tgtEl>
                                          <p:spTgt spid="501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a:r>
              <a:rPr lang="en-US" altLang="zh-CN" sz="3200" b="1" smtClean="0">
                <a:latin typeface="Times New Roman" pitchFamily="18" charset="0"/>
                <a:ea typeface="楷体" pitchFamily="49" charset="-122"/>
                <a:cs typeface="Times New Roman" pitchFamily="18" charset="0"/>
              </a:rPr>
              <a:t>3</a:t>
            </a:r>
            <a:r>
              <a:rPr lang="zh-CN" altLang="en-US" sz="3200" b="1" smtClean="0">
                <a:latin typeface="Times New Roman" pitchFamily="18" charset="0"/>
                <a:ea typeface="楷体" pitchFamily="49" charset="-122"/>
                <a:cs typeface="Times New Roman" pitchFamily="18" charset="0"/>
              </a:rPr>
              <a:t>．电路图：</a:t>
            </a:r>
          </a:p>
        </p:txBody>
      </p:sp>
      <p:sp>
        <p:nvSpPr>
          <p:cNvPr id="7171" name="Rectangle 3"/>
          <p:cNvSpPr>
            <a:spLocks noGrp="1" noChangeArrowheads="1"/>
          </p:cNvSpPr>
          <p:nvPr>
            <p:ph type="body" idx="1"/>
          </p:nvPr>
        </p:nvSpPr>
        <p:spPr>
          <a:xfrm>
            <a:off x="457200" y="2362200"/>
            <a:ext cx="8229600" cy="3763963"/>
          </a:xfrm>
        </p:spPr>
        <p:txBody>
          <a:bodyPr/>
          <a:lstStyle/>
          <a:p>
            <a:pPr>
              <a:buFontTx/>
              <a:buNone/>
            </a:pPr>
            <a:r>
              <a:rPr lang="en-US" altLang="zh-CN" b="1" smtClean="0">
                <a:latin typeface="Times New Roman" pitchFamily="18" charset="0"/>
                <a:ea typeface="楷体" pitchFamily="49" charset="-122"/>
                <a:cs typeface="Times New Roman" pitchFamily="18" charset="0"/>
              </a:rPr>
              <a:t>4</a:t>
            </a:r>
            <a:r>
              <a:rPr lang="zh-CN" altLang="en-US" b="1" smtClean="0">
                <a:latin typeface="Times New Roman" pitchFamily="18" charset="0"/>
                <a:ea typeface="楷体" pitchFamily="49" charset="-122"/>
                <a:cs typeface="Times New Roman" pitchFamily="18" charset="0"/>
              </a:rPr>
              <a:t>．设计表格：</a:t>
            </a:r>
          </a:p>
          <a:p>
            <a:pPr>
              <a:buFontTx/>
              <a:buNone/>
            </a:pPr>
            <a:r>
              <a:rPr lang="zh-CN" altLang="en-US" b="1" smtClean="0">
                <a:latin typeface="Times New Roman" pitchFamily="18" charset="0"/>
                <a:ea typeface="楷体" pitchFamily="49" charset="-122"/>
                <a:cs typeface="Times New Roman" pitchFamily="18" charset="0"/>
              </a:rPr>
              <a:t>定值电阻</a:t>
            </a:r>
            <a:r>
              <a:rPr lang="en-US" altLang="zh-CN" b="1" smtClean="0">
                <a:latin typeface="Times New Roman" pitchFamily="18" charset="0"/>
                <a:ea typeface="楷体" pitchFamily="49" charset="-122"/>
                <a:cs typeface="Times New Roman" pitchFamily="18" charset="0"/>
              </a:rPr>
              <a:t>R=10Ω</a:t>
            </a:r>
            <a:r>
              <a:rPr lang="zh-CN" altLang="en-US" b="1" smtClean="0">
                <a:latin typeface="Times New Roman" pitchFamily="18" charset="0"/>
                <a:ea typeface="楷体" pitchFamily="49" charset="-122"/>
                <a:cs typeface="Times New Roman" pitchFamily="18" charset="0"/>
              </a:rPr>
              <a:t>。</a:t>
            </a:r>
            <a:r>
              <a:rPr lang="zh-CN" altLang="en-US" smtClean="0">
                <a:latin typeface="Times New Roman" pitchFamily="18" charset="0"/>
                <a:ea typeface="楷体" pitchFamily="49" charset="-122"/>
                <a:cs typeface="Times New Roman" pitchFamily="18" charset="0"/>
              </a:rPr>
              <a:t> </a:t>
            </a:r>
          </a:p>
        </p:txBody>
      </p:sp>
      <p:pic>
        <p:nvPicPr>
          <p:cNvPr id="134149" name="Picture 5"/>
          <p:cNvPicPr>
            <a:picLocks noChangeAspect="1" noChangeArrowheads="1"/>
          </p:cNvPicPr>
          <p:nvPr/>
        </p:nvPicPr>
        <p:blipFill>
          <a:blip r:embed="rId2"/>
          <a:stretch>
            <a:fillRect/>
          </a:stretch>
        </p:blipFill>
        <p:spPr bwMode="auto">
          <a:xfrm>
            <a:off x="381000" y="3886200"/>
            <a:ext cx="8534400" cy="1912938"/>
          </a:xfrm>
          <a:prstGeom prst="rect">
            <a:avLst/>
          </a:prstGeom>
          <a:noFill/>
          <a:ln w="63500">
            <a:noFill/>
            <a:miter lim="800000"/>
          </a:ln>
        </p:spPr>
      </p:pic>
      <p:grpSp>
        <p:nvGrpSpPr>
          <p:cNvPr id="2" name="Group 6"/>
          <p:cNvGrpSpPr/>
          <p:nvPr/>
        </p:nvGrpSpPr>
        <p:grpSpPr>
          <a:xfrm>
            <a:off x="4392613" y="2143125"/>
            <a:ext cx="1477962" cy="823913"/>
            <a:chOff x="3696" y="2784"/>
            <a:chExt cx="931" cy="519"/>
          </a:xfrm>
        </p:grpSpPr>
        <p:grpSp>
          <p:nvGrpSpPr>
            <p:cNvPr id="7196" name="Group 7"/>
            <p:cNvGrpSpPr/>
            <p:nvPr/>
          </p:nvGrpSpPr>
          <p:grpSpPr>
            <a:xfrm flipV="1">
              <a:off x="3696" y="2784"/>
              <a:ext cx="931" cy="339"/>
              <a:chOff x="0" y="0"/>
              <a:chExt cx="1049" cy="538"/>
            </a:xfrm>
          </p:grpSpPr>
          <p:sp>
            <p:nvSpPr>
              <p:cNvPr id="7200" name="Line 7"/>
              <p:cNvSpPr>
                <a:spLocks noChangeShapeType="1"/>
              </p:cNvSpPr>
              <p:nvPr/>
            </p:nvSpPr>
            <p:spPr bwMode="auto">
              <a:xfrm>
                <a:off x="0" y="0"/>
                <a:ext cx="1049" cy="0"/>
              </a:xfrm>
              <a:prstGeom prst="line">
                <a:avLst/>
              </a:prstGeom>
              <a:noFill/>
              <a:ln w="28575">
                <a:solidFill>
                  <a:schemeClr val="tx1"/>
                </a:solidFill>
                <a:round/>
              </a:ln>
            </p:spPr>
            <p:txBody>
              <a:bodyPr/>
              <a:lstStyle/>
              <a:p>
                <a:endParaRPr lang="zh-CN" altLang="en-US">
                  <a:ea typeface="楷体" pitchFamily="49" charset="-122"/>
                  <a:cs typeface="Times New Roman" pitchFamily="18" charset="0"/>
                </a:endParaRPr>
              </a:p>
            </p:txBody>
          </p:sp>
          <p:sp>
            <p:nvSpPr>
              <p:cNvPr id="7201" name="Line 8"/>
              <p:cNvSpPr>
                <a:spLocks noChangeShapeType="1"/>
              </p:cNvSpPr>
              <p:nvPr/>
            </p:nvSpPr>
            <p:spPr bwMode="auto">
              <a:xfrm flipH="1">
                <a:off x="0" y="0"/>
                <a:ext cx="0" cy="538"/>
              </a:xfrm>
              <a:prstGeom prst="line">
                <a:avLst/>
              </a:prstGeom>
              <a:noFill/>
              <a:ln w="28575">
                <a:solidFill>
                  <a:schemeClr val="tx1"/>
                </a:solidFill>
                <a:round/>
                <a:tailEnd type="oval" w="med" len="med"/>
              </a:ln>
            </p:spPr>
            <p:txBody>
              <a:bodyPr/>
              <a:lstStyle/>
              <a:p>
                <a:endParaRPr lang="zh-CN" altLang="en-US">
                  <a:ea typeface="楷体" pitchFamily="49" charset="-122"/>
                  <a:cs typeface="Times New Roman" pitchFamily="18" charset="0"/>
                </a:endParaRPr>
              </a:p>
            </p:txBody>
          </p:sp>
          <p:sp>
            <p:nvSpPr>
              <p:cNvPr id="7202" name="Line 9"/>
              <p:cNvSpPr>
                <a:spLocks noChangeShapeType="1"/>
              </p:cNvSpPr>
              <p:nvPr/>
            </p:nvSpPr>
            <p:spPr bwMode="auto">
              <a:xfrm flipH="1">
                <a:off x="1049" y="0"/>
                <a:ext cx="0" cy="538"/>
              </a:xfrm>
              <a:prstGeom prst="line">
                <a:avLst/>
              </a:prstGeom>
              <a:noFill/>
              <a:ln w="28575">
                <a:solidFill>
                  <a:schemeClr val="tx1"/>
                </a:solidFill>
                <a:round/>
                <a:tailEnd type="oval" w="med" len="med"/>
              </a:ln>
            </p:spPr>
            <p:txBody>
              <a:bodyPr/>
              <a:lstStyle/>
              <a:p>
                <a:endParaRPr lang="zh-CN" altLang="en-US">
                  <a:ea typeface="楷体" pitchFamily="49" charset="-122"/>
                  <a:cs typeface="Times New Roman" pitchFamily="18" charset="0"/>
                </a:endParaRPr>
              </a:p>
            </p:txBody>
          </p:sp>
        </p:grpSp>
        <p:grpSp>
          <p:nvGrpSpPr>
            <p:cNvPr id="7197" name="Group 11"/>
            <p:cNvGrpSpPr/>
            <p:nvPr/>
          </p:nvGrpSpPr>
          <p:grpSpPr>
            <a:xfrm>
              <a:off x="4032" y="2976"/>
              <a:ext cx="271" cy="327"/>
              <a:chOff x="0" y="0"/>
              <a:chExt cx="284" cy="344"/>
            </a:xfrm>
          </p:grpSpPr>
          <p:sp>
            <p:nvSpPr>
              <p:cNvPr id="7198" name="Oval 190"/>
              <p:cNvSpPr>
                <a:spLocks noChangeArrowheads="1"/>
              </p:cNvSpPr>
              <p:nvPr/>
            </p:nvSpPr>
            <p:spPr bwMode="auto">
              <a:xfrm>
                <a:off x="0" y="16"/>
                <a:ext cx="284" cy="283"/>
              </a:xfrm>
              <a:prstGeom prst="ellipse">
                <a:avLst/>
              </a:prstGeom>
              <a:solidFill>
                <a:srgbClr val="FFFFFF"/>
              </a:solidFill>
              <a:ln w="28575">
                <a:solidFill>
                  <a:schemeClr val="tx1"/>
                </a:solidFill>
                <a:round/>
              </a:ln>
            </p:spPr>
            <p:txBody>
              <a:bodyPr wrap="none" anchor="ctr"/>
              <a:lstStyle/>
              <a:p>
                <a:pPr>
                  <a:buFont typeface="Arial"/>
                  <a:buNone/>
                </a:pPr>
                <a:endParaRPr lang="zh-CN" altLang="en-US" sz="1800">
                  <a:ea typeface="楷体" panose="02010609060101010101" pitchFamily="49" charset="-122"/>
                  <a:cs typeface="Times New Roman" panose="02020603050405020304" pitchFamily="18" charset="0"/>
                </a:endParaRPr>
              </a:p>
            </p:txBody>
          </p:sp>
          <p:sp>
            <p:nvSpPr>
              <p:cNvPr id="7199" name="Text Box 191"/>
              <p:cNvSpPr txBox="1">
                <a:spLocks noChangeArrowheads="1"/>
              </p:cNvSpPr>
              <p:nvPr/>
            </p:nvSpPr>
            <p:spPr bwMode="auto">
              <a:xfrm>
                <a:off x="0" y="0"/>
                <a:ext cx="260" cy="344"/>
              </a:xfrm>
              <a:prstGeom prst="rect">
                <a:avLst/>
              </a:prstGeom>
              <a:noFill/>
              <a:ln w="9525">
                <a:noFill/>
                <a:miter lim="800000"/>
              </a:ln>
            </p:spPr>
            <p:txBody>
              <a:bodyPr>
                <a:spAutoFit/>
              </a:bodyPr>
              <a:lstStyle/>
              <a:p>
                <a:pPr>
                  <a:spcBef>
                    <a:spcPct val="50000"/>
                  </a:spcBef>
                  <a:buFont typeface="Arial"/>
                  <a:buNone/>
                </a:pPr>
                <a:r>
                  <a:rPr lang="en-US" altLang="zh-CN" sz="2800" b="1">
                    <a:ea typeface="楷体" pitchFamily="49" charset="-122"/>
                    <a:cs typeface="Times New Roman" pitchFamily="18" charset="0"/>
                  </a:rPr>
                  <a:t>V</a:t>
                </a:r>
              </a:p>
            </p:txBody>
          </p:sp>
        </p:grpSp>
      </p:grpSp>
      <p:grpSp>
        <p:nvGrpSpPr>
          <p:cNvPr id="5" name="Group 14"/>
          <p:cNvGrpSpPr/>
          <p:nvPr/>
        </p:nvGrpSpPr>
        <p:grpSpPr>
          <a:xfrm>
            <a:off x="4267200" y="609600"/>
            <a:ext cx="2730500" cy="2163763"/>
            <a:chOff x="593" y="1962"/>
            <a:chExt cx="1720" cy="1363"/>
          </a:xfrm>
        </p:grpSpPr>
        <p:sp>
          <p:nvSpPr>
            <p:cNvPr id="7178" name="Rectangle 15"/>
            <p:cNvSpPr>
              <a:spLocks noChangeArrowheads="1"/>
            </p:cNvSpPr>
            <p:nvPr/>
          </p:nvSpPr>
          <p:spPr bwMode="auto">
            <a:xfrm>
              <a:off x="593" y="2115"/>
              <a:ext cx="1585" cy="815"/>
            </a:xfrm>
            <a:prstGeom prst="rect">
              <a:avLst/>
            </a:prstGeom>
            <a:noFill/>
            <a:ln w="28575">
              <a:solidFill>
                <a:schemeClr val="tx1"/>
              </a:solidFill>
              <a:miter lim="800000"/>
            </a:ln>
          </p:spPr>
          <p:txBody>
            <a:bodyPr wrap="none" anchor="ctr"/>
            <a:lstStyle/>
            <a:p>
              <a:endParaRPr lang="zh-CN" altLang="en-US">
                <a:ea typeface="楷体" pitchFamily="49" charset="-122"/>
                <a:cs typeface="Times New Roman" pitchFamily="18" charset="0"/>
              </a:endParaRPr>
            </a:p>
          </p:txBody>
        </p:sp>
        <p:grpSp>
          <p:nvGrpSpPr>
            <p:cNvPr id="7179" name="Group 16"/>
            <p:cNvGrpSpPr/>
            <p:nvPr/>
          </p:nvGrpSpPr>
          <p:grpSpPr>
            <a:xfrm>
              <a:off x="1121" y="1962"/>
              <a:ext cx="75" cy="305"/>
              <a:chOff x="0" y="0"/>
              <a:chExt cx="85" cy="340"/>
            </a:xfrm>
          </p:grpSpPr>
          <p:sp>
            <p:nvSpPr>
              <p:cNvPr id="7193" name="Rectangle 19"/>
              <p:cNvSpPr>
                <a:spLocks noChangeArrowheads="1"/>
              </p:cNvSpPr>
              <p:nvPr/>
            </p:nvSpPr>
            <p:spPr bwMode="auto">
              <a:xfrm>
                <a:off x="0" y="113"/>
                <a:ext cx="85" cy="85"/>
              </a:xfrm>
              <a:prstGeom prst="rect">
                <a:avLst/>
              </a:prstGeom>
              <a:solidFill>
                <a:srgbClr val="FFFFFF"/>
              </a:solidFill>
              <a:ln w="9525">
                <a:noFill/>
                <a:miter lim="800000"/>
              </a:ln>
            </p:spPr>
            <p:txBody>
              <a:bodyPr wrap="none" anchor="ctr"/>
              <a:lstStyle/>
              <a:p>
                <a:pPr>
                  <a:buFont typeface="Arial"/>
                  <a:buNone/>
                </a:pPr>
                <a:endParaRPr lang="zh-CN" altLang="en-US" sz="1800">
                  <a:ea typeface="楷体" pitchFamily="49" charset="-122"/>
                  <a:cs typeface="Times New Roman" pitchFamily="18" charset="0"/>
                </a:endParaRPr>
              </a:p>
            </p:txBody>
          </p:sp>
          <p:sp>
            <p:nvSpPr>
              <p:cNvPr id="7194" name="Line 20"/>
              <p:cNvSpPr>
                <a:spLocks noChangeShapeType="1"/>
              </p:cNvSpPr>
              <p:nvPr/>
            </p:nvSpPr>
            <p:spPr bwMode="auto">
              <a:xfrm flipH="1">
                <a:off x="0" y="0"/>
                <a:ext cx="0" cy="340"/>
              </a:xfrm>
              <a:prstGeom prst="line">
                <a:avLst/>
              </a:prstGeom>
              <a:noFill/>
              <a:ln w="28575">
                <a:solidFill>
                  <a:schemeClr val="tx1"/>
                </a:solidFill>
                <a:round/>
              </a:ln>
            </p:spPr>
            <p:txBody>
              <a:bodyPr/>
              <a:lstStyle/>
              <a:p>
                <a:endParaRPr lang="zh-CN" altLang="en-US">
                  <a:ea typeface="楷体" pitchFamily="49" charset="-122"/>
                  <a:cs typeface="Times New Roman" pitchFamily="18" charset="0"/>
                </a:endParaRPr>
              </a:p>
            </p:txBody>
          </p:sp>
          <p:sp>
            <p:nvSpPr>
              <p:cNvPr id="7195" name="Line 21"/>
              <p:cNvSpPr>
                <a:spLocks noChangeShapeType="1"/>
              </p:cNvSpPr>
              <p:nvPr/>
            </p:nvSpPr>
            <p:spPr bwMode="auto">
              <a:xfrm flipH="1">
                <a:off x="85" y="85"/>
                <a:ext cx="0" cy="170"/>
              </a:xfrm>
              <a:prstGeom prst="line">
                <a:avLst/>
              </a:prstGeom>
              <a:noFill/>
              <a:ln w="38100">
                <a:solidFill>
                  <a:schemeClr val="tx1"/>
                </a:solidFill>
                <a:round/>
              </a:ln>
            </p:spPr>
            <p:txBody>
              <a:bodyPr/>
              <a:lstStyle/>
              <a:p>
                <a:endParaRPr lang="zh-CN" altLang="en-US">
                  <a:ea typeface="楷体" pitchFamily="49" charset="-122"/>
                  <a:cs typeface="Times New Roman" pitchFamily="18" charset="0"/>
                </a:endParaRPr>
              </a:p>
            </p:txBody>
          </p:sp>
        </p:grpSp>
        <p:grpSp>
          <p:nvGrpSpPr>
            <p:cNvPr id="7180" name="Group 20"/>
            <p:cNvGrpSpPr/>
            <p:nvPr/>
          </p:nvGrpSpPr>
          <p:grpSpPr>
            <a:xfrm>
              <a:off x="1700" y="2038"/>
              <a:ext cx="252" cy="153"/>
              <a:chOff x="0" y="0"/>
              <a:chExt cx="256" cy="142"/>
            </a:xfrm>
          </p:grpSpPr>
          <p:sp>
            <p:nvSpPr>
              <p:cNvPr id="7190" name="Rectangle 15"/>
              <p:cNvSpPr>
                <a:spLocks noChangeArrowheads="1"/>
              </p:cNvSpPr>
              <p:nvPr/>
            </p:nvSpPr>
            <p:spPr bwMode="auto">
              <a:xfrm>
                <a:off x="29" y="0"/>
                <a:ext cx="226" cy="142"/>
              </a:xfrm>
              <a:prstGeom prst="rect">
                <a:avLst/>
              </a:prstGeom>
              <a:solidFill>
                <a:srgbClr val="FFFFFF"/>
              </a:solidFill>
              <a:ln w="9525">
                <a:noFill/>
                <a:miter lim="800000"/>
              </a:ln>
            </p:spPr>
            <p:txBody>
              <a:bodyPr wrap="none" anchor="ctr"/>
              <a:lstStyle/>
              <a:p>
                <a:pPr>
                  <a:buFont typeface="Arial"/>
                  <a:buNone/>
                </a:pPr>
                <a:endParaRPr lang="zh-CN" altLang="en-US" sz="1800">
                  <a:ea typeface="楷体" pitchFamily="49" charset="-122"/>
                  <a:cs typeface="Times New Roman" pitchFamily="18" charset="0"/>
                </a:endParaRPr>
              </a:p>
            </p:txBody>
          </p:sp>
          <p:sp>
            <p:nvSpPr>
              <p:cNvPr id="7191" name="Line 16"/>
              <p:cNvSpPr>
                <a:spLocks noChangeShapeType="1"/>
              </p:cNvSpPr>
              <p:nvPr/>
            </p:nvSpPr>
            <p:spPr bwMode="auto">
              <a:xfrm flipV="1">
                <a:off x="29" y="0"/>
                <a:ext cx="227" cy="86"/>
              </a:xfrm>
              <a:prstGeom prst="line">
                <a:avLst/>
              </a:prstGeom>
              <a:noFill/>
              <a:ln w="28575">
                <a:solidFill>
                  <a:schemeClr val="tx1"/>
                </a:solidFill>
                <a:round/>
              </a:ln>
            </p:spPr>
            <p:txBody>
              <a:bodyPr/>
              <a:lstStyle/>
              <a:p>
                <a:endParaRPr lang="zh-CN" altLang="en-US">
                  <a:ea typeface="楷体" pitchFamily="49" charset="-122"/>
                  <a:cs typeface="Times New Roman" pitchFamily="18" charset="0"/>
                </a:endParaRPr>
              </a:p>
            </p:txBody>
          </p:sp>
          <p:sp>
            <p:nvSpPr>
              <p:cNvPr id="7192" name="Oval 17"/>
              <p:cNvSpPr>
                <a:spLocks noChangeArrowheads="1"/>
              </p:cNvSpPr>
              <p:nvPr/>
            </p:nvSpPr>
            <p:spPr bwMode="auto">
              <a:xfrm>
                <a:off x="0" y="57"/>
                <a:ext cx="57" cy="56"/>
              </a:xfrm>
              <a:prstGeom prst="ellipse">
                <a:avLst/>
              </a:prstGeom>
              <a:solidFill>
                <a:srgbClr val="FFFFFF"/>
              </a:solidFill>
              <a:ln w="28575">
                <a:solidFill>
                  <a:schemeClr val="tx1"/>
                </a:solidFill>
                <a:round/>
              </a:ln>
            </p:spPr>
            <p:txBody>
              <a:bodyPr wrap="none" anchor="ctr"/>
              <a:lstStyle/>
              <a:p>
                <a:pPr>
                  <a:buFont typeface="Arial"/>
                  <a:buNone/>
                </a:pPr>
                <a:endParaRPr lang="zh-CN" altLang="en-US" sz="1800">
                  <a:ea typeface="楷体" pitchFamily="49" charset="-122"/>
                  <a:cs typeface="Times New Roman" pitchFamily="18" charset="0"/>
                </a:endParaRPr>
              </a:p>
            </p:txBody>
          </p:sp>
        </p:grpSp>
        <p:sp>
          <p:nvSpPr>
            <p:cNvPr id="7181" name="Rectangle 178"/>
            <p:cNvSpPr>
              <a:spLocks noChangeArrowheads="1"/>
            </p:cNvSpPr>
            <p:nvPr/>
          </p:nvSpPr>
          <p:spPr bwMode="auto">
            <a:xfrm>
              <a:off x="903" y="2878"/>
              <a:ext cx="350" cy="108"/>
            </a:xfrm>
            <a:prstGeom prst="rect">
              <a:avLst/>
            </a:prstGeom>
            <a:solidFill>
              <a:srgbClr val="FFFFFF"/>
            </a:solidFill>
            <a:ln w="28575">
              <a:solidFill>
                <a:schemeClr val="tx1"/>
              </a:solidFill>
              <a:miter lim="800000"/>
            </a:ln>
          </p:spPr>
          <p:txBody>
            <a:bodyPr wrap="none" anchor="ctr"/>
            <a:lstStyle/>
            <a:p>
              <a:pPr>
                <a:buFont typeface="Arial"/>
                <a:buNone/>
              </a:pPr>
              <a:endParaRPr lang="zh-CN" altLang="en-US" sz="1800">
                <a:ea typeface="楷体" pitchFamily="49" charset="-122"/>
                <a:cs typeface="Times New Roman" pitchFamily="18" charset="0"/>
              </a:endParaRPr>
            </a:p>
          </p:txBody>
        </p:sp>
        <p:grpSp>
          <p:nvGrpSpPr>
            <p:cNvPr id="7182" name="Group 25"/>
            <p:cNvGrpSpPr/>
            <p:nvPr/>
          </p:nvGrpSpPr>
          <p:grpSpPr>
            <a:xfrm>
              <a:off x="1743" y="2690"/>
              <a:ext cx="570" cy="296"/>
              <a:chOff x="0" y="0"/>
              <a:chExt cx="726" cy="363"/>
            </a:xfrm>
          </p:grpSpPr>
          <p:sp>
            <p:nvSpPr>
              <p:cNvPr id="7186" name="Rectangle 181"/>
              <p:cNvSpPr>
                <a:spLocks noChangeArrowheads="1"/>
              </p:cNvSpPr>
              <p:nvPr/>
            </p:nvSpPr>
            <p:spPr bwMode="auto">
              <a:xfrm>
                <a:off x="0" y="0"/>
                <a:ext cx="726" cy="363"/>
              </a:xfrm>
              <a:prstGeom prst="rect">
                <a:avLst/>
              </a:prstGeom>
              <a:solidFill>
                <a:srgbClr val="FFFFFF"/>
              </a:solidFill>
              <a:ln w="9525">
                <a:noFill/>
                <a:miter lim="800000"/>
              </a:ln>
            </p:spPr>
            <p:txBody>
              <a:bodyPr wrap="none" anchor="ctr"/>
              <a:lstStyle/>
              <a:p>
                <a:pPr>
                  <a:buFont typeface="Arial"/>
                  <a:buNone/>
                </a:pPr>
                <a:endParaRPr lang="zh-CN" altLang="en-US" sz="1800">
                  <a:ea typeface="楷体" pitchFamily="49" charset="-122"/>
                  <a:cs typeface="Times New Roman" pitchFamily="18" charset="0"/>
                </a:endParaRPr>
              </a:p>
            </p:txBody>
          </p:sp>
          <p:sp>
            <p:nvSpPr>
              <p:cNvPr id="7187" name="Line 182"/>
              <p:cNvSpPr>
                <a:spLocks noChangeShapeType="1"/>
              </p:cNvSpPr>
              <p:nvPr/>
            </p:nvSpPr>
            <p:spPr bwMode="auto">
              <a:xfrm>
                <a:off x="227" y="0"/>
                <a:ext cx="317" cy="0"/>
              </a:xfrm>
              <a:prstGeom prst="line">
                <a:avLst/>
              </a:prstGeom>
              <a:noFill/>
              <a:ln w="28575">
                <a:solidFill>
                  <a:schemeClr val="tx1"/>
                </a:solidFill>
                <a:round/>
              </a:ln>
            </p:spPr>
            <p:txBody>
              <a:bodyPr/>
              <a:lstStyle/>
              <a:p>
                <a:endParaRPr lang="zh-CN" altLang="en-US">
                  <a:ea typeface="楷体" pitchFamily="49" charset="-122"/>
                  <a:cs typeface="Times New Roman" pitchFamily="18" charset="0"/>
                </a:endParaRPr>
              </a:p>
            </p:txBody>
          </p:sp>
          <p:sp>
            <p:nvSpPr>
              <p:cNvPr id="7188" name="Line 183"/>
              <p:cNvSpPr>
                <a:spLocks noChangeShapeType="1"/>
              </p:cNvSpPr>
              <p:nvPr/>
            </p:nvSpPr>
            <p:spPr bwMode="auto">
              <a:xfrm flipH="1">
                <a:off x="227" y="0"/>
                <a:ext cx="0" cy="227"/>
              </a:xfrm>
              <a:prstGeom prst="line">
                <a:avLst/>
              </a:prstGeom>
              <a:noFill/>
              <a:ln w="28575">
                <a:solidFill>
                  <a:schemeClr val="tx1"/>
                </a:solidFill>
                <a:round/>
                <a:tailEnd type="triangle" w="med" len="lg"/>
              </a:ln>
            </p:spPr>
            <p:txBody>
              <a:bodyPr/>
              <a:lstStyle/>
              <a:p>
                <a:endParaRPr lang="zh-CN" altLang="en-US">
                  <a:ea typeface="楷体" pitchFamily="49" charset="-122"/>
                  <a:cs typeface="Times New Roman" pitchFamily="18" charset="0"/>
                </a:endParaRPr>
              </a:p>
            </p:txBody>
          </p:sp>
          <p:sp>
            <p:nvSpPr>
              <p:cNvPr id="7189" name="Rectangle 184"/>
              <p:cNvSpPr>
                <a:spLocks noChangeArrowheads="1"/>
              </p:cNvSpPr>
              <p:nvPr/>
            </p:nvSpPr>
            <p:spPr bwMode="auto">
              <a:xfrm>
                <a:off x="0" y="227"/>
                <a:ext cx="453" cy="136"/>
              </a:xfrm>
              <a:prstGeom prst="rect">
                <a:avLst/>
              </a:prstGeom>
              <a:solidFill>
                <a:srgbClr val="FFFFFF"/>
              </a:solidFill>
              <a:ln w="28575">
                <a:solidFill>
                  <a:schemeClr val="tx1"/>
                </a:solidFill>
                <a:miter lim="800000"/>
              </a:ln>
            </p:spPr>
            <p:txBody>
              <a:bodyPr wrap="none" anchor="ctr"/>
              <a:lstStyle/>
              <a:p>
                <a:pPr>
                  <a:buFont typeface="Arial"/>
                  <a:buNone/>
                </a:pPr>
                <a:endParaRPr lang="zh-CN" altLang="en-US" sz="1800">
                  <a:ea typeface="楷体" pitchFamily="49" charset="-122"/>
                  <a:cs typeface="Times New Roman" pitchFamily="18" charset="0"/>
                </a:endParaRPr>
              </a:p>
            </p:txBody>
          </p:sp>
        </p:grpSp>
        <p:sp>
          <p:nvSpPr>
            <p:cNvPr id="7183" name="Text Box 4"/>
            <p:cNvSpPr txBox="1">
              <a:spLocks noChangeArrowheads="1"/>
            </p:cNvSpPr>
            <p:nvPr/>
          </p:nvSpPr>
          <p:spPr bwMode="auto">
            <a:xfrm>
              <a:off x="930" y="2609"/>
              <a:ext cx="327" cy="327"/>
            </a:xfrm>
            <a:prstGeom prst="rect">
              <a:avLst/>
            </a:prstGeom>
            <a:noFill/>
            <a:ln w="9525">
              <a:noFill/>
              <a:miter lim="800000"/>
            </a:ln>
          </p:spPr>
          <p:txBody>
            <a:bodyPr>
              <a:spAutoFit/>
            </a:bodyPr>
            <a:lstStyle/>
            <a:p>
              <a:pPr>
                <a:spcBef>
                  <a:spcPct val="50000"/>
                </a:spcBef>
                <a:buFont typeface="Arial"/>
                <a:buNone/>
              </a:pPr>
              <a:r>
                <a:rPr lang="en-US" altLang="zh-CN" sz="2800" b="1" i="1">
                  <a:ea typeface="楷体" pitchFamily="49" charset="-122"/>
                  <a:cs typeface="Times New Roman" pitchFamily="18" charset="0"/>
                </a:rPr>
                <a:t>R</a:t>
              </a:r>
            </a:p>
          </p:txBody>
        </p:sp>
        <p:sp>
          <p:nvSpPr>
            <p:cNvPr id="7184" name="Text Box 4"/>
            <p:cNvSpPr txBox="1">
              <a:spLocks noChangeArrowheads="1"/>
            </p:cNvSpPr>
            <p:nvPr/>
          </p:nvSpPr>
          <p:spPr bwMode="auto">
            <a:xfrm>
              <a:off x="1777" y="3056"/>
              <a:ext cx="482" cy="269"/>
            </a:xfrm>
            <a:prstGeom prst="rect">
              <a:avLst/>
            </a:prstGeom>
            <a:noFill/>
            <a:ln w="9525">
              <a:noFill/>
              <a:miter lim="800000"/>
            </a:ln>
          </p:spPr>
          <p:txBody>
            <a:bodyPr lIns="0" tIns="0" rIns="0" bIns="0">
              <a:spAutoFit/>
            </a:bodyPr>
            <a:lstStyle/>
            <a:p>
              <a:pPr>
                <a:spcBef>
                  <a:spcPct val="50000"/>
                </a:spcBef>
                <a:buFont typeface="Arial"/>
                <a:buNone/>
              </a:pPr>
              <a:r>
                <a:rPr lang="en-US" altLang="zh-CN" sz="2800" b="1" i="1">
                  <a:ea typeface="楷体" pitchFamily="49" charset="-122"/>
                  <a:cs typeface="Times New Roman" pitchFamily="18" charset="0"/>
                </a:rPr>
                <a:t>R'</a:t>
              </a:r>
            </a:p>
          </p:txBody>
        </p:sp>
        <p:sp>
          <p:nvSpPr>
            <p:cNvPr id="7185" name="Text Box 116"/>
            <p:cNvSpPr txBox="1">
              <a:spLocks noChangeArrowheads="1"/>
            </p:cNvSpPr>
            <p:nvPr/>
          </p:nvSpPr>
          <p:spPr bwMode="auto">
            <a:xfrm>
              <a:off x="1743" y="2151"/>
              <a:ext cx="216" cy="269"/>
            </a:xfrm>
            <a:prstGeom prst="rect">
              <a:avLst/>
            </a:prstGeom>
            <a:noFill/>
            <a:ln w="9525">
              <a:noFill/>
              <a:miter lim="800000"/>
            </a:ln>
          </p:spPr>
          <p:txBody>
            <a:bodyPr lIns="0" tIns="0" rIns="0" bIns="0">
              <a:spAutoFit/>
            </a:bodyPr>
            <a:lstStyle/>
            <a:p>
              <a:pPr>
                <a:spcBef>
                  <a:spcPct val="50000"/>
                </a:spcBef>
                <a:buFont typeface="Arial"/>
                <a:buNone/>
              </a:pPr>
              <a:r>
                <a:rPr lang="en-US" altLang="zh-CN" sz="2800" b="1">
                  <a:ea typeface="楷体" pitchFamily="49" charset="-122"/>
                  <a:cs typeface="Times New Roman" pitchFamily="18" charset="0"/>
                </a:rPr>
                <a:t>S</a:t>
              </a:r>
              <a:endParaRPr lang="en-US" altLang="zh-CN" sz="2800" b="1" baseline="-25000">
                <a:ea typeface="楷体" panose="02010609060101010101" pitchFamily="49" charset="-122"/>
                <a:cs typeface="Times New Roman" panose="02020603050405020304" pitchFamily="18" charset="0"/>
              </a:endParaRPr>
            </a:p>
          </p:txBody>
        </p:sp>
      </p:grpSp>
      <p:grpSp>
        <p:nvGrpSpPr>
          <p:cNvPr id="9" name="Group 33"/>
          <p:cNvGrpSpPr/>
          <p:nvPr/>
        </p:nvGrpSpPr>
        <p:grpSpPr>
          <a:xfrm>
            <a:off x="4044950" y="1095375"/>
            <a:ext cx="431800" cy="519113"/>
            <a:chOff x="0" y="0"/>
            <a:chExt cx="284" cy="344"/>
          </a:xfrm>
        </p:grpSpPr>
        <p:sp>
          <p:nvSpPr>
            <p:cNvPr id="7176" name="Oval 197"/>
            <p:cNvSpPr>
              <a:spLocks noChangeArrowheads="1"/>
            </p:cNvSpPr>
            <p:nvPr/>
          </p:nvSpPr>
          <p:spPr bwMode="auto">
            <a:xfrm>
              <a:off x="0" y="57"/>
              <a:ext cx="284" cy="283"/>
            </a:xfrm>
            <a:prstGeom prst="ellipse">
              <a:avLst/>
            </a:prstGeom>
            <a:solidFill>
              <a:srgbClr val="FFFFFF"/>
            </a:solidFill>
            <a:ln w="28575">
              <a:solidFill>
                <a:schemeClr val="tx1"/>
              </a:solidFill>
              <a:round/>
            </a:ln>
          </p:spPr>
          <p:txBody>
            <a:bodyPr wrap="none" anchor="ctr"/>
            <a:lstStyle/>
            <a:p>
              <a:pPr>
                <a:buFont typeface="Arial"/>
                <a:buNone/>
              </a:pPr>
              <a:endParaRPr lang="zh-CN" altLang="en-US" sz="1800">
                <a:ea typeface="楷体" pitchFamily="49" charset="-122"/>
                <a:cs typeface="Times New Roman" pitchFamily="18" charset="0"/>
              </a:endParaRPr>
            </a:p>
          </p:txBody>
        </p:sp>
        <p:sp>
          <p:nvSpPr>
            <p:cNvPr id="7177" name="Text Box 198"/>
            <p:cNvSpPr txBox="1">
              <a:spLocks noChangeArrowheads="1"/>
            </p:cNvSpPr>
            <p:nvPr/>
          </p:nvSpPr>
          <p:spPr bwMode="auto">
            <a:xfrm>
              <a:off x="0" y="0"/>
              <a:ext cx="260" cy="344"/>
            </a:xfrm>
            <a:prstGeom prst="rect">
              <a:avLst/>
            </a:prstGeom>
            <a:noFill/>
            <a:ln w="9525">
              <a:noFill/>
              <a:miter lim="800000"/>
            </a:ln>
          </p:spPr>
          <p:txBody>
            <a:bodyPr>
              <a:spAutoFit/>
            </a:bodyPr>
            <a:lstStyle/>
            <a:p>
              <a:pPr>
                <a:spcBef>
                  <a:spcPct val="50000"/>
                </a:spcBef>
                <a:buFont typeface="Arial"/>
                <a:buNone/>
              </a:pPr>
              <a:r>
                <a:rPr lang="en-US" altLang="zh-CN" sz="2800" b="1">
                  <a:ea typeface="楷体" pitchFamily="49" charset="-122"/>
                  <a:cs typeface="Times New Roman" pitchFamily="18" charset="0"/>
                </a:rPr>
                <a:t>A</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after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after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134149"/>
                                        </p:tgtEl>
                                        <p:attrNameLst>
                                          <p:attrName>style.visibility</p:attrName>
                                        </p:attrNameLst>
                                      </p:cBhvr>
                                      <p:to>
                                        <p:strVal val="visible"/>
                                      </p:to>
                                    </p:set>
                                    <p:animEffect transition="in" filter="wipe(down)">
                                      <p:cBhvr>
                                        <p:cTn id="24" dur="500"/>
                                        <p:tgtEl>
                                          <p:spTgt spid="134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p:cNvPicPr>
            <a:picLocks noChangeAspect="1" noChangeArrowheads="1"/>
          </p:cNvPicPr>
          <p:nvPr/>
        </p:nvPicPr>
        <p:blipFill>
          <a:blip r:embed="rId2"/>
          <a:stretch>
            <a:fillRect/>
          </a:stretch>
        </p:blipFill>
        <p:spPr bwMode="auto">
          <a:xfrm>
            <a:off x="80963" y="914400"/>
            <a:ext cx="8982075" cy="5029200"/>
          </a:xfrm>
          <a:prstGeom prst="rect">
            <a:avLst/>
          </a:prstGeom>
          <a:noFill/>
          <a:ln w="63500">
            <a:noFill/>
            <a:miter lim="800000"/>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l"/>
            <a:r>
              <a:rPr lang="en-US" altLang="zh-CN" sz="3200" b="1" smtClean="0">
                <a:latin typeface="Times New Roman" pitchFamily="18" charset="0"/>
                <a:ea typeface="楷体" pitchFamily="49" charset="-122"/>
                <a:cs typeface="Times New Roman" pitchFamily="18" charset="0"/>
              </a:rPr>
              <a:t>5</a:t>
            </a:r>
            <a:r>
              <a:rPr lang="zh-CN" altLang="en-US" sz="3200" b="1" smtClean="0">
                <a:latin typeface="Times New Roman" pitchFamily="18" charset="0"/>
                <a:ea typeface="楷体" pitchFamily="49" charset="-122"/>
                <a:cs typeface="Times New Roman" pitchFamily="18" charset="0"/>
              </a:rPr>
              <a:t>．进行实验：</a:t>
            </a:r>
            <a:br>
              <a:rPr lang="zh-CN" altLang="en-US" sz="3200" b="1" smtClean="0">
                <a:latin typeface="Times New Roman" pitchFamily="18" charset="0"/>
                <a:ea typeface="楷体" pitchFamily="49" charset="-122"/>
                <a:cs typeface="Times New Roman" pitchFamily="18" charset="0"/>
              </a:rPr>
            </a:br>
            <a:r>
              <a:rPr lang="zh-CN" altLang="en-US" sz="3200" b="1" smtClean="0">
                <a:latin typeface="Times New Roman" pitchFamily="18" charset="0"/>
                <a:ea typeface="楷体" pitchFamily="49" charset="-122"/>
                <a:cs typeface="Times New Roman" pitchFamily="18" charset="0"/>
              </a:rPr>
              <a:t>定值电阻</a:t>
            </a:r>
            <a:r>
              <a:rPr lang="en-US" altLang="zh-CN" sz="3200" b="1" smtClean="0">
                <a:latin typeface="Times New Roman" pitchFamily="18" charset="0"/>
                <a:ea typeface="楷体" pitchFamily="49" charset="-122"/>
                <a:cs typeface="Times New Roman" pitchFamily="18" charset="0"/>
              </a:rPr>
              <a:t>R=10Ω</a:t>
            </a:r>
            <a:r>
              <a:rPr lang="zh-CN" altLang="en-US" sz="3200" b="1" smtClean="0">
                <a:latin typeface="Times New Roman" pitchFamily="18" charset="0"/>
                <a:ea typeface="楷体" pitchFamily="49" charset="-122"/>
                <a:cs typeface="Times New Roman" pitchFamily="18" charset="0"/>
              </a:rPr>
              <a:t>。</a:t>
            </a:r>
          </a:p>
        </p:txBody>
      </p:sp>
      <p:sp>
        <p:nvSpPr>
          <p:cNvPr id="137219" name="Rectangle 3"/>
          <p:cNvSpPr>
            <a:spLocks noGrp="1" noChangeArrowheads="1"/>
          </p:cNvSpPr>
          <p:nvPr>
            <p:ph type="body" idx="1"/>
          </p:nvPr>
        </p:nvSpPr>
        <p:spPr>
          <a:xfrm>
            <a:off x="457200" y="3200400"/>
            <a:ext cx="8382000" cy="3429000"/>
          </a:xfrm>
        </p:spPr>
        <p:txBody>
          <a:bodyPr/>
          <a:lstStyle/>
          <a:p>
            <a:pPr>
              <a:lnSpc>
                <a:spcPct val="80000"/>
              </a:lnSpc>
              <a:buFontTx/>
              <a:buNone/>
            </a:pPr>
            <a:r>
              <a:rPr lang="en-US" altLang="zh-CN" sz="2800" b="1" smtClean="0">
                <a:latin typeface="Times New Roman" pitchFamily="18" charset="0"/>
                <a:ea typeface="楷体" pitchFamily="49" charset="-122"/>
                <a:cs typeface="Times New Roman" pitchFamily="18" charset="0"/>
              </a:rPr>
              <a:t>6</a:t>
            </a:r>
            <a:r>
              <a:rPr lang="zh-CN" altLang="en-US" sz="2800" b="1" smtClean="0">
                <a:latin typeface="Times New Roman" pitchFamily="18" charset="0"/>
                <a:ea typeface="楷体" pitchFamily="49" charset="-122"/>
                <a:cs typeface="Times New Roman" pitchFamily="18" charset="0"/>
              </a:rPr>
              <a:t>．分析论证：</a:t>
            </a:r>
          </a:p>
          <a:p>
            <a:pPr>
              <a:lnSpc>
                <a:spcPct val="80000"/>
              </a:lnSpc>
              <a:buFontTx/>
              <a:buNone/>
            </a:pPr>
            <a:r>
              <a:rPr lang="en-US" altLang="zh-CN" sz="2800" b="1" smtClean="0">
                <a:latin typeface="Times New Roman" pitchFamily="18" charset="0"/>
                <a:ea typeface="楷体" pitchFamily="49" charset="-122"/>
                <a:cs typeface="Times New Roman" pitchFamily="18" charset="0"/>
              </a:rPr>
              <a:t>7</a:t>
            </a:r>
            <a:r>
              <a:rPr lang="zh-CN" altLang="en-US" sz="2800" b="1" smtClean="0">
                <a:latin typeface="Times New Roman" pitchFamily="18" charset="0"/>
                <a:ea typeface="楷体" pitchFamily="49" charset="-122"/>
                <a:cs typeface="Times New Roman" pitchFamily="18" charset="0"/>
              </a:rPr>
              <a:t>．实验结论： </a:t>
            </a:r>
          </a:p>
          <a:p>
            <a:pPr>
              <a:lnSpc>
                <a:spcPct val="80000"/>
              </a:lnSpc>
            </a:pPr>
            <a:r>
              <a:rPr lang="zh-CN" altLang="en-US" sz="2800" b="1" smtClean="0">
                <a:solidFill>
                  <a:srgbClr val="FF0000"/>
                </a:solidFill>
                <a:latin typeface="Times New Roman" pitchFamily="18" charset="0"/>
                <a:ea typeface="楷体" pitchFamily="49" charset="-122"/>
                <a:cs typeface="Times New Roman" pitchFamily="18" charset="0"/>
              </a:rPr>
              <a:t>电阻一定</a:t>
            </a:r>
            <a:r>
              <a:rPr lang="zh-CN" altLang="en-US" sz="2800" b="1" smtClean="0">
                <a:latin typeface="Times New Roman" pitchFamily="18" charset="0"/>
                <a:ea typeface="楷体" pitchFamily="49" charset="-122"/>
                <a:cs typeface="Times New Roman" pitchFamily="18" charset="0"/>
              </a:rPr>
              <a:t>时，导体中的</a:t>
            </a:r>
            <a:r>
              <a:rPr lang="zh-CN" altLang="en-US" sz="2800" b="1" smtClean="0">
                <a:solidFill>
                  <a:srgbClr val="FF0000"/>
                </a:solidFill>
                <a:latin typeface="Times New Roman" pitchFamily="18" charset="0"/>
                <a:ea typeface="楷体" pitchFamily="49" charset="-122"/>
                <a:cs typeface="Times New Roman" pitchFamily="18" charset="0"/>
              </a:rPr>
              <a:t>电流</a:t>
            </a:r>
            <a:r>
              <a:rPr lang="zh-CN" altLang="en-US" sz="2800" b="1" smtClean="0">
                <a:latin typeface="Times New Roman" pitchFamily="18" charset="0"/>
                <a:ea typeface="楷体" pitchFamily="49" charset="-122"/>
                <a:cs typeface="Times New Roman" pitchFamily="18" charset="0"/>
              </a:rPr>
              <a:t>与导体两端的</a:t>
            </a:r>
            <a:r>
              <a:rPr lang="zh-CN" altLang="en-US" sz="2800" b="1" smtClean="0">
                <a:solidFill>
                  <a:srgbClr val="FF0000"/>
                </a:solidFill>
                <a:latin typeface="Times New Roman" pitchFamily="18" charset="0"/>
                <a:ea typeface="楷体" pitchFamily="49" charset="-122"/>
                <a:cs typeface="Times New Roman" pitchFamily="18" charset="0"/>
              </a:rPr>
              <a:t>电压</a:t>
            </a:r>
            <a:r>
              <a:rPr lang="zh-CN" altLang="en-US" sz="2800" b="1" smtClean="0">
                <a:latin typeface="Times New Roman" pitchFamily="18" charset="0"/>
                <a:ea typeface="楷体" pitchFamily="49" charset="-122"/>
                <a:cs typeface="Times New Roman" pitchFamily="18" charset="0"/>
              </a:rPr>
              <a:t>成</a:t>
            </a:r>
            <a:r>
              <a:rPr lang="zh-CN" altLang="en-US" sz="2800" b="1" smtClean="0">
                <a:solidFill>
                  <a:srgbClr val="FF0000"/>
                </a:solidFill>
                <a:latin typeface="Times New Roman" pitchFamily="18" charset="0"/>
                <a:ea typeface="楷体" pitchFamily="49" charset="-122"/>
                <a:cs typeface="Times New Roman" pitchFamily="18" charset="0"/>
              </a:rPr>
              <a:t>正比</a:t>
            </a:r>
            <a:r>
              <a:rPr lang="zh-CN" altLang="en-US" sz="2800" b="1" smtClean="0">
                <a:latin typeface="Times New Roman" pitchFamily="18" charset="0"/>
                <a:ea typeface="楷体" pitchFamily="49" charset="-122"/>
                <a:cs typeface="Times New Roman" pitchFamily="18" charset="0"/>
              </a:rPr>
              <a:t>。</a:t>
            </a:r>
            <a:endParaRPr lang="en-US" altLang="zh-CN" sz="2800" b="1" smtClean="0">
              <a:latin typeface="Times New Roman" panose="02020603050405020304" pitchFamily="18" charset="0"/>
              <a:ea typeface="楷体" panose="02010609060101010101" pitchFamily="49" charset="-122"/>
              <a:cs typeface="Times New Roman" panose="02020603050405020304" pitchFamily="18" charset="0"/>
            </a:endParaRPr>
          </a:p>
          <a:p>
            <a:pPr>
              <a:buFontTx/>
              <a:buNone/>
            </a:pPr>
            <a:r>
              <a:rPr lang="en-US" altLang="zh-CN" sz="2800" b="1" smtClean="0">
                <a:latin typeface="Times New Roman" panose="02020603050405020304" pitchFamily="18" charset="0"/>
                <a:ea typeface="楷体" panose="02010609060101010101" pitchFamily="49" charset="-122"/>
                <a:cs typeface="Times New Roman" panose="02020603050405020304" pitchFamily="18" charset="0"/>
              </a:rPr>
              <a:t>8</a:t>
            </a:r>
            <a:r>
              <a:rPr lang="zh-CN" altLang="en-US" sz="2800" b="1" smtClean="0">
                <a:latin typeface="Times New Roman" pitchFamily="18" charset="0"/>
                <a:ea typeface="楷体" pitchFamily="49" charset="-122"/>
                <a:cs typeface="Times New Roman" pitchFamily="18" charset="0"/>
              </a:rPr>
              <a:t>．滑动变阻器的作用：</a:t>
            </a:r>
          </a:p>
          <a:p>
            <a:pPr>
              <a:buFontTx/>
              <a:buNone/>
            </a:pPr>
            <a:r>
              <a:rPr lang="zh-CN" altLang="en-US" sz="2800" b="1" smtClean="0">
                <a:latin typeface="Times New Roman" pitchFamily="18" charset="0"/>
                <a:ea typeface="楷体" pitchFamily="49" charset="-122"/>
                <a:cs typeface="Times New Roman" pitchFamily="18" charset="0"/>
              </a:rPr>
              <a:t>（</a:t>
            </a:r>
            <a:r>
              <a:rPr lang="en-US" altLang="zh-CN" sz="2800" b="1" smtClean="0">
                <a:latin typeface="Times New Roman" pitchFamily="18" charset="0"/>
                <a:ea typeface="楷体" pitchFamily="49" charset="-122"/>
                <a:cs typeface="Times New Roman" pitchFamily="18" charset="0"/>
              </a:rPr>
              <a:t>1</a:t>
            </a:r>
            <a:r>
              <a:rPr lang="zh-CN" altLang="en-US" sz="2800" b="1" smtClean="0">
                <a:latin typeface="Times New Roman" pitchFamily="18" charset="0"/>
                <a:ea typeface="楷体" pitchFamily="49" charset="-122"/>
                <a:cs typeface="Times New Roman" pitchFamily="18" charset="0"/>
              </a:rPr>
              <a:t>）</a:t>
            </a:r>
            <a:r>
              <a:rPr lang="zh-CN" altLang="en-US" sz="2800" b="1" smtClean="0">
                <a:solidFill>
                  <a:srgbClr val="FF0000"/>
                </a:solidFill>
                <a:latin typeface="Times New Roman" pitchFamily="18" charset="0"/>
                <a:ea typeface="楷体" pitchFamily="49" charset="-122"/>
                <a:cs typeface="Times New Roman" pitchFamily="18" charset="0"/>
              </a:rPr>
              <a:t>改变</a:t>
            </a:r>
            <a:r>
              <a:rPr lang="zh-CN" altLang="en-US" sz="2800" b="1" smtClean="0">
                <a:latin typeface="Times New Roman" pitchFamily="18" charset="0"/>
                <a:ea typeface="楷体" pitchFamily="49" charset="-122"/>
                <a:cs typeface="Times New Roman" pitchFamily="18" charset="0"/>
              </a:rPr>
              <a:t>定值电阻的两端电压（</a:t>
            </a:r>
            <a:r>
              <a:rPr lang="zh-CN" altLang="en-US" sz="2800" b="1" smtClean="0">
                <a:solidFill>
                  <a:srgbClr val="FF0000"/>
                </a:solidFill>
                <a:latin typeface="Times New Roman" pitchFamily="18" charset="0"/>
                <a:ea typeface="楷体" pitchFamily="49" charset="-122"/>
                <a:cs typeface="Times New Roman" pitchFamily="18" charset="0"/>
              </a:rPr>
              <a:t>主要</a:t>
            </a:r>
            <a:r>
              <a:rPr lang="zh-CN" altLang="en-US" sz="2800" b="1" smtClean="0">
                <a:latin typeface="Times New Roman" pitchFamily="18" charset="0"/>
                <a:ea typeface="楷体" pitchFamily="49" charset="-122"/>
                <a:cs typeface="Times New Roman" pitchFamily="18" charset="0"/>
              </a:rPr>
              <a:t>）；</a:t>
            </a:r>
            <a:endParaRPr lang="en-US" altLang="zh-CN" sz="2800" b="1" smtClean="0">
              <a:latin typeface="Times New Roman" pitchFamily="18" charset="0"/>
              <a:ea typeface="楷体" pitchFamily="49" charset="-122"/>
              <a:cs typeface="Times New Roman" pitchFamily="18" charset="0"/>
            </a:endParaRPr>
          </a:p>
          <a:p>
            <a:pPr>
              <a:buFontTx/>
              <a:buNone/>
            </a:pPr>
            <a:r>
              <a:rPr lang="zh-CN" altLang="en-US" sz="2800" b="1" smtClean="0">
                <a:latin typeface="Times New Roman" pitchFamily="18" charset="0"/>
                <a:ea typeface="楷体" pitchFamily="49" charset="-122"/>
                <a:cs typeface="Times New Roman" pitchFamily="18" charset="0"/>
              </a:rPr>
              <a:t>（</a:t>
            </a:r>
            <a:r>
              <a:rPr lang="en-US" altLang="zh-CN" sz="2800" b="1" smtClean="0">
                <a:latin typeface="Times New Roman" pitchFamily="18" charset="0"/>
                <a:ea typeface="楷体" pitchFamily="49" charset="-122"/>
                <a:cs typeface="Times New Roman" pitchFamily="18" charset="0"/>
              </a:rPr>
              <a:t>2</a:t>
            </a:r>
            <a:r>
              <a:rPr lang="zh-CN" altLang="en-US" sz="2800" b="1" smtClean="0">
                <a:latin typeface="Times New Roman" pitchFamily="18" charset="0"/>
                <a:ea typeface="楷体" pitchFamily="49" charset="-122"/>
                <a:cs typeface="Times New Roman" pitchFamily="18" charset="0"/>
              </a:rPr>
              <a:t>）保护电路。 </a:t>
            </a:r>
          </a:p>
          <a:p>
            <a:pPr>
              <a:lnSpc>
                <a:spcPct val="80000"/>
              </a:lnSpc>
            </a:pPr>
            <a:endParaRPr lang="zh-CN" altLang="en-US" sz="2800" b="1" smtClean="0">
              <a:latin typeface="Times New Roman" pitchFamily="18" charset="0"/>
              <a:ea typeface="楷体" pitchFamily="49" charset="-122"/>
              <a:cs typeface="Times New Roman" pitchFamily="18" charset="0"/>
            </a:endParaRPr>
          </a:p>
        </p:txBody>
      </p:sp>
      <p:pic>
        <p:nvPicPr>
          <p:cNvPr id="137220" name="Picture 4" descr="九年物理笔记 17-01电流与电压和电阻的关系02"/>
          <p:cNvPicPr>
            <a:picLocks noChangeAspect="1" noChangeArrowheads="1"/>
          </p:cNvPicPr>
          <p:nvPr/>
        </p:nvPicPr>
        <p:blipFill>
          <a:blip r:embed="rId3"/>
          <a:stretch>
            <a:fillRect/>
          </a:stretch>
        </p:blipFill>
        <p:spPr bwMode="auto">
          <a:xfrm>
            <a:off x="6096000" y="1371600"/>
            <a:ext cx="2819400" cy="2532063"/>
          </a:xfrm>
          <a:prstGeom prst="rect">
            <a:avLst/>
          </a:prstGeom>
          <a:noFill/>
          <a:ln w="9525">
            <a:noFill/>
            <a:miter lim="800000"/>
          </a:ln>
        </p:spPr>
      </p:pic>
      <p:pic>
        <p:nvPicPr>
          <p:cNvPr id="9221" name="Picture 5"/>
          <p:cNvPicPr>
            <a:picLocks noChangeAspect="1" noChangeArrowheads="1"/>
          </p:cNvPicPr>
          <p:nvPr/>
        </p:nvPicPr>
        <p:blipFill>
          <a:blip r:embed="rId4"/>
          <a:stretch>
            <a:fillRect/>
          </a:stretch>
        </p:blipFill>
        <p:spPr bwMode="auto">
          <a:xfrm>
            <a:off x="228600" y="1371600"/>
            <a:ext cx="5715000" cy="1676400"/>
          </a:xfrm>
          <a:prstGeom prst="rect">
            <a:avLst/>
          </a:prstGeom>
          <a:noFill/>
          <a:ln w="63500">
            <a:noFill/>
            <a:miter lim="800000"/>
          </a:ln>
        </p:spPr>
      </p:pic>
      <p:sp>
        <p:nvSpPr>
          <p:cNvPr id="137222" name="Text Box 6"/>
          <p:cNvSpPr txBox="1">
            <a:spLocks noChangeArrowheads="1"/>
          </p:cNvSpPr>
          <p:nvPr/>
        </p:nvSpPr>
        <p:spPr bwMode="auto">
          <a:xfrm>
            <a:off x="2286000" y="1905000"/>
            <a:ext cx="685800" cy="519113"/>
          </a:xfrm>
          <a:prstGeom prst="rect">
            <a:avLst/>
          </a:prstGeom>
          <a:noFill/>
          <a:ln w="63500">
            <a:noFill/>
            <a:miter lim="800000"/>
          </a:ln>
        </p:spPr>
        <p:txBody>
          <a:bodyPr>
            <a:spAutoFit/>
          </a:bodyPr>
          <a:lstStyle/>
          <a:p>
            <a:pPr>
              <a:spcBef>
                <a:spcPct val="50000"/>
              </a:spcBef>
            </a:pPr>
            <a:r>
              <a:rPr lang="en-US" altLang="zh-CN" sz="2800">
                <a:ea typeface="楷体" pitchFamily="49" charset="-122"/>
                <a:cs typeface="Times New Roman" pitchFamily="18" charset="0"/>
              </a:rPr>
              <a:t>1</a:t>
            </a:r>
          </a:p>
        </p:txBody>
      </p:sp>
      <p:sp>
        <p:nvSpPr>
          <p:cNvPr id="137223" name="Text Box 7"/>
          <p:cNvSpPr txBox="1">
            <a:spLocks noChangeArrowheads="1"/>
          </p:cNvSpPr>
          <p:nvPr/>
        </p:nvSpPr>
        <p:spPr bwMode="auto">
          <a:xfrm>
            <a:off x="3657600" y="1905000"/>
            <a:ext cx="685800" cy="519113"/>
          </a:xfrm>
          <a:prstGeom prst="rect">
            <a:avLst/>
          </a:prstGeom>
          <a:noFill/>
          <a:ln w="63500">
            <a:noFill/>
            <a:miter lim="800000"/>
          </a:ln>
        </p:spPr>
        <p:txBody>
          <a:bodyPr>
            <a:spAutoFit/>
          </a:bodyPr>
          <a:lstStyle/>
          <a:p>
            <a:pPr>
              <a:spcBef>
                <a:spcPct val="50000"/>
              </a:spcBef>
            </a:pPr>
            <a:r>
              <a:rPr lang="en-US" altLang="zh-CN" sz="2800">
                <a:ea typeface="楷体" pitchFamily="49" charset="-122"/>
                <a:cs typeface="Times New Roman" pitchFamily="18" charset="0"/>
              </a:rPr>
              <a:t>2</a:t>
            </a:r>
          </a:p>
        </p:txBody>
      </p:sp>
      <p:sp>
        <p:nvSpPr>
          <p:cNvPr id="137224" name="Text Box 8"/>
          <p:cNvSpPr txBox="1">
            <a:spLocks noChangeArrowheads="1"/>
          </p:cNvSpPr>
          <p:nvPr/>
        </p:nvSpPr>
        <p:spPr bwMode="auto">
          <a:xfrm>
            <a:off x="4876800" y="1905000"/>
            <a:ext cx="685800" cy="519113"/>
          </a:xfrm>
          <a:prstGeom prst="rect">
            <a:avLst/>
          </a:prstGeom>
          <a:noFill/>
          <a:ln w="63500">
            <a:noFill/>
            <a:miter lim="800000"/>
          </a:ln>
        </p:spPr>
        <p:txBody>
          <a:bodyPr>
            <a:spAutoFit/>
          </a:bodyPr>
          <a:lstStyle/>
          <a:p>
            <a:pPr>
              <a:spcBef>
                <a:spcPct val="50000"/>
              </a:spcBef>
            </a:pPr>
            <a:r>
              <a:rPr lang="en-US" altLang="zh-CN" sz="2800">
                <a:ea typeface="楷体" pitchFamily="49" charset="-122"/>
                <a:cs typeface="Times New Roman" pitchFamily="18" charset="0"/>
              </a:rPr>
              <a:t>3</a:t>
            </a:r>
          </a:p>
        </p:txBody>
      </p:sp>
      <p:sp>
        <p:nvSpPr>
          <p:cNvPr id="137225" name="Text Box 9"/>
          <p:cNvSpPr txBox="1">
            <a:spLocks noChangeArrowheads="1"/>
          </p:cNvSpPr>
          <p:nvPr/>
        </p:nvSpPr>
        <p:spPr bwMode="auto">
          <a:xfrm>
            <a:off x="2057400" y="2514600"/>
            <a:ext cx="685800" cy="523220"/>
          </a:xfrm>
          <a:prstGeom prst="rect">
            <a:avLst/>
          </a:prstGeom>
          <a:noFill/>
          <a:ln w="63500">
            <a:noFill/>
            <a:miter lim="800000"/>
          </a:ln>
        </p:spPr>
        <p:txBody>
          <a:bodyPr>
            <a:spAutoFit/>
          </a:bodyPr>
          <a:lstStyle/>
          <a:p>
            <a:pPr>
              <a:spcBef>
                <a:spcPct val="50000"/>
              </a:spcBef>
            </a:pPr>
            <a:r>
              <a:rPr lang="en-US" altLang="zh-CN" sz="2800">
                <a:ea typeface="楷体" pitchFamily="49" charset="-122"/>
                <a:cs typeface="Times New Roman" pitchFamily="18" charset="0"/>
              </a:rPr>
              <a:t>0.1</a:t>
            </a:r>
          </a:p>
        </p:txBody>
      </p:sp>
      <p:sp>
        <p:nvSpPr>
          <p:cNvPr id="137226" name="Text Box 10"/>
          <p:cNvSpPr txBox="1">
            <a:spLocks noChangeArrowheads="1"/>
          </p:cNvSpPr>
          <p:nvPr/>
        </p:nvSpPr>
        <p:spPr bwMode="auto">
          <a:xfrm>
            <a:off x="3505200" y="2514600"/>
            <a:ext cx="685800" cy="523220"/>
          </a:xfrm>
          <a:prstGeom prst="rect">
            <a:avLst/>
          </a:prstGeom>
          <a:noFill/>
          <a:ln w="63500">
            <a:noFill/>
            <a:miter lim="800000"/>
          </a:ln>
        </p:spPr>
        <p:txBody>
          <a:bodyPr>
            <a:spAutoFit/>
          </a:bodyPr>
          <a:lstStyle/>
          <a:p>
            <a:pPr>
              <a:spcBef>
                <a:spcPct val="50000"/>
              </a:spcBef>
            </a:pPr>
            <a:r>
              <a:rPr lang="en-US" altLang="zh-CN" sz="2800">
                <a:ea typeface="楷体" pitchFamily="49" charset="-122"/>
                <a:cs typeface="Times New Roman" pitchFamily="18" charset="0"/>
              </a:rPr>
              <a:t>0.2</a:t>
            </a:r>
          </a:p>
        </p:txBody>
      </p:sp>
      <p:sp>
        <p:nvSpPr>
          <p:cNvPr id="137227" name="Text Box 11"/>
          <p:cNvSpPr txBox="1">
            <a:spLocks noChangeArrowheads="1"/>
          </p:cNvSpPr>
          <p:nvPr/>
        </p:nvSpPr>
        <p:spPr bwMode="auto">
          <a:xfrm>
            <a:off x="4724400" y="2514600"/>
            <a:ext cx="685800" cy="523220"/>
          </a:xfrm>
          <a:prstGeom prst="rect">
            <a:avLst/>
          </a:prstGeom>
          <a:noFill/>
          <a:ln w="63500">
            <a:noFill/>
            <a:miter lim="800000"/>
          </a:ln>
        </p:spPr>
        <p:txBody>
          <a:bodyPr>
            <a:spAutoFit/>
          </a:bodyPr>
          <a:lstStyle/>
          <a:p>
            <a:pPr>
              <a:spcBef>
                <a:spcPct val="50000"/>
              </a:spcBef>
            </a:pPr>
            <a:r>
              <a:rPr lang="en-US" altLang="zh-CN" sz="2800">
                <a:ea typeface="楷体" pitchFamily="49" charset="-122"/>
                <a:cs typeface="Times New Roman" pitchFamily="18" charset="0"/>
              </a:rPr>
              <a:t>0.3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7222"/>
                                        </p:tgtEl>
                                        <p:attrNameLst>
                                          <p:attrName>style.visibility</p:attrName>
                                        </p:attrNameLst>
                                      </p:cBhvr>
                                      <p:to>
                                        <p:strVal val="visible"/>
                                      </p:to>
                                    </p:set>
                                    <p:animEffect transition="in" filter="wipe(down)">
                                      <p:cBhvr>
                                        <p:cTn id="7" dur="500"/>
                                        <p:tgtEl>
                                          <p:spTgt spid="1372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7225"/>
                                        </p:tgtEl>
                                        <p:attrNameLst>
                                          <p:attrName>style.visibility</p:attrName>
                                        </p:attrNameLst>
                                      </p:cBhvr>
                                      <p:to>
                                        <p:strVal val="visible"/>
                                      </p:to>
                                    </p:set>
                                    <p:animEffect transition="in" filter="wipe(down)">
                                      <p:cBhvr>
                                        <p:cTn id="10" dur="500"/>
                                        <p:tgtEl>
                                          <p:spTgt spid="137225"/>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7223"/>
                                        </p:tgtEl>
                                        <p:attrNameLst>
                                          <p:attrName>style.visibility</p:attrName>
                                        </p:attrNameLst>
                                      </p:cBhvr>
                                      <p:to>
                                        <p:strVal val="visible"/>
                                      </p:to>
                                    </p:set>
                                    <p:animEffect transition="in" filter="wipe(down)">
                                      <p:cBhvr>
                                        <p:cTn id="15" dur="500"/>
                                        <p:tgtEl>
                                          <p:spTgt spid="13722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7226"/>
                                        </p:tgtEl>
                                        <p:attrNameLst>
                                          <p:attrName>style.visibility</p:attrName>
                                        </p:attrNameLst>
                                      </p:cBhvr>
                                      <p:to>
                                        <p:strVal val="visible"/>
                                      </p:to>
                                    </p:set>
                                    <p:animEffect transition="in" filter="wipe(down)">
                                      <p:cBhvr>
                                        <p:cTn id="18" dur="500"/>
                                        <p:tgtEl>
                                          <p:spTgt spid="137226"/>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7224"/>
                                        </p:tgtEl>
                                        <p:attrNameLst>
                                          <p:attrName>style.visibility</p:attrName>
                                        </p:attrNameLst>
                                      </p:cBhvr>
                                      <p:to>
                                        <p:strVal val="visible"/>
                                      </p:to>
                                    </p:set>
                                    <p:animEffect transition="in" filter="wipe(down)">
                                      <p:cBhvr>
                                        <p:cTn id="23" dur="500"/>
                                        <p:tgtEl>
                                          <p:spTgt spid="13722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7227"/>
                                        </p:tgtEl>
                                        <p:attrNameLst>
                                          <p:attrName>style.visibility</p:attrName>
                                        </p:attrNameLst>
                                      </p:cBhvr>
                                      <p:to>
                                        <p:strVal val="visible"/>
                                      </p:to>
                                    </p:set>
                                    <p:animEffect transition="in" filter="wipe(down)">
                                      <p:cBhvr>
                                        <p:cTn id="26" dur="500"/>
                                        <p:tgtEl>
                                          <p:spTgt spid="137227"/>
                                        </p:tgtEl>
                                      </p:cBhvr>
                                    </p:animEffect>
                                  </p:childTnLst>
                                </p:cTn>
                              </p:par>
                            </p:childTnLst>
                          </p:cTn>
                        </p:par>
                      </p:childTnLst>
                    </p:cTn>
                  </p:par>
                  <p:par>
                    <p:cTn id="27" fill="hold" nodeType="clickPar">
                      <p:stCondLst>
                        <p:cond delay="indefinite"/>
                      </p:stCondLst>
                      <p:childTnLst>
                        <p:par>
                          <p:cTn id="28" fill="hold" nodeType="after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137220"/>
                                        </p:tgtEl>
                                        <p:attrNameLst>
                                          <p:attrName>style.visibility</p:attrName>
                                        </p:attrNameLst>
                                      </p:cBhvr>
                                      <p:to>
                                        <p:strVal val="visible"/>
                                      </p:to>
                                    </p:set>
                                    <p:animEffect transition="in" filter="wipe(down)">
                                      <p:cBhvr>
                                        <p:cTn id="31" dur="500"/>
                                        <p:tgtEl>
                                          <p:spTgt spid="137220"/>
                                        </p:tgtEl>
                                      </p:cBhvr>
                                    </p:animEffect>
                                  </p:childTnLst>
                                </p:cTn>
                              </p:par>
                            </p:childTnLst>
                          </p:cTn>
                        </p:par>
                      </p:childTnLst>
                    </p:cTn>
                  </p:par>
                  <p:par>
                    <p:cTn id="32" fill="hold" nodeType="clickPar">
                      <p:stCondLst>
                        <p:cond delay="indefinite"/>
                      </p:stCondLst>
                      <p:childTnLst>
                        <p:par>
                          <p:cTn id="33" fill="hold" nodeType="after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137219">
                                            <p:txEl>
                                              <p:pRg st="2" end="2"/>
                                            </p:txEl>
                                          </p:spTgt>
                                        </p:tgtEl>
                                        <p:attrNameLst>
                                          <p:attrName>style.visibility</p:attrName>
                                        </p:attrNameLst>
                                      </p:cBhvr>
                                      <p:to>
                                        <p:strVal val="visible"/>
                                      </p:to>
                                    </p:set>
                                    <p:animEffect transition="in" filter="wipe(down)">
                                      <p:cBhvr>
                                        <p:cTn id="36" dur="500"/>
                                        <p:tgtEl>
                                          <p:spTgt spid="137219">
                                            <p:txEl>
                                              <p:pRg st="2" end="2"/>
                                            </p:txEl>
                                          </p:spTgt>
                                        </p:tgtEl>
                                      </p:cBhvr>
                                    </p:animEffect>
                                  </p:childTnLst>
                                </p:cTn>
                              </p:par>
                            </p:childTnLst>
                          </p:cTn>
                        </p:par>
                      </p:childTnLst>
                    </p:cTn>
                  </p:par>
                  <p:par>
                    <p:cTn id="37" fill="hold" nodeType="clickPar">
                      <p:stCondLst>
                        <p:cond delay="indefinite"/>
                      </p:stCondLst>
                      <p:childTnLst>
                        <p:par>
                          <p:cTn id="38" fill="hold" nodeType="after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137219">
                                            <p:txEl>
                                              <p:pRg st="3" end="3"/>
                                            </p:txEl>
                                          </p:spTgt>
                                        </p:tgtEl>
                                        <p:attrNameLst>
                                          <p:attrName>style.visibility</p:attrName>
                                        </p:attrNameLst>
                                      </p:cBhvr>
                                      <p:to>
                                        <p:strVal val="visible"/>
                                      </p:to>
                                    </p:set>
                                    <p:animEffect transition="in" filter="wipe(down)">
                                      <p:cBhvr>
                                        <p:cTn id="41" dur="500"/>
                                        <p:tgtEl>
                                          <p:spTgt spid="137219">
                                            <p:txEl>
                                              <p:pRg st="3" end="3"/>
                                            </p:txEl>
                                          </p:spTgt>
                                        </p:tgtEl>
                                      </p:cBhvr>
                                    </p:animEffect>
                                  </p:childTnLst>
                                </p:cTn>
                              </p:par>
                            </p:childTnLst>
                          </p:cTn>
                        </p:par>
                      </p:childTnLst>
                    </p:cTn>
                  </p:par>
                  <p:par>
                    <p:cTn id="42" fill="hold" nodeType="clickPar">
                      <p:stCondLst>
                        <p:cond delay="indefinite"/>
                      </p:stCondLst>
                      <p:childTnLst>
                        <p:par>
                          <p:cTn id="43" fill="hold" nodeType="after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137219">
                                            <p:txEl>
                                              <p:pRg st="4" end="4"/>
                                            </p:txEl>
                                          </p:spTgt>
                                        </p:tgtEl>
                                        <p:attrNameLst>
                                          <p:attrName>style.visibility</p:attrName>
                                        </p:attrNameLst>
                                      </p:cBhvr>
                                      <p:to>
                                        <p:strVal val="visible"/>
                                      </p:to>
                                    </p:set>
                                    <p:animEffect transition="in" filter="wipe(down)">
                                      <p:cBhvr>
                                        <p:cTn id="46" dur="500"/>
                                        <p:tgtEl>
                                          <p:spTgt spid="137219">
                                            <p:txEl>
                                              <p:pRg st="4" end="4"/>
                                            </p:txEl>
                                          </p:spTgt>
                                        </p:tgtEl>
                                      </p:cBhvr>
                                    </p:animEffect>
                                  </p:childTnLst>
                                </p:cTn>
                              </p:par>
                            </p:childTnLst>
                          </p:cTn>
                        </p:par>
                      </p:childTnLst>
                    </p:cTn>
                  </p:par>
                  <p:par>
                    <p:cTn id="47" fill="hold" nodeType="clickPar">
                      <p:stCondLst>
                        <p:cond delay="indefinite"/>
                      </p:stCondLst>
                      <p:childTnLst>
                        <p:par>
                          <p:cTn id="48" fill="hold" nodeType="after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137219">
                                            <p:txEl>
                                              <p:pRg st="5" end="5"/>
                                            </p:txEl>
                                          </p:spTgt>
                                        </p:tgtEl>
                                        <p:attrNameLst>
                                          <p:attrName>style.visibility</p:attrName>
                                        </p:attrNameLst>
                                      </p:cBhvr>
                                      <p:to>
                                        <p:strVal val="visible"/>
                                      </p:to>
                                    </p:set>
                                    <p:animEffect transition="in" filter="wipe(down)">
                                      <p:cBhvr>
                                        <p:cTn id="51" dur="500"/>
                                        <p:tgtEl>
                                          <p:spTgt spid="137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p:bldP spid="137223" grpId="0"/>
      <p:bldP spid="137224" grpId="0"/>
      <p:bldP spid="137225" grpId="0"/>
      <p:bldP spid="137226" grpId="0"/>
      <p:bldP spid="1372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l"/>
            <a:r>
              <a:rPr lang="zh-CN" altLang="en-US" b="1" smtClean="0">
                <a:latin typeface="Times New Roman" pitchFamily="18" charset="0"/>
                <a:ea typeface="楷体" pitchFamily="49" charset="-122"/>
                <a:cs typeface="Times New Roman" pitchFamily="18" charset="0"/>
              </a:rPr>
              <a:t>二、探究电流跟</a:t>
            </a:r>
            <a:r>
              <a:rPr lang="zh-CN" altLang="en-US" b="1" smtClean="0">
                <a:solidFill>
                  <a:srgbClr val="FF0000"/>
                </a:solidFill>
                <a:latin typeface="Times New Roman" pitchFamily="18" charset="0"/>
                <a:ea typeface="楷体" pitchFamily="49" charset="-122"/>
                <a:cs typeface="Times New Roman" pitchFamily="18" charset="0"/>
              </a:rPr>
              <a:t>电阻</a:t>
            </a:r>
            <a:r>
              <a:rPr lang="zh-CN" altLang="en-US" b="1" smtClean="0">
                <a:latin typeface="Times New Roman" pitchFamily="18" charset="0"/>
                <a:ea typeface="楷体" pitchFamily="49" charset="-122"/>
                <a:cs typeface="Times New Roman" pitchFamily="18" charset="0"/>
              </a:rPr>
              <a:t>的关系 </a:t>
            </a:r>
          </a:p>
        </p:txBody>
      </p:sp>
      <p:sp>
        <p:nvSpPr>
          <p:cNvPr id="138243" name="Rectangle 3"/>
          <p:cNvSpPr>
            <a:spLocks noGrp="1" noChangeArrowheads="1"/>
          </p:cNvSpPr>
          <p:nvPr>
            <p:ph type="body" idx="1"/>
          </p:nvPr>
        </p:nvSpPr>
        <p:spPr>
          <a:xfrm>
            <a:off x="228600" y="1295400"/>
            <a:ext cx="8686800" cy="4525963"/>
          </a:xfrm>
        </p:spPr>
        <p:txBody>
          <a:bodyPr/>
          <a:lstStyle/>
          <a:p>
            <a:pPr>
              <a:buFontTx/>
              <a:buNone/>
            </a:pPr>
            <a:r>
              <a:rPr lang="en-US" altLang="zh-CN" sz="2800" b="1" smtClean="0">
                <a:latin typeface="Times New Roman" pitchFamily="18" charset="0"/>
                <a:ea typeface="楷体" pitchFamily="49" charset="-122"/>
                <a:cs typeface="Times New Roman" pitchFamily="18" charset="0"/>
              </a:rPr>
              <a:t>1</a:t>
            </a:r>
            <a:r>
              <a:rPr lang="zh-CN" altLang="en-US" sz="2800" b="1" smtClean="0">
                <a:latin typeface="Times New Roman" pitchFamily="18" charset="0"/>
                <a:ea typeface="楷体" pitchFamily="49" charset="-122"/>
                <a:cs typeface="Times New Roman" pitchFamily="18" charset="0"/>
              </a:rPr>
              <a:t>．实验方法：</a:t>
            </a:r>
          </a:p>
          <a:p>
            <a:pPr>
              <a:buClr>
                <a:schemeClr val="bg1"/>
              </a:buClr>
            </a:pPr>
            <a:r>
              <a:rPr lang="zh-CN" altLang="en-US" sz="2800" b="1" smtClean="0">
                <a:latin typeface="Times New Roman" pitchFamily="18" charset="0"/>
                <a:ea typeface="楷体" pitchFamily="49" charset="-122"/>
                <a:cs typeface="Times New Roman" pitchFamily="18" charset="0"/>
              </a:rPr>
              <a:t>控制变量法。</a:t>
            </a:r>
          </a:p>
          <a:p>
            <a:pPr>
              <a:buClr>
                <a:schemeClr val="bg1"/>
              </a:buClr>
            </a:pPr>
            <a:r>
              <a:rPr lang="zh-CN" altLang="en-US" sz="2800" b="1" smtClean="0">
                <a:latin typeface="Times New Roman" pitchFamily="18" charset="0"/>
                <a:ea typeface="楷体" pitchFamily="49" charset="-122"/>
                <a:cs typeface="Times New Roman" pitchFamily="18" charset="0"/>
              </a:rPr>
              <a:t>“</a:t>
            </a:r>
            <a:r>
              <a:rPr lang="zh-CN" altLang="en-US" sz="2800" b="1" smtClean="0">
                <a:solidFill>
                  <a:srgbClr val="FF0000"/>
                </a:solidFill>
                <a:latin typeface="Times New Roman" pitchFamily="18" charset="0"/>
                <a:ea typeface="楷体" pitchFamily="49" charset="-122"/>
                <a:cs typeface="Times New Roman" pitchFamily="18" charset="0"/>
              </a:rPr>
              <a:t>电压一定</a:t>
            </a:r>
            <a:r>
              <a:rPr lang="zh-CN" altLang="en-US" sz="2800" b="1" smtClean="0">
                <a:latin typeface="Times New Roman" pitchFamily="18" charset="0"/>
                <a:ea typeface="楷体" pitchFamily="49" charset="-122"/>
                <a:cs typeface="Times New Roman" pitchFamily="18" charset="0"/>
              </a:rPr>
              <a:t>”</a:t>
            </a:r>
            <a:endParaRPr lang="en-US" altLang="zh-CN" sz="2800" b="1" smtClean="0">
              <a:latin typeface="Times New Roman" pitchFamily="18" charset="0"/>
              <a:ea typeface="楷体" pitchFamily="49" charset="-122"/>
              <a:cs typeface="Times New Roman" pitchFamily="18" charset="0"/>
            </a:endParaRPr>
          </a:p>
          <a:p>
            <a:pPr>
              <a:buClr>
                <a:schemeClr val="bg1"/>
              </a:buClr>
              <a:buFontTx/>
              <a:buNone/>
            </a:pPr>
            <a:r>
              <a:rPr lang="en-US" altLang="zh-CN" sz="2800" b="1" smtClean="0">
                <a:latin typeface="Times New Roman" pitchFamily="18" charset="0"/>
                <a:ea typeface="楷体" pitchFamily="49" charset="-122"/>
                <a:cs typeface="Times New Roman" pitchFamily="18" charset="0"/>
              </a:rPr>
              <a:t>2</a:t>
            </a:r>
            <a:r>
              <a:rPr lang="zh-CN" altLang="en-US" sz="2800" b="1" smtClean="0">
                <a:latin typeface="Times New Roman" pitchFamily="18" charset="0"/>
                <a:ea typeface="楷体" pitchFamily="49" charset="-122"/>
                <a:cs typeface="Times New Roman" pitchFamily="18" charset="0"/>
              </a:rPr>
              <a:t>．电路图：</a:t>
            </a:r>
            <a:endParaRPr lang="en-US" altLang="zh-CN" sz="2800" b="1" smtClean="0">
              <a:latin typeface="Times New Roman" pitchFamily="18" charset="0"/>
              <a:ea typeface="楷体" pitchFamily="49" charset="-122"/>
              <a:cs typeface="Times New Roman" pitchFamily="18" charset="0"/>
            </a:endParaRPr>
          </a:p>
          <a:p>
            <a:pPr>
              <a:buFontTx/>
              <a:buNone/>
            </a:pPr>
            <a:r>
              <a:rPr lang="en-US" altLang="zh-CN" sz="2800" b="1" smtClean="0">
                <a:latin typeface="Times New Roman" pitchFamily="18" charset="0"/>
                <a:ea typeface="楷体" pitchFamily="49" charset="-122"/>
                <a:cs typeface="Times New Roman" pitchFamily="18" charset="0"/>
              </a:rPr>
              <a:t>3</a:t>
            </a:r>
            <a:r>
              <a:rPr lang="zh-CN" altLang="en-US" sz="2800" b="1" smtClean="0">
                <a:latin typeface="Times New Roman" pitchFamily="18" charset="0"/>
                <a:ea typeface="楷体" pitchFamily="49" charset="-122"/>
                <a:cs typeface="Times New Roman" pitchFamily="18" charset="0"/>
              </a:rPr>
              <a:t>．设计表格：</a:t>
            </a:r>
          </a:p>
          <a:p>
            <a:pPr>
              <a:buFontTx/>
              <a:buNone/>
            </a:pPr>
            <a:r>
              <a:rPr lang="zh-CN" altLang="en-US" sz="2800" b="1" smtClean="0">
                <a:latin typeface="Times New Roman" pitchFamily="18" charset="0"/>
                <a:ea typeface="楷体" pitchFamily="49" charset="-122"/>
                <a:cs typeface="Times New Roman" pitchFamily="18" charset="0"/>
              </a:rPr>
              <a:t>电压</a:t>
            </a:r>
            <a:r>
              <a:rPr lang="en-US" altLang="zh-CN" sz="2800" b="1" smtClean="0">
                <a:latin typeface="Times New Roman" pitchFamily="18" charset="0"/>
                <a:ea typeface="楷体" pitchFamily="49" charset="-122"/>
                <a:cs typeface="Times New Roman" pitchFamily="18" charset="0"/>
              </a:rPr>
              <a:t>U=1.5V</a:t>
            </a:r>
            <a:r>
              <a:rPr lang="zh-CN" altLang="en-US" sz="2800" b="1" smtClean="0">
                <a:latin typeface="Times New Roman" pitchFamily="18" charset="0"/>
                <a:ea typeface="楷体" pitchFamily="49" charset="-122"/>
                <a:cs typeface="Times New Roman" pitchFamily="18" charset="0"/>
              </a:rPr>
              <a:t>。</a:t>
            </a:r>
          </a:p>
          <a:p>
            <a:pPr>
              <a:buClr>
                <a:schemeClr val="bg1"/>
              </a:buClr>
              <a:buFontTx/>
              <a:buNone/>
            </a:pPr>
            <a:r>
              <a:rPr lang="zh-CN" altLang="en-US" sz="2800" b="1" smtClean="0">
                <a:latin typeface="Times New Roman" pitchFamily="18" charset="0"/>
                <a:ea typeface="楷体" pitchFamily="49" charset="-122"/>
                <a:cs typeface="Times New Roman" pitchFamily="18" charset="0"/>
              </a:rPr>
              <a:t>  </a:t>
            </a:r>
            <a:endParaRPr lang="en-US" altLang="zh-CN" sz="2800" b="1" smtClean="0">
              <a:latin typeface="Times New Roman" pitchFamily="18" charset="0"/>
              <a:ea typeface="楷体" pitchFamily="49" charset="-122"/>
              <a:cs typeface="Times New Roman" pitchFamily="18" charset="0"/>
            </a:endParaRPr>
          </a:p>
        </p:txBody>
      </p:sp>
      <p:grpSp>
        <p:nvGrpSpPr>
          <p:cNvPr id="10244" name="Group 36"/>
          <p:cNvGrpSpPr/>
          <p:nvPr/>
        </p:nvGrpSpPr>
        <p:grpSpPr>
          <a:xfrm>
            <a:off x="4876800" y="1371600"/>
            <a:ext cx="2952750" cy="2665413"/>
            <a:chOff x="2548" y="384"/>
            <a:chExt cx="1860" cy="1679"/>
          </a:xfrm>
        </p:grpSpPr>
        <p:grpSp>
          <p:nvGrpSpPr>
            <p:cNvPr id="10246" name="Group 6"/>
            <p:cNvGrpSpPr/>
            <p:nvPr/>
          </p:nvGrpSpPr>
          <p:grpSpPr>
            <a:xfrm>
              <a:off x="2767" y="1354"/>
              <a:ext cx="931" cy="709"/>
              <a:chOff x="3696" y="2788"/>
              <a:chExt cx="931" cy="709"/>
            </a:xfrm>
          </p:grpSpPr>
          <p:grpSp>
            <p:nvGrpSpPr>
              <p:cNvPr id="10269" name="Group 7"/>
              <p:cNvGrpSpPr/>
              <p:nvPr/>
            </p:nvGrpSpPr>
            <p:grpSpPr>
              <a:xfrm flipV="1">
                <a:off x="3696" y="2788"/>
                <a:ext cx="931" cy="538"/>
                <a:chOff x="0" y="-203"/>
                <a:chExt cx="1049" cy="538"/>
              </a:xfrm>
            </p:grpSpPr>
            <p:sp>
              <p:nvSpPr>
                <p:cNvPr id="10273" name="Line 7"/>
                <p:cNvSpPr>
                  <a:spLocks noChangeShapeType="1"/>
                </p:cNvSpPr>
                <p:nvPr/>
              </p:nvSpPr>
              <p:spPr bwMode="auto">
                <a:xfrm>
                  <a:off x="0" y="-203"/>
                  <a:ext cx="1049" cy="0"/>
                </a:xfrm>
                <a:prstGeom prst="line">
                  <a:avLst/>
                </a:prstGeom>
                <a:noFill/>
                <a:ln w="28575">
                  <a:solidFill>
                    <a:schemeClr val="tx1"/>
                  </a:solidFill>
                  <a:round/>
                </a:ln>
              </p:spPr>
              <p:txBody>
                <a:bodyPr/>
                <a:lstStyle/>
                <a:p>
                  <a:endParaRPr lang="zh-CN" altLang="en-US">
                    <a:ea typeface="楷体" pitchFamily="49" charset="-122"/>
                    <a:cs typeface="Times New Roman" pitchFamily="18" charset="0"/>
                  </a:endParaRPr>
                </a:p>
              </p:txBody>
            </p:sp>
            <p:sp>
              <p:nvSpPr>
                <p:cNvPr id="10274" name="Line 8"/>
                <p:cNvSpPr>
                  <a:spLocks noChangeShapeType="1"/>
                </p:cNvSpPr>
                <p:nvPr/>
              </p:nvSpPr>
              <p:spPr bwMode="auto">
                <a:xfrm flipH="1">
                  <a:off x="0" y="-203"/>
                  <a:ext cx="0" cy="538"/>
                </a:xfrm>
                <a:prstGeom prst="line">
                  <a:avLst/>
                </a:prstGeom>
                <a:noFill/>
                <a:ln w="28575">
                  <a:solidFill>
                    <a:schemeClr val="tx1"/>
                  </a:solidFill>
                  <a:round/>
                  <a:tailEnd type="oval" w="med" len="med"/>
                </a:ln>
              </p:spPr>
              <p:txBody>
                <a:bodyPr/>
                <a:lstStyle/>
                <a:p>
                  <a:endParaRPr lang="zh-CN" altLang="en-US">
                    <a:ea typeface="楷体" pitchFamily="49" charset="-122"/>
                    <a:cs typeface="Times New Roman" pitchFamily="18" charset="0"/>
                  </a:endParaRPr>
                </a:p>
              </p:txBody>
            </p:sp>
            <p:sp>
              <p:nvSpPr>
                <p:cNvPr id="10275" name="Line 9"/>
                <p:cNvSpPr>
                  <a:spLocks noChangeShapeType="1"/>
                </p:cNvSpPr>
                <p:nvPr/>
              </p:nvSpPr>
              <p:spPr bwMode="auto">
                <a:xfrm flipH="1">
                  <a:off x="1049" y="-203"/>
                  <a:ext cx="0" cy="538"/>
                </a:xfrm>
                <a:prstGeom prst="line">
                  <a:avLst/>
                </a:prstGeom>
                <a:noFill/>
                <a:ln w="28575">
                  <a:solidFill>
                    <a:schemeClr val="tx1"/>
                  </a:solidFill>
                  <a:round/>
                  <a:tailEnd type="oval" w="med" len="med"/>
                </a:ln>
              </p:spPr>
              <p:txBody>
                <a:bodyPr/>
                <a:lstStyle/>
                <a:p>
                  <a:endParaRPr lang="zh-CN" altLang="en-US">
                    <a:ea typeface="楷体" pitchFamily="49" charset="-122"/>
                    <a:cs typeface="Times New Roman" pitchFamily="18" charset="0"/>
                  </a:endParaRPr>
                </a:p>
              </p:txBody>
            </p:sp>
          </p:grpSp>
          <p:grpSp>
            <p:nvGrpSpPr>
              <p:cNvPr id="10270" name="Group 11"/>
              <p:cNvGrpSpPr/>
              <p:nvPr/>
            </p:nvGrpSpPr>
            <p:grpSpPr>
              <a:xfrm>
                <a:off x="4032" y="3170"/>
                <a:ext cx="271" cy="327"/>
                <a:chOff x="0" y="206"/>
                <a:chExt cx="284" cy="344"/>
              </a:xfrm>
            </p:grpSpPr>
            <p:sp>
              <p:nvSpPr>
                <p:cNvPr id="10271" name="Oval 190"/>
                <p:cNvSpPr>
                  <a:spLocks noChangeArrowheads="1"/>
                </p:cNvSpPr>
                <p:nvPr/>
              </p:nvSpPr>
              <p:spPr bwMode="auto">
                <a:xfrm>
                  <a:off x="0" y="223"/>
                  <a:ext cx="284" cy="283"/>
                </a:xfrm>
                <a:prstGeom prst="ellipse">
                  <a:avLst/>
                </a:prstGeom>
                <a:solidFill>
                  <a:srgbClr val="FFFFFF"/>
                </a:solidFill>
                <a:ln w="28575">
                  <a:solidFill>
                    <a:schemeClr val="tx1"/>
                  </a:solidFill>
                  <a:round/>
                </a:ln>
              </p:spPr>
              <p:txBody>
                <a:bodyPr wrap="none" anchor="ctr"/>
                <a:lstStyle/>
                <a:p>
                  <a:pPr>
                    <a:buFont typeface="Arial"/>
                    <a:buNone/>
                  </a:pPr>
                  <a:endParaRPr lang="zh-CN" altLang="en-US" sz="1800">
                    <a:ea typeface="楷体" pitchFamily="49" charset="-122"/>
                    <a:cs typeface="Times New Roman" pitchFamily="18" charset="0"/>
                  </a:endParaRPr>
                </a:p>
              </p:txBody>
            </p:sp>
            <p:sp>
              <p:nvSpPr>
                <p:cNvPr id="10272" name="Text Box 191"/>
                <p:cNvSpPr txBox="1">
                  <a:spLocks noChangeArrowheads="1"/>
                </p:cNvSpPr>
                <p:nvPr/>
              </p:nvSpPr>
              <p:spPr bwMode="auto">
                <a:xfrm>
                  <a:off x="0" y="206"/>
                  <a:ext cx="260" cy="344"/>
                </a:xfrm>
                <a:prstGeom prst="rect">
                  <a:avLst/>
                </a:prstGeom>
                <a:noFill/>
                <a:ln w="9525">
                  <a:noFill/>
                  <a:miter lim="800000"/>
                </a:ln>
              </p:spPr>
              <p:txBody>
                <a:bodyPr>
                  <a:spAutoFit/>
                </a:bodyPr>
                <a:lstStyle/>
                <a:p>
                  <a:pPr>
                    <a:spcBef>
                      <a:spcPct val="50000"/>
                    </a:spcBef>
                    <a:buFont typeface="Arial"/>
                    <a:buNone/>
                  </a:pPr>
                  <a:r>
                    <a:rPr lang="en-US" altLang="zh-CN" sz="2800" b="1">
                      <a:ea typeface="楷体" pitchFamily="49" charset="-122"/>
                      <a:cs typeface="Times New Roman" pitchFamily="18" charset="0"/>
                    </a:rPr>
                    <a:t>V</a:t>
                  </a:r>
                </a:p>
              </p:txBody>
            </p:sp>
          </p:grpSp>
        </p:grpSp>
        <p:grpSp>
          <p:nvGrpSpPr>
            <p:cNvPr id="10247" name="Group 14"/>
            <p:cNvGrpSpPr/>
            <p:nvPr/>
          </p:nvGrpSpPr>
          <p:grpSpPr>
            <a:xfrm>
              <a:off x="2688" y="384"/>
              <a:ext cx="1720" cy="1363"/>
              <a:chOff x="593" y="1962"/>
              <a:chExt cx="1720" cy="1363"/>
            </a:xfrm>
          </p:grpSpPr>
          <p:sp>
            <p:nvSpPr>
              <p:cNvPr id="10251" name="Rectangle 15"/>
              <p:cNvSpPr>
                <a:spLocks noChangeArrowheads="1"/>
              </p:cNvSpPr>
              <p:nvPr/>
            </p:nvSpPr>
            <p:spPr bwMode="auto">
              <a:xfrm>
                <a:off x="593" y="2115"/>
                <a:ext cx="1585" cy="815"/>
              </a:xfrm>
              <a:prstGeom prst="rect">
                <a:avLst/>
              </a:prstGeom>
              <a:noFill/>
              <a:ln w="28575">
                <a:solidFill>
                  <a:schemeClr val="tx1"/>
                </a:solidFill>
                <a:miter lim="800000"/>
              </a:ln>
            </p:spPr>
            <p:txBody>
              <a:bodyPr wrap="none" anchor="ctr"/>
              <a:lstStyle/>
              <a:p>
                <a:endParaRPr lang="zh-CN" altLang="en-US">
                  <a:ea typeface="楷体" pitchFamily="49" charset="-122"/>
                  <a:cs typeface="Times New Roman" pitchFamily="18" charset="0"/>
                </a:endParaRPr>
              </a:p>
            </p:txBody>
          </p:sp>
          <p:grpSp>
            <p:nvGrpSpPr>
              <p:cNvPr id="10252" name="Group 16"/>
              <p:cNvGrpSpPr/>
              <p:nvPr/>
            </p:nvGrpSpPr>
            <p:grpSpPr>
              <a:xfrm>
                <a:off x="1121" y="1962"/>
                <a:ext cx="75" cy="304"/>
                <a:chOff x="0" y="0"/>
                <a:chExt cx="85" cy="340"/>
              </a:xfrm>
            </p:grpSpPr>
            <p:sp>
              <p:nvSpPr>
                <p:cNvPr id="10266" name="Rectangle 19"/>
                <p:cNvSpPr>
                  <a:spLocks noChangeArrowheads="1"/>
                </p:cNvSpPr>
                <p:nvPr/>
              </p:nvSpPr>
              <p:spPr bwMode="auto">
                <a:xfrm>
                  <a:off x="0" y="113"/>
                  <a:ext cx="85" cy="85"/>
                </a:xfrm>
                <a:prstGeom prst="rect">
                  <a:avLst/>
                </a:prstGeom>
                <a:solidFill>
                  <a:srgbClr val="FFFFFF"/>
                </a:solidFill>
                <a:ln w="9525">
                  <a:noFill/>
                  <a:miter lim="800000"/>
                </a:ln>
              </p:spPr>
              <p:txBody>
                <a:bodyPr wrap="none" anchor="ctr"/>
                <a:lstStyle/>
                <a:p>
                  <a:pPr>
                    <a:buFont typeface="Arial"/>
                    <a:buNone/>
                  </a:pPr>
                  <a:endParaRPr lang="zh-CN" altLang="en-US" sz="1800">
                    <a:ea typeface="楷体" pitchFamily="49" charset="-122"/>
                    <a:cs typeface="Times New Roman" pitchFamily="18" charset="0"/>
                  </a:endParaRPr>
                </a:p>
              </p:txBody>
            </p:sp>
            <p:sp>
              <p:nvSpPr>
                <p:cNvPr id="10267" name="Line 20"/>
                <p:cNvSpPr>
                  <a:spLocks noChangeShapeType="1"/>
                </p:cNvSpPr>
                <p:nvPr/>
              </p:nvSpPr>
              <p:spPr bwMode="auto">
                <a:xfrm flipH="1">
                  <a:off x="0" y="0"/>
                  <a:ext cx="0" cy="340"/>
                </a:xfrm>
                <a:prstGeom prst="line">
                  <a:avLst/>
                </a:prstGeom>
                <a:noFill/>
                <a:ln w="28575">
                  <a:solidFill>
                    <a:schemeClr val="tx1"/>
                  </a:solidFill>
                  <a:round/>
                </a:ln>
              </p:spPr>
              <p:txBody>
                <a:bodyPr/>
                <a:lstStyle/>
                <a:p>
                  <a:endParaRPr lang="zh-CN" altLang="en-US">
                    <a:ea typeface="楷体" pitchFamily="49" charset="-122"/>
                    <a:cs typeface="Times New Roman" pitchFamily="18" charset="0"/>
                  </a:endParaRPr>
                </a:p>
              </p:txBody>
            </p:sp>
            <p:sp>
              <p:nvSpPr>
                <p:cNvPr id="10268" name="Line 21"/>
                <p:cNvSpPr>
                  <a:spLocks noChangeShapeType="1"/>
                </p:cNvSpPr>
                <p:nvPr/>
              </p:nvSpPr>
              <p:spPr bwMode="auto">
                <a:xfrm flipH="1">
                  <a:off x="85" y="85"/>
                  <a:ext cx="0" cy="170"/>
                </a:xfrm>
                <a:prstGeom prst="line">
                  <a:avLst/>
                </a:prstGeom>
                <a:noFill/>
                <a:ln w="38100">
                  <a:solidFill>
                    <a:schemeClr val="tx1"/>
                  </a:solidFill>
                  <a:round/>
                </a:ln>
              </p:spPr>
              <p:txBody>
                <a:bodyPr/>
                <a:lstStyle/>
                <a:p>
                  <a:endParaRPr lang="zh-CN" altLang="en-US">
                    <a:ea typeface="楷体" pitchFamily="49" charset="-122"/>
                    <a:cs typeface="Times New Roman" pitchFamily="18" charset="0"/>
                  </a:endParaRPr>
                </a:p>
              </p:txBody>
            </p:sp>
          </p:grpSp>
          <p:grpSp>
            <p:nvGrpSpPr>
              <p:cNvPr id="10253" name="Group 20"/>
              <p:cNvGrpSpPr/>
              <p:nvPr/>
            </p:nvGrpSpPr>
            <p:grpSpPr>
              <a:xfrm>
                <a:off x="1700" y="2038"/>
                <a:ext cx="251" cy="153"/>
                <a:chOff x="0" y="0"/>
                <a:chExt cx="256" cy="142"/>
              </a:xfrm>
            </p:grpSpPr>
            <p:sp>
              <p:nvSpPr>
                <p:cNvPr id="10263" name="Rectangle 15"/>
                <p:cNvSpPr>
                  <a:spLocks noChangeArrowheads="1"/>
                </p:cNvSpPr>
                <p:nvPr/>
              </p:nvSpPr>
              <p:spPr bwMode="auto">
                <a:xfrm>
                  <a:off x="29" y="0"/>
                  <a:ext cx="226" cy="142"/>
                </a:xfrm>
                <a:prstGeom prst="rect">
                  <a:avLst/>
                </a:prstGeom>
                <a:solidFill>
                  <a:srgbClr val="FFFFFF"/>
                </a:solidFill>
                <a:ln w="9525">
                  <a:noFill/>
                  <a:miter lim="800000"/>
                </a:ln>
              </p:spPr>
              <p:txBody>
                <a:bodyPr wrap="none" anchor="ctr"/>
                <a:lstStyle/>
                <a:p>
                  <a:pPr>
                    <a:buFont typeface="Arial"/>
                    <a:buNone/>
                  </a:pPr>
                  <a:endParaRPr lang="zh-CN" altLang="en-US" sz="1800">
                    <a:ea typeface="楷体" pitchFamily="49" charset="-122"/>
                    <a:cs typeface="Times New Roman" pitchFamily="18" charset="0"/>
                  </a:endParaRPr>
                </a:p>
              </p:txBody>
            </p:sp>
            <p:sp>
              <p:nvSpPr>
                <p:cNvPr id="10264" name="Line 16"/>
                <p:cNvSpPr>
                  <a:spLocks noChangeShapeType="1"/>
                </p:cNvSpPr>
                <p:nvPr/>
              </p:nvSpPr>
              <p:spPr bwMode="auto">
                <a:xfrm flipV="1">
                  <a:off x="29" y="0"/>
                  <a:ext cx="227" cy="86"/>
                </a:xfrm>
                <a:prstGeom prst="line">
                  <a:avLst/>
                </a:prstGeom>
                <a:noFill/>
                <a:ln w="28575">
                  <a:solidFill>
                    <a:schemeClr val="tx1"/>
                  </a:solidFill>
                  <a:round/>
                </a:ln>
              </p:spPr>
              <p:txBody>
                <a:bodyPr/>
                <a:lstStyle/>
                <a:p>
                  <a:endParaRPr lang="zh-CN" altLang="en-US">
                    <a:ea typeface="楷体" pitchFamily="49" charset="-122"/>
                    <a:cs typeface="Times New Roman" pitchFamily="18" charset="0"/>
                  </a:endParaRPr>
                </a:p>
              </p:txBody>
            </p:sp>
            <p:sp>
              <p:nvSpPr>
                <p:cNvPr id="10265" name="Oval 17"/>
                <p:cNvSpPr>
                  <a:spLocks noChangeArrowheads="1"/>
                </p:cNvSpPr>
                <p:nvPr/>
              </p:nvSpPr>
              <p:spPr bwMode="auto">
                <a:xfrm>
                  <a:off x="0" y="57"/>
                  <a:ext cx="57" cy="56"/>
                </a:xfrm>
                <a:prstGeom prst="ellipse">
                  <a:avLst/>
                </a:prstGeom>
                <a:solidFill>
                  <a:srgbClr val="FFFFFF"/>
                </a:solidFill>
                <a:ln w="28575">
                  <a:solidFill>
                    <a:schemeClr val="tx1"/>
                  </a:solidFill>
                  <a:round/>
                </a:ln>
              </p:spPr>
              <p:txBody>
                <a:bodyPr wrap="none" anchor="ctr"/>
                <a:lstStyle/>
                <a:p>
                  <a:pPr>
                    <a:buFont typeface="Arial"/>
                    <a:buNone/>
                  </a:pPr>
                  <a:endParaRPr lang="zh-CN" altLang="en-US" sz="1800">
                    <a:ea typeface="楷体" pitchFamily="49" charset="-122"/>
                    <a:cs typeface="Times New Roman" pitchFamily="18" charset="0"/>
                  </a:endParaRPr>
                </a:p>
              </p:txBody>
            </p:sp>
          </p:grpSp>
          <p:sp>
            <p:nvSpPr>
              <p:cNvPr id="10254" name="Rectangle 178"/>
              <p:cNvSpPr>
                <a:spLocks noChangeArrowheads="1"/>
              </p:cNvSpPr>
              <p:nvPr/>
            </p:nvSpPr>
            <p:spPr bwMode="auto">
              <a:xfrm>
                <a:off x="903" y="2878"/>
                <a:ext cx="350" cy="108"/>
              </a:xfrm>
              <a:prstGeom prst="rect">
                <a:avLst/>
              </a:prstGeom>
              <a:solidFill>
                <a:srgbClr val="FFFFFF"/>
              </a:solidFill>
              <a:ln w="28575">
                <a:solidFill>
                  <a:schemeClr val="tx1"/>
                </a:solidFill>
                <a:miter lim="800000"/>
              </a:ln>
            </p:spPr>
            <p:txBody>
              <a:bodyPr wrap="none" anchor="ctr"/>
              <a:lstStyle/>
              <a:p>
                <a:pPr>
                  <a:buFont typeface="Arial"/>
                  <a:buNone/>
                </a:pPr>
                <a:endParaRPr lang="zh-CN" altLang="en-US" sz="1800">
                  <a:ea typeface="楷体" pitchFamily="49" charset="-122"/>
                  <a:cs typeface="Times New Roman" pitchFamily="18" charset="0"/>
                </a:endParaRPr>
              </a:p>
            </p:txBody>
          </p:sp>
          <p:grpSp>
            <p:nvGrpSpPr>
              <p:cNvPr id="10255" name="Group 25"/>
              <p:cNvGrpSpPr/>
              <p:nvPr/>
            </p:nvGrpSpPr>
            <p:grpSpPr>
              <a:xfrm>
                <a:off x="1743" y="2690"/>
                <a:ext cx="570" cy="296"/>
                <a:chOff x="0" y="0"/>
                <a:chExt cx="726" cy="363"/>
              </a:xfrm>
            </p:grpSpPr>
            <p:sp>
              <p:nvSpPr>
                <p:cNvPr id="10259" name="Rectangle 181"/>
                <p:cNvSpPr>
                  <a:spLocks noChangeArrowheads="1"/>
                </p:cNvSpPr>
                <p:nvPr/>
              </p:nvSpPr>
              <p:spPr bwMode="auto">
                <a:xfrm>
                  <a:off x="0" y="0"/>
                  <a:ext cx="726" cy="363"/>
                </a:xfrm>
                <a:prstGeom prst="rect">
                  <a:avLst/>
                </a:prstGeom>
                <a:solidFill>
                  <a:srgbClr val="FFFFFF"/>
                </a:solidFill>
                <a:ln w="9525">
                  <a:noFill/>
                  <a:miter lim="800000"/>
                </a:ln>
              </p:spPr>
              <p:txBody>
                <a:bodyPr wrap="none" anchor="ctr"/>
                <a:lstStyle/>
                <a:p>
                  <a:pPr>
                    <a:buFont typeface="Arial"/>
                    <a:buNone/>
                  </a:pPr>
                  <a:endParaRPr lang="zh-CN" altLang="en-US" sz="1800">
                    <a:ea typeface="楷体" pitchFamily="49" charset="-122"/>
                    <a:cs typeface="Times New Roman" pitchFamily="18" charset="0"/>
                  </a:endParaRPr>
                </a:p>
              </p:txBody>
            </p:sp>
            <p:sp>
              <p:nvSpPr>
                <p:cNvPr id="10260" name="Line 182"/>
                <p:cNvSpPr>
                  <a:spLocks noChangeShapeType="1"/>
                </p:cNvSpPr>
                <p:nvPr/>
              </p:nvSpPr>
              <p:spPr bwMode="auto">
                <a:xfrm>
                  <a:off x="227" y="0"/>
                  <a:ext cx="317" cy="0"/>
                </a:xfrm>
                <a:prstGeom prst="line">
                  <a:avLst/>
                </a:prstGeom>
                <a:noFill/>
                <a:ln w="28575">
                  <a:solidFill>
                    <a:schemeClr val="tx1"/>
                  </a:solidFill>
                  <a:round/>
                </a:ln>
              </p:spPr>
              <p:txBody>
                <a:bodyPr/>
                <a:lstStyle/>
                <a:p>
                  <a:endParaRPr lang="zh-CN" altLang="en-US">
                    <a:ea typeface="楷体" pitchFamily="49" charset="-122"/>
                    <a:cs typeface="Times New Roman" pitchFamily="18" charset="0"/>
                  </a:endParaRPr>
                </a:p>
              </p:txBody>
            </p:sp>
            <p:sp>
              <p:nvSpPr>
                <p:cNvPr id="10261" name="Line 183"/>
                <p:cNvSpPr>
                  <a:spLocks noChangeShapeType="1"/>
                </p:cNvSpPr>
                <p:nvPr/>
              </p:nvSpPr>
              <p:spPr bwMode="auto">
                <a:xfrm flipH="1">
                  <a:off x="227" y="0"/>
                  <a:ext cx="0" cy="227"/>
                </a:xfrm>
                <a:prstGeom prst="line">
                  <a:avLst/>
                </a:prstGeom>
                <a:noFill/>
                <a:ln w="28575">
                  <a:solidFill>
                    <a:schemeClr val="tx1"/>
                  </a:solidFill>
                  <a:round/>
                  <a:tailEnd type="triangle" w="med" len="lg"/>
                </a:ln>
              </p:spPr>
              <p:txBody>
                <a:bodyPr/>
                <a:lstStyle/>
                <a:p>
                  <a:endParaRPr lang="zh-CN" altLang="en-US">
                    <a:ea typeface="楷体" pitchFamily="49" charset="-122"/>
                    <a:cs typeface="Times New Roman" pitchFamily="18" charset="0"/>
                  </a:endParaRPr>
                </a:p>
              </p:txBody>
            </p:sp>
            <p:sp>
              <p:nvSpPr>
                <p:cNvPr id="10262" name="Rectangle 184"/>
                <p:cNvSpPr>
                  <a:spLocks noChangeArrowheads="1"/>
                </p:cNvSpPr>
                <p:nvPr/>
              </p:nvSpPr>
              <p:spPr bwMode="auto">
                <a:xfrm>
                  <a:off x="0" y="227"/>
                  <a:ext cx="453" cy="136"/>
                </a:xfrm>
                <a:prstGeom prst="rect">
                  <a:avLst/>
                </a:prstGeom>
                <a:solidFill>
                  <a:srgbClr val="FFFFFF"/>
                </a:solidFill>
                <a:ln w="28575">
                  <a:solidFill>
                    <a:schemeClr val="tx1"/>
                  </a:solidFill>
                  <a:miter lim="800000"/>
                </a:ln>
              </p:spPr>
              <p:txBody>
                <a:bodyPr wrap="none" anchor="ctr"/>
                <a:lstStyle/>
                <a:p>
                  <a:pPr>
                    <a:buFont typeface="Arial"/>
                    <a:buNone/>
                  </a:pPr>
                  <a:endParaRPr lang="zh-CN" altLang="en-US" sz="1800">
                    <a:ea typeface="楷体" pitchFamily="49" charset="-122"/>
                    <a:cs typeface="Times New Roman" pitchFamily="18" charset="0"/>
                  </a:endParaRPr>
                </a:p>
              </p:txBody>
            </p:sp>
          </p:grpSp>
          <p:sp>
            <p:nvSpPr>
              <p:cNvPr id="10256" name="Text Box 4"/>
              <p:cNvSpPr txBox="1">
                <a:spLocks noChangeArrowheads="1"/>
              </p:cNvSpPr>
              <p:nvPr/>
            </p:nvSpPr>
            <p:spPr bwMode="auto">
              <a:xfrm>
                <a:off x="930" y="2609"/>
                <a:ext cx="327" cy="327"/>
              </a:xfrm>
              <a:prstGeom prst="rect">
                <a:avLst/>
              </a:prstGeom>
              <a:noFill/>
              <a:ln w="9525">
                <a:noFill/>
                <a:miter lim="800000"/>
              </a:ln>
            </p:spPr>
            <p:txBody>
              <a:bodyPr>
                <a:spAutoFit/>
              </a:bodyPr>
              <a:lstStyle/>
              <a:p>
                <a:pPr>
                  <a:spcBef>
                    <a:spcPct val="50000"/>
                  </a:spcBef>
                  <a:buFont typeface="Arial"/>
                  <a:buNone/>
                </a:pPr>
                <a:r>
                  <a:rPr lang="en-US" altLang="zh-CN" sz="2800" b="1" i="1">
                    <a:ea typeface="楷体" pitchFamily="49" charset="-122"/>
                    <a:cs typeface="Times New Roman" pitchFamily="18" charset="0"/>
                  </a:rPr>
                  <a:t>R</a:t>
                </a:r>
              </a:p>
            </p:txBody>
          </p:sp>
          <p:sp>
            <p:nvSpPr>
              <p:cNvPr id="10257" name="Text Box 4"/>
              <p:cNvSpPr txBox="1">
                <a:spLocks noChangeArrowheads="1"/>
              </p:cNvSpPr>
              <p:nvPr/>
            </p:nvSpPr>
            <p:spPr bwMode="auto">
              <a:xfrm>
                <a:off x="1777" y="3056"/>
                <a:ext cx="482" cy="269"/>
              </a:xfrm>
              <a:prstGeom prst="rect">
                <a:avLst/>
              </a:prstGeom>
              <a:noFill/>
              <a:ln w="9525">
                <a:noFill/>
                <a:miter lim="800000"/>
              </a:ln>
            </p:spPr>
            <p:txBody>
              <a:bodyPr lIns="0" tIns="0" rIns="0" bIns="0">
                <a:spAutoFit/>
              </a:bodyPr>
              <a:lstStyle/>
              <a:p>
                <a:pPr>
                  <a:spcBef>
                    <a:spcPct val="50000"/>
                  </a:spcBef>
                  <a:buFont typeface="Arial"/>
                  <a:buNone/>
                </a:pPr>
                <a:r>
                  <a:rPr lang="en-US" altLang="zh-CN" sz="2800" b="1" i="1">
                    <a:ea typeface="楷体" pitchFamily="49" charset="-122"/>
                    <a:cs typeface="Times New Roman" pitchFamily="18" charset="0"/>
                  </a:rPr>
                  <a:t>R'</a:t>
                </a:r>
              </a:p>
            </p:txBody>
          </p:sp>
          <p:sp>
            <p:nvSpPr>
              <p:cNvPr id="10258" name="Text Box 116"/>
              <p:cNvSpPr txBox="1">
                <a:spLocks noChangeArrowheads="1"/>
              </p:cNvSpPr>
              <p:nvPr/>
            </p:nvSpPr>
            <p:spPr bwMode="auto">
              <a:xfrm>
                <a:off x="1743" y="2151"/>
                <a:ext cx="216" cy="269"/>
              </a:xfrm>
              <a:prstGeom prst="rect">
                <a:avLst/>
              </a:prstGeom>
              <a:noFill/>
              <a:ln w="9525">
                <a:noFill/>
                <a:miter lim="800000"/>
              </a:ln>
            </p:spPr>
            <p:txBody>
              <a:bodyPr lIns="0" tIns="0" rIns="0" bIns="0">
                <a:spAutoFit/>
              </a:bodyPr>
              <a:lstStyle/>
              <a:p>
                <a:pPr>
                  <a:spcBef>
                    <a:spcPct val="50000"/>
                  </a:spcBef>
                  <a:buFont typeface="Arial"/>
                  <a:buNone/>
                </a:pPr>
                <a:r>
                  <a:rPr lang="en-US" altLang="zh-CN" sz="2800" b="1">
                    <a:ea typeface="楷体" pitchFamily="49" charset="-122"/>
                    <a:cs typeface="Times New Roman" pitchFamily="18" charset="0"/>
                  </a:rPr>
                  <a:t>S</a:t>
                </a:r>
                <a:endParaRPr lang="en-US" altLang="zh-CN" sz="2800" b="1" baseline="-25000">
                  <a:ea typeface="楷体" pitchFamily="49" charset="-122"/>
                  <a:cs typeface="Times New Roman" pitchFamily="18" charset="0"/>
                </a:endParaRPr>
              </a:p>
            </p:txBody>
          </p:sp>
        </p:grpSp>
        <p:grpSp>
          <p:nvGrpSpPr>
            <p:cNvPr id="10248" name="Group 33"/>
            <p:cNvGrpSpPr/>
            <p:nvPr/>
          </p:nvGrpSpPr>
          <p:grpSpPr>
            <a:xfrm>
              <a:off x="2548" y="690"/>
              <a:ext cx="272" cy="327"/>
              <a:chOff x="0" y="0"/>
              <a:chExt cx="284" cy="344"/>
            </a:xfrm>
          </p:grpSpPr>
          <p:sp>
            <p:nvSpPr>
              <p:cNvPr id="10249" name="Oval 197"/>
              <p:cNvSpPr>
                <a:spLocks noChangeArrowheads="1"/>
              </p:cNvSpPr>
              <p:nvPr/>
            </p:nvSpPr>
            <p:spPr bwMode="auto">
              <a:xfrm>
                <a:off x="0" y="57"/>
                <a:ext cx="284" cy="283"/>
              </a:xfrm>
              <a:prstGeom prst="ellipse">
                <a:avLst/>
              </a:prstGeom>
              <a:solidFill>
                <a:srgbClr val="FFFFFF"/>
              </a:solidFill>
              <a:ln w="28575">
                <a:solidFill>
                  <a:schemeClr val="tx1"/>
                </a:solidFill>
                <a:round/>
              </a:ln>
            </p:spPr>
            <p:txBody>
              <a:bodyPr wrap="none" anchor="ctr"/>
              <a:lstStyle/>
              <a:p>
                <a:pPr>
                  <a:buFont typeface="Arial"/>
                  <a:buNone/>
                </a:pPr>
                <a:endParaRPr lang="zh-CN" altLang="en-US" sz="1800">
                  <a:ea typeface="楷体" pitchFamily="49" charset="-122"/>
                  <a:cs typeface="Times New Roman" pitchFamily="18" charset="0"/>
                </a:endParaRPr>
              </a:p>
            </p:txBody>
          </p:sp>
          <p:sp>
            <p:nvSpPr>
              <p:cNvPr id="10250" name="Text Box 198"/>
              <p:cNvSpPr txBox="1">
                <a:spLocks noChangeArrowheads="1"/>
              </p:cNvSpPr>
              <p:nvPr/>
            </p:nvSpPr>
            <p:spPr bwMode="auto">
              <a:xfrm>
                <a:off x="0" y="0"/>
                <a:ext cx="260" cy="344"/>
              </a:xfrm>
              <a:prstGeom prst="rect">
                <a:avLst/>
              </a:prstGeom>
              <a:noFill/>
              <a:ln w="9525">
                <a:noFill/>
                <a:miter lim="800000"/>
              </a:ln>
            </p:spPr>
            <p:txBody>
              <a:bodyPr>
                <a:spAutoFit/>
              </a:bodyPr>
              <a:lstStyle/>
              <a:p>
                <a:pPr>
                  <a:spcBef>
                    <a:spcPct val="50000"/>
                  </a:spcBef>
                  <a:buFont typeface="Arial"/>
                  <a:buNone/>
                </a:pPr>
                <a:r>
                  <a:rPr lang="en-US" altLang="zh-CN" sz="2800" b="1">
                    <a:ea typeface="楷体" pitchFamily="49" charset="-122"/>
                    <a:cs typeface="Times New Roman" pitchFamily="18" charset="0"/>
                  </a:rPr>
                  <a:t>A</a:t>
                </a:r>
              </a:p>
            </p:txBody>
          </p:sp>
        </p:grpSp>
      </p:grpSp>
      <p:pic>
        <p:nvPicPr>
          <p:cNvPr id="35" name="Picture 5"/>
          <p:cNvPicPr>
            <a:picLocks noChangeAspect="1" noChangeArrowheads="1"/>
          </p:cNvPicPr>
          <p:nvPr/>
        </p:nvPicPr>
        <p:blipFill>
          <a:blip r:embed="rId2"/>
          <a:stretch>
            <a:fillRect/>
          </a:stretch>
        </p:blipFill>
        <p:spPr bwMode="auto">
          <a:xfrm>
            <a:off x="838200" y="4419600"/>
            <a:ext cx="7696200" cy="1739900"/>
          </a:xfrm>
          <a:prstGeom prst="rect">
            <a:avLst/>
          </a:prstGeom>
          <a:noFill/>
          <a:ln w="63500">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138243">
                                            <p:txEl>
                                              <p:pRg st="1" end="1"/>
                                            </p:txEl>
                                          </p:spTgt>
                                        </p:tgtEl>
                                        <p:attrNameLst>
                                          <p:attrName>style.visibility</p:attrName>
                                        </p:attrNameLst>
                                      </p:cBhvr>
                                      <p:to>
                                        <p:strVal val="visible"/>
                                      </p:to>
                                    </p:set>
                                    <p:anim calcmode="lin" valueType="num">
                                      <p:cBhvr additive="base">
                                        <p:cTn id="7" dur="500" fill="hold"/>
                                        <p:tgtEl>
                                          <p:spTgt spid="13824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8243">
                                            <p:txEl>
                                              <p:pRg st="2" end="2"/>
                                            </p:txEl>
                                          </p:spTgt>
                                        </p:tgtEl>
                                        <p:attrNameLst>
                                          <p:attrName>style.visibility</p:attrName>
                                        </p:attrNameLst>
                                      </p:cBhvr>
                                      <p:to>
                                        <p:strVal val="visible"/>
                                      </p:to>
                                    </p:set>
                                    <p:anim calcmode="lin" valueType="num">
                                      <p:cBhvr additive="base">
                                        <p:cTn id="13" dur="500" fill="hold"/>
                                        <p:tgtEl>
                                          <p:spTgt spid="13824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8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8243">
                                            <p:txEl>
                                              <p:pRg st="3" end="3"/>
                                            </p:txEl>
                                          </p:spTgt>
                                        </p:tgtEl>
                                        <p:attrNameLst>
                                          <p:attrName>style.visibility</p:attrName>
                                        </p:attrNameLst>
                                      </p:cBhvr>
                                      <p:to>
                                        <p:strVal val="visible"/>
                                      </p:to>
                                    </p:set>
                                    <p:anim calcmode="lin" valueType="num">
                                      <p:cBhvr additive="base">
                                        <p:cTn id="19" dur="500" fill="hold"/>
                                        <p:tgtEl>
                                          <p:spTgt spid="13824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8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8243">
                                            <p:txEl>
                                              <p:pRg st="6" end="6"/>
                                            </p:txEl>
                                          </p:spTgt>
                                        </p:tgtEl>
                                        <p:attrNameLst>
                                          <p:attrName>style.visibility</p:attrName>
                                        </p:attrNameLst>
                                      </p:cBhvr>
                                      <p:to>
                                        <p:strVal val="visible"/>
                                      </p:to>
                                    </p:set>
                                    <p:anim calcmode="lin" valueType="num">
                                      <p:cBhvr additive="base">
                                        <p:cTn id="25" dur="500" fill="hold"/>
                                        <p:tgtEl>
                                          <p:spTgt spid="13824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82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8243">
                                            <p:txEl>
                                              <p:pRg st="4" end="4"/>
                                            </p:txEl>
                                          </p:spTgt>
                                        </p:tgtEl>
                                        <p:attrNameLst>
                                          <p:attrName>style.visibility</p:attrName>
                                        </p:attrNameLst>
                                      </p:cBhvr>
                                      <p:to>
                                        <p:strVal val="visible"/>
                                      </p:to>
                                    </p:set>
                                    <p:anim calcmode="lin" valueType="num">
                                      <p:cBhvr additive="base">
                                        <p:cTn id="31" dur="500" fill="hold"/>
                                        <p:tgtEl>
                                          <p:spTgt spid="138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8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38243">
                                            <p:txEl>
                                              <p:pRg st="5" end="5"/>
                                            </p:txEl>
                                          </p:spTgt>
                                        </p:tgtEl>
                                        <p:attrNameLst>
                                          <p:attrName>style.visibility</p:attrName>
                                        </p:attrNameLst>
                                      </p:cBhvr>
                                      <p:to>
                                        <p:strVal val="visible"/>
                                      </p:to>
                                    </p:set>
                                    <p:anim calcmode="lin" valueType="num">
                                      <p:cBhvr additive="base">
                                        <p:cTn id="37" dur="500" fill="hold"/>
                                        <p:tgtEl>
                                          <p:spTgt spid="1382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82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after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down)">
                                      <p:cBhvr>
                                        <p:cTn id="4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0.05.14"/>
  <p:tag name="AS_TITLE" val="Aspose.Slides for .NET 4.0 Client Profile"/>
  <p:tag name="AS_VERSION" val="20.5"/>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2455</TotalTime>
  <Words>2216</Words>
  <Application>Microsoft Office PowerPoint</Application>
  <PresentationFormat>全屏显示(4:3)</PresentationFormat>
  <Paragraphs>149</Paragraphs>
  <Slides>25</Slides>
  <Notes>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25</vt:i4>
      </vt:variant>
    </vt:vector>
  </HeadingPairs>
  <TitlesOfParts>
    <vt:vector size="27" baseType="lpstr">
      <vt:lpstr>默认设计模板</vt:lpstr>
      <vt:lpstr>Equation</vt:lpstr>
      <vt:lpstr>PowerPoint 演示文稿</vt:lpstr>
      <vt:lpstr>PowerPoint 演示文稿</vt:lpstr>
      <vt:lpstr>PowerPoint 演示文稿</vt:lpstr>
      <vt:lpstr>第十七章 欧姆定律 第1节 电流与电压和电阻的关系</vt:lpstr>
      <vt:lpstr>一、探究电流跟电压的关系</vt:lpstr>
      <vt:lpstr>3．电路图：</vt:lpstr>
      <vt:lpstr>PowerPoint 演示文稿</vt:lpstr>
      <vt:lpstr>5．进行实验： 定值电阻R=10Ω。</vt:lpstr>
      <vt:lpstr>二、探究电流跟电阻的关系 </vt:lpstr>
      <vt:lpstr>PowerPoint 演示文稿</vt:lpstr>
      <vt:lpstr>4．进行实验：电压U=1.5V。</vt:lpstr>
      <vt:lpstr>8．交流反思：</vt:lpstr>
      <vt:lpstr>PowerPoint 演示文稿</vt:lpstr>
      <vt:lpstr>PowerPoint 演示文稿</vt:lpstr>
      <vt:lpstr>本课小结</vt:lpstr>
      <vt:lpstr>课堂练习</vt:lpstr>
      <vt:lpstr>课堂练习</vt:lpstr>
      <vt:lpstr>课堂练习</vt:lpstr>
      <vt:lpstr>课堂练习</vt:lpstr>
      <vt:lpstr>课堂练习</vt:lpstr>
      <vt:lpstr>课堂练习</vt:lpstr>
      <vt:lpstr>课堂练习</vt:lpstr>
      <vt:lpstr>课堂练习</vt:lpstr>
      <vt:lpstr>课堂练习</vt:lpstr>
      <vt:lpstr>课堂练习</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User</cp:lastModifiedBy>
  <cp:revision>1</cp:revision>
  <cp:lastPrinted>1601-01-01T00:00:00Z</cp:lastPrinted>
  <dcterms:created xsi:type="dcterms:W3CDTF">2017-08-28T12:32:26Z</dcterms:created>
  <dcterms:modified xsi:type="dcterms:W3CDTF">2020-11-02T14:37:03Z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