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65" r:id="rId6"/>
    <p:sldId id="266" r:id="rId7"/>
    <p:sldId id="263" r:id="rId8"/>
    <p:sldId id="264" r:id="rId9"/>
    <p:sldId id="268" r:id="rId10"/>
    <p:sldId id="273" r:id="rId11"/>
    <p:sldId id="274" r:id="rId12"/>
    <p:sldId id="272" r:id="rId13"/>
    <p:sldId id="279" r:id="rId14"/>
    <p:sldId id="270" r:id="rId15"/>
    <p:sldId id="278" r:id="rId16"/>
    <p:sldId id="271" r:id="rId17"/>
    <p:sldId id="289" r:id="rId18"/>
    <p:sldId id="276" r:id="rId19"/>
    <p:sldId id="280" r:id="rId20"/>
    <p:sldId id="281" r:id="rId21"/>
    <p:sldId id="282" r:id="rId22"/>
    <p:sldId id="283" r:id="rId23"/>
    <p:sldId id="284" r:id="rId24"/>
    <p:sldId id="287" r:id="rId25"/>
    <p:sldId id="288" r:id="rId26"/>
    <p:sldId id="285" r:id="rId27"/>
    <p:sldId id="286" r:id="rId28"/>
    <p:sldId id="277" r:id="rId29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Times New Roman" pitchFamily="18" charset="0"/>
        <a:ea typeface="楷体_GB2312" pitchFamily="49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2BDBB-25EA-46F5-B9C5-AAB277D9CF3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0098C-C618-4937-85AD-E526A9DB6DC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422DB-4945-4516-8403-7547A25541A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zh-CN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44EBB-AA64-40E1-8166-2E7D8AE5B8E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30F7A-5130-4745-8B26-B27BF90CF2E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CD4BE-48D2-4657-BDE3-B78B464B4FC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FF1E-0A60-47EF-9595-8338FE8138B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7F3D0-ED22-4709-A11C-E00191B3EDF6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CCC41-EC9A-4BB0-8320-86E14C6F549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222FF-700C-423D-AE91-691A6CBC50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230E43-E5B0-4696-B012-E3ECD6E44BF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B4762B-5D37-4D65-B011-094356BC7E6A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1D647A-2B6E-45F7-A6FE-D29A7D5BDE00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8B3C16C2-0E86-4536-9909-96EC9FA5155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7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8077200" cy="1470025"/>
          </a:xfrm>
        </p:spPr>
        <p:txBody>
          <a:bodyPr/>
          <a:lstStyle/>
          <a:p>
            <a:pPr eaLnBrk="1" hangingPunct="1"/>
            <a: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第十六章 电压 电阻</a:t>
            </a:r>
            <a:br>
              <a:rPr lang="zh-CN" altLang="en-US" sz="28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</a:br>
            <a:r>
              <a:rPr lang="zh-CN" altLang="en-US" sz="36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第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3600" b="1" dirty="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节  串、并联电路中的电压规律</a:t>
            </a:r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4"/>
          <p:cNvGrpSpPr/>
          <p:nvPr/>
        </p:nvGrpSpPr>
        <p:grpSpPr>
          <a:xfrm>
            <a:off x="420688" y="2700338"/>
            <a:ext cx="3236912" cy="3167062"/>
            <a:chOff x="0" y="0"/>
            <a:chExt cx="2039" cy="1995"/>
          </a:xfrm>
        </p:grpSpPr>
        <p:grpSp>
          <p:nvGrpSpPr>
            <p:cNvPr id="12313" name="Group 5"/>
            <p:cNvGrpSpPr/>
            <p:nvPr/>
          </p:nvGrpSpPr>
          <p:grpSpPr>
            <a:xfrm>
              <a:off x="0" y="204"/>
              <a:ext cx="2039" cy="1791"/>
              <a:chOff x="0" y="0"/>
              <a:chExt cx="2039" cy="1791"/>
            </a:xfrm>
          </p:grpSpPr>
          <p:pic>
            <p:nvPicPr>
              <p:cNvPr id="12315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279" y="643"/>
                <a:ext cx="769" cy="4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12316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279" y="0"/>
                <a:ext cx="769" cy="4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12317" name="Picture 10" descr="H:\2\人教教参资源\九\图\电池组.JP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 flipH="1">
                <a:off x="91" y="1429"/>
                <a:ext cx="997" cy="36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12318" name="Picture 3" descr="H:\2\人教教参资源\九\图\铡刀开关.JPG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1317" y="706"/>
                <a:ext cx="722" cy="4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12319" name="任意多边形 404"/>
              <p:cNvSpPr/>
              <p:nvPr/>
            </p:nvSpPr>
            <p:spPr bwMode="auto">
              <a:xfrm>
                <a:off x="156" y="307"/>
                <a:ext cx="287" cy="685"/>
              </a:xfrm>
              <a:custGeom>
                <a:avLst/>
                <a:gdLst>
                  <a:gd name="T0" fmla="*/ 272 w 287"/>
                  <a:gd name="T1" fmla="*/ 12 h 685"/>
                  <a:gd name="T2" fmla="*/ 258 w 287"/>
                  <a:gd name="T3" fmla="*/ 39 h 685"/>
                  <a:gd name="T4" fmla="*/ 98 w 287"/>
                  <a:gd name="T5" fmla="*/ 163 h 685"/>
                  <a:gd name="T6" fmla="*/ 18 w 287"/>
                  <a:gd name="T7" fmla="*/ 348 h 685"/>
                  <a:gd name="T8" fmla="*/ 38 w 287"/>
                  <a:gd name="T9" fmla="*/ 560 h 685"/>
                  <a:gd name="T10" fmla="*/ 244 w 287"/>
                  <a:gd name="T11" fmla="*/ 657 h 685"/>
                  <a:gd name="T12" fmla="*/ 258 w 287"/>
                  <a:gd name="T13" fmla="*/ 657 h 6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7"/>
                  <a:gd name="T22" fmla="*/ 0 h 685"/>
                  <a:gd name="T23" fmla="*/ 287 w 287"/>
                  <a:gd name="T24" fmla="*/ 685 h 6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7" h="685">
                    <a:moveTo>
                      <a:pt x="272" y="12"/>
                    </a:moveTo>
                    <a:cubicBezTo>
                      <a:pt x="274" y="0"/>
                      <a:pt x="287" y="14"/>
                      <a:pt x="258" y="39"/>
                    </a:cubicBezTo>
                    <a:cubicBezTo>
                      <a:pt x="229" y="64"/>
                      <a:pt x="138" y="112"/>
                      <a:pt x="98" y="163"/>
                    </a:cubicBezTo>
                    <a:cubicBezTo>
                      <a:pt x="58" y="214"/>
                      <a:pt x="28" y="282"/>
                      <a:pt x="18" y="348"/>
                    </a:cubicBezTo>
                    <a:cubicBezTo>
                      <a:pt x="8" y="414"/>
                      <a:pt x="0" y="509"/>
                      <a:pt x="38" y="560"/>
                    </a:cubicBezTo>
                    <a:cubicBezTo>
                      <a:pt x="76" y="611"/>
                      <a:pt x="207" y="641"/>
                      <a:pt x="244" y="657"/>
                    </a:cubicBezTo>
                    <a:cubicBezTo>
                      <a:pt x="281" y="673"/>
                      <a:pt x="259" y="685"/>
                      <a:pt x="258" y="657"/>
                    </a:cubicBezTo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</a:ln>
            </p:spPr>
            <p:txBody>
              <a:bodyPr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20" name="任意多边形 405"/>
              <p:cNvSpPr/>
              <p:nvPr/>
            </p:nvSpPr>
            <p:spPr bwMode="auto">
              <a:xfrm>
                <a:off x="907" y="317"/>
                <a:ext cx="153" cy="643"/>
              </a:xfrm>
              <a:custGeom>
                <a:avLst/>
                <a:gdLst>
                  <a:gd name="T0" fmla="*/ 0 w 153"/>
                  <a:gd name="T1" fmla="*/ 0 h 643"/>
                  <a:gd name="T2" fmla="*/ 134 w 153"/>
                  <a:gd name="T3" fmla="*/ 213 h 643"/>
                  <a:gd name="T4" fmla="*/ 115 w 153"/>
                  <a:gd name="T5" fmla="*/ 451 h 643"/>
                  <a:gd name="T6" fmla="*/ 0 w 153"/>
                  <a:gd name="T7" fmla="*/ 643 h 6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"/>
                  <a:gd name="T13" fmla="*/ 0 h 643"/>
                  <a:gd name="T14" fmla="*/ 153 w 153"/>
                  <a:gd name="T15" fmla="*/ 643 h 6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" h="643">
                    <a:moveTo>
                      <a:pt x="0" y="0"/>
                    </a:moveTo>
                    <a:cubicBezTo>
                      <a:pt x="22" y="35"/>
                      <a:pt x="115" y="138"/>
                      <a:pt x="134" y="213"/>
                    </a:cubicBezTo>
                    <a:cubicBezTo>
                      <a:pt x="153" y="288"/>
                      <a:pt x="137" y="379"/>
                      <a:pt x="115" y="451"/>
                    </a:cubicBezTo>
                    <a:cubicBezTo>
                      <a:pt x="93" y="523"/>
                      <a:pt x="24" y="603"/>
                      <a:pt x="0" y="643"/>
                    </a:cubicBezTo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</a:ln>
            </p:spPr>
            <p:txBody>
              <a:bodyPr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21" name="任意多边形 406"/>
              <p:cNvSpPr/>
              <p:nvPr/>
            </p:nvSpPr>
            <p:spPr bwMode="auto">
              <a:xfrm>
                <a:off x="998" y="1020"/>
                <a:ext cx="893" cy="611"/>
              </a:xfrm>
              <a:custGeom>
                <a:avLst/>
                <a:gdLst>
                  <a:gd name="T0" fmla="*/ 0 w 1889760"/>
                  <a:gd name="T1" fmla="*/ 0 h 1402080"/>
                  <a:gd name="T2" fmla="*/ 0 w 1889760"/>
                  <a:gd name="T3" fmla="*/ 0 h 1402080"/>
                  <a:gd name="T4" fmla="*/ 0 w 1889760"/>
                  <a:gd name="T5" fmla="*/ 0 h 1402080"/>
                  <a:gd name="T6" fmla="*/ 0 60000 65536"/>
                  <a:gd name="T7" fmla="*/ 0 60000 65536"/>
                  <a:gd name="T8" fmla="*/ 0 60000 65536"/>
                  <a:gd name="T9" fmla="*/ 0 w 1889760"/>
                  <a:gd name="T10" fmla="*/ 0 h 1402080"/>
                  <a:gd name="T11" fmla="*/ 1889760 w 1889760"/>
                  <a:gd name="T12" fmla="*/ 1402080 h 1402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9760" h="1402080">
                    <a:moveTo>
                      <a:pt x="0" y="1402080"/>
                    </a:moveTo>
                    <a:cubicBezTo>
                      <a:pt x="604520" y="1236980"/>
                      <a:pt x="1209040" y="1071880"/>
                      <a:pt x="1524000" y="838200"/>
                    </a:cubicBezTo>
                    <a:cubicBezTo>
                      <a:pt x="1838960" y="604520"/>
                      <a:pt x="1864360" y="302260"/>
                      <a:pt x="1889760" y="0"/>
                    </a:cubicBezTo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</a:ln>
            </p:spPr>
            <p:txBody>
              <a:bodyPr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22" name="任意多边形 407"/>
              <p:cNvSpPr/>
              <p:nvPr/>
            </p:nvSpPr>
            <p:spPr bwMode="auto">
              <a:xfrm>
                <a:off x="930" y="975"/>
                <a:ext cx="562" cy="122"/>
              </a:xfrm>
              <a:custGeom>
                <a:avLst/>
                <a:gdLst>
                  <a:gd name="T0" fmla="*/ 0 w 1188720"/>
                  <a:gd name="T1" fmla="*/ 0 h 279400"/>
                  <a:gd name="T2" fmla="*/ 0 w 1188720"/>
                  <a:gd name="T3" fmla="*/ 0 h 279400"/>
                  <a:gd name="T4" fmla="*/ 0 w 1188720"/>
                  <a:gd name="T5" fmla="*/ 0 h 279400"/>
                  <a:gd name="T6" fmla="*/ 0 60000 65536"/>
                  <a:gd name="T7" fmla="*/ 0 60000 65536"/>
                  <a:gd name="T8" fmla="*/ 0 60000 65536"/>
                  <a:gd name="T9" fmla="*/ 0 w 1188720"/>
                  <a:gd name="T10" fmla="*/ 0 h 279400"/>
                  <a:gd name="T11" fmla="*/ 1188720 w 1188720"/>
                  <a:gd name="T12" fmla="*/ 279400 h 2794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88720" h="279400">
                    <a:moveTo>
                      <a:pt x="1188720" y="30480"/>
                    </a:moveTo>
                    <a:cubicBezTo>
                      <a:pt x="1021080" y="154940"/>
                      <a:pt x="853440" y="279400"/>
                      <a:pt x="655320" y="274320"/>
                    </a:cubicBezTo>
                    <a:cubicBezTo>
                      <a:pt x="457200" y="269240"/>
                      <a:pt x="228600" y="13462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</a:ln>
            </p:spPr>
            <p:txBody>
              <a:bodyPr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23" name="任意多边形 409"/>
              <p:cNvSpPr/>
              <p:nvPr/>
            </p:nvSpPr>
            <p:spPr bwMode="auto">
              <a:xfrm>
                <a:off x="0" y="998"/>
                <a:ext cx="389" cy="670"/>
              </a:xfrm>
              <a:custGeom>
                <a:avLst/>
                <a:gdLst>
                  <a:gd name="T0" fmla="*/ 0 w 822960"/>
                  <a:gd name="T1" fmla="*/ 0 h 1539240"/>
                  <a:gd name="T2" fmla="*/ 0 w 822960"/>
                  <a:gd name="T3" fmla="*/ 0 h 1539240"/>
                  <a:gd name="T4" fmla="*/ 0 w 822960"/>
                  <a:gd name="T5" fmla="*/ 0 h 1539240"/>
                  <a:gd name="T6" fmla="*/ 0 60000 65536"/>
                  <a:gd name="T7" fmla="*/ 0 60000 65536"/>
                  <a:gd name="T8" fmla="*/ 0 60000 65536"/>
                  <a:gd name="T9" fmla="*/ 0 w 822960"/>
                  <a:gd name="T10" fmla="*/ 0 h 1539240"/>
                  <a:gd name="T11" fmla="*/ 822960 w 822960"/>
                  <a:gd name="T12" fmla="*/ 1539240 h 1539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2960" h="1539240">
                    <a:moveTo>
                      <a:pt x="822960" y="0"/>
                    </a:moveTo>
                    <a:cubicBezTo>
                      <a:pt x="502920" y="374650"/>
                      <a:pt x="182880" y="749300"/>
                      <a:pt x="91440" y="1005840"/>
                    </a:cubicBezTo>
                    <a:cubicBezTo>
                      <a:pt x="0" y="1262380"/>
                      <a:pt x="137160" y="1400810"/>
                      <a:pt x="274320" y="1539240"/>
                    </a:cubicBezTo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</a:ln>
            </p:spPr>
            <p:txBody>
              <a:bodyPr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24" name="Rectangle 275"/>
              <p:cNvSpPr>
                <a:spLocks noChangeArrowheads="1"/>
              </p:cNvSpPr>
              <p:nvPr/>
            </p:nvSpPr>
            <p:spPr bwMode="auto">
              <a:xfrm>
                <a:off x="340" y="499"/>
                <a:ext cx="341" cy="4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Font typeface="Arial"/>
                  <a:buNone/>
                </a:pPr>
                <a:r>
                  <a:rPr lang="zh-CN" altLang="en-US" sz="2800" b="1">
                    <a:ea typeface="楷体" pitchFamily="49" charset="-122"/>
                    <a:cs typeface="Times New Roman" pitchFamily="18" charset="0"/>
                  </a:rPr>
                  <a:t>L</a:t>
                </a:r>
                <a:r>
                  <a:rPr lang="zh-CN" altLang="en-US" sz="2800" b="1" baseline="-25000">
                    <a:ea typeface="楷体" pitchFamily="49" charset="-122"/>
                    <a:cs typeface="Times New Roman" pitchFamily="18" charset="0"/>
                  </a:rPr>
                  <a:t>2</a:t>
                </a:r>
                <a:r>
                  <a:rPr lang="zh-CN" altLang="en-US" sz="2800" b="1" i="1">
                    <a:solidFill>
                      <a:srgbClr val="FF3300"/>
                    </a:solidFill>
                    <a:ea typeface="楷体" pitchFamily="49" charset="-122"/>
                    <a:cs typeface="Times New Roman" pitchFamily="18" charset="0"/>
                  </a:rPr>
                  <a:t> </a:t>
                </a:r>
                <a:endParaRPr lang="zh-CN" altLang="en-US" sz="2800" b="1" baseline="-25000">
                  <a:solidFill>
                    <a:srgbClr val="FF3300"/>
                  </a:solidFill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25" name="Text Box 220"/>
              <p:cNvSpPr txBox="1">
                <a:spLocks noChangeArrowheads="1"/>
              </p:cNvSpPr>
              <p:nvPr/>
            </p:nvSpPr>
            <p:spPr bwMode="auto">
              <a:xfrm>
                <a:off x="1520" y="567"/>
                <a:ext cx="468" cy="27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 eaLnBrk="0" hangingPunct="0">
                  <a:buFont typeface="Arial"/>
                  <a:buNone/>
                </a:pPr>
                <a:r>
                  <a:rPr lang="zh-CN" altLang="en-US" sz="2800" b="1">
                    <a:ea typeface="楷体" pitchFamily="49" charset="-122"/>
                    <a:cs typeface="Times New Roman" pitchFamily="18" charset="0"/>
                  </a:rPr>
                  <a:t>S</a:t>
                </a:r>
                <a:endParaRPr lang="zh-CN" altLang="en-US" sz="2800" b="1" baseline="-25000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2314" name="Rectangle 276"/>
            <p:cNvSpPr>
              <a:spLocks noChangeArrowheads="1"/>
            </p:cNvSpPr>
            <p:nvPr/>
          </p:nvSpPr>
          <p:spPr bwMode="auto">
            <a:xfrm>
              <a:off x="317" y="0"/>
              <a:ext cx="386" cy="3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 anchor="ctr"/>
            <a:lstStyle/>
            <a:p>
              <a:pPr>
                <a:buFont typeface="Arial"/>
                <a:buNone/>
              </a:pPr>
              <a:r>
                <a:rPr lang="zh-CN" altLang="en-US" sz="28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zh-CN" altLang="en-US" sz="2800" b="1" baseline="-25000">
                  <a:ea typeface="楷体" pitchFamily="49" charset="-122"/>
                  <a:cs typeface="Times New Roman" pitchFamily="18" charset="0"/>
                </a:rPr>
                <a:t>1</a:t>
              </a:r>
              <a:r>
                <a:rPr lang="zh-CN" altLang="en-US" sz="2800" b="1" i="1">
                  <a:solidFill>
                    <a:srgbClr val="FF3300"/>
                  </a:solidFill>
                  <a:ea typeface="楷体" pitchFamily="49" charset="-122"/>
                  <a:cs typeface="Times New Roman" pitchFamily="18" charset="0"/>
                </a:rPr>
                <a:t> </a:t>
              </a:r>
              <a:endParaRPr lang="zh-CN" altLang="en-US" sz="2800" b="1" baseline="-25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</p:grpSp>
      <p:pic>
        <p:nvPicPr>
          <p:cNvPr id="94226" name="Picture 7" descr="H:\2\人教教参资源\九\图\电压表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789113" y="1800225"/>
            <a:ext cx="1166812" cy="11874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4227" name="任意多边形 411"/>
          <p:cNvSpPr/>
          <p:nvPr/>
        </p:nvSpPr>
        <p:spPr bwMode="auto">
          <a:xfrm>
            <a:off x="1897063" y="2695575"/>
            <a:ext cx="763587" cy="841375"/>
          </a:xfrm>
          <a:custGeom>
            <a:avLst/>
            <a:gdLst>
              <a:gd name="T0" fmla="*/ 2147483647 w 481"/>
              <a:gd name="T1" fmla="*/ 0 h 530"/>
              <a:gd name="T2" fmla="*/ 2147483647 w 481"/>
              <a:gd name="T3" fmla="*/ 2147483647 h 530"/>
              <a:gd name="T4" fmla="*/ 2147483647 w 481"/>
              <a:gd name="T5" fmla="*/ 2147483647 h 530"/>
              <a:gd name="T6" fmla="*/ 0 w 481"/>
              <a:gd name="T7" fmla="*/ 2147483647 h 530"/>
              <a:gd name="T8" fmla="*/ 0 60000 65536"/>
              <a:gd name="T9" fmla="*/ 0 60000 65536"/>
              <a:gd name="T10" fmla="*/ 0 60000 65536"/>
              <a:gd name="T11" fmla="*/ 0 60000 65536"/>
              <a:gd name="T12" fmla="*/ 0 w 481"/>
              <a:gd name="T13" fmla="*/ 0 h 530"/>
              <a:gd name="T14" fmla="*/ 481 w 481"/>
              <a:gd name="T15" fmla="*/ 530 h 53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1" h="530">
                <a:moveTo>
                  <a:pt x="461" y="0"/>
                </a:moveTo>
                <a:cubicBezTo>
                  <a:pt x="459" y="41"/>
                  <a:pt x="481" y="168"/>
                  <a:pt x="441" y="248"/>
                </a:cubicBezTo>
                <a:cubicBezTo>
                  <a:pt x="401" y="328"/>
                  <a:pt x="295" y="436"/>
                  <a:pt x="222" y="483"/>
                </a:cubicBezTo>
                <a:cubicBezTo>
                  <a:pt x="149" y="530"/>
                  <a:pt x="46" y="519"/>
                  <a:pt x="0" y="529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4228" name="任意多边形 410"/>
          <p:cNvSpPr/>
          <p:nvPr/>
        </p:nvSpPr>
        <p:spPr bwMode="auto">
          <a:xfrm>
            <a:off x="641350" y="2474913"/>
            <a:ext cx="1473200" cy="1100137"/>
          </a:xfrm>
          <a:custGeom>
            <a:avLst/>
            <a:gdLst>
              <a:gd name="T0" fmla="*/ 2147483647 w 928"/>
              <a:gd name="T1" fmla="*/ 2147483647 h 693"/>
              <a:gd name="T2" fmla="*/ 2147483647 w 928"/>
              <a:gd name="T3" fmla="*/ 2147483647 h 693"/>
              <a:gd name="T4" fmla="*/ 2147483647 w 928"/>
              <a:gd name="T5" fmla="*/ 2147483647 h 693"/>
              <a:gd name="T6" fmla="*/ 2147483647 w 928"/>
              <a:gd name="T7" fmla="*/ 2147483647 h 693"/>
              <a:gd name="T8" fmla="*/ 2147483647 w 928"/>
              <a:gd name="T9" fmla="*/ 2147483647 h 6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28"/>
              <a:gd name="T16" fmla="*/ 0 h 693"/>
              <a:gd name="T17" fmla="*/ 928 w 928"/>
              <a:gd name="T18" fmla="*/ 693 h 6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27" h="693">
                <a:moveTo>
                  <a:pt x="928" y="113"/>
                </a:moveTo>
                <a:cubicBezTo>
                  <a:pt x="812" y="101"/>
                  <a:pt x="383" y="0"/>
                  <a:pt x="232" y="40"/>
                </a:cubicBezTo>
                <a:cubicBezTo>
                  <a:pt x="81" y="80"/>
                  <a:pt x="42" y="255"/>
                  <a:pt x="21" y="355"/>
                </a:cubicBezTo>
                <a:cubicBezTo>
                  <a:pt x="0" y="455"/>
                  <a:pt x="65" y="587"/>
                  <a:pt x="107" y="640"/>
                </a:cubicBezTo>
                <a:cubicBezTo>
                  <a:pt x="149" y="693"/>
                  <a:pt x="238" y="666"/>
                  <a:pt x="272" y="673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4" name="Group 21"/>
          <p:cNvGrpSpPr/>
          <p:nvPr/>
        </p:nvGrpSpPr>
        <p:grpSpPr>
          <a:xfrm>
            <a:off x="5164138" y="2732088"/>
            <a:ext cx="3236912" cy="3024187"/>
            <a:chOff x="0" y="0"/>
            <a:chExt cx="2039" cy="1905"/>
          </a:xfrm>
        </p:grpSpPr>
        <p:grpSp>
          <p:nvGrpSpPr>
            <p:cNvPr id="12300" name="Group 22"/>
            <p:cNvGrpSpPr/>
            <p:nvPr/>
          </p:nvGrpSpPr>
          <p:grpSpPr>
            <a:xfrm>
              <a:off x="0" y="114"/>
              <a:ext cx="2039" cy="1791"/>
              <a:chOff x="0" y="0"/>
              <a:chExt cx="2039" cy="1791"/>
            </a:xfrm>
          </p:grpSpPr>
          <p:pic>
            <p:nvPicPr>
              <p:cNvPr id="12302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279" y="643"/>
                <a:ext cx="769" cy="4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12303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272" y="0"/>
                <a:ext cx="769" cy="4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12304" name="Picture 10" descr="H:\2\人教教参资源\九\图\电池组.JP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 flipH="1">
                <a:off x="46" y="1429"/>
                <a:ext cx="997" cy="36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12305" name="Picture 3" descr="H:\2\人教教参资源\九\图\铡刀开关.JPG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1317" y="706"/>
                <a:ext cx="722" cy="4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12306" name="任意多边形 404"/>
              <p:cNvSpPr/>
              <p:nvPr/>
            </p:nvSpPr>
            <p:spPr bwMode="auto">
              <a:xfrm>
                <a:off x="156" y="307"/>
                <a:ext cx="287" cy="685"/>
              </a:xfrm>
              <a:custGeom>
                <a:avLst/>
                <a:gdLst>
                  <a:gd name="T0" fmla="*/ 272 w 287"/>
                  <a:gd name="T1" fmla="*/ 12 h 685"/>
                  <a:gd name="T2" fmla="*/ 258 w 287"/>
                  <a:gd name="T3" fmla="*/ 39 h 685"/>
                  <a:gd name="T4" fmla="*/ 98 w 287"/>
                  <a:gd name="T5" fmla="*/ 163 h 685"/>
                  <a:gd name="T6" fmla="*/ 18 w 287"/>
                  <a:gd name="T7" fmla="*/ 348 h 685"/>
                  <a:gd name="T8" fmla="*/ 38 w 287"/>
                  <a:gd name="T9" fmla="*/ 560 h 685"/>
                  <a:gd name="T10" fmla="*/ 244 w 287"/>
                  <a:gd name="T11" fmla="*/ 657 h 685"/>
                  <a:gd name="T12" fmla="*/ 258 w 287"/>
                  <a:gd name="T13" fmla="*/ 657 h 6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7"/>
                  <a:gd name="T22" fmla="*/ 0 h 685"/>
                  <a:gd name="T23" fmla="*/ 287 w 287"/>
                  <a:gd name="T24" fmla="*/ 685 h 6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7" h="685">
                    <a:moveTo>
                      <a:pt x="272" y="12"/>
                    </a:moveTo>
                    <a:cubicBezTo>
                      <a:pt x="274" y="0"/>
                      <a:pt x="287" y="14"/>
                      <a:pt x="258" y="39"/>
                    </a:cubicBezTo>
                    <a:cubicBezTo>
                      <a:pt x="229" y="64"/>
                      <a:pt x="138" y="112"/>
                      <a:pt x="98" y="163"/>
                    </a:cubicBezTo>
                    <a:cubicBezTo>
                      <a:pt x="58" y="214"/>
                      <a:pt x="28" y="282"/>
                      <a:pt x="18" y="348"/>
                    </a:cubicBezTo>
                    <a:cubicBezTo>
                      <a:pt x="8" y="414"/>
                      <a:pt x="0" y="509"/>
                      <a:pt x="38" y="560"/>
                    </a:cubicBezTo>
                    <a:cubicBezTo>
                      <a:pt x="76" y="611"/>
                      <a:pt x="207" y="641"/>
                      <a:pt x="244" y="657"/>
                    </a:cubicBezTo>
                    <a:cubicBezTo>
                      <a:pt x="281" y="673"/>
                      <a:pt x="259" y="685"/>
                      <a:pt x="258" y="657"/>
                    </a:cubicBezTo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</a:ln>
            </p:spPr>
            <p:txBody>
              <a:bodyPr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07" name="任意多边形 405"/>
              <p:cNvSpPr/>
              <p:nvPr/>
            </p:nvSpPr>
            <p:spPr bwMode="auto">
              <a:xfrm>
                <a:off x="907" y="317"/>
                <a:ext cx="153" cy="643"/>
              </a:xfrm>
              <a:custGeom>
                <a:avLst/>
                <a:gdLst>
                  <a:gd name="T0" fmla="*/ 0 w 153"/>
                  <a:gd name="T1" fmla="*/ 0 h 643"/>
                  <a:gd name="T2" fmla="*/ 134 w 153"/>
                  <a:gd name="T3" fmla="*/ 213 h 643"/>
                  <a:gd name="T4" fmla="*/ 115 w 153"/>
                  <a:gd name="T5" fmla="*/ 451 h 643"/>
                  <a:gd name="T6" fmla="*/ 0 w 153"/>
                  <a:gd name="T7" fmla="*/ 643 h 6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"/>
                  <a:gd name="T13" fmla="*/ 0 h 643"/>
                  <a:gd name="T14" fmla="*/ 153 w 153"/>
                  <a:gd name="T15" fmla="*/ 643 h 6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" h="643">
                    <a:moveTo>
                      <a:pt x="0" y="0"/>
                    </a:moveTo>
                    <a:cubicBezTo>
                      <a:pt x="22" y="35"/>
                      <a:pt x="115" y="138"/>
                      <a:pt x="134" y="213"/>
                    </a:cubicBezTo>
                    <a:cubicBezTo>
                      <a:pt x="153" y="288"/>
                      <a:pt x="137" y="379"/>
                      <a:pt x="115" y="451"/>
                    </a:cubicBezTo>
                    <a:cubicBezTo>
                      <a:pt x="93" y="523"/>
                      <a:pt x="24" y="603"/>
                      <a:pt x="0" y="643"/>
                    </a:cubicBezTo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</a:ln>
            </p:spPr>
            <p:txBody>
              <a:bodyPr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08" name="任意多边形 406"/>
              <p:cNvSpPr/>
              <p:nvPr/>
            </p:nvSpPr>
            <p:spPr bwMode="auto">
              <a:xfrm>
                <a:off x="998" y="1020"/>
                <a:ext cx="893" cy="611"/>
              </a:xfrm>
              <a:custGeom>
                <a:avLst/>
                <a:gdLst>
                  <a:gd name="T0" fmla="*/ 0 w 1889760"/>
                  <a:gd name="T1" fmla="*/ 0 h 1402080"/>
                  <a:gd name="T2" fmla="*/ 0 w 1889760"/>
                  <a:gd name="T3" fmla="*/ 0 h 1402080"/>
                  <a:gd name="T4" fmla="*/ 0 w 1889760"/>
                  <a:gd name="T5" fmla="*/ 0 h 1402080"/>
                  <a:gd name="T6" fmla="*/ 0 60000 65536"/>
                  <a:gd name="T7" fmla="*/ 0 60000 65536"/>
                  <a:gd name="T8" fmla="*/ 0 60000 65536"/>
                  <a:gd name="T9" fmla="*/ 0 w 1889760"/>
                  <a:gd name="T10" fmla="*/ 0 h 1402080"/>
                  <a:gd name="T11" fmla="*/ 1889760 w 1889760"/>
                  <a:gd name="T12" fmla="*/ 1402080 h 1402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9760" h="1402080">
                    <a:moveTo>
                      <a:pt x="0" y="1402080"/>
                    </a:moveTo>
                    <a:cubicBezTo>
                      <a:pt x="604520" y="1236980"/>
                      <a:pt x="1209040" y="1071880"/>
                      <a:pt x="1524000" y="838200"/>
                    </a:cubicBezTo>
                    <a:cubicBezTo>
                      <a:pt x="1838960" y="604520"/>
                      <a:pt x="1864360" y="302260"/>
                      <a:pt x="1889760" y="0"/>
                    </a:cubicBezTo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</a:ln>
            </p:spPr>
            <p:txBody>
              <a:bodyPr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09" name="任意多边形 407"/>
              <p:cNvSpPr/>
              <p:nvPr/>
            </p:nvSpPr>
            <p:spPr bwMode="auto">
              <a:xfrm>
                <a:off x="930" y="975"/>
                <a:ext cx="562" cy="122"/>
              </a:xfrm>
              <a:custGeom>
                <a:avLst/>
                <a:gdLst>
                  <a:gd name="T0" fmla="*/ 0 w 1188720"/>
                  <a:gd name="T1" fmla="*/ 0 h 279400"/>
                  <a:gd name="T2" fmla="*/ 0 w 1188720"/>
                  <a:gd name="T3" fmla="*/ 0 h 279400"/>
                  <a:gd name="T4" fmla="*/ 0 w 1188720"/>
                  <a:gd name="T5" fmla="*/ 0 h 279400"/>
                  <a:gd name="T6" fmla="*/ 0 60000 65536"/>
                  <a:gd name="T7" fmla="*/ 0 60000 65536"/>
                  <a:gd name="T8" fmla="*/ 0 60000 65536"/>
                  <a:gd name="T9" fmla="*/ 0 w 1188720"/>
                  <a:gd name="T10" fmla="*/ 0 h 279400"/>
                  <a:gd name="T11" fmla="*/ 1188720 w 1188720"/>
                  <a:gd name="T12" fmla="*/ 279400 h 2794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88720" h="279400">
                    <a:moveTo>
                      <a:pt x="1188720" y="30480"/>
                    </a:moveTo>
                    <a:cubicBezTo>
                      <a:pt x="1021080" y="154940"/>
                      <a:pt x="853440" y="279400"/>
                      <a:pt x="655320" y="274320"/>
                    </a:cubicBezTo>
                    <a:cubicBezTo>
                      <a:pt x="457200" y="269240"/>
                      <a:pt x="228600" y="13462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</a:ln>
            </p:spPr>
            <p:txBody>
              <a:bodyPr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10" name="任意多边形 409"/>
              <p:cNvSpPr/>
              <p:nvPr/>
            </p:nvSpPr>
            <p:spPr bwMode="auto">
              <a:xfrm>
                <a:off x="0" y="998"/>
                <a:ext cx="389" cy="670"/>
              </a:xfrm>
              <a:custGeom>
                <a:avLst/>
                <a:gdLst>
                  <a:gd name="T0" fmla="*/ 0 w 822960"/>
                  <a:gd name="T1" fmla="*/ 0 h 1539240"/>
                  <a:gd name="T2" fmla="*/ 0 w 822960"/>
                  <a:gd name="T3" fmla="*/ 0 h 1539240"/>
                  <a:gd name="T4" fmla="*/ 0 w 822960"/>
                  <a:gd name="T5" fmla="*/ 0 h 1539240"/>
                  <a:gd name="T6" fmla="*/ 0 60000 65536"/>
                  <a:gd name="T7" fmla="*/ 0 60000 65536"/>
                  <a:gd name="T8" fmla="*/ 0 60000 65536"/>
                  <a:gd name="T9" fmla="*/ 0 w 822960"/>
                  <a:gd name="T10" fmla="*/ 0 h 1539240"/>
                  <a:gd name="T11" fmla="*/ 822960 w 822960"/>
                  <a:gd name="T12" fmla="*/ 1539240 h 1539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2960" h="1539240">
                    <a:moveTo>
                      <a:pt x="822960" y="0"/>
                    </a:moveTo>
                    <a:cubicBezTo>
                      <a:pt x="502920" y="374650"/>
                      <a:pt x="182880" y="749300"/>
                      <a:pt x="91440" y="1005840"/>
                    </a:cubicBezTo>
                    <a:cubicBezTo>
                      <a:pt x="0" y="1262380"/>
                      <a:pt x="137160" y="1400810"/>
                      <a:pt x="274320" y="1539240"/>
                    </a:cubicBezTo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</a:ln>
            </p:spPr>
            <p:txBody>
              <a:bodyPr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11" name="Rectangle 275"/>
              <p:cNvSpPr>
                <a:spLocks noChangeArrowheads="1"/>
              </p:cNvSpPr>
              <p:nvPr/>
            </p:nvSpPr>
            <p:spPr bwMode="auto">
              <a:xfrm>
                <a:off x="340" y="453"/>
                <a:ext cx="341" cy="4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Font typeface="Arial"/>
                  <a:buNone/>
                </a:pPr>
                <a:r>
                  <a:rPr lang="zh-CN" altLang="en-US" sz="2800" b="1">
                    <a:ea typeface="楷体" pitchFamily="49" charset="-122"/>
                    <a:cs typeface="Times New Roman" pitchFamily="18" charset="0"/>
                  </a:rPr>
                  <a:t>L</a:t>
                </a:r>
                <a:r>
                  <a:rPr lang="zh-CN" altLang="en-US" sz="2800" b="1" baseline="-25000">
                    <a:ea typeface="楷体" pitchFamily="49" charset="-122"/>
                    <a:cs typeface="Times New Roman" pitchFamily="18" charset="0"/>
                  </a:rPr>
                  <a:t>2</a:t>
                </a:r>
                <a:r>
                  <a:rPr lang="zh-CN" altLang="en-US" sz="2800" b="1" i="1">
                    <a:solidFill>
                      <a:srgbClr val="FF3300"/>
                    </a:solidFill>
                    <a:ea typeface="楷体" pitchFamily="49" charset="-122"/>
                    <a:cs typeface="Times New Roman" pitchFamily="18" charset="0"/>
                  </a:rPr>
                  <a:t> </a:t>
                </a:r>
                <a:endParaRPr lang="zh-CN" altLang="en-US" sz="2800" b="1" baseline="-25000">
                  <a:solidFill>
                    <a:srgbClr val="FF3300"/>
                  </a:solidFill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2312" name="Text Box 220"/>
              <p:cNvSpPr txBox="1">
                <a:spLocks noChangeArrowheads="1"/>
              </p:cNvSpPr>
              <p:nvPr/>
            </p:nvSpPr>
            <p:spPr bwMode="auto">
              <a:xfrm>
                <a:off x="1520" y="567"/>
                <a:ext cx="468" cy="27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 eaLnBrk="0" hangingPunct="0">
                  <a:buFont typeface="Arial"/>
                  <a:buNone/>
                </a:pPr>
                <a:r>
                  <a:rPr lang="zh-CN" altLang="en-US" sz="2800" b="1">
                    <a:ea typeface="楷体" pitchFamily="49" charset="-122"/>
                    <a:cs typeface="Times New Roman" pitchFamily="18" charset="0"/>
                  </a:rPr>
                  <a:t>S</a:t>
                </a:r>
                <a:endParaRPr lang="zh-CN" altLang="en-US" sz="2800" b="1" baseline="-25000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2301" name="Rectangle 276"/>
            <p:cNvSpPr>
              <a:spLocks noChangeArrowheads="1"/>
            </p:cNvSpPr>
            <p:nvPr/>
          </p:nvSpPr>
          <p:spPr bwMode="auto">
            <a:xfrm>
              <a:off x="363" y="0"/>
              <a:ext cx="386" cy="3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 anchor="ctr"/>
            <a:lstStyle/>
            <a:p>
              <a:pPr>
                <a:buFont typeface="Arial"/>
                <a:buNone/>
              </a:pPr>
              <a:r>
                <a:rPr lang="zh-CN" altLang="en-US" sz="28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zh-CN" altLang="en-US" sz="2800" b="1" baseline="-25000">
                  <a:ea typeface="楷体" pitchFamily="49" charset="-122"/>
                  <a:cs typeface="Times New Roman" pitchFamily="18" charset="0"/>
                </a:rPr>
                <a:t>1</a:t>
              </a:r>
              <a:r>
                <a:rPr lang="zh-CN" altLang="en-US" sz="2800" b="1" i="1">
                  <a:solidFill>
                    <a:srgbClr val="FF3300"/>
                  </a:solidFill>
                  <a:ea typeface="楷体" pitchFamily="49" charset="-122"/>
                  <a:cs typeface="Times New Roman" pitchFamily="18" charset="0"/>
                </a:rPr>
                <a:t> </a:t>
              </a:r>
              <a:endParaRPr lang="zh-CN" altLang="en-US" sz="2800" b="1" baseline="-25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</p:grpSp>
      <p:pic>
        <p:nvPicPr>
          <p:cNvPr id="94243" name="Picture 7" descr="H:\2\人教教参资源\九\图\电压表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6927850" y="1724025"/>
            <a:ext cx="1166813" cy="118745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4244" name="任意多边形 415"/>
          <p:cNvSpPr/>
          <p:nvPr/>
        </p:nvSpPr>
        <p:spPr bwMode="auto">
          <a:xfrm>
            <a:off x="6638925" y="2589213"/>
            <a:ext cx="1141413" cy="1884362"/>
          </a:xfrm>
          <a:custGeom>
            <a:avLst/>
            <a:gdLst>
              <a:gd name="T0" fmla="*/ 2147483647 w 719"/>
              <a:gd name="T1" fmla="*/ 0 h 1187"/>
              <a:gd name="T2" fmla="*/ 2147483647 w 719"/>
              <a:gd name="T3" fmla="*/ 2147483647 h 1187"/>
              <a:gd name="T4" fmla="*/ 2147483647 w 719"/>
              <a:gd name="T5" fmla="*/ 2147483647 h 1187"/>
              <a:gd name="T6" fmla="*/ 2147483647 w 719"/>
              <a:gd name="T7" fmla="*/ 2147483647 h 1187"/>
              <a:gd name="T8" fmla="*/ 0 w 719"/>
              <a:gd name="T9" fmla="*/ 2147483647 h 118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9"/>
              <a:gd name="T16" fmla="*/ 0 h 1187"/>
              <a:gd name="T17" fmla="*/ 719 w 719"/>
              <a:gd name="T18" fmla="*/ 1187 h 118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9" h="1187">
                <a:moveTo>
                  <a:pt x="706" y="0"/>
                </a:moveTo>
                <a:cubicBezTo>
                  <a:pt x="701" y="72"/>
                  <a:pt x="719" y="288"/>
                  <a:pt x="673" y="437"/>
                </a:cubicBezTo>
                <a:cubicBezTo>
                  <a:pt x="627" y="586"/>
                  <a:pt x="506" y="777"/>
                  <a:pt x="428" y="894"/>
                </a:cubicBezTo>
                <a:cubicBezTo>
                  <a:pt x="350" y="1011"/>
                  <a:pt x="274" y="1089"/>
                  <a:pt x="203" y="1138"/>
                </a:cubicBezTo>
                <a:cubicBezTo>
                  <a:pt x="132" y="1187"/>
                  <a:pt x="42" y="1177"/>
                  <a:pt x="0" y="1187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4245" name="任意多边形 414"/>
          <p:cNvSpPr/>
          <p:nvPr/>
        </p:nvSpPr>
        <p:spPr bwMode="auto">
          <a:xfrm>
            <a:off x="5180013" y="2489200"/>
            <a:ext cx="2132012" cy="2068513"/>
          </a:xfrm>
          <a:custGeom>
            <a:avLst/>
            <a:gdLst>
              <a:gd name="T0" fmla="*/ 2147483647 w 1343"/>
              <a:gd name="T1" fmla="*/ 2147483647 h 1303"/>
              <a:gd name="T2" fmla="*/ 2147483647 w 1343"/>
              <a:gd name="T3" fmla="*/ 2147483647 h 1303"/>
              <a:gd name="T4" fmla="*/ 2147483647 w 1343"/>
              <a:gd name="T5" fmla="*/ 2147483647 h 1303"/>
              <a:gd name="T6" fmla="*/ 2147483647 w 1343"/>
              <a:gd name="T7" fmla="*/ 2147483647 h 1303"/>
              <a:gd name="T8" fmla="*/ 2147483647 w 1343"/>
              <a:gd name="T9" fmla="*/ 2147483647 h 1303"/>
              <a:gd name="T10" fmla="*/ 2147483647 w 1343"/>
              <a:gd name="T11" fmla="*/ 2147483647 h 130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343"/>
              <a:gd name="T19" fmla="*/ 0 h 1303"/>
              <a:gd name="T20" fmla="*/ 1343 w 1343"/>
              <a:gd name="T21" fmla="*/ 1303 h 130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343" h="1303">
                <a:moveTo>
                  <a:pt x="1321" y="83"/>
                </a:moveTo>
                <a:cubicBezTo>
                  <a:pt x="1297" y="82"/>
                  <a:pt x="1343" y="70"/>
                  <a:pt x="1175" y="77"/>
                </a:cubicBezTo>
                <a:cubicBezTo>
                  <a:pt x="1007" y="84"/>
                  <a:pt x="506" y="0"/>
                  <a:pt x="314" y="123"/>
                </a:cubicBezTo>
                <a:cubicBezTo>
                  <a:pt x="122" y="246"/>
                  <a:pt x="46" y="628"/>
                  <a:pt x="23" y="812"/>
                </a:cubicBezTo>
                <a:cubicBezTo>
                  <a:pt x="0" y="996"/>
                  <a:pt x="108" y="1155"/>
                  <a:pt x="175" y="1229"/>
                </a:cubicBezTo>
                <a:cubicBezTo>
                  <a:pt x="242" y="1303"/>
                  <a:pt x="375" y="1250"/>
                  <a:pt x="427" y="1255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2298" name="Text Box 38"/>
          <p:cNvSpPr txBox="1">
            <a:spLocks noChangeArrowheads="1"/>
          </p:cNvSpPr>
          <p:nvPr/>
        </p:nvSpPr>
        <p:spPr bwMode="auto">
          <a:xfrm>
            <a:off x="228600" y="1219200"/>
            <a:ext cx="43926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/>
              <a:buNone/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①测灯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800" b="1" baseline="-25000"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两端的电压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U</a:t>
            </a:r>
            <a:r>
              <a:rPr lang="en-US" altLang="zh-CN" sz="2800" b="1" baseline="-25000">
                <a:ea typeface="楷体" pitchFamily="49" charset="-122"/>
                <a:cs typeface="Times New Roman" pitchFamily="18" charset="0"/>
              </a:rPr>
              <a:t>1</a:t>
            </a:r>
          </a:p>
        </p:txBody>
      </p:sp>
      <p:sp>
        <p:nvSpPr>
          <p:cNvPr id="94247" name="Text Box 39"/>
          <p:cNvSpPr txBox="1">
            <a:spLocks noChangeArrowheads="1"/>
          </p:cNvSpPr>
          <p:nvPr/>
        </p:nvSpPr>
        <p:spPr bwMode="auto">
          <a:xfrm>
            <a:off x="4449763" y="1295400"/>
            <a:ext cx="42672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/>
              <a:buNone/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②测灯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800" b="1" baseline="-25000"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两端的电压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U</a:t>
            </a:r>
            <a:r>
              <a:rPr lang="en-US" altLang="zh-CN" sz="2800" b="1" baseline="-25000">
                <a:ea typeface="楷体" pitchFamily="49" charset="-122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7" grpId="0" animBg="1"/>
      <p:bldP spid="94228" grpId="0" animBg="1"/>
      <p:bldP spid="94244" grpId="0" animBg="1"/>
      <p:bldP spid="942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4419600" y="900219"/>
            <a:ext cx="3794125" cy="3544781"/>
            <a:chOff x="0" y="0"/>
            <a:chExt cx="2039" cy="1905"/>
          </a:xfrm>
        </p:grpSpPr>
        <p:grpSp>
          <p:nvGrpSpPr>
            <p:cNvPr id="13319" name="Group 9"/>
            <p:cNvGrpSpPr/>
            <p:nvPr/>
          </p:nvGrpSpPr>
          <p:grpSpPr>
            <a:xfrm>
              <a:off x="0" y="114"/>
              <a:ext cx="2039" cy="1791"/>
              <a:chOff x="0" y="0"/>
              <a:chExt cx="2039" cy="1791"/>
            </a:xfrm>
          </p:grpSpPr>
          <p:pic>
            <p:nvPicPr>
              <p:cNvPr id="13321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279" y="643"/>
                <a:ext cx="769" cy="4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13322" name="Picture 5" descr="H:\2\人教教参资源\九\图\小灯泡.JPG"/>
              <p:cNvPicPr>
                <a:picLocks noChangeAspect="1" noChangeArrowheads="1"/>
              </p:cNvPicPr>
              <p:nvPr/>
            </p:nvPicPr>
            <p:blipFill>
              <a:blip r:embed="rId2"/>
              <a:stretch>
                <a:fillRect/>
              </a:stretch>
            </p:blipFill>
            <p:spPr bwMode="auto">
              <a:xfrm>
                <a:off x="272" y="0"/>
                <a:ext cx="769" cy="49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13323" name="Picture 10" descr="H:\2\人教教参资源\九\图\电池组.JPG"/>
              <p:cNvPicPr>
                <a:picLocks noChangeAspect="1" noChangeArrowheads="1"/>
              </p:cNvPicPr>
              <p:nvPr/>
            </p:nvPicPr>
            <p:blipFill>
              <a:blip r:embed="rId3"/>
              <a:stretch>
                <a:fillRect/>
              </a:stretch>
            </p:blipFill>
            <p:spPr bwMode="auto">
              <a:xfrm flipH="1">
                <a:off x="46" y="1429"/>
                <a:ext cx="997" cy="36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pic>
            <p:nvPicPr>
              <p:cNvPr id="13324" name="Picture 3" descr="H:\2\人教教参资源\九\图\铡刀开关.JPG"/>
              <p:cNvPicPr>
                <a:picLocks noChangeAspect="1" noChangeArrowheads="1"/>
              </p:cNvPicPr>
              <p:nvPr/>
            </p:nvPicPr>
            <p:blipFill>
              <a:blip r:embed="rId4"/>
              <a:stretch>
                <a:fillRect/>
              </a:stretch>
            </p:blipFill>
            <p:spPr bwMode="auto">
              <a:xfrm>
                <a:off x="1317" y="706"/>
                <a:ext cx="722" cy="424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</p:pic>
          <p:sp>
            <p:nvSpPr>
              <p:cNvPr id="13325" name="任意多边形 404"/>
              <p:cNvSpPr/>
              <p:nvPr/>
            </p:nvSpPr>
            <p:spPr bwMode="auto">
              <a:xfrm>
                <a:off x="156" y="307"/>
                <a:ext cx="287" cy="685"/>
              </a:xfrm>
              <a:custGeom>
                <a:avLst/>
                <a:gdLst>
                  <a:gd name="T0" fmla="*/ 272 w 287"/>
                  <a:gd name="T1" fmla="*/ 12 h 685"/>
                  <a:gd name="T2" fmla="*/ 258 w 287"/>
                  <a:gd name="T3" fmla="*/ 39 h 685"/>
                  <a:gd name="T4" fmla="*/ 98 w 287"/>
                  <a:gd name="T5" fmla="*/ 163 h 685"/>
                  <a:gd name="T6" fmla="*/ 18 w 287"/>
                  <a:gd name="T7" fmla="*/ 348 h 685"/>
                  <a:gd name="T8" fmla="*/ 38 w 287"/>
                  <a:gd name="T9" fmla="*/ 560 h 685"/>
                  <a:gd name="T10" fmla="*/ 244 w 287"/>
                  <a:gd name="T11" fmla="*/ 657 h 685"/>
                  <a:gd name="T12" fmla="*/ 258 w 287"/>
                  <a:gd name="T13" fmla="*/ 657 h 6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7"/>
                  <a:gd name="T22" fmla="*/ 0 h 685"/>
                  <a:gd name="T23" fmla="*/ 287 w 287"/>
                  <a:gd name="T24" fmla="*/ 685 h 68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7" h="685">
                    <a:moveTo>
                      <a:pt x="272" y="12"/>
                    </a:moveTo>
                    <a:cubicBezTo>
                      <a:pt x="274" y="0"/>
                      <a:pt x="287" y="14"/>
                      <a:pt x="258" y="39"/>
                    </a:cubicBezTo>
                    <a:cubicBezTo>
                      <a:pt x="229" y="64"/>
                      <a:pt x="138" y="112"/>
                      <a:pt x="98" y="163"/>
                    </a:cubicBezTo>
                    <a:cubicBezTo>
                      <a:pt x="58" y="214"/>
                      <a:pt x="28" y="282"/>
                      <a:pt x="18" y="348"/>
                    </a:cubicBezTo>
                    <a:cubicBezTo>
                      <a:pt x="8" y="414"/>
                      <a:pt x="0" y="509"/>
                      <a:pt x="38" y="560"/>
                    </a:cubicBezTo>
                    <a:cubicBezTo>
                      <a:pt x="76" y="611"/>
                      <a:pt x="207" y="641"/>
                      <a:pt x="244" y="657"/>
                    </a:cubicBezTo>
                    <a:cubicBezTo>
                      <a:pt x="281" y="673"/>
                      <a:pt x="259" y="685"/>
                      <a:pt x="258" y="657"/>
                    </a:cubicBezTo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</a:ln>
            </p:spPr>
            <p:txBody>
              <a:bodyPr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3326" name="任意多边形 405"/>
              <p:cNvSpPr/>
              <p:nvPr/>
            </p:nvSpPr>
            <p:spPr bwMode="auto">
              <a:xfrm>
                <a:off x="907" y="317"/>
                <a:ext cx="153" cy="643"/>
              </a:xfrm>
              <a:custGeom>
                <a:avLst/>
                <a:gdLst>
                  <a:gd name="T0" fmla="*/ 0 w 153"/>
                  <a:gd name="T1" fmla="*/ 0 h 643"/>
                  <a:gd name="T2" fmla="*/ 134 w 153"/>
                  <a:gd name="T3" fmla="*/ 213 h 643"/>
                  <a:gd name="T4" fmla="*/ 115 w 153"/>
                  <a:gd name="T5" fmla="*/ 451 h 643"/>
                  <a:gd name="T6" fmla="*/ 0 w 153"/>
                  <a:gd name="T7" fmla="*/ 643 h 64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3"/>
                  <a:gd name="T13" fmla="*/ 0 h 643"/>
                  <a:gd name="T14" fmla="*/ 153 w 153"/>
                  <a:gd name="T15" fmla="*/ 643 h 64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3" h="643">
                    <a:moveTo>
                      <a:pt x="0" y="0"/>
                    </a:moveTo>
                    <a:cubicBezTo>
                      <a:pt x="22" y="35"/>
                      <a:pt x="115" y="138"/>
                      <a:pt x="134" y="213"/>
                    </a:cubicBezTo>
                    <a:cubicBezTo>
                      <a:pt x="153" y="288"/>
                      <a:pt x="137" y="379"/>
                      <a:pt x="115" y="451"/>
                    </a:cubicBezTo>
                    <a:cubicBezTo>
                      <a:pt x="93" y="523"/>
                      <a:pt x="24" y="603"/>
                      <a:pt x="0" y="643"/>
                    </a:cubicBezTo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</a:ln>
            </p:spPr>
            <p:txBody>
              <a:bodyPr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3327" name="任意多边形 406"/>
              <p:cNvSpPr/>
              <p:nvPr/>
            </p:nvSpPr>
            <p:spPr bwMode="auto">
              <a:xfrm>
                <a:off x="998" y="1020"/>
                <a:ext cx="893" cy="611"/>
              </a:xfrm>
              <a:custGeom>
                <a:avLst/>
                <a:gdLst>
                  <a:gd name="T0" fmla="*/ 0 w 1889760"/>
                  <a:gd name="T1" fmla="*/ 0 h 1402080"/>
                  <a:gd name="T2" fmla="*/ 0 w 1889760"/>
                  <a:gd name="T3" fmla="*/ 0 h 1402080"/>
                  <a:gd name="T4" fmla="*/ 0 w 1889760"/>
                  <a:gd name="T5" fmla="*/ 0 h 1402080"/>
                  <a:gd name="T6" fmla="*/ 0 60000 65536"/>
                  <a:gd name="T7" fmla="*/ 0 60000 65536"/>
                  <a:gd name="T8" fmla="*/ 0 60000 65536"/>
                  <a:gd name="T9" fmla="*/ 0 w 1889760"/>
                  <a:gd name="T10" fmla="*/ 0 h 1402080"/>
                  <a:gd name="T11" fmla="*/ 1889760 w 1889760"/>
                  <a:gd name="T12" fmla="*/ 1402080 h 140208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89760" h="1402080">
                    <a:moveTo>
                      <a:pt x="0" y="1402080"/>
                    </a:moveTo>
                    <a:cubicBezTo>
                      <a:pt x="604520" y="1236980"/>
                      <a:pt x="1209040" y="1071880"/>
                      <a:pt x="1524000" y="838200"/>
                    </a:cubicBezTo>
                    <a:cubicBezTo>
                      <a:pt x="1838960" y="604520"/>
                      <a:pt x="1864360" y="302260"/>
                      <a:pt x="1889760" y="0"/>
                    </a:cubicBezTo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</a:ln>
            </p:spPr>
            <p:txBody>
              <a:bodyPr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3328" name="任意多边形 407"/>
              <p:cNvSpPr/>
              <p:nvPr/>
            </p:nvSpPr>
            <p:spPr bwMode="auto">
              <a:xfrm>
                <a:off x="930" y="975"/>
                <a:ext cx="562" cy="122"/>
              </a:xfrm>
              <a:custGeom>
                <a:avLst/>
                <a:gdLst>
                  <a:gd name="T0" fmla="*/ 0 w 1188720"/>
                  <a:gd name="T1" fmla="*/ 0 h 279400"/>
                  <a:gd name="T2" fmla="*/ 0 w 1188720"/>
                  <a:gd name="T3" fmla="*/ 0 h 279400"/>
                  <a:gd name="T4" fmla="*/ 0 w 1188720"/>
                  <a:gd name="T5" fmla="*/ 0 h 279400"/>
                  <a:gd name="T6" fmla="*/ 0 60000 65536"/>
                  <a:gd name="T7" fmla="*/ 0 60000 65536"/>
                  <a:gd name="T8" fmla="*/ 0 60000 65536"/>
                  <a:gd name="T9" fmla="*/ 0 w 1188720"/>
                  <a:gd name="T10" fmla="*/ 0 h 279400"/>
                  <a:gd name="T11" fmla="*/ 1188720 w 1188720"/>
                  <a:gd name="T12" fmla="*/ 279400 h 2794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88720" h="279400">
                    <a:moveTo>
                      <a:pt x="1188720" y="30480"/>
                    </a:moveTo>
                    <a:cubicBezTo>
                      <a:pt x="1021080" y="154940"/>
                      <a:pt x="853440" y="279400"/>
                      <a:pt x="655320" y="274320"/>
                    </a:cubicBezTo>
                    <a:cubicBezTo>
                      <a:pt x="457200" y="269240"/>
                      <a:pt x="228600" y="134620"/>
                      <a:pt x="0" y="0"/>
                    </a:cubicBezTo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</a:ln>
            </p:spPr>
            <p:txBody>
              <a:bodyPr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3329" name="任意多边形 409"/>
              <p:cNvSpPr/>
              <p:nvPr/>
            </p:nvSpPr>
            <p:spPr bwMode="auto">
              <a:xfrm>
                <a:off x="0" y="958"/>
                <a:ext cx="410" cy="710"/>
              </a:xfrm>
              <a:custGeom>
                <a:avLst/>
                <a:gdLst>
                  <a:gd name="T0" fmla="*/ 0 w 822960"/>
                  <a:gd name="T1" fmla="*/ 0 h 1539240"/>
                  <a:gd name="T2" fmla="*/ 0 w 822960"/>
                  <a:gd name="T3" fmla="*/ 0 h 1539240"/>
                  <a:gd name="T4" fmla="*/ 0 w 822960"/>
                  <a:gd name="T5" fmla="*/ 0 h 1539240"/>
                  <a:gd name="T6" fmla="*/ 0 60000 65536"/>
                  <a:gd name="T7" fmla="*/ 0 60000 65536"/>
                  <a:gd name="T8" fmla="*/ 0 60000 65536"/>
                  <a:gd name="T9" fmla="*/ 0 w 822960"/>
                  <a:gd name="T10" fmla="*/ 0 h 1539240"/>
                  <a:gd name="T11" fmla="*/ 822960 w 822960"/>
                  <a:gd name="T12" fmla="*/ 1539240 h 153924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22960" h="1539240">
                    <a:moveTo>
                      <a:pt x="822960" y="0"/>
                    </a:moveTo>
                    <a:cubicBezTo>
                      <a:pt x="502920" y="374650"/>
                      <a:pt x="182880" y="749300"/>
                      <a:pt x="91440" y="1005840"/>
                    </a:cubicBezTo>
                    <a:cubicBezTo>
                      <a:pt x="0" y="1262380"/>
                      <a:pt x="137160" y="1400810"/>
                      <a:pt x="274320" y="1539240"/>
                    </a:cubicBezTo>
                  </a:path>
                </a:pathLst>
              </a:custGeom>
              <a:noFill/>
              <a:ln w="28575">
                <a:solidFill>
                  <a:srgbClr val="0033CC"/>
                </a:solidFill>
                <a:round/>
              </a:ln>
            </p:spPr>
            <p:txBody>
              <a:bodyPr anchor="ctr"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3330" name="Rectangle 275"/>
              <p:cNvSpPr>
                <a:spLocks noChangeArrowheads="1"/>
              </p:cNvSpPr>
              <p:nvPr/>
            </p:nvSpPr>
            <p:spPr bwMode="auto">
              <a:xfrm>
                <a:off x="340" y="453"/>
                <a:ext cx="341" cy="431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lIns="0" tIns="0" rIns="0" bIns="0" anchor="ctr"/>
              <a:lstStyle/>
              <a:p>
                <a:pPr>
                  <a:spcBef>
                    <a:spcPct val="50000"/>
                  </a:spcBef>
                  <a:buFont typeface="Arial"/>
                  <a:buNone/>
                </a:pPr>
                <a:r>
                  <a:rPr lang="zh-CN" altLang="en-US" sz="2800" b="1">
                    <a:ea typeface="楷体" pitchFamily="49" charset="-122"/>
                    <a:cs typeface="Times New Roman" pitchFamily="18" charset="0"/>
                  </a:rPr>
                  <a:t>L</a:t>
                </a:r>
                <a:r>
                  <a:rPr lang="zh-CN" altLang="en-US" sz="2800" b="1" baseline="-25000">
                    <a:ea typeface="楷体" pitchFamily="49" charset="-122"/>
                    <a:cs typeface="Times New Roman" pitchFamily="18" charset="0"/>
                  </a:rPr>
                  <a:t>2</a:t>
                </a:r>
                <a:r>
                  <a:rPr lang="zh-CN" altLang="en-US" sz="2800" b="1" i="1">
                    <a:solidFill>
                      <a:srgbClr val="FF3300"/>
                    </a:solidFill>
                    <a:ea typeface="楷体" pitchFamily="49" charset="-122"/>
                    <a:cs typeface="Times New Roman" pitchFamily="18" charset="0"/>
                  </a:rPr>
                  <a:t> </a:t>
                </a:r>
                <a:endParaRPr lang="zh-CN" altLang="en-US" sz="2800" b="1" baseline="-25000">
                  <a:solidFill>
                    <a:srgbClr val="FF3300"/>
                  </a:solidFill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3331" name="Text Box 220"/>
              <p:cNvSpPr txBox="1">
                <a:spLocks noChangeArrowheads="1"/>
              </p:cNvSpPr>
              <p:nvPr/>
            </p:nvSpPr>
            <p:spPr bwMode="auto">
              <a:xfrm>
                <a:off x="1520" y="567"/>
                <a:ext cx="468" cy="27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/>
              <a:lstStyle/>
              <a:p>
                <a:pPr algn="just" eaLnBrk="0" hangingPunct="0">
                  <a:buFont typeface="Arial"/>
                  <a:buNone/>
                </a:pPr>
                <a:r>
                  <a:rPr lang="zh-CN" altLang="en-US" sz="2800" b="1">
                    <a:ea typeface="楷体" pitchFamily="49" charset="-122"/>
                    <a:cs typeface="Times New Roman" pitchFamily="18" charset="0"/>
                  </a:rPr>
                  <a:t>S</a:t>
                </a:r>
                <a:endParaRPr lang="zh-CN" altLang="en-US" sz="2800" b="1" baseline="-25000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3320" name="Rectangle 276"/>
            <p:cNvSpPr>
              <a:spLocks noChangeArrowheads="1"/>
            </p:cNvSpPr>
            <p:nvPr/>
          </p:nvSpPr>
          <p:spPr bwMode="auto">
            <a:xfrm>
              <a:off x="363" y="0"/>
              <a:ext cx="386" cy="38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 anchor="ctr"/>
            <a:lstStyle/>
            <a:p>
              <a:pPr>
                <a:buFont typeface="Arial"/>
                <a:buNone/>
              </a:pPr>
              <a:r>
                <a:rPr lang="zh-CN" altLang="en-US" sz="28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zh-CN" altLang="en-US" sz="2800" b="1" baseline="-25000">
                  <a:ea typeface="楷体" pitchFamily="49" charset="-122"/>
                  <a:cs typeface="Times New Roman" pitchFamily="18" charset="0"/>
                </a:rPr>
                <a:t>1</a:t>
              </a:r>
              <a:r>
                <a:rPr lang="zh-CN" altLang="en-US" sz="2800" b="1" i="1">
                  <a:solidFill>
                    <a:srgbClr val="FF3300"/>
                  </a:solidFill>
                  <a:ea typeface="楷体" pitchFamily="49" charset="-122"/>
                  <a:cs typeface="Times New Roman" pitchFamily="18" charset="0"/>
                </a:rPr>
                <a:t> </a:t>
              </a:r>
              <a:endParaRPr lang="zh-CN" altLang="en-US" sz="2800" b="1" baseline="-25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</p:grpSp>
      <p:pic>
        <p:nvPicPr>
          <p:cNvPr id="95254" name="Picture 7" descr="H:\2\人教教参资源\九\图\电压表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257800" y="4876800"/>
            <a:ext cx="1600200" cy="1628504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95255" name="任意多边形 415"/>
          <p:cNvSpPr/>
          <p:nvPr/>
        </p:nvSpPr>
        <p:spPr bwMode="auto">
          <a:xfrm>
            <a:off x="4495800" y="4191000"/>
            <a:ext cx="1219200" cy="1905000"/>
          </a:xfrm>
          <a:custGeom>
            <a:avLst/>
            <a:gdLst>
              <a:gd name="T0" fmla="*/ 2147483647 w 717"/>
              <a:gd name="T1" fmla="*/ 0 h 939"/>
              <a:gd name="T2" fmla="*/ 2147483647 w 717"/>
              <a:gd name="T3" fmla="*/ 2147483647 h 939"/>
              <a:gd name="T4" fmla="*/ 2147483647 w 717"/>
              <a:gd name="T5" fmla="*/ 2147483647 h 939"/>
              <a:gd name="T6" fmla="*/ 2147483647 w 717"/>
              <a:gd name="T7" fmla="*/ 2147483647 h 939"/>
              <a:gd name="T8" fmla="*/ 2147483647 w 717"/>
              <a:gd name="T9" fmla="*/ 2147483647 h 9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17"/>
              <a:gd name="T16" fmla="*/ 0 h 939"/>
              <a:gd name="T17" fmla="*/ 717 w 717"/>
              <a:gd name="T18" fmla="*/ 939 h 9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17" h="939">
                <a:moveTo>
                  <a:pt x="81" y="0"/>
                </a:moveTo>
                <a:cubicBezTo>
                  <a:pt x="68" y="71"/>
                  <a:pt x="0" y="306"/>
                  <a:pt x="10" y="428"/>
                </a:cubicBezTo>
                <a:cubicBezTo>
                  <a:pt x="20" y="550"/>
                  <a:pt x="84" y="653"/>
                  <a:pt x="141" y="734"/>
                </a:cubicBezTo>
                <a:cubicBezTo>
                  <a:pt x="198" y="815"/>
                  <a:pt x="257" y="885"/>
                  <a:pt x="353" y="912"/>
                </a:cubicBezTo>
                <a:cubicBezTo>
                  <a:pt x="449" y="939"/>
                  <a:pt x="641" y="902"/>
                  <a:pt x="717" y="899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5256" name="任意多边形 414"/>
          <p:cNvSpPr/>
          <p:nvPr/>
        </p:nvSpPr>
        <p:spPr bwMode="auto">
          <a:xfrm>
            <a:off x="6172200" y="4191000"/>
            <a:ext cx="946860" cy="1905000"/>
          </a:xfrm>
          <a:custGeom>
            <a:avLst/>
            <a:gdLst>
              <a:gd name="T0" fmla="*/ 0 w 386"/>
              <a:gd name="T1" fmla="*/ 0 h 934"/>
              <a:gd name="T2" fmla="*/ 2147483647 w 386"/>
              <a:gd name="T3" fmla="*/ 2147483647 h 934"/>
              <a:gd name="T4" fmla="*/ 2147483647 w 386"/>
              <a:gd name="T5" fmla="*/ 2147483647 h 934"/>
              <a:gd name="T6" fmla="*/ 2147483647 w 386"/>
              <a:gd name="T7" fmla="*/ 2147483647 h 934"/>
              <a:gd name="T8" fmla="*/ 2147483647 w 386"/>
              <a:gd name="T9" fmla="*/ 2147483647 h 934"/>
              <a:gd name="T10" fmla="*/ 2147483647 w 386"/>
              <a:gd name="T11" fmla="*/ 2147483647 h 93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386"/>
              <a:gd name="T19" fmla="*/ 0 h 934"/>
              <a:gd name="T20" fmla="*/ 386 w 386"/>
              <a:gd name="T21" fmla="*/ 934 h 93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386" h="934">
                <a:moveTo>
                  <a:pt x="0" y="0"/>
                </a:moveTo>
                <a:cubicBezTo>
                  <a:pt x="25" y="21"/>
                  <a:pt x="101" y="89"/>
                  <a:pt x="152" y="132"/>
                </a:cubicBezTo>
                <a:cubicBezTo>
                  <a:pt x="203" y="175"/>
                  <a:pt x="267" y="184"/>
                  <a:pt x="305" y="258"/>
                </a:cubicBezTo>
                <a:cubicBezTo>
                  <a:pt x="343" y="332"/>
                  <a:pt x="386" y="470"/>
                  <a:pt x="383" y="574"/>
                </a:cubicBezTo>
                <a:cubicBezTo>
                  <a:pt x="380" y="678"/>
                  <a:pt x="332" y="826"/>
                  <a:pt x="285" y="880"/>
                </a:cubicBezTo>
                <a:cubicBezTo>
                  <a:pt x="238" y="934"/>
                  <a:pt x="138" y="896"/>
                  <a:pt x="99" y="90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13318" name="Text Box 26"/>
          <p:cNvSpPr txBox="1">
            <a:spLocks noChangeArrowheads="1"/>
          </p:cNvSpPr>
          <p:nvPr/>
        </p:nvSpPr>
        <p:spPr bwMode="auto">
          <a:xfrm>
            <a:off x="533400" y="762000"/>
            <a:ext cx="4648200" cy="5794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/>
              <a:buNone/>
            </a:pPr>
            <a:r>
              <a:rPr lang="zh-CN" altLang="en-US" sz="3200" b="1">
                <a:ea typeface="楷体" pitchFamily="49" charset="-122"/>
                <a:cs typeface="Times New Roman" pitchFamily="18" charset="0"/>
              </a:rPr>
              <a:t>③ 电源两端电压</a:t>
            </a:r>
            <a:r>
              <a:rPr lang="en-US" altLang="zh-CN" sz="3200" b="1">
                <a:ea typeface="楷体" pitchFamily="49" charset="-122"/>
                <a:cs typeface="Times New Roman" pitchFamily="18" charset="0"/>
              </a:rPr>
              <a:t>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5" grpId="0" animBg="1"/>
      <p:bldP spid="952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"/>
            <a:ext cx="7696200" cy="2209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分析论证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得出结论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并联电路中，各支路两端的电压均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相等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，且等于</a:t>
            </a: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电源电压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endParaRPr lang="zh-CN" altLang="en-US" sz="2800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9114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819400" y="457200"/>
          <a:ext cx="2362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622030" imgH="190417" progId="Equation.DSMT4">
                  <p:embed/>
                </p:oleObj>
              </mc:Choice>
              <mc:Fallback>
                <p:oleObj name="Equation" r:id="rId3" imgW="622030" imgH="190417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457200"/>
                        <a:ext cx="2362200" cy="723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3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327150" y="1828800"/>
          <a:ext cx="6411913" cy="94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Equation" r:id="rId5" imgW="1295280" imgH="190440" progId="Equation.DSMT4">
                  <p:embed/>
                </p:oleObj>
              </mc:Choice>
              <mc:Fallback>
                <p:oleObj name="Equation" r:id="rId5" imgW="1295280" imgH="1904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27150" y="1828800"/>
                        <a:ext cx="6411913" cy="942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0"/>
          <p:cNvGrpSpPr/>
          <p:nvPr/>
        </p:nvGrpSpPr>
        <p:grpSpPr>
          <a:xfrm>
            <a:off x="1150938" y="2852738"/>
            <a:ext cx="3313112" cy="3311525"/>
            <a:chOff x="0" y="0"/>
            <a:chExt cx="1838" cy="1825"/>
          </a:xfrm>
        </p:grpSpPr>
        <p:sp>
          <p:nvSpPr>
            <p:cNvPr id="2067" name="Rectangle 11"/>
            <p:cNvSpPr>
              <a:spLocks noChangeArrowheads="1"/>
            </p:cNvSpPr>
            <p:nvPr/>
          </p:nvSpPr>
          <p:spPr bwMode="auto">
            <a:xfrm>
              <a:off x="0" y="658"/>
              <a:ext cx="1838" cy="9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68" name="Rectangle 12"/>
            <p:cNvSpPr>
              <a:spLocks noChangeArrowheads="1"/>
            </p:cNvSpPr>
            <p:nvPr/>
          </p:nvSpPr>
          <p:spPr bwMode="auto">
            <a:xfrm>
              <a:off x="386" y="340"/>
              <a:ext cx="1089" cy="6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69" name="AutoShape 187"/>
            <p:cNvSpPr>
              <a:spLocks noChangeArrowheads="1"/>
            </p:cNvSpPr>
            <p:nvPr/>
          </p:nvSpPr>
          <p:spPr bwMode="auto">
            <a:xfrm>
              <a:off x="778" y="181"/>
              <a:ext cx="311" cy="300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70" name="AutoShape 187"/>
            <p:cNvSpPr>
              <a:spLocks noChangeArrowheads="1"/>
            </p:cNvSpPr>
            <p:nvPr/>
          </p:nvSpPr>
          <p:spPr bwMode="auto">
            <a:xfrm>
              <a:off x="771" y="834"/>
              <a:ext cx="311" cy="300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2071" name="Group 15"/>
            <p:cNvGrpSpPr/>
            <p:nvPr/>
          </p:nvGrpSpPr>
          <p:grpSpPr>
            <a:xfrm flipH="1">
              <a:off x="477" y="1497"/>
              <a:ext cx="85" cy="328"/>
              <a:chOff x="0" y="0"/>
              <a:chExt cx="85" cy="340"/>
            </a:xfrm>
          </p:grpSpPr>
          <p:sp>
            <p:nvSpPr>
              <p:cNvPr id="2080" name="Rectangle 23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081" name="Line 2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082" name="Line 25"/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072" name="Text Box 109"/>
            <p:cNvSpPr txBox="1">
              <a:spLocks noChangeArrowheads="1"/>
            </p:cNvSpPr>
            <p:nvPr/>
          </p:nvSpPr>
          <p:spPr bwMode="auto">
            <a:xfrm>
              <a:off x="1021" y="0"/>
              <a:ext cx="341" cy="2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8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8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grpSp>
          <p:nvGrpSpPr>
            <p:cNvPr id="2073" name="Group 20"/>
            <p:cNvGrpSpPr/>
            <p:nvPr/>
          </p:nvGrpSpPr>
          <p:grpSpPr>
            <a:xfrm>
              <a:off x="1134" y="1565"/>
              <a:ext cx="283" cy="165"/>
              <a:chOff x="0" y="0"/>
              <a:chExt cx="256" cy="142"/>
            </a:xfrm>
          </p:grpSpPr>
          <p:sp>
            <p:nvSpPr>
              <p:cNvPr id="2077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078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2079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2074" name="Text Box 109"/>
            <p:cNvSpPr txBox="1">
              <a:spLocks noChangeArrowheads="1"/>
            </p:cNvSpPr>
            <p:nvPr/>
          </p:nvSpPr>
          <p:spPr bwMode="auto">
            <a:xfrm>
              <a:off x="1112" y="658"/>
              <a:ext cx="341" cy="23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8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8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  <p:sp>
          <p:nvSpPr>
            <p:cNvPr id="2075" name="Oval 125"/>
            <p:cNvSpPr>
              <a:spLocks noChangeArrowheads="1"/>
            </p:cNvSpPr>
            <p:nvPr/>
          </p:nvSpPr>
          <p:spPr bwMode="auto">
            <a:xfrm rot="5400000" flipV="1">
              <a:off x="1448" y="629"/>
              <a:ext cx="55" cy="5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</a:ln>
          </p:spPr>
          <p:txBody>
            <a:bodyPr vert="eaVert"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76" name="Oval 125"/>
            <p:cNvSpPr>
              <a:spLocks noChangeArrowheads="1"/>
            </p:cNvSpPr>
            <p:nvPr/>
          </p:nvSpPr>
          <p:spPr bwMode="auto">
            <a:xfrm rot="5400000" flipV="1">
              <a:off x="348" y="629"/>
              <a:ext cx="55" cy="5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</a:ln>
          </p:spPr>
          <p:txBody>
            <a:bodyPr vert="eaVert"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5" name="Group 27"/>
          <p:cNvGrpSpPr/>
          <p:nvPr/>
        </p:nvGrpSpPr>
        <p:grpSpPr>
          <a:xfrm>
            <a:off x="1906588" y="4868863"/>
            <a:ext cx="1908175" cy="506412"/>
            <a:chOff x="0" y="0"/>
            <a:chExt cx="1202" cy="319"/>
          </a:xfrm>
        </p:grpSpPr>
        <p:sp>
          <p:nvSpPr>
            <p:cNvPr id="2063" name="Line 28"/>
            <p:cNvSpPr>
              <a:spLocks noChangeShapeType="1"/>
            </p:cNvSpPr>
            <p:nvPr/>
          </p:nvSpPr>
          <p:spPr bwMode="auto">
            <a:xfrm flipH="1">
              <a:off x="0" y="0"/>
              <a:ext cx="0" cy="295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64" name="Line 29"/>
            <p:cNvSpPr>
              <a:spLocks noChangeShapeType="1"/>
            </p:cNvSpPr>
            <p:nvPr/>
          </p:nvSpPr>
          <p:spPr bwMode="auto">
            <a:xfrm flipH="1">
              <a:off x="1202" y="0"/>
              <a:ext cx="0" cy="295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65" name="Line 30"/>
            <p:cNvSpPr>
              <a:spLocks noChangeShapeType="1"/>
            </p:cNvSpPr>
            <p:nvPr/>
          </p:nvSpPr>
          <p:spPr bwMode="auto">
            <a:xfrm>
              <a:off x="0" y="158"/>
              <a:ext cx="1180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66" name="Rectangle 31"/>
            <p:cNvSpPr>
              <a:spLocks noChangeArrowheads="1"/>
            </p:cNvSpPr>
            <p:nvPr/>
          </p:nvSpPr>
          <p:spPr bwMode="auto">
            <a:xfrm>
              <a:off x="443" y="48"/>
              <a:ext cx="262" cy="2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18000" tIns="0" rIns="18000" bIns="0">
              <a:spAutoFit/>
            </a:bodyPr>
            <a:lstStyle/>
            <a:p>
              <a:pPr>
                <a:buFont typeface="Arial"/>
                <a:buNone/>
              </a:pPr>
              <a:r>
                <a:rPr lang="zh-CN" altLang="en-US" sz="2800" b="1" i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U</a:t>
              </a:r>
              <a:r>
                <a:rPr lang="zh-CN" altLang="en-US" sz="2800" b="1" baseline="-25000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2</a:t>
              </a:r>
              <a:endParaRPr lang="en-US" altLang="zh-CN" sz="2800" b="1" baseline="-25000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6" name="Group 32"/>
          <p:cNvGrpSpPr/>
          <p:nvPr/>
        </p:nvGrpSpPr>
        <p:grpSpPr>
          <a:xfrm>
            <a:off x="1906588" y="3752850"/>
            <a:ext cx="1836737" cy="430213"/>
            <a:chOff x="0" y="0"/>
            <a:chExt cx="1157" cy="271"/>
          </a:xfrm>
        </p:grpSpPr>
        <p:sp>
          <p:nvSpPr>
            <p:cNvPr id="2061" name="Line 33"/>
            <p:cNvSpPr>
              <a:spLocks noChangeShapeType="1"/>
            </p:cNvSpPr>
            <p:nvPr/>
          </p:nvSpPr>
          <p:spPr bwMode="auto">
            <a:xfrm>
              <a:off x="0" y="136"/>
              <a:ext cx="1157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62" name="Rectangle 34"/>
            <p:cNvSpPr>
              <a:spLocks noChangeArrowheads="1"/>
            </p:cNvSpPr>
            <p:nvPr/>
          </p:nvSpPr>
          <p:spPr bwMode="auto">
            <a:xfrm>
              <a:off x="409" y="0"/>
              <a:ext cx="285" cy="2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36000" tIns="0" rIns="36000" bIns="0">
              <a:spAutoFit/>
            </a:bodyPr>
            <a:lstStyle/>
            <a:p>
              <a:pPr>
                <a:buFont typeface="Arial"/>
                <a:buNone/>
              </a:pPr>
              <a:r>
                <a:rPr lang="zh-CN" altLang="en-US" sz="2800" b="1" i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U</a:t>
              </a:r>
              <a:r>
                <a:rPr lang="zh-CN" altLang="en-US" sz="2800" b="1" baseline="-25000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7" name="Group 35"/>
          <p:cNvGrpSpPr/>
          <p:nvPr/>
        </p:nvGrpSpPr>
        <p:grpSpPr>
          <a:xfrm>
            <a:off x="1403350" y="6057900"/>
            <a:ext cx="1511300" cy="506413"/>
            <a:chOff x="0" y="0"/>
            <a:chExt cx="952" cy="319"/>
          </a:xfrm>
        </p:grpSpPr>
        <p:sp>
          <p:nvSpPr>
            <p:cNvPr id="2057" name="Line 36"/>
            <p:cNvSpPr>
              <a:spLocks noChangeShapeType="1"/>
            </p:cNvSpPr>
            <p:nvPr/>
          </p:nvSpPr>
          <p:spPr bwMode="auto">
            <a:xfrm flipH="1">
              <a:off x="0" y="22"/>
              <a:ext cx="0" cy="295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58" name="Line 37"/>
            <p:cNvSpPr>
              <a:spLocks noChangeShapeType="1"/>
            </p:cNvSpPr>
            <p:nvPr/>
          </p:nvSpPr>
          <p:spPr bwMode="auto">
            <a:xfrm flipH="1">
              <a:off x="952" y="0"/>
              <a:ext cx="0" cy="295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59" name="Line 38"/>
            <p:cNvSpPr>
              <a:spLocks noChangeShapeType="1"/>
            </p:cNvSpPr>
            <p:nvPr/>
          </p:nvSpPr>
          <p:spPr bwMode="auto">
            <a:xfrm>
              <a:off x="22" y="158"/>
              <a:ext cx="885" cy="0"/>
            </a:xfrm>
            <a:prstGeom prst="line">
              <a:avLst/>
            </a:prstGeom>
            <a:noFill/>
            <a:ln w="19050">
              <a:solidFill>
                <a:srgbClr val="0033CC"/>
              </a:solidFill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2060" name="Rectangle 39"/>
            <p:cNvSpPr>
              <a:spLocks noChangeArrowheads="1"/>
            </p:cNvSpPr>
            <p:nvPr/>
          </p:nvSpPr>
          <p:spPr bwMode="auto">
            <a:xfrm>
              <a:off x="337" y="48"/>
              <a:ext cx="186" cy="27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 lIns="18000" tIns="0" rIns="18000" bIns="0">
              <a:spAutoFit/>
            </a:bodyPr>
            <a:lstStyle/>
            <a:p>
              <a:pPr>
                <a:buFont typeface="Arial"/>
                <a:buNone/>
              </a:pPr>
              <a:r>
                <a:rPr lang="zh-CN" altLang="en-US" sz="2800" b="1" i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U</a:t>
              </a:r>
              <a:endParaRPr lang="zh-CN" altLang="en-US" sz="2800" b="1" baseline="-25000">
                <a:solidFill>
                  <a:srgbClr val="CC0000"/>
                </a:solidFill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交流反馈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  <a:endParaRPr lang="zh-CN" altLang="en-US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）换用</a:t>
            </a: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不同规格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的灯泡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进行</a:t>
            </a: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多次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，目的是</a:t>
            </a: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避免偶然性，得到普遍适用的规律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当所用灯泡规格相同时，具有</a:t>
            </a: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特殊性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endParaRPr lang="en-US" altLang="zh-CN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当实验次数太少，具有</a:t>
            </a:r>
            <a:r>
              <a:rPr lang="zh-CN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偶然性</a:t>
            </a:r>
            <a:r>
              <a:rPr 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Clr>
                <a:schemeClr val="bg1"/>
              </a:buCl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串联分压，并联分流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Clr>
                <a:schemeClr val="bg1"/>
              </a:buClr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串联分压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指串联电路中各用电器从总电压分得部分电压。</a:t>
            </a:r>
            <a:endParaRPr lang="en-US" altLang="zh-CN" sz="28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Clr>
                <a:schemeClr val="bg1"/>
              </a:buClr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串联电路总电压大于各部分电压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并联分流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指并联电路中各支路从干路电流分得部分电流。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Clr>
                <a:schemeClr val="bg1"/>
              </a:buClr>
            </a:pPr>
            <a:r>
              <a:rPr lang="zh-CN" altLang="en-US" sz="28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并联电路总电流大于各支路电流。</a:t>
            </a:r>
            <a:endParaRPr lang="zh-CN" altLang="en-US" sz="2800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15363" name="Group 31"/>
          <p:cNvGrpSpPr/>
          <p:nvPr/>
        </p:nvGrpSpPr>
        <p:grpSpPr>
          <a:xfrm>
            <a:off x="4876800" y="4343400"/>
            <a:ext cx="2068513" cy="2133600"/>
            <a:chOff x="0" y="0"/>
            <a:chExt cx="1838" cy="1825"/>
          </a:xfrm>
        </p:grpSpPr>
        <p:sp>
          <p:nvSpPr>
            <p:cNvPr id="15386" name="Rectangle 32"/>
            <p:cNvSpPr>
              <a:spLocks noChangeArrowheads="1"/>
            </p:cNvSpPr>
            <p:nvPr/>
          </p:nvSpPr>
          <p:spPr bwMode="auto">
            <a:xfrm>
              <a:off x="0" y="658"/>
              <a:ext cx="1838" cy="9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87" name="Rectangle 33"/>
            <p:cNvSpPr>
              <a:spLocks noChangeArrowheads="1"/>
            </p:cNvSpPr>
            <p:nvPr/>
          </p:nvSpPr>
          <p:spPr bwMode="auto">
            <a:xfrm>
              <a:off x="386" y="340"/>
              <a:ext cx="1089" cy="6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88" name="AutoShape 187"/>
            <p:cNvSpPr>
              <a:spLocks noChangeArrowheads="1"/>
            </p:cNvSpPr>
            <p:nvPr/>
          </p:nvSpPr>
          <p:spPr bwMode="auto">
            <a:xfrm>
              <a:off x="778" y="181"/>
              <a:ext cx="311" cy="300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89" name="AutoShape 187"/>
            <p:cNvSpPr>
              <a:spLocks noChangeArrowheads="1"/>
            </p:cNvSpPr>
            <p:nvPr/>
          </p:nvSpPr>
          <p:spPr bwMode="auto">
            <a:xfrm>
              <a:off x="771" y="834"/>
              <a:ext cx="311" cy="300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15390" name="Group 36"/>
            <p:cNvGrpSpPr/>
            <p:nvPr/>
          </p:nvGrpSpPr>
          <p:grpSpPr>
            <a:xfrm flipH="1">
              <a:off x="477" y="1497"/>
              <a:ext cx="85" cy="328"/>
              <a:chOff x="0" y="0"/>
              <a:chExt cx="85" cy="340"/>
            </a:xfrm>
          </p:grpSpPr>
          <p:sp>
            <p:nvSpPr>
              <p:cNvPr id="15399" name="Rectangle 23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400" name="Line 2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401" name="Line 25"/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5391" name="Text Box 109"/>
            <p:cNvSpPr txBox="1">
              <a:spLocks noChangeArrowheads="1"/>
            </p:cNvSpPr>
            <p:nvPr/>
          </p:nvSpPr>
          <p:spPr bwMode="auto">
            <a:xfrm>
              <a:off x="1022" y="0"/>
              <a:ext cx="341" cy="2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grpSp>
          <p:nvGrpSpPr>
            <p:cNvPr id="15392" name="Group 41"/>
            <p:cNvGrpSpPr/>
            <p:nvPr/>
          </p:nvGrpSpPr>
          <p:grpSpPr>
            <a:xfrm>
              <a:off x="1134" y="1565"/>
              <a:ext cx="283" cy="165"/>
              <a:chOff x="0" y="0"/>
              <a:chExt cx="256" cy="142"/>
            </a:xfrm>
          </p:grpSpPr>
          <p:sp>
            <p:nvSpPr>
              <p:cNvPr id="15396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397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398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5393" name="Text Box 109"/>
            <p:cNvSpPr txBox="1">
              <a:spLocks noChangeArrowheads="1"/>
            </p:cNvSpPr>
            <p:nvPr/>
          </p:nvSpPr>
          <p:spPr bwMode="auto">
            <a:xfrm>
              <a:off x="1112" y="658"/>
              <a:ext cx="341" cy="2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5394" name="Oval 125"/>
            <p:cNvSpPr>
              <a:spLocks noChangeArrowheads="1"/>
            </p:cNvSpPr>
            <p:nvPr/>
          </p:nvSpPr>
          <p:spPr bwMode="auto">
            <a:xfrm rot="5400000" flipV="1">
              <a:off x="1448" y="629"/>
              <a:ext cx="55" cy="5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</a:ln>
          </p:spPr>
          <p:txBody>
            <a:bodyPr vert="eaVert"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95" name="Oval 125"/>
            <p:cNvSpPr>
              <a:spLocks noChangeArrowheads="1"/>
            </p:cNvSpPr>
            <p:nvPr/>
          </p:nvSpPr>
          <p:spPr bwMode="auto">
            <a:xfrm rot="5400000" flipV="1">
              <a:off x="348" y="629"/>
              <a:ext cx="55" cy="5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</a:ln>
          </p:spPr>
          <p:txBody>
            <a:bodyPr vert="eaVert"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5364" name="Group 4"/>
          <p:cNvGrpSpPr/>
          <p:nvPr/>
        </p:nvGrpSpPr>
        <p:grpSpPr>
          <a:xfrm>
            <a:off x="1219200" y="4495800"/>
            <a:ext cx="2711450" cy="1981200"/>
            <a:chOff x="0" y="0"/>
            <a:chExt cx="2359" cy="1724"/>
          </a:xfrm>
        </p:grpSpPr>
        <p:sp>
          <p:nvSpPr>
            <p:cNvPr id="15373" name="Rectangle 5"/>
            <p:cNvSpPr>
              <a:spLocks noChangeArrowheads="1"/>
            </p:cNvSpPr>
            <p:nvPr/>
          </p:nvSpPr>
          <p:spPr bwMode="auto">
            <a:xfrm>
              <a:off x="0" y="476"/>
              <a:ext cx="2359" cy="108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5374" name="AutoShape 21"/>
            <p:cNvSpPr>
              <a:spLocks noChangeArrowheads="1"/>
            </p:cNvSpPr>
            <p:nvPr/>
          </p:nvSpPr>
          <p:spPr bwMode="auto">
            <a:xfrm>
              <a:off x="590" y="31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20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15375" name="Text Box 7"/>
            <p:cNvSpPr txBox="1">
              <a:spLocks noChangeArrowheads="1"/>
            </p:cNvSpPr>
            <p:nvPr/>
          </p:nvSpPr>
          <p:spPr bwMode="auto">
            <a:xfrm>
              <a:off x="1542" y="0"/>
              <a:ext cx="384" cy="3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  <p:grpSp>
          <p:nvGrpSpPr>
            <p:cNvPr id="15376" name="Group 8"/>
            <p:cNvGrpSpPr/>
            <p:nvPr/>
          </p:nvGrpSpPr>
          <p:grpSpPr>
            <a:xfrm>
              <a:off x="522" y="1463"/>
              <a:ext cx="283" cy="170"/>
              <a:chOff x="0" y="0"/>
              <a:chExt cx="256" cy="142"/>
            </a:xfrm>
          </p:grpSpPr>
          <p:sp>
            <p:nvSpPr>
              <p:cNvPr id="15383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20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384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385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2000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5377" name="Group 12"/>
            <p:cNvGrpSpPr/>
            <p:nvPr/>
          </p:nvGrpSpPr>
          <p:grpSpPr>
            <a:xfrm>
              <a:off x="1587" y="1384"/>
              <a:ext cx="85" cy="340"/>
              <a:chOff x="0" y="0"/>
              <a:chExt cx="85" cy="340"/>
            </a:xfrm>
          </p:grpSpPr>
          <p:sp>
            <p:nvSpPr>
              <p:cNvPr id="15380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20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381" name="Line 2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5382" name="Line 21"/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5378" name="AutoShape 21"/>
            <p:cNvSpPr>
              <a:spLocks noChangeArrowheads="1"/>
            </p:cNvSpPr>
            <p:nvPr/>
          </p:nvSpPr>
          <p:spPr bwMode="auto">
            <a:xfrm>
              <a:off x="1551" y="31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20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79" name="Text Box 17"/>
            <p:cNvSpPr txBox="1">
              <a:spLocks noChangeArrowheads="1"/>
            </p:cNvSpPr>
            <p:nvPr/>
          </p:nvSpPr>
          <p:spPr bwMode="auto">
            <a:xfrm>
              <a:off x="613" y="0"/>
              <a:ext cx="384" cy="3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8" name="Group 18"/>
          <p:cNvGrpSpPr/>
          <p:nvPr/>
        </p:nvGrpSpPr>
        <p:grpSpPr>
          <a:xfrm>
            <a:off x="1255713" y="5257800"/>
            <a:ext cx="2632075" cy="817563"/>
            <a:chOff x="0" y="-340"/>
            <a:chExt cx="2290" cy="711"/>
          </a:xfrm>
        </p:grpSpPr>
        <p:sp>
          <p:nvSpPr>
            <p:cNvPr id="15366" name="Line 19"/>
            <p:cNvSpPr>
              <a:spLocks noChangeShapeType="1"/>
            </p:cNvSpPr>
            <p:nvPr/>
          </p:nvSpPr>
          <p:spPr bwMode="auto">
            <a:xfrm flipH="1">
              <a:off x="1134" y="0"/>
              <a:ext cx="0" cy="2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67" name="Line 20"/>
            <p:cNvSpPr>
              <a:spLocks noChangeShapeType="1"/>
            </p:cNvSpPr>
            <p:nvPr/>
          </p:nvSpPr>
          <p:spPr bwMode="auto">
            <a:xfrm>
              <a:off x="0" y="181"/>
              <a:ext cx="1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68" name="Line 21"/>
            <p:cNvSpPr>
              <a:spLocks noChangeShapeType="1"/>
            </p:cNvSpPr>
            <p:nvPr/>
          </p:nvSpPr>
          <p:spPr bwMode="auto">
            <a:xfrm>
              <a:off x="1202" y="204"/>
              <a:ext cx="1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69" name="Line 22"/>
            <p:cNvSpPr>
              <a:spLocks noChangeShapeType="1"/>
            </p:cNvSpPr>
            <p:nvPr/>
          </p:nvSpPr>
          <p:spPr bwMode="auto">
            <a:xfrm>
              <a:off x="23" y="-159"/>
              <a:ext cx="2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5370" name="Rectangle 23"/>
            <p:cNvSpPr>
              <a:spLocks noChangeArrowheads="1"/>
            </p:cNvSpPr>
            <p:nvPr/>
          </p:nvSpPr>
          <p:spPr bwMode="auto">
            <a:xfrm>
              <a:off x="998" y="-340"/>
              <a:ext cx="322" cy="3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zh-CN" altLang="en-US" sz="2000" b="1" i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U</a:t>
              </a:r>
            </a:p>
          </p:txBody>
        </p:sp>
        <p:sp>
          <p:nvSpPr>
            <p:cNvPr id="15371" name="Rectangle 24"/>
            <p:cNvSpPr>
              <a:spLocks noChangeArrowheads="1"/>
            </p:cNvSpPr>
            <p:nvPr/>
          </p:nvSpPr>
          <p:spPr bwMode="auto">
            <a:xfrm>
              <a:off x="454" y="23"/>
              <a:ext cx="396" cy="3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zh-CN" altLang="en-US" sz="2000" b="1" i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U</a:t>
              </a:r>
              <a:r>
                <a:rPr lang="zh-CN" altLang="en-US" sz="2000" b="1" baseline="-25000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5372" name="Rectangle 25"/>
            <p:cNvSpPr>
              <a:spLocks noChangeArrowheads="1"/>
            </p:cNvSpPr>
            <p:nvPr/>
          </p:nvSpPr>
          <p:spPr bwMode="auto">
            <a:xfrm>
              <a:off x="1542" y="23"/>
              <a:ext cx="396" cy="3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zh-CN" altLang="en-US" sz="2000" b="1" i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U</a:t>
              </a:r>
              <a:r>
                <a:rPr lang="zh-CN" altLang="en-US" sz="2000" b="1" baseline="-25000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2</a:t>
              </a:r>
              <a:endParaRPr lang="en-US" altLang="zh-CN" sz="2000" b="1" baseline="-25000">
                <a:solidFill>
                  <a:srgbClr val="CC0000"/>
                </a:solidFill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90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90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90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90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90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）串联电路各部分的分压</a:t>
            </a:r>
            <a:r>
              <a:rPr lang="zh-CN" altLang="en-US" sz="3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不一定相等</a:t>
            </a:r>
            <a:r>
              <a:rPr lang="zh-CN" altLang="en-US" sz="32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zh-CN" altLang="en-US" sz="3200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209800"/>
          </a:xfrm>
        </p:spPr>
        <p:txBody>
          <a:bodyPr/>
          <a:lstStyle/>
          <a:p>
            <a:pPr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相同规格用电器串联时，各用电器分压相等；</a:t>
            </a:r>
          </a:p>
          <a:p>
            <a:pPr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不同规格用电器串联时，各用电器分压不等。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）电路中两个灯泡两端电压相等，则它们采用哪种连接方式？</a:t>
            </a:r>
            <a:endParaRPr lang="en-US" altLang="zh-CN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答：可能并联，也可能是串联，且两者规格相同。</a:t>
            </a:r>
          </a:p>
          <a:p>
            <a:pPr>
              <a:buClr>
                <a:schemeClr val="bg1"/>
              </a:buClr>
            </a:pPr>
            <a:endParaRPr lang="zh-CN" altLang="en-US" sz="2800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endParaRPr lang="zh-CN" altLang="en-US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16388" name="Group 31"/>
          <p:cNvGrpSpPr/>
          <p:nvPr/>
        </p:nvGrpSpPr>
        <p:grpSpPr>
          <a:xfrm>
            <a:off x="4876800" y="4343400"/>
            <a:ext cx="2068513" cy="2133600"/>
            <a:chOff x="0" y="0"/>
            <a:chExt cx="1838" cy="1825"/>
          </a:xfrm>
        </p:grpSpPr>
        <p:sp>
          <p:nvSpPr>
            <p:cNvPr id="16411" name="Rectangle 32"/>
            <p:cNvSpPr>
              <a:spLocks noChangeArrowheads="1"/>
            </p:cNvSpPr>
            <p:nvPr/>
          </p:nvSpPr>
          <p:spPr bwMode="auto">
            <a:xfrm>
              <a:off x="0" y="658"/>
              <a:ext cx="1838" cy="9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6412" name="Rectangle 33"/>
            <p:cNvSpPr>
              <a:spLocks noChangeArrowheads="1"/>
            </p:cNvSpPr>
            <p:nvPr/>
          </p:nvSpPr>
          <p:spPr bwMode="auto">
            <a:xfrm>
              <a:off x="386" y="340"/>
              <a:ext cx="1089" cy="6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6413" name="AutoShape 187"/>
            <p:cNvSpPr>
              <a:spLocks noChangeArrowheads="1"/>
            </p:cNvSpPr>
            <p:nvPr/>
          </p:nvSpPr>
          <p:spPr bwMode="auto">
            <a:xfrm>
              <a:off x="778" y="181"/>
              <a:ext cx="311" cy="300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6414" name="AutoShape 187"/>
            <p:cNvSpPr>
              <a:spLocks noChangeArrowheads="1"/>
            </p:cNvSpPr>
            <p:nvPr/>
          </p:nvSpPr>
          <p:spPr bwMode="auto">
            <a:xfrm>
              <a:off x="771" y="834"/>
              <a:ext cx="311" cy="300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grpSp>
          <p:nvGrpSpPr>
            <p:cNvPr id="16415" name="Group 36"/>
            <p:cNvGrpSpPr/>
            <p:nvPr/>
          </p:nvGrpSpPr>
          <p:grpSpPr>
            <a:xfrm flipH="1">
              <a:off x="477" y="1497"/>
              <a:ext cx="85" cy="328"/>
              <a:chOff x="0" y="0"/>
              <a:chExt cx="85" cy="340"/>
            </a:xfrm>
          </p:grpSpPr>
          <p:sp>
            <p:nvSpPr>
              <p:cNvPr id="16424" name="Rectangle 23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6425" name="Line 2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6426" name="Line 25"/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6416" name="Text Box 109"/>
            <p:cNvSpPr txBox="1">
              <a:spLocks noChangeArrowheads="1"/>
            </p:cNvSpPr>
            <p:nvPr/>
          </p:nvSpPr>
          <p:spPr bwMode="auto">
            <a:xfrm>
              <a:off x="1022" y="0"/>
              <a:ext cx="341" cy="2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grpSp>
          <p:nvGrpSpPr>
            <p:cNvPr id="16417" name="Group 41"/>
            <p:cNvGrpSpPr/>
            <p:nvPr/>
          </p:nvGrpSpPr>
          <p:grpSpPr>
            <a:xfrm>
              <a:off x="1134" y="1565"/>
              <a:ext cx="283" cy="165"/>
              <a:chOff x="0" y="0"/>
              <a:chExt cx="256" cy="142"/>
            </a:xfrm>
          </p:grpSpPr>
          <p:sp>
            <p:nvSpPr>
              <p:cNvPr id="16421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6422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6423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6418" name="Text Box 109"/>
            <p:cNvSpPr txBox="1">
              <a:spLocks noChangeArrowheads="1"/>
            </p:cNvSpPr>
            <p:nvPr/>
          </p:nvSpPr>
          <p:spPr bwMode="auto">
            <a:xfrm>
              <a:off x="1112" y="658"/>
              <a:ext cx="341" cy="2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  <p:sp>
          <p:nvSpPr>
            <p:cNvPr id="16419" name="Oval 125"/>
            <p:cNvSpPr>
              <a:spLocks noChangeArrowheads="1"/>
            </p:cNvSpPr>
            <p:nvPr/>
          </p:nvSpPr>
          <p:spPr bwMode="auto">
            <a:xfrm rot="5400000" flipV="1">
              <a:off x="1448" y="629"/>
              <a:ext cx="55" cy="5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</a:ln>
          </p:spPr>
          <p:txBody>
            <a:bodyPr vert="eaVert"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6420" name="Oval 125"/>
            <p:cNvSpPr>
              <a:spLocks noChangeArrowheads="1"/>
            </p:cNvSpPr>
            <p:nvPr/>
          </p:nvSpPr>
          <p:spPr bwMode="auto">
            <a:xfrm rot="5400000" flipV="1">
              <a:off x="348" y="629"/>
              <a:ext cx="55" cy="5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</a:ln>
          </p:spPr>
          <p:txBody>
            <a:bodyPr vert="eaVert" wrap="none" anchor="ctr"/>
            <a:lstStyle/>
            <a:p>
              <a:pPr>
                <a:buFont typeface="Arial"/>
                <a:buNone/>
              </a:pPr>
              <a:endParaRPr lang="zh-CN" altLang="en-US" sz="1800">
                <a:ea typeface="楷体" pitchFamily="49" charset="-122"/>
                <a:cs typeface="Times New Roman" pitchFamily="18" charset="0"/>
              </a:endParaRPr>
            </a:p>
          </p:txBody>
        </p:sp>
      </p:grpSp>
      <p:grpSp>
        <p:nvGrpSpPr>
          <p:cNvPr id="16389" name="Group 4"/>
          <p:cNvGrpSpPr/>
          <p:nvPr/>
        </p:nvGrpSpPr>
        <p:grpSpPr>
          <a:xfrm>
            <a:off x="1219200" y="4495800"/>
            <a:ext cx="2711450" cy="1981200"/>
            <a:chOff x="0" y="0"/>
            <a:chExt cx="2359" cy="1724"/>
          </a:xfrm>
        </p:grpSpPr>
        <p:sp>
          <p:nvSpPr>
            <p:cNvPr id="16398" name="Rectangle 5"/>
            <p:cNvSpPr>
              <a:spLocks noChangeArrowheads="1"/>
            </p:cNvSpPr>
            <p:nvPr/>
          </p:nvSpPr>
          <p:spPr bwMode="auto">
            <a:xfrm>
              <a:off x="0" y="476"/>
              <a:ext cx="2359" cy="108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 sz="2000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6399" name="AutoShape 21"/>
            <p:cNvSpPr>
              <a:spLocks noChangeArrowheads="1"/>
            </p:cNvSpPr>
            <p:nvPr/>
          </p:nvSpPr>
          <p:spPr bwMode="auto">
            <a:xfrm>
              <a:off x="590" y="31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20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6400" name="Text Box 7"/>
            <p:cNvSpPr txBox="1">
              <a:spLocks noChangeArrowheads="1"/>
            </p:cNvSpPr>
            <p:nvPr/>
          </p:nvSpPr>
          <p:spPr bwMode="auto">
            <a:xfrm>
              <a:off x="1542" y="0"/>
              <a:ext cx="384" cy="3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  <p:grpSp>
          <p:nvGrpSpPr>
            <p:cNvPr id="16401" name="Group 8"/>
            <p:cNvGrpSpPr/>
            <p:nvPr/>
          </p:nvGrpSpPr>
          <p:grpSpPr>
            <a:xfrm>
              <a:off x="522" y="1463"/>
              <a:ext cx="283" cy="170"/>
              <a:chOff x="0" y="0"/>
              <a:chExt cx="256" cy="142"/>
            </a:xfrm>
          </p:grpSpPr>
          <p:sp>
            <p:nvSpPr>
              <p:cNvPr id="16408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20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6409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6410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2000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6402" name="Group 12"/>
            <p:cNvGrpSpPr/>
            <p:nvPr/>
          </p:nvGrpSpPr>
          <p:grpSpPr>
            <a:xfrm>
              <a:off x="1587" y="1384"/>
              <a:ext cx="85" cy="340"/>
              <a:chOff x="0" y="0"/>
              <a:chExt cx="85" cy="340"/>
            </a:xfrm>
          </p:grpSpPr>
          <p:sp>
            <p:nvSpPr>
              <p:cNvPr id="16405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20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6406" name="Line 2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6407" name="Line 21"/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6403" name="AutoShape 21"/>
            <p:cNvSpPr>
              <a:spLocks noChangeArrowheads="1"/>
            </p:cNvSpPr>
            <p:nvPr/>
          </p:nvSpPr>
          <p:spPr bwMode="auto">
            <a:xfrm>
              <a:off x="1551" y="31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20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6404" name="Text Box 17"/>
            <p:cNvSpPr txBox="1">
              <a:spLocks noChangeArrowheads="1"/>
            </p:cNvSpPr>
            <p:nvPr/>
          </p:nvSpPr>
          <p:spPr bwMode="auto">
            <a:xfrm>
              <a:off x="613" y="0"/>
              <a:ext cx="384" cy="3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0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0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9" name="Group 18"/>
          <p:cNvGrpSpPr/>
          <p:nvPr/>
        </p:nvGrpSpPr>
        <p:grpSpPr>
          <a:xfrm>
            <a:off x="1255713" y="5257800"/>
            <a:ext cx="2632075" cy="817563"/>
            <a:chOff x="0" y="-340"/>
            <a:chExt cx="2290" cy="711"/>
          </a:xfrm>
        </p:grpSpPr>
        <p:sp>
          <p:nvSpPr>
            <p:cNvPr id="16391" name="Line 19"/>
            <p:cNvSpPr>
              <a:spLocks noChangeShapeType="1"/>
            </p:cNvSpPr>
            <p:nvPr/>
          </p:nvSpPr>
          <p:spPr bwMode="auto">
            <a:xfrm flipH="1">
              <a:off x="1134" y="0"/>
              <a:ext cx="0" cy="2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6392" name="Line 20"/>
            <p:cNvSpPr>
              <a:spLocks noChangeShapeType="1"/>
            </p:cNvSpPr>
            <p:nvPr/>
          </p:nvSpPr>
          <p:spPr bwMode="auto">
            <a:xfrm>
              <a:off x="0" y="181"/>
              <a:ext cx="1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6393" name="Line 21"/>
            <p:cNvSpPr>
              <a:spLocks noChangeShapeType="1"/>
            </p:cNvSpPr>
            <p:nvPr/>
          </p:nvSpPr>
          <p:spPr bwMode="auto">
            <a:xfrm>
              <a:off x="1202" y="204"/>
              <a:ext cx="1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6394" name="Line 22"/>
            <p:cNvSpPr>
              <a:spLocks noChangeShapeType="1"/>
            </p:cNvSpPr>
            <p:nvPr/>
          </p:nvSpPr>
          <p:spPr bwMode="auto">
            <a:xfrm>
              <a:off x="23" y="-159"/>
              <a:ext cx="2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6395" name="Rectangle 23"/>
            <p:cNvSpPr>
              <a:spLocks noChangeArrowheads="1"/>
            </p:cNvSpPr>
            <p:nvPr/>
          </p:nvSpPr>
          <p:spPr bwMode="auto">
            <a:xfrm>
              <a:off x="998" y="-340"/>
              <a:ext cx="322" cy="3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zh-CN" altLang="en-US" sz="2000" b="1" i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U</a:t>
              </a:r>
            </a:p>
          </p:txBody>
        </p:sp>
        <p:sp>
          <p:nvSpPr>
            <p:cNvPr id="16396" name="Rectangle 24"/>
            <p:cNvSpPr>
              <a:spLocks noChangeArrowheads="1"/>
            </p:cNvSpPr>
            <p:nvPr/>
          </p:nvSpPr>
          <p:spPr bwMode="auto">
            <a:xfrm>
              <a:off x="454" y="23"/>
              <a:ext cx="396" cy="3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zh-CN" altLang="en-US" sz="2000" b="1" i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U</a:t>
              </a:r>
              <a:r>
                <a:rPr lang="zh-CN" altLang="en-US" sz="2000" b="1" baseline="-25000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6397" name="Rectangle 25"/>
            <p:cNvSpPr>
              <a:spLocks noChangeArrowheads="1"/>
            </p:cNvSpPr>
            <p:nvPr/>
          </p:nvSpPr>
          <p:spPr bwMode="auto">
            <a:xfrm>
              <a:off x="1542" y="23"/>
              <a:ext cx="396" cy="3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zh-CN" altLang="en-US" sz="2000" b="1" i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U</a:t>
              </a:r>
              <a:r>
                <a:rPr lang="zh-CN" altLang="en-US" sz="2000" b="1" baseline="-25000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2</a:t>
              </a:r>
              <a:endParaRPr lang="en-US" altLang="zh-CN" sz="2000" b="1" baseline="-25000">
                <a:solidFill>
                  <a:srgbClr val="CC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457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）串联电路的总电压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等于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电源电压。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）串联电池组总电压等于各节电池电压之和。</a:t>
            </a:r>
            <a:endParaRPr lang="en-US" altLang="zh-CN" b="1" smtClean="0"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FontTx/>
              <a:buNone/>
            </a:pPr>
            <a:endParaRPr lang="zh-CN" altLang="en-US" b="1" smtClean="0"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7411" name="Picture 4" descr="无标题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14400" y="4702175"/>
            <a:ext cx="7010400" cy="215582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17412" name="Picture 34" descr="C:\Users\Administrator\Pictures\333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362200" y="1143000"/>
            <a:ext cx="2752725" cy="212407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01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楷体" pitchFamily="49" charset="-122"/>
                <a:ea typeface="楷体" pitchFamily="49" charset="-122"/>
              </a:rPr>
              <a:t>本课小结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7651" name="Picture 3" descr="G:\我的物理\2020秋物理九上课件\2020秋物理九上课件16-02串、并联电路中的电压规律\思维导图16-02串、并联电路中的电压规律.pn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1371600"/>
            <a:ext cx="8451058" cy="36576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31800" y="1952625"/>
            <a:ext cx="8172450" cy="5598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buFont typeface="Arial"/>
              <a:buNone/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　　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31800" y="3968750"/>
            <a:ext cx="8101013" cy="5598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buFont typeface="Arial"/>
              <a:buNone/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　　</a:t>
            </a:r>
          </a:p>
        </p:txBody>
      </p:sp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做一做</a:t>
            </a:r>
            <a:endParaRPr lang="zh-CN" altLang="en-US" sz="36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内容占位符 9"/>
          <p:cNvSpPr>
            <a:spLocks noGrp="1"/>
          </p:cNvSpPr>
          <p:nvPr>
            <p:ph idx="1"/>
          </p:nvPr>
        </p:nvSpPr>
        <p:spPr>
          <a:xfrm>
            <a:off x="457200" y="1066800"/>
            <a:ext cx="8001000" cy="5105399"/>
          </a:xfrm>
        </p:spPr>
        <p:txBody>
          <a:bodyPr/>
          <a:lstStyle/>
          <a:p>
            <a:pPr>
              <a:buNone/>
            </a:pP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实验设计：</a:t>
            </a:r>
            <a:endParaRPr lang="en-US" altLang="zh-CN" b="1" smtClean="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．电源、灯泡、开关各一个，组成电路, 用一个电流表测电流，一个电压表测灯的电压，画出电路图。</a:t>
            </a:r>
            <a:endParaRPr lang="en-US" altLang="zh-CN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endParaRPr lang="en-US" altLang="zh-CN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．电池、开关、 2个灯组成串联电路，用一个电流表测电流，一个电压表测一盏灯的电压，画出电路图。</a:t>
            </a:r>
            <a:endParaRPr lang="zh-CN" altLang="en-US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30763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福清市一模）如图所示的电路中，电源电压为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9V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，闭合开关后，两灯均发光，电压表示数为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6V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，此时（　）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．灯泡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两端电压为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6V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．灯泡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两端电压为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6V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．灯泡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两端电压为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9V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．灯泡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两端电压为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3V</a:t>
            </a:r>
          </a:p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3794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2000" y="2209800"/>
            <a:ext cx="4075043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5"/>
          <p:cNvGrpSpPr/>
          <p:nvPr/>
        </p:nvGrpSpPr>
        <p:grpSpPr>
          <a:xfrm>
            <a:off x="5715000" y="1600200"/>
            <a:ext cx="2917825" cy="2897188"/>
            <a:chOff x="0" y="0"/>
            <a:chExt cx="1838" cy="1825"/>
          </a:xfrm>
        </p:grpSpPr>
        <p:sp>
          <p:nvSpPr>
            <p:cNvPr id="5137" name="Rectangle 16"/>
            <p:cNvSpPr>
              <a:spLocks noChangeArrowheads="1"/>
            </p:cNvSpPr>
            <p:nvPr/>
          </p:nvSpPr>
          <p:spPr bwMode="auto">
            <a:xfrm>
              <a:off x="0" y="658"/>
              <a:ext cx="1838" cy="99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8" name="Rectangle 17"/>
            <p:cNvSpPr>
              <a:spLocks noChangeArrowheads="1"/>
            </p:cNvSpPr>
            <p:nvPr/>
          </p:nvSpPr>
          <p:spPr bwMode="auto">
            <a:xfrm>
              <a:off x="386" y="340"/>
              <a:ext cx="1089" cy="63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39" name="AutoShape 187"/>
            <p:cNvSpPr>
              <a:spLocks noChangeArrowheads="1"/>
            </p:cNvSpPr>
            <p:nvPr/>
          </p:nvSpPr>
          <p:spPr bwMode="auto">
            <a:xfrm>
              <a:off x="778" y="181"/>
              <a:ext cx="311" cy="300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latin typeface="Arial"/>
                <a:ea typeface="宋体" panose="02010600030101010101" pitchFamily="2" charset="-122"/>
              </a:endParaRPr>
            </a:p>
          </p:txBody>
        </p:sp>
        <p:sp>
          <p:nvSpPr>
            <p:cNvPr id="5140" name="AutoShape 187"/>
            <p:cNvSpPr>
              <a:spLocks noChangeArrowheads="1"/>
            </p:cNvSpPr>
            <p:nvPr/>
          </p:nvSpPr>
          <p:spPr bwMode="auto">
            <a:xfrm>
              <a:off x="771" y="834"/>
              <a:ext cx="311" cy="300"/>
            </a:xfrm>
            <a:prstGeom prst="flowChartSummingJunction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latin typeface="Arial"/>
                <a:ea typeface="宋体" pitchFamily="2" charset="-122"/>
              </a:endParaRPr>
            </a:p>
          </p:txBody>
        </p:sp>
        <p:grpSp>
          <p:nvGrpSpPr>
            <p:cNvPr id="5141" name="Group 20"/>
            <p:cNvGrpSpPr/>
            <p:nvPr/>
          </p:nvGrpSpPr>
          <p:grpSpPr>
            <a:xfrm flipH="1">
              <a:off x="477" y="1497"/>
              <a:ext cx="85" cy="328"/>
              <a:chOff x="0" y="0"/>
              <a:chExt cx="85" cy="340"/>
            </a:xfrm>
          </p:grpSpPr>
          <p:sp>
            <p:nvSpPr>
              <p:cNvPr id="5150" name="Rectangle 23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latin typeface="Arial"/>
                  <a:ea typeface="宋体" pitchFamily="2" charset="-122"/>
                </a:endParaRPr>
              </a:p>
            </p:txBody>
          </p:sp>
          <p:sp>
            <p:nvSpPr>
              <p:cNvPr id="5151" name="Line 24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52" name="Line 25"/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142" name="Text Box 109"/>
            <p:cNvSpPr txBox="1">
              <a:spLocks noChangeArrowheads="1"/>
            </p:cNvSpPr>
            <p:nvPr/>
          </p:nvSpPr>
          <p:spPr bwMode="auto">
            <a:xfrm>
              <a:off x="1021" y="0"/>
              <a:ext cx="341" cy="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800" b="1">
                  <a:ea typeface="宋体" pitchFamily="2" charset="-122"/>
                </a:rPr>
                <a:t>L</a:t>
              </a:r>
              <a:r>
                <a:rPr lang="en-US" altLang="zh-CN" sz="2800" b="1" baseline="-25000">
                  <a:ea typeface="宋体" pitchFamily="2" charset="-122"/>
                </a:rPr>
                <a:t>1</a:t>
              </a:r>
            </a:p>
          </p:txBody>
        </p:sp>
        <p:grpSp>
          <p:nvGrpSpPr>
            <p:cNvPr id="5143" name="Group 25"/>
            <p:cNvGrpSpPr/>
            <p:nvPr/>
          </p:nvGrpSpPr>
          <p:grpSpPr>
            <a:xfrm>
              <a:off x="1134" y="1565"/>
              <a:ext cx="283" cy="165"/>
              <a:chOff x="0" y="0"/>
              <a:chExt cx="256" cy="142"/>
            </a:xfrm>
          </p:grpSpPr>
          <p:sp>
            <p:nvSpPr>
              <p:cNvPr id="5147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latin typeface="Arial"/>
                  <a:ea typeface="宋体" pitchFamily="2" charset="-122"/>
                </a:endParaRPr>
              </a:p>
            </p:txBody>
          </p:sp>
          <p:sp>
            <p:nvSpPr>
              <p:cNvPr id="5148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49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latin typeface="Arial"/>
                  <a:ea typeface="宋体" pitchFamily="2" charset="-122"/>
                </a:endParaRPr>
              </a:p>
            </p:txBody>
          </p:sp>
        </p:grpSp>
        <p:sp>
          <p:nvSpPr>
            <p:cNvPr id="5144" name="Text Box 109"/>
            <p:cNvSpPr txBox="1">
              <a:spLocks noChangeArrowheads="1"/>
            </p:cNvSpPr>
            <p:nvPr/>
          </p:nvSpPr>
          <p:spPr bwMode="auto">
            <a:xfrm>
              <a:off x="1112" y="658"/>
              <a:ext cx="341" cy="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  <a:buFont typeface="Arial"/>
                <a:buNone/>
              </a:pPr>
              <a:r>
                <a:rPr lang="en-US" altLang="zh-CN" sz="2800" b="1">
                  <a:ea typeface="宋体" pitchFamily="2" charset="-122"/>
                </a:rPr>
                <a:t>L</a:t>
              </a:r>
              <a:r>
                <a:rPr lang="en-US" altLang="zh-CN" sz="2800" b="1" baseline="-25000">
                  <a:ea typeface="宋体" pitchFamily="2" charset="-122"/>
                </a:rPr>
                <a:t>2</a:t>
              </a:r>
            </a:p>
          </p:txBody>
        </p:sp>
        <p:sp>
          <p:nvSpPr>
            <p:cNvPr id="5145" name="Oval 125"/>
            <p:cNvSpPr>
              <a:spLocks noChangeArrowheads="1"/>
            </p:cNvSpPr>
            <p:nvPr/>
          </p:nvSpPr>
          <p:spPr bwMode="auto">
            <a:xfrm rot="5400000" flipV="1">
              <a:off x="1448" y="629"/>
              <a:ext cx="55" cy="5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</a:ln>
          </p:spPr>
          <p:txBody>
            <a:bodyPr vert="eaVert" wrap="none" anchor="ctr"/>
            <a:lstStyle/>
            <a:p>
              <a:pPr>
                <a:buFont typeface="Arial"/>
                <a:buNone/>
              </a:pPr>
              <a:endParaRPr lang="zh-CN" altLang="en-US" sz="1800">
                <a:latin typeface="Arial"/>
                <a:ea typeface="宋体" pitchFamily="2" charset="-122"/>
              </a:endParaRPr>
            </a:p>
          </p:txBody>
        </p:sp>
        <p:sp>
          <p:nvSpPr>
            <p:cNvPr id="5146" name="Oval 125"/>
            <p:cNvSpPr>
              <a:spLocks noChangeArrowheads="1"/>
            </p:cNvSpPr>
            <p:nvPr/>
          </p:nvSpPr>
          <p:spPr bwMode="auto">
            <a:xfrm rot="5400000" flipV="1">
              <a:off x="348" y="629"/>
              <a:ext cx="55" cy="57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</a:ln>
          </p:spPr>
          <p:txBody>
            <a:bodyPr vert="eaVert" wrap="none" anchor="ctr"/>
            <a:lstStyle/>
            <a:p>
              <a:pPr>
                <a:buFont typeface="Arial"/>
                <a:buNone/>
              </a:pPr>
              <a:endParaRPr lang="zh-CN" altLang="en-US" sz="1800">
                <a:latin typeface="Arial"/>
                <a:ea typeface="宋体" pitchFamily="2" charset="-122"/>
              </a:endParaRPr>
            </a:p>
          </p:txBody>
        </p:sp>
      </p:grpSp>
      <p:grpSp>
        <p:nvGrpSpPr>
          <p:cNvPr id="5123" name="Group 52"/>
          <p:cNvGrpSpPr/>
          <p:nvPr/>
        </p:nvGrpSpPr>
        <p:grpSpPr>
          <a:xfrm>
            <a:off x="914400" y="1752600"/>
            <a:ext cx="3744913" cy="2735263"/>
            <a:chOff x="576" y="1104"/>
            <a:chExt cx="2359" cy="1723"/>
          </a:xfrm>
        </p:grpSpPr>
        <p:sp>
          <p:nvSpPr>
            <p:cNvPr id="5124" name="Rectangle 33"/>
            <p:cNvSpPr>
              <a:spLocks noChangeArrowheads="1"/>
            </p:cNvSpPr>
            <p:nvPr/>
          </p:nvSpPr>
          <p:spPr bwMode="auto">
            <a:xfrm>
              <a:off x="576" y="1580"/>
              <a:ext cx="2359" cy="108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5125" name="AutoShape 21"/>
            <p:cNvSpPr>
              <a:spLocks noChangeArrowheads="1"/>
            </p:cNvSpPr>
            <p:nvPr/>
          </p:nvSpPr>
          <p:spPr bwMode="auto">
            <a:xfrm>
              <a:off x="1166" y="1422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latin typeface="Calibri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6" name="Text Box 35"/>
            <p:cNvSpPr txBox="1">
              <a:spLocks noChangeArrowheads="1"/>
            </p:cNvSpPr>
            <p:nvPr/>
          </p:nvSpPr>
          <p:spPr bwMode="auto">
            <a:xfrm>
              <a:off x="2118" y="1104"/>
              <a:ext cx="341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>
                  <a:ea typeface="宋体" pitchFamily="2" charset="-122"/>
                </a:rPr>
                <a:t>L</a:t>
              </a:r>
              <a:r>
                <a:rPr lang="en-US" altLang="zh-CN" sz="2800" b="1" baseline="-25000">
                  <a:ea typeface="宋体" pitchFamily="2" charset="-122"/>
                </a:rPr>
                <a:t>2</a:t>
              </a:r>
            </a:p>
          </p:txBody>
        </p:sp>
        <p:grpSp>
          <p:nvGrpSpPr>
            <p:cNvPr id="5127" name="Group 36"/>
            <p:cNvGrpSpPr/>
            <p:nvPr/>
          </p:nvGrpSpPr>
          <p:grpSpPr>
            <a:xfrm>
              <a:off x="1098" y="2567"/>
              <a:ext cx="283" cy="170"/>
              <a:chOff x="0" y="0"/>
              <a:chExt cx="256" cy="142"/>
            </a:xfrm>
          </p:grpSpPr>
          <p:sp>
            <p:nvSpPr>
              <p:cNvPr id="5134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latin typeface="Arial"/>
                  <a:ea typeface="宋体" pitchFamily="2" charset="-122"/>
                </a:endParaRPr>
              </a:p>
            </p:txBody>
          </p:sp>
          <p:sp>
            <p:nvSpPr>
              <p:cNvPr id="5135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6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latin typeface="Arial"/>
                  <a:ea typeface="宋体" pitchFamily="2" charset="-122"/>
                </a:endParaRPr>
              </a:p>
            </p:txBody>
          </p:sp>
        </p:grpSp>
        <p:grpSp>
          <p:nvGrpSpPr>
            <p:cNvPr id="5128" name="Group 40"/>
            <p:cNvGrpSpPr/>
            <p:nvPr/>
          </p:nvGrpSpPr>
          <p:grpSpPr>
            <a:xfrm>
              <a:off x="2164" y="2487"/>
              <a:ext cx="85" cy="340"/>
              <a:chOff x="0" y="0"/>
              <a:chExt cx="85" cy="340"/>
            </a:xfrm>
          </p:grpSpPr>
          <p:sp>
            <p:nvSpPr>
              <p:cNvPr id="5131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latin typeface="Arial"/>
                  <a:ea typeface="宋体" pitchFamily="2" charset="-122"/>
                </a:endParaRPr>
              </a:p>
            </p:txBody>
          </p:sp>
          <p:sp>
            <p:nvSpPr>
              <p:cNvPr id="5132" name="Line 2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133" name="Line 21"/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5129" name="AutoShape 21"/>
            <p:cNvSpPr>
              <a:spLocks noChangeArrowheads="1"/>
            </p:cNvSpPr>
            <p:nvPr/>
          </p:nvSpPr>
          <p:spPr bwMode="auto">
            <a:xfrm>
              <a:off x="2127" y="1422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latin typeface="Calibri" pitchFamily="34" charset="0"/>
                <a:ea typeface="宋体" pitchFamily="2" charset="-122"/>
              </a:endParaRPr>
            </a:p>
          </p:txBody>
        </p:sp>
        <p:sp>
          <p:nvSpPr>
            <p:cNvPr id="5130" name="Text Box 51"/>
            <p:cNvSpPr txBox="1">
              <a:spLocks noChangeArrowheads="1"/>
            </p:cNvSpPr>
            <p:nvPr/>
          </p:nvSpPr>
          <p:spPr bwMode="auto">
            <a:xfrm>
              <a:off x="1189" y="1104"/>
              <a:ext cx="341" cy="32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>
                  <a:ea typeface="宋体" pitchFamily="2" charset="-122"/>
                </a:rPr>
                <a:t>L</a:t>
              </a:r>
              <a:r>
                <a:rPr lang="en-US" altLang="zh-CN" sz="2800" b="1" baseline="-25000">
                  <a:ea typeface="宋体" pitchFamily="2" charset="-122"/>
                </a:rPr>
                <a:t>1</a:t>
              </a:r>
            </a:p>
          </p:txBody>
        </p:sp>
      </p:grp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30763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2019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秋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遂宁期末）如图甲所示，电源电压未知，在开关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断开和闭合的情况下，电压表分别采用了不同的量程，但指针偏转角度相同（如图乙所示），则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闭合时，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两端的电压分别为（　　）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8.8V    2.2V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2.2V    8.8V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11V     8.8V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11V    2.2V</a:t>
            </a:r>
          </a:p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endParaRPr lang="zh-CN" altLang="en-US" sz="24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48130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0" y="2819400"/>
            <a:ext cx="5021996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30763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2019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秋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龙华区期末）小明按图甲的电路进行实验，当闭合开关用电器正常工作时，电压表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的指针完全一样，如图乙所示，则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两端的电压分别为（　　）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6V 1.5V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7.5V 1.5V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1.5V 7.5V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1.5V 6V</a:t>
            </a:r>
          </a:p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49154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971799" y="2667000"/>
            <a:ext cx="5683045" cy="2590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4830763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2019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秋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金乡县期末）如图所示的电路中，闭合开关，电压表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的示数是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7.5V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，电压表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的示数为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9V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，若电源电压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12V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，则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两端电压是（　　）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4.5V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5.5V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3V	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2V</a:t>
            </a:r>
          </a:p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50178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86200" y="2438400"/>
            <a:ext cx="4572000" cy="3175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5181600" cy="5257800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成都模拟）在如图所示的电路中，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闭合后下列各种情况正确的是（　　）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．如果甲、乙、丙是电压表，当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闭合后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丙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=U</a:t>
            </a:r>
            <a:r>
              <a:rPr lang="zh-CN" altLang="en-US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甲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=U</a:t>
            </a:r>
            <a:r>
              <a:rPr lang="zh-CN" altLang="en-US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乙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．如果甲是电压表，乙、丙电流表，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断开形成串联电路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．电路中甲表和乙表可以同时是电流表</a:t>
            </a:r>
          </a:p>
          <a:p>
            <a:pPr>
              <a:buNone/>
            </a:pP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D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．如果电路是并联电路，则乙表的示数大于丙表的示数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endParaRPr lang="zh-CN" altLang="en-US" sz="24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51202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62600" y="1447800"/>
            <a:ext cx="3225394" cy="281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257800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湛江模拟）在图（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）所示的电路中，当开关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闭合后，电压表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的示数如图（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）所示，则灯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两端的电压为 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3.6V</a:t>
            </a:r>
            <a:endParaRPr lang="zh-CN" altLang="en-US" sz="24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31746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80600" y="3581400"/>
            <a:ext cx="8160593" cy="2209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95400"/>
            <a:ext cx="8077200" cy="5257800"/>
          </a:xfrm>
        </p:spPr>
        <p:txBody>
          <a:bodyPr/>
          <a:lstStyle/>
          <a:p>
            <a:pPr>
              <a:buNone/>
            </a:pP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2019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秋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•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潮南区期末）如图甲所示，当开关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S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由接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转到接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时，电压表示数变化如图乙所示，则灯泡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两端的电压是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______V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，电源电压是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______V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．若灯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4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断路，则电压表的示数为</a:t>
            </a:r>
            <a:r>
              <a:rPr lang="en-US" altLang="zh-CN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______V</a:t>
            </a:r>
            <a:r>
              <a:rPr lang="zh-CN" altLang="en-US" sz="24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sz="2400" b="1" smtClean="0">
              <a:solidFill>
                <a:srgbClr val="000099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6</a:t>
            </a:r>
            <a:r>
              <a:rPr lang="zh-CN" altLang="en-US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sz="24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</a:t>
            </a:r>
            <a:endParaRPr lang="zh-CN" altLang="en-US" sz="2400" b="1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pic>
        <p:nvPicPr>
          <p:cNvPr id="54274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3000" y="3428999"/>
            <a:ext cx="7224553" cy="30534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5105400" cy="5562600"/>
          </a:xfrm>
        </p:spPr>
        <p:txBody>
          <a:bodyPr/>
          <a:lstStyle/>
          <a:p>
            <a:pPr>
              <a:buNone/>
            </a:pP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扬州）在“探究串联电路电压的特点”实验中：某实验小组分别测量了串联电路两端的总电压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和灯泡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2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2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两端的电压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en-US" altLang="zh-CN" sz="22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en-US" altLang="zh-CN" sz="22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数据如表：</a:t>
            </a:r>
          </a:p>
          <a:p>
            <a:pPr>
              <a:buNone/>
            </a:pP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）该小组由此得出串联电路的总电压与各部分电压的关系是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（用题中物理量符号表示）。</a:t>
            </a:r>
          </a:p>
          <a:p>
            <a:pPr>
              <a:buNone/>
            </a:pP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）实验过程中，若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2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灯丝断了，观察到电压表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22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示数为 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，电压表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V</a:t>
            </a:r>
            <a:r>
              <a:rPr lang="en-US" altLang="zh-CN" sz="22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示数为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 。</a:t>
            </a:r>
          </a:p>
          <a:p>
            <a:pPr>
              <a:buNone/>
            </a:pP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）该实验还有待改进，请写出其中一点：</a:t>
            </a:r>
            <a:r>
              <a:rPr lang="en-US" altLang="zh-CN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____________</a:t>
            </a:r>
            <a:r>
              <a:rPr lang="zh-CN" altLang="en-US" sz="2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  <a:endParaRPr lang="en-US" altLang="zh-CN" sz="2200" b="1" smtClean="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答案：（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en-US" altLang="zh-CN" sz="2200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+U</a:t>
            </a:r>
            <a:r>
              <a:rPr lang="en-US" altLang="zh-CN" sz="2200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=U</a:t>
            </a: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；（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2.6V</a:t>
            </a: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0V</a:t>
            </a: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；（</a:t>
            </a:r>
            <a:r>
              <a:rPr lang="en-US" altLang="zh-CN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2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）换不同规格的小灯泡再进行多次实验</a:t>
            </a:r>
            <a:endParaRPr lang="en-US" altLang="zh-CN" sz="2200" b="1" smtClean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2226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15000" y="2362200"/>
            <a:ext cx="2780069" cy="2971800"/>
          </a:xfrm>
          <a:prstGeom prst="rect">
            <a:avLst/>
          </a:prstGeom>
          <a:noFill/>
        </p:spPr>
      </p:pic>
      <p:pic>
        <p:nvPicPr>
          <p:cNvPr id="52227" name="Picture 3" descr="D:\我的文档\Pictures\11111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5000" y="1066800"/>
            <a:ext cx="2590800" cy="123991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32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课堂练习</a:t>
            </a:r>
            <a:endParaRPr lang="zh-CN" altLang="en-US" sz="320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228600" y="914400"/>
            <a:ext cx="5867400" cy="5715000"/>
          </a:xfrm>
        </p:spPr>
        <p:txBody>
          <a:bodyPr/>
          <a:lstStyle/>
          <a:p>
            <a:pPr>
              <a:buNone/>
            </a:pP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2020•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金牛区模拟）小明和小华同学在“探究串联电路电压的规律”实验中，设计了如图甲所示的电路。</a:t>
            </a:r>
          </a:p>
          <a:p>
            <a:pPr>
              <a:buNone/>
            </a:pP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）连接电路前，小明发现电压表指针如图乙所示，接下来他要对电压表进行的操作是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None/>
            </a:pP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）小明根据图甲连接好电路，闭合开关后，发现电压表示数为零，若只有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1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或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1800" b="1" baseline="-25000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中的一处发生故障，则故障可能是 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________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None/>
            </a:pP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）排除故障后，小明完成了实验，并把数据记录在表中。</a:t>
            </a:r>
          </a:p>
          <a:p>
            <a:pPr>
              <a:buNone/>
            </a:pP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分析实验数据得出两个实验结论：</a:t>
            </a:r>
            <a:endParaRPr lang="en-US" altLang="zh-CN" sz="1800" b="1" smtClean="0">
              <a:solidFill>
                <a:srgbClr val="000099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①串联电路两端的电压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各部分电路两端电压之和：</a:t>
            </a:r>
          </a:p>
          <a:p>
            <a:pPr>
              <a:buNone/>
            </a:pP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②串联电路中，各部分电路两端电压相等。</a:t>
            </a:r>
          </a:p>
          <a:p>
            <a:pPr>
              <a:buNone/>
            </a:pP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）实验结束后小明和小华互相交流，小华指出结论②是错误的，造成结论错误的原因可能是使用的灯泡规格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（选填“相同”或“不相同”）。</a:t>
            </a:r>
          </a:p>
          <a:p>
            <a:pPr>
              <a:buNone/>
            </a:pP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除此之外，小华还指出应多测几组实验数据，这样才能</a:t>
            </a:r>
            <a:r>
              <a:rPr lang="en-US" altLang="zh-CN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____</a:t>
            </a:r>
            <a:r>
              <a:rPr lang="zh-CN" altLang="en-US" sz="18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（选填“减小误差”或“寻找普遍规律”）。</a:t>
            </a:r>
            <a:endParaRPr lang="en-US" altLang="zh-CN" sz="1800" b="1" smtClean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half" idx="2"/>
          </p:nvPr>
        </p:nvSpPr>
        <p:spPr>
          <a:xfrm>
            <a:off x="6172200" y="3429000"/>
            <a:ext cx="2590800" cy="2971800"/>
          </a:xfrm>
        </p:spPr>
        <p:txBody>
          <a:bodyPr/>
          <a:lstStyle/>
          <a:p>
            <a:pPr>
              <a:buNone/>
            </a:pP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答案：</a:t>
            </a:r>
            <a:endParaRPr lang="en-US" altLang="zh-CN" sz="2000" b="1" smtClean="0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）对电压表进行调零；</a:t>
            </a:r>
            <a:endParaRPr lang="en-US" altLang="zh-CN" sz="20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000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断路（或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000" b="1" baseline="-25000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短路）；</a:t>
            </a:r>
            <a:endParaRPr lang="en-US" altLang="zh-CN" sz="20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）等于；</a:t>
            </a:r>
            <a:endParaRPr lang="en-US" altLang="zh-CN" sz="2000" b="1" smtClean="0">
              <a:solidFill>
                <a:srgbClr val="FF0000"/>
              </a:solidFill>
              <a:latin typeface="Times New Roman" pitchFamily="18" charset="0"/>
              <a:ea typeface="楷体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4</a:t>
            </a:r>
            <a:r>
              <a:rPr lang="zh-CN" altLang="en-US" sz="2000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）相同；寻找普遍规律</a:t>
            </a:r>
            <a:endParaRPr lang="zh-CN" altLang="en-US" sz="2000" b="1">
              <a:solidFill>
                <a:srgbClr val="FF0000"/>
              </a:solidFill>
              <a:latin typeface="Times New Roman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3250" name="Picture 2" descr="èä¼ç½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019800" y="990600"/>
            <a:ext cx="2924175" cy="1219201"/>
          </a:xfrm>
          <a:prstGeom prst="rect">
            <a:avLst/>
          </a:prstGeom>
          <a:noFill/>
        </p:spPr>
      </p:pic>
      <p:pic>
        <p:nvPicPr>
          <p:cNvPr id="53251" name="Picture 3" descr="D:\我的文档\Pictures\118.pn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6019800" y="2133600"/>
            <a:ext cx="2939865" cy="91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[</a:t>
            </a:r>
            <a:r>
              <a:rPr lang="zh-CN" altLang="en-US" sz="3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拓展</a:t>
            </a:r>
            <a:r>
              <a:rPr lang="en-US" altLang="zh-CN" sz="3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]</a:t>
            </a:r>
            <a:r>
              <a:rPr lang="zh-CN" altLang="en-US" sz="3200" b="1" smtClean="0">
                <a:solidFill>
                  <a:srgbClr val="000099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比较串并联电路中电压和电流的特点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8113" y="1709738"/>
            <a:ext cx="8867775" cy="3438525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19460" name="New picture" hidden="1"/>
          <p:cNvPicPr/>
          <p:nvPr/>
        </p:nvPicPr>
        <p:blipFill>
          <a:blip r:embed="rId3"/>
          <a:stretch>
            <a:fillRect/>
          </a:stretch>
        </p:blipFill>
        <p:spPr>
          <a:xfrm>
            <a:off x="11620500" y="10896600"/>
            <a:ext cx="355600" cy="419100"/>
          </a:xfrm>
          <a:prstGeom prst="cube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990600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一、串联电路的电压规律</a:t>
            </a:r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458200" cy="2743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提出问题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串联电路中各部分电路电压与总电压有什么关系？</a:t>
            </a:r>
          </a:p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猜想与假设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猜想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：串联电路中各部分电压之和等于总电压。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猜想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：串联电路中各部分电压和总电压相等。</a:t>
            </a:r>
          </a:p>
        </p:txBody>
      </p:sp>
      <p:grpSp>
        <p:nvGrpSpPr>
          <p:cNvPr id="6148" name="Group 10"/>
          <p:cNvGrpSpPr/>
          <p:nvPr/>
        </p:nvGrpSpPr>
        <p:grpSpPr>
          <a:xfrm>
            <a:off x="1143000" y="3733800"/>
            <a:ext cx="3744913" cy="2735263"/>
            <a:chOff x="576" y="1104"/>
            <a:chExt cx="2359" cy="1723"/>
          </a:xfrm>
        </p:grpSpPr>
        <p:sp>
          <p:nvSpPr>
            <p:cNvPr id="6149" name="Rectangle 11"/>
            <p:cNvSpPr>
              <a:spLocks noChangeArrowheads="1"/>
            </p:cNvSpPr>
            <p:nvPr/>
          </p:nvSpPr>
          <p:spPr bwMode="auto">
            <a:xfrm>
              <a:off x="576" y="1580"/>
              <a:ext cx="2359" cy="108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150" name="AutoShape 21"/>
            <p:cNvSpPr>
              <a:spLocks noChangeArrowheads="1"/>
            </p:cNvSpPr>
            <p:nvPr/>
          </p:nvSpPr>
          <p:spPr bwMode="auto">
            <a:xfrm>
              <a:off x="1166" y="1422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6151" name="Text Box 13"/>
            <p:cNvSpPr txBox="1">
              <a:spLocks noChangeArrowheads="1"/>
            </p:cNvSpPr>
            <p:nvPr/>
          </p:nvSpPr>
          <p:spPr bwMode="auto">
            <a:xfrm>
              <a:off x="2118" y="1104"/>
              <a:ext cx="343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8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  <p:grpSp>
          <p:nvGrpSpPr>
            <p:cNvPr id="6152" name="Group 14"/>
            <p:cNvGrpSpPr/>
            <p:nvPr/>
          </p:nvGrpSpPr>
          <p:grpSpPr>
            <a:xfrm>
              <a:off x="1098" y="2567"/>
              <a:ext cx="283" cy="170"/>
              <a:chOff x="0" y="0"/>
              <a:chExt cx="256" cy="142"/>
            </a:xfrm>
          </p:grpSpPr>
          <p:sp>
            <p:nvSpPr>
              <p:cNvPr id="6159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anose="02010609060101010101" pitchFamily="49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6160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61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6153" name="Group 18"/>
            <p:cNvGrpSpPr/>
            <p:nvPr/>
          </p:nvGrpSpPr>
          <p:grpSpPr>
            <a:xfrm>
              <a:off x="2164" y="2487"/>
              <a:ext cx="85" cy="340"/>
              <a:chOff x="0" y="0"/>
              <a:chExt cx="85" cy="340"/>
            </a:xfrm>
          </p:grpSpPr>
          <p:sp>
            <p:nvSpPr>
              <p:cNvPr id="6156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57" name="Line 2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6158" name="Line 21"/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6154" name="AutoShape 21"/>
            <p:cNvSpPr>
              <a:spLocks noChangeArrowheads="1"/>
            </p:cNvSpPr>
            <p:nvPr/>
          </p:nvSpPr>
          <p:spPr bwMode="auto">
            <a:xfrm>
              <a:off x="2127" y="1422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6155" name="Text Box 23"/>
            <p:cNvSpPr txBox="1">
              <a:spLocks noChangeArrowheads="1"/>
            </p:cNvSpPr>
            <p:nvPr/>
          </p:nvSpPr>
          <p:spPr bwMode="auto">
            <a:xfrm>
              <a:off x="1189" y="1104"/>
              <a:ext cx="343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8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1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01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01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458200" cy="160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设计实验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）设计实验电路，画电路图。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）设计表格。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" y="3505200"/>
            <a:ext cx="8077200" cy="2971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进行实验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）选用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不同规格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的灯泡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连接电路，根据电源电压选择电压表量程。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）将电压表两端分别连到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B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A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C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、电源正负极，测量电压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en-US" altLang="zh-CN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en-US" altLang="zh-CN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＇。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）改变两个小灯泡的规格，重做上述实验。</a:t>
            </a:r>
          </a:p>
        </p:txBody>
      </p:sp>
      <p:pic>
        <p:nvPicPr>
          <p:cNvPr id="78855" name="Picture 7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81000" y="1828800"/>
            <a:ext cx="2362200" cy="1612900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819400" y="1752600"/>
            <a:ext cx="6019800" cy="2143125"/>
          </a:xfrm>
          <a:prstGeom prst="rect">
            <a:avLst/>
          </a:prstGeom>
          <a:noFill/>
          <a:ln w="38100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88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88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88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8" name="Picture 7" descr="H:\2\人教教参资源\九\图\电压表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6321425" y="1825625"/>
            <a:ext cx="1087438" cy="11080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2949" name="Picture 7" descr="H:\2\人教教参资源\九\图\电压表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460500" y="2006600"/>
            <a:ext cx="1087438" cy="1108075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8196" name="Group 6"/>
          <p:cNvGrpSpPr/>
          <p:nvPr/>
        </p:nvGrpSpPr>
        <p:grpSpPr>
          <a:xfrm>
            <a:off x="452438" y="3051175"/>
            <a:ext cx="4032250" cy="2051050"/>
            <a:chOff x="0" y="0"/>
            <a:chExt cx="2540" cy="1292"/>
          </a:xfrm>
        </p:grpSpPr>
        <p:pic>
          <p:nvPicPr>
            <p:cNvPr id="8214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633" y="0"/>
              <a:ext cx="589" cy="3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8215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12" y="5"/>
              <a:ext cx="573" cy="3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8216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1643" y="921"/>
              <a:ext cx="672" cy="3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8217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 flipH="1">
              <a:off x="68" y="975"/>
              <a:ext cx="929" cy="3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8218" name="任意多边形 375"/>
            <p:cNvSpPr/>
            <p:nvPr/>
          </p:nvSpPr>
          <p:spPr bwMode="auto">
            <a:xfrm>
              <a:off x="926" y="1182"/>
              <a:ext cx="905" cy="104"/>
            </a:xfrm>
            <a:custGeom>
              <a:avLst/>
              <a:gdLst>
                <a:gd name="T0" fmla="*/ 0 w 1296"/>
                <a:gd name="T1" fmla="*/ 1 h 172"/>
                <a:gd name="T2" fmla="*/ 9 w 1296"/>
                <a:gd name="T3" fmla="*/ 4 h 172"/>
                <a:gd name="T4" fmla="*/ 50 w 1296"/>
                <a:gd name="T5" fmla="*/ 8 h 172"/>
                <a:gd name="T6" fmla="*/ 89 w 1296"/>
                <a:gd name="T7" fmla="*/ 6 h 172"/>
                <a:gd name="T8" fmla="*/ 117 w 1296"/>
                <a:gd name="T9" fmla="*/ 1 h 172"/>
                <a:gd name="T10" fmla="*/ 145 w 1296"/>
                <a:gd name="T11" fmla="*/ 1 h 172"/>
                <a:gd name="T12" fmla="*/ 148 w 1296"/>
                <a:gd name="T13" fmla="*/ 1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6"/>
                <a:gd name="T22" fmla="*/ 0 h 172"/>
                <a:gd name="T23" fmla="*/ 1296 w 1296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6" h="172">
                  <a:moveTo>
                    <a:pt x="0" y="6"/>
                  </a:moveTo>
                  <a:cubicBezTo>
                    <a:pt x="13" y="18"/>
                    <a:pt x="7" y="53"/>
                    <a:pt x="79" y="79"/>
                  </a:cubicBezTo>
                  <a:cubicBezTo>
                    <a:pt x="151" y="105"/>
                    <a:pt x="315" y="158"/>
                    <a:pt x="430" y="165"/>
                  </a:cubicBezTo>
                  <a:cubicBezTo>
                    <a:pt x="545" y="172"/>
                    <a:pt x="674" y="143"/>
                    <a:pt x="770" y="119"/>
                  </a:cubicBezTo>
                  <a:cubicBezTo>
                    <a:pt x="866" y="95"/>
                    <a:pt x="926" y="38"/>
                    <a:pt x="1006" y="19"/>
                  </a:cubicBezTo>
                  <a:cubicBezTo>
                    <a:pt x="1086" y="0"/>
                    <a:pt x="1206" y="6"/>
                    <a:pt x="1251" y="6"/>
                  </a:cubicBezTo>
                  <a:cubicBezTo>
                    <a:pt x="1296" y="6"/>
                    <a:pt x="1272" y="16"/>
                    <a:pt x="1277" y="19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19" name="任意多边形 376"/>
            <p:cNvSpPr/>
            <p:nvPr/>
          </p:nvSpPr>
          <p:spPr bwMode="auto">
            <a:xfrm>
              <a:off x="2114" y="248"/>
              <a:ext cx="426" cy="976"/>
            </a:xfrm>
            <a:custGeom>
              <a:avLst/>
              <a:gdLst>
                <a:gd name="T0" fmla="*/ 12 w 609"/>
                <a:gd name="T1" fmla="*/ 77 h 1612"/>
                <a:gd name="T2" fmla="*/ 24 w 609"/>
                <a:gd name="T3" fmla="*/ 77 h 1612"/>
                <a:gd name="T4" fmla="*/ 52 w 609"/>
                <a:gd name="T5" fmla="*/ 63 h 1612"/>
                <a:gd name="T6" fmla="*/ 64 w 609"/>
                <a:gd name="T7" fmla="*/ 38 h 1612"/>
                <a:gd name="T8" fmla="*/ 10 w 609"/>
                <a:gd name="T9" fmla="*/ 8 h 1612"/>
                <a:gd name="T10" fmla="*/ 4 w 609"/>
                <a:gd name="T11" fmla="*/ 0 h 1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9"/>
                <a:gd name="T19" fmla="*/ 0 h 1612"/>
                <a:gd name="T20" fmla="*/ 609 w 609"/>
                <a:gd name="T21" fmla="*/ 1612 h 1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9" h="1611">
                  <a:moveTo>
                    <a:pt x="106" y="1563"/>
                  </a:moveTo>
                  <a:cubicBezTo>
                    <a:pt x="122" y="1563"/>
                    <a:pt x="149" y="1612"/>
                    <a:pt x="205" y="1563"/>
                  </a:cubicBezTo>
                  <a:cubicBezTo>
                    <a:pt x="261" y="1514"/>
                    <a:pt x="386" y="1404"/>
                    <a:pt x="443" y="1270"/>
                  </a:cubicBezTo>
                  <a:cubicBezTo>
                    <a:pt x="500" y="1136"/>
                    <a:pt x="609" y="944"/>
                    <a:pt x="549" y="760"/>
                  </a:cubicBezTo>
                  <a:cubicBezTo>
                    <a:pt x="489" y="576"/>
                    <a:pt x="172" y="293"/>
                    <a:pt x="86" y="166"/>
                  </a:cubicBezTo>
                  <a:cubicBezTo>
                    <a:pt x="0" y="39"/>
                    <a:pt x="44" y="35"/>
                    <a:pt x="33" y="0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20" name="任意多边形 377"/>
            <p:cNvSpPr/>
            <p:nvPr/>
          </p:nvSpPr>
          <p:spPr bwMode="auto">
            <a:xfrm>
              <a:off x="783" y="207"/>
              <a:ext cx="983" cy="92"/>
            </a:xfrm>
            <a:custGeom>
              <a:avLst/>
              <a:gdLst>
                <a:gd name="T0" fmla="*/ 163 w 1407"/>
                <a:gd name="T1" fmla="*/ 2 h 152"/>
                <a:gd name="T2" fmla="*/ 132 w 1407"/>
                <a:gd name="T3" fmla="*/ 1 h 152"/>
                <a:gd name="T4" fmla="*/ 85 w 1407"/>
                <a:gd name="T5" fmla="*/ 7 h 152"/>
                <a:gd name="T6" fmla="*/ 27 w 1407"/>
                <a:gd name="T7" fmla="*/ 1 h 152"/>
                <a:gd name="T8" fmla="*/ 0 w 1407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7"/>
                <a:gd name="T16" fmla="*/ 0 h 152"/>
                <a:gd name="T17" fmla="*/ 1407 w 1407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7" h="152">
                  <a:moveTo>
                    <a:pt x="1407" y="41"/>
                  </a:moveTo>
                  <a:cubicBezTo>
                    <a:pt x="1363" y="37"/>
                    <a:pt x="1252" y="0"/>
                    <a:pt x="1140" y="18"/>
                  </a:cubicBezTo>
                  <a:cubicBezTo>
                    <a:pt x="1028" y="36"/>
                    <a:pt x="887" y="148"/>
                    <a:pt x="736" y="150"/>
                  </a:cubicBezTo>
                  <a:cubicBezTo>
                    <a:pt x="585" y="152"/>
                    <a:pt x="356" y="51"/>
                    <a:pt x="233" y="31"/>
                  </a:cubicBezTo>
                  <a:cubicBezTo>
                    <a:pt x="110" y="11"/>
                    <a:pt x="49" y="28"/>
                    <a:pt x="0" y="27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21" name="任意多边形 378"/>
            <p:cNvSpPr/>
            <p:nvPr/>
          </p:nvSpPr>
          <p:spPr bwMode="auto">
            <a:xfrm>
              <a:off x="0" y="220"/>
              <a:ext cx="434" cy="951"/>
            </a:xfrm>
            <a:custGeom>
              <a:avLst/>
              <a:gdLst>
                <a:gd name="T0" fmla="*/ 72 w 621"/>
                <a:gd name="T1" fmla="*/ 1 h 1571"/>
                <a:gd name="T2" fmla="*/ 48 w 621"/>
                <a:gd name="T3" fmla="*/ 4 h 1571"/>
                <a:gd name="T4" fmla="*/ 7 w 621"/>
                <a:gd name="T5" fmla="*/ 24 h 1571"/>
                <a:gd name="T6" fmla="*/ 5 w 621"/>
                <a:gd name="T7" fmla="*/ 48 h 1571"/>
                <a:gd name="T8" fmla="*/ 23 w 621"/>
                <a:gd name="T9" fmla="*/ 74 h 1571"/>
                <a:gd name="T10" fmla="*/ 15 w 621"/>
                <a:gd name="T11" fmla="*/ 64 h 1571"/>
                <a:gd name="T12" fmla="*/ 25 w 621"/>
                <a:gd name="T13" fmla="*/ 77 h 15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1"/>
                <a:gd name="T22" fmla="*/ 0 h 1571"/>
                <a:gd name="T23" fmla="*/ 621 w 621"/>
                <a:gd name="T24" fmla="*/ 1571 h 15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1" h="1571">
                  <a:moveTo>
                    <a:pt x="621" y="22"/>
                  </a:moveTo>
                  <a:cubicBezTo>
                    <a:pt x="587" y="31"/>
                    <a:pt x="509" y="0"/>
                    <a:pt x="416" y="75"/>
                  </a:cubicBezTo>
                  <a:cubicBezTo>
                    <a:pt x="323" y="150"/>
                    <a:pt x="124" y="321"/>
                    <a:pt x="62" y="472"/>
                  </a:cubicBezTo>
                  <a:cubicBezTo>
                    <a:pt x="0" y="623"/>
                    <a:pt x="20" y="809"/>
                    <a:pt x="43" y="981"/>
                  </a:cubicBezTo>
                  <a:cubicBezTo>
                    <a:pt x="66" y="1153"/>
                    <a:pt x="184" y="1452"/>
                    <a:pt x="197" y="1505"/>
                  </a:cubicBezTo>
                  <a:cubicBezTo>
                    <a:pt x="210" y="1558"/>
                    <a:pt x="121" y="1289"/>
                    <a:pt x="124" y="1300"/>
                  </a:cubicBezTo>
                  <a:cubicBezTo>
                    <a:pt x="127" y="1311"/>
                    <a:pt x="198" y="1515"/>
                    <a:pt x="217" y="1571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22" name="Rectangle 248"/>
            <p:cNvSpPr>
              <a:spLocks noChangeArrowheads="1"/>
            </p:cNvSpPr>
            <p:nvPr/>
          </p:nvSpPr>
          <p:spPr bwMode="auto">
            <a:xfrm>
              <a:off x="522" y="227"/>
              <a:ext cx="274" cy="2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  <a:buFont typeface="Arial"/>
                <a:buNone/>
              </a:pPr>
              <a:r>
                <a:rPr lang="zh-CN" altLang="en-US" sz="2400" b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zh-CN" altLang="en-US" sz="2400" b="1" baseline="-25000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1</a:t>
              </a:r>
              <a:r>
                <a:rPr lang="zh-CN" altLang="en-US" sz="4400" b="1" i="1">
                  <a:solidFill>
                    <a:srgbClr val="FF3300"/>
                  </a:solidFill>
                  <a:ea typeface="楷体" pitchFamily="49" charset="-122"/>
                  <a:cs typeface="Times New Roman" pitchFamily="18" charset="0"/>
                </a:rPr>
                <a:t> </a:t>
              </a:r>
              <a:endParaRPr lang="zh-CN" altLang="en-US" sz="4400" b="1" baseline="-25000">
                <a:solidFill>
                  <a:srgbClr val="FF3300"/>
                </a:solidFill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8223" name="Rectangle 248"/>
            <p:cNvSpPr>
              <a:spLocks noChangeArrowheads="1"/>
            </p:cNvSpPr>
            <p:nvPr/>
          </p:nvSpPr>
          <p:spPr bwMode="auto">
            <a:xfrm>
              <a:off x="1909" y="152"/>
              <a:ext cx="291" cy="3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 anchor="ctr"/>
            <a:lstStyle/>
            <a:p>
              <a:pPr>
                <a:buFont typeface="Arial"/>
                <a:buNone/>
              </a:pPr>
              <a:r>
                <a:rPr lang="zh-CN" altLang="en-US" sz="2400" b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zh-CN" altLang="en-US" sz="2400" b="1" baseline="-25000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2</a:t>
              </a:r>
              <a:r>
                <a:rPr lang="zh-CN" altLang="en-US" sz="4400" b="1" i="1">
                  <a:solidFill>
                    <a:srgbClr val="FF3300"/>
                  </a:solidFill>
                  <a:ea typeface="楷体" pitchFamily="49" charset="-122"/>
                  <a:cs typeface="Times New Roman" pitchFamily="18" charset="0"/>
                </a:rPr>
                <a:t> </a:t>
              </a:r>
              <a:endParaRPr lang="zh-CN" altLang="en-US" sz="4400" b="1" baseline="-25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82961" name="任意多边形 382"/>
          <p:cNvSpPr/>
          <p:nvPr/>
        </p:nvSpPr>
        <p:spPr bwMode="auto">
          <a:xfrm>
            <a:off x="954088" y="2833688"/>
            <a:ext cx="822325" cy="623887"/>
          </a:xfrm>
          <a:custGeom>
            <a:avLst/>
            <a:gdLst>
              <a:gd name="T0" fmla="*/ 2147483647 w 518"/>
              <a:gd name="T1" fmla="*/ 0 h 393"/>
              <a:gd name="T2" fmla="*/ 2147483647 w 518"/>
              <a:gd name="T3" fmla="*/ 2147483647 h 393"/>
              <a:gd name="T4" fmla="*/ 2147483647 w 518"/>
              <a:gd name="T5" fmla="*/ 2147483647 h 393"/>
              <a:gd name="T6" fmla="*/ 2147483647 w 518"/>
              <a:gd name="T7" fmla="*/ 2147483647 h 393"/>
              <a:gd name="T8" fmla="*/ 2147483647 w 518"/>
              <a:gd name="T9" fmla="*/ 2147483647 h 3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8"/>
              <a:gd name="T16" fmla="*/ 0 h 393"/>
              <a:gd name="T17" fmla="*/ 518 w 518"/>
              <a:gd name="T18" fmla="*/ 393 h 3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8" h="393">
                <a:moveTo>
                  <a:pt x="518" y="0"/>
                </a:moveTo>
                <a:cubicBezTo>
                  <a:pt x="484" y="3"/>
                  <a:pt x="391" y="1"/>
                  <a:pt x="313" y="20"/>
                </a:cubicBezTo>
                <a:cubicBezTo>
                  <a:pt x="235" y="39"/>
                  <a:pt x="98" y="63"/>
                  <a:pt x="49" y="115"/>
                </a:cubicBezTo>
                <a:cubicBezTo>
                  <a:pt x="0" y="167"/>
                  <a:pt x="5" y="285"/>
                  <a:pt x="17" y="331"/>
                </a:cubicBezTo>
                <a:cubicBezTo>
                  <a:pt x="29" y="377"/>
                  <a:pt x="100" y="380"/>
                  <a:pt x="122" y="393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2962" name="任意多边形 383"/>
          <p:cNvSpPr/>
          <p:nvPr/>
        </p:nvSpPr>
        <p:spPr bwMode="auto">
          <a:xfrm>
            <a:off x="1749425" y="2798763"/>
            <a:ext cx="392113" cy="596900"/>
          </a:xfrm>
          <a:custGeom>
            <a:avLst/>
            <a:gdLst>
              <a:gd name="T0" fmla="*/ 2147483647 w 247"/>
              <a:gd name="T1" fmla="*/ 0 h 376"/>
              <a:gd name="T2" fmla="*/ 2147483647 w 247"/>
              <a:gd name="T3" fmla="*/ 2147483647 h 376"/>
              <a:gd name="T4" fmla="*/ 2147483647 w 247"/>
              <a:gd name="T5" fmla="*/ 2147483647 h 376"/>
              <a:gd name="T6" fmla="*/ 0 w 247"/>
              <a:gd name="T7" fmla="*/ 2147483647 h 376"/>
              <a:gd name="T8" fmla="*/ 0 60000 65536"/>
              <a:gd name="T9" fmla="*/ 0 60000 65536"/>
              <a:gd name="T10" fmla="*/ 0 60000 65536"/>
              <a:gd name="T11" fmla="*/ 0 60000 65536"/>
              <a:gd name="T12" fmla="*/ 0 w 247"/>
              <a:gd name="T13" fmla="*/ 0 h 376"/>
              <a:gd name="T14" fmla="*/ 247 w 247"/>
              <a:gd name="T15" fmla="*/ 376 h 37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46" h="376">
                <a:moveTo>
                  <a:pt x="152" y="0"/>
                </a:moveTo>
                <a:cubicBezTo>
                  <a:pt x="167" y="25"/>
                  <a:pt x="239" y="98"/>
                  <a:pt x="243" y="151"/>
                </a:cubicBezTo>
                <a:cubicBezTo>
                  <a:pt x="247" y="204"/>
                  <a:pt x="219" y="279"/>
                  <a:pt x="179" y="316"/>
                </a:cubicBezTo>
                <a:cubicBezTo>
                  <a:pt x="139" y="353"/>
                  <a:pt x="37" y="363"/>
                  <a:pt x="0" y="37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4808538" y="3014663"/>
            <a:ext cx="4032250" cy="2051050"/>
            <a:chOff x="0" y="0"/>
            <a:chExt cx="2540" cy="1292"/>
          </a:xfrm>
        </p:grpSpPr>
        <p:pic>
          <p:nvPicPr>
            <p:cNvPr id="8204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643" y="0"/>
              <a:ext cx="589" cy="3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8205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12" y="5"/>
              <a:ext cx="573" cy="3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8206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1643" y="921"/>
              <a:ext cx="672" cy="3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8207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 flipH="1">
              <a:off x="68" y="975"/>
              <a:ext cx="929" cy="3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8208" name="任意多边形 375"/>
            <p:cNvSpPr/>
            <p:nvPr/>
          </p:nvSpPr>
          <p:spPr bwMode="auto">
            <a:xfrm>
              <a:off x="926" y="1182"/>
              <a:ext cx="905" cy="104"/>
            </a:xfrm>
            <a:custGeom>
              <a:avLst/>
              <a:gdLst>
                <a:gd name="T0" fmla="*/ 0 w 1296"/>
                <a:gd name="T1" fmla="*/ 1 h 172"/>
                <a:gd name="T2" fmla="*/ 9 w 1296"/>
                <a:gd name="T3" fmla="*/ 4 h 172"/>
                <a:gd name="T4" fmla="*/ 50 w 1296"/>
                <a:gd name="T5" fmla="*/ 8 h 172"/>
                <a:gd name="T6" fmla="*/ 89 w 1296"/>
                <a:gd name="T7" fmla="*/ 6 h 172"/>
                <a:gd name="T8" fmla="*/ 117 w 1296"/>
                <a:gd name="T9" fmla="*/ 1 h 172"/>
                <a:gd name="T10" fmla="*/ 145 w 1296"/>
                <a:gd name="T11" fmla="*/ 1 h 172"/>
                <a:gd name="T12" fmla="*/ 148 w 1296"/>
                <a:gd name="T13" fmla="*/ 1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6"/>
                <a:gd name="T22" fmla="*/ 0 h 172"/>
                <a:gd name="T23" fmla="*/ 1296 w 1296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6" h="172">
                  <a:moveTo>
                    <a:pt x="0" y="6"/>
                  </a:moveTo>
                  <a:cubicBezTo>
                    <a:pt x="13" y="18"/>
                    <a:pt x="7" y="53"/>
                    <a:pt x="79" y="79"/>
                  </a:cubicBezTo>
                  <a:cubicBezTo>
                    <a:pt x="151" y="105"/>
                    <a:pt x="315" y="158"/>
                    <a:pt x="430" y="165"/>
                  </a:cubicBezTo>
                  <a:cubicBezTo>
                    <a:pt x="545" y="172"/>
                    <a:pt x="674" y="143"/>
                    <a:pt x="770" y="119"/>
                  </a:cubicBezTo>
                  <a:cubicBezTo>
                    <a:pt x="866" y="95"/>
                    <a:pt x="926" y="38"/>
                    <a:pt x="1006" y="19"/>
                  </a:cubicBezTo>
                  <a:cubicBezTo>
                    <a:pt x="1086" y="0"/>
                    <a:pt x="1206" y="6"/>
                    <a:pt x="1251" y="6"/>
                  </a:cubicBezTo>
                  <a:cubicBezTo>
                    <a:pt x="1296" y="6"/>
                    <a:pt x="1272" y="16"/>
                    <a:pt x="1277" y="19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09" name="任意多边形 376"/>
            <p:cNvSpPr/>
            <p:nvPr/>
          </p:nvSpPr>
          <p:spPr bwMode="auto">
            <a:xfrm>
              <a:off x="2114" y="248"/>
              <a:ext cx="426" cy="976"/>
            </a:xfrm>
            <a:custGeom>
              <a:avLst/>
              <a:gdLst>
                <a:gd name="T0" fmla="*/ 12 w 609"/>
                <a:gd name="T1" fmla="*/ 77 h 1612"/>
                <a:gd name="T2" fmla="*/ 24 w 609"/>
                <a:gd name="T3" fmla="*/ 77 h 1612"/>
                <a:gd name="T4" fmla="*/ 52 w 609"/>
                <a:gd name="T5" fmla="*/ 63 h 1612"/>
                <a:gd name="T6" fmla="*/ 64 w 609"/>
                <a:gd name="T7" fmla="*/ 38 h 1612"/>
                <a:gd name="T8" fmla="*/ 10 w 609"/>
                <a:gd name="T9" fmla="*/ 8 h 1612"/>
                <a:gd name="T10" fmla="*/ 4 w 609"/>
                <a:gd name="T11" fmla="*/ 0 h 1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9"/>
                <a:gd name="T19" fmla="*/ 0 h 1612"/>
                <a:gd name="T20" fmla="*/ 609 w 609"/>
                <a:gd name="T21" fmla="*/ 1612 h 1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9" h="1611">
                  <a:moveTo>
                    <a:pt x="106" y="1563"/>
                  </a:moveTo>
                  <a:cubicBezTo>
                    <a:pt x="122" y="1563"/>
                    <a:pt x="149" y="1612"/>
                    <a:pt x="205" y="1563"/>
                  </a:cubicBezTo>
                  <a:cubicBezTo>
                    <a:pt x="261" y="1514"/>
                    <a:pt x="386" y="1404"/>
                    <a:pt x="443" y="1270"/>
                  </a:cubicBezTo>
                  <a:cubicBezTo>
                    <a:pt x="500" y="1136"/>
                    <a:pt x="609" y="944"/>
                    <a:pt x="549" y="760"/>
                  </a:cubicBezTo>
                  <a:cubicBezTo>
                    <a:pt x="489" y="576"/>
                    <a:pt x="172" y="293"/>
                    <a:pt x="86" y="166"/>
                  </a:cubicBezTo>
                  <a:cubicBezTo>
                    <a:pt x="0" y="39"/>
                    <a:pt x="44" y="35"/>
                    <a:pt x="33" y="0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10" name="任意多边形 377"/>
            <p:cNvSpPr/>
            <p:nvPr/>
          </p:nvSpPr>
          <p:spPr bwMode="auto">
            <a:xfrm>
              <a:off x="783" y="207"/>
              <a:ext cx="983" cy="92"/>
            </a:xfrm>
            <a:custGeom>
              <a:avLst/>
              <a:gdLst>
                <a:gd name="T0" fmla="*/ 163 w 1407"/>
                <a:gd name="T1" fmla="*/ 2 h 152"/>
                <a:gd name="T2" fmla="*/ 132 w 1407"/>
                <a:gd name="T3" fmla="*/ 1 h 152"/>
                <a:gd name="T4" fmla="*/ 85 w 1407"/>
                <a:gd name="T5" fmla="*/ 7 h 152"/>
                <a:gd name="T6" fmla="*/ 27 w 1407"/>
                <a:gd name="T7" fmla="*/ 1 h 152"/>
                <a:gd name="T8" fmla="*/ 0 w 1407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7"/>
                <a:gd name="T16" fmla="*/ 0 h 152"/>
                <a:gd name="T17" fmla="*/ 1407 w 1407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7" h="152">
                  <a:moveTo>
                    <a:pt x="1407" y="41"/>
                  </a:moveTo>
                  <a:cubicBezTo>
                    <a:pt x="1363" y="37"/>
                    <a:pt x="1252" y="0"/>
                    <a:pt x="1140" y="18"/>
                  </a:cubicBezTo>
                  <a:cubicBezTo>
                    <a:pt x="1028" y="36"/>
                    <a:pt x="887" y="148"/>
                    <a:pt x="736" y="150"/>
                  </a:cubicBezTo>
                  <a:cubicBezTo>
                    <a:pt x="585" y="152"/>
                    <a:pt x="356" y="51"/>
                    <a:pt x="233" y="31"/>
                  </a:cubicBezTo>
                  <a:cubicBezTo>
                    <a:pt x="110" y="11"/>
                    <a:pt x="49" y="28"/>
                    <a:pt x="0" y="27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11" name="任意多边形 378"/>
            <p:cNvSpPr/>
            <p:nvPr/>
          </p:nvSpPr>
          <p:spPr bwMode="auto">
            <a:xfrm>
              <a:off x="0" y="220"/>
              <a:ext cx="434" cy="951"/>
            </a:xfrm>
            <a:custGeom>
              <a:avLst/>
              <a:gdLst>
                <a:gd name="T0" fmla="*/ 72 w 621"/>
                <a:gd name="T1" fmla="*/ 1 h 1571"/>
                <a:gd name="T2" fmla="*/ 48 w 621"/>
                <a:gd name="T3" fmla="*/ 4 h 1571"/>
                <a:gd name="T4" fmla="*/ 7 w 621"/>
                <a:gd name="T5" fmla="*/ 24 h 1571"/>
                <a:gd name="T6" fmla="*/ 5 w 621"/>
                <a:gd name="T7" fmla="*/ 48 h 1571"/>
                <a:gd name="T8" fmla="*/ 23 w 621"/>
                <a:gd name="T9" fmla="*/ 74 h 1571"/>
                <a:gd name="T10" fmla="*/ 15 w 621"/>
                <a:gd name="T11" fmla="*/ 64 h 1571"/>
                <a:gd name="T12" fmla="*/ 25 w 621"/>
                <a:gd name="T13" fmla="*/ 77 h 15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1"/>
                <a:gd name="T22" fmla="*/ 0 h 1571"/>
                <a:gd name="T23" fmla="*/ 621 w 621"/>
                <a:gd name="T24" fmla="*/ 1571 h 15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1" h="1571">
                  <a:moveTo>
                    <a:pt x="621" y="22"/>
                  </a:moveTo>
                  <a:cubicBezTo>
                    <a:pt x="587" y="31"/>
                    <a:pt x="509" y="0"/>
                    <a:pt x="416" y="75"/>
                  </a:cubicBezTo>
                  <a:cubicBezTo>
                    <a:pt x="323" y="150"/>
                    <a:pt x="124" y="321"/>
                    <a:pt x="62" y="472"/>
                  </a:cubicBezTo>
                  <a:cubicBezTo>
                    <a:pt x="0" y="623"/>
                    <a:pt x="20" y="809"/>
                    <a:pt x="43" y="981"/>
                  </a:cubicBezTo>
                  <a:cubicBezTo>
                    <a:pt x="66" y="1153"/>
                    <a:pt x="184" y="1452"/>
                    <a:pt x="197" y="1505"/>
                  </a:cubicBezTo>
                  <a:cubicBezTo>
                    <a:pt x="210" y="1558"/>
                    <a:pt x="121" y="1289"/>
                    <a:pt x="124" y="1300"/>
                  </a:cubicBezTo>
                  <a:cubicBezTo>
                    <a:pt x="127" y="1311"/>
                    <a:pt x="198" y="1515"/>
                    <a:pt x="217" y="1571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12" name="Rectangle 248"/>
            <p:cNvSpPr>
              <a:spLocks noChangeArrowheads="1"/>
            </p:cNvSpPr>
            <p:nvPr/>
          </p:nvSpPr>
          <p:spPr bwMode="auto">
            <a:xfrm>
              <a:off x="522" y="227"/>
              <a:ext cx="274" cy="2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  <a:buFont typeface="Arial"/>
                <a:buNone/>
              </a:pPr>
              <a:r>
                <a:rPr lang="zh-CN" altLang="en-US" sz="2400" b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zh-CN" altLang="en-US" sz="2400" b="1" baseline="-25000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1</a:t>
              </a:r>
              <a:r>
                <a:rPr lang="zh-CN" altLang="en-US" sz="4400" b="1" i="1">
                  <a:solidFill>
                    <a:srgbClr val="FF3300"/>
                  </a:solidFill>
                  <a:ea typeface="楷体" pitchFamily="49" charset="-122"/>
                  <a:cs typeface="Times New Roman" pitchFamily="18" charset="0"/>
                </a:rPr>
                <a:t> </a:t>
              </a:r>
              <a:endParaRPr lang="zh-CN" altLang="en-US" sz="4400" b="1" baseline="-25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8213" name="Rectangle 248"/>
            <p:cNvSpPr>
              <a:spLocks noChangeArrowheads="1"/>
            </p:cNvSpPr>
            <p:nvPr/>
          </p:nvSpPr>
          <p:spPr bwMode="auto">
            <a:xfrm>
              <a:off x="1909" y="152"/>
              <a:ext cx="291" cy="3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 anchor="ctr"/>
            <a:lstStyle/>
            <a:p>
              <a:pPr>
                <a:buFont typeface="Arial"/>
                <a:buNone/>
              </a:pPr>
              <a:r>
                <a:rPr lang="zh-CN" altLang="en-US" sz="2400" b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zh-CN" altLang="en-US" sz="2400" b="1" baseline="-25000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2</a:t>
              </a:r>
              <a:r>
                <a:rPr lang="zh-CN" altLang="en-US" sz="4400" b="1" i="1">
                  <a:solidFill>
                    <a:srgbClr val="FF3300"/>
                  </a:solidFill>
                  <a:ea typeface="楷体" pitchFamily="49" charset="-122"/>
                  <a:cs typeface="Times New Roman" pitchFamily="18" charset="0"/>
                </a:rPr>
                <a:t> </a:t>
              </a:r>
              <a:endParaRPr lang="zh-CN" altLang="en-US" sz="4400" b="1" baseline="-25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82974" name="任意多边形 384"/>
          <p:cNvSpPr/>
          <p:nvPr/>
        </p:nvSpPr>
        <p:spPr bwMode="auto">
          <a:xfrm>
            <a:off x="6613525" y="2659063"/>
            <a:ext cx="996950" cy="736600"/>
          </a:xfrm>
          <a:custGeom>
            <a:avLst/>
            <a:gdLst>
              <a:gd name="T0" fmla="*/ 2147483647 w 628"/>
              <a:gd name="T1" fmla="*/ 0 h 464"/>
              <a:gd name="T2" fmla="*/ 2147483647 w 628"/>
              <a:gd name="T3" fmla="*/ 2147483647 h 464"/>
              <a:gd name="T4" fmla="*/ 2147483647 w 628"/>
              <a:gd name="T5" fmla="*/ 2147483647 h 464"/>
              <a:gd name="T6" fmla="*/ 2147483647 w 628"/>
              <a:gd name="T7" fmla="*/ 2147483647 h 464"/>
              <a:gd name="T8" fmla="*/ 2147483647 w 628"/>
              <a:gd name="T9" fmla="*/ 2147483647 h 4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28"/>
              <a:gd name="T16" fmla="*/ 0 h 464"/>
              <a:gd name="T17" fmla="*/ 628 w 628"/>
              <a:gd name="T18" fmla="*/ 464 h 4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28" h="463">
                <a:moveTo>
                  <a:pt x="19" y="0"/>
                </a:moveTo>
                <a:cubicBezTo>
                  <a:pt x="22" y="31"/>
                  <a:pt x="0" y="132"/>
                  <a:pt x="39" y="186"/>
                </a:cubicBezTo>
                <a:cubicBezTo>
                  <a:pt x="78" y="240"/>
                  <a:pt x="182" y="289"/>
                  <a:pt x="251" y="325"/>
                </a:cubicBezTo>
                <a:cubicBezTo>
                  <a:pt x="320" y="361"/>
                  <a:pt x="393" y="381"/>
                  <a:pt x="456" y="404"/>
                </a:cubicBezTo>
                <a:cubicBezTo>
                  <a:pt x="519" y="427"/>
                  <a:pt x="592" y="451"/>
                  <a:pt x="628" y="464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2975" name="任意多边形 385"/>
          <p:cNvSpPr/>
          <p:nvPr/>
        </p:nvSpPr>
        <p:spPr bwMode="auto">
          <a:xfrm>
            <a:off x="6843713" y="2624138"/>
            <a:ext cx="1706562" cy="773112"/>
          </a:xfrm>
          <a:custGeom>
            <a:avLst/>
            <a:gdLst>
              <a:gd name="T0" fmla="*/ 0 w 1075"/>
              <a:gd name="T1" fmla="*/ 2147483647 h 487"/>
              <a:gd name="T2" fmla="*/ 2147483647 w 1075"/>
              <a:gd name="T3" fmla="*/ 2147483647 h 487"/>
              <a:gd name="T4" fmla="*/ 2147483647 w 1075"/>
              <a:gd name="T5" fmla="*/ 2147483647 h 487"/>
              <a:gd name="T6" fmla="*/ 2147483647 w 1075"/>
              <a:gd name="T7" fmla="*/ 2147483647 h 487"/>
              <a:gd name="T8" fmla="*/ 2147483647 w 1075"/>
              <a:gd name="T9" fmla="*/ 2147483647 h 487"/>
              <a:gd name="T10" fmla="*/ 2147483647 w 1075"/>
              <a:gd name="T11" fmla="*/ 2147483647 h 48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5"/>
              <a:gd name="T19" fmla="*/ 0 h 487"/>
              <a:gd name="T20" fmla="*/ 1075 w 1075"/>
              <a:gd name="T21" fmla="*/ 487 h 48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5" h="487">
                <a:moveTo>
                  <a:pt x="0" y="2"/>
                </a:moveTo>
                <a:cubicBezTo>
                  <a:pt x="40" y="24"/>
                  <a:pt x="112" y="125"/>
                  <a:pt x="252" y="128"/>
                </a:cubicBezTo>
                <a:cubicBezTo>
                  <a:pt x="392" y="131"/>
                  <a:pt x="705" y="0"/>
                  <a:pt x="838" y="17"/>
                </a:cubicBezTo>
                <a:cubicBezTo>
                  <a:pt x="971" y="34"/>
                  <a:pt x="1025" y="158"/>
                  <a:pt x="1050" y="229"/>
                </a:cubicBezTo>
                <a:cubicBezTo>
                  <a:pt x="1075" y="300"/>
                  <a:pt x="1025" y="398"/>
                  <a:pt x="991" y="441"/>
                </a:cubicBezTo>
                <a:cubicBezTo>
                  <a:pt x="957" y="484"/>
                  <a:pt x="875" y="478"/>
                  <a:pt x="845" y="487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202" name="Text Box 32"/>
          <p:cNvSpPr txBox="1">
            <a:spLocks noChangeArrowheads="1"/>
          </p:cNvSpPr>
          <p:nvPr/>
        </p:nvSpPr>
        <p:spPr bwMode="auto">
          <a:xfrm>
            <a:off x="4648200" y="914400"/>
            <a:ext cx="41910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/>
              <a:buNone/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②测灯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800" b="1" baseline="-25000"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两端的电压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U</a:t>
            </a:r>
            <a:r>
              <a:rPr lang="en-US" altLang="zh-CN" sz="2800" b="1" baseline="-25000">
                <a:ea typeface="楷体" pitchFamily="49" charset="-122"/>
                <a:cs typeface="Times New Roman" pitchFamily="18" charset="0"/>
              </a:rPr>
              <a:t>2</a:t>
            </a:r>
            <a:endParaRPr lang="zh-CN" altLang="en-US" sz="2800" b="1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203" name="Text Box 33"/>
          <p:cNvSpPr txBox="1">
            <a:spLocks noChangeArrowheads="1"/>
          </p:cNvSpPr>
          <p:nvPr/>
        </p:nvSpPr>
        <p:spPr bwMode="auto">
          <a:xfrm>
            <a:off x="381000" y="914400"/>
            <a:ext cx="42116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/>
              <a:buNone/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①测灯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sz="2800" b="1" baseline="-25000"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两端的电压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U</a:t>
            </a:r>
            <a:r>
              <a:rPr lang="en-US" altLang="zh-CN" sz="2800" b="1" baseline="-25000">
                <a:ea typeface="楷体" pitchFamily="49" charset="-122"/>
                <a:cs typeface="Times New Roman" pitchFamily="18" charset="0"/>
              </a:rPr>
              <a:t>1</a:t>
            </a:r>
            <a:endParaRPr lang="zh-CN" altLang="en-US" sz="2800" b="1" baseline="-25000"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1" grpId="0" animBg="1"/>
      <p:bldP spid="82962" grpId="0" animBg="1"/>
      <p:bldP spid="82974" grpId="0" animBg="1"/>
      <p:bldP spid="829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7" descr="H:\2\人教教参资源\九\图\电压表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492750" y="3790950"/>
            <a:ext cx="1087438" cy="1108075"/>
          </a:xfrm>
          <a:prstGeom prst="rect">
            <a:avLst/>
          </a:prstGeom>
          <a:noFill/>
          <a:ln w="9525">
            <a:noFill/>
            <a:miter lim="800000"/>
          </a:ln>
        </p:spPr>
      </p:pic>
      <p:pic>
        <p:nvPicPr>
          <p:cNvPr id="83973" name="Picture 7" descr="H:\2\人教教参资源\九\图\电压表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965325" y="1479550"/>
            <a:ext cx="1087438" cy="1108075"/>
          </a:xfrm>
          <a:prstGeom prst="rect">
            <a:avLst/>
          </a:prstGeom>
          <a:noFill/>
          <a:ln w="9525">
            <a:noFill/>
            <a:miter lim="800000"/>
          </a:ln>
        </p:spPr>
      </p:pic>
      <p:grpSp>
        <p:nvGrpSpPr>
          <p:cNvPr id="9220" name="Group 6"/>
          <p:cNvGrpSpPr/>
          <p:nvPr/>
        </p:nvGrpSpPr>
        <p:grpSpPr>
          <a:xfrm>
            <a:off x="417513" y="2668588"/>
            <a:ext cx="4032250" cy="2051050"/>
            <a:chOff x="0" y="0"/>
            <a:chExt cx="2540" cy="1292"/>
          </a:xfrm>
        </p:grpSpPr>
        <p:pic>
          <p:nvPicPr>
            <p:cNvPr id="9238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643" y="0"/>
              <a:ext cx="589" cy="3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9239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12" y="5"/>
              <a:ext cx="573" cy="3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9240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1643" y="921"/>
              <a:ext cx="672" cy="3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9241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 flipH="1">
              <a:off x="68" y="975"/>
              <a:ext cx="929" cy="3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9242" name="任意多边形 375"/>
            <p:cNvSpPr/>
            <p:nvPr/>
          </p:nvSpPr>
          <p:spPr bwMode="auto">
            <a:xfrm>
              <a:off x="926" y="1182"/>
              <a:ext cx="905" cy="104"/>
            </a:xfrm>
            <a:custGeom>
              <a:avLst/>
              <a:gdLst>
                <a:gd name="T0" fmla="*/ 0 w 1296"/>
                <a:gd name="T1" fmla="*/ 1 h 172"/>
                <a:gd name="T2" fmla="*/ 9 w 1296"/>
                <a:gd name="T3" fmla="*/ 4 h 172"/>
                <a:gd name="T4" fmla="*/ 50 w 1296"/>
                <a:gd name="T5" fmla="*/ 8 h 172"/>
                <a:gd name="T6" fmla="*/ 89 w 1296"/>
                <a:gd name="T7" fmla="*/ 6 h 172"/>
                <a:gd name="T8" fmla="*/ 117 w 1296"/>
                <a:gd name="T9" fmla="*/ 1 h 172"/>
                <a:gd name="T10" fmla="*/ 145 w 1296"/>
                <a:gd name="T11" fmla="*/ 1 h 172"/>
                <a:gd name="T12" fmla="*/ 148 w 1296"/>
                <a:gd name="T13" fmla="*/ 1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6"/>
                <a:gd name="T22" fmla="*/ 0 h 172"/>
                <a:gd name="T23" fmla="*/ 1296 w 1296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6" h="172">
                  <a:moveTo>
                    <a:pt x="0" y="6"/>
                  </a:moveTo>
                  <a:cubicBezTo>
                    <a:pt x="13" y="18"/>
                    <a:pt x="7" y="53"/>
                    <a:pt x="79" y="79"/>
                  </a:cubicBezTo>
                  <a:cubicBezTo>
                    <a:pt x="151" y="105"/>
                    <a:pt x="315" y="158"/>
                    <a:pt x="430" y="165"/>
                  </a:cubicBezTo>
                  <a:cubicBezTo>
                    <a:pt x="545" y="172"/>
                    <a:pt x="674" y="143"/>
                    <a:pt x="770" y="119"/>
                  </a:cubicBezTo>
                  <a:cubicBezTo>
                    <a:pt x="866" y="95"/>
                    <a:pt x="926" y="38"/>
                    <a:pt x="1006" y="19"/>
                  </a:cubicBezTo>
                  <a:cubicBezTo>
                    <a:pt x="1086" y="0"/>
                    <a:pt x="1206" y="6"/>
                    <a:pt x="1251" y="6"/>
                  </a:cubicBezTo>
                  <a:cubicBezTo>
                    <a:pt x="1296" y="6"/>
                    <a:pt x="1272" y="16"/>
                    <a:pt x="1277" y="19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9243" name="任意多边形 376"/>
            <p:cNvSpPr/>
            <p:nvPr/>
          </p:nvSpPr>
          <p:spPr bwMode="auto">
            <a:xfrm>
              <a:off x="2114" y="248"/>
              <a:ext cx="426" cy="976"/>
            </a:xfrm>
            <a:custGeom>
              <a:avLst/>
              <a:gdLst>
                <a:gd name="T0" fmla="*/ 12 w 609"/>
                <a:gd name="T1" fmla="*/ 77 h 1612"/>
                <a:gd name="T2" fmla="*/ 24 w 609"/>
                <a:gd name="T3" fmla="*/ 77 h 1612"/>
                <a:gd name="T4" fmla="*/ 52 w 609"/>
                <a:gd name="T5" fmla="*/ 63 h 1612"/>
                <a:gd name="T6" fmla="*/ 64 w 609"/>
                <a:gd name="T7" fmla="*/ 38 h 1612"/>
                <a:gd name="T8" fmla="*/ 10 w 609"/>
                <a:gd name="T9" fmla="*/ 8 h 1612"/>
                <a:gd name="T10" fmla="*/ 4 w 609"/>
                <a:gd name="T11" fmla="*/ 0 h 1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9"/>
                <a:gd name="T19" fmla="*/ 0 h 1612"/>
                <a:gd name="T20" fmla="*/ 609 w 609"/>
                <a:gd name="T21" fmla="*/ 1612 h 1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9" h="1611">
                  <a:moveTo>
                    <a:pt x="106" y="1563"/>
                  </a:moveTo>
                  <a:cubicBezTo>
                    <a:pt x="122" y="1563"/>
                    <a:pt x="149" y="1612"/>
                    <a:pt x="205" y="1563"/>
                  </a:cubicBezTo>
                  <a:cubicBezTo>
                    <a:pt x="261" y="1514"/>
                    <a:pt x="386" y="1404"/>
                    <a:pt x="443" y="1270"/>
                  </a:cubicBezTo>
                  <a:cubicBezTo>
                    <a:pt x="500" y="1136"/>
                    <a:pt x="609" y="944"/>
                    <a:pt x="549" y="760"/>
                  </a:cubicBezTo>
                  <a:cubicBezTo>
                    <a:pt x="489" y="576"/>
                    <a:pt x="172" y="293"/>
                    <a:pt x="86" y="166"/>
                  </a:cubicBezTo>
                  <a:cubicBezTo>
                    <a:pt x="0" y="39"/>
                    <a:pt x="44" y="35"/>
                    <a:pt x="33" y="0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9244" name="任意多边形 377"/>
            <p:cNvSpPr/>
            <p:nvPr/>
          </p:nvSpPr>
          <p:spPr bwMode="auto">
            <a:xfrm>
              <a:off x="783" y="207"/>
              <a:ext cx="983" cy="92"/>
            </a:xfrm>
            <a:custGeom>
              <a:avLst/>
              <a:gdLst>
                <a:gd name="T0" fmla="*/ 163 w 1407"/>
                <a:gd name="T1" fmla="*/ 2 h 152"/>
                <a:gd name="T2" fmla="*/ 132 w 1407"/>
                <a:gd name="T3" fmla="*/ 1 h 152"/>
                <a:gd name="T4" fmla="*/ 85 w 1407"/>
                <a:gd name="T5" fmla="*/ 7 h 152"/>
                <a:gd name="T6" fmla="*/ 27 w 1407"/>
                <a:gd name="T7" fmla="*/ 1 h 152"/>
                <a:gd name="T8" fmla="*/ 0 w 1407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7"/>
                <a:gd name="T16" fmla="*/ 0 h 152"/>
                <a:gd name="T17" fmla="*/ 1407 w 1407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7" h="152">
                  <a:moveTo>
                    <a:pt x="1407" y="41"/>
                  </a:moveTo>
                  <a:cubicBezTo>
                    <a:pt x="1363" y="37"/>
                    <a:pt x="1252" y="0"/>
                    <a:pt x="1140" y="18"/>
                  </a:cubicBezTo>
                  <a:cubicBezTo>
                    <a:pt x="1028" y="36"/>
                    <a:pt x="887" y="148"/>
                    <a:pt x="736" y="150"/>
                  </a:cubicBezTo>
                  <a:cubicBezTo>
                    <a:pt x="585" y="152"/>
                    <a:pt x="356" y="51"/>
                    <a:pt x="233" y="31"/>
                  </a:cubicBezTo>
                  <a:cubicBezTo>
                    <a:pt x="110" y="11"/>
                    <a:pt x="49" y="28"/>
                    <a:pt x="0" y="27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9245" name="任意多边形 378"/>
            <p:cNvSpPr/>
            <p:nvPr/>
          </p:nvSpPr>
          <p:spPr bwMode="auto">
            <a:xfrm>
              <a:off x="0" y="220"/>
              <a:ext cx="434" cy="951"/>
            </a:xfrm>
            <a:custGeom>
              <a:avLst/>
              <a:gdLst>
                <a:gd name="T0" fmla="*/ 72 w 621"/>
                <a:gd name="T1" fmla="*/ 1 h 1571"/>
                <a:gd name="T2" fmla="*/ 48 w 621"/>
                <a:gd name="T3" fmla="*/ 4 h 1571"/>
                <a:gd name="T4" fmla="*/ 7 w 621"/>
                <a:gd name="T5" fmla="*/ 24 h 1571"/>
                <a:gd name="T6" fmla="*/ 5 w 621"/>
                <a:gd name="T7" fmla="*/ 48 h 1571"/>
                <a:gd name="T8" fmla="*/ 23 w 621"/>
                <a:gd name="T9" fmla="*/ 74 h 1571"/>
                <a:gd name="T10" fmla="*/ 15 w 621"/>
                <a:gd name="T11" fmla="*/ 64 h 1571"/>
                <a:gd name="T12" fmla="*/ 25 w 621"/>
                <a:gd name="T13" fmla="*/ 77 h 15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1"/>
                <a:gd name="T22" fmla="*/ 0 h 1571"/>
                <a:gd name="T23" fmla="*/ 621 w 621"/>
                <a:gd name="T24" fmla="*/ 1571 h 15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1" h="1571">
                  <a:moveTo>
                    <a:pt x="621" y="22"/>
                  </a:moveTo>
                  <a:cubicBezTo>
                    <a:pt x="587" y="31"/>
                    <a:pt x="509" y="0"/>
                    <a:pt x="416" y="75"/>
                  </a:cubicBezTo>
                  <a:cubicBezTo>
                    <a:pt x="323" y="150"/>
                    <a:pt x="124" y="321"/>
                    <a:pt x="62" y="472"/>
                  </a:cubicBezTo>
                  <a:cubicBezTo>
                    <a:pt x="0" y="623"/>
                    <a:pt x="20" y="809"/>
                    <a:pt x="43" y="981"/>
                  </a:cubicBezTo>
                  <a:cubicBezTo>
                    <a:pt x="66" y="1153"/>
                    <a:pt x="184" y="1452"/>
                    <a:pt x="197" y="1505"/>
                  </a:cubicBezTo>
                  <a:cubicBezTo>
                    <a:pt x="210" y="1558"/>
                    <a:pt x="121" y="1289"/>
                    <a:pt x="124" y="1300"/>
                  </a:cubicBezTo>
                  <a:cubicBezTo>
                    <a:pt x="127" y="1311"/>
                    <a:pt x="198" y="1515"/>
                    <a:pt x="217" y="1571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9246" name="Rectangle 248"/>
            <p:cNvSpPr>
              <a:spLocks noChangeArrowheads="1"/>
            </p:cNvSpPr>
            <p:nvPr/>
          </p:nvSpPr>
          <p:spPr bwMode="auto">
            <a:xfrm>
              <a:off x="522" y="227"/>
              <a:ext cx="274" cy="2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  <a:buFont typeface="Arial"/>
                <a:buNone/>
              </a:pPr>
              <a:r>
                <a:rPr lang="zh-CN" altLang="en-US" sz="2400" b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zh-CN" altLang="en-US" sz="2400" b="1" baseline="-25000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1</a:t>
              </a:r>
              <a:r>
                <a:rPr lang="zh-CN" altLang="en-US" sz="4400" b="1" i="1">
                  <a:solidFill>
                    <a:srgbClr val="FF3300"/>
                  </a:solidFill>
                  <a:ea typeface="楷体" pitchFamily="49" charset="-122"/>
                  <a:cs typeface="Times New Roman" pitchFamily="18" charset="0"/>
                </a:rPr>
                <a:t> </a:t>
              </a:r>
              <a:endParaRPr lang="zh-CN" altLang="en-US" sz="4400" b="1" baseline="-25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9247" name="Rectangle 248"/>
            <p:cNvSpPr>
              <a:spLocks noChangeArrowheads="1"/>
            </p:cNvSpPr>
            <p:nvPr/>
          </p:nvSpPr>
          <p:spPr bwMode="auto">
            <a:xfrm>
              <a:off x="1909" y="152"/>
              <a:ext cx="291" cy="3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 anchor="ctr"/>
            <a:lstStyle/>
            <a:p>
              <a:pPr>
                <a:buFont typeface="Arial"/>
                <a:buNone/>
              </a:pPr>
              <a:r>
                <a:rPr lang="zh-CN" altLang="en-US" sz="2400" b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zh-CN" altLang="en-US" sz="2400" b="1" baseline="-25000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2</a:t>
              </a:r>
              <a:r>
                <a:rPr lang="zh-CN" altLang="en-US" sz="4400" b="1" i="1">
                  <a:solidFill>
                    <a:srgbClr val="FF3300"/>
                  </a:solidFill>
                  <a:ea typeface="楷体" pitchFamily="49" charset="-122"/>
                  <a:cs typeface="Times New Roman" pitchFamily="18" charset="0"/>
                </a:rPr>
                <a:t> </a:t>
              </a:r>
              <a:endParaRPr lang="zh-CN" altLang="en-US" sz="4400" b="1" baseline="-25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83985" name="任意多边形 382"/>
          <p:cNvSpPr/>
          <p:nvPr/>
        </p:nvSpPr>
        <p:spPr bwMode="auto">
          <a:xfrm>
            <a:off x="879475" y="2274888"/>
            <a:ext cx="1416050" cy="787400"/>
          </a:xfrm>
          <a:custGeom>
            <a:avLst/>
            <a:gdLst>
              <a:gd name="T0" fmla="*/ 2147483647 w 892"/>
              <a:gd name="T1" fmla="*/ 2147483647 h 496"/>
              <a:gd name="T2" fmla="*/ 2147483647 w 892"/>
              <a:gd name="T3" fmla="*/ 2147483647 h 496"/>
              <a:gd name="T4" fmla="*/ 2147483647 w 892"/>
              <a:gd name="T5" fmla="*/ 2147483647 h 496"/>
              <a:gd name="T6" fmla="*/ 2147483647 w 892"/>
              <a:gd name="T7" fmla="*/ 2147483647 h 496"/>
              <a:gd name="T8" fmla="*/ 0 60000 65536"/>
              <a:gd name="T9" fmla="*/ 0 60000 65536"/>
              <a:gd name="T10" fmla="*/ 0 60000 65536"/>
              <a:gd name="T11" fmla="*/ 0 60000 65536"/>
              <a:gd name="T12" fmla="*/ 0 w 892"/>
              <a:gd name="T13" fmla="*/ 0 h 496"/>
              <a:gd name="T14" fmla="*/ 892 w 892"/>
              <a:gd name="T15" fmla="*/ 496 h 4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92" h="496">
                <a:moveTo>
                  <a:pt x="892" y="34"/>
                </a:moveTo>
                <a:cubicBezTo>
                  <a:pt x="808" y="37"/>
                  <a:pt x="528" y="0"/>
                  <a:pt x="387" y="52"/>
                </a:cubicBezTo>
                <a:cubicBezTo>
                  <a:pt x="246" y="104"/>
                  <a:pt x="86" y="270"/>
                  <a:pt x="43" y="344"/>
                </a:cubicBezTo>
                <a:cubicBezTo>
                  <a:pt x="0" y="418"/>
                  <a:pt x="111" y="464"/>
                  <a:pt x="129" y="4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3986" name="任意多边形 386"/>
          <p:cNvSpPr/>
          <p:nvPr/>
        </p:nvSpPr>
        <p:spPr bwMode="auto">
          <a:xfrm>
            <a:off x="2720975" y="2308225"/>
            <a:ext cx="1360488" cy="815975"/>
          </a:xfrm>
          <a:custGeom>
            <a:avLst/>
            <a:gdLst>
              <a:gd name="T0" fmla="*/ 0 w 857"/>
              <a:gd name="T1" fmla="*/ 0 h 514"/>
              <a:gd name="T2" fmla="*/ 2147483647 w 857"/>
              <a:gd name="T3" fmla="*/ 2147483647 h 514"/>
              <a:gd name="T4" fmla="*/ 2147483647 w 857"/>
              <a:gd name="T5" fmla="*/ 2147483647 h 514"/>
              <a:gd name="T6" fmla="*/ 2147483647 w 857"/>
              <a:gd name="T7" fmla="*/ 2147483647 h 514"/>
              <a:gd name="T8" fmla="*/ 2147483647 w 857"/>
              <a:gd name="T9" fmla="*/ 2147483647 h 514"/>
              <a:gd name="T10" fmla="*/ 2147483647 w 857"/>
              <a:gd name="T11" fmla="*/ 2147483647 h 514"/>
              <a:gd name="T12" fmla="*/ 2147483647 w 857"/>
              <a:gd name="T13" fmla="*/ 2147483647 h 5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7"/>
              <a:gd name="T22" fmla="*/ 0 h 514"/>
              <a:gd name="T23" fmla="*/ 857 w 857"/>
              <a:gd name="T24" fmla="*/ 514 h 51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7" h="514">
                <a:moveTo>
                  <a:pt x="0" y="0"/>
                </a:moveTo>
                <a:cubicBezTo>
                  <a:pt x="19" y="11"/>
                  <a:pt x="46" y="43"/>
                  <a:pt x="114" y="64"/>
                </a:cubicBezTo>
                <a:cubicBezTo>
                  <a:pt x="182" y="85"/>
                  <a:pt x="313" y="110"/>
                  <a:pt x="406" y="124"/>
                </a:cubicBezTo>
                <a:cubicBezTo>
                  <a:pt x="499" y="138"/>
                  <a:pt x="599" y="122"/>
                  <a:pt x="671" y="151"/>
                </a:cubicBezTo>
                <a:cubicBezTo>
                  <a:pt x="743" y="180"/>
                  <a:pt x="815" y="241"/>
                  <a:pt x="836" y="296"/>
                </a:cubicBezTo>
                <a:cubicBezTo>
                  <a:pt x="857" y="351"/>
                  <a:pt x="821" y="450"/>
                  <a:pt x="796" y="482"/>
                </a:cubicBezTo>
                <a:cubicBezTo>
                  <a:pt x="771" y="514"/>
                  <a:pt x="707" y="487"/>
                  <a:pt x="684" y="4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3987" name="Text Box 19"/>
          <p:cNvSpPr txBox="1">
            <a:spLocks noChangeArrowheads="1"/>
          </p:cNvSpPr>
          <p:nvPr/>
        </p:nvSpPr>
        <p:spPr bwMode="auto">
          <a:xfrm>
            <a:off x="4800600" y="762000"/>
            <a:ext cx="358140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/>
              <a:buNone/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④电源两端电压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＇</a:t>
            </a:r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9224" name="Text Box 20"/>
          <p:cNvSpPr txBox="1">
            <a:spLocks noChangeArrowheads="1"/>
          </p:cNvSpPr>
          <p:nvPr/>
        </p:nvSpPr>
        <p:spPr bwMode="auto">
          <a:xfrm>
            <a:off x="381000" y="838200"/>
            <a:ext cx="442753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Arial"/>
              <a:buNone/>
            </a:pPr>
            <a:r>
              <a:rPr lang="zh-CN" altLang="en-US" sz="2800" b="1">
                <a:ea typeface="楷体" pitchFamily="49" charset="-122"/>
                <a:cs typeface="Times New Roman" pitchFamily="18" charset="0"/>
              </a:rPr>
              <a:t>③串联电路两端电压</a:t>
            </a:r>
            <a:r>
              <a:rPr lang="en-US" altLang="zh-CN" sz="2800" b="1">
                <a:ea typeface="楷体" pitchFamily="49" charset="-122"/>
                <a:cs typeface="Times New Roman" pitchFamily="18" charset="0"/>
              </a:rPr>
              <a:t>U</a:t>
            </a:r>
          </a:p>
        </p:txBody>
      </p:sp>
      <p:grpSp>
        <p:nvGrpSpPr>
          <p:cNvPr id="3" name="Group 21"/>
          <p:cNvGrpSpPr/>
          <p:nvPr/>
        </p:nvGrpSpPr>
        <p:grpSpPr>
          <a:xfrm>
            <a:off x="4773613" y="1414463"/>
            <a:ext cx="4032250" cy="2051050"/>
            <a:chOff x="0" y="0"/>
            <a:chExt cx="2540" cy="1292"/>
          </a:xfrm>
        </p:grpSpPr>
        <p:pic>
          <p:nvPicPr>
            <p:cNvPr id="9228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3"/>
            <a:stretch>
              <a:fillRect/>
            </a:stretch>
          </p:blipFill>
          <p:spPr bwMode="auto">
            <a:xfrm>
              <a:off x="1643" y="0"/>
              <a:ext cx="589" cy="3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9229" name="Picture 5" descr="H:\2\人教教参资源\九\图\小灯泡.JPG"/>
            <p:cNvPicPr>
              <a:picLocks noChangeAspect="1" noChangeArrowheads="1"/>
            </p:cNvPicPr>
            <p:nvPr/>
          </p:nvPicPr>
          <p:blipFill>
            <a:blip r:embed="rId4"/>
            <a:stretch>
              <a:fillRect/>
            </a:stretch>
          </p:blipFill>
          <p:spPr bwMode="auto">
            <a:xfrm>
              <a:off x="312" y="5"/>
              <a:ext cx="573" cy="3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9230" name="Picture 3" descr="H:\2\人教教参资源\九\图\铡刀开关.JPG"/>
            <p:cNvPicPr>
              <a:picLocks noChangeAspect="1" noChangeArrowheads="1"/>
            </p:cNvPicPr>
            <p:nvPr/>
          </p:nvPicPr>
          <p:blipFill>
            <a:blip r:embed="rId5"/>
            <a:stretch>
              <a:fillRect/>
            </a:stretch>
          </p:blipFill>
          <p:spPr bwMode="auto">
            <a:xfrm>
              <a:off x="1643" y="921"/>
              <a:ext cx="672" cy="3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pic>
          <p:nvPicPr>
            <p:cNvPr id="9231" name="Picture 10" descr="H:\2\人教教参资源\九\图\电池组.JPG"/>
            <p:cNvPicPr>
              <a:picLocks noChangeAspect="1" noChangeArrowheads="1"/>
            </p:cNvPicPr>
            <p:nvPr/>
          </p:nvPicPr>
          <p:blipFill>
            <a:blip r:embed="rId6"/>
            <a:stretch>
              <a:fillRect/>
            </a:stretch>
          </p:blipFill>
          <p:spPr bwMode="auto">
            <a:xfrm flipH="1">
              <a:off x="68" y="975"/>
              <a:ext cx="929" cy="317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9232" name="任意多边形 375"/>
            <p:cNvSpPr/>
            <p:nvPr/>
          </p:nvSpPr>
          <p:spPr bwMode="auto">
            <a:xfrm>
              <a:off x="926" y="1182"/>
              <a:ext cx="905" cy="104"/>
            </a:xfrm>
            <a:custGeom>
              <a:avLst/>
              <a:gdLst>
                <a:gd name="T0" fmla="*/ 0 w 1296"/>
                <a:gd name="T1" fmla="*/ 1 h 172"/>
                <a:gd name="T2" fmla="*/ 9 w 1296"/>
                <a:gd name="T3" fmla="*/ 4 h 172"/>
                <a:gd name="T4" fmla="*/ 50 w 1296"/>
                <a:gd name="T5" fmla="*/ 8 h 172"/>
                <a:gd name="T6" fmla="*/ 89 w 1296"/>
                <a:gd name="T7" fmla="*/ 6 h 172"/>
                <a:gd name="T8" fmla="*/ 117 w 1296"/>
                <a:gd name="T9" fmla="*/ 1 h 172"/>
                <a:gd name="T10" fmla="*/ 145 w 1296"/>
                <a:gd name="T11" fmla="*/ 1 h 172"/>
                <a:gd name="T12" fmla="*/ 148 w 1296"/>
                <a:gd name="T13" fmla="*/ 1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96"/>
                <a:gd name="T22" fmla="*/ 0 h 172"/>
                <a:gd name="T23" fmla="*/ 1296 w 1296"/>
                <a:gd name="T24" fmla="*/ 172 h 17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96" h="172">
                  <a:moveTo>
                    <a:pt x="0" y="6"/>
                  </a:moveTo>
                  <a:cubicBezTo>
                    <a:pt x="13" y="18"/>
                    <a:pt x="7" y="53"/>
                    <a:pt x="79" y="79"/>
                  </a:cubicBezTo>
                  <a:cubicBezTo>
                    <a:pt x="151" y="105"/>
                    <a:pt x="315" y="158"/>
                    <a:pt x="430" y="165"/>
                  </a:cubicBezTo>
                  <a:cubicBezTo>
                    <a:pt x="545" y="172"/>
                    <a:pt x="674" y="143"/>
                    <a:pt x="770" y="119"/>
                  </a:cubicBezTo>
                  <a:cubicBezTo>
                    <a:pt x="866" y="95"/>
                    <a:pt x="926" y="38"/>
                    <a:pt x="1006" y="19"/>
                  </a:cubicBezTo>
                  <a:cubicBezTo>
                    <a:pt x="1086" y="0"/>
                    <a:pt x="1206" y="6"/>
                    <a:pt x="1251" y="6"/>
                  </a:cubicBezTo>
                  <a:cubicBezTo>
                    <a:pt x="1296" y="6"/>
                    <a:pt x="1272" y="16"/>
                    <a:pt x="1277" y="19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9233" name="任意多边形 376"/>
            <p:cNvSpPr/>
            <p:nvPr/>
          </p:nvSpPr>
          <p:spPr bwMode="auto">
            <a:xfrm>
              <a:off x="2114" y="248"/>
              <a:ext cx="426" cy="976"/>
            </a:xfrm>
            <a:custGeom>
              <a:avLst/>
              <a:gdLst>
                <a:gd name="T0" fmla="*/ 12 w 609"/>
                <a:gd name="T1" fmla="*/ 77 h 1612"/>
                <a:gd name="T2" fmla="*/ 24 w 609"/>
                <a:gd name="T3" fmla="*/ 77 h 1612"/>
                <a:gd name="T4" fmla="*/ 52 w 609"/>
                <a:gd name="T5" fmla="*/ 63 h 1612"/>
                <a:gd name="T6" fmla="*/ 64 w 609"/>
                <a:gd name="T7" fmla="*/ 38 h 1612"/>
                <a:gd name="T8" fmla="*/ 10 w 609"/>
                <a:gd name="T9" fmla="*/ 8 h 1612"/>
                <a:gd name="T10" fmla="*/ 4 w 609"/>
                <a:gd name="T11" fmla="*/ 0 h 16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09"/>
                <a:gd name="T19" fmla="*/ 0 h 1612"/>
                <a:gd name="T20" fmla="*/ 609 w 609"/>
                <a:gd name="T21" fmla="*/ 1612 h 161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09" h="1611">
                  <a:moveTo>
                    <a:pt x="106" y="1563"/>
                  </a:moveTo>
                  <a:cubicBezTo>
                    <a:pt x="122" y="1563"/>
                    <a:pt x="149" y="1612"/>
                    <a:pt x="205" y="1563"/>
                  </a:cubicBezTo>
                  <a:cubicBezTo>
                    <a:pt x="261" y="1514"/>
                    <a:pt x="386" y="1404"/>
                    <a:pt x="443" y="1270"/>
                  </a:cubicBezTo>
                  <a:cubicBezTo>
                    <a:pt x="500" y="1136"/>
                    <a:pt x="609" y="944"/>
                    <a:pt x="549" y="760"/>
                  </a:cubicBezTo>
                  <a:cubicBezTo>
                    <a:pt x="489" y="576"/>
                    <a:pt x="172" y="293"/>
                    <a:pt x="86" y="166"/>
                  </a:cubicBezTo>
                  <a:cubicBezTo>
                    <a:pt x="0" y="39"/>
                    <a:pt x="44" y="35"/>
                    <a:pt x="33" y="0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9234" name="任意多边形 377"/>
            <p:cNvSpPr/>
            <p:nvPr/>
          </p:nvSpPr>
          <p:spPr bwMode="auto">
            <a:xfrm>
              <a:off x="783" y="207"/>
              <a:ext cx="983" cy="92"/>
            </a:xfrm>
            <a:custGeom>
              <a:avLst/>
              <a:gdLst>
                <a:gd name="T0" fmla="*/ 163 w 1407"/>
                <a:gd name="T1" fmla="*/ 2 h 152"/>
                <a:gd name="T2" fmla="*/ 132 w 1407"/>
                <a:gd name="T3" fmla="*/ 1 h 152"/>
                <a:gd name="T4" fmla="*/ 85 w 1407"/>
                <a:gd name="T5" fmla="*/ 7 h 152"/>
                <a:gd name="T6" fmla="*/ 27 w 1407"/>
                <a:gd name="T7" fmla="*/ 1 h 152"/>
                <a:gd name="T8" fmla="*/ 0 w 1407"/>
                <a:gd name="T9" fmla="*/ 1 h 1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07"/>
                <a:gd name="T16" fmla="*/ 0 h 152"/>
                <a:gd name="T17" fmla="*/ 1407 w 1407"/>
                <a:gd name="T18" fmla="*/ 152 h 1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07" h="152">
                  <a:moveTo>
                    <a:pt x="1407" y="41"/>
                  </a:moveTo>
                  <a:cubicBezTo>
                    <a:pt x="1363" y="37"/>
                    <a:pt x="1252" y="0"/>
                    <a:pt x="1140" y="18"/>
                  </a:cubicBezTo>
                  <a:cubicBezTo>
                    <a:pt x="1028" y="36"/>
                    <a:pt x="887" y="148"/>
                    <a:pt x="736" y="150"/>
                  </a:cubicBezTo>
                  <a:cubicBezTo>
                    <a:pt x="585" y="152"/>
                    <a:pt x="356" y="51"/>
                    <a:pt x="233" y="31"/>
                  </a:cubicBezTo>
                  <a:cubicBezTo>
                    <a:pt x="110" y="11"/>
                    <a:pt x="49" y="28"/>
                    <a:pt x="0" y="27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9235" name="任意多边形 378"/>
            <p:cNvSpPr/>
            <p:nvPr/>
          </p:nvSpPr>
          <p:spPr bwMode="auto">
            <a:xfrm>
              <a:off x="0" y="220"/>
              <a:ext cx="434" cy="951"/>
            </a:xfrm>
            <a:custGeom>
              <a:avLst/>
              <a:gdLst>
                <a:gd name="T0" fmla="*/ 72 w 621"/>
                <a:gd name="T1" fmla="*/ 1 h 1571"/>
                <a:gd name="T2" fmla="*/ 48 w 621"/>
                <a:gd name="T3" fmla="*/ 4 h 1571"/>
                <a:gd name="T4" fmla="*/ 7 w 621"/>
                <a:gd name="T5" fmla="*/ 24 h 1571"/>
                <a:gd name="T6" fmla="*/ 5 w 621"/>
                <a:gd name="T7" fmla="*/ 48 h 1571"/>
                <a:gd name="T8" fmla="*/ 23 w 621"/>
                <a:gd name="T9" fmla="*/ 74 h 1571"/>
                <a:gd name="T10" fmla="*/ 15 w 621"/>
                <a:gd name="T11" fmla="*/ 64 h 1571"/>
                <a:gd name="T12" fmla="*/ 25 w 621"/>
                <a:gd name="T13" fmla="*/ 77 h 15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21"/>
                <a:gd name="T22" fmla="*/ 0 h 1571"/>
                <a:gd name="T23" fmla="*/ 621 w 621"/>
                <a:gd name="T24" fmla="*/ 1571 h 157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21" h="1571">
                  <a:moveTo>
                    <a:pt x="621" y="22"/>
                  </a:moveTo>
                  <a:cubicBezTo>
                    <a:pt x="587" y="31"/>
                    <a:pt x="509" y="0"/>
                    <a:pt x="416" y="75"/>
                  </a:cubicBezTo>
                  <a:cubicBezTo>
                    <a:pt x="323" y="150"/>
                    <a:pt x="124" y="321"/>
                    <a:pt x="62" y="472"/>
                  </a:cubicBezTo>
                  <a:cubicBezTo>
                    <a:pt x="0" y="623"/>
                    <a:pt x="20" y="809"/>
                    <a:pt x="43" y="981"/>
                  </a:cubicBezTo>
                  <a:cubicBezTo>
                    <a:pt x="66" y="1153"/>
                    <a:pt x="184" y="1452"/>
                    <a:pt x="197" y="1505"/>
                  </a:cubicBezTo>
                  <a:cubicBezTo>
                    <a:pt x="210" y="1558"/>
                    <a:pt x="121" y="1289"/>
                    <a:pt x="124" y="1300"/>
                  </a:cubicBezTo>
                  <a:cubicBezTo>
                    <a:pt x="127" y="1311"/>
                    <a:pt x="198" y="1515"/>
                    <a:pt x="217" y="1571"/>
                  </a:cubicBezTo>
                </a:path>
              </a:pathLst>
            </a:custGeom>
            <a:noFill/>
            <a:ln w="28575">
              <a:solidFill>
                <a:srgbClr val="0033CC"/>
              </a:solidFill>
              <a:round/>
            </a:ln>
          </p:spPr>
          <p:txBody>
            <a:bodyPr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9236" name="Rectangle 248"/>
            <p:cNvSpPr>
              <a:spLocks noChangeArrowheads="1"/>
            </p:cNvSpPr>
            <p:nvPr/>
          </p:nvSpPr>
          <p:spPr bwMode="auto">
            <a:xfrm>
              <a:off x="522" y="227"/>
              <a:ext cx="274" cy="27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 anchor="ctr"/>
            <a:lstStyle/>
            <a:p>
              <a:pPr>
                <a:lnSpc>
                  <a:spcPct val="80000"/>
                </a:lnSpc>
                <a:buFont typeface="Arial"/>
                <a:buNone/>
              </a:pPr>
              <a:r>
                <a:rPr lang="zh-CN" altLang="en-US" sz="2400" b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zh-CN" altLang="en-US" sz="2400" b="1" baseline="-25000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1</a:t>
              </a:r>
              <a:r>
                <a:rPr lang="zh-CN" altLang="en-US" sz="4400" b="1" i="1">
                  <a:solidFill>
                    <a:srgbClr val="FF3300"/>
                  </a:solidFill>
                  <a:ea typeface="楷体" pitchFamily="49" charset="-122"/>
                  <a:cs typeface="Times New Roman" pitchFamily="18" charset="0"/>
                </a:rPr>
                <a:t> </a:t>
              </a:r>
              <a:endParaRPr lang="zh-CN" altLang="en-US" sz="4400" b="1" baseline="-25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9237" name="Rectangle 248"/>
            <p:cNvSpPr>
              <a:spLocks noChangeArrowheads="1"/>
            </p:cNvSpPr>
            <p:nvPr/>
          </p:nvSpPr>
          <p:spPr bwMode="auto">
            <a:xfrm>
              <a:off x="1909" y="152"/>
              <a:ext cx="291" cy="34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 anchor="ctr"/>
            <a:lstStyle/>
            <a:p>
              <a:pPr>
                <a:buFont typeface="Arial"/>
                <a:buNone/>
              </a:pPr>
              <a:r>
                <a:rPr lang="zh-CN" altLang="en-US" sz="2400" b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zh-CN" altLang="en-US" sz="2400" b="1" baseline="-25000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2</a:t>
              </a:r>
              <a:r>
                <a:rPr lang="zh-CN" altLang="en-US" sz="4400" b="1" i="1">
                  <a:solidFill>
                    <a:srgbClr val="FF3300"/>
                  </a:solidFill>
                  <a:ea typeface="楷体" pitchFamily="49" charset="-122"/>
                  <a:cs typeface="Times New Roman" pitchFamily="18" charset="0"/>
                </a:rPr>
                <a:t> </a:t>
              </a:r>
              <a:endParaRPr lang="zh-CN" altLang="en-US" sz="4400" b="1" baseline="-25000">
                <a:solidFill>
                  <a:srgbClr val="FF33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</p:grpSp>
      <p:sp>
        <p:nvSpPr>
          <p:cNvPr id="84000" name="任意多边形 381"/>
          <p:cNvSpPr/>
          <p:nvPr/>
        </p:nvSpPr>
        <p:spPr bwMode="auto">
          <a:xfrm>
            <a:off x="4881563" y="3251200"/>
            <a:ext cx="954087" cy="1470025"/>
          </a:xfrm>
          <a:custGeom>
            <a:avLst/>
            <a:gdLst>
              <a:gd name="T0" fmla="*/ 2147483647 w 601"/>
              <a:gd name="T1" fmla="*/ 0 h 926"/>
              <a:gd name="T2" fmla="*/ 2147483647 w 601"/>
              <a:gd name="T3" fmla="*/ 2147483647 h 926"/>
              <a:gd name="T4" fmla="*/ 2147483647 w 601"/>
              <a:gd name="T5" fmla="*/ 2147483647 h 926"/>
              <a:gd name="T6" fmla="*/ 2147483647 w 601"/>
              <a:gd name="T7" fmla="*/ 2147483647 h 926"/>
              <a:gd name="T8" fmla="*/ 2147483647 w 601"/>
              <a:gd name="T9" fmla="*/ 2147483647 h 9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01"/>
              <a:gd name="T16" fmla="*/ 0 h 926"/>
              <a:gd name="T17" fmla="*/ 601 w 601"/>
              <a:gd name="T18" fmla="*/ 926 h 9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01" h="925">
                <a:moveTo>
                  <a:pt x="50" y="0"/>
                </a:moveTo>
                <a:cubicBezTo>
                  <a:pt x="42" y="41"/>
                  <a:pt x="0" y="141"/>
                  <a:pt x="4" y="244"/>
                </a:cubicBezTo>
                <a:cubicBezTo>
                  <a:pt x="8" y="347"/>
                  <a:pt x="21" y="514"/>
                  <a:pt x="77" y="621"/>
                </a:cubicBezTo>
                <a:cubicBezTo>
                  <a:pt x="133" y="728"/>
                  <a:pt x="255" y="846"/>
                  <a:pt x="342" y="886"/>
                </a:cubicBezTo>
                <a:cubicBezTo>
                  <a:pt x="429" y="926"/>
                  <a:pt x="547" y="865"/>
                  <a:pt x="601" y="86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  <p:sp>
        <p:nvSpPr>
          <p:cNvPr id="84001" name="任意多边形 380"/>
          <p:cNvSpPr/>
          <p:nvPr/>
        </p:nvSpPr>
        <p:spPr bwMode="auto">
          <a:xfrm>
            <a:off x="6213475" y="3322638"/>
            <a:ext cx="558800" cy="1377950"/>
          </a:xfrm>
          <a:custGeom>
            <a:avLst/>
            <a:gdLst>
              <a:gd name="T0" fmla="*/ 2147483647 w 352"/>
              <a:gd name="T1" fmla="*/ 2147483647 h 868"/>
              <a:gd name="T2" fmla="*/ 2147483647 w 352"/>
              <a:gd name="T3" fmla="*/ 2147483647 h 868"/>
              <a:gd name="T4" fmla="*/ 2147483647 w 352"/>
              <a:gd name="T5" fmla="*/ 2147483647 h 868"/>
              <a:gd name="T6" fmla="*/ 2147483647 w 352"/>
              <a:gd name="T7" fmla="*/ 2147483647 h 868"/>
              <a:gd name="T8" fmla="*/ 0 w 352"/>
              <a:gd name="T9" fmla="*/ 0 h 8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52"/>
              <a:gd name="T16" fmla="*/ 0 h 868"/>
              <a:gd name="T17" fmla="*/ 352 w 352"/>
              <a:gd name="T18" fmla="*/ 868 h 8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52" h="867">
                <a:moveTo>
                  <a:pt x="26" y="821"/>
                </a:moveTo>
                <a:cubicBezTo>
                  <a:pt x="57" y="820"/>
                  <a:pt x="157" y="868"/>
                  <a:pt x="211" y="814"/>
                </a:cubicBezTo>
                <a:cubicBezTo>
                  <a:pt x="265" y="760"/>
                  <a:pt x="348" y="601"/>
                  <a:pt x="350" y="496"/>
                </a:cubicBezTo>
                <a:cubicBezTo>
                  <a:pt x="352" y="391"/>
                  <a:pt x="283" y="268"/>
                  <a:pt x="225" y="185"/>
                </a:cubicBezTo>
                <a:cubicBezTo>
                  <a:pt x="167" y="102"/>
                  <a:pt x="47" y="39"/>
                  <a:pt x="0" y="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</a:ln>
        </p:spPr>
        <p:txBody>
          <a:bodyPr anchor="ctr"/>
          <a:lstStyle/>
          <a:p>
            <a:endParaRPr lang="zh-CN" altLang="en-US">
              <a:ea typeface="楷体" pitchFamily="49" charset="-122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5" grpId="0" animBg="1"/>
      <p:bldP spid="83986" grpId="0" animBg="1"/>
      <p:bldP spid="83987" grpId="0"/>
      <p:bldP spid="84000" grpId="0" animBg="1"/>
      <p:bldP spid="840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22860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分析论证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实验结论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串联电路中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总电压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等于各部分电路电压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之和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 </a:t>
            </a:r>
          </a:p>
        </p:txBody>
      </p:sp>
      <p:graphicFrame>
        <p:nvGraphicFramePr>
          <p:cNvPr id="80900" name="Object 4"/>
          <p:cNvGraphicFramePr>
            <a:graphicFrameLocks noChangeAspect="1"/>
          </p:cNvGraphicFramePr>
          <p:nvPr/>
        </p:nvGraphicFramePr>
        <p:xfrm>
          <a:off x="3200400" y="533400"/>
          <a:ext cx="18288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" imgW="647700" imgH="190500" progId="Equation.DSMT4">
                  <p:embed/>
                </p:oleObj>
              </mc:Choice>
              <mc:Fallback>
                <p:oleObj name="Equation" r:id="rId3" imgW="647700" imgH="1905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00400" y="533400"/>
                        <a:ext cx="1828800" cy="5381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02" name="Object 6"/>
          <p:cNvGraphicFramePr>
            <a:graphicFrameLocks noChangeAspect="1"/>
          </p:cNvGraphicFramePr>
          <p:nvPr/>
        </p:nvGraphicFramePr>
        <p:xfrm>
          <a:off x="1100138" y="2209800"/>
          <a:ext cx="6713537" cy="102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5" imgW="1244520" imgH="190440" progId="Equation.DSMT4">
                  <p:embed/>
                </p:oleObj>
              </mc:Choice>
              <mc:Fallback>
                <p:oleObj name="Equation" r:id="rId5" imgW="1244520" imgH="1904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00138" y="2209800"/>
                        <a:ext cx="6713537" cy="1027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30" name="Group 8"/>
          <p:cNvGrpSpPr/>
          <p:nvPr/>
        </p:nvGrpSpPr>
        <p:grpSpPr>
          <a:xfrm>
            <a:off x="2249488" y="3800475"/>
            <a:ext cx="3744912" cy="2736850"/>
            <a:chOff x="0" y="0"/>
            <a:chExt cx="2359" cy="1724"/>
          </a:xfrm>
        </p:grpSpPr>
        <p:sp>
          <p:nvSpPr>
            <p:cNvPr id="1039" name="Rectangle 9"/>
            <p:cNvSpPr>
              <a:spLocks noChangeArrowheads="1"/>
            </p:cNvSpPr>
            <p:nvPr/>
          </p:nvSpPr>
          <p:spPr bwMode="auto">
            <a:xfrm>
              <a:off x="0" y="476"/>
              <a:ext cx="2359" cy="108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40" name="AutoShape 21"/>
            <p:cNvSpPr>
              <a:spLocks noChangeArrowheads="1"/>
            </p:cNvSpPr>
            <p:nvPr/>
          </p:nvSpPr>
          <p:spPr bwMode="auto">
            <a:xfrm>
              <a:off x="590" y="31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41" name="Text Box 11"/>
            <p:cNvSpPr txBox="1">
              <a:spLocks noChangeArrowheads="1"/>
            </p:cNvSpPr>
            <p:nvPr/>
          </p:nvSpPr>
          <p:spPr bwMode="auto">
            <a:xfrm>
              <a:off x="1542" y="0"/>
              <a:ext cx="343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800" b="1" baseline="-25000">
                  <a:ea typeface="楷体" pitchFamily="49" charset="-122"/>
                  <a:cs typeface="Times New Roman" pitchFamily="18" charset="0"/>
                </a:rPr>
                <a:t>2</a:t>
              </a:r>
            </a:p>
          </p:txBody>
        </p:sp>
        <p:grpSp>
          <p:nvGrpSpPr>
            <p:cNvPr id="1042" name="Group 12"/>
            <p:cNvGrpSpPr/>
            <p:nvPr/>
          </p:nvGrpSpPr>
          <p:grpSpPr>
            <a:xfrm>
              <a:off x="522" y="1463"/>
              <a:ext cx="283" cy="170"/>
              <a:chOff x="0" y="0"/>
              <a:chExt cx="256" cy="142"/>
            </a:xfrm>
          </p:grpSpPr>
          <p:sp>
            <p:nvSpPr>
              <p:cNvPr id="1049" name="Rectangle 15"/>
              <p:cNvSpPr>
                <a:spLocks noChangeArrowheads="1"/>
              </p:cNvSpPr>
              <p:nvPr/>
            </p:nvSpPr>
            <p:spPr bwMode="auto">
              <a:xfrm>
                <a:off x="29" y="0"/>
                <a:ext cx="226" cy="14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50" name="Line 16"/>
              <p:cNvSpPr>
                <a:spLocks noChangeShapeType="1"/>
              </p:cNvSpPr>
              <p:nvPr/>
            </p:nvSpPr>
            <p:spPr bwMode="auto">
              <a:xfrm flipV="1">
                <a:off x="29" y="0"/>
                <a:ext cx="227" cy="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51" name="Oval 17"/>
              <p:cNvSpPr>
                <a:spLocks noChangeArrowheads="1"/>
              </p:cNvSpPr>
              <p:nvPr/>
            </p:nvSpPr>
            <p:spPr bwMode="auto">
              <a:xfrm>
                <a:off x="0" y="57"/>
                <a:ext cx="57" cy="56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grpSp>
          <p:nvGrpSpPr>
            <p:cNvPr id="1043" name="Group 16"/>
            <p:cNvGrpSpPr/>
            <p:nvPr/>
          </p:nvGrpSpPr>
          <p:grpSpPr>
            <a:xfrm>
              <a:off x="1587" y="1384"/>
              <a:ext cx="85" cy="340"/>
              <a:chOff x="0" y="0"/>
              <a:chExt cx="85" cy="340"/>
            </a:xfrm>
          </p:grpSpPr>
          <p:sp>
            <p:nvSpPr>
              <p:cNvPr id="1046" name="Rectangle 19"/>
              <p:cNvSpPr>
                <a:spLocks noChangeArrowheads="1"/>
              </p:cNvSpPr>
              <p:nvPr/>
            </p:nvSpPr>
            <p:spPr bwMode="auto">
              <a:xfrm>
                <a:off x="0" y="113"/>
                <a:ext cx="85" cy="8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</a:ln>
            </p:spPr>
            <p:txBody>
              <a:bodyPr wrap="none" anchor="ctr"/>
              <a:lstStyle/>
              <a:p>
                <a:pPr>
                  <a:buFont typeface="Arial"/>
                  <a:buNone/>
                </a:pPr>
                <a:endParaRPr lang="zh-CN" altLang="en-US" sz="1800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47" name="Line 20"/>
              <p:cNvSpPr>
                <a:spLocks noChangeShapeType="1"/>
              </p:cNvSpPr>
              <p:nvPr/>
            </p:nvSpPr>
            <p:spPr bwMode="auto">
              <a:xfrm flipH="1">
                <a:off x="0" y="0"/>
                <a:ext cx="0" cy="3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  <p:sp>
            <p:nvSpPr>
              <p:cNvPr id="1048" name="Line 21"/>
              <p:cNvSpPr>
                <a:spLocks noChangeShapeType="1"/>
              </p:cNvSpPr>
              <p:nvPr/>
            </p:nvSpPr>
            <p:spPr bwMode="auto">
              <a:xfrm flipH="1">
                <a:off x="85" y="85"/>
                <a:ext cx="0" cy="17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ea typeface="楷体" pitchFamily="49" charset="-122"/>
                  <a:cs typeface="Times New Roman" pitchFamily="18" charset="0"/>
                </a:endParaRPr>
              </a:p>
            </p:txBody>
          </p:sp>
        </p:grpSp>
        <p:sp>
          <p:nvSpPr>
            <p:cNvPr id="1044" name="AutoShape 21"/>
            <p:cNvSpPr>
              <a:spLocks noChangeArrowheads="1"/>
            </p:cNvSpPr>
            <p:nvPr/>
          </p:nvSpPr>
          <p:spPr bwMode="auto">
            <a:xfrm>
              <a:off x="1551" y="318"/>
              <a:ext cx="309" cy="306"/>
            </a:xfrm>
            <a:prstGeom prst="flowChartSummingJunction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buFont typeface="Arial"/>
                <a:buNone/>
              </a:pPr>
              <a:endParaRPr lang="zh-CN" altLang="en-US" sz="1800">
                <a:solidFill>
                  <a:srgbClr val="000000"/>
                </a:solidFill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45" name="Text Box 21"/>
            <p:cNvSpPr txBox="1">
              <a:spLocks noChangeArrowheads="1"/>
            </p:cNvSpPr>
            <p:nvPr/>
          </p:nvSpPr>
          <p:spPr bwMode="auto">
            <a:xfrm>
              <a:off x="613" y="0"/>
              <a:ext cx="343" cy="3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en-US" altLang="zh-CN" sz="2800" b="1">
                  <a:ea typeface="楷体" pitchFamily="49" charset="-122"/>
                  <a:cs typeface="Times New Roman" pitchFamily="18" charset="0"/>
                </a:rPr>
                <a:t>L</a:t>
              </a:r>
              <a:r>
                <a:rPr lang="en-US" altLang="zh-CN" sz="2800" b="1" baseline="-25000"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5" name="Group 22"/>
          <p:cNvGrpSpPr/>
          <p:nvPr/>
        </p:nvGrpSpPr>
        <p:grpSpPr>
          <a:xfrm>
            <a:off x="2286000" y="4953000"/>
            <a:ext cx="3635375" cy="1136651"/>
            <a:chOff x="0" y="0"/>
            <a:chExt cx="2290" cy="716"/>
          </a:xfrm>
        </p:grpSpPr>
        <p:sp>
          <p:nvSpPr>
            <p:cNvPr id="1032" name="Line 23"/>
            <p:cNvSpPr>
              <a:spLocks noChangeShapeType="1"/>
            </p:cNvSpPr>
            <p:nvPr/>
          </p:nvSpPr>
          <p:spPr bwMode="auto">
            <a:xfrm flipH="1">
              <a:off x="1134" y="0"/>
              <a:ext cx="0" cy="29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33" name="Line 24"/>
            <p:cNvSpPr>
              <a:spLocks noChangeShapeType="1"/>
            </p:cNvSpPr>
            <p:nvPr/>
          </p:nvSpPr>
          <p:spPr bwMode="auto">
            <a:xfrm>
              <a:off x="0" y="181"/>
              <a:ext cx="1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34" name="Line 25"/>
            <p:cNvSpPr>
              <a:spLocks noChangeShapeType="1"/>
            </p:cNvSpPr>
            <p:nvPr/>
          </p:nvSpPr>
          <p:spPr bwMode="auto">
            <a:xfrm>
              <a:off x="1202" y="204"/>
              <a:ext cx="108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35" name="Line 26"/>
            <p:cNvSpPr>
              <a:spLocks noChangeShapeType="1"/>
            </p:cNvSpPr>
            <p:nvPr/>
          </p:nvSpPr>
          <p:spPr bwMode="auto">
            <a:xfrm>
              <a:off x="23" y="567"/>
              <a:ext cx="22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lg"/>
              <a:tailEnd type="triangle" w="med" len="lg"/>
            </a:ln>
          </p:spPr>
          <p:txBody>
            <a:bodyPr/>
            <a:lstStyle/>
            <a:p>
              <a:endParaRPr lang="zh-CN" altLang="en-US">
                <a:ea typeface="楷体" pitchFamily="49" charset="-122"/>
                <a:cs typeface="Times New Roman" pitchFamily="18" charset="0"/>
              </a:endParaRPr>
            </a:p>
          </p:txBody>
        </p:sp>
        <p:sp>
          <p:nvSpPr>
            <p:cNvPr id="1036" name="Rectangle 27"/>
            <p:cNvSpPr>
              <a:spLocks noChangeArrowheads="1"/>
            </p:cNvSpPr>
            <p:nvPr/>
          </p:nvSpPr>
          <p:spPr bwMode="auto">
            <a:xfrm>
              <a:off x="998" y="386"/>
              <a:ext cx="280" cy="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zh-CN" altLang="en-US" sz="2800" b="1" i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U</a:t>
              </a:r>
            </a:p>
          </p:txBody>
        </p:sp>
        <p:sp>
          <p:nvSpPr>
            <p:cNvPr id="1037" name="Rectangle 28"/>
            <p:cNvSpPr>
              <a:spLocks noChangeArrowheads="1"/>
            </p:cNvSpPr>
            <p:nvPr/>
          </p:nvSpPr>
          <p:spPr bwMode="auto">
            <a:xfrm>
              <a:off x="454" y="23"/>
              <a:ext cx="356" cy="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zh-CN" altLang="en-US" sz="2800" b="1" i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U</a:t>
              </a:r>
              <a:r>
                <a:rPr lang="zh-CN" altLang="en-US" sz="2800" b="1" baseline="-25000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038" name="Rectangle 29"/>
            <p:cNvSpPr>
              <a:spLocks noChangeArrowheads="1"/>
            </p:cNvSpPr>
            <p:nvPr/>
          </p:nvSpPr>
          <p:spPr bwMode="auto">
            <a:xfrm>
              <a:off x="1542" y="23"/>
              <a:ext cx="356" cy="33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>
                <a:buFont typeface="Arial"/>
                <a:buNone/>
              </a:pPr>
              <a:r>
                <a:rPr lang="zh-CN" altLang="en-US" sz="2800" b="1" i="1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U</a:t>
              </a:r>
              <a:r>
                <a:rPr lang="zh-CN" altLang="en-US" sz="2800" b="1" baseline="-25000">
                  <a:solidFill>
                    <a:srgbClr val="CC0000"/>
                  </a:solidFill>
                  <a:ea typeface="楷体" pitchFamily="49" charset="-122"/>
                  <a:cs typeface="Times New Roman" pitchFamily="18" charset="0"/>
                </a:rPr>
                <a:t>2</a:t>
              </a:r>
              <a:endParaRPr lang="en-US" altLang="zh-CN" sz="2800" b="1" baseline="-25000">
                <a:solidFill>
                  <a:srgbClr val="CC0000"/>
                </a:solidFill>
                <a:ea typeface="楷体" panose="02010609060101010101" pitchFamily="49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algn="l"/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二、并联电路的电压规律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55626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提出问题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并联电路中各支路电压与总电压有什么关系？ </a:t>
            </a:r>
          </a:p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猜想与假设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猜想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：并联电路中各部分电压之和可能等于电源电压。</a:t>
            </a:r>
          </a:p>
          <a:p>
            <a:pPr>
              <a:buClr>
                <a:schemeClr val="bg1"/>
              </a:buClr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猜想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：并联电路中各部分电压相等，且等于电源电压。</a:t>
            </a:r>
          </a:p>
          <a:p>
            <a:pPr>
              <a:buFontTx/>
              <a:buNone/>
            </a:pP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设计实验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）设计实验电路，画电路图。</a:t>
            </a:r>
          </a:p>
          <a:p>
            <a:pPr>
              <a:buFontTx/>
              <a:buNone/>
            </a:pP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sz="2800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）设计表格。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791200" y="1143000"/>
            <a:ext cx="2705100" cy="2562225"/>
          </a:xfrm>
          <a:prstGeom prst="rect">
            <a:avLst/>
          </a:prstGeom>
          <a:noFill/>
          <a:ln w="38100">
            <a:noFill/>
            <a:miter lim="800000"/>
          </a:ln>
        </p:spPr>
      </p:pic>
      <p:pic>
        <p:nvPicPr>
          <p:cNvPr id="81925" name="Picture 5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715000" y="3810000"/>
            <a:ext cx="3200400" cy="1685925"/>
          </a:xfrm>
          <a:prstGeom prst="rect">
            <a:avLst/>
          </a:prstGeom>
          <a:noFill/>
          <a:ln w="38100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1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077200" cy="5562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【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进行实验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】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）选用</a:t>
            </a:r>
            <a:r>
              <a:rPr lang="zh-CN" altLang="en-US" b="1" smtClean="0">
                <a:solidFill>
                  <a:srgbClr val="FF0000"/>
                </a:solidFill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不同规格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的灯泡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和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连接电路，根据电源电压选择电压表量程。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）将电压表两端分别连到灯泡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两端、灯泡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L</a:t>
            </a:r>
            <a:r>
              <a:rPr lang="en-US" altLang="zh-CN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两端、电源两端，测量电压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en-US" altLang="zh-CN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1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en-US" altLang="zh-CN" b="1" baseline="-25000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2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、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U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。</a:t>
            </a:r>
          </a:p>
          <a:p>
            <a:pPr>
              <a:buFontTx/>
              <a:buNone/>
            </a:pP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（</a:t>
            </a:r>
            <a:r>
              <a:rPr lang="en-US" altLang="zh-CN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3</a:t>
            </a:r>
            <a:r>
              <a:rPr lang="zh-CN" altLang="en-US" b="1" smtClean="0">
                <a:latin typeface="Times New Roman" pitchFamily="18" charset="0"/>
                <a:ea typeface="楷体" pitchFamily="49" charset="-122"/>
                <a:cs typeface="Times New Roman" pitchFamily="18" charset="0"/>
              </a:rPr>
              <a:t>）改变两个小灯泡的规格，重做上述实验。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6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60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1.7601 Service Pack 1"/>
  <p:tag name="AS_RELEASE_DATE" val="2020.05.14"/>
  <p:tag name="AS_TITLE" val="Aspose.Slides for .NET 4.0 Client Profile"/>
  <p:tag name="AS_VERSION" val="20.5"/>
</p:tagLst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2132</Words>
  <Application>Microsoft Office PowerPoint</Application>
  <PresentationFormat>全屏显示(4:3)</PresentationFormat>
  <Paragraphs>176</Paragraphs>
  <Slides>28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0" baseType="lpstr">
      <vt:lpstr>默认设计模板</vt:lpstr>
      <vt:lpstr>Equation</vt:lpstr>
      <vt:lpstr>第十六章 电压 电阻 第2节  串、并联电路中的电压规律</vt:lpstr>
      <vt:lpstr>PowerPoint 演示文稿</vt:lpstr>
      <vt:lpstr>一、串联电路的电压规律</vt:lpstr>
      <vt:lpstr>PowerPoint 演示文稿</vt:lpstr>
      <vt:lpstr>PowerPoint 演示文稿</vt:lpstr>
      <vt:lpstr>PowerPoint 演示文稿</vt:lpstr>
      <vt:lpstr>PowerPoint 演示文稿</vt:lpstr>
      <vt:lpstr>二、并联电路的电压规律</vt:lpstr>
      <vt:lpstr>PowerPoint 演示文稿</vt:lpstr>
      <vt:lpstr>PowerPoint 演示文稿</vt:lpstr>
      <vt:lpstr>PowerPoint 演示文稿</vt:lpstr>
      <vt:lpstr>PowerPoint 演示文稿</vt:lpstr>
      <vt:lpstr>【交流反馈】</vt:lpstr>
      <vt:lpstr>PowerPoint 演示文稿</vt:lpstr>
      <vt:lpstr>（3）串联电路各部分的分压不一定相等。</vt:lpstr>
      <vt:lpstr>PowerPoint 演示文稿</vt:lpstr>
      <vt:lpstr>本课小结</vt:lpstr>
      <vt:lpstr>做一做</vt:lpstr>
      <vt:lpstr>课堂练习</vt:lpstr>
      <vt:lpstr>课堂练习</vt:lpstr>
      <vt:lpstr>课堂练习</vt:lpstr>
      <vt:lpstr>课堂练习</vt:lpstr>
      <vt:lpstr>课堂练习</vt:lpstr>
      <vt:lpstr>课堂练习</vt:lpstr>
      <vt:lpstr>课堂练习</vt:lpstr>
      <vt:lpstr>课堂练习</vt:lpstr>
      <vt:lpstr>课堂练习</vt:lpstr>
      <vt:lpstr>[拓展]比较串并联电路中电压和电流的特点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第十六章 电压 电阻 第2节  串、并联电路中的电压规律</dc:title>
  <cp:lastModifiedBy>User</cp:lastModifiedBy>
  <cp:revision>1</cp:revision>
  <cp:lastPrinted>1601-01-01T00:00:00Z</cp:lastPrinted>
  <dcterms:created xsi:type="dcterms:W3CDTF">2017-08-28T12:32:26Z</dcterms:created>
  <dcterms:modified xsi:type="dcterms:W3CDTF">2020-11-02T14:37:22Z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