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256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74" r:id="rId12"/>
    <p:sldId id="285" r:id="rId13"/>
    <p:sldId id="268" r:id="rId14"/>
    <p:sldId id="284" r:id="rId15"/>
    <p:sldId id="286" r:id="rId16"/>
    <p:sldId id="288" r:id="rId17"/>
    <p:sldId id="289" r:id="rId18"/>
    <p:sldId id="290" r:id="rId19"/>
    <p:sldId id="291" r:id="rId20"/>
    <p:sldId id="295" r:id="rId21"/>
    <p:sldId id="293" r:id="rId22"/>
    <p:sldId id="294" r:id="rId23"/>
    <p:sldId id="282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4D40-AB9A-4BA7-9851-76F43EDA9B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A342-CAA7-4AEF-9C02-51ECDBBE9D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C978-1F96-48AF-8550-AAC0A3FBD9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0222-7602-4182-ACDC-4204585F9D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7305-A789-42E8-90A7-EA784584FE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894E-1B09-4E28-8FDE-0ECEDB7C10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48DB-A0C7-43C2-B2B8-9D43C78EA1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18EB-E3E0-4E4A-A750-0EAB724F20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051A-E795-4E60-B457-B72C91B80E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AA4B-910D-4301-A5A3-53E63778CF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961B-D045-483A-81DC-547185AA47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1611-5360-4684-8DA2-10ACA3EA44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A82002C-0905-428E-9391-3A487528D4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istrator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7425" y="609600"/>
            <a:ext cx="7446963" cy="50292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组合 28"/>
          <p:cNvGrpSpPr/>
          <p:nvPr/>
        </p:nvGrpSpPr>
        <p:grpSpPr>
          <a:xfrm>
            <a:off x="228600" y="2979738"/>
            <a:ext cx="614363" cy="919162"/>
            <a:chOff x="228600" y="2979003"/>
            <a:chExt cx="614083" cy="920644"/>
          </a:xfrm>
        </p:grpSpPr>
        <p:sp>
          <p:nvSpPr>
            <p:cNvPr id="4109" name="Line 19"/>
            <p:cNvSpPr>
              <a:spLocks noChangeShapeType="1"/>
            </p:cNvSpPr>
            <p:nvPr/>
          </p:nvSpPr>
          <p:spPr bwMode="auto">
            <a:xfrm flipH="1" flipV="1">
              <a:off x="838200" y="3048000"/>
              <a:ext cx="0" cy="8516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Text Box 23"/>
            <p:cNvSpPr txBox="1">
              <a:spLocks noChangeArrowheads="1"/>
            </p:cNvSpPr>
            <p:nvPr/>
          </p:nvSpPr>
          <p:spPr bwMode="auto">
            <a:xfrm>
              <a:off x="228600" y="2979003"/>
              <a:ext cx="614083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4800" b="1" i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3" name="组合 32"/>
          <p:cNvGrpSpPr/>
          <p:nvPr/>
        </p:nvGrpSpPr>
        <p:grpSpPr>
          <a:xfrm>
            <a:off x="6096000" y="3867150"/>
            <a:ext cx="1244600" cy="830263"/>
            <a:chOff x="6096000" y="3866970"/>
            <a:chExt cx="1245374" cy="830997"/>
          </a:xfrm>
        </p:grpSpPr>
        <p:sp>
          <p:nvSpPr>
            <p:cNvPr id="4107" name="Line 18"/>
            <p:cNvSpPr>
              <a:spLocks noChangeShapeType="1"/>
            </p:cNvSpPr>
            <p:nvPr/>
          </p:nvSpPr>
          <p:spPr bwMode="auto">
            <a:xfrm flipH="1">
              <a:off x="6096000" y="4572000"/>
              <a:ext cx="10219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Text Box 25"/>
            <p:cNvSpPr txBox="1">
              <a:spLocks noChangeArrowheads="1"/>
            </p:cNvSpPr>
            <p:nvPr/>
          </p:nvSpPr>
          <p:spPr bwMode="auto">
            <a:xfrm>
              <a:off x="6283912" y="3866970"/>
              <a:ext cx="1057462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800" b="1" i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4" name="组合 29"/>
          <p:cNvGrpSpPr/>
          <p:nvPr/>
        </p:nvGrpSpPr>
        <p:grpSpPr>
          <a:xfrm>
            <a:off x="1524000" y="2362200"/>
            <a:ext cx="762000" cy="2057400"/>
            <a:chOff x="1524000" y="2362200"/>
            <a:chExt cx="762000" cy="2057400"/>
          </a:xfrm>
        </p:grpSpPr>
        <p:sp>
          <p:nvSpPr>
            <p:cNvPr id="4105" name="Text Box 13"/>
            <p:cNvSpPr txBox="1">
              <a:spLocks noChangeArrowheads="1"/>
            </p:cNvSpPr>
            <p:nvPr/>
          </p:nvSpPr>
          <p:spPr bwMode="auto">
            <a:xfrm>
              <a:off x="1600200" y="2971800"/>
              <a:ext cx="68580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800" b="1" i="1">
                  <a:solidFill>
                    <a:srgbClr val="0066FF"/>
                  </a:solidFill>
                </a:rPr>
                <a:t>I</a:t>
              </a:r>
            </a:p>
          </p:txBody>
        </p:sp>
        <p:sp>
          <p:nvSpPr>
            <p:cNvPr id="4106" name="Line 19"/>
            <p:cNvSpPr>
              <a:spLocks noChangeShapeType="1"/>
            </p:cNvSpPr>
            <p:nvPr/>
          </p:nvSpPr>
          <p:spPr bwMode="auto">
            <a:xfrm flipH="1">
              <a:off x="1524000" y="2362200"/>
              <a:ext cx="0" cy="2057400"/>
            </a:xfrm>
            <a:prstGeom prst="line">
              <a:avLst/>
            </a:prstGeom>
            <a:noFill/>
            <a:ln w="63500">
              <a:solidFill>
                <a:srgbClr val="0066FF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31"/>
          <p:cNvGrpSpPr/>
          <p:nvPr/>
        </p:nvGrpSpPr>
        <p:grpSpPr>
          <a:xfrm>
            <a:off x="5638800" y="5181600"/>
            <a:ext cx="1905000" cy="830263"/>
            <a:chOff x="5638800" y="5181600"/>
            <a:chExt cx="1905000" cy="830997"/>
          </a:xfrm>
        </p:grpSpPr>
        <p:sp>
          <p:nvSpPr>
            <p:cNvPr id="4103" name="Text Box 13"/>
            <p:cNvSpPr txBox="1">
              <a:spLocks noChangeArrowheads="1"/>
            </p:cNvSpPr>
            <p:nvPr/>
          </p:nvSpPr>
          <p:spPr bwMode="auto">
            <a:xfrm>
              <a:off x="6324600" y="5181600"/>
              <a:ext cx="47307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800" b="1" i="1">
                  <a:solidFill>
                    <a:srgbClr val="0066FF"/>
                  </a:solidFill>
                </a:rPr>
                <a:t>I</a:t>
              </a:r>
            </a:p>
          </p:txBody>
        </p:sp>
        <p:sp>
          <p:nvSpPr>
            <p:cNvPr id="4104" name="Line 19"/>
            <p:cNvSpPr>
              <a:spLocks noChangeShapeType="1"/>
            </p:cNvSpPr>
            <p:nvPr/>
          </p:nvSpPr>
          <p:spPr bwMode="auto">
            <a:xfrm>
              <a:off x="5638800" y="5181600"/>
              <a:ext cx="1905000" cy="0"/>
            </a:xfrm>
            <a:prstGeom prst="line">
              <a:avLst/>
            </a:prstGeom>
            <a:noFill/>
            <a:ln w="63500">
              <a:solidFill>
                <a:srgbClr val="0066FF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第三，选量程，需试触。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24800" cy="22098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量程过小后果：</a:t>
            </a:r>
          </a:p>
          <a:p>
            <a:pPr lvl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指针满偏，可能损坏电压表。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量程过大后果：</a:t>
            </a:r>
          </a:p>
          <a:p>
            <a:pPr lvl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偏转角度小，示数不精确。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3429000"/>
            <a:ext cx="2676525" cy="32766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4400" y="3429000"/>
            <a:ext cx="2741613" cy="325755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试触：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先接大量程，试触要迅速。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先连接“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-”“15”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，选择大量程（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0~15V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），开关轻轻接触一下立即断开，同时观察指针偏转情况。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若电压表示数大于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而小于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，则选择大量程（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0~15V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）；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若电压表示数小于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，应选择小的量程（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），连接“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-”“3”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调整大小 Image293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133600"/>
            <a:ext cx="8872538" cy="2819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868363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）电压表读数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确定量程：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看接线柱。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确定分度值：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看小格。根据量程判断一大格和一小格的大小，求出分度值。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读数：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．指针稳定后读数，防止左右摆动。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．正视示数，视线与刻度垂直。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447800" y="4495800"/>
          <a:ext cx="4267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1333500" imgH="203200" progId="Equation.DSMT4">
                  <p:embed/>
                </p:oleObj>
              </mc:Choice>
              <mc:Fallback>
                <p:oleObj name="Equation" r:id="rId3" imgW="13335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495800"/>
                        <a:ext cx="4267200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761905" imgH="6628571"/>
        </mc:Choice>
        <mc:Fallback>
          <p:control name="ShockwaveFlash1" r:id="rId2" imgW="8761905" imgH="6628571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76200"/>
                  <a:ext cx="8761413" cy="662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7700" y="1897063"/>
            <a:ext cx="3754438" cy="4140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9635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4413" y="1881188"/>
            <a:ext cx="3665537" cy="41497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9637" name="Text Box 2"/>
          <p:cNvSpPr txBox="1">
            <a:spLocks noChangeArrowheads="1"/>
          </p:cNvSpPr>
          <p:nvPr/>
        </p:nvSpPr>
        <p:spPr bwMode="auto">
          <a:xfrm>
            <a:off x="1044575" y="6057900"/>
            <a:ext cx="3240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量程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0~3 V   1.6 V</a:t>
            </a:r>
            <a:endParaRPr lang="zh-CN" altLang="en-US" sz="2800" b="1">
              <a:solidFill>
                <a:srgbClr val="CC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9638" name="Text Box 2"/>
          <p:cNvSpPr txBox="1">
            <a:spLocks noChangeArrowheads="1"/>
          </p:cNvSpPr>
          <p:nvPr/>
        </p:nvSpPr>
        <p:spPr bwMode="auto">
          <a:xfrm>
            <a:off x="5081588" y="6078538"/>
            <a:ext cx="32416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量程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0~15 V   8 V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914400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．两个表的读数各是多少？</a:t>
            </a:r>
          </a:p>
          <a:p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）电压表测量电压的规律：</a:t>
            </a:r>
            <a:endParaRPr lang="en-US" altLang="zh-CN" sz="36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1905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①只有一个用电器在电路中，用电器电压等于电源电压。</a:t>
            </a:r>
          </a:p>
        </p:txBody>
      </p:sp>
      <p:pic>
        <p:nvPicPr>
          <p:cNvPr id="17413" name="Picture 10" descr="C:\Users\Administrator\Pictures\无标题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2438400"/>
            <a:ext cx="3276600" cy="4095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4" name="Picture 6" descr="D:\我的文档\Pictures\11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67200" y="2590800"/>
            <a:ext cx="435403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1676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②电路中有多个用电器时，用电器电压不一定等于电源电压。</a:t>
            </a:r>
          </a:p>
        </p:txBody>
      </p:sp>
      <p:pic>
        <p:nvPicPr>
          <p:cNvPr id="18438" name="Picture 6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3768087" cy="2743200"/>
          </a:xfrm>
          <a:prstGeom prst="rect">
            <a:avLst/>
          </a:prstGeom>
          <a:noFill/>
        </p:spPr>
      </p:pic>
      <p:pic>
        <p:nvPicPr>
          <p:cNvPr id="18439" name="Picture 7" descr="D:\我的文档\Pictures\113 - 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3400" y="1295400"/>
            <a:ext cx="3733800" cy="2524798"/>
          </a:xfrm>
          <a:prstGeom prst="rect">
            <a:avLst/>
          </a:prstGeom>
          <a:noFill/>
        </p:spPr>
      </p:pic>
      <p:pic>
        <p:nvPicPr>
          <p:cNvPr id="18440" name="Picture 8" descr="D:\我的文档\Pictures\113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43400" y="4038600"/>
            <a:ext cx="3352800" cy="26350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18288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③条件允许时电压表可接在电源上或串联电路中，测量电源电压。</a:t>
            </a:r>
          </a:p>
          <a:p>
            <a:pPr lvl="1">
              <a:buClr>
                <a:schemeClr val="bg1"/>
              </a:buClr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相当于电路断路。 </a:t>
            </a:r>
          </a:p>
        </p:txBody>
      </p:sp>
      <p:pic>
        <p:nvPicPr>
          <p:cNvPr id="19461" name="Picture 5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2133600"/>
            <a:ext cx="4038600" cy="2019300"/>
          </a:xfrm>
          <a:prstGeom prst="rect">
            <a:avLst/>
          </a:prstGeom>
          <a:noFill/>
        </p:spPr>
      </p:pic>
      <p:pic>
        <p:nvPicPr>
          <p:cNvPr id="19462" name="Picture 6" descr="D:\我的文档\Pictures\115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4343400"/>
            <a:ext cx="4619002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④电压表相当于大电阻，视为断路；</a:t>
            </a:r>
          </a:p>
          <a:p>
            <a:pPr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电流表相当于导线，视为通路。</a:t>
            </a:r>
            <a:endParaRPr lang="en-US" altLang="zh-CN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0485" name="Picture 5" descr="D:\我的文档\Pictures\11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8063508" cy="2057400"/>
          </a:xfrm>
          <a:prstGeom prst="rect">
            <a:avLst/>
          </a:prstGeom>
          <a:noFill/>
        </p:spPr>
      </p:pic>
      <p:pic>
        <p:nvPicPr>
          <p:cNvPr id="20486" name="Picture 6" descr="D:\我的文档\Pictures\117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1" y="4038600"/>
            <a:ext cx="7775404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325" y="60325"/>
            <a:ext cx="7848600" cy="37846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3" name="Picture 5" descr="https://timgsa.baidu.com/timg?image&amp;quality=80&amp;size=b9999_10000&amp;sec=1570772088500&amp;di=dea100e1e5fc8910f61bfd8a86ac8fab&amp;imgtype=0&amp;src=http%3A%2F%2Fs9.rr.itc.cn%2Fr%2FwapChange%2F20168_1_9%2Fa7g21c48727803096596.jpg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6600" y="3475038"/>
            <a:ext cx="5638800" cy="31575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我的物理\2020秋物理九上课件\2020秋物理九上课件16-01电压\思维导图16-01电压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" y="1066800"/>
            <a:ext cx="8978061" cy="5334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60463" y="6057900"/>
            <a:ext cx="9636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2 V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14500"/>
            <a:ext cx="3124200" cy="4219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7675" y="1825625"/>
            <a:ext cx="3057525" cy="412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38850" y="1857375"/>
            <a:ext cx="3067050" cy="40862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0663" name="Text Box 2"/>
          <p:cNvSpPr txBox="1">
            <a:spLocks noChangeArrowheads="1"/>
          </p:cNvSpPr>
          <p:nvPr/>
        </p:nvSpPr>
        <p:spPr bwMode="auto">
          <a:xfrm>
            <a:off x="4035425" y="6057900"/>
            <a:ext cx="1292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12.5 V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664" name="Text Box 2"/>
          <p:cNvSpPr txBox="1">
            <a:spLocks noChangeArrowheads="1"/>
          </p:cNvSpPr>
          <p:nvPr/>
        </p:nvSpPr>
        <p:spPr bwMode="auto">
          <a:xfrm>
            <a:off x="7343775" y="6057900"/>
            <a:ext cx="1008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 V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．三个表的读数各是多少？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3" grpId="0"/>
      <p:bldP spid="706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:\2\人教教参资源\九\图\铡刀开关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713" y="2798763"/>
            <a:ext cx="1527175" cy="974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1" name="Picture 5" descr="H:\2\人教教参资源\九\图\小灯泡.JP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7163" y="4459288"/>
            <a:ext cx="1627187" cy="1135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2" name="Picture 7" descr="H:\2\人教教参资源\九\图\电压表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0" y="2403475"/>
            <a:ext cx="1712913" cy="1743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3" name="Picture 10" descr="H:\2\人教教参资源\九\图\电池组.JPG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2600" y="4746625"/>
            <a:ext cx="2109788" cy="8318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687" name="任意多边形 33"/>
          <p:cNvSpPr/>
          <p:nvPr/>
        </p:nvSpPr>
        <p:spPr bwMode="auto">
          <a:xfrm>
            <a:off x="1706563" y="3457575"/>
            <a:ext cx="2617787" cy="1846263"/>
          </a:xfrm>
          <a:custGeom>
            <a:avLst/>
            <a:gdLst>
              <a:gd name="T0" fmla="*/ 0 w 2476988"/>
              <a:gd name="T1" fmla="*/ 0 h 1847408"/>
              <a:gd name="T2" fmla="*/ 398454 w 2476988"/>
              <a:gd name="T3" fmla="*/ 90987 h 1847408"/>
              <a:gd name="T4" fmla="*/ 1337665 w 2476988"/>
              <a:gd name="T5" fmla="*/ 491333 h 1847408"/>
              <a:gd name="T6" fmla="*/ 2476100 w 2476988"/>
              <a:gd name="T7" fmla="*/ 1128246 h 1847408"/>
              <a:gd name="T8" fmla="*/ 3386847 w 2476988"/>
              <a:gd name="T9" fmla="*/ 1801553 h 1847408"/>
              <a:gd name="T10" fmla="*/ 3813761 w 2476988"/>
              <a:gd name="T11" fmla="*/ 1746961 h 1847408"/>
              <a:gd name="T12" fmla="*/ 3813761 w 2476988"/>
              <a:gd name="T13" fmla="*/ 1728763 h 1847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76988"/>
              <a:gd name="T22" fmla="*/ 0 h 1847408"/>
              <a:gd name="T23" fmla="*/ 2476988 w 2476988"/>
              <a:gd name="T24" fmla="*/ 1847408 h 1847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76988" h="1847408">
                <a:moveTo>
                  <a:pt x="0" y="0"/>
                </a:moveTo>
                <a:cubicBezTo>
                  <a:pt x="56388" y="4572"/>
                  <a:pt x="112776" y="9144"/>
                  <a:pt x="256032" y="91440"/>
                </a:cubicBezTo>
                <a:cubicBezTo>
                  <a:pt x="399288" y="173736"/>
                  <a:pt x="637032" y="320040"/>
                  <a:pt x="859536" y="493776"/>
                </a:cubicBezTo>
                <a:cubicBezTo>
                  <a:pt x="1082040" y="667512"/>
                  <a:pt x="1371600" y="914400"/>
                  <a:pt x="1591056" y="1133856"/>
                </a:cubicBezTo>
                <a:cubicBezTo>
                  <a:pt x="1810512" y="1353312"/>
                  <a:pt x="2033016" y="1706880"/>
                  <a:pt x="2176272" y="1810512"/>
                </a:cubicBezTo>
                <a:cubicBezTo>
                  <a:pt x="2319528" y="1914144"/>
                  <a:pt x="2404872" y="1767840"/>
                  <a:pt x="2450592" y="1755648"/>
                </a:cubicBezTo>
                <a:cubicBezTo>
                  <a:pt x="2496312" y="1743456"/>
                  <a:pt x="2473452" y="1740408"/>
                  <a:pt x="2450592" y="1737360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688" name="任意多边形 34"/>
          <p:cNvSpPr/>
          <p:nvPr/>
        </p:nvSpPr>
        <p:spPr bwMode="auto">
          <a:xfrm>
            <a:off x="657225" y="3421063"/>
            <a:ext cx="2173288" cy="1882775"/>
          </a:xfrm>
          <a:custGeom>
            <a:avLst/>
            <a:gdLst>
              <a:gd name="T0" fmla="*/ 239787 w 2173730"/>
              <a:gd name="T1" fmla="*/ 0 h 1883299"/>
              <a:gd name="T2" fmla="*/ 20691 w 2173730"/>
              <a:gd name="T3" fmla="*/ 839376 h 1883299"/>
              <a:gd name="T4" fmla="*/ 732763 w 2173730"/>
              <a:gd name="T5" fmla="*/ 948862 h 1883299"/>
              <a:gd name="T6" fmla="*/ 1937804 w 2173730"/>
              <a:gd name="T7" fmla="*/ 1222573 h 1883299"/>
              <a:gd name="T8" fmla="*/ 2156899 w 2173730"/>
              <a:gd name="T9" fmla="*/ 1788239 h 1883299"/>
              <a:gd name="T10" fmla="*/ 1736963 w 2173730"/>
              <a:gd name="T11" fmla="*/ 1842981 h 1883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3730"/>
              <a:gd name="T19" fmla="*/ 0 h 1883299"/>
              <a:gd name="T20" fmla="*/ 2173730 w 2173730"/>
              <a:gd name="T21" fmla="*/ 1883299 h 1883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3730" h="1883299">
                <a:moveTo>
                  <a:pt x="240179" y="0"/>
                </a:moveTo>
                <a:cubicBezTo>
                  <a:pt x="119783" y="280416"/>
                  <a:pt x="-61573" y="682752"/>
                  <a:pt x="20723" y="841248"/>
                </a:cubicBezTo>
                <a:cubicBezTo>
                  <a:pt x="103019" y="999744"/>
                  <a:pt x="413915" y="886968"/>
                  <a:pt x="733955" y="950976"/>
                </a:cubicBezTo>
                <a:cubicBezTo>
                  <a:pt x="1053995" y="1014984"/>
                  <a:pt x="1703219" y="1085088"/>
                  <a:pt x="1940963" y="1225296"/>
                </a:cubicBezTo>
                <a:cubicBezTo>
                  <a:pt x="2178707" y="1365504"/>
                  <a:pt x="2193947" y="1688592"/>
                  <a:pt x="2160419" y="1792224"/>
                </a:cubicBezTo>
                <a:cubicBezTo>
                  <a:pt x="2126891" y="1895856"/>
                  <a:pt x="1809899" y="1906524"/>
                  <a:pt x="1739795" y="1847088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689" name="任意多边形 35"/>
          <p:cNvSpPr/>
          <p:nvPr/>
        </p:nvSpPr>
        <p:spPr bwMode="auto">
          <a:xfrm>
            <a:off x="585788" y="5230813"/>
            <a:ext cx="5183187" cy="1206500"/>
          </a:xfrm>
          <a:custGeom>
            <a:avLst/>
            <a:gdLst>
              <a:gd name="T0" fmla="*/ 0 w 5182954"/>
              <a:gd name="T1" fmla="*/ 0 h 1206101"/>
              <a:gd name="T2" fmla="*/ 439072 w 5182954"/>
              <a:gd name="T3" fmla="*/ 861813 h 1206101"/>
              <a:gd name="T4" fmla="*/ 1481864 w 5182954"/>
              <a:gd name="T5" fmla="*/ 1136861 h 1206101"/>
              <a:gd name="T6" fmla="*/ 3274736 w 5182954"/>
              <a:gd name="T7" fmla="*/ 1191870 h 1206101"/>
              <a:gd name="T8" fmla="*/ 4939552 w 5182954"/>
              <a:gd name="T9" fmla="*/ 880149 h 1206101"/>
              <a:gd name="T10" fmla="*/ 5177363 w 5182954"/>
              <a:gd name="T11" fmla="*/ 421736 h 1206101"/>
              <a:gd name="T12" fmla="*/ 4957841 w 5182954"/>
              <a:gd name="T13" fmla="*/ 73344 h 1206101"/>
              <a:gd name="T14" fmla="*/ 4628530 w 5182954"/>
              <a:gd name="T15" fmla="*/ 18336 h 1206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82954"/>
              <a:gd name="T25" fmla="*/ 0 h 1206101"/>
              <a:gd name="T26" fmla="*/ 5182954 w 5182954"/>
              <a:gd name="T27" fmla="*/ 1206101 h 12061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82954" h="1206101">
                <a:moveTo>
                  <a:pt x="0" y="0"/>
                </a:moveTo>
                <a:cubicBezTo>
                  <a:pt x="96012" y="335280"/>
                  <a:pt x="192024" y="670560"/>
                  <a:pt x="438912" y="859536"/>
                </a:cubicBezTo>
                <a:cubicBezTo>
                  <a:pt x="685800" y="1048512"/>
                  <a:pt x="1008888" y="1078992"/>
                  <a:pt x="1481328" y="1133856"/>
                </a:cubicBezTo>
                <a:cubicBezTo>
                  <a:pt x="1953768" y="1188720"/>
                  <a:pt x="2697480" y="1231392"/>
                  <a:pt x="3273552" y="1188720"/>
                </a:cubicBezTo>
                <a:cubicBezTo>
                  <a:pt x="3849624" y="1146048"/>
                  <a:pt x="4620768" y="1005840"/>
                  <a:pt x="4937760" y="877824"/>
                </a:cubicBezTo>
                <a:cubicBezTo>
                  <a:pt x="5254752" y="749808"/>
                  <a:pt x="5172456" y="554736"/>
                  <a:pt x="5175504" y="420624"/>
                </a:cubicBezTo>
                <a:cubicBezTo>
                  <a:pt x="5178552" y="286512"/>
                  <a:pt x="5047488" y="140208"/>
                  <a:pt x="4956048" y="73152"/>
                </a:cubicBezTo>
                <a:cubicBezTo>
                  <a:pt x="4864608" y="6096"/>
                  <a:pt x="4745736" y="12192"/>
                  <a:pt x="4626864" y="18288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690" name="任意多边形 37"/>
          <p:cNvSpPr/>
          <p:nvPr/>
        </p:nvSpPr>
        <p:spPr bwMode="auto">
          <a:xfrm>
            <a:off x="4953000" y="3657600"/>
            <a:ext cx="828675" cy="1601788"/>
          </a:xfrm>
          <a:custGeom>
            <a:avLst/>
            <a:gdLst>
              <a:gd name="T0" fmla="*/ 22767 w 829309"/>
              <a:gd name="T1" fmla="*/ 36947 h 1601828"/>
              <a:gd name="T2" fmla="*/ 77296 w 829309"/>
              <a:gd name="T3" fmla="*/ 36947 h 1601828"/>
              <a:gd name="T4" fmla="*/ 658941 w 829309"/>
              <a:gd name="T5" fmla="*/ 420915 h 1601828"/>
              <a:gd name="T6" fmla="*/ 822528 w 829309"/>
              <a:gd name="T7" fmla="*/ 1060873 h 1601828"/>
              <a:gd name="T8" fmla="*/ 586235 w 829309"/>
              <a:gd name="T9" fmla="*/ 1389985 h 1601828"/>
              <a:gd name="T10" fmla="*/ 404470 w 829309"/>
              <a:gd name="T11" fmla="*/ 1591113 h 1601828"/>
              <a:gd name="T12" fmla="*/ 259058 w 829309"/>
              <a:gd name="T13" fmla="*/ 1554545 h 16018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9309"/>
              <a:gd name="T22" fmla="*/ 0 h 1601828"/>
              <a:gd name="T23" fmla="*/ 829309 w 829309"/>
              <a:gd name="T24" fmla="*/ 1601828 h 16018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9309" h="1601828">
                <a:moveTo>
                  <a:pt x="22904" y="36955"/>
                </a:moveTo>
                <a:cubicBezTo>
                  <a:pt x="-3004" y="4951"/>
                  <a:pt x="-28912" y="-27053"/>
                  <a:pt x="77768" y="36955"/>
                </a:cubicBezTo>
                <a:cubicBezTo>
                  <a:pt x="184448" y="100963"/>
                  <a:pt x="538016" y="250315"/>
                  <a:pt x="662984" y="421003"/>
                </a:cubicBezTo>
                <a:cubicBezTo>
                  <a:pt x="787952" y="591691"/>
                  <a:pt x="839768" y="899539"/>
                  <a:pt x="827576" y="1061083"/>
                </a:cubicBezTo>
                <a:cubicBezTo>
                  <a:pt x="815384" y="1222627"/>
                  <a:pt x="659936" y="1301875"/>
                  <a:pt x="589832" y="1390267"/>
                </a:cubicBezTo>
                <a:cubicBezTo>
                  <a:pt x="519728" y="1478659"/>
                  <a:pt x="461816" y="1564003"/>
                  <a:pt x="406952" y="1591435"/>
                </a:cubicBezTo>
                <a:cubicBezTo>
                  <a:pt x="352088" y="1618867"/>
                  <a:pt x="306368" y="1586863"/>
                  <a:pt x="260648" y="1554859"/>
                </a:cubicBezTo>
              </a:path>
            </a:pathLst>
          </a:custGeom>
          <a:noFill/>
          <a:ln w="57150">
            <a:solidFill>
              <a:srgbClr val="33339F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695" name="任意多边形 36"/>
          <p:cNvSpPr/>
          <p:nvPr/>
        </p:nvSpPr>
        <p:spPr bwMode="auto">
          <a:xfrm>
            <a:off x="3994150" y="3594100"/>
            <a:ext cx="304800" cy="1609725"/>
          </a:xfrm>
          <a:custGeom>
            <a:avLst/>
            <a:gdLst>
              <a:gd name="T0" fmla="*/ 287691 w 304392"/>
              <a:gd name="T1" fmla="*/ 0 h 1609344"/>
              <a:gd name="T2" fmla="*/ 28899 w 304392"/>
              <a:gd name="T3" fmla="*/ 421424 h 1609344"/>
              <a:gd name="T4" fmla="*/ 10415 w 304392"/>
              <a:gd name="T5" fmla="*/ 714584 h 1609344"/>
              <a:gd name="T6" fmla="*/ 65869 w 304392"/>
              <a:gd name="T7" fmla="*/ 971102 h 1609344"/>
              <a:gd name="T8" fmla="*/ 176779 w 304392"/>
              <a:gd name="T9" fmla="*/ 1245944 h 1609344"/>
              <a:gd name="T10" fmla="*/ 306175 w 304392"/>
              <a:gd name="T11" fmla="*/ 1429168 h 1609344"/>
              <a:gd name="T12" fmla="*/ 250719 w 304392"/>
              <a:gd name="T13" fmla="*/ 1612394 h 1609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392"/>
              <a:gd name="T22" fmla="*/ 0 h 1609344"/>
              <a:gd name="T23" fmla="*/ 304392 w 304392"/>
              <a:gd name="T24" fmla="*/ 1609344 h 1609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392" h="1609344">
                <a:moveTo>
                  <a:pt x="284623" y="0"/>
                </a:moveTo>
                <a:cubicBezTo>
                  <a:pt x="179467" y="150876"/>
                  <a:pt x="74311" y="301752"/>
                  <a:pt x="28591" y="420624"/>
                </a:cubicBezTo>
                <a:cubicBezTo>
                  <a:pt x="-17129" y="539496"/>
                  <a:pt x="4207" y="621792"/>
                  <a:pt x="10303" y="713232"/>
                </a:cubicBezTo>
                <a:cubicBezTo>
                  <a:pt x="16399" y="804672"/>
                  <a:pt x="37735" y="880872"/>
                  <a:pt x="65167" y="969264"/>
                </a:cubicBezTo>
                <a:cubicBezTo>
                  <a:pt x="92599" y="1057656"/>
                  <a:pt x="135271" y="1167384"/>
                  <a:pt x="174895" y="1243584"/>
                </a:cubicBezTo>
                <a:cubicBezTo>
                  <a:pt x="214519" y="1319784"/>
                  <a:pt x="290719" y="1365504"/>
                  <a:pt x="302911" y="1426464"/>
                </a:cubicBezTo>
                <a:cubicBezTo>
                  <a:pt x="315103" y="1487424"/>
                  <a:pt x="248047" y="1609344"/>
                  <a:pt x="248047" y="1609344"/>
                </a:cubicBezTo>
              </a:path>
            </a:pathLst>
          </a:custGeom>
          <a:noFill/>
          <a:ln w="57150">
            <a:solidFill>
              <a:srgbClr val="33339F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248400" y="2438400"/>
            <a:ext cx="2508250" cy="2514600"/>
            <a:chOff x="0" y="0"/>
            <a:chExt cx="1792" cy="1796"/>
          </a:xfrm>
        </p:grpSpPr>
        <p:grpSp>
          <p:nvGrpSpPr>
            <p:cNvPr id="22543" name="Group 4"/>
            <p:cNvGrpSpPr/>
            <p:nvPr/>
          </p:nvGrpSpPr>
          <p:grpSpPr>
            <a:xfrm>
              <a:off x="338" y="174"/>
              <a:ext cx="1049" cy="538"/>
              <a:chOff x="0" y="0"/>
              <a:chExt cx="1049" cy="538"/>
            </a:xfrm>
          </p:grpSpPr>
          <p:sp>
            <p:nvSpPr>
              <p:cNvPr id="22558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9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60" name="Line 9"/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2544" name="Group 8"/>
            <p:cNvGrpSpPr/>
            <p:nvPr/>
          </p:nvGrpSpPr>
          <p:grpSpPr>
            <a:xfrm>
              <a:off x="710" y="0"/>
              <a:ext cx="341" cy="374"/>
              <a:chOff x="0" y="0"/>
              <a:chExt cx="341" cy="374"/>
            </a:xfrm>
          </p:grpSpPr>
          <p:sp>
            <p:nvSpPr>
              <p:cNvPr id="22556" name="Oval 1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7" name="Text Box 191"/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V</a:t>
                </a:r>
              </a:p>
            </p:txBody>
          </p:sp>
        </p:grpSp>
        <p:grpSp>
          <p:nvGrpSpPr>
            <p:cNvPr id="22545" name="Group 11"/>
            <p:cNvGrpSpPr/>
            <p:nvPr/>
          </p:nvGrpSpPr>
          <p:grpSpPr>
            <a:xfrm>
              <a:off x="0" y="557"/>
              <a:ext cx="1792" cy="1239"/>
              <a:chOff x="0" y="0"/>
              <a:chExt cx="1792" cy="1239"/>
            </a:xfrm>
          </p:grpSpPr>
          <p:sp>
            <p:nvSpPr>
              <p:cNvPr id="22546" name="Rectangle 12"/>
              <p:cNvSpPr>
                <a:spLocks noChangeArrowheads="1"/>
              </p:cNvSpPr>
              <p:nvPr/>
            </p:nvSpPr>
            <p:spPr bwMode="auto">
              <a:xfrm>
                <a:off x="0" y="152"/>
                <a:ext cx="1792" cy="9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22547" name="Group 13"/>
              <p:cNvGrpSpPr/>
              <p:nvPr/>
            </p:nvGrpSpPr>
            <p:grpSpPr>
              <a:xfrm>
                <a:off x="496" y="899"/>
                <a:ext cx="85" cy="340"/>
                <a:chOff x="0" y="0"/>
                <a:chExt cx="85" cy="340"/>
              </a:xfrm>
            </p:grpSpPr>
            <p:sp>
              <p:nvSpPr>
                <p:cNvPr id="2255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5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5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548" name="Group 17"/>
              <p:cNvGrpSpPr/>
              <p:nvPr/>
            </p:nvGrpSpPr>
            <p:grpSpPr>
              <a:xfrm>
                <a:off x="1212" y="970"/>
                <a:ext cx="283" cy="170"/>
                <a:chOff x="0" y="0"/>
                <a:chExt cx="256" cy="142"/>
              </a:xfrm>
            </p:grpSpPr>
            <p:sp>
              <p:nvSpPr>
                <p:cNvPr id="225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5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52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/>
                    <a:buNone/>
                  </a:pPr>
                  <a:endParaRPr lang="zh-CN" altLang="en-US" sz="1800"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549" name="AutoShape 187"/>
              <p:cNvSpPr>
                <a:spLocks noChangeArrowheads="1"/>
              </p:cNvSpPr>
              <p:nvPr/>
            </p:nvSpPr>
            <p:spPr bwMode="auto">
              <a:xfrm>
                <a:off x="710" y="0"/>
                <a:ext cx="311" cy="311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标题 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36" name="内容占位符 35"/>
          <p:cNvSpPr>
            <a:spLocks noGrp="1"/>
          </p:cNvSpPr>
          <p:nvPr>
            <p:ph idx="1"/>
          </p:nvPr>
        </p:nvSpPr>
        <p:spPr>
          <a:xfrm>
            <a:off x="457200" y="1219201"/>
            <a:ext cx="8686800" cy="1295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．连接电路，使小灯泡发光并且用电压表测量小灯泡两端的电压，并画出对应的电路图。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  <p:bldP spid="71688" grpId="0" animBg="1"/>
      <p:bldP spid="71689" grpId="0" animBg="1"/>
      <p:bldP spid="71690" grpId="0" animBg="1"/>
      <p:bldP spid="716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685800"/>
            <a:ext cx="7772400" cy="5592763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24579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6400" y="11061700"/>
            <a:ext cx="495300" cy="3175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0515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470025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第十六章 电压 电阻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 电压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九年物理笔记 16-01电压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5181600"/>
            <a:ext cx="4038600" cy="1257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391400" cy="609600"/>
          </a:xfrm>
        </p:spPr>
        <p:txBody>
          <a:bodyPr/>
          <a:lstStyle/>
          <a:p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类比法认识电压 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066800"/>
            <a:ext cx="4346575" cy="37338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1066800"/>
            <a:ext cx="4456113" cy="3833813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9248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．定义：电压是电流形成的原因。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．单位：伏特，伏，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常用单位：千伏（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）、毫伏（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）、微伏（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．单位换算：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3120" name="Picture 48" descr="九年物理笔记 16-01电压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4648200"/>
            <a:ext cx="6705600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219200"/>
            <a:ext cx="8691563" cy="31242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．估测常见电压： 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4800600"/>
            <a:ext cx="4572000" cy="11731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工业电压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380V</a:t>
            </a:r>
            <a:endParaRPr lang="zh-CN" altLang="en-US" sz="28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人体安全电压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不高于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36V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" y="2971800"/>
            <a:ext cx="38100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04800" y="3886200"/>
            <a:ext cx="38100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572000" y="2514600"/>
            <a:ext cx="38100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0" y="2971800"/>
            <a:ext cx="38100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4400" y="4419600"/>
            <a:ext cx="4084638" cy="2286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二、电压的测量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．认识电压表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）用途：测量电压的仪表。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）元件符号：</a:t>
            </a:r>
          </a:p>
          <a:p>
            <a:pPr lvl="1"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符号含义：</a:t>
            </a:r>
          </a:p>
          <a:p>
            <a:pPr lvl="1"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①表示该表为电压表；</a:t>
            </a:r>
          </a:p>
          <a:p>
            <a:pPr lvl="1"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②该表上示数单位为伏特。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）三个接线柱：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红正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黑负。</a:t>
            </a:r>
          </a:p>
          <a:p>
            <a:pPr lvl="1"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-”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黑色为负接线柱，“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3”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15”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红色为正接线柱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）两个量程：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大量程：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15”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0~15V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，一大格为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小量程：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3”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，一大格为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，分度值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大量程数值是小量程的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</p:txBody>
      </p:sp>
      <p:pic>
        <p:nvPicPr>
          <p:cNvPr id="55300" name="Picture 4" descr="九年物理笔记 15-02电流和电路 电压表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71800" y="2057400"/>
            <a:ext cx="762000" cy="7556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152400"/>
            <a:ext cx="3306763" cy="365760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5867400" cy="639762"/>
          </a:xfrm>
        </p:spPr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．练习使用电压表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510540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）电压表的使用规则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断开开关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保护电路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检查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指针是否在零刻度线，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调零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第一，电压表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串联后果：电压表示数很大，而电流几乎为零。相当于该处用电器已经断路，测电源电压。</a:t>
            </a:r>
          </a:p>
        </p:txBody>
      </p:sp>
      <p:pic>
        <p:nvPicPr>
          <p:cNvPr id="56325" name="Picture 5" descr="058040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304800"/>
            <a:ext cx="3733800" cy="2763838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6"/>
          <p:cNvGrpSpPr/>
          <p:nvPr/>
        </p:nvGrpSpPr>
        <p:grpSpPr>
          <a:xfrm>
            <a:off x="6654800" y="4838700"/>
            <a:ext cx="1665288" cy="1104900"/>
            <a:chOff x="0" y="0"/>
            <a:chExt cx="1049" cy="696"/>
          </a:xfrm>
        </p:grpSpPr>
        <p:grpSp>
          <p:nvGrpSpPr>
            <p:cNvPr id="11282" name="Group 7"/>
            <p:cNvGrpSpPr/>
            <p:nvPr/>
          </p:nvGrpSpPr>
          <p:grpSpPr>
            <a:xfrm flipV="1">
              <a:off x="0" y="0"/>
              <a:ext cx="1049" cy="538"/>
              <a:chOff x="0" y="0"/>
              <a:chExt cx="1049" cy="538"/>
            </a:xfrm>
          </p:grpSpPr>
          <p:sp>
            <p:nvSpPr>
              <p:cNvPr id="11286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87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1283" name="Group 11"/>
            <p:cNvGrpSpPr/>
            <p:nvPr/>
          </p:nvGrpSpPr>
          <p:grpSpPr>
            <a:xfrm>
              <a:off x="393" y="356"/>
              <a:ext cx="341" cy="340"/>
              <a:chOff x="0" y="0"/>
              <a:chExt cx="341" cy="340"/>
            </a:xfrm>
          </p:grpSpPr>
          <p:sp>
            <p:nvSpPr>
              <p:cNvPr id="11284" name="Oval 1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5" name="Text Box 191"/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en-US" altLang="zh-CN" sz="2800" b="1">
                    <a:ea typeface="楷体" pitchFamily="49" charset="-122"/>
                    <a:cs typeface="Times New Roman" pitchFamily="18" charset="0"/>
                  </a:rPr>
                  <a:t>V</a:t>
                </a:r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6019800" y="3238500"/>
            <a:ext cx="2844800" cy="1828800"/>
            <a:chOff x="0" y="0"/>
            <a:chExt cx="1792" cy="1239"/>
          </a:xfrm>
        </p:grpSpPr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0" y="167"/>
              <a:ext cx="1792" cy="9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1273" name="Group 16"/>
            <p:cNvGrpSpPr/>
            <p:nvPr/>
          </p:nvGrpSpPr>
          <p:grpSpPr>
            <a:xfrm>
              <a:off x="1111" y="0"/>
              <a:ext cx="85" cy="340"/>
              <a:chOff x="0" y="0"/>
              <a:chExt cx="85" cy="340"/>
            </a:xfrm>
          </p:grpSpPr>
          <p:sp>
            <p:nvSpPr>
              <p:cNvPr id="11279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80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81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1274" name="Group 20"/>
            <p:cNvGrpSpPr/>
            <p:nvPr/>
          </p:nvGrpSpPr>
          <p:grpSpPr>
            <a:xfrm>
              <a:off x="418" y="72"/>
              <a:ext cx="283" cy="170"/>
              <a:chOff x="0" y="0"/>
              <a:chExt cx="256" cy="142"/>
            </a:xfrm>
          </p:grpSpPr>
          <p:sp>
            <p:nvSpPr>
              <p:cNvPr id="1127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7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7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1275" name="AutoShape 187"/>
            <p:cNvSpPr>
              <a:spLocks noChangeArrowheads="1"/>
            </p:cNvSpPr>
            <p:nvPr/>
          </p:nvSpPr>
          <p:spPr bwMode="auto">
            <a:xfrm>
              <a:off x="782" y="928"/>
              <a:ext cx="311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56345" name="Picture 25" descr="九年物理笔记 16-01电压0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5207000"/>
            <a:ext cx="3276600" cy="1422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05800" cy="58674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第二，红正黑负，红进黑出。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从红色接线柱（正极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）流进，从黑色接线柱（负极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）流出。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反接后果：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指针反偏，无法读数，还容易损坏电压表。</a:t>
            </a:r>
          </a:p>
        </p:txBody>
      </p:sp>
      <p:pic>
        <p:nvPicPr>
          <p:cNvPr id="12291" name="Picture 5" descr="九年物理笔记 16-01电压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581400"/>
            <a:ext cx="3352800" cy="26019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3200400"/>
            <a:ext cx="2886075" cy="342900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929</Words>
  <Application>Microsoft Office PowerPoint</Application>
  <PresentationFormat>全屏显示(4:3)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默认设计模板</vt:lpstr>
      <vt:lpstr>Equation</vt:lpstr>
      <vt:lpstr>PowerPoint 演示文稿</vt:lpstr>
      <vt:lpstr>PowerPoint 演示文稿</vt:lpstr>
      <vt:lpstr>第十六章 电压 电阻 第1节  电压</vt:lpstr>
      <vt:lpstr>类比法认识电压 </vt:lpstr>
      <vt:lpstr>一、电压</vt:lpstr>
      <vt:lpstr>5．估测常见电压： </vt:lpstr>
      <vt:lpstr>二、电压的测量</vt:lpstr>
      <vt:lpstr>2．练习使用电压表 </vt:lpstr>
      <vt:lpstr>PowerPoint 演示文稿</vt:lpstr>
      <vt:lpstr>第三，选量程，需试触。</vt:lpstr>
      <vt:lpstr>试触：</vt:lpstr>
      <vt:lpstr>课堂练习</vt:lpstr>
      <vt:lpstr>（2）电压表读数</vt:lpstr>
      <vt:lpstr>PowerPoint 演示文稿</vt:lpstr>
      <vt:lpstr>课堂练习</vt:lpstr>
      <vt:lpstr>（3）电压表测量电压的规律：</vt:lpstr>
      <vt:lpstr>PowerPoint 演示文稿</vt:lpstr>
      <vt:lpstr>PowerPoint 演示文稿</vt:lpstr>
      <vt:lpstr>PowerPoint 演示文稿</vt:lpstr>
      <vt:lpstr>本课小结</vt:lpstr>
      <vt:lpstr>课堂练习</vt:lpstr>
      <vt:lpstr>课堂练习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