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8" r:id="rId13"/>
    <p:sldId id="275" r:id="rId14"/>
    <p:sldId id="259" r:id="rId15"/>
    <p:sldId id="269" r:id="rId16"/>
    <p:sldId id="276" r:id="rId17"/>
    <p:sldId id="283" r:id="rId18"/>
    <p:sldId id="268" r:id="rId19"/>
    <p:sldId id="271" r:id="rId20"/>
    <p:sldId id="272" r:id="rId21"/>
    <p:sldId id="282" r:id="rId22"/>
    <p:sldId id="273" r:id="rId23"/>
    <p:sldId id="274" r:id="rId24"/>
    <p:sldId id="280" r:id="rId25"/>
    <p:sldId id="279" r:id="rId26"/>
    <p:sldId id="281" r:id="rId27"/>
    <p:sldId id="277" r:id="rId28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1C91D-D722-4C59-8079-39F0837FB94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E4B6-A074-487E-B710-5D73FDBCA9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85B42-0BAC-438B-B990-3D60AF53C0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81D6-4B9B-4FF4-8430-862397D6C8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A6057-1323-495C-B924-94A5A508D9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3668-52DB-4DE3-97C3-6224565D60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448DE-A317-4EBD-A367-C1F59853A4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5325A-DDB2-4843-915C-53292F6427B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BF638-96D8-4B39-88BE-846E975F17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B6085-BAA1-4A9B-87ED-4BE6404956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1D541-9EE2-4AE0-BAE0-9973713622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0E4500-2935-4AF8-818C-CC0CE91E10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第十三章 内能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内能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2010092110440865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7350" y="3509963"/>
            <a:ext cx="3727450" cy="30464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267" name="Picture 9" descr="timg?image&amp;quality=80&amp;size=b9999_10000&amp;sec=1503937183800&amp;di=234f07acaa08da72c736d808da3e9fe2&amp;imgtype=0&amp;src=http%3A%2F%2Fnim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4800" y="304800"/>
            <a:ext cx="4572000" cy="30368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68" name="Picture 11" descr="timg?image&amp;quality=80&amp;size=b9999_10000&amp;sec=1503937475093&amp;di=a1cd82152335f2485eb4c598f238a621&amp;imgtype=0&amp;src=http%3A%2F%2Fimg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53000" y="304800"/>
            <a:ext cx="3962400" cy="28971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48" name="Picture 12" descr="10367896_80105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67200" y="3429000"/>
            <a:ext cx="4495800" cy="312420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）热量：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①定义：</a:t>
            </a:r>
            <a:endParaRPr lang="en-US" altLang="zh-CN" sz="36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热传递过程中，传递能量（内能）的多少叫做热量。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②单位：</a:t>
            </a:r>
            <a:endParaRPr lang="en-US" altLang="zh-CN" sz="36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焦耳，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热量与内能的关系：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热量就是物质前后内能变化量，可以度量内能的改变。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）规律：</a:t>
            </a:r>
            <a:endParaRPr lang="zh-CN" altLang="en-US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①物体吸热时内能增加；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物体放热时内能减少。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②物体吸放热量越多，内能改变越大。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③物体吸热，内能增加，但温度不一定升高。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晶体熔化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液体沸腾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物体放热，内能减少，但温度不一定降低。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ts val="600"/>
              </a:spcBef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晶体凝固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990600"/>
            <a:ext cx="1543050" cy="4648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72200" y="1600200"/>
            <a:ext cx="2638970" cy="2743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40" name="Picture 4" descr="D:\物理素材 GIF动画\做功改变内能_引火仪01.gif"/>
          <p:cNvPicPr>
            <a:picLocks noChangeAspect="1" noChangeArrowheads="1" noCrop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05000" y="762000"/>
            <a:ext cx="4038600" cy="224117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341" name="Picture 5" descr="E:\物理素材 GIF动画\GIF13内能\wl_qxe6G2uaz4Y-xghZajTIX4dg.cnt.gif"/>
          <p:cNvPicPr>
            <a:picLocks noChangeAspect="1" noChangeArrowheads="1" noCrop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828800" y="3581400"/>
            <a:ext cx="4114800" cy="2397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．做功改变物体内能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）规律：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外界对物体做功，物体内能增加；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物体对外做功，内能减少。</a:t>
            </a:r>
          </a:p>
          <a:p>
            <a:pPr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）实质：</a:t>
            </a:r>
          </a:p>
          <a:p>
            <a:pPr lvl="1"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内能和机械能相互转化。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 bwMode="auto">
          <a:xfrm>
            <a:off x="457200" y="457200"/>
            <a:ext cx="3200400" cy="2491574"/>
          </a:xfrm>
          <a:prstGeom prst="rect">
            <a:avLst/>
          </a:prstGeom>
          <a:noFill/>
          <a:ln w="28575">
            <a:solidFill>
              <a:srgbClr val="0066CC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6387" name="标题 2"/>
          <p:cNvSpPr>
            <a:spLocks noGrp="1"/>
          </p:cNvSpPr>
          <p:nvPr>
            <p:ph type="title"/>
          </p:nvPr>
        </p:nvSpPr>
        <p:spPr>
          <a:xfrm>
            <a:off x="4343400" y="533400"/>
            <a:ext cx="4114800" cy="838200"/>
          </a:xfrm>
        </p:spPr>
        <p:txBody>
          <a:bodyPr/>
          <a:lstStyle/>
          <a:p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克服摩擦力做功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3400" y="3352800"/>
            <a:ext cx="3600737" cy="3276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6" descr="13-2-4-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67200" y="3200400"/>
            <a:ext cx="4288561" cy="3429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．两种方法等效：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）增加内能的办法：</a:t>
            </a:r>
          </a:p>
          <a:p>
            <a:pPr lvl="1"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①热传递升温；</a:t>
            </a:r>
          </a:p>
          <a:p>
            <a:pPr lvl="1"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②外界对物体做功。</a:t>
            </a:r>
          </a:p>
          <a:p>
            <a:pPr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）减少内能的办法：</a:t>
            </a:r>
          </a:p>
          <a:p>
            <a:pPr lvl="1"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①热传递降温；</a:t>
            </a:r>
          </a:p>
          <a:p>
            <a:pPr lvl="1" eaLnBrk="1" hangingPunct="1"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②物体对外界做功。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我的物理\2020秋物理九上课件\2020秋物理九上课件13-02内能\九上课件13-02内能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838200"/>
            <a:ext cx="8991600" cy="58674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本课小结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1447800"/>
            <a:ext cx="8686800" cy="41148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机械能和内能的区别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31800" y="1268413"/>
            <a:ext cx="8343900" cy="52629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．老师在做“向装有少量水</a:t>
            </a:r>
          </a:p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的瓶子内打气”的实验过程中，</a:t>
            </a:r>
          </a:p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不断的向瓶内打气，使得瓶内的</a:t>
            </a:r>
          </a:p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水蒸气，气压增大，水蒸气的内</a:t>
            </a:r>
          </a:p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能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</a:t>
            </a:r>
            <a:r>
              <a:rPr lang="zh-CN" altLang="en-US" sz="2800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（填“增加”或“减少”），</a:t>
            </a:r>
          </a:p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（填“升高”或“降低”）。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sz="2800" b="1" u="sng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当瓶塞跳起来时，可以看到瓶内出现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，这是因为水蒸气对瓶塞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，内能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（填“增加”或“较少”）。温度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（填“升高”或“降低”）。 水蒸气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而成小液滴。白雾未消失时，如果马上盖上塞子，再次向瓶内打气，则会看到</a:t>
            </a:r>
            <a:r>
              <a:rPr lang="zh-CN" altLang="en-US" sz="2800" b="1" u="sng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                  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1019175" y="2933700"/>
            <a:ext cx="1077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增加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333500" y="3359150"/>
            <a:ext cx="1077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升高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6956425" y="3789363"/>
            <a:ext cx="10779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白雾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4032250" y="4194175"/>
            <a:ext cx="10779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做功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6192838" y="4238625"/>
            <a:ext cx="10779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减少</a:t>
            </a:r>
          </a:p>
        </p:txBody>
      </p:sp>
      <p:sp>
        <p:nvSpPr>
          <p:cNvPr id="21513" name="TextBox 7"/>
          <p:cNvSpPr txBox="1">
            <a:spLocks noChangeArrowheads="1"/>
          </p:cNvSpPr>
          <p:nvPr/>
        </p:nvSpPr>
        <p:spPr bwMode="auto">
          <a:xfrm>
            <a:off x="4484688" y="4643438"/>
            <a:ext cx="1077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降低</a:t>
            </a:r>
          </a:p>
        </p:txBody>
      </p:sp>
      <p:sp>
        <p:nvSpPr>
          <p:cNvPr id="21514" name="TextBox 7"/>
          <p:cNvSpPr txBox="1">
            <a:spLocks noChangeArrowheads="1"/>
          </p:cNvSpPr>
          <p:nvPr/>
        </p:nvSpPr>
        <p:spPr bwMode="auto">
          <a:xfrm>
            <a:off x="3179763" y="5113338"/>
            <a:ext cx="1077912" cy="520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液化</a:t>
            </a:r>
          </a:p>
        </p:txBody>
      </p:sp>
      <p:sp>
        <p:nvSpPr>
          <p:cNvPr id="21515" name="TextBox 7"/>
          <p:cNvSpPr txBox="1">
            <a:spLocks noChangeArrowheads="1"/>
          </p:cNvSpPr>
          <p:nvPr/>
        </p:nvSpPr>
        <p:spPr bwMode="auto">
          <a:xfrm>
            <a:off x="836613" y="5926138"/>
            <a:ext cx="233997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白雾马上消失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0482" name="Picture 2" descr="13-2-5乙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92862" y="1143000"/>
            <a:ext cx="2751138" cy="221708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  <p:bldP spid="21511" grpId="0"/>
      <p:bldP spid="21512" grpId="0"/>
      <p:bldP spid="21513" grpId="0"/>
      <p:bldP spid="21514" grpId="0"/>
      <p:bldP spid="215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359b033b5bb5c9ea030d7750d539b6003bf3b38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" y="838200"/>
            <a:ext cx="8915400" cy="49530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22222f_20090712155947"/>
          <p:cNvPicPr preferRelativeResize="0"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0238" y="2271713"/>
            <a:ext cx="2997200" cy="15970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2531" name="Picture 3" descr="1999104_173006063819_1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57788" y="4665663"/>
            <a:ext cx="3005137" cy="159861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431800" y="1268413"/>
            <a:ext cx="799147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　　</a:t>
            </a:r>
            <a:r>
              <a:rPr lang="en-US" altLang="zh-CN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．在下列选项中，物体内能的改变是通过做功实现的是（     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）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468313" y="3941763"/>
            <a:ext cx="35179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．在炎热的夏天，在啤酒中放入一些冰块，啤酒变凉</a:t>
            </a:r>
          </a:p>
        </p:txBody>
      </p:sp>
      <p:pic>
        <p:nvPicPr>
          <p:cNvPr id="22534" name="Picture 6" descr="1254124969718"/>
          <p:cNvPicPr preferRelativeResize="0"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7225" y="4689475"/>
            <a:ext cx="2924175" cy="151765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11" name="TextBox 1"/>
          <p:cNvSpPr txBox="1">
            <a:spLocks noChangeArrowheads="1"/>
          </p:cNvSpPr>
          <p:nvPr/>
        </p:nvSpPr>
        <p:spPr bwMode="auto">
          <a:xfrm>
            <a:off x="395288" y="6308725"/>
            <a:ext cx="42481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．行驶的汽车，轮胎会变热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763713" y="6092825"/>
            <a:ext cx="24878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/>
              <a:buNone/>
            </a:pPr>
            <a:r>
              <a:rPr lang="en-US" altLang="zh-CN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en-US" altLang="zh-CN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 typeface="Arial"/>
              <a:buNone/>
            </a:pPr>
            <a:endParaRPr lang="zh-CN" altLang="en-US" sz="200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2537" name="Picture 9" descr="47"/>
          <p:cNvPicPr preferRelativeResize="0"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156200" y="2259013"/>
            <a:ext cx="2835275" cy="16129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5003800" y="3941763"/>
            <a:ext cx="33115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．太阳能热水器水箱中的水被晒热</a:t>
            </a:r>
          </a:p>
        </p:txBody>
      </p:sp>
      <p:sp>
        <p:nvSpPr>
          <p:cNvPr id="21515" name="TextBox 1"/>
          <p:cNvSpPr txBox="1">
            <a:spLocks noChangeArrowheads="1"/>
          </p:cNvSpPr>
          <p:nvPr/>
        </p:nvSpPr>
        <p:spPr bwMode="auto">
          <a:xfrm>
            <a:off x="5076825" y="6284913"/>
            <a:ext cx="327501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0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．划火柴，火柴燃烧</a:t>
            </a:r>
          </a:p>
        </p:txBody>
      </p:sp>
      <p:sp>
        <p:nvSpPr>
          <p:cNvPr id="22540" name="TextBox 7"/>
          <p:cNvSpPr txBox="1">
            <a:spLocks noChangeArrowheads="1"/>
          </p:cNvSpPr>
          <p:nvPr/>
        </p:nvSpPr>
        <p:spPr bwMode="auto">
          <a:xfrm>
            <a:off x="2681288" y="1673225"/>
            <a:ext cx="1077912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Arial"/>
              <a:buNone/>
            </a:pPr>
            <a:r>
              <a:rPr lang="en-US" altLang="zh-CN" sz="2800" b="1">
                <a:solidFill>
                  <a:srgbClr val="CC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  D</a:t>
            </a:r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/>
          </a:p>
        </p:txBody>
      </p:sp>
      <p:sp>
        <p:nvSpPr>
          <p:cNvPr id="17" name="内容占位符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2018•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绵阳）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2018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年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月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日，天宫一号圆满完成预定任务后返回地球。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8.5t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重的天宫一号，在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100km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左右的高空以约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22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倍音速再入大气层。其中部分器件在大气层中与大气层摩擦烧蚀销毁。最后大约</a:t>
            </a:r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1.5t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残骸坠入南太平洋。在这个过程中，天宫一号的部分机械能（　　）</a:t>
            </a:r>
          </a:p>
          <a:p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．通过热传递转化为大气的内能</a:t>
            </a:r>
            <a:endParaRPr lang="en-US" altLang="zh-CN" sz="2200" b="1" smtClean="0">
              <a:solidFill>
                <a:schemeClr val="tx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200" b="1" smtClean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．通过重力做功转化为大气的内能</a:t>
            </a:r>
            <a:endParaRPr lang="en-US" altLang="zh-CN" sz="2200" b="1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．通过摩擦做功转化为大气的内能</a:t>
            </a:r>
            <a:endParaRPr lang="en-US" altLang="zh-CN" sz="2200" b="1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．通过重力做功转化为残骸的内能</a:t>
            </a:r>
            <a:endParaRPr lang="en-US" altLang="zh-CN" sz="2200" b="1" smtClean="0">
              <a:solidFill>
                <a:schemeClr val="tx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sz="2200" b="1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22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 descr="E:\物理素材 GIF动画\GIF13内能\太空舱进入大气层0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53000" y="4495800"/>
            <a:ext cx="3881590" cy="2181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267201"/>
          </a:xfrm>
        </p:spPr>
        <p:txBody>
          <a:bodyPr/>
          <a:lstStyle/>
          <a:p>
            <a:pPr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．美国宇航局的科学家们认为在美国东海岸出现的“天空火球”现象是由于小行星窜入了地球大气层。请同学们尝试解释这个罕见的现象。</a:t>
            </a:r>
            <a:endParaRPr lang="zh-CN" altLang="en-US"/>
          </a:p>
        </p:txBody>
      </p:sp>
      <p:pic>
        <p:nvPicPr>
          <p:cNvPr id="23555" name="Picture 3" descr="流星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3429000"/>
            <a:ext cx="5238750" cy="273367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5563" y="514351"/>
            <a:ext cx="2645463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 typeface="Arial"/>
              <a:buNone/>
            </a:pPr>
            <a:r>
              <a:rPr lang="zh-CN" altLang="en-US" sz="3600" b="1">
                <a:solidFill>
                  <a:srgbClr val="FFFF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练一练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31800" y="1268413"/>
            <a:ext cx="74263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学做水火箭，说说它是如何升空的？</a:t>
            </a:r>
          </a:p>
        </p:txBody>
      </p:sp>
      <p:pic>
        <p:nvPicPr>
          <p:cNvPr id="23555" name="Picture 3" descr="水火箭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2288" y="1989138"/>
            <a:ext cx="7875587" cy="44100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3557" name="Group 5"/>
          <p:cNvGrpSpPr/>
          <p:nvPr/>
        </p:nvGrpSpPr>
        <p:grpSpPr>
          <a:xfrm>
            <a:off x="431800" y="347663"/>
            <a:ext cx="2789238" cy="920750"/>
            <a:chOff x="0" y="0"/>
            <a:chExt cx="2231" cy="580"/>
          </a:xfrm>
        </p:grpSpPr>
        <p:pic>
          <p:nvPicPr>
            <p:cNvPr id="23558" name="圆角矩形 1"/>
            <p:cNvPicPr>
              <a:picLocks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buFont typeface="Arial"/>
                <a:buNone/>
              </a:pPr>
              <a:r>
                <a:rPr lang="zh-CN" altLang="en-US" sz="3600" b="1">
                  <a:solidFill>
                    <a:srgbClr val="FFFFFF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做一做</a:t>
              </a:r>
            </a:p>
          </p:txBody>
        </p:sp>
      </p:grp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1]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机械能和内能的关系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33400" y="1752600"/>
          <a:ext cx="8153399" cy="4572000"/>
        </p:xfrm>
        <a:graphic>
          <a:graphicData uri="http://schemas.openxmlformats.org/drawingml/2006/table">
            <a:tbl>
              <a:tblPr/>
              <a:tblGrid>
                <a:gridCol w="1152403"/>
                <a:gridCol w="3239267"/>
                <a:gridCol w="3761729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endParaRPr lang="en-US" sz="1800" b="1" kern="1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机械能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定义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整个物体所具有的动能和势能的总和。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物体内部所有分子热运动的分子动能和分子势能的总和。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影响因素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物体的质量、速度、高度（或弹性形变程度）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物体的温度、质量、状态、材料种类、体积。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研究对象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宏观物体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微观粒子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存在条件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物体具有一定质量、速度、高度（或弹性形变）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任何情况下永远存在。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联系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ct val="0"/>
                        </a:spcAft>
                      </a:pPr>
                      <a:r>
                        <a:rPr lang="zh-CN" sz="18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物体的内能与运动状态无关，具有机械能的物体同时一定具有内能，但具有内能的物体不一定具有机械能。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2]</a:t>
            </a:r>
            <a:r>
              <a:rPr 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温度、内能、热量的关系</a:t>
            </a:r>
            <a:endParaRPr lang="zh-CN" altLang="en-US" sz="32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33400" y="1143000"/>
          <a:ext cx="8077200" cy="5351245"/>
        </p:xfrm>
        <a:graphic>
          <a:graphicData uri="http://schemas.openxmlformats.org/drawingml/2006/table">
            <a:tbl>
              <a:tblPr/>
              <a:tblGrid>
                <a:gridCol w="609600"/>
                <a:gridCol w="2353405"/>
                <a:gridCol w="2691547"/>
                <a:gridCol w="2422648"/>
              </a:tblGrid>
              <a:tr h="328145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endParaRPr lang="en-US" sz="1400" b="1" kern="1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温度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热量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288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含义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物体的冷热程度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物体内所有分子热运动的分子动能和分子势能的总和。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在热传递过程中，传递能量的多少。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581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量的性质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状态量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状态量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过程量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605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描述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多少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升高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或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降低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endParaRPr lang="zh-CN" sz="1400" b="1" kern="10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有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具有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改变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、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增加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或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减少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endParaRPr lang="zh-CN" sz="1400" b="1" kern="10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放出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或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“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吸收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”</a:t>
                      </a:r>
                      <a:endParaRPr lang="zh-CN" sz="1400" b="1" kern="10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45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单位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摄氏度，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℃</a:t>
                      </a:r>
                      <a:endParaRPr lang="zh-CN" sz="1400" b="1" kern="10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焦耳，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J</a:t>
                      </a:r>
                      <a:endParaRPr lang="zh-CN" sz="1400" b="1" kern="10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焦耳，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J</a:t>
                      </a:r>
                      <a:endParaRPr lang="zh-CN" sz="1400" b="1" kern="1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481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区别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）温度升高内能一定增加。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温度降低内能一定减小。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）温度升高不一定吸热。（可能对物体做功引起的，如摩擦生热，压缩气体）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温度降低不一定放热。（可能是物体对外做功引起，如气体膨胀）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）内能增加不一定升温。（晶体熔化和液体沸腾内能增加，温度不变）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内能降低不一定降温。（晶体凝固内能降低，但温度不变）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）内能增加不一定吸热。（可能对物体做功引起的，如摩擦生热，压缩气体）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内能降低不一定放热。（可能是物体对外做功引起，如气体膨胀）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）吸热不一定升温。（晶体熔化和液体沸腾吸热，内能增加，温度不变）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放热降低不一定降温。（晶体凝固内能降低，但温度不变）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（</a:t>
                      </a:r>
                      <a:r>
                        <a:rPr lang="en-US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）吸热内能不一定增加。（吸热时对外做功，内能可能不变）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1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放热内能不一定降低。（放热时，外部对物体做功，内能可能不变）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3]</a:t>
            </a:r>
            <a:r>
              <a:rPr 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热传递和做功改变内能的比较</a:t>
            </a:r>
            <a:endParaRPr lang="zh-CN" altLang="en-US" sz="32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153400" cy="4937761"/>
        </p:xfrm>
        <a:graphic>
          <a:graphicData uri="http://schemas.openxmlformats.org/drawingml/2006/table">
            <a:tbl>
              <a:tblPr/>
              <a:tblGrid>
                <a:gridCol w="1152403"/>
                <a:gridCol w="3343760"/>
                <a:gridCol w="3657237"/>
              </a:tblGrid>
              <a:tr h="480060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endParaRPr lang="en-US" sz="2400" b="1" kern="10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热传递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做功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内能改变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物体吸收热量，内能增加；物体放出热量，内能减少。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外界对物体做功，物体内能可能增加；物体对外做功，物体内能可能减少。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0301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常见形式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吸热升温，内能增加；放热降温，内能减少。</a:t>
                      </a:r>
                    </a:p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但晶体熔化、液体沸腾时内能增大，温度不变；晶体凝固放热内能减少，温度不变。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克服摩擦力做功、压缩气体做功、弯折锻打物体做功，内能增加；气体膨胀对外做功，内能减少。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实质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内能转移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内能与机械能的相互转化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相同点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ct val="0"/>
                        </a:spcAft>
                      </a:pPr>
                      <a:r>
                        <a:rPr lang="zh-CN" sz="2400" b="1" kern="10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都可以改变物体的内能，效果相同。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4]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内能变化特殊规律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）吸热内能增加后物体温度不一定升高。如晶体熔化吸热，内能增加，但温度不变；液体沸腾吸热，内能增加，但温度不变。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）放热内能减小后物体温度不一定降低。如晶体凝固放热，内能减小，但温度不变。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）内能增加不一定吸热，可能是因为外界对物体做功，内能增加。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）内能降低不一定放热，可能是因为物体对外界做功，内能减少。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）温度升高不一定吸热，可能是外界对物体做功引起的。如摩擦生热，气体压缩等。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）温度降低不一定放热，可能是物体对外做功引起的。如气体膨胀等。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）液体沸腾吸热但温度不变，沸腾过程中开始时液体内能增加，但一段时间后液体内能又减少。（因为液体总量减少，内能必然减少）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）质量相同的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的水和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的冰比较，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的水的内能大，原因是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的冰熔化成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0℃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的水要吸热。多出的能量是以分子势能的形式存在的。</a:t>
            </a:r>
          </a:p>
          <a:p>
            <a:pPr>
              <a:buFontTx/>
              <a:buNone/>
            </a:pP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</a:t>
            </a:r>
            <a:r>
              <a:rPr lang="zh-CN" sz="1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）晶体熔化吸热过程中可认为因为温度不变，分子动能不变，分子势能增大，导致内能增加。晶体凝固时放热温度不变，可认为分子动能不变，总体内能减小，可认为分子势能必须减小。</a:t>
            </a:r>
            <a:endParaRPr lang="zh-CN" altLang="en-US" sz="1800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8677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0600" y="10401300"/>
            <a:ext cx="368300" cy="4064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一、内能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495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．分子具有动能和势能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）分子动能：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物体内部所有分子因为做分子热运动而具有的能叫做分子动能。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）分子势能：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p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物体内部所有分子因为分子间作用力而具有的能叫做分子势能。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257800" y="381000"/>
            <a:ext cx="3149600" cy="2870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53000" y="3886200"/>
            <a:ext cx="3794125" cy="21097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00600" cy="7159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．内能：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）定义：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物质内所有分子热运动的分子动能和分子势能的总和，叫做物体的内能。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）单位：焦耳，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J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）内能和机械能的区别：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机械能与整个物体的机械运动情况有关，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而内能与物体内部分子热运动和分子之间的相互作用情况有关。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）影响物体内能大小的因素：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CN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质量、材料、状态相同时，物体温度越高，内能越大。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②质量：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温度、材料、状态相同时，物体质量越大，内能越大。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③材料：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温度、质量、状态相同时，物体材料不同，内能可能不同。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④状态：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温度、质量、材料相同时，物体状态不同，内能可能不同。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zh-CN" altLang="en-US" sz="2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⑤体积：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其他条件都相同时，密闭容器内的气体体积越小，内能越大。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365125"/>
            <a:ext cx="8839200" cy="61880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）一切物体在任何情况下都具有内能。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3200400"/>
            <a:ext cx="4724400" cy="2925763"/>
          </a:xfrm>
        </p:spPr>
        <p:txBody>
          <a:bodyPr/>
          <a:lstStyle/>
          <a:p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物体一定有内能，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但不一定有机械能。</a:t>
            </a:r>
            <a:endParaRPr lang="zh-CN" altLang="en-US" b="1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61975"/>
            <a:ext cx="9144000" cy="53816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148263" y="1096963"/>
            <a:ext cx="2305050" cy="1873250"/>
            <a:chOff x="0" y="0"/>
            <a:chExt cx="1712" cy="1180"/>
          </a:xfrm>
        </p:grpSpPr>
        <p:sp>
          <p:nvSpPr>
            <p:cNvPr id="9240" name="Rectangle 20"/>
            <p:cNvSpPr>
              <a:spLocks noChangeArrowheads="1"/>
            </p:cNvSpPr>
            <p:nvPr/>
          </p:nvSpPr>
          <p:spPr bwMode="auto">
            <a:xfrm>
              <a:off x="182" y="46"/>
              <a:ext cx="1530" cy="10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buFont typeface="Arial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用温度更高的物体使铁丝温度升高</a:t>
              </a:r>
            </a:p>
          </p:txBody>
        </p:sp>
        <p:sp>
          <p:nvSpPr>
            <p:cNvPr id="9241" name="AutoShape 6"/>
            <p:cNvSpPr/>
            <p:nvPr/>
          </p:nvSpPr>
          <p:spPr bwMode="auto">
            <a:xfrm>
              <a:off x="0" y="0"/>
              <a:ext cx="136" cy="1180"/>
            </a:xfrm>
            <a:prstGeom prst="rightBrace">
              <a:avLst>
                <a:gd name="adj1" fmla="val 72304"/>
                <a:gd name="adj2" fmla="val 50000"/>
              </a:avLst>
            </a:prstGeom>
            <a:noFill/>
            <a:ln w="28575">
              <a:solidFill>
                <a:srgbClr val="3D8F95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5148263" y="3833813"/>
            <a:ext cx="2305050" cy="1873250"/>
            <a:chOff x="0" y="0"/>
            <a:chExt cx="1757" cy="1180"/>
          </a:xfrm>
        </p:grpSpPr>
        <p:sp>
          <p:nvSpPr>
            <p:cNvPr id="9238" name="AutoShape 8"/>
            <p:cNvSpPr/>
            <p:nvPr/>
          </p:nvSpPr>
          <p:spPr bwMode="auto">
            <a:xfrm>
              <a:off x="0" y="0"/>
              <a:ext cx="136" cy="1180"/>
            </a:xfrm>
            <a:prstGeom prst="rightBrace">
              <a:avLst>
                <a:gd name="adj1" fmla="val 72304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9" name="Rectangle 20"/>
            <p:cNvSpPr>
              <a:spLocks noChangeArrowheads="1"/>
            </p:cNvSpPr>
            <p:nvPr/>
          </p:nvSpPr>
          <p:spPr bwMode="auto">
            <a:xfrm>
              <a:off x="227" y="0"/>
              <a:ext cx="1530" cy="108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lnSpc>
                  <a:spcPct val="125000"/>
                </a:lnSpc>
                <a:buFont typeface="Arial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温度升高的过程，往往伴随着运动</a:t>
              </a: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7451725" y="1169988"/>
            <a:ext cx="1341438" cy="1717675"/>
            <a:chOff x="0" y="0"/>
            <a:chExt cx="845" cy="1082"/>
          </a:xfrm>
        </p:grpSpPr>
        <p:sp>
          <p:nvSpPr>
            <p:cNvPr id="9236" name="Text Box 3"/>
            <p:cNvSpPr txBox="1">
              <a:spLocks noChangeArrowheads="1"/>
            </p:cNvSpPr>
            <p:nvPr/>
          </p:nvSpPr>
          <p:spPr bwMode="auto">
            <a:xfrm>
              <a:off x="409" y="0"/>
              <a:ext cx="436" cy="1082"/>
            </a:xfrm>
            <a:prstGeom prst="rect">
              <a:avLst/>
            </a:prstGeom>
            <a:solidFill>
              <a:srgbClr val="BBE0E3"/>
            </a:solidFill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热传递</a:t>
              </a:r>
            </a:p>
          </p:txBody>
        </p:sp>
        <p:sp>
          <p:nvSpPr>
            <p:cNvPr id="9237" name="AutoShape 12"/>
            <p:cNvSpPr>
              <a:spLocks noChangeArrowheads="1"/>
            </p:cNvSpPr>
            <p:nvPr/>
          </p:nvSpPr>
          <p:spPr bwMode="auto">
            <a:xfrm>
              <a:off x="0" y="499"/>
              <a:ext cx="408" cy="137"/>
            </a:xfrm>
            <a:prstGeom prst="rightArrow">
              <a:avLst>
                <a:gd name="adj1" fmla="val 50000"/>
                <a:gd name="adj2" fmla="val 74453"/>
              </a:avLst>
            </a:prstGeom>
            <a:solidFill>
              <a:srgbClr val="3D8F95"/>
            </a:solidFill>
            <a:ln w="9525">
              <a:solidFill>
                <a:srgbClr val="3D8F95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7451725" y="4049713"/>
            <a:ext cx="1225550" cy="1184275"/>
            <a:chOff x="0" y="0"/>
            <a:chExt cx="772" cy="746"/>
          </a:xfrm>
        </p:grpSpPr>
        <p:sp>
          <p:nvSpPr>
            <p:cNvPr id="9234" name="Text Box 3"/>
            <p:cNvSpPr txBox="1">
              <a:spLocks noChangeArrowheads="1"/>
            </p:cNvSpPr>
            <p:nvPr/>
          </p:nvSpPr>
          <p:spPr bwMode="auto">
            <a:xfrm>
              <a:off x="409" y="0"/>
              <a:ext cx="363" cy="746"/>
            </a:xfrm>
            <a:prstGeom prst="rect">
              <a:avLst/>
            </a:prstGeom>
            <a:solidFill>
              <a:srgbClr val="FFCC99"/>
            </a:solidFill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25000"/>
                </a:lnSpc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做功</a:t>
              </a:r>
            </a:p>
          </p:txBody>
        </p:sp>
        <p:sp>
          <p:nvSpPr>
            <p:cNvPr id="9235" name="AutoShape 15"/>
            <p:cNvSpPr>
              <a:spLocks noChangeArrowheads="1"/>
            </p:cNvSpPr>
            <p:nvPr/>
          </p:nvSpPr>
          <p:spPr bwMode="auto">
            <a:xfrm>
              <a:off x="0" y="318"/>
              <a:ext cx="408" cy="13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222" name="Group 16"/>
          <p:cNvGrpSpPr/>
          <p:nvPr/>
        </p:nvGrpSpPr>
        <p:grpSpPr>
          <a:xfrm>
            <a:off x="476250" y="1039813"/>
            <a:ext cx="4592638" cy="4889500"/>
            <a:chOff x="300" y="655"/>
            <a:chExt cx="2893" cy="3080"/>
          </a:xfrm>
        </p:grpSpPr>
        <p:sp>
          <p:nvSpPr>
            <p:cNvPr id="9223" name="Rectangle 23"/>
            <p:cNvSpPr>
              <a:spLocks noChangeArrowheads="1"/>
            </p:cNvSpPr>
            <p:nvPr/>
          </p:nvSpPr>
          <p:spPr bwMode="auto">
            <a:xfrm>
              <a:off x="300" y="1666"/>
              <a:ext cx="822" cy="88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/>
                <a:buNone/>
              </a:pPr>
              <a:r>
                <a:rPr lang="zh-CN" altLang="en-US" sz="2800" b="1">
                  <a:solidFill>
                    <a:srgbClr val="0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使铁丝温度升高</a:t>
              </a:r>
            </a:p>
          </p:txBody>
        </p:sp>
        <p:sp>
          <p:nvSpPr>
            <p:cNvPr id="9224" name="AutoShape 18"/>
            <p:cNvSpPr/>
            <p:nvPr/>
          </p:nvSpPr>
          <p:spPr bwMode="auto">
            <a:xfrm>
              <a:off x="1163" y="1258"/>
              <a:ext cx="129" cy="1611"/>
            </a:xfrm>
            <a:prstGeom prst="leftBrace">
              <a:avLst>
                <a:gd name="adj1" fmla="val 10407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25" name="AutoShape 19"/>
            <p:cNvSpPr/>
            <p:nvPr/>
          </p:nvSpPr>
          <p:spPr bwMode="auto">
            <a:xfrm>
              <a:off x="1378" y="2210"/>
              <a:ext cx="111" cy="1339"/>
            </a:xfrm>
            <a:prstGeom prst="leftBrace">
              <a:avLst>
                <a:gd name="adj1" fmla="val 10052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26" name="AutoShape 20"/>
            <p:cNvSpPr/>
            <p:nvPr/>
          </p:nvSpPr>
          <p:spPr bwMode="auto">
            <a:xfrm>
              <a:off x="1362" y="714"/>
              <a:ext cx="136" cy="108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27" name="Text Box 21"/>
            <p:cNvSpPr txBox="1">
              <a:spLocks noChangeArrowheads="1"/>
            </p:cNvSpPr>
            <p:nvPr/>
          </p:nvSpPr>
          <p:spPr bwMode="auto">
            <a:xfrm>
              <a:off x="1548" y="655"/>
              <a:ext cx="1615" cy="330"/>
            </a:xfrm>
            <a:prstGeom prst="rect">
              <a:avLst/>
            </a:prstGeom>
            <a:noFill/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．用火烧</a:t>
              </a:r>
            </a:p>
          </p:txBody>
        </p:sp>
        <p:sp>
          <p:nvSpPr>
            <p:cNvPr id="9228" name="Text Box 22"/>
            <p:cNvSpPr txBox="1">
              <a:spLocks noChangeArrowheads="1"/>
            </p:cNvSpPr>
            <p:nvPr/>
          </p:nvSpPr>
          <p:spPr bwMode="auto">
            <a:xfrm>
              <a:off x="1548" y="1078"/>
              <a:ext cx="1615" cy="330"/>
            </a:xfrm>
            <a:prstGeom prst="rect">
              <a:avLst/>
            </a:prstGeom>
            <a:noFill/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．太阳晒</a:t>
              </a:r>
            </a:p>
          </p:txBody>
        </p:sp>
        <p:sp>
          <p:nvSpPr>
            <p:cNvPr id="9229" name="Text Box 23"/>
            <p:cNvSpPr txBox="1">
              <a:spLocks noChangeArrowheads="1"/>
            </p:cNvSpPr>
            <p:nvPr/>
          </p:nvSpPr>
          <p:spPr bwMode="auto">
            <a:xfrm>
              <a:off x="1548" y="1505"/>
              <a:ext cx="1615" cy="330"/>
            </a:xfrm>
            <a:prstGeom prst="rect">
              <a:avLst/>
            </a:prstGeom>
            <a:noFill/>
            <a:ln w="25400">
              <a:solidFill>
                <a:srgbClr val="3D8F95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4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．用手焐</a:t>
              </a:r>
            </a:p>
          </p:txBody>
        </p:sp>
        <p:sp>
          <p:nvSpPr>
            <p:cNvPr id="9230" name="Text Box 24"/>
            <p:cNvSpPr txBox="1">
              <a:spLocks noChangeArrowheads="1"/>
            </p:cNvSpPr>
            <p:nvPr/>
          </p:nvSpPr>
          <p:spPr bwMode="auto">
            <a:xfrm>
              <a:off x="1548" y="2132"/>
              <a:ext cx="1645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3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．用手搓</a:t>
              </a:r>
            </a:p>
          </p:txBody>
        </p:sp>
        <p:sp>
          <p:nvSpPr>
            <p:cNvPr id="9231" name="Text Box 25"/>
            <p:cNvSpPr txBox="1">
              <a:spLocks noChangeArrowheads="1"/>
            </p:cNvSpPr>
            <p:nvPr/>
          </p:nvSpPr>
          <p:spPr bwMode="auto">
            <a:xfrm>
              <a:off x="1549" y="2557"/>
              <a:ext cx="1644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5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．在地上摩擦</a:t>
              </a:r>
            </a:p>
          </p:txBody>
        </p:sp>
        <p:sp>
          <p:nvSpPr>
            <p:cNvPr id="9232" name="Text Box 26"/>
            <p:cNvSpPr txBox="1">
              <a:spLocks noChangeArrowheads="1"/>
            </p:cNvSpPr>
            <p:nvPr/>
          </p:nvSpPr>
          <p:spPr bwMode="auto">
            <a:xfrm>
              <a:off x="1549" y="2982"/>
              <a:ext cx="1644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6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．用锤敲</a:t>
              </a:r>
            </a:p>
          </p:txBody>
        </p:sp>
        <p:sp>
          <p:nvSpPr>
            <p:cNvPr id="9233" name="Text Box 27"/>
            <p:cNvSpPr txBox="1">
              <a:spLocks noChangeArrowheads="1"/>
            </p:cNvSpPr>
            <p:nvPr/>
          </p:nvSpPr>
          <p:spPr bwMode="auto">
            <a:xfrm>
              <a:off x="1549" y="3405"/>
              <a:ext cx="1644" cy="330"/>
            </a:xfrm>
            <a:prstGeom prst="rect">
              <a:avLst/>
            </a:prstGeom>
            <a:noFill/>
            <a:ln w="25400">
              <a:solidFill>
                <a:srgbClr val="CC0000"/>
              </a:solidFill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7</a:t>
              </a:r>
              <a:r>
                <a:rPr lang="zh-CN" altLang="en-US" sz="28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．反复弯折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96000" cy="944562"/>
          </a:xfrm>
        </p:spPr>
        <p:txBody>
          <a:bodyPr/>
          <a:lstStyle/>
          <a:p>
            <a:pPr algn="l"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二、内能的改变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热传递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改变物体的内能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）条件：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两个物体间有温度差，或同一物体不同部分间有温度差。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）方向：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内能从高温物体向低温物体传递，或同一物体的高温部分传递到低温部分。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）实质：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内能发生转移。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2552</Words>
  <Application>Microsoft Office PowerPoint</Application>
  <PresentationFormat>全屏显示(4:3)</PresentationFormat>
  <Paragraphs>190</Paragraphs>
  <Slides>27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28" baseType="lpstr">
      <vt:lpstr>默认设计模板</vt:lpstr>
      <vt:lpstr>第十三章 内能 第2节 内能</vt:lpstr>
      <vt:lpstr>PowerPoint 演示文稿</vt:lpstr>
      <vt:lpstr>一、内能</vt:lpstr>
      <vt:lpstr>2．内能：</vt:lpstr>
      <vt:lpstr>（4）影响物体内能大小的因素：</vt:lpstr>
      <vt:lpstr>（5）一切物体在任何情况下都具有内能。</vt:lpstr>
      <vt:lpstr>PowerPoint 演示文稿</vt:lpstr>
      <vt:lpstr>PowerPoint 演示文稿</vt:lpstr>
      <vt:lpstr>二、内能的改变</vt:lpstr>
      <vt:lpstr>PowerPoint 演示文稿</vt:lpstr>
      <vt:lpstr>PowerPoint 演示文稿</vt:lpstr>
      <vt:lpstr>（5）规律：</vt:lpstr>
      <vt:lpstr>PowerPoint 演示文稿</vt:lpstr>
      <vt:lpstr>2．做功改变物体内能</vt:lpstr>
      <vt:lpstr>克服摩擦力做功</vt:lpstr>
      <vt:lpstr>3．两种方法等效：</vt:lpstr>
      <vt:lpstr>本课小结</vt:lpstr>
      <vt:lpstr>机械能和内能的区别</vt:lpstr>
      <vt:lpstr>课堂练习</vt:lpstr>
      <vt:lpstr>课堂练习</vt:lpstr>
      <vt:lpstr>课堂练习</vt:lpstr>
      <vt:lpstr>课堂练习</vt:lpstr>
      <vt:lpstr>PowerPoint 演示文稿</vt:lpstr>
      <vt:lpstr>[拓展1]机械能和内能的关系</vt:lpstr>
      <vt:lpstr>[拓展2]温度、内能、热量的关系</vt:lpstr>
      <vt:lpstr>[拓展3]热传递和做功改变内能的比较</vt:lpstr>
      <vt:lpstr>[拓展4]内能变化特殊规律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第十三章 内能 第2节 内能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办公室">
    <vt:lpwstr>徐成宇</vt:lpwstr>
  </property>
</Properties>
</file>