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1.bin" ContentType="application/vnd.ms-office.activeX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341" r:id="rId3"/>
    <p:sldId id="360" r:id="rId4"/>
    <p:sldId id="320" r:id="rId5"/>
    <p:sldId id="342" r:id="rId6"/>
    <p:sldId id="278" r:id="rId7"/>
    <p:sldId id="306" r:id="rId8"/>
    <p:sldId id="314" r:id="rId9"/>
    <p:sldId id="284" r:id="rId10"/>
    <p:sldId id="285" r:id="rId11"/>
    <p:sldId id="326" r:id="rId12"/>
    <p:sldId id="311" r:id="rId13"/>
    <p:sldId id="316" r:id="rId14"/>
    <p:sldId id="327" r:id="rId15"/>
    <p:sldId id="348" r:id="rId16"/>
    <p:sldId id="358" r:id="rId17"/>
    <p:sldId id="345" r:id="rId18"/>
    <p:sldId id="357" r:id="rId19"/>
    <p:sldId id="312" r:id="rId20"/>
    <p:sldId id="291" r:id="rId21"/>
    <p:sldId id="293" r:id="rId22"/>
    <p:sldId id="356" r:id="rId23"/>
    <p:sldId id="304" r:id="rId24"/>
    <p:sldId id="352" r:id="rId25"/>
    <p:sldId id="355" r:id="rId26"/>
    <p:sldId id="359" r:id="rId27"/>
    <p:sldId id="294" r:id="rId28"/>
    <p:sldId id="331" r:id="rId29"/>
    <p:sldId id="349" r:id="rId30"/>
    <p:sldId id="317" r:id="rId31"/>
    <p:sldId id="318" r:id="rId32"/>
    <p:sldId id="339" r:id="rId33"/>
    <p:sldId id="336" r:id="rId34"/>
    <p:sldId id="335" r:id="rId35"/>
    <p:sldId id="338" r:id="rId36"/>
    <p:sldId id="319" r:id="rId37"/>
    <p:sldId id="324" r:id="rId38"/>
    <p:sldId id="323" r:id="rId39"/>
    <p:sldId id="353" r:id="rId40"/>
    <p:sldId id="354" r:id="rId41"/>
  </p:sldIdLst>
  <p:sldSz cx="9144000" cy="6858000" type="screen4x3"/>
  <p:notesSz cx="6858000" cy="9144000"/>
  <p:custDataLst>
    <p:tags r:id="rId4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kumimoji="1" sz="28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kumimoji="1" sz="28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kumimoji="1" sz="28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kumimoji="1" sz="28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91" autoAdjust="0"/>
    <p:restoredTop sz="94711" autoAdjust="0"/>
  </p:normalViewPr>
  <p:slideViewPr>
    <p:cSldViewPr>
      <p:cViewPr varScale="1">
        <p:scale>
          <a:sx n="84" d="100"/>
          <a:sy n="84" d="100"/>
        </p:scale>
        <p:origin x="-1560" y="-78"/>
      </p:cViewPr>
      <p:guideLst>
        <p:guide orient="horz" pos="1026"/>
        <p:guide pos="10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宋体" pitchFamily="2" charset="-122"/>
              </a:defRPr>
            </a:lvl1pPr>
          </a:lstStyle>
          <a:p>
            <a:pPr>
              <a:defRPr/>
            </a:pPr>
            <a:fld id="{9065C1C5-0D5D-48B1-8A75-15B0A4CE877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91918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0DA2E-CAF2-4CB6-86FD-2ADD0008F71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A5846-4C40-44E8-8121-4F8DEB949F7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031AC-EE07-4EEA-807C-792C8763AA3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F8A1D-6B45-403B-9166-68878458F87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8284A-B310-4D7E-9B38-315F1E04809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A8983-E1F7-412A-89E2-7E74235C485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5A863-4014-4278-B80F-F30B3C63D36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71255-A4C2-41FD-BE92-FA502F5A1A7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F4DAF-C032-4DB4-BB17-113FEAACBA9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E973A-1D41-4908-A7AD-F48FA4234B4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9A194-6FBA-4D1A-B5F9-E7397586792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0C61-32E8-42C4-BA3C-F334FA140A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a typeface="+mn-ea"/>
              </a:defRPr>
            </a:lvl1pPr>
          </a:lstStyle>
          <a:p>
            <a:pPr>
              <a:defRPr/>
            </a:pPr>
            <a:fld id="{90DDC7E1-EA60-4304-8765-1E50127A268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dns.takes.tpc.edu.tw/~micro/images/TB-2016R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dns.takes.tpc.edu.tw/~micro/images/jcm-45.jpg" TargetMode="Externa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png"/><Relationship Id="rId4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161925" y="376238"/>
            <a:ext cx="706913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>
                <a:solidFill>
                  <a:srgbClr val="111111"/>
                </a:solidFill>
                <a:ea typeface="楷体" pitchFamily="49" charset="-122"/>
                <a:cs typeface="Times New Roman" pitchFamily="18" charset="0"/>
              </a:rPr>
              <a:t>义务教育教科书  物理  八年级  上册</a:t>
            </a:r>
          </a:p>
        </p:txBody>
      </p:sp>
      <p:sp>
        <p:nvSpPr>
          <p:cNvPr id="5125" name="Rectangle 17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998538"/>
            <a:ext cx="7772400" cy="1470025"/>
          </a:xfrm>
        </p:spPr>
        <p:txBody>
          <a:bodyPr/>
          <a:lstStyle/>
          <a:p>
            <a:r>
              <a:rPr kumimoji="0" lang="zh-CN" altLang="en-US" sz="3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第五章 透镜及其应用</a:t>
            </a:r>
            <a:br>
              <a:rPr kumimoji="0" lang="zh-CN" altLang="en-US" sz="3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kumimoji="0" lang="zh-CN" altLang="en-US" sz="5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</a:t>
            </a:r>
            <a:r>
              <a:rPr kumimoji="0" lang="en-US" altLang="zh-CN" sz="5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kumimoji="0" lang="zh-CN" altLang="en-US" sz="5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节显微镜和望远镜</a:t>
            </a:r>
          </a:p>
        </p:txBody>
      </p:sp>
    </p:spTree>
  </p:cSld>
  <p:clrMapOvr>
    <a:masterClrMapping/>
  </p:clrMapOvr>
  <p:transition spd="slow">
    <p:cover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dns.takes.tpc.edu.tw/~micro/images/TB-2016R.jpg"/>
          <p:cNvPicPr>
            <a:picLocks noChangeAspect="1" noChangeArrowheads="1"/>
          </p:cNvPicPr>
          <p:nvPr/>
        </p:nvPicPr>
        <p:blipFill>
          <a:blip r:embed="rId2" r:link="rId3"/>
          <a:stretch>
            <a:fillRect/>
          </a:stretch>
        </p:blipFill>
        <p:spPr bwMode="auto">
          <a:xfrm>
            <a:off x="509588" y="368300"/>
            <a:ext cx="3511550" cy="48609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2531" name="Picture 3" descr="http://dns.takes.tpc.edu.tw/~micro/images/jcm-45.jpg"/>
          <p:cNvPicPr>
            <a:picLocks noChangeAspect="1" noChangeArrowheads="1"/>
          </p:cNvPicPr>
          <p:nvPr/>
        </p:nvPicPr>
        <p:blipFill>
          <a:blip r:embed="rId4" r:link="rId5">
            <a:lum contrast="-12000"/>
          </a:blip>
          <a:stretch>
            <a:fillRect/>
          </a:stretch>
        </p:blipFill>
        <p:spPr bwMode="auto">
          <a:xfrm>
            <a:off x="4392613" y="368300"/>
            <a:ext cx="3538537" cy="486092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46125" y="5543550"/>
            <a:ext cx="295116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CN" altLang="en-US">
                <a:solidFill>
                  <a:schemeClr val="tx2"/>
                </a:solidFill>
                <a:ea typeface="楷体" pitchFamily="49" charset="-122"/>
                <a:cs typeface="Times New Roman" pitchFamily="18" charset="0"/>
              </a:rPr>
              <a:t>切片显微镜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976813" y="5634038"/>
            <a:ext cx="216058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CN" altLang="en-US">
                <a:solidFill>
                  <a:schemeClr val="tx2"/>
                </a:solidFill>
                <a:ea typeface="楷体" pitchFamily="49" charset="-122"/>
                <a:cs typeface="Times New Roman" pitchFamily="18" charset="0"/>
              </a:rPr>
              <a:t>解剖显微镜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148388"/>
          </a:xfrm>
          <a:prstGeom prst="rect">
            <a:avLst/>
          </a:prstGeom>
          <a:noFill/>
          <a:ln w="38100">
            <a:noFill/>
            <a:miter lim="800000"/>
          </a:ln>
        </p:spPr>
      </p:pic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1241425" y="6173788"/>
            <a:ext cx="638968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CN" altLang="en-US">
                <a:solidFill>
                  <a:schemeClr val="tx2"/>
                </a:solidFill>
                <a:ea typeface="楷体" pitchFamily="49" charset="-122"/>
                <a:cs typeface="Times New Roman" pitchFamily="18" charset="0"/>
              </a:rPr>
              <a:t>用</a:t>
            </a:r>
            <a:r>
              <a:rPr kumimoji="0" lang="en-US" altLang="zh-CN">
                <a:solidFill>
                  <a:schemeClr val="tx2"/>
                </a:solidFill>
                <a:ea typeface="楷体" pitchFamily="49" charset="-122"/>
                <a:cs typeface="Times New Roman" pitchFamily="18" charset="0"/>
              </a:rPr>
              <a:t>USB</a:t>
            </a:r>
            <a:r>
              <a:rPr kumimoji="0" lang="zh-CN" altLang="en-US">
                <a:solidFill>
                  <a:schemeClr val="tx2"/>
                </a:solidFill>
                <a:ea typeface="楷体" pitchFamily="49" charset="-122"/>
                <a:cs typeface="Times New Roman" pitchFamily="18" charset="0"/>
              </a:rPr>
              <a:t>接口的显微镜修检测手机主板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手术显微镜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58888" y="260350"/>
            <a:ext cx="5214937" cy="3154363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588125" y="765175"/>
            <a:ext cx="838200" cy="2227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CN" altLang="en-US">
                <a:solidFill>
                  <a:schemeClr val="tx2"/>
                </a:solidFill>
                <a:ea typeface="楷体" pitchFamily="49" charset="-122"/>
                <a:cs typeface="Times New Roman" pitchFamily="18" charset="0"/>
              </a:rPr>
              <a:t>手术显微镜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553200" y="914400"/>
            <a:ext cx="4572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0" lang="zh-CN" altLang="en-US"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58373" name="Picture 5" descr="扫描电子显微镜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3513" y="3519488"/>
            <a:ext cx="4318000" cy="305117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4621213" y="3573463"/>
            <a:ext cx="625475" cy="3081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CN" altLang="en-US">
                <a:solidFill>
                  <a:schemeClr val="tx2"/>
                </a:solidFill>
                <a:ea typeface="楷体" pitchFamily="49" charset="-122"/>
                <a:cs typeface="Times New Roman" pitchFamily="18" charset="0"/>
              </a:rPr>
              <a:t>扫描电子显微镜</a:t>
            </a:r>
          </a:p>
        </p:txBody>
      </p:sp>
      <p:pic>
        <p:nvPicPr>
          <p:cNvPr id="58375" name="Picture 7" descr="透射电子显微镜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651500" y="3573463"/>
            <a:ext cx="2268538" cy="3024187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7956550" y="3500438"/>
            <a:ext cx="625475" cy="3081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CN" altLang="en-US">
                <a:solidFill>
                  <a:schemeClr val="tx2"/>
                </a:solidFill>
                <a:ea typeface="楷体" pitchFamily="49" charset="-122"/>
                <a:cs typeface="Times New Roman" pitchFamily="18" charset="0"/>
              </a:rPr>
              <a:t>透射电子显微镜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/>
      <p:bldP spid="583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203575" y="6284913"/>
            <a:ext cx="3048000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CN" altLang="en-US">
                <a:solidFill>
                  <a:schemeClr val="tx2"/>
                </a:solidFill>
                <a:ea typeface="楷体" pitchFamily="49" charset="-122"/>
                <a:cs typeface="Times New Roman" pitchFamily="18" charset="0"/>
              </a:rPr>
              <a:t>电子显微镜</a:t>
            </a:r>
          </a:p>
        </p:txBody>
      </p:sp>
      <p:pic>
        <p:nvPicPr>
          <p:cNvPr id="15363" name="Picture 6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264275"/>
          </a:xfrm>
          <a:prstGeom prst="rect">
            <a:avLst/>
          </a:prstGeom>
          <a:noFill/>
          <a:ln w="38100">
            <a:noFill/>
            <a:miter lim="800000"/>
          </a:ln>
        </p:spPr>
      </p:pic>
    </p:spTree>
  </p:cSld>
  <p:clrMapOvr>
    <a:masterClrMapping/>
  </p:clrMapOvr>
  <p:transition>
    <p:cover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233363"/>
            <a:ext cx="3930650" cy="749300"/>
          </a:xfrm>
        </p:spPr>
        <p:txBody>
          <a:bodyPr/>
          <a:lstStyle/>
          <a:p>
            <a:pPr algn="l"/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二、望远镜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1313" y="998538"/>
            <a:ext cx="7261225" cy="4114800"/>
          </a:xfrm>
        </p:spPr>
        <p:txBody>
          <a:bodyPr/>
          <a:lstStyle/>
          <a:p>
            <a:pPr algn="just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开普勒望远镜  （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折射式</a:t>
            </a:r>
            <a:r>
              <a:rPr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天文望远镜）</a:t>
            </a:r>
          </a:p>
          <a:p>
            <a:pPr>
              <a:buFontTx/>
              <a:buNone/>
            </a:pPr>
            <a:r>
              <a:rPr lang="en-US" altLang="zh-CN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．基本构成：</a:t>
            </a:r>
          </a:p>
          <a:p>
            <a:pPr lvl="1">
              <a:buFontTx/>
              <a:buNone/>
            </a:pPr>
            <a:r>
              <a:rPr lang="zh-CN" altLang="en-US" sz="32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目镜和物镜都是</a:t>
            </a:r>
            <a:r>
              <a:rPr lang="zh-CN" altLang="en-US" sz="3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凸透镜</a:t>
            </a:r>
          </a:p>
        </p:txBody>
      </p:sp>
      <p:pic>
        <p:nvPicPr>
          <p:cNvPr id="16388" name="Picture 6" descr="未命名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66963" y="1493838"/>
            <a:ext cx="6372225" cy="51308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188913"/>
            <a:ext cx="6615113" cy="719137"/>
          </a:xfrm>
        </p:spPr>
        <p:txBody>
          <a:bodyPr/>
          <a:lstStyle/>
          <a:p>
            <a:pPr algn="l"/>
            <a:r>
              <a:rPr lang="en-US" altLang="zh-CN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．望远镜的原理：</a:t>
            </a:r>
            <a:r>
              <a:rPr lang="zh-CN" altLang="en-US" sz="4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3338513"/>
            <a:ext cx="4321175" cy="24415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kumimoji="0"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</a:t>
            </a:r>
            <a:r>
              <a:rPr kumimoji="0" lang="en-US" altLang="zh-CN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kumimoji="0"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次物镜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kumimoji="0"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成倒立、</a:t>
            </a:r>
            <a:r>
              <a:rPr kumimoji="0"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缩小</a:t>
            </a:r>
            <a:r>
              <a:rPr kumimoji="0"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、实像。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kumimoji="0"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相当于照相机</a:t>
            </a:r>
            <a:r>
              <a:rPr kumimoji="0"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kumimoji="0"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</a:t>
            </a:r>
            <a:r>
              <a:rPr kumimoji="0" lang="en-US" altLang="zh-CN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kumimoji="0"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次目镜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kumimoji="0"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成正立、</a:t>
            </a:r>
            <a:r>
              <a:rPr kumimoji="0"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放大</a:t>
            </a:r>
            <a:r>
              <a:rPr kumimoji="0"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、虚像。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（相当于放大镜）</a:t>
            </a:r>
            <a:endParaRPr lang="zh-CN" altLang="en-US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6051550"/>
            <a:ext cx="8551862" cy="576263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通过望远镜后，得到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倒立、缩小的虚像</a:t>
            </a:r>
            <a:r>
              <a:rPr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  <p:sp>
        <p:nvSpPr>
          <p:cNvPr id="2054" name="Freeform 5"/>
          <p:cNvSpPr/>
          <p:nvPr/>
        </p:nvSpPr>
        <p:spPr bwMode="auto">
          <a:xfrm>
            <a:off x="6456363" y="1493838"/>
            <a:ext cx="674687" cy="2406650"/>
          </a:xfrm>
          <a:custGeom>
            <a:avLst/>
            <a:gdLst>
              <a:gd name="T0" fmla="*/ 149905942 w 1361"/>
              <a:gd name="T1" fmla="*/ 1618318 h 7800"/>
              <a:gd name="T2" fmla="*/ 133440809 w 1361"/>
              <a:gd name="T3" fmla="*/ 6759293 h 7800"/>
              <a:gd name="T4" fmla="*/ 117712793 w 1361"/>
              <a:gd name="T5" fmla="*/ 15231936 h 7800"/>
              <a:gd name="T6" fmla="*/ 99036215 w 1361"/>
              <a:gd name="T7" fmla="*/ 30559212 h 7800"/>
              <a:gd name="T8" fmla="*/ 81096784 w 1361"/>
              <a:gd name="T9" fmla="*/ 51312870 h 7800"/>
              <a:gd name="T10" fmla="*/ 67826127 w 1361"/>
              <a:gd name="T11" fmla="*/ 71780806 h 7800"/>
              <a:gd name="T12" fmla="*/ 55047217 w 1361"/>
              <a:gd name="T13" fmla="*/ 95580736 h 7800"/>
              <a:gd name="T14" fmla="*/ 31947244 w 1361"/>
              <a:gd name="T15" fmla="*/ 150987051 h 7800"/>
              <a:gd name="T16" fmla="*/ 15236225 w 1361"/>
              <a:gd name="T17" fmla="*/ 212486238 h 7800"/>
              <a:gd name="T18" fmla="*/ 4177508 w 1361"/>
              <a:gd name="T19" fmla="*/ 279507104 h 7800"/>
              <a:gd name="T20" fmla="*/ 0 w 1361"/>
              <a:gd name="T21" fmla="*/ 352144488 h 7800"/>
              <a:gd name="T22" fmla="*/ 737149 w 1361"/>
              <a:gd name="T23" fmla="*/ 410597374 h 7800"/>
              <a:gd name="T24" fmla="*/ 6880716 w 1361"/>
              <a:gd name="T25" fmla="*/ 481330959 h 7800"/>
              <a:gd name="T26" fmla="*/ 19168349 w 1361"/>
              <a:gd name="T27" fmla="*/ 546542827 h 7800"/>
              <a:gd name="T28" fmla="*/ 37107787 w 1361"/>
              <a:gd name="T29" fmla="*/ 606137946 h 7800"/>
              <a:gd name="T30" fmla="*/ 55047217 w 1361"/>
              <a:gd name="T31" fmla="*/ 646883446 h 7800"/>
              <a:gd name="T32" fmla="*/ 67826127 w 1361"/>
              <a:gd name="T33" fmla="*/ 670683511 h 7800"/>
              <a:gd name="T34" fmla="*/ 81096784 w 1361"/>
              <a:gd name="T35" fmla="*/ 691056107 h 7800"/>
              <a:gd name="T36" fmla="*/ 95349976 w 1361"/>
              <a:gd name="T37" fmla="*/ 708002004 h 7800"/>
              <a:gd name="T38" fmla="*/ 110094930 w 1361"/>
              <a:gd name="T39" fmla="*/ 721615618 h 7800"/>
              <a:gd name="T40" fmla="*/ 125576538 w 1361"/>
              <a:gd name="T41" fmla="*/ 731896947 h 7800"/>
              <a:gd name="T42" fmla="*/ 141550434 w 1361"/>
              <a:gd name="T43" fmla="*/ 738656547 h 7800"/>
              <a:gd name="T44" fmla="*/ 158260953 w 1361"/>
              <a:gd name="T45" fmla="*/ 742178894 h 7800"/>
              <a:gd name="T46" fmla="*/ 175709116 w 1361"/>
              <a:gd name="T47" fmla="*/ 742178894 h 7800"/>
              <a:gd name="T48" fmla="*/ 189716922 w 1361"/>
              <a:gd name="T49" fmla="*/ 739227355 h 7800"/>
              <a:gd name="T50" fmla="*/ 204215995 w 1361"/>
              <a:gd name="T51" fmla="*/ 733896318 h 7800"/>
              <a:gd name="T52" fmla="*/ 217732038 w 1361"/>
              <a:gd name="T53" fmla="*/ 725804422 h 7800"/>
              <a:gd name="T54" fmla="*/ 231248081 w 1361"/>
              <a:gd name="T55" fmla="*/ 715332411 h 7800"/>
              <a:gd name="T56" fmla="*/ 238374676 w 1361"/>
              <a:gd name="T57" fmla="*/ 708002004 h 7800"/>
              <a:gd name="T58" fmla="*/ 252627868 w 1361"/>
              <a:gd name="T59" fmla="*/ 691056107 h 7800"/>
              <a:gd name="T60" fmla="*/ 260000407 w 1361"/>
              <a:gd name="T61" fmla="*/ 679918257 h 7800"/>
              <a:gd name="T62" fmla="*/ 269338944 w 1361"/>
              <a:gd name="T63" fmla="*/ 664971730 h 7800"/>
              <a:gd name="T64" fmla="*/ 275728392 w 1361"/>
              <a:gd name="T65" fmla="*/ 653071774 h 7800"/>
              <a:gd name="T66" fmla="*/ 290964613 w 1361"/>
              <a:gd name="T67" fmla="*/ 620132304 h 7800"/>
              <a:gd name="T68" fmla="*/ 308412776 w 1361"/>
              <a:gd name="T69" fmla="*/ 569486218 h 7800"/>
              <a:gd name="T70" fmla="*/ 316522402 w 1361"/>
              <a:gd name="T71" fmla="*/ 538641304 h 7800"/>
              <a:gd name="T72" fmla="*/ 321928819 w 1361"/>
              <a:gd name="T73" fmla="*/ 514651020 h 7800"/>
              <a:gd name="T74" fmla="*/ 328072385 w 1361"/>
              <a:gd name="T75" fmla="*/ 472667947 h 7800"/>
              <a:gd name="T76" fmla="*/ 330038445 w 1361"/>
              <a:gd name="T77" fmla="*/ 455436646 h 7800"/>
              <a:gd name="T78" fmla="*/ 333970565 w 1361"/>
              <a:gd name="T79" fmla="*/ 392033468 h 7800"/>
              <a:gd name="T80" fmla="*/ 334215951 w 1361"/>
              <a:gd name="T81" fmla="*/ 352144488 h 7800"/>
              <a:gd name="T82" fmla="*/ 330284326 w 1361"/>
              <a:gd name="T83" fmla="*/ 288265457 h 7800"/>
              <a:gd name="T84" fmla="*/ 324877909 w 1361"/>
              <a:gd name="T85" fmla="*/ 245235182 h 7800"/>
              <a:gd name="T86" fmla="*/ 313082045 w 1361"/>
              <a:gd name="T87" fmla="*/ 188686327 h 7800"/>
              <a:gd name="T88" fmla="*/ 301777447 w 1361"/>
              <a:gd name="T89" fmla="*/ 150987051 h 7800"/>
              <a:gd name="T90" fmla="*/ 285312314 w 1361"/>
              <a:gd name="T91" fmla="*/ 108813606 h 7800"/>
              <a:gd name="T92" fmla="*/ 272533420 w 1361"/>
              <a:gd name="T93" fmla="*/ 83204696 h 7800"/>
              <a:gd name="T94" fmla="*/ 259509078 w 1361"/>
              <a:gd name="T95" fmla="*/ 61213455 h 7800"/>
              <a:gd name="T96" fmla="*/ 245501272 w 1361"/>
              <a:gd name="T97" fmla="*/ 42459177 h 7800"/>
              <a:gd name="T98" fmla="*/ 227561842 w 1361"/>
              <a:gd name="T99" fmla="*/ 23895261 h 7800"/>
              <a:gd name="T100" fmla="*/ 212079739 w 1361"/>
              <a:gd name="T101" fmla="*/ 12756789 h 7800"/>
              <a:gd name="T102" fmla="*/ 195860488 w 1361"/>
              <a:gd name="T103" fmla="*/ 5140667 h 7800"/>
              <a:gd name="T104" fmla="*/ 179641236 w 1361"/>
              <a:gd name="T105" fmla="*/ 856829 h 78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361"/>
              <a:gd name="T160" fmla="*/ 0 h 7800"/>
              <a:gd name="T161" fmla="*/ 1361 w 1361"/>
              <a:gd name="T162" fmla="*/ 7800 h 780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361" h="7800">
                <a:moveTo>
                  <a:pt x="681" y="0"/>
                </a:moveTo>
                <a:lnTo>
                  <a:pt x="644" y="3"/>
                </a:lnTo>
                <a:lnTo>
                  <a:pt x="626" y="9"/>
                </a:lnTo>
                <a:lnTo>
                  <a:pt x="610" y="17"/>
                </a:lnTo>
                <a:lnTo>
                  <a:pt x="592" y="27"/>
                </a:lnTo>
                <a:lnTo>
                  <a:pt x="576" y="40"/>
                </a:lnTo>
                <a:lnTo>
                  <a:pt x="559" y="54"/>
                </a:lnTo>
                <a:lnTo>
                  <a:pt x="543" y="71"/>
                </a:lnTo>
                <a:lnTo>
                  <a:pt x="526" y="89"/>
                </a:lnTo>
                <a:lnTo>
                  <a:pt x="511" y="110"/>
                </a:lnTo>
                <a:lnTo>
                  <a:pt x="495" y="134"/>
                </a:lnTo>
                <a:lnTo>
                  <a:pt x="479" y="160"/>
                </a:lnTo>
                <a:lnTo>
                  <a:pt x="448" y="218"/>
                </a:lnTo>
                <a:lnTo>
                  <a:pt x="432" y="251"/>
                </a:lnTo>
                <a:lnTo>
                  <a:pt x="419" y="286"/>
                </a:lnTo>
                <a:lnTo>
                  <a:pt x="403" y="321"/>
                </a:lnTo>
                <a:lnTo>
                  <a:pt x="388" y="361"/>
                </a:lnTo>
                <a:lnTo>
                  <a:pt x="359" y="446"/>
                </a:lnTo>
                <a:lnTo>
                  <a:pt x="344" y="490"/>
                </a:lnTo>
                <a:lnTo>
                  <a:pt x="330" y="539"/>
                </a:lnTo>
                <a:lnTo>
                  <a:pt x="317" y="590"/>
                </a:lnTo>
                <a:lnTo>
                  <a:pt x="303" y="643"/>
                </a:lnTo>
                <a:lnTo>
                  <a:pt x="290" y="696"/>
                </a:lnTo>
                <a:lnTo>
                  <a:pt x="276" y="754"/>
                </a:lnTo>
                <a:lnTo>
                  <a:pt x="262" y="812"/>
                </a:lnTo>
                <a:lnTo>
                  <a:pt x="250" y="874"/>
                </a:lnTo>
                <a:lnTo>
                  <a:pt x="236" y="937"/>
                </a:lnTo>
                <a:lnTo>
                  <a:pt x="224" y="1004"/>
                </a:lnTo>
                <a:lnTo>
                  <a:pt x="199" y="1143"/>
                </a:lnTo>
                <a:lnTo>
                  <a:pt x="174" y="1286"/>
                </a:lnTo>
                <a:lnTo>
                  <a:pt x="151" y="1434"/>
                </a:lnTo>
                <a:lnTo>
                  <a:pt x="130" y="1586"/>
                </a:lnTo>
                <a:lnTo>
                  <a:pt x="112" y="1743"/>
                </a:lnTo>
                <a:lnTo>
                  <a:pt x="92" y="1902"/>
                </a:lnTo>
                <a:lnTo>
                  <a:pt x="76" y="2065"/>
                </a:lnTo>
                <a:lnTo>
                  <a:pt x="62" y="2232"/>
                </a:lnTo>
                <a:lnTo>
                  <a:pt x="49" y="2403"/>
                </a:lnTo>
                <a:lnTo>
                  <a:pt x="37" y="2576"/>
                </a:lnTo>
                <a:lnTo>
                  <a:pt x="26" y="2754"/>
                </a:lnTo>
                <a:lnTo>
                  <a:pt x="17" y="2936"/>
                </a:lnTo>
                <a:lnTo>
                  <a:pt x="12" y="3122"/>
                </a:lnTo>
                <a:lnTo>
                  <a:pt x="6" y="3310"/>
                </a:lnTo>
                <a:lnTo>
                  <a:pt x="3" y="3503"/>
                </a:lnTo>
                <a:lnTo>
                  <a:pt x="0" y="3699"/>
                </a:lnTo>
                <a:lnTo>
                  <a:pt x="0" y="3901"/>
                </a:lnTo>
                <a:lnTo>
                  <a:pt x="0" y="3921"/>
                </a:lnTo>
                <a:lnTo>
                  <a:pt x="0" y="4118"/>
                </a:lnTo>
                <a:lnTo>
                  <a:pt x="3" y="4313"/>
                </a:lnTo>
                <a:lnTo>
                  <a:pt x="6" y="4504"/>
                </a:lnTo>
                <a:lnTo>
                  <a:pt x="13" y="4692"/>
                </a:lnTo>
                <a:lnTo>
                  <a:pt x="19" y="4876"/>
                </a:lnTo>
                <a:lnTo>
                  <a:pt x="28" y="5056"/>
                </a:lnTo>
                <a:lnTo>
                  <a:pt x="38" y="5233"/>
                </a:lnTo>
                <a:lnTo>
                  <a:pt x="50" y="5406"/>
                </a:lnTo>
                <a:lnTo>
                  <a:pt x="63" y="5575"/>
                </a:lnTo>
                <a:lnTo>
                  <a:pt x="78" y="5741"/>
                </a:lnTo>
                <a:lnTo>
                  <a:pt x="93" y="5903"/>
                </a:lnTo>
                <a:lnTo>
                  <a:pt x="112" y="6062"/>
                </a:lnTo>
                <a:lnTo>
                  <a:pt x="130" y="6216"/>
                </a:lnTo>
                <a:lnTo>
                  <a:pt x="151" y="6367"/>
                </a:lnTo>
                <a:lnTo>
                  <a:pt x="174" y="6514"/>
                </a:lnTo>
                <a:lnTo>
                  <a:pt x="199" y="6658"/>
                </a:lnTo>
                <a:lnTo>
                  <a:pt x="210" y="6727"/>
                </a:lnTo>
                <a:lnTo>
                  <a:pt x="224" y="6795"/>
                </a:lnTo>
                <a:lnTo>
                  <a:pt x="236" y="6860"/>
                </a:lnTo>
                <a:lnTo>
                  <a:pt x="250" y="6925"/>
                </a:lnTo>
                <a:lnTo>
                  <a:pt x="262" y="6985"/>
                </a:lnTo>
                <a:lnTo>
                  <a:pt x="276" y="7045"/>
                </a:lnTo>
                <a:lnTo>
                  <a:pt x="290" y="7102"/>
                </a:lnTo>
                <a:lnTo>
                  <a:pt x="303" y="7157"/>
                </a:lnTo>
                <a:lnTo>
                  <a:pt x="317" y="7208"/>
                </a:lnTo>
                <a:lnTo>
                  <a:pt x="330" y="7259"/>
                </a:lnTo>
                <a:lnTo>
                  <a:pt x="344" y="7307"/>
                </a:lnTo>
                <a:lnTo>
                  <a:pt x="359" y="7353"/>
                </a:lnTo>
                <a:lnTo>
                  <a:pt x="372" y="7395"/>
                </a:lnTo>
                <a:lnTo>
                  <a:pt x="388" y="7437"/>
                </a:lnTo>
                <a:lnTo>
                  <a:pt x="403" y="7477"/>
                </a:lnTo>
                <a:lnTo>
                  <a:pt x="419" y="7514"/>
                </a:lnTo>
                <a:lnTo>
                  <a:pt x="432" y="7547"/>
                </a:lnTo>
                <a:lnTo>
                  <a:pt x="448" y="7580"/>
                </a:lnTo>
                <a:lnTo>
                  <a:pt x="463" y="7611"/>
                </a:lnTo>
                <a:lnTo>
                  <a:pt x="479" y="7639"/>
                </a:lnTo>
                <a:lnTo>
                  <a:pt x="495" y="7664"/>
                </a:lnTo>
                <a:lnTo>
                  <a:pt x="511" y="7688"/>
                </a:lnTo>
                <a:lnTo>
                  <a:pt x="526" y="7709"/>
                </a:lnTo>
                <a:lnTo>
                  <a:pt x="543" y="7729"/>
                </a:lnTo>
                <a:lnTo>
                  <a:pt x="559" y="7745"/>
                </a:lnTo>
                <a:lnTo>
                  <a:pt x="576" y="7759"/>
                </a:lnTo>
                <a:lnTo>
                  <a:pt x="592" y="7772"/>
                </a:lnTo>
                <a:lnTo>
                  <a:pt x="610" y="7782"/>
                </a:lnTo>
                <a:lnTo>
                  <a:pt x="626" y="7790"/>
                </a:lnTo>
                <a:lnTo>
                  <a:pt x="644" y="7796"/>
                </a:lnTo>
                <a:lnTo>
                  <a:pt x="663" y="7799"/>
                </a:lnTo>
                <a:lnTo>
                  <a:pt x="681" y="7800"/>
                </a:lnTo>
                <a:lnTo>
                  <a:pt x="697" y="7799"/>
                </a:lnTo>
                <a:lnTo>
                  <a:pt x="715" y="7796"/>
                </a:lnTo>
                <a:lnTo>
                  <a:pt x="731" y="7790"/>
                </a:lnTo>
                <a:lnTo>
                  <a:pt x="749" y="7782"/>
                </a:lnTo>
                <a:lnTo>
                  <a:pt x="765" y="7772"/>
                </a:lnTo>
                <a:lnTo>
                  <a:pt x="772" y="7765"/>
                </a:lnTo>
                <a:lnTo>
                  <a:pt x="782" y="7759"/>
                </a:lnTo>
                <a:lnTo>
                  <a:pt x="797" y="7745"/>
                </a:lnTo>
                <a:lnTo>
                  <a:pt x="816" y="7729"/>
                </a:lnTo>
                <a:lnTo>
                  <a:pt x="831" y="7709"/>
                </a:lnTo>
                <a:lnTo>
                  <a:pt x="847" y="7688"/>
                </a:lnTo>
                <a:lnTo>
                  <a:pt x="863" y="7664"/>
                </a:lnTo>
                <a:lnTo>
                  <a:pt x="879" y="7639"/>
                </a:lnTo>
                <a:lnTo>
                  <a:pt x="886" y="7624"/>
                </a:lnTo>
                <a:lnTo>
                  <a:pt x="894" y="7611"/>
                </a:lnTo>
                <a:lnTo>
                  <a:pt x="910" y="7580"/>
                </a:lnTo>
                <a:lnTo>
                  <a:pt x="926" y="7547"/>
                </a:lnTo>
                <a:lnTo>
                  <a:pt x="941" y="7514"/>
                </a:lnTo>
                <a:lnTo>
                  <a:pt x="955" y="7477"/>
                </a:lnTo>
                <a:lnTo>
                  <a:pt x="962" y="7457"/>
                </a:lnTo>
                <a:lnTo>
                  <a:pt x="965" y="7446"/>
                </a:lnTo>
                <a:lnTo>
                  <a:pt x="970" y="7437"/>
                </a:lnTo>
                <a:lnTo>
                  <a:pt x="983" y="7395"/>
                </a:lnTo>
                <a:lnTo>
                  <a:pt x="999" y="7353"/>
                </a:lnTo>
                <a:lnTo>
                  <a:pt x="1013" y="7307"/>
                </a:lnTo>
                <a:lnTo>
                  <a:pt x="1028" y="7259"/>
                </a:lnTo>
                <a:lnTo>
                  <a:pt x="1041" y="7208"/>
                </a:lnTo>
                <a:lnTo>
                  <a:pt x="1048" y="7182"/>
                </a:lnTo>
                <a:lnTo>
                  <a:pt x="1056" y="7157"/>
                </a:lnTo>
                <a:lnTo>
                  <a:pt x="1058" y="7142"/>
                </a:lnTo>
                <a:lnTo>
                  <a:pt x="1062" y="7129"/>
                </a:lnTo>
                <a:lnTo>
                  <a:pt x="1068" y="7102"/>
                </a:lnTo>
                <a:lnTo>
                  <a:pt x="1082" y="7045"/>
                </a:lnTo>
                <a:lnTo>
                  <a:pt x="1096" y="6985"/>
                </a:lnTo>
                <a:lnTo>
                  <a:pt x="1109" y="6925"/>
                </a:lnTo>
                <a:lnTo>
                  <a:pt x="1111" y="6908"/>
                </a:lnTo>
                <a:lnTo>
                  <a:pt x="1115" y="6892"/>
                </a:lnTo>
                <a:lnTo>
                  <a:pt x="1122" y="6860"/>
                </a:lnTo>
                <a:lnTo>
                  <a:pt x="1135" y="6795"/>
                </a:lnTo>
                <a:lnTo>
                  <a:pt x="1148" y="6727"/>
                </a:lnTo>
                <a:lnTo>
                  <a:pt x="1161" y="6658"/>
                </a:lnTo>
                <a:lnTo>
                  <a:pt x="1184" y="6514"/>
                </a:lnTo>
                <a:lnTo>
                  <a:pt x="1207" y="6367"/>
                </a:lnTo>
                <a:lnTo>
                  <a:pt x="1227" y="6216"/>
                </a:lnTo>
                <a:lnTo>
                  <a:pt x="1248" y="6062"/>
                </a:lnTo>
                <a:lnTo>
                  <a:pt x="1255" y="5982"/>
                </a:lnTo>
                <a:lnTo>
                  <a:pt x="1265" y="5903"/>
                </a:lnTo>
                <a:lnTo>
                  <a:pt x="1272" y="5821"/>
                </a:lnTo>
                <a:lnTo>
                  <a:pt x="1282" y="5741"/>
                </a:lnTo>
                <a:lnTo>
                  <a:pt x="1288" y="5658"/>
                </a:lnTo>
                <a:lnTo>
                  <a:pt x="1289" y="5637"/>
                </a:lnTo>
                <a:lnTo>
                  <a:pt x="1292" y="5616"/>
                </a:lnTo>
                <a:lnTo>
                  <a:pt x="1296" y="5575"/>
                </a:lnTo>
                <a:lnTo>
                  <a:pt x="1310" y="5406"/>
                </a:lnTo>
                <a:lnTo>
                  <a:pt x="1321" y="5233"/>
                </a:lnTo>
                <a:lnTo>
                  <a:pt x="1326" y="5145"/>
                </a:lnTo>
                <a:lnTo>
                  <a:pt x="1331" y="5056"/>
                </a:lnTo>
                <a:lnTo>
                  <a:pt x="1335" y="4965"/>
                </a:lnTo>
                <a:lnTo>
                  <a:pt x="1339" y="4876"/>
                </a:lnTo>
                <a:lnTo>
                  <a:pt x="1339" y="4852"/>
                </a:lnTo>
                <a:lnTo>
                  <a:pt x="1341" y="4829"/>
                </a:lnTo>
                <a:lnTo>
                  <a:pt x="1343" y="4784"/>
                </a:lnTo>
                <a:lnTo>
                  <a:pt x="1347" y="4692"/>
                </a:lnTo>
                <a:lnTo>
                  <a:pt x="1352" y="4504"/>
                </a:lnTo>
                <a:lnTo>
                  <a:pt x="1356" y="4313"/>
                </a:lnTo>
                <a:lnTo>
                  <a:pt x="1359" y="4118"/>
                </a:lnTo>
                <a:lnTo>
                  <a:pt x="1361" y="3921"/>
                </a:lnTo>
                <a:lnTo>
                  <a:pt x="1361" y="3901"/>
                </a:lnTo>
                <a:lnTo>
                  <a:pt x="1360" y="3799"/>
                </a:lnTo>
                <a:lnTo>
                  <a:pt x="1360" y="3699"/>
                </a:lnTo>
                <a:lnTo>
                  <a:pt x="1358" y="3503"/>
                </a:lnTo>
                <a:lnTo>
                  <a:pt x="1353" y="3310"/>
                </a:lnTo>
                <a:lnTo>
                  <a:pt x="1348" y="3122"/>
                </a:lnTo>
                <a:lnTo>
                  <a:pt x="1344" y="3028"/>
                </a:lnTo>
                <a:lnTo>
                  <a:pt x="1341" y="2936"/>
                </a:lnTo>
                <a:lnTo>
                  <a:pt x="1336" y="2844"/>
                </a:lnTo>
                <a:lnTo>
                  <a:pt x="1333" y="2754"/>
                </a:lnTo>
                <a:lnTo>
                  <a:pt x="1322" y="2576"/>
                </a:lnTo>
                <a:lnTo>
                  <a:pt x="1311" y="2403"/>
                </a:lnTo>
                <a:lnTo>
                  <a:pt x="1297" y="2232"/>
                </a:lnTo>
                <a:lnTo>
                  <a:pt x="1283" y="2065"/>
                </a:lnTo>
                <a:lnTo>
                  <a:pt x="1274" y="1982"/>
                </a:lnTo>
                <a:lnTo>
                  <a:pt x="1266" y="1902"/>
                </a:lnTo>
                <a:lnTo>
                  <a:pt x="1257" y="1821"/>
                </a:lnTo>
                <a:lnTo>
                  <a:pt x="1249" y="1743"/>
                </a:lnTo>
                <a:lnTo>
                  <a:pt x="1228" y="1586"/>
                </a:lnTo>
                <a:lnTo>
                  <a:pt x="1208" y="1434"/>
                </a:lnTo>
                <a:lnTo>
                  <a:pt x="1185" y="1286"/>
                </a:lnTo>
                <a:lnTo>
                  <a:pt x="1173" y="1213"/>
                </a:lnTo>
                <a:lnTo>
                  <a:pt x="1161" y="1143"/>
                </a:lnTo>
                <a:lnTo>
                  <a:pt x="1148" y="1072"/>
                </a:lnTo>
                <a:lnTo>
                  <a:pt x="1135" y="1004"/>
                </a:lnTo>
                <a:lnTo>
                  <a:pt x="1122" y="937"/>
                </a:lnTo>
                <a:lnTo>
                  <a:pt x="1109" y="874"/>
                </a:lnTo>
                <a:lnTo>
                  <a:pt x="1096" y="812"/>
                </a:lnTo>
                <a:lnTo>
                  <a:pt x="1082" y="754"/>
                </a:lnTo>
                <a:lnTo>
                  <a:pt x="1068" y="696"/>
                </a:lnTo>
                <a:lnTo>
                  <a:pt x="1056" y="643"/>
                </a:lnTo>
                <a:lnTo>
                  <a:pt x="1041" y="590"/>
                </a:lnTo>
                <a:lnTo>
                  <a:pt x="1028" y="539"/>
                </a:lnTo>
                <a:lnTo>
                  <a:pt x="1013" y="490"/>
                </a:lnTo>
                <a:lnTo>
                  <a:pt x="999" y="446"/>
                </a:lnTo>
                <a:lnTo>
                  <a:pt x="970" y="361"/>
                </a:lnTo>
                <a:lnTo>
                  <a:pt x="955" y="321"/>
                </a:lnTo>
                <a:lnTo>
                  <a:pt x="941" y="286"/>
                </a:lnTo>
                <a:lnTo>
                  <a:pt x="926" y="251"/>
                </a:lnTo>
                <a:lnTo>
                  <a:pt x="910" y="218"/>
                </a:lnTo>
                <a:lnTo>
                  <a:pt x="894" y="187"/>
                </a:lnTo>
                <a:lnTo>
                  <a:pt x="879" y="160"/>
                </a:lnTo>
                <a:lnTo>
                  <a:pt x="863" y="134"/>
                </a:lnTo>
                <a:lnTo>
                  <a:pt x="847" y="110"/>
                </a:lnTo>
                <a:lnTo>
                  <a:pt x="831" y="89"/>
                </a:lnTo>
                <a:lnTo>
                  <a:pt x="816" y="71"/>
                </a:lnTo>
                <a:lnTo>
                  <a:pt x="797" y="54"/>
                </a:lnTo>
                <a:lnTo>
                  <a:pt x="782" y="40"/>
                </a:lnTo>
                <a:lnTo>
                  <a:pt x="765" y="27"/>
                </a:lnTo>
                <a:lnTo>
                  <a:pt x="749" y="17"/>
                </a:lnTo>
                <a:lnTo>
                  <a:pt x="731" y="9"/>
                </a:lnTo>
                <a:lnTo>
                  <a:pt x="715" y="3"/>
                </a:lnTo>
                <a:lnTo>
                  <a:pt x="681" y="0"/>
                </a:lnTo>
              </a:path>
            </a:pathLst>
          </a:cu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0" scaled="1"/>
          </a:gradFill>
          <a:ln w="47625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055" name="Freeform 6"/>
          <p:cNvSpPr/>
          <p:nvPr/>
        </p:nvSpPr>
        <p:spPr bwMode="auto">
          <a:xfrm flipH="1">
            <a:off x="3716338" y="1017588"/>
            <a:ext cx="501650" cy="3297237"/>
          </a:xfrm>
          <a:custGeom>
            <a:avLst/>
            <a:gdLst>
              <a:gd name="T0" fmla="*/ 291264946 w 720"/>
              <a:gd name="T1" fmla="*/ 177490598 h 7881"/>
              <a:gd name="T2" fmla="*/ 280585378 w 720"/>
              <a:gd name="T3" fmla="*/ 143532956 h 7881"/>
              <a:gd name="T4" fmla="*/ 270876364 w 720"/>
              <a:gd name="T5" fmla="*/ 113600947 h 7881"/>
              <a:gd name="T6" fmla="*/ 259711171 w 720"/>
              <a:gd name="T7" fmla="*/ 86819715 h 7881"/>
              <a:gd name="T8" fmla="*/ 249031604 w 720"/>
              <a:gd name="T9" fmla="*/ 63539495 h 7881"/>
              <a:gd name="T10" fmla="*/ 237380787 w 720"/>
              <a:gd name="T11" fmla="*/ 44285313 h 7881"/>
              <a:gd name="T12" fmla="*/ 225729969 w 720"/>
              <a:gd name="T13" fmla="*/ 28181530 h 7881"/>
              <a:gd name="T14" fmla="*/ 209224993 w 720"/>
              <a:gd name="T15" fmla="*/ 12427919 h 7881"/>
              <a:gd name="T16" fmla="*/ 196117998 w 720"/>
              <a:gd name="T17" fmla="*/ 4725998 h 7881"/>
              <a:gd name="T18" fmla="*/ 183496628 w 720"/>
              <a:gd name="T19" fmla="*/ 525064 h 7881"/>
              <a:gd name="T20" fmla="*/ 160681271 w 720"/>
              <a:gd name="T21" fmla="*/ 1575193 h 7881"/>
              <a:gd name="T22" fmla="*/ 147574276 w 720"/>
              <a:gd name="T23" fmla="*/ 7001557 h 7881"/>
              <a:gd name="T24" fmla="*/ 130583675 w 720"/>
              <a:gd name="T25" fmla="*/ 19429476 h 7881"/>
              <a:gd name="T26" fmla="*/ 117962304 w 720"/>
              <a:gd name="T27" fmla="*/ 33082408 h 7881"/>
              <a:gd name="T28" fmla="*/ 106797112 w 720"/>
              <a:gd name="T29" fmla="*/ 50411621 h 7881"/>
              <a:gd name="T30" fmla="*/ 94661366 w 720"/>
              <a:gd name="T31" fmla="*/ 70891232 h 7881"/>
              <a:gd name="T32" fmla="*/ 83981080 w 720"/>
              <a:gd name="T33" fmla="*/ 95221998 h 7881"/>
              <a:gd name="T34" fmla="*/ 73301513 w 720"/>
              <a:gd name="T35" fmla="*/ 122878058 h 7881"/>
              <a:gd name="T36" fmla="*/ 63592499 w 720"/>
              <a:gd name="T37" fmla="*/ 154385261 h 7881"/>
              <a:gd name="T38" fmla="*/ 53398556 w 720"/>
              <a:gd name="T39" fmla="*/ 189568331 h 7881"/>
              <a:gd name="T40" fmla="*/ 36407944 w 720"/>
              <a:gd name="T41" fmla="*/ 264310758 h 7881"/>
              <a:gd name="T42" fmla="*/ 1456179 w 720"/>
              <a:gd name="T43" fmla="*/ 686332409 h 7881"/>
              <a:gd name="T44" fmla="*/ 0 w 720"/>
              <a:gd name="T45" fmla="*/ 696659649 h 7881"/>
              <a:gd name="T46" fmla="*/ 0 w 720"/>
              <a:gd name="T47" fmla="*/ 717664730 h 7881"/>
              <a:gd name="T48" fmla="*/ 38835372 w 720"/>
              <a:gd name="T49" fmla="*/ 1128133817 h 7881"/>
              <a:gd name="T50" fmla="*/ 53398556 w 720"/>
              <a:gd name="T51" fmla="*/ 1189397729 h 7881"/>
              <a:gd name="T52" fmla="*/ 63592499 w 720"/>
              <a:gd name="T53" fmla="*/ 1224580800 h 7881"/>
              <a:gd name="T54" fmla="*/ 73301513 w 720"/>
              <a:gd name="T55" fmla="*/ 1255913120 h 7881"/>
              <a:gd name="T56" fmla="*/ 83981080 w 720"/>
              <a:gd name="T57" fmla="*/ 1283569572 h 7881"/>
              <a:gd name="T58" fmla="*/ 94661366 w 720"/>
              <a:gd name="T59" fmla="*/ 1307899920 h 7881"/>
              <a:gd name="T60" fmla="*/ 106797112 w 720"/>
              <a:gd name="T61" fmla="*/ 1328729282 h 7881"/>
              <a:gd name="T62" fmla="*/ 117962304 w 720"/>
              <a:gd name="T63" fmla="*/ 1345883613 h 7881"/>
              <a:gd name="T64" fmla="*/ 130583675 w 720"/>
              <a:gd name="T65" fmla="*/ 1359536957 h 7881"/>
              <a:gd name="T66" fmla="*/ 143205045 w 720"/>
              <a:gd name="T67" fmla="*/ 1369689315 h 7881"/>
              <a:gd name="T68" fmla="*/ 156312040 w 720"/>
              <a:gd name="T69" fmla="*/ 1376165805 h 7881"/>
              <a:gd name="T70" fmla="*/ 169419036 w 720"/>
              <a:gd name="T71" fmla="*/ 1379141308 h 7881"/>
              <a:gd name="T72" fmla="*/ 183496628 w 720"/>
              <a:gd name="T73" fmla="*/ 1378615826 h 7881"/>
              <a:gd name="T74" fmla="*/ 192720017 w 720"/>
              <a:gd name="T75" fmla="*/ 1375640322 h 7881"/>
              <a:gd name="T76" fmla="*/ 200487229 w 720"/>
              <a:gd name="T77" fmla="*/ 1372315055 h 7881"/>
              <a:gd name="T78" fmla="*/ 212622974 w 720"/>
              <a:gd name="T79" fmla="*/ 1363387707 h 7881"/>
              <a:gd name="T80" fmla="*/ 225729969 w 720"/>
              <a:gd name="T81" fmla="*/ 1350784491 h 7881"/>
              <a:gd name="T82" fmla="*/ 233982806 w 720"/>
              <a:gd name="T83" fmla="*/ 1338881640 h 7881"/>
              <a:gd name="T84" fmla="*/ 241750017 w 720"/>
              <a:gd name="T85" fmla="*/ 1328729282 h 7881"/>
              <a:gd name="T86" fmla="*/ 249031604 w 720"/>
              <a:gd name="T87" fmla="*/ 1315251657 h 7881"/>
              <a:gd name="T88" fmla="*/ 259711171 w 720"/>
              <a:gd name="T89" fmla="*/ 1292146319 h 7881"/>
              <a:gd name="T90" fmla="*/ 270876364 w 720"/>
              <a:gd name="T91" fmla="*/ 1265714877 h 7881"/>
              <a:gd name="T92" fmla="*/ 280585378 w 720"/>
              <a:gd name="T93" fmla="*/ 1235258640 h 7881"/>
              <a:gd name="T94" fmla="*/ 291264946 w 720"/>
              <a:gd name="T95" fmla="*/ 1201650344 h 7881"/>
              <a:gd name="T96" fmla="*/ 303400691 w 720"/>
              <a:gd name="T97" fmla="*/ 1152989648 h 7881"/>
              <a:gd name="T98" fmla="*/ 322333095 w 720"/>
              <a:gd name="T99" fmla="*/ 1077022263 h 7881"/>
              <a:gd name="T100" fmla="*/ 349517639 w 720"/>
              <a:gd name="T101" fmla="*/ 703836504 h 7881"/>
              <a:gd name="T102" fmla="*/ 349517639 w 720"/>
              <a:gd name="T103" fmla="*/ 689658095 h 7881"/>
              <a:gd name="T104" fmla="*/ 319420042 w 720"/>
              <a:gd name="T105" fmla="*/ 313847119 h 7881"/>
              <a:gd name="T106" fmla="*/ 304856869 w 720"/>
              <a:gd name="T107" fmla="*/ 232628255 h 788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20"/>
              <a:gd name="T163" fmla="*/ 0 h 7881"/>
              <a:gd name="T164" fmla="*/ 720 w 720"/>
              <a:gd name="T165" fmla="*/ 7881 h 788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20" h="7881">
                <a:moveTo>
                  <a:pt x="614" y="1154"/>
                </a:moveTo>
                <a:lnTo>
                  <a:pt x="607" y="1083"/>
                </a:lnTo>
                <a:lnTo>
                  <a:pt x="600" y="1014"/>
                </a:lnTo>
                <a:lnTo>
                  <a:pt x="593" y="947"/>
                </a:lnTo>
                <a:lnTo>
                  <a:pt x="586" y="882"/>
                </a:lnTo>
                <a:lnTo>
                  <a:pt x="578" y="820"/>
                </a:lnTo>
                <a:lnTo>
                  <a:pt x="572" y="760"/>
                </a:lnTo>
                <a:lnTo>
                  <a:pt x="565" y="702"/>
                </a:lnTo>
                <a:lnTo>
                  <a:pt x="558" y="649"/>
                </a:lnTo>
                <a:lnTo>
                  <a:pt x="549" y="595"/>
                </a:lnTo>
                <a:lnTo>
                  <a:pt x="542" y="544"/>
                </a:lnTo>
                <a:lnTo>
                  <a:pt x="535" y="496"/>
                </a:lnTo>
                <a:lnTo>
                  <a:pt x="529" y="449"/>
                </a:lnTo>
                <a:lnTo>
                  <a:pt x="520" y="405"/>
                </a:lnTo>
                <a:lnTo>
                  <a:pt x="513" y="363"/>
                </a:lnTo>
                <a:lnTo>
                  <a:pt x="505" y="323"/>
                </a:lnTo>
                <a:lnTo>
                  <a:pt x="498" y="288"/>
                </a:lnTo>
                <a:lnTo>
                  <a:pt x="489" y="253"/>
                </a:lnTo>
                <a:lnTo>
                  <a:pt x="481" y="220"/>
                </a:lnTo>
                <a:lnTo>
                  <a:pt x="472" y="189"/>
                </a:lnTo>
                <a:lnTo>
                  <a:pt x="465" y="161"/>
                </a:lnTo>
                <a:lnTo>
                  <a:pt x="456" y="135"/>
                </a:lnTo>
                <a:lnTo>
                  <a:pt x="447" y="111"/>
                </a:lnTo>
                <a:lnTo>
                  <a:pt x="431" y="71"/>
                </a:lnTo>
                <a:lnTo>
                  <a:pt x="422" y="54"/>
                </a:lnTo>
                <a:lnTo>
                  <a:pt x="413" y="40"/>
                </a:lnTo>
                <a:lnTo>
                  <a:pt x="404" y="27"/>
                </a:lnTo>
                <a:lnTo>
                  <a:pt x="396" y="17"/>
                </a:lnTo>
                <a:lnTo>
                  <a:pt x="387" y="9"/>
                </a:lnTo>
                <a:lnTo>
                  <a:pt x="378" y="3"/>
                </a:lnTo>
                <a:lnTo>
                  <a:pt x="360" y="0"/>
                </a:lnTo>
                <a:lnTo>
                  <a:pt x="340" y="3"/>
                </a:lnTo>
                <a:lnTo>
                  <a:pt x="331" y="9"/>
                </a:lnTo>
                <a:lnTo>
                  <a:pt x="322" y="17"/>
                </a:lnTo>
                <a:lnTo>
                  <a:pt x="313" y="27"/>
                </a:lnTo>
                <a:lnTo>
                  <a:pt x="304" y="40"/>
                </a:lnTo>
                <a:lnTo>
                  <a:pt x="295" y="54"/>
                </a:lnTo>
                <a:lnTo>
                  <a:pt x="287" y="71"/>
                </a:lnTo>
                <a:lnTo>
                  <a:pt x="269" y="111"/>
                </a:lnTo>
                <a:lnTo>
                  <a:pt x="260" y="135"/>
                </a:lnTo>
                <a:lnTo>
                  <a:pt x="252" y="161"/>
                </a:lnTo>
                <a:lnTo>
                  <a:pt x="243" y="189"/>
                </a:lnTo>
                <a:lnTo>
                  <a:pt x="236" y="220"/>
                </a:lnTo>
                <a:lnTo>
                  <a:pt x="227" y="253"/>
                </a:lnTo>
                <a:lnTo>
                  <a:pt x="220" y="288"/>
                </a:lnTo>
                <a:lnTo>
                  <a:pt x="211" y="323"/>
                </a:lnTo>
                <a:lnTo>
                  <a:pt x="204" y="363"/>
                </a:lnTo>
                <a:lnTo>
                  <a:pt x="195" y="405"/>
                </a:lnTo>
                <a:lnTo>
                  <a:pt x="188" y="449"/>
                </a:lnTo>
                <a:lnTo>
                  <a:pt x="179" y="496"/>
                </a:lnTo>
                <a:lnTo>
                  <a:pt x="173" y="544"/>
                </a:lnTo>
                <a:lnTo>
                  <a:pt x="166" y="595"/>
                </a:lnTo>
                <a:lnTo>
                  <a:pt x="159" y="649"/>
                </a:lnTo>
                <a:lnTo>
                  <a:pt x="151" y="702"/>
                </a:lnTo>
                <a:lnTo>
                  <a:pt x="144" y="760"/>
                </a:lnTo>
                <a:lnTo>
                  <a:pt x="137" y="820"/>
                </a:lnTo>
                <a:lnTo>
                  <a:pt x="131" y="882"/>
                </a:lnTo>
                <a:lnTo>
                  <a:pt x="124" y="947"/>
                </a:lnTo>
                <a:lnTo>
                  <a:pt x="117" y="1014"/>
                </a:lnTo>
                <a:lnTo>
                  <a:pt x="110" y="1083"/>
                </a:lnTo>
                <a:lnTo>
                  <a:pt x="105" y="1154"/>
                </a:lnTo>
                <a:lnTo>
                  <a:pt x="88" y="1329"/>
                </a:lnTo>
                <a:lnTo>
                  <a:pt x="75" y="1510"/>
                </a:lnTo>
                <a:lnTo>
                  <a:pt x="64" y="1697"/>
                </a:lnTo>
                <a:lnTo>
                  <a:pt x="56" y="1890"/>
                </a:lnTo>
                <a:lnTo>
                  <a:pt x="3" y="3921"/>
                </a:lnTo>
                <a:lnTo>
                  <a:pt x="0" y="3940"/>
                </a:lnTo>
                <a:lnTo>
                  <a:pt x="0" y="3961"/>
                </a:lnTo>
                <a:lnTo>
                  <a:pt x="0" y="3980"/>
                </a:lnTo>
                <a:lnTo>
                  <a:pt x="0" y="4021"/>
                </a:lnTo>
                <a:lnTo>
                  <a:pt x="0" y="4061"/>
                </a:lnTo>
                <a:lnTo>
                  <a:pt x="0" y="4100"/>
                </a:lnTo>
                <a:lnTo>
                  <a:pt x="56" y="6153"/>
                </a:lnTo>
                <a:lnTo>
                  <a:pt x="67" y="6300"/>
                </a:lnTo>
                <a:lnTo>
                  <a:pt x="80" y="6445"/>
                </a:lnTo>
                <a:lnTo>
                  <a:pt x="91" y="6587"/>
                </a:lnTo>
                <a:lnTo>
                  <a:pt x="105" y="6726"/>
                </a:lnTo>
                <a:lnTo>
                  <a:pt x="110" y="6795"/>
                </a:lnTo>
                <a:lnTo>
                  <a:pt x="117" y="6865"/>
                </a:lnTo>
                <a:lnTo>
                  <a:pt x="124" y="6932"/>
                </a:lnTo>
                <a:lnTo>
                  <a:pt x="131" y="6996"/>
                </a:lnTo>
                <a:lnTo>
                  <a:pt x="137" y="7057"/>
                </a:lnTo>
                <a:lnTo>
                  <a:pt x="144" y="7118"/>
                </a:lnTo>
                <a:lnTo>
                  <a:pt x="151" y="7175"/>
                </a:lnTo>
                <a:lnTo>
                  <a:pt x="159" y="7231"/>
                </a:lnTo>
                <a:lnTo>
                  <a:pt x="166" y="7282"/>
                </a:lnTo>
                <a:lnTo>
                  <a:pt x="173" y="7333"/>
                </a:lnTo>
                <a:lnTo>
                  <a:pt x="179" y="7382"/>
                </a:lnTo>
                <a:lnTo>
                  <a:pt x="188" y="7428"/>
                </a:lnTo>
                <a:lnTo>
                  <a:pt x="195" y="7472"/>
                </a:lnTo>
                <a:lnTo>
                  <a:pt x="204" y="7514"/>
                </a:lnTo>
                <a:lnTo>
                  <a:pt x="211" y="7554"/>
                </a:lnTo>
                <a:lnTo>
                  <a:pt x="220" y="7591"/>
                </a:lnTo>
                <a:lnTo>
                  <a:pt x="227" y="7625"/>
                </a:lnTo>
                <a:lnTo>
                  <a:pt x="236" y="7658"/>
                </a:lnTo>
                <a:lnTo>
                  <a:pt x="243" y="7689"/>
                </a:lnTo>
                <a:lnTo>
                  <a:pt x="252" y="7717"/>
                </a:lnTo>
                <a:lnTo>
                  <a:pt x="260" y="7743"/>
                </a:lnTo>
                <a:lnTo>
                  <a:pt x="269" y="7767"/>
                </a:lnTo>
                <a:lnTo>
                  <a:pt x="278" y="7789"/>
                </a:lnTo>
                <a:lnTo>
                  <a:pt x="287" y="7808"/>
                </a:lnTo>
                <a:lnTo>
                  <a:pt x="295" y="7825"/>
                </a:lnTo>
                <a:lnTo>
                  <a:pt x="304" y="7840"/>
                </a:lnTo>
                <a:lnTo>
                  <a:pt x="313" y="7852"/>
                </a:lnTo>
                <a:lnTo>
                  <a:pt x="322" y="7862"/>
                </a:lnTo>
                <a:lnTo>
                  <a:pt x="331" y="7870"/>
                </a:lnTo>
                <a:lnTo>
                  <a:pt x="340" y="7876"/>
                </a:lnTo>
                <a:lnTo>
                  <a:pt x="349" y="7879"/>
                </a:lnTo>
                <a:lnTo>
                  <a:pt x="360" y="7881"/>
                </a:lnTo>
                <a:lnTo>
                  <a:pt x="369" y="7879"/>
                </a:lnTo>
                <a:lnTo>
                  <a:pt x="378" y="7876"/>
                </a:lnTo>
                <a:lnTo>
                  <a:pt x="387" y="7870"/>
                </a:lnTo>
                <a:lnTo>
                  <a:pt x="396" y="7862"/>
                </a:lnTo>
                <a:lnTo>
                  <a:pt x="397" y="7859"/>
                </a:lnTo>
                <a:lnTo>
                  <a:pt x="399" y="7857"/>
                </a:lnTo>
                <a:lnTo>
                  <a:pt x="404" y="7852"/>
                </a:lnTo>
                <a:lnTo>
                  <a:pt x="413" y="7840"/>
                </a:lnTo>
                <a:lnTo>
                  <a:pt x="422" y="7825"/>
                </a:lnTo>
                <a:lnTo>
                  <a:pt x="431" y="7808"/>
                </a:lnTo>
                <a:lnTo>
                  <a:pt x="438" y="7789"/>
                </a:lnTo>
                <a:lnTo>
                  <a:pt x="447" y="7767"/>
                </a:lnTo>
                <a:lnTo>
                  <a:pt x="456" y="7743"/>
                </a:lnTo>
                <a:lnTo>
                  <a:pt x="465" y="7717"/>
                </a:lnTo>
                <a:lnTo>
                  <a:pt x="472" y="7689"/>
                </a:lnTo>
                <a:lnTo>
                  <a:pt x="481" y="7658"/>
                </a:lnTo>
                <a:lnTo>
                  <a:pt x="482" y="7649"/>
                </a:lnTo>
                <a:lnTo>
                  <a:pt x="484" y="7641"/>
                </a:lnTo>
                <a:lnTo>
                  <a:pt x="489" y="7625"/>
                </a:lnTo>
                <a:lnTo>
                  <a:pt x="498" y="7591"/>
                </a:lnTo>
                <a:lnTo>
                  <a:pt x="505" y="7554"/>
                </a:lnTo>
                <a:lnTo>
                  <a:pt x="508" y="7534"/>
                </a:lnTo>
                <a:lnTo>
                  <a:pt x="513" y="7514"/>
                </a:lnTo>
                <a:lnTo>
                  <a:pt x="520" y="7472"/>
                </a:lnTo>
                <a:lnTo>
                  <a:pt x="529" y="7428"/>
                </a:lnTo>
                <a:lnTo>
                  <a:pt x="535" y="7382"/>
                </a:lnTo>
                <a:lnTo>
                  <a:pt x="542" y="7333"/>
                </a:lnTo>
                <a:lnTo>
                  <a:pt x="549" y="7282"/>
                </a:lnTo>
                <a:lnTo>
                  <a:pt x="558" y="7231"/>
                </a:lnTo>
                <a:lnTo>
                  <a:pt x="565" y="7175"/>
                </a:lnTo>
                <a:lnTo>
                  <a:pt x="572" y="7118"/>
                </a:lnTo>
                <a:lnTo>
                  <a:pt x="578" y="7057"/>
                </a:lnTo>
                <a:lnTo>
                  <a:pt x="586" y="6996"/>
                </a:lnTo>
                <a:lnTo>
                  <a:pt x="593" y="6932"/>
                </a:lnTo>
                <a:lnTo>
                  <a:pt x="600" y="6865"/>
                </a:lnTo>
                <a:lnTo>
                  <a:pt x="607" y="6795"/>
                </a:lnTo>
                <a:lnTo>
                  <a:pt x="614" y="6726"/>
                </a:lnTo>
                <a:lnTo>
                  <a:pt x="625" y="6587"/>
                </a:lnTo>
                <a:lnTo>
                  <a:pt x="639" y="6445"/>
                </a:lnTo>
                <a:lnTo>
                  <a:pt x="650" y="6300"/>
                </a:lnTo>
                <a:lnTo>
                  <a:pt x="664" y="6153"/>
                </a:lnTo>
                <a:lnTo>
                  <a:pt x="720" y="4100"/>
                </a:lnTo>
                <a:lnTo>
                  <a:pt x="720" y="4061"/>
                </a:lnTo>
                <a:lnTo>
                  <a:pt x="720" y="4021"/>
                </a:lnTo>
                <a:lnTo>
                  <a:pt x="720" y="3980"/>
                </a:lnTo>
                <a:lnTo>
                  <a:pt x="720" y="3961"/>
                </a:lnTo>
                <a:lnTo>
                  <a:pt x="720" y="3940"/>
                </a:lnTo>
                <a:lnTo>
                  <a:pt x="720" y="3921"/>
                </a:lnTo>
                <a:lnTo>
                  <a:pt x="664" y="1890"/>
                </a:lnTo>
                <a:lnTo>
                  <a:pt x="658" y="1793"/>
                </a:lnTo>
                <a:lnTo>
                  <a:pt x="653" y="1697"/>
                </a:lnTo>
                <a:lnTo>
                  <a:pt x="642" y="1510"/>
                </a:lnTo>
                <a:lnTo>
                  <a:pt x="628" y="1329"/>
                </a:lnTo>
                <a:lnTo>
                  <a:pt x="620" y="1241"/>
                </a:lnTo>
                <a:lnTo>
                  <a:pt x="614" y="1154"/>
                </a:lnTo>
              </a:path>
            </a:pathLst>
          </a:cu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0" scaled="1"/>
          </a:gradFill>
          <a:ln w="47625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056" name="Freeform 7"/>
          <p:cNvSpPr/>
          <p:nvPr/>
        </p:nvSpPr>
        <p:spPr bwMode="auto">
          <a:xfrm>
            <a:off x="6700838" y="3429000"/>
            <a:ext cx="228600" cy="1263650"/>
          </a:xfrm>
          <a:custGeom>
            <a:avLst/>
            <a:gdLst>
              <a:gd name="T0" fmla="*/ 67121599 w 719"/>
              <a:gd name="T1" fmla="*/ 206958523 h 3979"/>
              <a:gd name="T2" fmla="*/ 64493495 w 719"/>
              <a:gd name="T3" fmla="*/ 236408643 h 3979"/>
              <a:gd name="T4" fmla="*/ 61258758 w 719"/>
              <a:gd name="T5" fmla="*/ 271809572 h 3979"/>
              <a:gd name="T6" fmla="*/ 59236968 w 719"/>
              <a:gd name="T7" fmla="*/ 291980965 h 3979"/>
              <a:gd name="T8" fmla="*/ 57012968 w 719"/>
              <a:gd name="T9" fmla="*/ 310135092 h 3979"/>
              <a:gd name="T10" fmla="*/ 54687862 w 719"/>
              <a:gd name="T11" fmla="*/ 325969616 h 3979"/>
              <a:gd name="T12" fmla="*/ 52464179 w 719"/>
              <a:gd name="T13" fmla="*/ 340089607 h 3979"/>
              <a:gd name="T14" fmla="*/ 50947916 w 719"/>
              <a:gd name="T15" fmla="*/ 348259028 h 3979"/>
              <a:gd name="T16" fmla="*/ 48926126 w 719"/>
              <a:gd name="T17" fmla="*/ 357134428 h 3979"/>
              <a:gd name="T18" fmla="*/ 47611756 w 719"/>
              <a:gd name="T19" fmla="*/ 361874623 h 3979"/>
              <a:gd name="T20" fmla="*/ 45084757 w 719"/>
              <a:gd name="T21" fmla="*/ 369842381 h 3979"/>
              <a:gd name="T22" fmla="*/ 42557440 w 719"/>
              <a:gd name="T23" fmla="*/ 375591209 h 3979"/>
              <a:gd name="T24" fmla="*/ 40333748 w 719"/>
              <a:gd name="T25" fmla="*/ 378818771 h 3979"/>
              <a:gd name="T26" fmla="*/ 39019378 w 719"/>
              <a:gd name="T27" fmla="*/ 380230731 h 3979"/>
              <a:gd name="T28" fmla="*/ 36290168 w 719"/>
              <a:gd name="T29" fmla="*/ 381239364 h 3979"/>
              <a:gd name="T30" fmla="*/ 33459853 w 719"/>
              <a:gd name="T31" fmla="*/ 380230731 h 3979"/>
              <a:gd name="T32" fmla="*/ 30629220 w 719"/>
              <a:gd name="T33" fmla="*/ 377104159 h 3979"/>
              <a:gd name="T34" fmla="*/ 28001116 w 719"/>
              <a:gd name="T35" fmla="*/ 371960320 h 3979"/>
              <a:gd name="T36" fmla="*/ 25372694 w 719"/>
              <a:gd name="T37" fmla="*/ 364799532 h 3979"/>
              <a:gd name="T38" fmla="*/ 22845695 w 719"/>
              <a:gd name="T39" fmla="*/ 355520806 h 3979"/>
              <a:gd name="T40" fmla="*/ 20621689 w 719"/>
              <a:gd name="T41" fmla="*/ 344325486 h 3979"/>
              <a:gd name="T42" fmla="*/ 18094690 w 719"/>
              <a:gd name="T43" fmla="*/ 330911474 h 3979"/>
              <a:gd name="T44" fmla="*/ 15971795 w 719"/>
              <a:gd name="T45" fmla="*/ 315682257 h 3979"/>
              <a:gd name="T46" fmla="*/ 13848900 w 719"/>
              <a:gd name="T47" fmla="*/ 298234109 h 3979"/>
              <a:gd name="T48" fmla="*/ 11726005 w 719"/>
              <a:gd name="T49" fmla="*/ 278768696 h 3979"/>
              <a:gd name="T50" fmla="*/ 9097898 w 719"/>
              <a:gd name="T51" fmla="*/ 250730218 h 3979"/>
              <a:gd name="T52" fmla="*/ 5559845 w 719"/>
              <a:gd name="T53" fmla="*/ 206958523 h 3979"/>
              <a:gd name="T54" fmla="*/ 5559845 w 719"/>
              <a:gd name="T55" fmla="*/ 210992738 h 3979"/>
              <a:gd name="T56" fmla="*/ 8086844 w 719"/>
              <a:gd name="T57" fmla="*/ 258092986 h 3979"/>
              <a:gd name="T58" fmla="*/ 11119690 w 719"/>
              <a:gd name="T59" fmla="*/ 291879974 h 3979"/>
              <a:gd name="T60" fmla="*/ 13141162 w 719"/>
              <a:gd name="T61" fmla="*/ 312152358 h 3979"/>
              <a:gd name="T62" fmla="*/ 15162952 w 719"/>
              <a:gd name="T63" fmla="*/ 330205495 h 3979"/>
              <a:gd name="T64" fmla="*/ 17386953 w 719"/>
              <a:gd name="T65" fmla="*/ 346141089 h 3979"/>
              <a:gd name="T66" fmla="*/ 19712059 w 719"/>
              <a:gd name="T67" fmla="*/ 360160010 h 3979"/>
              <a:gd name="T68" fmla="*/ 22239062 w 719"/>
              <a:gd name="T69" fmla="*/ 372161983 h 3979"/>
              <a:gd name="T70" fmla="*/ 24463063 w 719"/>
              <a:gd name="T71" fmla="*/ 382046016 h 3979"/>
              <a:gd name="T72" fmla="*/ 27091167 w 719"/>
              <a:gd name="T73" fmla="*/ 389912784 h 3979"/>
              <a:gd name="T74" fmla="*/ 29719590 w 719"/>
              <a:gd name="T75" fmla="*/ 395762602 h 3979"/>
              <a:gd name="T76" fmla="*/ 32549905 w 719"/>
              <a:gd name="T77" fmla="*/ 399494481 h 3979"/>
              <a:gd name="T78" fmla="*/ 35279432 w 719"/>
              <a:gd name="T79" fmla="*/ 401208777 h 3979"/>
              <a:gd name="T80" fmla="*/ 38109747 w 719"/>
              <a:gd name="T81" fmla="*/ 400906441 h 3979"/>
              <a:gd name="T82" fmla="*/ 40030432 w 719"/>
              <a:gd name="T83" fmla="*/ 399191828 h 3979"/>
              <a:gd name="T84" fmla="*/ 41647800 w 719"/>
              <a:gd name="T85" fmla="*/ 397275552 h 3979"/>
              <a:gd name="T86" fmla="*/ 44174809 w 719"/>
              <a:gd name="T87" fmla="*/ 392131713 h 3979"/>
              <a:gd name="T88" fmla="*/ 46904336 w 719"/>
              <a:gd name="T89" fmla="*/ 384870253 h 3979"/>
              <a:gd name="T90" fmla="*/ 48622810 w 719"/>
              <a:gd name="T91" fmla="*/ 378011801 h 3979"/>
              <a:gd name="T92" fmla="*/ 50240178 w 719"/>
              <a:gd name="T93" fmla="*/ 372161983 h 3979"/>
              <a:gd name="T94" fmla="*/ 51756441 w 719"/>
              <a:gd name="T95" fmla="*/ 364396206 h 3979"/>
              <a:gd name="T96" fmla="*/ 54081547 w 719"/>
              <a:gd name="T97" fmla="*/ 351082947 h 3979"/>
              <a:gd name="T98" fmla="*/ 56305230 w 719"/>
              <a:gd name="T99" fmla="*/ 335853729 h 3979"/>
              <a:gd name="T100" fmla="*/ 58428125 w 719"/>
              <a:gd name="T101" fmla="*/ 318304512 h 3979"/>
              <a:gd name="T102" fmla="*/ 60551020 w 719"/>
              <a:gd name="T103" fmla="*/ 298940089 h 3979"/>
              <a:gd name="T104" fmla="*/ 62673916 w 719"/>
              <a:gd name="T105" fmla="*/ 276045450 h 3979"/>
              <a:gd name="T106" fmla="*/ 64796811 w 719"/>
              <a:gd name="T107" fmla="*/ 248914932 h 3979"/>
              <a:gd name="T108" fmla="*/ 66515285 w 719"/>
              <a:gd name="T109" fmla="*/ 220574118 h 397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719"/>
              <a:gd name="T166" fmla="*/ 0 h 3979"/>
              <a:gd name="T167" fmla="*/ 719 w 719"/>
              <a:gd name="T168" fmla="*/ 3979 h 397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719" h="3979">
                <a:moveTo>
                  <a:pt x="719" y="39"/>
                </a:moveTo>
                <a:lnTo>
                  <a:pt x="719" y="0"/>
                </a:lnTo>
                <a:lnTo>
                  <a:pt x="664" y="2052"/>
                </a:lnTo>
                <a:lnTo>
                  <a:pt x="650" y="2199"/>
                </a:lnTo>
                <a:lnTo>
                  <a:pt x="644" y="2272"/>
                </a:lnTo>
                <a:lnTo>
                  <a:pt x="638" y="2344"/>
                </a:lnTo>
                <a:lnTo>
                  <a:pt x="624" y="2486"/>
                </a:lnTo>
                <a:lnTo>
                  <a:pt x="613" y="2626"/>
                </a:lnTo>
                <a:lnTo>
                  <a:pt x="606" y="2695"/>
                </a:lnTo>
                <a:lnTo>
                  <a:pt x="599" y="2764"/>
                </a:lnTo>
                <a:lnTo>
                  <a:pt x="593" y="2831"/>
                </a:lnTo>
                <a:lnTo>
                  <a:pt x="586" y="2895"/>
                </a:lnTo>
                <a:lnTo>
                  <a:pt x="578" y="2957"/>
                </a:lnTo>
                <a:lnTo>
                  <a:pt x="571" y="3017"/>
                </a:lnTo>
                <a:lnTo>
                  <a:pt x="564" y="3075"/>
                </a:lnTo>
                <a:lnTo>
                  <a:pt x="557" y="3130"/>
                </a:lnTo>
                <a:lnTo>
                  <a:pt x="548" y="3181"/>
                </a:lnTo>
                <a:lnTo>
                  <a:pt x="541" y="3232"/>
                </a:lnTo>
                <a:lnTo>
                  <a:pt x="535" y="3281"/>
                </a:lnTo>
                <a:lnTo>
                  <a:pt x="528" y="3328"/>
                </a:lnTo>
                <a:lnTo>
                  <a:pt x="519" y="3372"/>
                </a:lnTo>
                <a:lnTo>
                  <a:pt x="512" y="3414"/>
                </a:lnTo>
                <a:lnTo>
                  <a:pt x="507" y="3433"/>
                </a:lnTo>
                <a:lnTo>
                  <a:pt x="504" y="3453"/>
                </a:lnTo>
                <a:lnTo>
                  <a:pt x="497" y="3491"/>
                </a:lnTo>
                <a:lnTo>
                  <a:pt x="488" y="3525"/>
                </a:lnTo>
                <a:lnTo>
                  <a:pt x="484" y="3541"/>
                </a:lnTo>
                <a:lnTo>
                  <a:pt x="481" y="3549"/>
                </a:lnTo>
                <a:lnTo>
                  <a:pt x="480" y="3558"/>
                </a:lnTo>
                <a:lnTo>
                  <a:pt x="471" y="3588"/>
                </a:lnTo>
                <a:lnTo>
                  <a:pt x="464" y="3617"/>
                </a:lnTo>
                <a:lnTo>
                  <a:pt x="455" y="3643"/>
                </a:lnTo>
                <a:lnTo>
                  <a:pt x="446" y="3667"/>
                </a:lnTo>
                <a:lnTo>
                  <a:pt x="437" y="3688"/>
                </a:lnTo>
                <a:lnTo>
                  <a:pt x="430" y="3707"/>
                </a:lnTo>
                <a:lnTo>
                  <a:pt x="421" y="3724"/>
                </a:lnTo>
                <a:lnTo>
                  <a:pt x="412" y="3739"/>
                </a:lnTo>
                <a:lnTo>
                  <a:pt x="403" y="3752"/>
                </a:lnTo>
                <a:lnTo>
                  <a:pt x="399" y="3756"/>
                </a:lnTo>
                <a:lnTo>
                  <a:pt x="396" y="3758"/>
                </a:lnTo>
                <a:lnTo>
                  <a:pt x="395" y="3762"/>
                </a:lnTo>
                <a:lnTo>
                  <a:pt x="386" y="3770"/>
                </a:lnTo>
                <a:lnTo>
                  <a:pt x="377" y="3775"/>
                </a:lnTo>
                <a:lnTo>
                  <a:pt x="368" y="3779"/>
                </a:lnTo>
                <a:lnTo>
                  <a:pt x="359" y="3780"/>
                </a:lnTo>
                <a:lnTo>
                  <a:pt x="349" y="3779"/>
                </a:lnTo>
                <a:lnTo>
                  <a:pt x="340" y="3775"/>
                </a:lnTo>
                <a:lnTo>
                  <a:pt x="331" y="3770"/>
                </a:lnTo>
                <a:lnTo>
                  <a:pt x="322" y="3762"/>
                </a:lnTo>
                <a:lnTo>
                  <a:pt x="312" y="3752"/>
                </a:lnTo>
                <a:lnTo>
                  <a:pt x="303" y="3739"/>
                </a:lnTo>
                <a:lnTo>
                  <a:pt x="294" y="3724"/>
                </a:lnTo>
                <a:lnTo>
                  <a:pt x="286" y="3707"/>
                </a:lnTo>
                <a:lnTo>
                  <a:pt x="277" y="3688"/>
                </a:lnTo>
                <a:lnTo>
                  <a:pt x="268" y="3667"/>
                </a:lnTo>
                <a:lnTo>
                  <a:pt x="259" y="3643"/>
                </a:lnTo>
                <a:lnTo>
                  <a:pt x="251" y="3617"/>
                </a:lnTo>
                <a:lnTo>
                  <a:pt x="242" y="3588"/>
                </a:lnTo>
                <a:lnTo>
                  <a:pt x="235" y="3558"/>
                </a:lnTo>
                <a:lnTo>
                  <a:pt x="226" y="3525"/>
                </a:lnTo>
                <a:lnTo>
                  <a:pt x="220" y="3491"/>
                </a:lnTo>
                <a:lnTo>
                  <a:pt x="210" y="3453"/>
                </a:lnTo>
                <a:lnTo>
                  <a:pt x="204" y="3414"/>
                </a:lnTo>
                <a:lnTo>
                  <a:pt x="195" y="3372"/>
                </a:lnTo>
                <a:lnTo>
                  <a:pt x="188" y="3328"/>
                </a:lnTo>
                <a:lnTo>
                  <a:pt x="179" y="3281"/>
                </a:lnTo>
                <a:lnTo>
                  <a:pt x="172" y="3232"/>
                </a:lnTo>
                <a:lnTo>
                  <a:pt x="165" y="3181"/>
                </a:lnTo>
                <a:lnTo>
                  <a:pt x="158" y="3130"/>
                </a:lnTo>
                <a:lnTo>
                  <a:pt x="150" y="3075"/>
                </a:lnTo>
                <a:lnTo>
                  <a:pt x="144" y="3017"/>
                </a:lnTo>
                <a:lnTo>
                  <a:pt x="137" y="2957"/>
                </a:lnTo>
                <a:lnTo>
                  <a:pt x="130" y="2895"/>
                </a:lnTo>
                <a:lnTo>
                  <a:pt x="123" y="2831"/>
                </a:lnTo>
                <a:lnTo>
                  <a:pt x="116" y="2764"/>
                </a:lnTo>
                <a:lnTo>
                  <a:pt x="110" y="2695"/>
                </a:lnTo>
                <a:lnTo>
                  <a:pt x="104" y="2626"/>
                </a:lnTo>
                <a:lnTo>
                  <a:pt x="90" y="2486"/>
                </a:lnTo>
                <a:lnTo>
                  <a:pt x="79" y="2344"/>
                </a:lnTo>
                <a:lnTo>
                  <a:pt x="66" y="2199"/>
                </a:lnTo>
                <a:lnTo>
                  <a:pt x="55" y="2052"/>
                </a:lnTo>
                <a:lnTo>
                  <a:pt x="0" y="0"/>
                </a:lnTo>
                <a:lnTo>
                  <a:pt x="0" y="39"/>
                </a:lnTo>
                <a:lnTo>
                  <a:pt x="55" y="2092"/>
                </a:lnTo>
                <a:lnTo>
                  <a:pt x="63" y="2282"/>
                </a:lnTo>
                <a:lnTo>
                  <a:pt x="74" y="2468"/>
                </a:lnTo>
                <a:lnTo>
                  <a:pt x="80" y="2559"/>
                </a:lnTo>
                <a:lnTo>
                  <a:pt x="87" y="2648"/>
                </a:lnTo>
                <a:lnTo>
                  <a:pt x="104" y="2825"/>
                </a:lnTo>
                <a:lnTo>
                  <a:pt x="110" y="2894"/>
                </a:lnTo>
                <a:lnTo>
                  <a:pt x="116" y="2964"/>
                </a:lnTo>
                <a:lnTo>
                  <a:pt x="123" y="3030"/>
                </a:lnTo>
                <a:lnTo>
                  <a:pt x="130" y="3095"/>
                </a:lnTo>
                <a:lnTo>
                  <a:pt x="137" y="3156"/>
                </a:lnTo>
                <a:lnTo>
                  <a:pt x="144" y="3216"/>
                </a:lnTo>
                <a:lnTo>
                  <a:pt x="150" y="3274"/>
                </a:lnTo>
                <a:lnTo>
                  <a:pt x="158" y="3330"/>
                </a:lnTo>
                <a:lnTo>
                  <a:pt x="165" y="3381"/>
                </a:lnTo>
                <a:lnTo>
                  <a:pt x="172" y="3432"/>
                </a:lnTo>
                <a:lnTo>
                  <a:pt x="179" y="3481"/>
                </a:lnTo>
                <a:lnTo>
                  <a:pt x="188" y="3527"/>
                </a:lnTo>
                <a:lnTo>
                  <a:pt x="195" y="3571"/>
                </a:lnTo>
                <a:lnTo>
                  <a:pt x="204" y="3613"/>
                </a:lnTo>
                <a:lnTo>
                  <a:pt x="210" y="3653"/>
                </a:lnTo>
                <a:lnTo>
                  <a:pt x="220" y="3690"/>
                </a:lnTo>
                <a:lnTo>
                  <a:pt x="226" y="3724"/>
                </a:lnTo>
                <a:lnTo>
                  <a:pt x="235" y="3757"/>
                </a:lnTo>
                <a:lnTo>
                  <a:pt x="242" y="3788"/>
                </a:lnTo>
                <a:lnTo>
                  <a:pt x="251" y="3816"/>
                </a:lnTo>
                <a:lnTo>
                  <a:pt x="259" y="3842"/>
                </a:lnTo>
                <a:lnTo>
                  <a:pt x="268" y="3866"/>
                </a:lnTo>
                <a:lnTo>
                  <a:pt x="277" y="3888"/>
                </a:lnTo>
                <a:lnTo>
                  <a:pt x="286" y="3907"/>
                </a:lnTo>
                <a:lnTo>
                  <a:pt x="294" y="3924"/>
                </a:lnTo>
                <a:lnTo>
                  <a:pt x="303" y="3939"/>
                </a:lnTo>
                <a:lnTo>
                  <a:pt x="312" y="3951"/>
                </a:lnTo>
                <a:lnTo>
                  <a:pt x="322" y="3961"/>
                </a:lnTo>
                <a:lnTo>
                  <a:pt x="331" y="3969"/>
                </a:lnTo>
                <a:lnTo>
                  <a:pt x="340" y="3975"/>
                </a:lnTo>
                <a:lnTo>
                  <a:pt x="349" y="3978"/>
                </a:lnTo>
                <a:lnTo>
                  <a:pt x="359" y="3979"/>
                </a:lnTo>
                <a:lnTo>
                  <a:pt x="368" y="3978"/>
                </a:lnTo>
                <a:lnTo>
                  <a:pt x="377" y="3975"/>
                </a:lnTo>
                <a:lnTo>
                  <a:pt x="386" y="3969"/>
                </a:lnTo>
                <a:lnTo>
                  <a:pt x="395" y="3961"/>
                </a:lnTo>
                <a:lnTo>
                  <a:pt x="396" y="3958"/>
                </a:lnTo>
                <a:lnTo>
                  <a:pt x="399" y="3956"/>
                </a:lnTo>
                <a:lnTo>
                  <a:pt x="403" y="3951"/>
                </a:lnTo>
                <a:lnTo>
                  <a:pt x="412" y="3939"/>
                </a:lnTo>
                <a:lnTo>
                  <a:pt x="421" y="3924"/>
                </a:lnTo>
                <a:lnTo>
                  <a:pt x="430" y="3907"/>
                </a:lnTo>
                <a:lnTo>
                  <a:pt x="437" y="3888"/>
                </a:lnTo>
                <a:lnTo>
                  <a:pt x="446" y="3866"/>
                </a:lnTo>
                <a:lnTo>
                  <a:pt x="455" y="3842"/>
                </a:lnTo>
                <a:lnTo>
                  <a:pt x="464" y="3816"/>
                </a:lnTo>
                <a:lnTo>
                  <a:pt x="471" y="3788"/>
                </a:lnTo>
                <a:lnTo>
                  <a:pt x="480" y="3757"/>
                </a:lnTo>
                <a:lnTo>
                  <a:pt x="481" y="3748"/>
                </a:lnTo>
                <a:lnTo>
                  <a:pt x="484" y="3740"/>
                </a:lnTo>
                <a:lnTo>
                  <a:pt x="488" y="3724"/>
                </a:lnTo>
                <a:lnTo>
                  <a:pt x="497" y="3690"/>
                </a:lnTo>
                <a:lnTo>
                  <a:pt x="504" y="3653"/>
                </a:lnTo>
                <a:lnTo>
                  <a:pt x="507" y="3633"/>
                </a:lnTo>
                <a:lnTo>
                  <a:pt x="512" y="3613"/>
                </a:lnTo>
                <a:lnTo>
                  <a:pt x="519" y="3571"/>
                </a:lnTo>
                <a:lnTo>
                  <a:pt x="528" y="3527"/>
                </a:lnTo>
                <a:lnTo>
                  <a:pt x="535" y="3481"/>
                </a:lnTo>
                <a:lnTo>
                  <a:pt x="541" y="3432"/>
                </a:lnTo>
                <a:lnTo>
                  <a:pt x="548" y="3381"/>
                </a:lnTo>
                <a:lnTo>
                  <a:pt x="557" y="3330"/>
                </a:lnTo>
                <a:lnTo>
                  <a:pt x="564" y="3274"/>
                </a:lnTo>
                <a:lnTo>
                  <a:pt x="571" y="3216"/>
                </a:lnTo>
                <a:lnTo>
                  <a:pt x="578" y="3156"/>
                </a:lnTo>
                <a:lnTo>
                  <a:pt x="586" y="3095"/>
                </a:lnTo>
                <a:lnTo>
                  <a:pt x="593" y="3030"/>
                </a:lnTo>
                <a:lnTo>
                  <a:pt x="599" y="2964"/>
                </a:lnTo>
                <a:lnTo>
                  <a:pt x="606" y="2894"/>
                </a:lnTo>
                <a:lnTo>
                  <a:pt x="613" y="2825"/>
                </a:lnTo>
                <a:lnTo>
                  <a:pt x="620" y="2737"/>
                </a:lnTo>
                <a:lnTo>
                  <a:pt x="628" y="2648"/>
                </a:lnTo>
                <a:lnTo>
                  <a:pt x="634" y="2559"/>
                </a:lnTo>
                <a:lnTo>
                  <a:pt x="641" y="2468"/>
                </a:lnTo>
                <a:lnTo>
                  <a:pt x="647" y="2375"/>
                </a:lnTo>
                <a:lnTo>
                  <a:pt x="654" y="2282"/>
                </a:lnTo>
                <a:lnTo>
                  <a:pt x="658" y="2187"/>
                </a:lnTo>
                <a:lnTo>
                  <a:pt x="664" y="2092"/>
                </a:lnTo>
                <a:lnTo>
                  <a:pt x="719" y="3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057" name="Freeform 8"/>
          <p:cNvSpPr/>
          <p:nvPr/>
        </p:nvSpPr>
        <p:spPr bwMode="auto">
          <a:xfrm>
            <a:off x="2725738" y="2127250"/>
            <a:ext cx="31750" cy="4763"/>
          </a:xfrm>
          <a:custGeom>
            <a:avLst/>
            <a:gdLst>
              <a:gd name="T0" fmla="*/ 2571429 w 99"/>
              <a:gd name="T1" fmla="*/ 0 h 14"/>
              <a:gd name="T2" fmla="*/ 0 w 99"/>
              <a:gd name="T3" fmla="*/ 347359 h 14"/>
              <a:gd name="T4" fmla="*/ 308520 w 99"/>
              <a:gd name="T5" fmla="*/ 347359 h 14"/>
              <a:gd name="T6" fmla="*/ 2571429 w 99"/>
              <a:gd name="T7" fmla="*/ 347359 h 14"/>
              <a:gd name="T8" fmla="*/ 6376940 w 99"/>
              <a:gd name="T9" fmla="*/ 463032 h 14"/>
              <a:gd name="T10" fmla="*/ 8228381 w 99"/>
              <a:gd name="T11" fmla="*/ 810391 h 14"/>
              <a:gd name="T12" fmla="*/ 10182449 w 99"/>
              <a:gd name="T13" fmla="*/ 1620441 h 14"/>
              <a:gd name="T14" fmla="*/ 8228381 w 99"/>
              <a:gd name="T15" fmla="*/ 810391 h 14"/>
              <a:gd name="T16" fmla="*/ 6376940 w 99"/>
              <a:gd name="T17" fmla="*/ 463032 h 14"/>
              <a:gd name="T18" fmla="*/ 2571429 w 99"/>
              <a:gd name="T19" fmla="*/ 0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9"/>
              <a:gd name="T31" fmla="*/ 0 h 14"/>
              <a:gd name="T32" fmla="*/ 99 w 99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9" h="14">
                <a:moveTo>
                  <a:pt x="25" y="0"/>
                </a:moveTo>
                <a:lnTo>
                  <a:pt x="0" y="3"/>
                </a:lnTo>
                <a:lnTo>
                  <a:pt x="3" y="3"/>
                </a:lnTo>
                <a:lnTo>
                  <a:pt x="25" y="3"/>
                </a:lnTo>
                <a:lnTo>
                  <a:pt x="62" y="4"/>
                </a:lnTo>
                <a:lnTo>
                  <a:pt x="80" y="7"/>
                </a:lnTo>
                <a:lnTo>
                  <a:pt x="99" y="14"/>
                </a:lnTo>
                <a:lnTo>
                  <a:pt x="80" y="7"/>
                </a:lnTo>
                <a:lnTo>
                  <a:pt x="62" y="4"/>
                </a:lnTo>
                <a:lnTo>
                  <a:pt x="2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058" name="Text Box 9"/>
          <p:cNvSpPr txBox="1">
            <a:spLocks noChangeArrowheads="1"/>
          </p:cNvSpPr>
          <p:nvPr/>
        </p:nvSpPr>
        <p:spPr bwMode="auto">
          <a:xfrm>
            <a:off x="4076700" y="773113"/>
            <a:ext cx="144145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ea typeface="楷体" pitchFamily="49" charset="-122"/>
                <a:cs typeface="Times New Roman" pitchFamily="18" charset="0"/>
              </a:rPr>
              <a:t>物镜</a:t>
            </a:r>
          </a:p>
        </p:txBody>
      </p:sp>
      <p:sp>
        <p:nvSpPr>
          <p:cNvPr id="2059" name="Text Box 10"/>
          <p:cNvSpPr txBox="1">
            <a:spLocks noChangeArrowheads="1"/>
          </p:cNvSpPr>
          <p:nvPr/>
        </p:nvSpPr>
        <p:spPr bwMode="auto">
          <a:xfrm>
            <a:off x="6462713" y="823913"/>
            <a:ext cx="121920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目镜</a:t>
            </a:r>
          </a:p>
        </p:txBody>
      </p:sp>
      <p:sp>
        <p:nvSpPr>
          <p:cNvPr id="2060" name="Line 11"/>
          <p:cNvSpPr>
            <a:spLocks noChangeShapeType="1"/>
          </p:cNvSpPr>
          <p:nvPr/>
        </p:nvSpPr>
        <p:spPr bwMode="auto">
          <a:xfrm>
            <a:off x="341313" y="2663825"/>
            <a:ext cx="8820150" cy="2063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Dot"/>
            <a:round/>
          </a:ln>
        </p:spPr>
        <p:txBody>
          <a:bodyPr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061" name="AutoShape 12"/>
          <p:cNvSpPr>
            <a:spLocks noChangeArrowheads="1"/>
          </p:cNvSpPr>
          <p:nvPr/>
        </p:nvSpPr>
        <p:spPr bwMode="auto">
          <a:xfrm flipV="1">
            <a:off x="73025" y="1089025"/>
            <a:ext cx="358775" cy="1617663"/>
          </a:xfrm>
          <a:prstGeom prst="downArrow">
            <a:avLst>
              <a:gd name="adj1" fmla="val 50000"/>
              <a:gd name="adj2" fmla="val 112721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</a:ln>
        </p:spPr>
        <p:txBody>
          <a:bodyPr vert="eaVert" wrap="none" anchor="ctr"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30061" name="AutoShape 13" descr="宽下对角线"/>
          <p:cNvSpPr>
            <a:spLocks noChangeArrowheads="1"/>
          </p:cNvSpPr>
          <p:nvPr/>
        </p:nvSpPr>
        <p:spPr bwMode="auto">
          <a:xfrm flipH="1">
            <a:off x="5613400" y="2663825"/>
            <a:ext cx="315913" cy="1214438"/>
          </a:xfrm>
          <a:prstGeom prst="downArrow">
            <a:avLst>
              <a:gd name="adj1" fmla="val 42944"/>
              <a:gd name="adj2" fmla="val 101534"/>
            </a:avLst>
          </a:prstGeom>
          <a:pattFill prst="wdDnDiag">
            <a:fgClr>
              <a:srgbClr val="FF0000"/>
            </a:fgClr>
            <a:bgClr>
              <a:schemeClr val="bg1"/>
            </a:bgClr>
          </a:pattFill>
          <a:ln w="38100">
            <a:solidFill>
              <a:srgbClr val="FF0000"/>
            </a:solidFill>
            <a:prstDash val="sysDot"/>
            <a:miter lim="800000"/>
          </a:ln>
        </p:spPr>
        <p:txBody>
          <a:bodyPr vert="eaVert" wrap="none" anchor="ctr"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225425" y="1123950"/>
            <a:ext cx="3735388" cy="9525"/>
            <a:chOff x="158" y="708"/>
            <a:chExt cx="2353" cy="6"/>
          </a:xfrm>
        </p:grpSpPr>
        <p:sp>
          <p:nvSpPr>
            <p:cNvPr id="2093" name="Line 15"/>
            <p:cNvSpPr>
              <a:spLocks noChangeShapeType="1"/>
            </p:cNvSpPr>
            <p:nvPr/>
          </p:nvSpPr>
          <p:spPr bwMode="auto">
            <a:xfrm>
              <a:off x="158" y="708"/>
              <a:ext cx="2353" cy="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094" name="Line 16"/>
            <p:cNvSpPr>
              <a:spLocks noChangeShapeType="1"/>
            </p:cNvSpPr>
            <p:nvPr/>
          </p:nvSpPr>
          <p:spPr bwMode="auto">
            <a:xfrm flipV="1">
              <a:off x="1347" y="712"/>
              <a:ext cx="1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3" name="Group 17"/>
          <p:cNvGrpSpPr/>
          <p:nvPr/>
        </p:nvGrpSpPr>
        <p:grpSpPr>
          <a:xfrm>
            <a:off x="250825" y="1133475"/>
            <a:ext cx="6121400" cy="2520950"/>
            <a:chOff x="924" y="1791"/>
            <a:chExt cx="1531" cy="964"/>
          </a:xfrm>
        </p:grpSpPr>
        <p:sp>
          <p:nvSpPr>
            <p:cNvPr id="2091" name="Line 18"/>
            <p:cNvSpPr>
              <a:spLocks noChangeShapeType="1"/>
            </p:cNvSpPr>
            <p:nvPr/>
          </p:nvSpPr>
          <p:spPr bwMode="auto">
            <a:xfrm>
              <a:off x="924" y="1791"/>
              <a:ext cx="1531" cy="9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092" name="Line 19"/>
            <p:cNvSpPr>
              <a:spLocks noChangeShapeType="1"/>
            </p:cNvSpPr>
            <p:nvPr/>
          </p:nvSpPr>
          <p:spPr bwMode="auto">
            <a:xfrm>
              <a:off x="1600" y="2217"/>
              <a:ext cx="85" cy="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2065" name="Oval 20"/>
          <p:cNvSpPr>
            <a:spLocks noChangeArrowheads="1"/>
          </p:cNvSpPr>
          <p:nvPr/>
        </p:nvSpPr>
        <p:spPr bwMode="auto">
          <a:xfrm>
            <a:off x="1150938" y="2619375"/>
            <a:ext cx="82550" cy="82550"/>
          </a:xfrm>
          <a:prstGeom prst="ellipse">
            <a:avLst/>
          </a:prstGeom>
          <a:solidFill>
            <a:srgbClr val="00FFFF"/>
          </a:solidFill>
          <a:ln w="28575">
            <a:solidFill>
              <a:srgbClr val="0000FF"/>
            </a:solidFill>
            <a:round/>
          </a:ln>
        </p:spPr>
        <p:txBody>
          <a:bodyPr wrap="none" anchor="ctr"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066" name="Oval 21"/>
          <p:cNvSpPr>
            <a:spLocks noChangeArrowheads="1"/>
          </p:cNvSpPr>
          <p:nvPr/>
        </p:nvSpPr>
        <p:spPr bwMode="auto">
          <a:xfrm>
            <a:off x="3941763" y="2632075"/>
            <a:ext cx="82550" cy="82550"/>
          </a:xfrm>
          <a:prstGeom prst="ellipse">
            <a:avLst/>
          </a:prstGeom>
          <a:solidFill>
            <a:srgbClr val="00FFFF"/>
          </a:solidFill>
          <a:ln w="28575">
            <a:solidFill>
              <a:srgbClr val="0000FF"/>
            </a:solidFill>
            <a:round/>
          </a:ln>
        </p:spPr>
        <p:txBody>
          <a:bodyPr wrap="none" anchor="ctr"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067" name="Oval 22"/>
          <p:cNvSpPr>
            <a:spLocks noChangeArrowheads="1"/>
          </p:cNvSpPr>
          <p:nvPr/>
        </p:nvSpPr>
        <p:spPr bwMode="auto">
          <a:xfrm>
            <a:off x="2509838" y="2619375"/>
            <a:ext cx="82550" cy="82550"/>
          </a:xfrm>
          <a:prstGeom prst="ellipse">
            <a:avLst/>
          </a:prstGeom>
          <a:solidFill>
            <a:srgbClr val="00FFFF"/>
          </a:solidFill>
          <a:ln w="28575">
            <a:solidFill>
              <a:srgbClr val="0000FF"/>
            </a:solidFill>
            <a:round/>
          </a:ln>
        </p:spPr>
        <p:txBody>
          <a:bodyPr wrap="none" anchor="ctr"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068" name="Oval 23"/>
          <p:cNvSpPr>
            <a:spLocks noChangeArrowheads="1"/>
          </p:cNvSpPr>
          <p:nvPr/>
        </p:nvSpPr>
        <p:spPr bwMode="auto">
          <a:xfrm>
            <a:off x="5832475" y="2598738"/>
            <a:ext cx="134938" cy="134937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069" name="Oval 24"/>
          <p:cNvSpPr>
            <a:spLocks noChangeArrowheads="1"/>
          </p:cNvSpPr>
          <p:nvPr/>
        </p:nvSpPr>
        <p:spPr bwMode="auto">
          <a:xfrm>
            <a:off x="7632700" y="2619375"/>
            <a:ext cx="134938" cy="134938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070" name="Oval 25"/>
          <p:cNvSpPr>
            <a:spLocks noChangeArrowheads="1"/>
          </p:cNvSpPr>
          <p:nvPr/>
        </p:nvSpPr>
        <p:spPr bwMode="auto">
          <a:xfrm>
            <a:off x="6726238" y="2625725"/>
            <a:ext cx="134937" cy="134938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30074" name="Line 26"/>
          <p:cNvSpPr>
            <a:spLocks noChangeShapeType="1"/>
          </p:cNvSpPr>
          <p:nvPr/>
        </p:nvSpPr>
        <p:spPr bwMode="auto">
          <a:xfrm flipH="1">
            <a:off x="5741988" y="3473450"/>
            <a:ext cx="314325" cy="360363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</a:ln>
        </p:spPr>
        <p:txBody>
          <a:bodyPr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30075" name="Line 27"/>
          <p:cNvSpPr>
            <a:spLocks noChangeShapeType="1"/>
          </p:cNvSpPr>
          <p:nvPr/>
        </p:nvSpPr>
        <p:spPr bwMode="auto">
          <a:xfrm flipH="1">
            <a:off x="5741988" y="3384550"/>
            <a:ext cx="900112" cy="47625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</a:ln>
        </p:spPr>
        <p:txBody>
          <a:bodyPr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4" name="Group 28"/>
          <p:cNvGrpSpPr/>
          <p:nvPr/>
        </p:nvGrpSpPr>
        <p:grpSpPr>
          <a:xfrm>
            <a:off x="5934075" y="1314450"/>
            <a:ext cx="2058988" cy="2244725"/>
            <a:chOff x="2455" y="1537"/>
            <a:chExt cx="934" cy="1220"/>
          </a:xfrm>
        </p:grpSpPr>
        <p:sp>
          <p:nvSpPr>
            <p:cNvPr id="2089" name="Line 29"/>
            <p:cNvSpPr>
              <a:spLocks noChangeShapeType="1"/>
            </p:cNvSpPr>
            <p:nvPr/>
          </p:nvSpPr>
          <p:spPr bwMode="auto">
            <a:xfrm flipV="1">
              <a:off x="2455" y="1537"/>
              <a:ext cx="934" cy="12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090" name="Line 30"/>
            <p:cNvSpPr>
              <a:spLocks noChangeShapeType="1"/>
            </p:cNvSpPr>
            <p:nvPr/>
          </p:nvSpPr>
          <p:spPr bwMode="auto">
            <a:xfrm flipV="1">
              <a:off x="2693" y="2334"/>
              <a:ext cx="85" cy="11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5" name="Group 31"/>
          <p:cNvGrpSpPr/>
          <p:nvPr/>
        </p:nvGrpSpPr>
        <p:grpSpPr>
          <a:xfrm>
            <a:off x="6488113" y="2124075"/>
            <a:ext cx="2070100" cy="1349375"/>
            <a:chOff x="2880" y="1820"/>
            <a:chExt cx="1134" cy="935"/>
          </a:xfrm>
        </p:grpSpPr>
        <p:sp>
          <p:nvSpPr>
            <p:cNvPr id="2087" name="Line 32"/>
            <p:cNvSpPr>
              <a:spLocks noChangeShapeType="1"/>
            </p:cNvSpPr>
            <p:nvPr/>
          </p:nvSpPr>
          <p:spPr bwMode="auto">
            <a:xfrm flipV="1">
              <a:off x="2880" y="1820"/>
              <a:ext cx="1134" cy="93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088" name="Line 33"/>
            <p:cNvSpPr>
              <a:spLocks noChangeShapeType="1"/>
            </p:cNvSpPr>
            <p:nvPr/>
          </p:nvSpPr>
          <p:spPr bwMode="auto">
            <a:xfrm flipV="1">
              <a:off x="3208" y="2415"/>
              <a:ext cx="85" cy="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/>
          <p:nvPr/>
        </p:nvGrpSpPr>
        <p:grpSpPr>
          <a:xfrm>
            <a:off x="6032500" y="3498850"/>
            <a:ext cx="519113" cy="65088"/>
            <a:chOff x="2455" y="2755"/>
            <a:chExt cx="425" cy="0"/>
          </a:xfrm>
        </p:grpSpPr>
        <p:sp>
          <p:nvSpPr>
            <p:cNvPr id="2085" name="Line 35"/>
            <p:cNvSpPr>
              <a:spLocks noChangeShapeType="1"/>
            </p:cNvSpPr>
            <p:nvPr/>
          </p:nvSpPr>
          <p:spPr bwMode="auto">
            <a:xfrm>
              <a:off x="2455" y="2755"/>
              <a:ext cx="42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086" name="Line 36"/>
            <p:cNvSpPr>
              <a:spLocks noChangeShapeType="1"/>
            </p:cNvSpPr>
            <p:nvPr/>
          </p:nvSpPr>
          <p:spPr bwMode="auto">
            <a:xfrm flipV="1">
              <a:off x="2597" y="2755"/>
              <a:ext cx="14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</p:grpSp>
      <p:graphicFrame>
        <p:nvGraphicFramePr>
          <p:cNvPr id="130085" name="Object 37"/>
          <p:cNvGraphicFramePr>
            <a:graphicFrameLocks noGrp="1" noChangeAspect="1"/>
          </p:cNvGraphicFramePr>
          <p:nvPr>
            <p:ph idx="4294967295"/>
          </p:nvPr>
        </p:nvGraphicFramePr>
        <p:xfrm>
          <a:off x="6281738" y="4914900"/>
          <a:ext cx="1395412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533160" imgH="241200" progId="Equation.DSMT4">
                  <p:embed/>
                </p:oleObj>
              </mc:Choice>
              <mc:Fallback>
                <p:oleObj name="Equation" r:id="rId3" imgW="533160" imgH="24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1738" y="4914900"/>
                        <a:ext cx="1395412" cy="631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6" name="Oval 38"/>
          <p:cNvSpPr>
            <a:spLocks noChangeArrowheads="1"/>
          </p:cNvSpPr>
          <p:nvPr/>
        </p:nvSpPr>
        <p:spPr bwMode="auto">
          <a:xfrm>
            <a:off x="6821488" y="2644775"/>
            <a:ext cx="82550" cy="82550"/>
          </a:xfrm>
          <a:prstGeom prst="ellipse">
            <a:avLst/>
          </a:prstGeom>
          <a:solidFill>
            <a:srgbClr val="00FFFF"/>
          </a:solidFill>
          <a:ln w="28575">
            <a:solidFill>
              <a:srgbClr val="0000FF"/>
            </a:solidFill>
            <a:round/>
          </a:ln>
        </p:spPr>
        <p:txBody>
          <a:bodyPr wrap="none" anchor="ctr"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7" name="Group 39"/>
          <p:cNvGrpSpPr/>
          <p:nvPr/>
        </p:nvGrpSpPr>
        <p:grpSpPr>
          <a:xfrm>
            <a:off x="3941763" y="1133475"/>
            <a:ext cx="2295525" cy="2565400"/>
            <a:chOff x="1406" y="1791"/>
            <a:chExt cx="1049" cy="964"/>
          </a:xfrm>
        </p:grpSpPr>
        <p:sp>
          <p:nvSpPr>
            <p:cNvPr id="2083" name="Line 40"/>
            <p:cNvSpPr>
              <a:spLocks noChangeShapeType="1"/>
            </p:cNvSpPr>
            <p:nvPr/>
          </p:nvSpPr>
          <p:spPr bwMode="auto">
            <a:xfrm>
              <a:off x="1406" y="1791"/>
              <a:ext cx="1049" cy="9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084" name="Line 41"/>
            <p:cNvSpPr>
              <a:spLocks noChangeShapeType="1"/>
            </p:cNvSpPr>
            <p:nvPr/>
          </p:nvSpPr>
          <p:spPr bwMode="auto">
            <a:xfrm>
              <a:off x="1937" y="2280"/>
              <a:ext cx="57" cy="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2078" name="Oval 42"/>
          <p:cNvSpPr>
            <a:spLocks noChangeArrowheads="1"/>
          </p:cNvSpPr>
          <p:nvPr/>
        </p:nvSpPr>
        <p:spPr bwMode="auto">
          <a:xfrm>
            <a:off x="5299075" y="2619375"/>
            <a:ext cx="82550" cy="101600"/>
          </a:xfrm>
          <a:prstGeom prst="ellipse">
            <a:avLst/>
          </a:prstGeom>
          <a:solidFill>
            <a:srgbClr val="00FFFF"/>
          </a:solidFill>
          <a:ln w="28575">
            <a:solidFill>
              <a:srgbClr val="0000FF"/>
            </a:solidFill>
            <a:round/>
          </a:ln>
        </p:spPr>
        <p:txBody>
          <a:bodyPr wrap="none" anchor="ctr"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079" name="Text Box 43"/>
          <p:cNvSpPr txBox="1">
            <a:spLocks noChangeArrowheads="1"/>
          </p:cNvSpPr>
          <p:nvPr/>
        </p:nvSpPr>
        <p:spPr bwMode="auto">
          <a:xfrm>
            <a:off x="2322513" y="2663825"/>
            <a:ext cx="674687" cy="519113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楷体" pitchFamily="49" charset="-122"/>
                <a:cs typeface="Times New Roman" pitchFamily="18" charset="0"/>
              </a:rPr>
              <a:t>F</a:t>
            </a:r>
            <a:r>
              <a:rPr lang="zh-CN" altLang="en-US" baseline="-25000">
                <a:ea typeface="楷体" pitchFamily="49" charset="-122"/>
                <a:cs typeface="Times New Roman" pitchFamily="18" charset="0"/>
              </a:rPr>
              <a:t>物</a:t>
            </a:r>
          </a:p>
        </p:txBody>
      </p:sp>
      <p:sp>
        <p:nvSpPr>
          <p:cNvPr id="2080" name="Text Box 44"/>
          <p:cNvSpPr txBox="1">
            <a:spLocks noChangeArrowheads="1"/>
          </p:cNvSpPr>
          <p:nvPr/>
        </p:nvSpPr>
        <p:spPr bwMode="auto">
          <a:xfrm>
            <a:off x="7721600" y="2843213"/>
            <a:ext cx="809625" cy="519112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F</a:t>
            </a:r>
            <a:r>
              <a:rPr lang="zh-CN" altLang="en-US" baseline="-25000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目</a:t>
            </a:r>
          </a:p>
        </p:txBody>
      </p:sp>
      <p:pic>
        <p:nvPicPr>
          <p:cNvPr id="2081" name="Picture 4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-1408124">
            <a:off x="8475663" y="1403350"/>
            <a:ext cx="668337" cy="95408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30095" name="AutoShape 47"/>
          <p:cNvSpPr>
            <a:spLocks noChangeArrowheads="1"/>
          </p:cNvSpPr>
          <p:nvPr/>
        </p:nvSpPr>
        <p:spPr bwMode="auto">
          <a:xfrm>
            <a:off x="5967413" y="2663825"/>
            <a:ext cx="179387" cy="874713"/>
          </a:xfrm>
          <a:prstGeom prst="downArrow">
            <a:avLst>
              <a:gd name="adj1" fmla="val 50000"/>
              <a:gd name="adj2" fmla="val 121903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</a:ln>
        </p:spPr>
        <p:txBody>
          <a:bodyPr vert="eaVert" wrap="none" anchor="ctr"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0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30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30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30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0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0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0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0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1" grpId="0" animBg="1"/>
      <p:bldP spid="130074" grpId="0" animBg="1"/>
      <p:bldP spid="130075" grpId="0" animBg="1"/>
      <p:bldP spid="13009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全球最大的单镜面光学望远镜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96863" y="142875"/>
            <a:ext cx="8550275" cy="653573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032250" y="414338"/>
            <a:ext cx="46450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CN" altLang="en-US">
                <a:solidFill>
                  <a:srgbClr val="FFFF00"/>
                </a:solidFill>
                <a:ea typeface="楷体" pitchFamily="49" charset="-122"/>
                <a:cs typeface="Times New Roman" pitchFamily="18" charset="0"/>
              </a:rPr>
              <a:t>全球最大单镜面光学望远镜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哈勃空间望远镜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8435" name="Rectangle 6"/>
          <p:cNvSpPr>
            <a:spLocks noGrp="1" noChangeArrowheads="1"/>
          </p:cNvSpPr>
          <p:nvPr>
            <p:ph type="title"/>
          </p:nvPr>
        </p:nvSpPr>
        <p:spPr>
          <a:xfrm>
            <a:off x="296863" y="142875"/>
            <a:ext cx="5821362" cy="811213"/>
          </a:xfrm>
        </p:spPr>
        <p:txBody>
          <a:bodyPr/>
          <a:lstStyle/>
          <a:p>
            <a:pPr algn="l"/>
            <a:r>
              <a:rPr kumimoji="0" lang="zh-CN" altLang="en-US" sz="3200" b="1" smtClean="0">
                <a:solidFill>
                  <a:schemeClr val="bg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哈勃空间望远镜</a:t>
            </a:r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7363" y="5229225"/>
            <a:ext cx="8450262" cy="1349375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b="1" smtClean="0">
                <a:solidFill>
                  <a:schemeClr val="bg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为什么望远镜物镜的凸透镜镜片直径很大？</a:t>
            </a:r>
          </a:p>
          <a:p>
            <a:pPr>
              <a:buFontTx/>
              <a:buNone/>
            </a:pPr>
            <a:r>
              <a:rPr lang="zh-CN" altLang="en-US" b="1" smtClean="0">
                <a:solidFill>
                  <a:schemeClr val="bg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答：为了会聚更多的光线。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4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49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https://timgsa.baidu.com/timg?image&amp;quality=80&amp;size=b9999_10000&amp;sec=1543467314091&amp;di=a546a69c799600e28ead23f0516cda03&amp;imgtype=0&amp;src=http%3A%2F%2Fm.anhuinews.com%2Fupload%2F2017%2F10%2F11%2F201710112155421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1925" y="323850"/>
            <a:ext cx="8847138" cy="62547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9459" name="标题 3"/>
          <p:cNvSpPr>
            <a:spLocks noGrp="1"/>
          </p:cNvSpPr>
          <p:nvPr>
            <p:ph type="title"/>
          </p:nvPr>
        </p:nvSpPr>
        <p:spPr>
          <a:xfrm>
            <a:off x="685800" y="279400"/>
            <a:ext cx="7772400" cy="1143000"/>
          </a:xfrm>
        </p:spPr>
        <p:txBody>
          <a:bodyPr/>
          <a:lstStyle/>
          <a:p>
            <a:r>
              <a:rPr lang="zh-CN" altLang="en-US" sz="7200" b="1" smtClean="0">
                <a:solidFill>
                  <a:srgbClr val="FFFF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中国天眼</a:t>
            </a:r>
          </a:p>
        </p:txBody>
      </p:sp>
      <p:sp>
        <p:nvSpPr>
          <p:cNvPr id="19460" name="内容占位符 4"/>
          <p:cNvSpPr>
            <a:spLocks noGrp="1"/>
          </p:cNvSpPr>
          <p:nvPr>
            <p:ph idx="1"/>
          </p:nvPr>
        </p:nvSpPr>
        <p:spPr>
          <a:xfrm>
            <a:off x="341313" y="5815013"/>
            <a:ext cx="7772400" cy="685800"/>
          </a:xfrm>
        </p:spPr>
        <p:txBody>
          <a:bodyPr/>
          <a:lstStyle/>
          <a:p>
            <a:r>
              <a:rPr lang="en-US" altLang="zh-CN" b="1" smtClean="0">
                <a:solidFill>
                  <a:srgbClr val="FFFF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500</a:t>
            </a:r>
            <a:r>
              <a:rPr lang="zh-CN" altLang="en-US" b="1" smtClean="0">
                <a:solidFill>
                  <a:srgbClr val="FFFF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米口径球面射电望远镜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通过望远镜看到的像的大小跟什么有关系？</a:t>
            </a:r>
          </a:p>
        </p:txBody>
      </p:sp>
      <p:sp>
        <p:nvSpPr>
          <p:cNvPr id="59396" name="Tree"/>
          <p:cNvSpPr>
            <a:spLocks noEditPoints="1" noChangeArrowheads="1"/>
          </p:cNvSpPr>
          <p:nvPr/>
        </p:nvSpPr>
        <p:spPr bwMode="auto">
          <a:xfrm>
            <a:off x="657225" y="2033588"/>
            <a:ext cx="2584450" cy="4005262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59397" name="Tree"/>
          <p:cNvSpPr>
            <a:spLocks noEditPoints="1" noChangeArrowheads="1"/>
          </p:cNvSpPr>
          <p:nvPr/>
        </p:nvSpPr>
        <p:spPr bwMode="auto">
          <a:xfrm>
            <a:off x="4302125" y="4059238"/>
            <a:ext cx="1171575" cy="1439862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786438" y="3608388"/>
            <a:ext cx="3014662" cy="1268412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zh-CN" altLang="en-US" sz="6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视角！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000d878845bb0cae74ba2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6" name="Picture 14" descr="眼球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11750" y="2322513"/>
            <a:ext cx="2654300" cy="2185987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8677" name="Tree"/>
          <p:cNvSpPr>
            <a:spLocks noEditPoints="1" noChangeArrowheads="1"/>
          </p:cNvSpPr>
          <p:nvPr/>
        </p:nvSpPr>
        <p:spPr bwMode="auto">
          <a:xfrm>
            <a:off x="746125" y="2303463"/>
            <a:ext cx="1216025" cy="2339975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1511300" y="2349500"/>
            <a:ext cx="5446713" cy="14843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 flipV="1">
            <a:off x="1601788" y="2933700"/>
            <a:ext cx="5310187" cy="1755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8680" name="Arc 8"/>
          <p:cNvSpPr/>
          <p:nvPr/>
        </p:nvSpPr>
        <p:spPr bwMode="auto">
          <a:xfrm rot="21501808" flipH="1">
            <a:off x="4570413" y="3200400"/>
            <a:ext cx="136525" cy="496888"/>
          </a:xfrm>
          <a:custGeom>
            <a:avLst/>
            <a:gdLst>
              <a:gd name="T0" fmla="*/ 1111528 w 21600"/>
              <a:gd name="T1" fmla="*/ 0 h 42134"/>
              <a:gd name="T2" fmla="*/ 1290585 w 21600"/>
              <a:gd name="T3" fmla="*/ 69105097 h 42134"/>
              <a:gd name="T4" fmla="*/ 0 w 21600"/>
              <a:gd name="T5" fmla="*/ 34683687 h 42134"/>
              <a:gd name="T6" fmla="*/ 0 60000 65536"/>
              <a:gd name="T7" fmla="*/ 0 60000 65536"/>
              <a:gd name="T8" fmla="*/ 0 60000 65536"/>
              <a:gd name="T9" fmla="*/ 0 w 21600"/>
              <a:gd name="T10" fmla="*/ 0 h 42134"/>
              <a:gd name="T11" fmla="*/ 21600 w 21600"/>
              <a:gd name="T12" fmla="*/ 42134 h 42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2134" fill="none" extrusionOk="0">
                <a:moveTo>
                  <a:pt x="4401" y="0"/>
                </a:moveTo>
                <a:cubicBezTo>
                  <a:pt x="14419" y="2085"/>
                  <a:pt x="21600" y="10914"/>
                  <a:pt x="21600" y="21147"/>
                </a:cubicBezTo>
                <a:cubicBezTo>
                  <a:pt x="21600" y="31107"/>
                  <a:pt x="14788" y="39776"/>
                  <a:pt x="5110" y="42133"/>
                </a:cubicBezTo>
              </a:path>
              <a:path w="21600" h="42134" stroke="0" extrusionOk="0">
                <a:moveTo>
                  <a:pt x="4401" y="0"/>
                </a:moveTo>
                <a:cubicBezTo>
                  <a:pt x="14419" y="2085"/>
                  <a:pt x="21600" y="10914"/>
                  <a:pt x="21600" y="21147"/>
                </a:cubicBezTo>
                <a:cubicBezTo>
                  <a:pt x="21600" y="31107"/>
                  <a:pt x="14788" y="39776"/>
                  <a:pt x="5110" y="42133"/>
                </a:cubicBezTo>
                <a:lnTo>
                  <a:pt x="0" y="21147"/>
                </a:lnTo>
                <a:close/>
              </a:path>
            </a:pathLst>
          </a:custGeom>
          <a:noFill/>
          <a:ln w="28575">
            <a:solidFill>
              <a:srgbClr val="CC0000"/>
            </a:solidFill>
            <a:round/>
          </a:ln>
        </p:spPr>
        <p:txBody>
          <a:bodyPr wrap="none" anchor="ctr"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8681" name="Arc 9"/>
          <p:cNvSpPr/>
          <p:nvPr/>
        </p:nvSpPr>
        <p:spPr bwMode="auto">
          <a:xfrm rot="-130512">
            <a:off x="6145213" y="3160713"/>
            <a:ext cx="90487" cy="447675"/>
          </a:xfrm>
          <a:custGeom>
            <a:avLst/>
            <a:gdLst>
              <a:gd name="T0" fmla="*/ 323629 w 21600"/>
              <a:gd name="T1" fmla="*/ 0 h 42134"/>
              <a:gd name="T2" fmla="*/ 375751 w 21600"/>
              <a:gd name="T3" fmla="*/ 50538594 h 42134"/>
              <a:gd name="T4" fmla="*/ 0 w 21600"/>
              <a:gd name="T5" fmla="*/ 25365305 h 42134"/>
              <a:gd name="T6" fmla="*/ 0 60000 65536"/>
              <a:gd name="T7" fmla="*/ 0 60000 65536"/>
              <a:gd name="T8" fmla="*/ 0 60000 65536"/>
              <a:gd name="T9" fmla="*/ 0 w 21600"/>
              <a:gd name="T10" fmla="*/ 0 h 42134"/>
              <a:gd name="T11" fmla="*/ 21600 w 21600"/>
              <a:gd name="T12" fmla="*/ 42134 h 42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2134" fill="none" extrusionOk="0">
                <a:moveTo>
                  <a:pt x="4401" y="0"/>
                </a:moveTo>
                <a:cubicBezTo>
                  <a:pt x="14419" y="2085"/>
                  <a:pt x="21600" y="10914"/>
                  <a:pt x="21600" y="21147"/>
                </a:cubicBezTo>
                <a:cubicBezTo>
                  <a:pt x="21600" y="31107"/>
                  <a:pt x="14788" y="39776"/>
                  <a:pt x="5110" y="42133"/>
                </a:cubicBezTo>
              </a:path>
              <a:path w="21600" h="42134" stroke="0" extrusionOk="0">
                <a:moveTo>
                  <a:pt x="4401" y="0"/>
                </a:moveTo>
                <a:cubicBezTo>
                  <a:pt x="14419" y="2085"/>
                  <a:pt x="21600" y="10914"/>
                  <a:pt x="21600" y="21147"/>
                </a:cubicBezTo>
                <a:cubicBezTo>
                  <a:pt x="21600" y="31107"/>
                  <a:pt x="14788" y="39776"/>
                  <a:pt x="5110" y="42133"/>
                </a:cubicBezTo>
                <a:lnTo>
                  <a:pt x="0" y="21147"/>
                </a:lnTo>
                <a:close/>
              </a:path>
            </a:pathLst>
          </a:custGeom>
          <a:noFill/>
          <a:ln w="28575">
            <a:solidFill>
              <a:srgbClr val="CC0000"/>
            </a:solidFill>
            <a:round/>
          </a:ln>
        </p:spPr>
        <p:txBody>
          <a:bodyPr wrap="none" anchor="ctr"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4483100" y="3159125"/>
            <a:ext cx="584200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kumimoji="0" lang="en-US" altLang="zh-CN" sz="3200" i="1">
                <a:solidFill>
                  <a:srgbClr val="0066CC"/>
                </a:solidFill>
                <a:ea typeface="楷体" pitchFamily="49" charset="-122"/>
                <a:cs typeface="Times New Roman" pitchFamily="18" charset="0"/>
              </a:rPr>
              <a:t>a</a:t>
            </a:r>
            <a:endParaRPr kumimoji="0" lang="el-GR" altLang="zh-CN" sz="3200" i="1">
              <a:solidFill>
                <a:srgbClr val="0066CC"/>
              </a:solidFill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5788025" y="3068638"/>
            <a:ext cx="449263" cy="5095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10800" rIns="0" bIns="10800">
            <a:spAutoFit/>
          </a:bodyPr>
          <a:lstStyle/>
          <a:p>
            <a:pPr algn="ctr"/>
            <a:r>
              <a:rPr kumimoji="0" lang="en-US" altLang="zh-CN" sz="3200" i="1">
                <a:solidFill>
                  <a:srgbClr val="0066CC"/>
                </a:solidFill>
                <a:ea typeface="楷体" pitchFamily="49" charset="-122"/>
                <a:cs typeface="Times New Roman" pitchFamily="18" charset="0"/>
              </a:rPr>
              <a:t>a</a:t>
            </a:r>
            <a:endParaRPr kumimoji="0" lang="el-GR" altLang="zh-CN" sz="3200" i="1">
              <a:solidFill>
                <a:srgbClr val="0066CC"/>
              </a:solidFill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1514" name="Rectangle 16"/>
          <p:cNvSpPr>
            <a:spLocks noGrp="1" noChangeArrowheads="1"/>
          </p:cNvSpPr>
          <p:nvPr>
            <p:ph type="title"/>
          </p:nvPr>
        </p:nvSpPr>
        <p:spPr>
          <a:xfrm>
            <a:off x="250825" y="142875"/>
            <a:ext cx="5146675" cy="658813"/>
          </a:xfrm>
        </p:spPr>
        <p:txBody>
          <a:bodyPr/>
          <a:lstStyle/>
          <a:p>
            <a:pPr algn="l"/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视角</a:t>
            </a:r>
          </a:p>
        </p:txBody>
      </p:sp>
      <p:sp>
        <p:nvSpPr>
          <p:cNvPr id="28689" name="Rectangle 17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19150"/>
            <a:ext cx="8507413" cy="1260475"/>
          </a:xfrm>
        </p:spPr>
        <p:txBody>
          <a:bodyPr/>
          <a:lstStyle/>
          <a:p>
            <a:pPr>
              <a:buClr>
                <a:schemeClr val="bg1"/>
              </a:buClr>
              <a:buFontTx/>
              <a:buNone/>
            </a:pPr>
            <a:r>
              <a:rPr lang="zh-CN" altLang="en-US" sz="32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32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32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）定义：</a:t>
            </a:r>
          </a:p>
          <a:p>
            <a:pPr lvl="1">
              <a:buClr>
                <a:schemeClr val="bg1"/>
              </a:buClr>
            </a:pPr>
            <a:r>
              <a:rPr lang="zh-CN" altLang="en-US" sz="32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物体对眼的光心所张的角的大小。</a:t>
            </a:r>
          </a:p>
        </p:txBody>
      </p:sp>
      <p:sp>
        <p:nvSpPr>
          <p:cNvPr id="28690" name="Rectangle 18"/>
          <p:cNvSpPr>
            <a:spLocks noGrp="1" noChangeArrowheads="1"/>
          </p:cNvSpPr>
          <p:nvPr>
            <p:ph type="body" sz="half" idx="2"/>
          </p:nvPr>
        </p:nvSpPr>
        <p:spPr>
          <a:xfrm>
            <a:off x="1781175" y="5319713"/>
            <a:ext cx="6677025" cy="776287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zh-CN" altLang="en-US" sz="36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视角受什么因素影响？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  <p:bldP spid="28679" grpId="0" animBg="1"/>
      <p:bldP spid="28680" grpId="0" animBg="1"/>
      <p:bldP spid="28681" grpId="0" animBg="1"/>
      <p:bldP spid="28684" grpId="0"/>
      <p:bldP spid="28685" grpId="0"/>
      <p:bldP spid="2869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6" descr="眼睛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2438882">
            <a:off x="7631113" y="5454650"/>
            <a:ext cx="752475" cy="75247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2531" name="Picture 35" descr="眼睛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2438882">
            <a:off x="7631113" y="3608388"/>
            <a:ext cx="752475" cy="75247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0723" name="Line 3"/>
          <p:cNvSpPr>
            <a:spLocks noChangeShapeType="1"/>
          </p:cNvSpPr>
          <p:nvPr/>
        </p:nvSpPr>
        <p:spPr bwMode="auto">
          <a:xfrm flipV="1">
            <a:off x="1016000" y="4014788"/>
            <a:ext cx="6796088" cy="7159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0725" name="Tree"/>
          <p:cNvSpPr>
            <a:spLocks noEditPoints="1" noChangeArrowheads="1"/>
          </p:cNvSpPr>
          <p:nvPr/>
        </p:nvSpPr>
        <p:spPr bwMode="auto">
          <a:xfrm>
            <a:off x="250825" y="2349500"/>
            <a:ext cx="1524000" cy="236220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1016000" y="2349500"/>
            <a:ext cx="6840538" cy="1665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4976813" y="2303463"/>
            <a:ext cx="1981200" cy="720725"/>
          </a:xfrm>
          <a:prstGeom prst="wedgeRoundRectCallout">
            <a:avLst>
              <a:gd name="adj1" fmla="val 54486"/>
              <a:gd name="adj2" fmla="val 181940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>
                <a:solidFill>
                  <a:srgbClr val="FF3300"/>
                </a:solidFill>
                <a:ea typeface="楷体" pitchFamily="49" charset="-122"/>
                <a:cs typeface="Times New Roman" pitchFamily="18" charset="0"/>
              </a:rPr>
              <a:t>视角大</a:t>
            </a:r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 flipV="1">
            <a:off x="1016000" y="5859463"/>
            <a:ext cx="6796088" cy="539750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</a:ln>
        </p:spPr>
        <p:txBody>
          <a:bodyPr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0739" name="Tree"/>
          <p:cNvSpPr>
            <a:spLocks noEditPoints="1" noChangeArrowheads="1"/>
          </p:cNvSpPr>
          <p:nvPr/>
        </p:nvSpPr>
        <p:spPr bwMode="auto">
          <a:xfrm>
            <a:off x="385763" y="4959350"/>
            <a:ext cx="1171575" cy="1439863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0740" name="Line 20"/>
          <p:cNvSpPr>
            <a:spLocks noChangeShapeType="1"/>
          </p:cNvSpPr>
          <p:nvPr/>
        </p:nvSpPr>
        <p:spPr bwMode="auto">
          <a:xfrm>
            <a:off x="971550" y="4959350"/>
            <a:ext cx="6840538" cy="900113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</a:ln>
        </p:spPr>
        <p:txBody>
          <a:bodyPr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0750" name="Arc 30"/>
          <p:cNvSpPr/>
          <p:nvPr/>
        </p:nvSpPr>
        <p:spPr bwMode="auto">
          <a:xfrm rot="13683" flipH="1">
            <a:off x="6461125" y="3698875"/>
            <a:ext cx="88900" cy="449263"/>
          </a:xfrm>
          <a:custGeom>
            <a:avLst/>
            <a:gdLst>
              <a:gd name="T0" fmla="*/ 306890 w 21600"/>
              <a:gd name="T1" fmla="*/ 0 h 42134"/>
              <a:gd name="T2" fmla="*/ 356337 w 21600"/>
              <a:gd name="T3" fmla="*/ 51078307 h 42134"/>
              <a:gd name="T4" fmla="*/ 0 w 21600"/>
              <a:gd name="T5" fmla="*/ 25636184 h 42134"/>
              <a:gd name="T6" fmla="*/ 0 60000 65536"/>
              <a:gd name="T7" fmla="*/ 0 60000 65536"/>
              <a:gd name="T8" fmla="*/ 0 60000 65536"/>
              <a:gd name="T9" fmla="*/ 0 w 21600"/>
              <a:gd name="T10" fmla="*/ 0 h 42134"/>
              <a:gd name="T11" fmla="*/ 21600 w 21600"/>
              <a:gd name="T12" fmla="*/ 42134 h 42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2134" fill="none" extrusionOk="0">
                <a:moveTo>
                  <a:pt x="4401" y="0"/>
                </a:moveTo>
                <a:cubicBezTo>
                  <a:pt x="14419" y="2085"/>
                  <a:pt x="21600" y="10914"/>
                  <a:pt x="21600" y="21147"/>
                </a:cubicBezTo>
                <a:cubicBezTo>
                  <a:pt x="21600" y="31107"/>
                  <a:pt x="14788" y="39776"/>
                  <a:pt x="5110" y="42133"/>
                </a:cubicBezTo>
              </a:path>
              <a:path w="21600" h="42134" stroke="0" extrusionOk="0">
                <a:moveTo>
                  <a:pt x="4401" y="0"/>
                </a:moveTo>
                <a:cubicBezTo>
                  <a:pt x="14419" y="2085"/>
                  <a:pt x="21600" y="10914"/>
                  <a:pt x="21600" y="21147"/>
                </a:cubicBezTo>
                <a:cubicBezTo>
                  <a:pt x="21600" y="31107"/>
                  <a:pt x="14788" y="39776"/>
                  <a:pt x="5110" y="42133"/>
                </a:cubicBezTo>
                <a:lnTo>
                  <a:pt x="0" y="21147"/>
                </a:lnTo>
                <a:close/>
              </a:path>
            </a:pathLst>
          </a:custGeom>
          <a:noFill/>
          <a:ln w="28575">
            <a:solidFill>
              <a:srgbClr val="CC0000"/>
            </a:solidFill>
            <a:round/>
          </a:ln>
        </p:spPr>
        <p:txBody>
          <a:bodyPr wrap="none" anchor="ctr"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0751" name="Text Box 31"/>
          <p:cNvSpPr txBox="1">
            <a:spLocks noChangeArrowheads="1"/>
          </p:cNvSpPr>
          <p:nvPr/>
        </p:nvSpPr>
        <p:spPr bwMode="auto">
          <a:xfrm>
            <a:off x="6416675" y="3654425"/>
            <a:ext cx="584200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kumimoji="0" lang="en-US" altLang="zh-CN" sz="3200" i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a</a:t>
            </a:r>
            <a:endParaRPr kumimoji="0" lang="el-GR" altLang="zh-CN" sz="3200" i="1">
              <a:solidFill>
                <a:srgbClr val="FF0000"/>
              </a:solidFill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0752" name="Arc 32"/>
          <p:cNvSpPr/>
          <p:nvPr/>
        </p:nvSpPr>
        <p:spPr bwMode="auto">
          <a:xfrm rot="251695" flipH="1">
            <a:off x="6731000" y="5724525"/>
            <a:ext cx="44450" cy="225425"/>
          </a:xfrm>
          <a:custGeom>
            <a:avLst/>
            <a:gdLst>
              <a:gd name="T0" fmla="*/ 38363 w 21600"/>
              <a:gd name="T1" fmla="*/ 0 h 42134"/>
              <a:gd name="T2" fmla="*/ 44543 w 21600"/>
              <a:gd name="T3" fmla="*/ 6452691 h 42134"/>
              <a:gd name="T4" fmla="*/ 0 w 21600"/>
              <a:gd name="T5" fmla="*/ 3238611 h 42134"/>
              <a:gd name="T6" fmla="*/ 0 60000 65536"/>
              <a:gd name="T7" fmla="*/ 0 60000 65536"/>
              <a:gd name="T8" fmla="*/ 0 60000 65536"/>
              <a:gd name="T9" fmla="*/ 0 w 21600"/>
              <a:gd name="T10" fmla="*/ 0 h 42134"/>
              <a:gd name="T11" fmla="*/ 21600 w 21600"/>
              <a:gd name="T12" fmla="*/ 42134 h 42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2134" fill="none" extrusionOk="0">
                <a:moveTo>
                  <a:pt x="4401" y="0"/>
                </a:moveTo>
                <a:cubicBezTo>
                  <a:pt x="14419" y="2085"/>
                  <a:pt x="21600" y="10914"/>
                  <a:pt x="21600" y="21147"/>
                </a:cubicBezTo>
                <a:cubicBezTo>
                  <a:pt x="21600" y="31107"/>
                  <a:pt x="14788" y="39776"/>
                  <a:pt x="5110" y="42133"/>
                </a:cubicBezTo>
              </a:path>
              <a:path w="21600" h="42134" stroke="0" extrusionOk="0">
                <a:moveTo>
                  <a:pt x="4401" y="0"/>
                </a:moveTo>
                <a:cubicBezTo>
                  <a:pt x="14419" y="2085"/>
                  <a:pt x="21600" y="10914"/>
                  <a:pt x="21600" y="21147"/>
                </a:cubicBezTo>
                <a:cubicBezTo>
                  <a:pt x="21600" y="31107"/>
                  <a:pt x="14788" y="39776"/>
                  <a:pt x="5110" y="42133"/>
                </a:cubicBezTo>
                <a:lnTo>
                  <a:pt x="0" y="21147"/>
                </a:lnTo>
                <a:close/>
              </a:path>
            </a:pathLst>
          </a:custGeom>
          <a:noFill/>
          <a:ln w="28575">
            <a:solidFill>
              <a:srgbClr val="CC0000"/>
            </a:solidFill>
            <a:round/>
          </a:ln>
        </p:spPr>
        <p:txBody>
          <a:bodyPr wrap="none" anchor="ctr"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0753" name="AutoShape 33"/>
          <p:cNvSpPr>
            <a:spLocks noChangeArrowheads="1"/>
          </p:cNvSpPr>
          <p:nvPr/>
        </p:nvSpPr>
        <p:spPr bwMode="auto">
          <a:xfrm>
            <a:off x="4932363" y="4419600"/>
            <a:ext cx="1620837" cy="765175"/>
          </a:xfrm>
          <a:prstGeom prst="wedgeRoundRectCallout">
            <a:avLst>
              <a:gd name="adj1" fmla="val 83204"/>
              <a:gd name="adj2" fmla="val 135685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>
                <a:ea typeface="楷体" pitchFamily="49" charset="-122"/>
                <a:cs typeface="Times New Roman" pitchFamily="18" charset="0"/>
              </a:rPr>
              <a:t>视角小</a:t>
            </a:r>
          </a:p>
        </p:txBody>
      </p:sp>
      <p:sp>
        <p:nvSpPr>
          <p:cNvPr id="30754" name="Text Box 34"/>
          <p:cNvSpPr txBox="1">
            <a:spLocks noChangeArrowheads="1"/>
          </p:cNvSpPr>
          <p:nvPr/>
        </p:nvSpPr>
        <p:spPr bwMode="auto">
          <a:xfrm>
            <a:off x="6146800" y="5499100"/>
            <a:ext cx="584200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kumimoji="0" lang="en-US" altLang="zh-CN" sz="3200" i="1">
                <a:solidFill>
                  <a:srgbClr val="0066CC"/>
                </a:solidFill>
                <a:ea typeface="楷体" pitchFamily="49" charset="-122"/>
                <a:cs typeface="Times New Roman" pitchFamily="18" charset="0"/>
              </a:rPr>
              <a:t>a</a:t>
            </a:r>
            <a:endParaRPr kumimoji="0" lang="el-GR" altLang="zh-CN" sz="3200" i="1">
              <a:solidFill>
                <a:srgbClr val="0066CC"/>
              </a:solidFill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2544" name="Rectangle 40"/>
          <p:cNvSpPr>
            <a:spLocks noGrp="1" noChangeArrowheads="1"/>
          </p:cNvSpPr>
          <p:nvPr>
            <p:ph type="title"/>
          </p:nvPr>
        </p:nvSpPr>
        <p:spPr>
          <a:xfrm>
            <a:off x="-1588" y="169863"/>
            <a:ext cx="6570663" cy="630237"/>
          </a:xfrm>
        </p:spPr>
        <p:txBody>
          <a:bodyPr/>
          <a:lstStyle/>
          <a:p>
            <a:pPr algn="l"/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）影响</a:t>
            </a:r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视角的因素</a:t>
            </a:r>
            <a:endParaRPr lang="en-US" altLang="zh-CN" sz="40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0761" name="Rectangle 41"/>
          <p:cNvSpPr>
            <a:spLocks noGrp="1" noChangeArrowheads="1"/>
          </p:cNvSpPr>
          <p:nvPr>
            <p:ph type="body" idx="1"/>
          </p:nvPr>
        </p:nvSpPr>
        <p:spPr>
          <a:xfrm>
            <a:off x="1062038" y="908050"/>
            <a:ext cx="5759450" cy="166528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①视角与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物体大小</a:t>
            </a:r>
            <a:r>
              <a:rPr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有关</a:t>
            </a:r>
          </a:p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物距相同时，物体大，</a:t>
            </a:r>
            <a:endParaRPr lang="en-US" altLang="zh-CN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则视角大，感觉大。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  <p:bldP spid="30726" grpId="0" animBg="1"/>
      <p:bldP spid="30728" grpId="0" animBg="1"/>
      <p:bldP spid="30737" grpId="0" animBg="1"/>
      <p:bldP spid="30740" grpId="0" animBg="1"/>
      <p:bldP spid="30750" grpId="0" animBg="1"/>
      <p:bldP spid="30751" grpId="0"/>
      <p:bldP spid="30752" grpId="0" animBg="1"/>
      <p:bldP spid="30753" grpId="0" animBg="1"/>
      <p:bldP spid="307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timgsa.baidu.com/timg?image&amp;quality=80&amp;size=b9999_10000&amp;sec=1543466483546&amp;di=74d770a41317d7a86834ebd035f0ba83&amp;imgtype=0&amp;src=http%3A%2F%2Fimgsrc.baidu.com%2Fimgad%2Fpic%2Fitem%2F0823dd54564e925899fae1189682d158cdbf4e7d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1438" y="179388"/>
            <a:ext cx="8982075" cy="617537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0" descr="眼睛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2438882">
            <a:off x="8140700" y="4060825"/>
            <a:ext cx="752475" cy="75247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4579" name="Picture 41" descr="眼睛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2438882">
            <a:off x="8128000" y="1922463"/>
            <a:ext cx="752475" cy="75247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3011" name="Line 3"/>
          <p:cNvSpPr>
            <a:spLocks noChangeShapeType="1"/>
          </p:cNvSpPr>
          <p:nvPr/>
        </p:nvSpPr>
        <p:spPr bwMode="auto">
          <a:xfrm flipV="1">
            <a:off x="1295400" y="2327275"/>
            <a:ext cx="7056438" cy="827088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</a:ln>
        </p:spPr>
        <p:txBody>
          <a:bodyPr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3013" name="Tree"/>
          <p:cNvSpPr>
            <a:spLocks noEditPoints="1" noChangeArrowheads="1"/>
          </p:cNvSpPr>
          <p:nvPr/>
        </p:nvSpPr>
        <p:spPr bwMode="auto">
          <a:xfrm>
            <a:off x="4930775" y="2979738"/>
            <a:ext cx="1350963" cy="2071687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1331913" y="1111250"/>
            <a:ext cx="6975475" cy="1216025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</a:ln>
        </p:spPr>
        <p:txBody>
          <a:bodyPr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3016" name="AutoShape 8"/>
          <p:cNvSpPr>
            <a:spLocks noChangeArrowheads="1"/>
          </p:cNvSpPr>
          <p:nvPr/>
        </p:nvSpPr>
        <p:spPr bwMode="auto">
          <a:xfrm>
            <a:off x="6507163" y="998538"/>
            <a:ext cx="1941512" cy="720725"/>
          </a:xfrm>
          <a:prstGeom prst="wedgeRoundRectCallout">
            <a:avLst>
              <a:gd name="adj1" fmla="val 14676"/>
              <a:gd name="adj2" fmla="val 135903"/>
              <a:gd name="adj3" fmla="val 16667"/>
            </a:avLst>
          </a:prstGeom>
          <a:noFill/>
          <a:ln w="38100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>
                <a:ea typeface="楷体" pitchFamily="49" charset="-122"/>
                <a:cs typeface="Times New Roman" pitchFamily="18" charset="0"/>
              </a:rPr>
              <a:t>视角小</a:t>
            </a:r>
          </a:p>
        </p:txBody>
      </p:sp>
      <p:sp>
        <p:nvSpPr>
          <p:cNvPr id="43038" name="Line 30"/>
          <p:cNvSpPr>
            <a:spLocks noChangeShapeType="1"/>
          </p:cNvSpPr>
          <p:nvPr/>
        </p:nvSpPr>
        <p:spPr bwMode="auto">
          <a:xfrm flipV="1">
            <a:off x="5607050" y="4510088"/>
            <a:ext cx="2730500" cy="6286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3040" name="Tree"/>
          <p:cNvSpPr>
            <a:spLocks noEditPoints="1" noChangeArrowheads="1"/>
          </p:cNvSpPr>
          <p:nvPr/>
        </p:nvSpPr>
        <p:spPr bwMode="auto">
          <a:xfrm>
            <a:off x="701675" y="1111250"/>
            <a:ext cx="1344613" cy="2047875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3041" name="Line 33"/>
          <p:cNvSpPr>
            <a:spLocks noChangeShapeType="1"/>
          </p:cNvSpPr>
          <p:nvPr/>
        </p:nvSpPr>
        <p:spPr bwMode="auto">
          <a:xfrm>
            <a:off x="5516563" y="2933700"/>
            <a:ext cx="2803525" cy="15763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3047" name="AutoShape 39"/>
          <p:cNvSpPr>
            <a:spLocks noChangeArrowheads="1"/>
          </p:cNvSpPr>
          <p:nvPr/>
        </p:nvSpPr>
        <p:spPr bwMode="auto">
          <a:xfrm>
            <a:off x="6597650" y="2754313"/>
            <a:ext cx="1665288" cy="712787"/>
          </a:xfrm>
          <a:prstGeom prst="wedgeRoundRectCallout">
            <a:avLst>
              <a:gd name="adj1" fmla="val 18255"/>
              <a:gd name="adj2" fmla="val 191870"/>
              <a:gd name="adj3" fmla="val 16667"/>
            </a:avLst>
          </a:prstGeom>
          <a:noFill/>
          <a:ln w="38100">
            <a:solidFill>
              <a:srgbClr val="FF0000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视角大</a:t>
            </a:r>
          </a:p>
        </p:txBody>
      </p:sp>
      <p:sp>
        <p:nvSpPr>
          <p:cNvPr id="43051" name="Arc 43"/>
          <p:cNvSpPr/>
          <p:nvPr/>
        </p:nvSpPr>
        <p:spPr bwMode="auto">
          <a:xfrm rot="13683" flipH="1">
            <a:off x="7554913" y="4195763"/>
            <a:ext cx="88900" cy="449262"/>
          </a:xfrm>
          <a:custGeom>
            <a:avLst/>
            <a:gdLst>
              <a:gd name="T0" fmla="*/ 306890 w 21600"/>
              <a:gd name="T1" fmla="*/ 0 h 42134"/>
              <a:gd name="T2" fmla="*/ 356337 w 21600"/>
              <a:gd name="T3" fmla="*/ 51077938 h 42134"/>
              <a:gd name="T4" fmla="*/ 0 w 21600"/>
              <a:gd name="T5" fmla="*/ 25635957 h 42134"/>
              <a:gd name="T6" fmla="*/ 0 60000 65536"/>
              <a:gd name="T7" fmla="*/ 0 60000 65536"/>
              <a:gd name="T8" fmla="*/ 0 60000 65536"/>
              <a:gd name="T9" fmla="*/ 0 w 21600"/>
              <a:gd name="T10" fmla="*/ 0 h 42134"/>
              <a:gd name="T11" fmla="*/ 21600 w 21600"/>
              <a:gd name="T12" fmla="*/ 42134 h 42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2134" fill="none" extrusionOk="0">
                <a:moveTo>
                  <a:pt x="4401" y="0"/>
                </a:moveTo>
                <a:cubicBezTo>
                  <a:pt x="14419" y="2085"/>
                  <a:pt x="21600" y="10914"/>
                  <a:pt x="21600" y="21147"/>
                </a:cubicBezTo>
                <a:cubicBezTo>
                  <a:pt x="21600" y="31107"/>
                  <a:pt x="14788" y="39776"/>
                  <a:pt x="5110" y="42133"/>
                </a:cubicBezTo>
              </a:path>
              <a:path w="21600" h="42134" stroke="0" extrusionOk="0">
                <a:moveTo>
                  <a:pt x="4401" y="0"/>
                </a:moveTo>
                <a:cubicBezTo>
                  <a:pt x="14419" y="2085"/>
                  <a:pt x="21600" y="10914"/>
                  <a:pt x="21600" y="21147"/>
                </a:cubicBezTo>
                <a:cubicBezTo>
                  <a:pt x="21600" y="31107"/>
                  <a:pt x="14788" y="39776"/>
                  <a:pt x="5110" y="42133"/>
                </a:cubicBezTo>
                <a:lnTo>
                  <a:pt x="0" y="21147"/>
                </a:lnTo>
                <a:close/>
              </a:path>
            </a:pathLst>
          </a:custGeom>
          <a:noFill/>
          <a:ln w="28575">
            <a:solidFill>
              <a:srgbClr val="CC0000"/>
            </a:solidFill>
            <a:round/>
          </a:ln>
        </p:spPr>
        <p:txBody>
          <a:bodyPr wrap="none" anchor="ctr"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3052" name="Text Box 44"/>
          <p:cNvSpPr txBox="1">
            <a:spLocks noChangeArrowheads="1"/>
          </p:cNvSpPr>
          <p:nvPr/>
        </p:nvSpPr>
        <p:spPr bwMode="auto">
          <a:xfrm>
            <a:off x="6732588" y="2011363"/>
            <a:ext cx="584200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kumimoji="0" lang="en-US" altLang="zh-CN" sz="3200" i="1">
                <a:solidFill>
                  <a:srgbClr val="0066CC"/>
                </a:solidFill>
                <a:ea typeface="楷体" pitchFamily="49" charset="-122"/>
                <a:cs typeface="Times New Roman" pitchFamily="18" charset="0"/>
              </a:rPr>
              <a:t>a</a:t>
            </a:r>
            <a:endParaRPr kumimoji="0" lang="el-GR" altLang="zh-CN" sz="3200" i="1">
              <a:solidFill>
                <a:srgbClr val="0066CC"/>
              </a:solidFill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3053" name="Arc 45"/>
          <p:cNvSpPr/>
          <p:nvPr/>
        </p:nvSpPr>
        <p:spPr bwMode="auto">
          <a:xfrm rot="21564252" flipH="1">
            <a:off x="7542213" y="2192338"/>
            <a:ext cx="44450" cy="225425"/>
          </a:xfrm>
          <a:custGeom>
            <a:avLst/>
            <a:gdLst>
              <a:gd name="T0" fmla="*/ 38363 w 21600"/>
              <a:gd name="T1" fmla="*/ 0 h 42134"/>
              <a:gd name="T2" fmla="*/ 44543 w 21600"/>
              <a:gd name="T3" fmla="*/ 6452691 h 42134"/>
              <a:gd name="T4" fmla="*/ 0 w 21600"/>
              <a:gd name="T5" fmla="*/ 3238611 h 42134"/>
              <a:gd name="T6" fmla="*/ 0 60000 65536"/>
              <a:gd name="T7" fmla="*/ 0 60000 65536"/>
              <a:gd name="T8" fmla="*/ 0 60000 65536"/>
              <a:gd name="T9" fmla="*/ 0 w 21600"/>
              <a:gd name="T10" fmla="*/ 0 h 42134"/>
              <a:gd name="T11" fmla="*/ 21600 w 21600"/>
              <a:gd name="T12" fmla="*/ 42134 h 42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2134" fill="none" extrusionOk="0">
                <a:moveTo>
                  <a:pt x="4401" y="0"/>
                </a:moveTo>
                <a:cubicBezTo>
                  <a:pt x="14419" y="2085"/>
                  <a:pt x="21600" y="10914"/>
                  <a:pt x="21600" y="21147"/>
                </a:cubicBezTo>
                <a:cubicBezTo>
                  <a:pt x="21600" y="31107"/>
                  <a:pt x="14788" y="39776"/>
                  <a:pt x="5110" y="42133"/>
                </a:cubicBezTo>
              </a:path>
              <a:path w="21600" h="42134" stroke="0" extrusionOk="0">
                <a:moveTo>
                  <a:pt x="4401" y="0"/>
                </a:moveTo>
                <a:cubicBezTo>
                  <a:pt x="14419" y="2085"/>
                  <a:pt x="21600" y="10914"/>
                  <a:pt x="21600" y="21147"/>
                </a:cubicBezTo>
                <a:cubicBezTo>
                  <a:pt x="21600" y="31107"/>
                  <a:pt x="14788" y="39776"/>
                  <a:pt x="5110" y="42133"/>
                </a:cubicBezTo>
                <a:lnTo>
                  <a:pt x="0" y="21147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3055" name="Text Box 47"/>
          <p:cNvSpPr txBox="1">
            <a:spLocks noChangeArrowheads="1"/>
          </p:cNvSpPr>
          <p:nvPr/>
        </p:nvSpPr>
        <p:spPr bwMode="auto">
          <a:xfrm>
            <a:off x="6970713" y="4105275"/>
            <a:ext cx="584200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kumimoji="0" lang="en-US" altLang="zh-CN" sz="3200" i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a</a:t>
            </a:r>
            <a:endParaRPr kumimoji="0" lang="el-GR" altLang="zh-CN" sz="3200" i="1">
              <a:solidFill>
                <a:srgbClr val="FF0000"/>
              </a:solidFill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3057" name="Rectangle 49"/>
          <p:cNvSpPr>
            <a:spLocks noGrp="1" noChangeArrowheads="1"/>
          </p:cNvSpPr>
          <p:nvPr>
            <p:ph type="title"/>
          </p:nvPr>
        </p:nvSpPr>
        <p:spPr>
          <a:xfrm>
            <a:off x="206375" y="188913"/>
            <a:ext cx="7772400" cy="765175"/>
          </a:xfrm>
        </p:spPr>
        <p:txBody>
          <a:bodyPr/>
          <a:lstStyle/>
          <a:p>
            <a:pPr algn="l"/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②视角与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物体远近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有关</a:t>
            </a:r>
          </a:p>
        </p:txBody>
      </p:sp>
      <p:sp>
        <p:nvSpPr>
          <p:cNvPr id="43058" name="Rectangle 50"/>
          <p:cNvSpPr>
            <a:spLocks noGrp="1" noChangeArrowheads="1"/>
          </p:cNvSpPr>
          <p:nvPr>
            <p:ph type="body" idx="1"/>
          </p:nvPr>
        </p:nvSpPr>
        <p:spPr>
          <a:xfrm>
            <a:off x="161925" y="5418138"/>
            <a:ext cx="6480175" cy="12065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物体大小相同时，物体近，</a:t>
            </a:r>
            <a:endParaRPr lang="en-US" altLang="zh-CN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则视角大，</a:t>
            </a:r>
            <a:r>
              <a:rPr kumimoji="0"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感觉大。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/>
      <p:bldP spid="43014" grpId="0" animBg="1"/>
      <p:bldP spid="43016" grpId="0" animBg="1"/>
      <p:bldP spid="43038" grpId="0" animBg="1"/>
      <p:bldP spid="43041" grpId="0" animBg="1"/>
      <p:bldP spid="43047" grpId="0" animBg="1"/>
      <p:bldP spid="43051" grpId="0" animBg="1"/>
      <p:bldP spid="43052" grpId="0"/>
      <p:bldP spid="43053" grpId="0" animBg="1"/>
      <p:bldP spid="43055" grpId="0"/>
      <p:bldP spid="4305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53975"/>
            <a:ext cx="9144000" cy="6669088"/>
          </a:xfrm>
          <a:prstGeom prst="rect">
            <a:avLst/>
          </a:prstGeom>
          <a:noFill/>
          <a:ln w="38100">
            <a:noFill/>
            <a:miter lim="800000"/>
            <a:tailEnd type="none" w="lg" len="lg"/>
          </a:ln>
        </p:spPr>
      </p:pic>
    </p:spTree>
  </p:cSld>
  <p:clrMapOvr>
    <a:masterClrMapping/>
  </p:clrMapOvr>
  <p:transition>
    <p:cover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noFill/>
            <a:miter lim="800000"/>
            <a:tailEnd type="none" w="lg" len="lg"/>
          </a:ln>
        </p:spPr>
      </p:pic>
    </p:spTree>
  </p:cSld>
  <p:clrMapOvr>
    <a:masterClrMapping/>
  </p:clrMapOvr>
  <p:transition>
    <p:cover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noFill/>
            <a:miter lim="800000"/>
          </a:ln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4976813" y="279400"/>
            <a:ext cx="3914775" cy="658813"/>
          </a:xfrm>
        </p:spPr>
        <p:txBody>
          <a:bodyPr/>
          <a:lstStyle/>
          <a:p>
            <a:r>
              <a:rPr kumimoji="0" lang="zh-CN" altLang="en-US" sz="4000" b="1" smtClean="0">
                <a:solidFill>
                  <a:schemeClr val="bg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广阔无垠的宇宙</a:t>
            </a:r>
          </a:p>
        </p:txBody>
      </p:sp>
    </p:spTree>
  </p:cSld>
  <p:clrMapOvr>
    <a:masterClrMapping/>
  </p:clrMapOvr>
  <p:transition>
    <p:cover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7" descr="10404012##伽利略望远镜"/>
          <p:cNvPicPr>
            <a:picLocks noChangeAspect="1" noChangeArrowheads="1"/>
          </p:cNvPicPr>
          <p:nvPr/>
        </p:nvPicPr>
        <p:blipFill>
          <a:blip r:embed="rId2"/>
          <a:srcRect t="5164"/>
          <a:stretch>
            <a:fillRect/>
          </a:stretch>
        </p:blipFill>
        <p:spPr bwMode="auto">
          <a:xfrm>
            <a:off x="582613" y="998538"/>
            <a:ext cx="3136900" cy="4725987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22288" y="5724525"/>
            <a:ext cx="27717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CN" altLang="en-US">
                <a:ea typeface="楷体" pitchFamily="49" charset="-122"/>
                <a:cs typeface="Times New Roman" pitchFamily="18" charset="0"/>
              </a:rPr>
              <a:t>伽利略望远镜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897313" y="1673225"/>
            <a:ext cx="4679950" cy="5760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kumimoji="0" lang="zh-CN" altLang="en-US">
                <a:solidFill>
                  <a:schemeClr val="tx2"/>
                </a:solidFill>
                <a:ea typeface="楷体" pitchFamily="49" charset="-122"/>
                <a:cs typeface="Times New Roman" pitchFamily="18" charset="0"/>
              </a:rPr>
              <a:t>　　</a:t>
            </a:r>
          </a:p>
        </p:txBody>
      </p:sp>
      <p:sp>
        <p:nvSpPr>
          <p:cNvPr id="28677" name="Rectangle 8"/>
          <p:cNvSpPr>
            <a:spLocks noGrp="1" noChangeArrowheads="1"/>
          </p:cNvSpPr>
          <p:nvPr>
            <p:ph type="title"/>
          </p:nvPr>
        </p:nvSpPr>
        <p:spPr>
          <a:xfrm>
            <a:off x="250825" y="279400"/>
            <a:ext cx="5191125" cy="839788"/>
          </a:xfrm>
        </p:spPr>
        <p:txBody>
          <a:bodyPr/>
          <a:lstStyle/>
          <a:p>
            <a:pPr algn="l"/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三、探索宇宙</a:t>
            </a:r>
          </a:p>
        </p:txBody>
      </p:sp>
      <p:sp>
        <p:nvSpPr>
          <p:cNvPr id="28678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06825" y="1223963"/>
            <a:ext cx="5086350" cy="4995862"/>
          </a:xfrm>
        </p:spPr>
        <p:txBody>
          <a:bodyPr/>
          <a:lstStyle/>
          <a:p>
            <a:pPr eaLnBrk="1" hangingPunct="1">
              <a:lnSpc>
                <a:spcPct val="125000"/>
              </a:lnSpc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p"/>
            </a:pPr>
            <a:r>
              <a:rPr kumimoji="0" lang="zh-CN" altLang="en-US" sz="3600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地心说</a:t>
            </a:r>
            <a:r>
              <a:rPr kumimoji="0" lang="en-US" altLang="zh-CN" sz="5400" b="1" smtClean="0">
                <a:solidFill>
                  <a:schemeClr val="accent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VS</a:t>
            </a:r>
            <a:r>
              <a:rPr kumimoji="0" lang="zh-CN" altLang="en-US" sz="3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日心说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p"/>
            </a:pPr>
            <a:endParaRPr kumimoji="0" lang="zh-CN" altLang="en-US" sz="20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r>
              <a:rPr lang="zh-CN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伽利略首次用望远镜观测太空，支持了哥白尼和布鲁诺的“日心说”。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p"/>
            </a:pPr>
            <a:r>
              <a:rPr kumimoji="0"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又观测到了木星的卫星，太阳黑子和月球上的环形山。</a:t>
            </a:r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188913"/>
            <a:ext cx="7772400" cy="854075"/>
          </a:xfrm>
        </p:spPr>
        <p:txBody>
          <a:bodyPr/>
          <a:lstStyle/>
          <a:p>
            <a:r>
              <a:rPr kumimoji="0" lang="zh-CN" altLang="en-US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</a:t>
            </a:r>
            <a:r>
              <a:rPr kumimoji="0" lang="en-US" altLang="zh-CN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kumimoji="0" lang="zh-CN" altLang="en-US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节显微镜和望远镜 小结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5150" y="1223963"/>
            <a:ext cx="4906963" cy="51752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一、显微镜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显微镜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投影仪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+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放大镜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二、望远镜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望远镜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照相机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+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放大镜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bg1"/>
              </a:buCl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影响视角的因素：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bg1"/>
              </a:buCl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物体大小、物体远近</a:t>
            </a:r>
            <a:endParaRPr lang="zh-CN" altLang="en-US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bg1"/>
              </a:buClr>
              <a:buFontTx/>
              <a:buNone/>
            </a:pPr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11713" y="1133475"/>
            <a:ext cx="3810000" cy="4114800"/>
          </a:xfrm>
        </p:spPr>
        <p:txBody>
          <a:bodyPr/>
          <a:lstStyle/>
          <a:p>
            <a:pPr>
              <a:buClr>
                <a:schemeClr val="bg1"/>
              </a:buCl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三、探索宇宙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日心说</a:t>
            </a:r>
          </a:p>
        </p:txBody>
      </p:sp>
    </p:spTree>
  </p:cSld>
  <p:clrMapOvr>
    <a:masterClrMapping/>
  </p:clrMapOvr>
  <p:transition>
    <p:cover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074" name="Group 2"/>
          <p:cNvGraphicFramePr>
            <a:graphicFrameLocks noGrp="1"/>
          </p:cNvGraphicFramePr>
          <p:nvPr/>
        </p:nvGraphicFramePr>
        <p:xfrm>
          <a:off x="76200" y="1219200"/>
          <a:ext cx="8686800" cy="4724401"/>
        </p:xfrm>
        <a:graphic>
          <a:graphicData uri="http://schemas.openxmlformats.org/drawingml/2006/table">
            <a:tbl>
              <a:tblPr/>
              <a:tblGrid>
                <a:gridCol w="1295400"/>
                <a:gridCol w="2209800"/>
                <a:gridCol w="2236788"/>
                <a:gridCol w="2944812"/>
              </a:tblGrid>
              <a:tr h="979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</a:rPr>
                        <a:t>物镜</a:t>
                      </a: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</a:rPr>
                        <a:t>的作用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</a:rPr>
                        <a:t>目镜</a:t>
                      </a: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</a:rPr>
                        <a:t>的作用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</a:rPr>
                        <a:t>增大</a:t>
                      </a:r>
                      <a:r>
                        <a:rPr kumimoji="1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</a:rPr>
                        <a:t>视角</a:t>
                      </a: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2" charset="-122"/>
                        </a:rPr>
                        <a:t>的方法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6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显微镜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</a:tr>
              <a:tr h="1828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望远镜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1279525" y="4059238"/>
            <a:ext cx="1841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2400" b="0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31097" name="Text Box 25"/>
          <p:cNvSpPr txBox="1">
            <a:spLocks noChangeArrowheads="1"/>
          </p:cNvSpPr>
          <p:nvPr/>
        </p:nvSpPr>
        <p:spPr bwMode="auto">
          <a:xfrm>
            <a:off x="1295400" y="2133600"/>
            <a:ext cx="2209800" cy="1920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3000">
                <a:ea typeface="楷体" pitchFamily="49" charset="-122"/>
                <a:cs typeface="Times New Roman" pitchFamily="18" charset="0"/>
              </a:rPr>
              <a:t>使被观察的物体成一个</a:t>
            </a:r>
            <a:r>
              <a:rPr lang="zh-CN" altLang="en-US" sz="3000">
                <a:solidFill>
                  <a:srgbClr val="FF3300"/>
                </a:solidFill>
                <a:ea typeface="楷体" pitchFamily="49" charset="-122"/>
                <a:cs typeface="Times New Roman" pitchFamily="18" charset="0"/>
              </a:rPr>
              <a:t>倒立</a:t>
            </a:r>
            <a:r>
              <a:rPr lang="zh-CN" altLang="en-US" sz="3000">
                <a:ea typeface="楷体" pitchFamily="49" charset="-122"/>
                <a:cs typeface="Times New Roman" pitchFamily="18" charset="0"/>
              </a:rPr>
              <a:t>、</a:t>
            </a:r>
            <a:r>
              <a:rPr lang="zh-CN" altLang="en-US" sz="3000">
                <a:solidFill>
                  <a:srgbClr val="FF3300"/>
                </a:solidFill>
                <a:ea typeface="楷体" pitchFamily="49" charset="-122"/>
                <a:cs typeface="Times New Roman" pitchFamily="18" charset="0"/>
              </a:rPr>
              <a:t>放大实像</a:t>
            </a:r>
            <a:endParaRPr lang="zh-CN" altLang="en-US" sz="3000" b="0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31098" name="Text Box 26"/>
          <p:cNvSpPr txBox="1">
            <a:spLocks noChangeArrowheads="1"/>
          </p:cNvSpPr>
          <p:nvPr/>
        </p:nvSpPr>
        <p:spPr bwMode="auto">
          <a:xfrm>
            <a:off x="3581400" y="2438400"/>
            <a:ext cx="2133600" cy="1463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3000">
                <a:ea typeface="楷体" pitchFamily="49" charset="-122"/>
                <a:cs typeface="Times New Roman" pitchFamily="18" charset="0"/>
              </a:rPr>
              <a:t>把物镜成的实像，再次</a:t>
            </a:r>
            <a:r>
              <a:rPr lang="zh-CN" altLang="en-US" sz="3000">
                <a:solidFill>
                  <a:srgbClr val="FF3300"/>
                </a:solidFill>
                <a:ea typeface="楷体" pitchFamily="49" charset="-122"/>
                <a:cs typeface="Times New Roman" pitchFamily="18" charset="0"/>
              </a:rPr>
              <a:t>放大</a:t>
            </a:r>
            <a:r>
              <a:rPr lang="zh-CN" altLang="en-US" sz="3000">
                <a:ea typeface="楷体" pitchFamily="49" charset="-122"/>
                <a:cs typeface="Times New Roman" pitchFamily="18" charset="0"/>
              </a:rPr>
              <a:t>成</a:t>
            </a:r>
            <a:r>
              <a:rPr lang="zh-CN" altLang="en-US" sz="3000">
                <a:solidFill>
                  <a:srgbClr val="FF3300"/>
                </a:solidFill>
                <a:ea typeface="楷体" pitchFamily="49" charset="-122"/>
                <a:cs typeface="Times New Roman" pitchFamily="18" charset="0"/>
              </a:rPr>
              <a:t>虚像</a:t>
            </a:r>
            <a:endParaRPr lang="zh-CN" altLang="en-US" sz="3000" b="0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31099" name="Text Box 27"/>
          <p:cNvSpPr txBox="1">
            <a:spLocks noChangeArrowheads="1"/>
          </p:cNvSpPr>
          <p:nvPr/>
        </p:nvSpPr>
        <p:spPr bwMode="auto">
          <a:xfrm>
            <a:off x="5791200" y="2819400"/>
            <a:ext cx="3048000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00">
                <a:ea typeface="楷体" pitchFamily="49" charset="-122"/>
                <a:cs typeface="Times New Roman" pitchFamily="18" charset="0"/>
              </a:rPr>
              <a:t>把物体的像</a:t>
            </a:r>
            <a:r>
              <a:rPr lang="zh-CN" altLang="en-US" sz="3000">
                <a:solidFill>
                  <a:srgbClr val="FF3300"/>
                </a:solidFill>
                <a:ea typeface="楷体" pitchFamily="49" charset="-122"/>
                <a:cs typeface="Times New Roman" pitchFamily="18" charset="0"/>
              </a:rPr>
              <a:t>放大</a:t>
            </a:r>
          </a:p>
        </p:txBody>
      </p:sp>
      <p:sp>
        <p:nvSpPr>
          <p:cNvPr id="131100" name="Text Box 28"/>
          <p:cNvSpPr txBox="1">
            <a:spLocks noChangeArrowheads="1"/>
          </p:cNvSpPr>
          <p:nvPr/>
        </p:nvSpPr>
        <p:spPr bwMode="auto">
          <a:xfrm>
            <a:off x="1295400" y="4038600"/>
            <a:ext cx="2362200" cy="1920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00">
                <a:ea typeface="楷体" pitchFamily="49" charset="-122"/>
                <a:cs typeface="Times New Roman" pitchFamily="18" charset="0"/>
              </a:rPr>
              <a:t>使远处的物体在焦点附近成</a:t>
            </a:r>
            <a:r>
              <a:rPr lang="zh-CN" altLang="en-US" sz="3000">
                <a:solidFill>
                  <a:srgbClr val="FF3300"/>
                </a:solidFill>
                <a:ea typeface="楷体" pitchFamily="49" charset="-122"/>
                <a:cs typeface="Times New Roman" pitchFamily="18" charset="0"/>
              </a:rPr>
              <a:t>倒立</a:t>
            </a:r>
            <a:r>
              <a:rPr lang="zh-CN" altLang="en-US" sz="3000">
                <a:ea typeface="楷体" pitchFamily="49" charset="-122"/>
                <a:cs typeface="Times New Roman" pitchFamily="18" charset="0"/>
              </a:rPr>
              <a:t>、</a:t>
            </a:r>
            <a:r>
              <a:rPr lang="zh-CN" altLang="en-US" sz="3000">
                <a:solidFill>
                  <a:srgbClr val="FF3300"/>
                </a:solidFill>
                <a:ea typeface="楷体" pitchFamily="49" charset="-122"/>
                <a:cs typeface="Times New Roman" pitchFamily="18" charset="0"/>
              </a:rPr>
              <a:t>缩小</a:t>
            </a:r>
            <a:r>
              <a:rPr lang="zh-CN" altLang="en-US" sz="3000">
                <a:ea typeface="楷体" pitchFamily="49" charset="-122"/>
                <a:cs typeface="Times New Roman" pitchFamily="18" charset="0"/>
              </a:rPr>
              <a:t>、</a:t>
            </a:r>
            <a:r>
              <a:rPr lang="zh-CN" altLang="en-US" sz="3000">
                <a:solidFill>
                  <a:srgbClr val="FF3300"/>
                </a:solidFill>
                <a:ea typeface="楷体" pitchFamily="49" charset="-122"/>
                <a:cs typeface="Times New Roman" pitchFamily="18" charset="0"/>
              </a:rPr>
              <a:t>实像</a:t>
            </a:r>
          </a:p>
        </p:txBody>
      </p:sp>
      <p:sp>
        <p:nvSpPr>
          <p:cNvPr id="131101" name="Text Box 29"/>
          <p:cNvSpPr txBox="1">
            <a:spLocks noChangeArrowheads="1"/>
          </p:cNvSpPr>
          <p:nvPr/>
        </p:nvSpPr>
        <p:spPr bwMode="auto">
          <a:xfrm>
            <a:off x="3605213" y="4267200"/>
            <a:ext cx="2362200" cy="1463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3000">
                <a:ea typeface="楷体" pitchFamily="49" charset="-122"/>
                <a:cs typeface="Times New Roman" pitchFamily="18" charset="0"/>
              </a:rPr>
              <a:t>把物镜成的实像，再次</a:t>
            </a:r>
            <a:r>
              <a:rPr lang="zh-CN" altLang="en-US" sz="3000">
                <a:solidFill>
                  <a:srgbClr val="FF3300"/>
                </a:solidFill>
                <a:ea typeface="楷体" pitchFamily="49" charset="-122"/>
                <a:cs typeface="Times New Roman" pitchFamily="18" charset="0"/>
              </a:rPr>
              <a:t>放大</a:t>
            </a:r>
            <a:r>
              <a:rPr lang="zh-CN" altLang="en-US" sz="3000">
                <a:ea typeface="楷体" pitchFamily="49" charset="-122"/>
                <a:cs typeface="Times New Roman" pitchFamily="18" charset="0"/>
              </a:rPr>
              <a:t>成</a:t>
            </a:r>
            <a:r>
              <a:rPr lang="zh-CN" altLang="en-US" sz="3000">
                <a:solidFill>
                  <a:srgbClr val="FF3300"/>
                </a:solidFill>
                <a:ea typeface="楷体" pitchFamily="49" charset="-122"/>
                <a:cs typeface="Times New Roman" pitchFamily="18" charset="0"/>
              </a:rPr>
              <a:t>虚像</a:t>
            </a:r>
            <a:endParaRPr lang="zh-CN" altLang="en-US" sz="3000" b="0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31102" name="Text Box 30"/>
          <p:cNvSpPr txBox="1">
            <a:spLocks noChangeArrowheads="1"/>
          </p:cNvSpPr>
          <p:nvPr/>
        </p:nvSpPr>
        <p:spPr bwMode="auto">
          <a:xfrm>
            <a:off x="5791200" y="4267200"/>
            <a:ext cx="3048000" cy="1098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3000">
                <a:ea typeface="楷体" pitchFamily="49" charset="-122"/>
                <a:cs typeface="Times New Roman" pitchFamily="18" charset="0"/>
              </a:rPr>
              <a:t>把物体的像</a:t>
            </a:r>
            <a:r>
              <a:rPr lang="zh-CN" altLang="en-US" sz="3000">
                <a:solidFill>
                  <a:srgbClr val="FF3300"/>
                </a:solidFill>
                <a:ea typeface="楷体" pitchFamily="49" charset="-122"/>
                <a:cs typeface="Times New Roman" pitchFamily="18" charset="0"/>
              </a:rPr>
              <a:t>移近</a:t>
            </a:r>
          </a:p>
          <a:p>
            <a:pPr>
              <a:spcBef>
                <a:spcPct val="20000"/>
              </a:spcBef>
            </a:pPr>
            <a:r>
              <a:rPr lang="zh-CN" altLang="en-US" sz="3000">
                <a:ea typeface="楷体" pitchFamily="49" charset="-122"/>
                <a:cs typeface="Times New Roman" pitchFamily="18" charset="0"/>
              </a:rPr>
              <a:t>把物体的像</a:t>
            </a:r>
            <a:r>
              <a:rPr lang="zh-CN" altLang="en-US" sz="3000">
                <a:solidFill>
                  <a:srgbClr val="FF3300"/>
                </a:solidFill>
                <a:ea typeface="楷体" pitchFamily="49" charset="-122"/>
                <a:cs typeface="Times New Roman" pitchFamily="18" charset="0"/>
              </a:rPr>
              <a:t>放大</a:t>
            </a:r>
            <a:endParaRPr lang="zh-CN" altLang="en-US" sz="3000" b="0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0751" name="Text Box 31"/>
          <p:cNvSpPr txBox="1">
            <a:spLocks noChangeArrowheads="1"/>
          </p:cNvSpPr>
          <p:nvPr/>
        </p:nvSpPr>
        <p:spPr bwMode="auto">
          <a:xfrm>
            <a:off x="1376363" y="233363"/>
            <a:ext cx="6751637" cy="82391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kumimoji="0" lang="zh-CN" altLang="en-US" sz="4800">
                <a:solidFill>
                  <a:srgbClr val="FF3300"/>
                </a:solidFill>
                <a:ea typeface="楷体" pitchFamily="49" charset="-122"/>
                <a:cs typeface="Times New Roman" pitchFamily="18" charset="0"/>
              </a:rPr>
              <a:t>比较显微镜和望远镜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97" grpId="0"/>
      <p:bldP spid="131098" grpId="0"/>
      <p:bldP spid="131099" grpId="0"/>
      <p:bldP spid="131100" grpId="0"/>
      <p:bldP spid="131101" grpId="0"/>
      <p:bldP spid="1311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https://timgsa.baidu.com/timg?image&amp;quality=80&amp;size=b9999_10000&amp;sec=1597138335638&amp;di=e6180fe600e505e13dc68bbbcf1d7e86&amp;imgtype=0&amp;src=http%3A%2F%2Fimg.mp.itc.cn%2Fq_70%2Cc_zoom%2Cw_640%2Fupload%2F20170611%2F68a01bf83c5040ddae77b9a7cac9c7e4.jpg"/>
          <p:cNvPicPr>
            <a:picLocks noChangeAspect="1" noChangeArrowheads="1" noCrop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168" y="0"/>
            <a:ext cx="7067550" cy="3473450"/>
          </a:xfrm>
          <a:prstGeom prst="rect">
            <a:avLst/>
          </a:prstGeom>
          <a:noFill/>
        </p:spPr>
      </p:pic>
      <p:pic>
        <p:nvPicPr>
          <p:cNvPr id="27657" name="Picture 9" descr="https://timgsa.baidu.com/timg?image&amp;quality=80&amp;size=b9999_10000&amp;sec=1597139061656&amp;di=5b27046723172789f5534a9e6baf8f46&amp;imgtype=0&amp;src=http%3A%2F%2Fwww.gonghuiwang.cn%2Fkindeditor%2F..%2Fattached%2Fimage%2F20191210%2F20191210155177897789.gif"/>
          <p:cNvPicPr>
            <a:picLocks noChangeAspect="1" noChangeArrowheads="1" noCrop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" y="3917950"/>
            <a:ext cx="4042568" cy="2940050"/>
          </a:xfrm>
          <a:prstGeom prst="rect">
            <a:avLst/>
          </a:prstGeom>
          <a:noFill/>
        </p:spPr>
      </p:pic>
      <p:pic>
        <p:nvPicPr>
          <p:cNvPr id="27659" name="Picture 11" descr="https://timgsa.baidu.com/timg?image&amp;quality=80&amp;size=b9999_10000&amp;sec=1597139176136&amp;di=562fe236b6eb65de538ae33fd1634261&amp;imgtype=0&amp;src=http%3A%2F%2Fp3.ssl.cdn.btime.com%2Ft011cd38a6885782ec5.gif%3Fsize%3D360x240"/>
          <p:cNvPicPr>
            <a:picLocks noChangeAspect="1" noChangeArrowheads="1" noCrop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438650" y="3473450"/>
            <a:ext cx="4705350" cy="3384549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762000" y="1411288"/>
            <a:ext cx="8229600" cy="44012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>
                <a:ea typeface="楷体" pitchFamily="49" charset="-122"/>
                <a:cs typeface="Times New Roman" pitchFamily="18" charset="0"/>
              </a:rPr>
              <a:t>        </a:t>
            </a:r>
            <a:r>
              <a:rPr lang="en-US" altLang="zh-CN">
                <a:ea typeface="楷体" pitchFamily="49" charset="-122"/>
                <a:cs typeface="Times New Roman" pitchFamily="18" charset="0"/>
              </a:rPr>
              <a:t>1.</a:t>
            </a:r>
            <a:r>
              <a:rPr lang="zh-CN" altLang="en-US">
                <a:ea typeface="楷体" pitchFamily="49" charset="-122"/>
                <a:cs typeface="Times New Roman" pitchFamily="18" charset="0"/>
              </a:rPr>
              <a:t>显微镜镜筒两端各有一组</a:t>
            </a:r>
            <a:r>
              <a:rPr lang="en-US" altLang="zh-CN">
                <a:ea typeface="楷体" pitchFamily="49" charset="-122"/>
                <a:cs typeface="Times New Roman" pitchFamily="18" charset="0"/>
              </a:rPr>
              <a:t>_______</a:t>
            </a:r>
            <a:r>
              <a:rPr lang="zh-CN" altLang="en-US">
                <a:ea typeface="楷体" pitchFamily="49" charset="-122"/>
                <a:cs typeface="Times New Roman" pitchFamily="18" charset="0"/>
              </a:rPr>
              <a:t>，靠近眼睛的叫</a:t>
            </a:r>
            <a:r>
              <a:rPr lang="en-US" altLang="zh-CN">
                <a:ea typeface="楷体" pitchFamily="49" charset="-122"/>
                <a:cs typeface="Times New Roman" pitchFamily="18" charset="0"/>
              </a:rPr>
              <a:t>__________</a:t>
            </a:r>
            <a:r>
              <a:rPr lang="zh-CN" altLang="en-US">
                <a:ea typeface="楷体" pitchFamily="49" charset="-122"/>
                <a:cs typeface="Times New Roman" pitchFamily="18" charset="0"/>
              </a:rPr>
              <a:t>，靠近被观察物体的是</a:t>
            </a:r>
            <a:r>
              <a:rPr lang="en-US" altLang="zh-CN">
                <a:ea typeface="楷体" pitchFamily="49" charset="-122"/>
                <a:cs typeface="Times New Roman" pitchFamily="18" charset="0"/>
              </a:rPr>
              <a:t>__________ </a:t>
            </a:r>
            <a:r>
              <a:rPr lang="zh-CN" altLang="en-US">
                <a:ea typeface="楷体" pitchFamily="49" charset="-122"/>
                <a:cs typeface="Times New Roman" pitchFamily="18" charset="0"/>
              </a:rPr>
              <a:t>。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>
                <a:ea typeface="楷体" pitchFamily="49" charset="-122"/>
                <a:cs typeface="Times New Roman" pitchFamily="18" charset="0"/>
              </a:rPr>
              <a:t>        </a:t>
            </a:r>
            <a:r>
              <a:rPr lang="en-US" altLang="zh-CN">
                <a:ea typeface="楷体" pitchFamily="49" charset="-122"/>
                <a:cs typeface="Times New Roman" pitchFamily="18" charset="0"/>
              </a:rPr>
              <a:t>2.</a:t>
            </a:r>
            <a:r>
              <a:rPr lang="zh-CN" altLang="en-US">
                <a:ea typeface="楷体" pitchFamily="49" charset="-122"/>
                <a:cs typeface="Times New Roman" pitchFamily="18" charset="0"/>
              </a:rPr>
              <a:t>用显微镜观察物体时，物镜对物体所成的像是一个放大的</a:t>
            </a:r>
            <a:r>
              <a:rPr lang="en-US" altLang="zh-CN">
                <a:ea typeface="楷体" pitchFamily="49" charset="-122"/>
                <a:cs typeface="Times New Roman" pitchFamily="18" charset="0"/>
              </a:rPr>
              <a:t>__________</a:t>
            </a:r>
            <a:r>
              <a:rPr lang="zh-CN" altLang="en-US">
                <a:ea typeface="楷体" pitchFamily="49" charset="-122"/>
                <a:cs typeface="Times New Roman" pitchFamily="18" charset="0"/>
              </a:rPr>
              <a:t>像（“虚”或“实”），道理就像</a:t>
            </a:r>
            <a:r>
              <a:rPr lang="en-US" altLang="zh-CN">
                <a:ea typeface="楷体" pitchFamily="49" charset="-122"/>
                <a:cs typeface="Times New Roman" pitchFamily="18" charset="0"/>
              </a:rPr>
              <a:t>__________</a:t>
            </a:r>
            <a:r>
              <a:rPr lang="zh-CN" altLang="en-US">
                <a:ea typeface="楷体" pitchFamily="49" charset="-122"/>
                <a:cs typeface="Times New Roman" pitchFamily="18" charset="0"/>
              </a:rPr>
              <a:t>的镜头成像一样，目镜的作用则像一个</a:t>
            </a:r>
            <a:r>
              <a:rPr lang="en-US" altLang="zh-CN">
                <a:ea typeface="楷体" pitchFamily="49" charset="-122"/>
                <a:cs typeface="Times New Roman" pitchFamily="18" charset="0"/>
              </a:rPr>
              <a:t>__________</a:t>
            </a:r>
            <a:r>
              <a:rPr lang="zh-CN" altLang="en-US">
                <a:ea typeface="楷体" pitchFamily="49" charset="-122"/>
                <a:cs typeface="Times New Roman" pitchFamily="18" charset="0"/>
              </a:rPr>
              <a:t>再次对这个像成放大的</a:t>
            </a:r>
            <a:r>
              <a:rPr lang="en-US" altLang="zh-CN">
                <a:ea typeface="楷体" pitchFamily="49" charset="-122"/>
                <a:cs typeface="Times New Roman" pitchFamily="18" charset="0"/>
              </a:rPr>
              <a:t>__________ </a:t>
            </a:r>
            <a:r>
              <a:rPr lang="zh-CN" altLang="en-US">
                <a:ea typeface="楷体" pitchFamily="49" charset="-122"/>
                <a:cs typeface="Times New Roman" pitchFamily="18" charset="0"/>
              </a:rPr>
              <a:t>（“虚像”或“实像”）。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>
                <a:ea typeface="楷体" pitchFamily="49" charset="-122"/>
                <a:cs typeface="Times New Roman" pitchFamily="18" charset="0"/>
              </a:rPr>
              <a:t>        </a:t>
            </a:r>
            <a:r>
              <a:rPr lang="en-US" altLang="zh-CN">
                <a:ea typeface="楷体" pitchFamily="49" charset="-122"/>
                <a:cs typeface="Times New Roman" pitchFamily="18" charset="0"/>
              </a:rPr>
              <a:t>3.</a:t>
            </a:r>
            <a:r>
              <a:rPr lang="zh-CN" altLang="en-US">
                <a:ea typeface="楷体" pitchFamily="49" charset="-122"/>
                <a:cs typeface="Times New Roman" pitchFamily="18" charset="0"/>
              </a:rPr>
              <a:t>望远镜的物镜的直径比我们眼睛的瞳孔大得多，是为了</a:t>
            </a:r>
            <a:r>
              <a:rPr lang="en-US" altLang="zh-CN">
                <a:ea typeface="楷体" pitchFamily="49" charset="-122"/>
                <a:cs typeface="Times New Roman" pitchFamily="18" charset="0"/>
              </a:rPr>
              <a:t>________________________________ </a:t>
            </a:r>
            <a:r>
              <a:rPr lang="zh-CN" altLang="en-US"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5516563" y="1268413"/>
            <a:ext cx="2133600" cy="6413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0">
                <a:solidFill>
                  <a:srgbClr val="FF3300"/>
                </a:solidFill>
                <a:ea typeface="楷体" pitchFamily="49" charset="-122"/>
                <a:cs typeface="Times New Roman" pitchFamily="18" charset="0"/>
              </a:rPr>
              <a:t>凸透镜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1646238" y="1673225"/>
            <a:ext cx="19050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0">
                <a:solidFill>
                  <a:srgbClr val="FF3300"/>
                </a:solidFill>
                <a:ea typeface="楷体" pitchFamily="49" charset="-122"/>
                <a:cs typeface="Times New Roman" pitchFamily="18" charset="0"/>
              </a:rPr>
              <a:t>目镜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7016750" y="1695450"/>
            <a:ext cx="1447800" cy="6413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0">
                <a:solidFill>
                  <a:srgbClr val="FF3300"/>
                </a:solidFill>
                <a:ea typeface="楷体" pitchFamily="49" charset="-122"/>
                <a:cs typeface="Times New Roman" pitchFamily="18" charset="0"/>
              </a:rPr>
              <a:t>物镜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3402013" y="2798763"/>
            <a:ext cx="914400" cy="6413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0">
                <a:solidFill>
                  <a:srgbClr val="FF3300"/>
                </a:solidFill>
                <a:ea typeface="楷体" pitchFamily="49" charset="-122"/>
                <a:cs typeface="Times New Roman" pitchFamily="18" charset="0"/>
              </a:rPr>
              <a:t>实</a:t>
            </a: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2171700" y="3162300"/>
            <a:ext cx="1836737" cy="6413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0">
                <a:solidFill>
                  <a:srgbClr val="FF3300"/>
                </a:solidFill>
                <a:ea typeface="楷体" pitchFamily="49" charset="-122"/>
                <a:cs typeface="Times New Roman" pitchFamily="18" charset="0"/>
              </a:rPr>
              <a:t>投影仪</a:t>
            </a: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2171700" y="3705472"/>
            <a:ext cx="2362200" cy="6413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0">
                <a:solidFill>
                  <a:srgbClr val="FF3300"/>
                </a:solidFill>
                <a:ea typeface="楷体" pitchFamily="49" charset="-122"/>
                <a:cs typeface="Times New Roman" pitchFamily="18" charset="0"/>
              </a:rPr>
              <a:t>放大镜</a:t>
            </a: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927100" y="4095750"/>
            <a:ext cx="1600200" cy="6413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0">
                <a:solidFill>
                  <a:srgbClr val="FF3300"/>
                </a:solidFill>
                <a:ea typeface="楷体" pitchFamily="49" charset="-122"/>
                <a:cs typeface="Times New Roman" pitchFamily="18" charset="0"/>
              </a:rPr>
              <a:t>虚像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2743200" y="441325"/>
            <a:ext cx="4419600" cy="10064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kumimoji="0" lang="zh-CN" altLang="en-US" sz="6000">
                <a:solidFill>
                  <a:srgbClr val="FF3300"/>
                </a:solidFill>
                <a:ea typeface="楷体" pitchFamily="49" charset="-122"/>
                <a:cs typeface="Times New Roman" pitchFamily="18" charset="0"/>
              </a:rPr>
              <a:t>巩固练习</a:t>
            </a:r>
          </a:p>
        </p:txBody>
      </p:sp>
      <p:pic>
        <p:nvPicPr>
          <p:cNvPr id="31755" name="Picture 11" descr="png-0787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14600" y="228600"/>
            <a:ext cx="990600" cy="112553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2660650" y="5184775"/>
            <a:ext cx="6089650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0">
                <a:solidFill>
                  <a:srgbClr val="FF3300"/>
                </a:solidFill>
                <a:ea typeface="楷体" pitchFamily="49" charset="-122"/>
                <a:cs typeface="Times New Roman" pitchFamily="18" charset="0"/>
              </a:rPr>
              <a:t>会聚更多的光使所成的像更加明亮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  <p:bldP spid="65540" grpId="0"/>
      <p:bldP spid="65541" grpId="0"/>
      <p:bldP spid="65542" grpId="0"/>
      <p:bldP spid="65543" grpId="0"/>
      <p:bldP spid="65544" grpId="0"/>
      <p:bldP spid="65545" grpId="0"/>
      <p:bldP spid="6554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609600" y="1752600"/>
            <a:ext cx="8001000" cy="3754874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>
                <a:ea typeface="楷体" pitchFamily="49" charset="-122"/>
                <a:cs typeface="Times New Roman" pitchFamily="18" charset="0"/>
              </a:rPr>
              <a:t>        </a:t>
            </a:r>
            <a:r>
              <a:rPr lang="en-US" altLang="zh-CN">
                <a:ea typeface="楷体" pitchFamily="49" charset="-122"/>
                <a:cs typeface="Times New Roman" pitchFamily="18" charset="0"/>
              </a:rPr>
              <a:t>4.</a:t>
            </a:r>
            <a:r>
              <a:rPr lang="zh-CN" altLang="en-US">
                <a:ea typeface="楷体" pitchFamily="49" charset="-122"/>
                <a:cs typeface="Times New Roman" pitchFamily="18" charset="0"/>
              </a:rPr>
              <a:t>望远镜物镜的作用是使远处的物体在焦点附近成</a:t>
            </a:r>
            <a:r>
              <a:rPr lang="en-US" altLang="zh-CN">
                <a:ea typeface="楷体" pitchFamily="49" charset="-122"/>
                <a:cs typeface="Times New Roman" pitchFamily="18" charset="0"/>
              </a:rPr>
              <a:t>__________</a:t>
            </a:r>
            <a:r>
              <a:rPr lang="zh-CN" altLang="en-US">
                <a:ea typeface="楷体" pitchFamily="49" charset="-122"/>
                <a:cs typeface="Times New Roman" pitchFamily="18" charset="0"/>
              </a:rPr>
              <a:t>像（填“虚”或“实”），这个像是</a:t>
            </a:r>
            <a:r>
              <a:rPr lang="en-US" altLang="zh-CN">
                <a:ea typeface="楷体" pitchFamily="49" charset="-122"/>
                <a:cs typeface="Times New Roman" pitchFamily="18" charset="0"/>
              </a:rPr>
              <a:t>__________ </a:t>
            </a:r>
            <a:r>
              <a:rPr lang="zh-CN" altLang="en-US">
                <a:ea typeface="楷体" pitchFamily="49" charset="-122"/>
                <a:cs typeface="Times New Roman" pitchFamily="18" charset="0"/>
              </a:rPr>
              <a:t>（填“放大的”或“缩小的”），道理就像</a:t>
            </a:r>
            <a:r>
              <a:rPr lang="en-US" altLang="zh-CN">
                <a:ea typeface="楷体" pitchFamily="49" charset="-122"/>
                <a:cs typeface="Times New Roman" pitchFamily="18" charset="0"/>
              </a:rPr>
              <a:t>__________</a:t>
            </a:r>
            <a:r>
              <a:rPr lang="zh-CN" altLang="en-US">
                <a:ea typeface="楷体" pitchFamily="49" charset="-122"/>
                <a:cs typeface="Times New Roman" pitchFamily="18" charset="0"/>
              </a:rPr>
              <a:t>的镜头成像一样，目镜的作用则像一个</a:t>
            </a:r>
            <a:r>
              <a:rPr lang="en-US" altLang="zh-CN">
                <a:ea typeface="楷体" pitchFamily="49" charset="-122"/>
                <a:cs typeface="Times New Roman" pitchFamily="18" charset="0"/>
              </a:rPr>
              <a:t>__________</a:t>
            </a:r>
            <a:r>
              <a:rPr lang="zh-CN" altLang="en-US">
                <a:ea typeface="楷体" pitchFamily="49" charset="-122"/>
                <a:cs typeface="Times New Roman" pitchFamily="18" charset="0"/>
              </a:rPr>
              <a:t>用来把这个像放大。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>
                <a:ea typeface="楷体" pitchFamily="49" charset="-122"/>
                <a:cs typeface="Times New Roman" pitchFamily="18" charset="0"/>
              </a:rPr>
              <a:t>        </a:t>
            </a:r>
            <a:r>
              <a:rPr lang="en-US" altLang="zh-CN">
                <a:ea typeface="楷体" pitchFamily="49" charset="-122"/>
                <a:cs typeface="Times New Roman" pitchFamily="18" charset="0"/>
              </a:rPr>
              <a:t>5.</a:t>
            </a:r>
            <a:r>
              <a:rPr lang="zh-CN" altLang="en-US">
                <a:ea typeface="楷体" pitchFamily="49" charset="-122"/>
                <a:cs typeface="Times New Roman" pitchFamily="18" charset="0"/>
              </a:rPr>
              <a:t>把天文望远镜安置在大气层外，是为了</a:t>
            </a:r>
            <a:r>
              <a:rPr lang="en-US" altLang="zh-CN">
                <a:ea typeface="楷体" pitchFamily="49" charset="-122"/>
                <a:cs typeface="Times New Roman" pitchFamily="18" charset="0"/>
              </a:rPr>
              <a:t>_______________________________________ ____________________________ </a:t>
            </a:r>
            <a:r>
              <a:rPr lang="zh-CN" altLang="en-US"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1816100" y="2095500"/>
            <a:ext cx="685800" cy="646331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FF3300"/>
                </a:solidFill>
                <a:ea typeface="楷体" pitchFamily="49" charset="-122"/>
                <a:cs typeface="Times New Roman" pitchFamily="18" charset="0"/>
              </a:rPr>
              <a:t>实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1238250" y="2451100"/>
            <a:ext cx="1905000" cy="6413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FF3300"/>
                </a:solidFill>
                <a:ea typeface="楷体" pitchFamily="49" charset="-122"/>
                <a:cs typeface="Times New Roman" pitchFamily="18" charset="0"/>
              </a:rPr>
              <a:t>缩小的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2260600" y="2895600"/>
            <a:ext cx="1600200" cy="6413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FF3300"/>
                </a:solidFill>
                <a:ea typeface="楷体" pitchFamily="49" charset="-122"/>
                <a:cs typeface="Times New Roman" pitchFamily="18" charset="0"/>
              </a:rPr>
              <a:t>照相机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2260600" y="3384550"/>
            <a:ext cx="1600200" cy="6413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FF3300"/>
                </a:solidFill>
                <a:ea typeface="楷体" pitchFamily="49" charset="-122"/>
                <a:cs typeface="Times New Roman" pitchFamily="18" charset="0"/>
              </a:rPr>
              <a:t>放大镜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685800" y="4419600"/>
            <a:ext cx="6934200" cy="11906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FF3300"/>
                </a:solidFill>
                <a:ea typeface="楷体" pitchFamily="49" charset="-122"/>
                <a:cs typeface="Times New Roman" pitchFamily="18" charset="0"/>
              </a:rPr>
              <a:t>免受大气层的干扰，得到更清晰的天体照片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  <p:bldP spid="66564" grpId="0"/>
      <p:bldP spid="66565" grpId="0"/>
      <p:bldP spid="66566" grpId="0"/>
      <p:bldP spid="6656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863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关于望远镜，下列说法正确的是（  ）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．望远镜的物镜能将远处的物体放大，所以我们才能看清远处的物体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．望远镜的物镜远处的物体在焦点附近成虚像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．我们能看清物体，是因为它对我们眼镜所成的视角较小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．天文望远镜的物镜的口径做大，有利于观察到较暗的星体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endParaRPr lang="zh-CN" altLang="en-US" sz="2800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3384550"/>
            <a:ext cx="8326437" cy="28352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为什么显微镜的目镜焦距长，物镜焦距短？</a:t>
            </a:r>
          </a:p>
          <a:p>
            <a:pPr>
              <a:lnSpc>
                <a:spcPct val="80000"/>
              </a:lnSpc>
            </a:pP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分析：显微镜是投影仪加放大镜。显微镜的镜筒长度有限，物镜需要把标本折射成放大的实像，还需要离标本近一点使得成象可以明亮些，因此需要把物镜的焦距做得短一些；而目镜的焦距长一点，可以保证经物镜折射后的实像落在目镜的焦距之内，以形成再次放大后的虚像。</a:t>
            </a:r>
          </a:p>
        </p:txBody>
      </p:sp>
      <p:pic>
        <p:nvPicPr>
          <p:cNvPr id="34819" name="Picture 5" descr="2012版人教版标准图标 想想做做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2250" y="241300"/>
            <a:ext cx="884238" cy="88423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4820" name="Picture 8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41538" y="368300"/>
            <a:ext cx="4905375" cy="2655888"/>
          </a:xfrm>
          <a:prstGeom prst="rect">
            <a:avLst/>
          </a:prstGeom>
          <a:noFill/>
          <a:ln w="38100">
            <a:noFill/>
            <a:miter lim="800000"/>
          </a:ln>
        </p:spPr>
      </p:pic>
    </p:spTree>
  </p:cSld>
  <p:clrMapOvr>
    <a:masterClrMapping/>
  </p:clrMapOvr>
  <p:transition>
    <p:cover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2012版人教版标准图标 想想做做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2250" y="241300"/>
            <a:ext cx="1169988" cy="116998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5843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024188"/>
            <a:ext cx="8893175" cy="3509962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bg1"/>
              </a:buClr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为什么望远镜目镜焦距短，物镜焦距长？</a:t>
            </a:r>
          </a:p>
          <a:p>
            <a:pPr>
              <a:lnSpc>
                <a:spcPct val="80000"/>
              </a:lnSpc>
              <a:buClr>
                <a:schemeClr val="bg1"/>
              </a:buClr>
            </a:pP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分析：望远镜是照相机加放大镜。望远镜的前面物镜是直径大、焦距长的凸透镜；后面的目镜是直径小焦距短的凸透镜。</a:t>
            </a:r>
          </a:p>
          <a:p>
            <a:pPr>
              <a:lnSpc>
                <a:spcPct val="80000"/>
              </a:lnSpc>
              <a:buClr>
                <a:schemeClr val="bg1"/>
              </a:buClr>
            </a:pP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镜把来自远处景物的光线，在它的后面汇聚成倒立的缩小了的实像，相当于把远处景物一下子移近到成像的地方。而这景物的倒像又恰好落在目镜的前焦点处，这样对着目镜望去，就好象拿放大镜看东西一样，可以看到一个放大了许多倍的虚像。这样，很远很远的景物，在望远镜里看来就仿佛近在眼前一样。焦距长说明物镜的离目镜远，就能够更大的放大更远的景物。</a:t>
            </a:r>
          </a:p>
        </p:txBody>
      </p:sp>
      <p:pic>
        <p:nvPicPr>
          <p:cNvPr id="35844" name="Picture 9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92275" y="414338"/>
            <a:ext cx="6300788" cy="2443162"/>
          </a:xfrm>
          <a:prstGeom prst="rect">
            <a:avLst/>
          </a:prstGeom>
          <a:noFill/>
          <a:ln w="38100">
            <a:noFill/>
            <a:miter lim="800000"/>
          </a:ln>
        </p:spPr>
      </p:pic>
    </p:spTree>
  </p:cSld>
  <p:clrMapOvr>
    <a:masterClrMapping/>
  </p:clrMapOvr>
  <p:transition>
    <p:cover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473450"/>
            <a:ext cx="7772400" cy="2622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为什么天文望远镜的物镜做得很大，而目镜却做得很小，而且焦距很短？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物镜做得很大，可以会聚更多的光，成像更明亮。为了尽可能增大视角，要提高目镜放大倍数。凸透镜焦距越小，放大倍数越大。另外目镜焦距越短，物距成实像越接近目镜，就会有更多的光线进入目镜，像就会越明亮清晰。</a:t>
            </a:r>
            <a:endParaRPr lang="en-US" altLang="zh-CN" sz="2400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36867" name="Picture 4" descr="2012版人教版标准图标 想想做做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2250" y="241300"/>
            <a:ext cx="1169988" cy="116998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6868" name="Picture 6" descr="未命名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01788" y="414338"/>
            <a:ext cx="6435725" cy="2500312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>
          <a:xfrm>
            <a:off x="1646238" y="414338"/>
            <a:ext cx="6496050" cy="719137"/>
          </a:xfrm>
        </p:spPr>
        <p:txBody>
          <a:bodyPr/>
          <a:lstStyle/>
          <a:p>
            <a:pPr algn="l"/>
            <a:r>
              <a:rPr lang="zh-CN" altLang="en-US" sz="36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想想做做</a:t>
            </a:r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322513" y="1314450"/>
            <a:ext cx="6135687" cy="47815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Char char="l"/>
            </a:pPr>
            <a:r>
              <a:rPr kumimoji="0"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把放大倍数较大（焦距较短）的凸透镜放在靠近眼镜的位置时，远处物体看上去变大了；两个放大镜的位置对调以后，远处物体看上去变小了。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l"/>
            </a:pPr>
            <a:r>
              <a:rPr kumimoji="0"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为了使远处的物体看得更清楚，就要使物体放大，所以要用两个焦距不同的放大镜。如果两个放大镜焦距相同，就没有放大作用了。</a:t>
            </a:r>
            <a:endParaRPr lang="zh-CN" altLang="en-US" sz="280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37892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0825" y="1854200"/>
            <a:ext cx="2082800" cy="2474913"/>
          </a:xfrm>
          <a:prstGeom prst="rect">
            <a:avLst/>
          </a:prstGeom>
          <a:noFill/>
          <a:ln w="38100">
            <a:noFill/>
            <a:miter lim="800000"/>
          </a:ln>
        </p:spPr>
      </p:pic>
      <p:pic>
        <p:nvPicPr>
          <p:cNvPr id="37893" name="Picture 7" descr="2012版人教版标准图标 想想做做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2250" y="241300"/>
            <a:ext cx="1169988" cy="1169988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>
    <p:cover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621588" cy="614363"/>
          </a:xfrm>
        </p:spPr>
        <p:txBody>
          <a:bodyPr/>
          <a:lstStyle/>
          <a:p>
            <a:r>
              <a:rPr lang="zh-CN" altLang="en-US" sz="40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显微镜的发明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58900"/>
            <a:ext cx="7772400" cy="47371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最早的显微镜是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16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世纪末期在荷兰制造出来的。发明者可能是一个叫做札恰里亚斯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·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詹森的荷兰眼镜商，或者另一位荷兰科学家汉斯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·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利珀希，他们用一个凹镜和一个凸镜制作了简易的显微镜，但并没有用这些仪器做过任何重要的观察，没有发现显微镜的真正价值。</a:t>
            </a:r>
          </a:p>
          <a:p>
            <a:pPr>
              <a:lnSpc>
                <a:spcPct val="80000"/>
              </a:lnSpc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后来有两个人开始在科学上使用显微镜。第一个是意大利科学家伽利略。他通过显微镜观察到一种昆虫后，第一次对它的复眼进行了描述。第二个是荷兰亚麻织品商人安东尼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·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凡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·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列文虎克（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1632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年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-1723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年），他自己学会了磨制透镜。他第一次描述了许多肉眼所看不见的微小植物和动物。</a:t>
            </a:r>
            <a:r>
              <a:rPr lang="zh-CN" altLang="en-US" sz="28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cover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188913"/>
            <a:ext cx="7772400" cy="658812"/>
          </a:xfrm>
        </p:spPr>
        <p:txBody>
          <a:bodyPr/>
          <a:lstStyle/>
          <a:p>
            <a:r>
              <a:rPr lang="zh-CN" altLang="en-US" sz="36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望远镜的发明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7225" y="819150"/>
            <a:ext cx="7847013" cy="38242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最早的望远镜是折射式单筒望远镜，据说是在十七世纪（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1570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年前后）由一位荷兰小镇的眼睛店主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Lippershey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发明的。一天，他为检查磨制出来的透镜质量，把一块凸透镜和一块凹镜排成一条线，通过透镜看过去，发现远处的教堂塔尖好象被拉近变大了，于是他在无意中发现了望远镜的秘密。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1608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年他为自己制作的望远镜申请专利，并遵从当局的要求，造了一个双筒望远镜。但是，还有许多人自称是望远镜的发明者，基本上只是滥竽充数。但是在那之后，伽利略对望远镜加以改进，并将之应用于天文观测，后人曾一度认可伽利略是望远镜的发明人。后来牛顿又发明了反射式望远镜。</a:t>
            </a:r>
          </a:p>
        </p:txBody>
      </p:sp>
      <p:pic>
        <p:nvPicPr>
          <p:cNvPr id="39940" name="Picture 4" descr="望远镜光路图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41313" y="4329113"/>
            <a:ext cx="8551862" cy="2243137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>
    <p:cover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4" name="ShockwaveFlash1" r:id="rId2" imgW="8820839" imgH="5894648"/>
        </mc:Choice>
        <mc:Fallback>
          <p:control name="ShockwaveFlash1" r:id="rId2" imgW="8820839" imgH="5894648">
            <p:pic>
              <p:nvPicPr>
                <p:cNvPr id="0" name="ShockwaveFlash1"/>
                <p:cNvPicPr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1925" y="142875"/>
                  <a:ext cx="8820150" cy="64817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d80_9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3363" y="1584325"/>
            <a:ext cx="3181350" cy="513873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68613" name="Picture 5" descr="200805261021114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99" t="5492" b="11198"/>
          <a:stretch>
            <a:fillRect/>
          </a:stretch>
        </p:blipFill>
        <p:spPr bwMode="auto">
          <a:xfrm>
            <a:off x="2951163" y="279400"/>
            <a:ext cx="3419475" cy="2601913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17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402013" y="3338513"/>
            <a:ext cx="5491162" cy="32861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发明地：荷兰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发明时间：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16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世纪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发明者： </a:t>
            </a:r>
          </a:p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……</a:t>
            </a:r>
          </a:p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伽利略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（意大利科学家）</a:t>
            </a:r>
          </a:p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牛顿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（英国物理学家）</a:t>
            </a:r>
            <a:endParaRPr lang="en-US" altLang="zh-CN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……</a:t>
            </a:r>
            <a:endParaRPr lang="zh-CN" altLang="en-US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7173" name="Rectangle 8"/>
          <p:cNvSpPr>
            <a:spLocks noGrp="1" noChangeArrowheads="1"/>
          </p:cNvSpPr>
          <p:nvPr>
            <p:ph type="title"/>
          </p:nvPr>
        </p:nvSpPr>
        <p:spPr>
          <a:xfrm>
            <a:off x="4689475" y="2349500"/>
            <a:ext cx="4454525" cy="1143000"/>
          </a:xfrm>
        </p:spPr>
        <p:txBody>
          <a:bodyPr/>
          <a:lstStyle/>
          <a:p>
            <a:r>
              <a:rPr lang="zh-CN" altLang="en-US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望远镜的档案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5763" y="503238"/>
            <a:ext cx="8461375" cy="2790825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用显微镜观察人体口腔上皮细胞时，甲、乙两位同学在视野中看到如下图所示的物像。</a:t>
            </a:r>
          </a:p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）物像位置调节较好的是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同学。</a:t>
            </a:r>
          </a:p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）为使另一位同学也能获得较好的观察效果，我们建议他把装片向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（选填“左”或“右”）移动。</a:t>
            </a: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927100" y="5768975"/>
            <a:ext cx="5445125" cy="5524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答案：（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）乙  （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）左</a:t>
            </a:r>
          </a:p>
        </p:txBody>
      </p:sp>
      <p:pic>
        <p:nvPicPr>
          <p:cNvPr id="40964" name="Picture 4" descr="未命名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16200" y="2984500"/>
            <a:ext cx="4095750" cy="2706687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2103" name="New picture" hidden="1"/>
          <p:cNvPicPr/>
          <p:nvPr/>
        </p:nvPicPr>
        <p:blipFill>
          <a:blip r:embed="rId3"/>
          <a:stretch>
            <a:fillRect/>
          </a:stretch>
        </p:blipFill>
        <p:spPr>
          <a:xfrm>
            <a:off x="10172700" y="11734800"/>
            <a:ext cx="495300" cy="2794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2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0" descr="CJ00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3519488"/>
            <a:ext cx="9144000" cy="3338512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2" name="Group 2"/>
          <p:cNvGrpSpPr/>
          <p:nvPr/>
        </p:nvGrpSpPr>
        <p:grpSpPr>
          <a:xfrm>
            <a:off x="0" y="0"/>
            <a:ext cx="9144000" cy="3384550"/>
            <a:chOff x="2993" y="1224"/>
            <a:chExt cx="2767" cy="2033"/>
          </a:xfrm>
        </p:grpSpPr>
        <p:pic>
          <p:nvPicPr>
            <p:cNvPr id="8196" name="Picture 3" descr="普通显微镜下放大1000倍的细菌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2993" y="1224"/>
              <a:ext cx="2767" cy="20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8197" name="Text Box 3"/>
            <p:cNvSpPr txBox="1">
              <a:spLocks noChangeArrowheads="1"/>
            </p:cNvSpPr>
            <p:nvPr/>
          </p:nvSpPr>
          <p:spPr bwMode="auto">
            <a:xfrm>
              <a:off x="3079" y="1281"/>
              <a:ext cx="2176" cy="31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zh-CN" altLang="en-US">
                <a:solidFill>
                  <a:schemeClr val="bg1"/>
                </a:solidFill>
                <a:ea typeface="楷体_GB2312" pitchFamily="49" charset="-122"/>
              </a:endParaRPr>
            </a:p>
          </p:txBody>
        </p:sp>
      </p:grp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3"/>
          <p:cNvSpPr txBox="1">
            <a:spLocks noChangeArrowheads="1"/>
          </p:cNvSpPr>
          <p:nvPr/>
        </p:nvSpPr>
        <p:spPr bwMode="auto">
          <a:xfrm>
            <a:off x="684213" y="3224213"/>
            <a:ext cx="705643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0D0D0D"/>
                </a:solidFill>
                <a:ea typeface="楷体" pitchFamily="49" charset="-122"/>
                <a:cs typeface="Times New Roman" pitchFamily="18" charset="0"/>
              </a:rPr>
              <a:t>　　</a:t>
            </a:r>
          </a:p>
        </p:txBody>
      </p:sp>
      <p:pic>
        <p:nvPicPr>
          <p:cNvPr id="9219" name="Picture 19" descr="显微镜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-19050" y="0"/>
            <a:ext cx="4257675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9220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4346575" y="1042988"/>
            <a:ext cx="4321175" cy="1143000"/>
          </a:xfrm>
        </p:spPr>
        <p:txBody>
          <a:bodyPr/>
          <a:lstStyle/>
          <a:p>
            <a:r>
              <a:rPr lang="zh-CN" altLang="en-US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显微镜的档案</a:t>
            </a:r>
            <a:endParaRPr lang="en-US" altLang="zh-CN" b="1" smtClean="0">
              <a:solidFill>
                <a:schemeClr val="tx1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9221" name="Rectangle 22"/>
          <p:cNvSpPr>
            <a:spLocks noGrp="1" noChangeArrowheads="1"/>
          </p:cNvSpPr>
          <p:nvPr>
            <p:ph type="body" idx="4294967295"/>
          </p:nvPr>
        </p:nvSpPr>
        <p:spPr>
          <a:xfrm>
            <a:off x="3536950" y="2708275"/>
            <a:ext cx="5607050" cy="3556000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发明地：荷兰</a:t>
            </a:r>
          </a:p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发明时间：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16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世纪末期</a:t>
            </a:r>
          </a:p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发明者：</a:t>
            </a:r>
          </a:p>
          <a:p>
            <a:pPr>
              <a:buClr>
                <a:schemeClr val="bg1"/>
              </a:buClr>
            </a:pP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伽利略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（意大利科学家）</a:t>
            </a:r>
          </a:p>
          <a:p>
            <a:pPr>
              <a:buClr>
                <a:schemeClr val="bg1"/>
              </a:buClr>
            </a:pP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列文虎克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（荷兰商人）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Clr>
                <a:schemeClr val="bg1"/>
              </a:buClr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……</a:t>
            </a:r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2"/>
          <p:cNvSpPr>
            <a:spLocks noGrp="1" noChangeArrowheads="1"/>
          </p:cNvSpPr>
          <p:nvPr>
            <p:ph type="title"/>
          </p:nvPr>
        </p:nvSpPr>
        <p:spPr>
          <a:xfrm>
            <a:off x="161925" y="188913"/>
            <a:ext cx="4425950" cy="704850"/>
          </a:xfrm>
        </p:spPr>
        <p:txBody>
          <a:bodyPr/>
          <a:lstStyle/>
          <a:p>
            <a:pPr algn="l"/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一、显微镜</a:t>
            </a:r>
          </a:p>
        </p:txBody>
      </p:sp>
      <p:sp>
        <p:nvSpPr>
          <p:cNvPr id="49176" name="Rectangle 24"/>
          <p:cNvSpPr>
            <a:spLocks noGrp="1" noChangeArrowheads="1"/>
          </p:cNvSpPr>
          <p:nvPr>
            <p:ph type="body" idx="1"/>
          </p:nvPr>
        </p:nvSpPr>
        <p:spPr>
          <a:xfrm>
            <a:off x="206375" y="954088"/>
            <a:ext cx="5491163" cy="5265737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．基本构成：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800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物镜</a:t>
            </a:r>
            <a:r>
              <a:rPr lang="zh-CN" altLang="en-US" sz="28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：靠近物体的透镜，相当于一个</a:t>
            </a:r>
            <a:r>
              <a:rPr lang="zh-CN" altLang="en-US" sz="2800" b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凸透镜</a:t>
            </a:r>
            <a:r>
              <a:rPr lang="zh-CN" altLang="en-US" sz="28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8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目镜</a:t>
            </a:r>
            <a:r>
              <a:rPr lang="zh-CN" altLang="en-US" sz="28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：靠近眼睛的透镜，相当于一个</a:t>
            </a:r>
            <a:r>
              <a:rPr lang="zh-CN" altLang="en-US" sz="2800" b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凸透镜</a:t>
            </a:r>
            <a:r>
              <a:rPr lang="zh-CN" altLang="en-US" sz="28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8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8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kumimoji="0" lang="zh-CN" altLang="en-US" sz="28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载物台：承载被观察物体。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8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28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反光镜</a:t>
            </a:r>
            <a:r>
              <a:rPr lang="zh-CN" altLang="en-US" sz="28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</a:p>
          <a:p>
            <a:pPr lvl="1" algn="just" eaLnBrk="1" hangingPunct="1">
              <a:lnSpc>
                <a:spcPct val="120000"/>
              </a:lnSpc>
              <a:spcBef>
                <a:spcPct val="0"/>
              </a:spcBef>
              <a:buClr>
                <a:schemeClr val="bg1"/>
              </a:buClr>
              <a:buFontTx/>
              <a:buChar char="•"/>
              <a:defRPr/>
            </a:pPr>
            <a:r>
              <a:rPr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光强时用</a:t>
            </a:r>
            <a:r>
              <a:rPr lang="zh-CN" altLang="en-US" b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平面镜</a:t>
            </a:r>
            <a:r>
              <a:rPr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</a:p>
          <a:p>
            <a:pPr lvl="1" algn="just" eaLnBrk="1" hangingPunct="1">
              <a:lnSpc>
                <a:spcPct val="120000"/>
              </a:lnSpc>
              <a:spcBef>
                <a:spcPct val="0"/>
              </a:spcBef>
              <a:buClr>
                <a:schemeClr val="bg1"/>
              </a:buClr>
              <a:buFontTx/>
              <a:buChar char="•"/>
              <a:defRPr/>
            </a:pPr>
            <a:r>
              <a:rPr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光弱时用</a:t>
            </a:r>
            <a:r>
              <a:rPr lang="zh-CN" altLang="en-US" b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凹面镜</a:t>
            </a:r>
            <a:r>
              <a:rPr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  <p:pic>
        <p:nvPicPr>
          <p:cNvPr id="10244" name="Picture 23" descr="显微镜原理图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76813" y="458788"/>
            <a:ext cx="4095750" cy="6408737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reeform 9"/>
          <p:cNvSpPr/>
          <p:nvPr/>
        </p:nvSpPr>
        <p:spPr bwMode="auto">
          <a:xfrm>
            <a:off x="1401763" y="1704975"/>
            <a:ext cx="423862" cy="1752600"/>
          </a:xfrm>
          <a:custGeom>
            <a:avLst/>
            <a:gdLst>
              <a:gd name="T0" fmla="*/ 59164718 w 1361"/>
              <a:gd name="T1" fmla="*/ 858325 h 7800"/>
              <a:gd name="T2" fmla="*/ 52666333 w 1361"/>
              <a:gd name="T3" fmla="*/ 3584516 h 7800"/>
              <a:gd name="T4" fmla="*/ 46458828 w 1361"/>
              <a:gd name="T5" fmla="*/ 8077915 h 7800"/>
              <a:gd name="T6" fmla="*/ 39087484 w 1361"/>
              <a:gd name="T7" fmla="*/ 16206160 h 7800"/>
              <a:gd name="T8" fmla="*/ 32007029 w 1361"/>
              <a:gd name="T9" fmla="*/ 27212261 h 7800"/>
              <a:gd name="T10" fmla="*/ 26769642 w 1361"/>
              <a:gd name="T11" fmla="*/ 38066926 h 7800"/>
              <a:gd name="T12" fmla="*/ 21725966 w 1361"/>
              <a:gd name="T13" fmla="*/ 50688564 h 7800"/>
              <a:gd name="T14" fmla="*/ 12608727 w 1361"/>
              <a:gd name="T15" fmla="*/ 80071808 h 7800"/>
              <a:gd name="T16" fmla="*/ 6013484 w 1361"/>
              <a:gd name="T17" fmla="*/ 112686113 h 7800"/>
              <a:gd name="T18" fmla="*/ 1648733 w 1361"/>
              <a:gd name="T19" fmla="*/ 148228860 h 7800"/>
              <a:gd name="T20" fmla="*/ 0 w 1361"/>
              <a:gd name="T21" fmla="*/ 186750100 h 7800"/>
              <a:gd name="T22" fmla="*/ 290880 w 1361"/>
              <a:gd name="T23" fmla="*/ 217748868 h 7800"/>
              <a:gd name="T24" fmla="*/ 2715707 w 1361"/>
              <a:gd name="T25" fmla="*/ 255260396 h 7800"/>
              <a:gd name="T26" fmla="*/ 7565360 w 1361"/>
              <a:gd name="T27" fmla="*/ 289843904 h 7800"/>
              <a:gd name="T28" fmla="*/ 14645818 w 1361"/>
              <a:gd name="T29" fmla="*/ 321448442 h 7800"/>
              <a:gd name="T30" fmla="*/ 21725966 w 1361"/>
              <a:gd name="T31" fmla="*/ 343056647 h 7800"/>
              <a:gd name="T32" fmla="*/ 26769642 w 1361"/>
              <a:gd name="T33" fmla="*/ 355678285 h 7800"/>
              <a:gd name="T34" fmla="*/ 32007029 w 1361"/>
              <a:gd name="T35" fmla="*/ 366482387 h 7800"/>
              <a:gd name="T36" fmla="*/ 37632464 w 1361"/>
              <a:gd name="T37" fmla="*/ 375469178 h 7800"/>
              <a:gd name="T38" fmla="*/ 43452243 w 1361"/>
              <a:gd name="T39" fmla="*/ 382688765 h 7800"/>
              <a:gd name="T40" fmla="*/ 49562581 w 1361"/>
              <a:gd name="T41" fmla="*/ 388141147 h 7800"/>
              <a:gd name="T42" fmla="*/ 55866942 w 1361"/>
              <a:gd name="T43" fmla="*/ 391725887 h 7800"/>
              <a:gd name="T44" fmla="*/ 62462494 w 1361"/>
              <a:gd name="T45" fmla="*/ 393593754 h 7800"/>
              <a:gd name="T46" fmla="*/ 69348614 w 1361"/>
              <a:gd name="T47" fmla="*/ 393593754 h 7800"/>
              <a:gd name="T48" fmla="*/ 74877193 w 1361"/>
              <a:gd name="T49" fmla="*/ 392028772 h 7800"/>
              <a:gd name="T50" fmla="*/ 80599795 w 1361"/>
              <a:gd name="T51" fmla="*/ 389201470 h 7800"/>
              <a:gd name="T52" fmla="*/ 85934369 w 1361"/>
              <a:gd name="T53" fmla="*/ 384910072 h 7800"/>
              <a:gd name="T54" fmla="*/ 91268924 w 1361"/>
              <a:gd name="T55" fmla="*/ 379356579 h 7800"/>
              <a:gd name="T56" fmla="*/ 94081486 w 1361"/>
              <a:gd name="T57" fmla="*/ 375469178 h 7800"/>
              <a:gd name="T58" fmla="*/ 99706921 w 1361"/>
              <a:gd name="T59" fmla="*/ 366482387 h 7800"/>
              <a:gd name="T60" fmla="*/ 102616650 w 1361"/>
              <a:gd name="T61" fmla="*/ 360575452 h 7800"/>
              <a:gd name="T62" fmla="*/ 106302473 w 1361"/>
              <a:gd name="T63" fmla="*/ 352649208 h 7800"/>
              <a:gd name="T64" fmla="*/ 108824155 w 1361"/>
              <a:gd name="T65" fmla="*/ 346338277 h 7800"/>
              <a:gd name="T66" fmla="*/ 114837636 w 1361"/>
              <a:gd name="T67" fmla="*/ 328870027 h 7800"/>
              <a:gd name="T68" fmla="*/ 121724068 w 1361"/>
              <a:gd name="T69" fmla="*/ 302010990 h 7800"/>
              <a:gd name="T70" fmla="*/ 124924676 w 1361"/>
              <a:gd name="T71" fmla="*/ 285653394 h 7800"/>
              <a:gd name="T72" fmla="*/ 127058623 w 1361"/>
              <a:gd name="T73" fmla="*/ 272930869 h 7800"/>
              <a:gd name="T74" fmla="*/ 129483449 w 1361"/>
              <a:gd name="T75" fmla="*/ 250666114 h 7800"/>
              <a:gd name="T76" fmla="*/ 130259231 w 1361"/>
              <a:gd name="T77" fmla="*/ 241528105 h 7800"/>
              <a:gd name="T78" fmla="*/ 131811108 w 1361"/>
              <a:gd name="T79" fmla="*/ 207903977 h 7800"/>
              <a:gd name="T80" fmla="*/ 131908275 w 1361"/>
              <a:gd name="T81" fmla="*/ 186750100 h 7800"/>
              <a:gd name="T82" fmla="*/ 130356399 w 1361"/>
              <a:gd name="T83" fmla="*/ 152873474 h 7800"/>
              <a:gd name="T84" fmla="*/ 128222452 w 1361"/>
              <a:gd name="T85" fmla="*/ 130053504 h 7800"/>
              <a:gd name="T86" fmla="*/ 123566824 w 1361"/>
              <a:gd name="T87" fmla="*/ 100064475 h 7800"/>
              <a:gd name="T88" fmla="*/ 119105218 w 1361"/>
              <a:gd name="T89" fmla="*/ 80071808 h 7800"/>
              <a:gd name="T90" fmla="*/ 112606834 w 1361"/>
              <a:gd name="T91" fmla="*/ 57706152 h 7800"/>
              <a:gd name="T92" fmla="*/ 107563469 w 1361"/>
              <a:gd name="T93" fmla="*/ 44125303 h 7800"/>
              <a:gd name="T94" fmla="*/ 102422938 w 1361"/>
              <a:gd name="T95" fmla="*/ 32462876 h 7800"/>
              <a:gd name="T96" fmla="*/ 96894359 w 1361"/>
              <a:gd name="T97" fmla="*/ 22517092 h 7800"/>
              <a:gd name="T98" fmla="*/ 89813904 w 1361"/>
              <a:gd name="T99" fmla="*/ 12672197 h 7800"/>
              <a:gd name="T100" fmla="*/ 83703567 w 1361"/>
              <a:gd name="T101" fmla="*/ 6765261 h 7800"/>
              <a:gd name="T102" fmla="*/ 77302019 w 1361"/>
              <a:gd name="T103" fmla="*/ 2726192 h 7800"/>
              <a:gd name="T104" fmla="*/ 70900490 w 1361"/>
              <a:gd name="T105" fmla="*/ 454328 h 78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361"/>
              <a:gd name="T160" fmla="*/ 0 h 7800"/>
              <a:gd name="T161" fmla="*/ 1361 w 1361"/>
              <a:gd name="T162" fmla="*/ 7800 h 780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361" h="7800">
                <a:moveTo>
                  <a:pt x="681" y="0"/>
                </a:moveTo>
                <a:lnTo>
                  <a:pt x="644" y="3"/>
                </a:lnTo>
                <a:lnTo>
                  <a:pt x="626" y="9"/>
                </a:lnTo>
                <a:lnTo>
                  <a:pt x="610" y="17"/>
                </a:lnTo>
                <a:lnTo>
                  <a:pt x="592" y="27"/>
                </a:lnTo>
                <a:lnTo>
                  <a:pt x="576" y="40"/>
                </a:lnTo>
                <a:lnTo>
                  <a:pt x="559" y="54"/>
                </a:lnTo>
                <a:lnTo>
                  <a:pt x="543" y="71"/>
                </a:lnTo>
                <a:lnTo>
                  <a:pt x="526" y="89"/>
                </a:lnTo>
                <a:lnTo>
                  <a:pt x="511" y="110"/>
                </a:lnTo>
                <a:lnTo>
                  <a:pt x="495" y="134"/>
                </a:lnTo>
                <a:lnTo>
                  <a:pt x="479" y="160"/>
                </a:lnTo>
                <a:lnTo>
                  <a:pt x="448" y="218"/>
                </a:lnTo>
                <a:lnTo>
                  <a:pt x="432" y="251"/>
                </a:lnTo>
                <a:lnTo>
                  <a:pt x="419" y="286"/>
                </a:lnTo>
                <a:lnTo>
                  <a:pt x="403" y="321"/>
                </a:lnTo>
                <a:lnTo>
                  <a:pt x="388" y="361"/>
                </a:lnTo>
                <a:lnTo>
                  <a:pt x="359" y="446"/>
                </a:lnTo>
                <a:lnTo>
                  <a:pt x="344" y="490"/>
                </a:lnTo>
                <a:lnTo>
                  <a:pt x="330" y="539"/>
                </a:lnTo>
                <a:lnTo>
                  <a:pt x="317" y="590"/>
                </a:lnTo>
                <a:lnTo>
                  <a:pt x="303" y="643"/>
                </a:lnTo>
                <a:lnTo>
                  <a:pt x="290" y="696"/>
                </a:lnTo>
                <a:lnTo>
                  <a:pt x="276" y="754"/>
                </a:lnTo>
                <a:lnTo>
                  <a:pt x="262" y="812"/>
                </a:lnTo>
                <a:lnTo>
                  <a:pt x="250" y="874"/>
                </a:lnTo>
                <a:lnTo>
                  <a:pt x="236" y="937"/>
                </a:lnTo>
                <a:lnTo>
                  <a:pt x="224" y="1004"/>
                </a:lnTo>
                <a:lnTo>
                  <a:pt x="199" y="1143"/>
                </a:lnTo>
                <a:lnTo>
                  <a:pt x="174" y="1286"/>
                </a:lnTo>
                <a:lnTo>
                  <a:pt x="151" y="1434"/>
                </a:lnTo>
                <a:lnTo>
                  <a:pt x="130" y="1586"/>
                </a:lnTo>
                <a:lnTo>
                  <a:pt x="112" y="1743"/>
                </a:lnTo>
                <a:lnTo>
                  <a:pt x="92" y="1902"/>
                </a:lnTo>
                <a:lnTo>
                  <a:pt x="76" y="2065"/>
                </a:lnTo>
                <a:lnTo>
                  <a:pt x="62" y="2232"/>
                </a:lnTo>
                <a:lnTo>
                  <a:pt x="49" y="2403"/>
                </a:lnTo>
                <a:lnTo>
                  <a:pt x="37" y="2576"/>
                </a:lnTo>
                <a:lnTo>
                  <a:pt x="26" y="2754"/>
                </a:lnTo>
                <a:lnTo>
                  <a:pt x="17" y="2936"/>
                </a:lnTo>
                <a:lnTo>
                  <a:pt x="12" y="3122"/>
                </a:lnTo>
                <a:lnTo>
                  <a:pt x="6" y="3310"/>
                </a:lnTo>
                <a:lnTo>
                  <a:pt x="3" y="3503"/>
                </a:lnTo>
                <a:lnTo>
                  <a:pt x="0" y="3699"/>
                </a:lnTo>
                <a:lnTo>
                  <a:pt x="0" y="3901"/>
                </a:lnTo>
                <a:lnTo>
                  <a:pt x="0" y="3921"/>
                </a:lnTo>
                <a:lnTo>
                  <a:pt x="0" y="4118"/>
                </a:lnTo>
                <a:lnTo>
                  <a:pt x="3" y="4313"/>
                </a:lnTo>
                <a:lnTo>
                  <a:pt x="6" y="4504"/>
                </a:lnTo>
                <a:lnTo>
                  <a:pt x="13" y="4692"/>
                </a:lnTo>
                <a:lnTo>
                  <a:pt x="19" y="4876"/>
                </a:lnTo>
                <a:lnTo>
                  <a:pt x="28" y="5056"/>
                </a:lnTo>
                <a:lnTo>
                  <a:pt x="38" y="5233"/>
                </a:lnTo>
                <a:lnTo>
                  <a:pt x="50" y="5406"/>
                </a:lnTo>
                <a:lnTo>
                  <a:pt x="63" y="5575"/>
                </a:lnTo>
                <a:lnTo>
                  <a:pt x="78" y="5741"/>
                </a:lnTo>
                <a:lnTo>
                  <a:pt x="93" y="5903"/>
                </a:lnTo>
                <a:lnTo>
                  <a:pt x="112" y="6062"/>
                </a:lnTo>
                <a:lnTo>
                  <a:pt x="130" y="6216"/>
                </a:lnTo>
                <a:lnTo>
                  <a:pt x="151" y="6367"/>
                </a:lnTo>
                <a:lnTo>
                  <a:pt x="174" y="6514"/>
                </a:lnTo>
                <a:lnTo>
                  <a:pt x="199" y="6658"/>
                </a:lnTo>
                <a:lnTo>
                  <a:pt x="210" y="6727"/>
                </a:lnTo>
                <a:lnTo>
                  <a:pt x="224" y="6795"/>
                </a:lnTo>
                <a:lnTo>
                  <a:pt x="236" y="6860"/>
                </a:lnTo>
                <a:lnTo>
                  <a:pt x="250" y="6925"/>
                </a:lnTo>
                <a:lnTo>
                  <a:pt x="262" y="6985"/>
                </a:lnTo>
                <a:lnTo>
                  <a:pt x="276" y="7045"/>
                </a:lnTo>
                <a:lnTo>
                  <a:pt x="290" y="7102"/>
                </a:lnTo>
                <a:lnTo>
                  <a:pt x="303" y="7157"/>
                </a:lnTo>
                <a:lnTo>
                  <a:pt x="317" y="7208"/>
                </a:lnTo>
                <a:lnTo>
                  <a:pt x="330" y="7259"/>
                </a:lnTo>
                <a:lnTo>
                  <a:pt x="344" y="7307"/>
                </a:lnTo>
                <a:lnTo>
                  <a:pt x="359" y="7353"/>
                </a:lnTo>
                <a:lnTo>
                  <a:pt x="372" y="7395"/>
                </a:lnTo>
                <a:lnTo>
                  <a:pt x="388" y="7437"/>
                </a:lnTo>
                <a:lnTo>
                  <a:pt x="403" y="7477"/>
                </a:lnTo>
                <a:lnTo>
                  <a:pt x="419" y="7514"/>
                </a:lnTo>
                <a:lnTo>
                  <a:pt x="432" y="7547"/>
                </a:lnTo>
                <a:lnTo>
                  <a:pt x="448" y="7580"/>
                </a:lnTo>
                <a:lnTo>
                  <a:pt x="463" y="7611"/>
                </a:lnTo>
                <a:lnTo>
                  <a:pt x="479" y="7639"/>
                </a:lnTo>
                <a:lnTo>
                  <a:pt x="495" y="7664"/>
                </a:lnTo>
                <a:lnTo>
                  <a:pt x="511" y="7688"/>
                </a:lnTo>
                <a:lnTo>
                  <a:pt x="526" y="7709"/>
                </a:lnTo>
                <a:lnTo>
                  <a:pt x="543" y="7729"/>
                </a:lnTo>
                <a:lnTo>
                  <a:pt x="559" y="7745"/>
                </a:lnTo>
                <a:lnTo>
                  <a:pt x="576" y="7759"/>
                </a:lnTo>
                <a:lnTo>
                  <a:pt x="592" y="7772"/>
                </a:lnTo>
                <a:lnTo>
                  <a:pt x="610" y="7782"/>
                </a:lnTo>
                <a:lnTo>
                  <a:pt x="626" y="7790"/>
                </a:lnTo>
                <a:lnTo>
                  <a:pt x="644" y="7796"/>
                </a:lnTo>
                <a:lnTo>
                  <a:pt x="663" y="7799"/>
                </a:lnTo>
                <a:lnTo>
                  <a:pt x="681" y="7800"/>
                </a:lnTo>
                <a:lnTo>
                  <a:pt x="697" y="7799"/>
                </a:lnTo>
                <a:lnTo>
                  <a:pt x="715" y="7796"/>
                </a:lnTo>
                <a:lnTo>
                  <a:pt x="731" y="7790"/>
                </a:lnTo>
                <a:lnTo>
                  <a:pt x="749" y="7782"/>
                </a:lnTo>
                <a:lnTo>
                  <a:pt x="765" y="7772"/>
                </a:lnTo>
                <a:lnTo>
                  <a:pt x="772" y="7765"/>
                </a:lnTo>
                <a:lnTo>
                  <a:pt x="782" y="7759"/>
                </a:lnTo>
                <a:lnTo>
                  <a:pt x="797" y="7745"/>
                </a:lnTo>
                <a:lnTo>
                  <a:pt x="816" y="7729"/>
                </a:lnTo>
                <a:lnTo>
                  <a:pt x="831" y="7709"/>
                </a:lnTo>
                <a:lnTo>
                  <a:pt x="847" y="7688"/>
                </a:lnTo>
                <a:lnTo>
                  <a:pt x="863" y="7664"/>
                </a:lnTo>
                <a:lnTo>
                  <a:pt x="879" y="7639"/>
                </a:lnTo>
                <a:lnTo>
                  <a:pt x="886" y="7624"/>
                </a:lnTo>
                <a:lnTo>
                  <a:pt x="894" y="7611"/>
                </a:lnTo>
                <a:lnTo>
                  <a:pt x="910" y="7580"/>
                </a:lnTo>
                <a:lnTo>
                  <a:pt x="926" y="7547"/>
                </a:lnTo>
                <a:lnTo>
                  <a:pt x="941" y="7514"/>
                </a:lnTo>
                <a:lnTo>
                  <a:pt x="955" y="7477"/>
                </a:lnTo>
                <a:lnTo>
                  <a:pt x="962" y="7457"/>
                </a:lnTo>
                <a:lnTo>
                  <a:pt x="965" y="7446"/>
                </a:lnTo>
                <a:lnTo>
                  <a:pt x="970" y="7437"/>
                </a:lnTo>
                <a:lnTo>
                  <a:pt x="983" y="7395"/>
                </a:lnTo>
                <a:lnTo>
                  <a:pt x="999" y="7353"/>
                </a:lnTo>
                <a:lnTo>
                  <a:pt x="1013" y="7307"/>
                </a:lnTo>
                <a:lnTo>
                  <a:pt x="1028" y="7259"/>
                </a:lnTo>
                <a:lnTo>
                  <a:pt x="1041" y="7208"/>
                </a:lnTo>
                <a:lnTo>
                  <a:pt x="1048" y="7182"/>
                </a:lnTo>
                <a:lnTo>
                  <a:pt x="1056" y="7157"/>
                </a:lnTo>
                <a:lnTo>
                  <a:pt x="1058" y="7142"/>
                </a:lnTo>
                <a:lnTo>
                  <a:pt x="1062" y="7129"/>
                </a:lnTo>
                <a:lnTo>
                  <a:pt x="1068" y="7102"/>
                </a:lnTo>
                <a:lnTo>
                  <a:pt x="1082" y="7045"/>
                </a:lnTo>
                <a:lnTo>
                  <a:pt x="1096" y="6985"/>
                </a:lnTo>
                <a:lnTo>
                  <a:pt x="1109" y="6925"/>
                </a:lnTo>
                <a:lnTo>
                  <a:pt x="1111" y="6908"/>
                </a:lnTo>
                <a:lnTo>
                  <a:pt x="1115" y="6892"/>
                </a:lnTo>
                <a:lnTo>
                  <a:pt x="1122" y="6860"/>
                </a:lnTo>
                <a:lnTo>
                  <a:pt x="1135" y="6795"/>
                </a:lnTo>
                <a:lnTo>
                  <a:pt x="1148" y="6727"/>
                </a:lnTo>
                <a:lnTo>
                  <a:pt x="1161" y="6658"/>
                </a:lnTo>
                <a:lnTo>
                  <a:pt x="1184" y="6514"/>
                </a:lnTo>
                <a:lnTo>
                  <a:pt x="1207" y="6367"/>
                </a:lnTo>
                <a:lnTo>
                  <a:pt x="1227" y="6216"/>
                </a:lnTo>
                <a:lnTo>
                  <a:pt x="1248" y="6062"/>
                </a:lnTo>
                <a:lnTo>
                  <a:pt x="1255" y="5982"/>
                </a:lnTo>
                <a:lnTo>
                  <a:pt x="1265" y="5903"/>
                </a:lnTo>
                <a:lnTo>
                  <a:pt x="1272" y="5821"/>
                </a:lnTo>
                <a:lnTo>
                  <a:pt x="1282" y="5741"/>
                </a:lnTo>
                <a:lnTo>
                  <a:pt x="1288" y="5658"/>
                </a:lnTo>
                <a:lnTo>
                  <a:pt x="1289" y="5637"/>
                </a:lnTo>
                <a:lnTo>
                  <a:pt x="1292" y="5616"/>
                </a:lnTo>
                <a:lnTo>
                  <a:pt x="1296" y="5575"/>
                </a:lnTo>
                <a:lnTo>
                  <a:pt x="1310" y="5406"/>
                </a:lnTo>
                <a:lnTo>
                  <a:pt x="1321" y="5233"/>
                </a:lnTo>
                <a:lnTo>
                  <a:pt x="1326" y="5145"/>
                </a:lnTo>
                <a:lnTo>
                  <a:pt x="1331" y="5056"/>
                </a:lnTo>
                <a:lnTo>
                  <a:pt x="1335" y="4965"/>
                </a:lnTo>
                <a:lnTo>
                  <a:pt x="1339" y="4876"/>
                </a:lnTo>
                <a:lnTo>
                  <a:pt x="1339" y="4852"/>
                </a:lnTo>
                <a:lnTo>
                  <a:pt x="1341" y="4829"/>
                </a:lnTo>
                <a:lnTo>
                  <a:pt x="1343" y="4784"/>
                </a:lnTo>
                <a:lnTo>
                  <a:pt x="1347" y="4692"/>
                </a:lnTo>
                <a:lnTo>
                  <a:pt x="1352" y="4504"/>
                </a:lnTo>
                <a:lnTo>
                  <a:pt x="1356" y="4313"/>
                </a:lnTo>
                <a:lnTo>
                  <a:pt x="1359" y="4118"/>
                </a:lnTo>
                <a:lnTo>
                  <a:pt x="1361" y="3921"/>
                </a:lnTo>
                <a:lnTo>
                  <a:pt x="1361" y="3901"/>
                </a:lnTo>
                <a:lnTo>
                  <a:pt x="1360" y="3799"/>
                </a:lnTo>
                <a:lnTo>
                  <a:pt x="1360" y="3699"/>
                </a:lnTo>
                <a:lnTo>
                  <a:pt x="1358" y="3503"/>
                </a:lnTo>
                <a:lnTo>
                  <a:pt x="1353" y="3310"/>
                </a:lnTo>
                <a:lnTo>
                  <a:pt x="1348" y="3122"/>
                </a:lnTo>
                <a:lnTo>
                  <a:pt x="1344" y="3028"/>
                </a:lnTo>
                <a:lnTo>
                  <a:pt x="1341" y="2936"/>
                </a:lnTo>
                <a:lnTo>
                  <a:pt x="1336" y="2844"/>
                </a:lnTo>
                <a:lnTo>
                  <a:pt x="1333" y="2754"/>
                </a:lnTo>
                <a:lnTo>
                  <a:pt x="1322" y="2576"/>
                </a:lnTo>
                <a:lnTo>
                  <a:pt x="1311" y="2403"/>
                </a:lnTo>
                <a:lnTo>
                  <a:pt x="1297" y="2232"/>
                </a:lnTo>
                <a:lnTo>
                  <a:pt x="1283" y="2065"/>
                </a:lnTo>
                <a:lnTo>
                  <a:pt x="1274" y="1982"/>
                </a:lnTo>
                <a:lnTo>
                  <a:pt x="1266" y="1902"/>
                </a:lnTo>
                <a:lnTo>
                  <a:pt x="1257" y="1821"/>
                </a:lnTo>
                <a:lnTo>
                  <a:pt x="1249" y="1743"/>
                </a:lnTo>
                <a:lnTo>
                  <a:pt x="1228" y="1586"/>
                </a:lnTo>
                <a:lnTo>
                  <a:pt x="1208" y="1434"/>
                </a:lnTo>
                <a:lnTo>
                  <a:pt x="1185" y="1286"/>
                </a:lnTo>
                <a:lnTo>
                  <a:pt x="1173" y="1213"/>
                </a:lnTo>
                <a:lnTo>
                  <a:pt x="1161" y="1143"/>
                </a:lnTo>
                <a:lnTo>
                  <a:pt x="1148" y="1072"/>
                </a:lnTo>
                <a:lnTo>
                  <a:pt x="1135" y="1004"/>
                </a:lnTo>
                <a:lnTo>
                  <a:pt x="1122" y="937"/>
                </a:lnTo>
                <a:lnTo>
                  <a:pt x="1109" y="874"/>
                </a:lnTo>
                <a:lnTo>
                  <a:pt x="1096" y="812"/>
                </a:lnTo>
                <a:lnTo>
                  <a:pt x="1082" y="754"/>
                </a:lnTo>
                <a:lnTo>
                  <a:pt x="1068" y="696"/>
                </a:lnTo>
                <a:lnTo>
                  <a:pt x="1056" y="643"/>
                </a:lnTo>
                <a:lnTo>
                  <a:pt x="1041" y="590"/>
                </a:lnTo>
                <a:lnTo>
                  <a:pt x="1028" y="539"/>
                </a:lnTo>
                <a:lnTo>
                  <a:pt x="1013" y="490"/>
                </a:lnTo>
                <a:lnTo>
                  <a:pt x="999" y="446"/>
                </a:lnTo>
                <a:lnTo>
                  <a:pt x="970" y="361"/>
                </a:lnTo>
                <a:lnTo>
                  <a:pt x="955" y="321"/>
                </a:lnTo>
                <a:lnTo>
                  <a:pt x="941" y="286"/>
                </a:lnTo>
                <a:lnTo>
                  <a:pt x="926" y="251"/>
                </a:lnTo>
                <a:lnTo>
                  <a:pt x="910" y="218"/>
                </a:lnTo>
                <a:lnTo>
                  <a:pt x="894" y="187"/>
                </a:lnTo>
                <a:lnTo>
                  <a:pt x="879" y="160"/>
                </a:lnTo>
                <a:lnTo>
                  <a:pt x="863" y="134"/>
                </a:lnTo>
                <a:lnTo>
                  <a:pt x="847" y="110"/>
                </a:lnTo>
                <a:lnTo>
                  <a:pt x="831" y="89"/>
                </a:lnTo>
                <a:lnTo>
                  <a:pt x="816" y="71"/>
                </a:lnTo>
                <a:lnTo>
                  <a:pt x="797" y="54"/>
                </a:lnTo>
                <a:lnTo>
                  <a:pt x="782" y="40"/>
                </a:lnTo>
                <a:lnTo>
                  <a:pt x="765" y="27"/>
                </a:lnTo>
                <a:lnTo>
                  <a:pt x="749" y="17"/>
                </a:lnTo>
                <a:lnTo>
                  <a:pt x="731" y="9"/>
                </a:lnTo>
                <a:lnTo>
                  <a:pt x="715" y="3"/>
                </a:lnTo>
                <a:lnTo>
                  <a:pt x="681" y="0"/>
                </a:lnTo>
              </a:path>
            </a:pathLst>
          </a:cu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0" scaled="1"/>
          </a:gradFill>
          <a:ln w="47625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028" name="Freeform 10"/>
          <p:cNvSpPr/>
          <p:nvPr/>
        </p:nvSpPr>
        <p:spPr bwMode="auto">
          <a:xfrm>
            <a:off x="3787775" y="1349375"/>
            <a:ext cx="228600" cy="2501900"/>
          </a:xfrm>
          <a:custGeom>
            <a:avLst/>
            <a:gdLst>
              <a:gd name="T0" fmla="*/ 60483749 w 720"/>
              <a:gd name="T1" fmla="*/ 102191566 h 7881"/>
              <a:gd name="T2" fmla="*/ 58266013 w 720"/>
              <a:gd name="T3" fmla="*/ 82640160 h 7881"/>
              <a:gd name="T4" fmla="*/ 56249888 w 720"/>
              <a:gd name="T5" fmla="*/ 65406546 h 7881"/>
              <a:gd name="T6" fmla="*/ 53931504 w 720"/>
              <a:gd name="T7" fmla="*/ 49987214 h 7881"/>
              <a:gd name="T8" fmla="*/ 51713767 w 720"/>
              <a:gd name="T9" fmla="*/ 36583423 h 7881"/>
              <a:gd name="T10" fmla="*/ 49294101 w 720"/>
              <a:gd name="T11" fmla="*/ 25497415 h 7881"/>
              <a:gd name="T12" fmla="*/ 46874751 w 720"/>
              <a:gd name="T13" fmla="*/ 16225684 h 7881"/>
              <a:gd name="T14" fmla="*/ 43447340 w 720"/>
              <a:gd name="T15" fmla="*/ 7155543 h 7881"/>
              <a:gd name="T16" fmla="*/ 40725721 w 720"/>
              <a:gd name="T17" fmla="*/ 2720948 h 7881"/>
              <a:gd name="T18" fmla="*/ 38104760 w 720"/>
              <a:gd name="T19" fmla="*/ 302222 h 7881"/>
              <a:gd name="T20" fmla="*/ 33367026 w 720"/>
              <a:gd name="T21" fmla="*/ 906982 h 7881"/>
              <a:gd name="T22" fmla="*/ 30645100 w 720"/>
              <a:gd name="T23" fmla="*/ 4031104 h 7881"/>
              <a:gd name="T24" fmla="*/ 27117041 w 720"/>
              <a:gd name="T25" fmla="*/ 11186648 h 7881"/>
              <a:gd name="T26" fmla="*/ 24495762 w 720"/>
              <a:gd name="T27" fmla="*/ 19047583 h 7881"/>
              <a:gd name="T28" fmla="*/ 22177377 w 720"/>
              <a:gd name="T29" fmla="*/ 29024709 h 7881"/>
              <a:gd name="T30" fmla="*/ 19657058 w 720"/>
              <a:gd name="T31" fmla="*/ 40816113 h 7881"/>
              <a:gd name="T32" fmla="*/ 17439639 w 720"/>
              <a:gd name="T33" fmla="*/ 54824664 h 7881"/>
              <a:gd name="T34" fmla="*/ 15221902 w 720"/>
              <a:gd name="T35" fmla="*/ 70748122 h 7881"/>
              <a:gd name="T36" fmla="*/ 13205778 w 720"/>
              <a:gd name="T37" fmla="*/ 88888420 h 7881"/>
              <a:gd name="T38" fmla="*/ 11088689 w 720"/>
              <a:gd name="T39" fmla="*/ 109145519 h 7881"/>
              <a:gd name="T40" fmla="*/ 7560627 w 720"/>
              <a:gd name="T41" fmla="*/ 152178760 h 7881"/>
              <a:gd name="T42" fmla="*/ 302260 w 720"/>
              <a:gd name="T43" fmla="*/ 395161213 h 7881"/>
              <a:gd name="T44" fmla="*/ 0 w 720"/>
              <a:gd name="T45" fmla="*/ 401107232 h 7881"/>
              <a:gd name="T46" fmla="*/ 0 w 720"/>
              <a:gd name="T47" fmla="*/ 413200857 h 7881"/>
              <a:gd name="T48" fmla="*/ 8064500 w 720"/>
              <a:gd name="T49" fmla="*/ 649531460 h 7881"/>
              <a:gd name="T50" fmla="*/ 11088689 w 720"/>
              <a:gd name="T51" fmla="*/ 684804559 h 7881"/>
              <a:gd name="T52" fmla="*/ 13205778 w 720"/>
              <a:gd name="T53" fmla="*/ 705061658 h 7881"/>
              <a:gd name="T54" fmla="*/ 15221902 w 720"/>
              <a:gd name="T55" fmla="*/ 723100984 h 7881"/>
              <a:gd name="T56" fmla="*/ 17439639 w 720"/>
              <a:gd name="T57" fmla="*/ 739024759 h 7881"/>
              <a:gd name="T58" fmla="*/ 19657058 w 720"/>
              <a:gd name="T59" fmla="*/ 753032983 h 7881"/>
              <a:gd name="T60" fmla="*/ 22177377 w 720"/>
              <a:gd name="T61" fmla="*/ 765025973 h 7881"/>
              <a:gd name="T62" fmla="*/ 24495762 w 720"/>
              <a:gd name="T63" fmla="*/ 774902778 h 7881"/>
              <a:gd name="T64" fmla="*/ 27117041 w 720"/>
              <a:gd name="T65" fmla="*/ 782763713 h 7881"/>
              <a:gd name="T66" fmla="*/ 29738002 w 720"/>
              <a:gd name="T67" fmla="*/ 788608780 h 7881"/>
              <a:gd name="T68" fmla="*/ 32459611 w 720"/>
              <a:gd name="T69" fmla="*/ 792337661 h 7881"/>
              <a:gd name="T70" fmla="*/ 35181538 w 720"/>
              <a:gd name="T71" fmla="*/ 794050673 h 7881"/>
              <a:gd name="T72" fmla="*/ 38104760 w 720"/>
              <a:gd name="T73" fmla="*/ 793748451 h 7881"/>
              <a:gd name="T74" fmla="*/ 40019919 w 720"/>
              <a:gd name="T75" fmla="*/ 792035439 h 7881"/>
              <a:gd name="T76" fmla="*/ 41632828 w 720"/>
              <a:gd name="T77" fmla="*/ 790120523 h 7881"/>
              <a:gd name="T78" fmla="*/ 44153142 w 720"/>
              <a:gd name="T79" fmla="*/ 784980851 h 7881"/>
              <a:gd name="T80" fmla="*/ 46874751 w 720"/>
              <a:gd name="T81" fmla="*/ 777724359 h 7881"/>
              <a:gd name="T82" fmla="*/ 48588616 w 720"/>
              <a:gd name="T83" fmla="*/ 770871040 h 7881"/>
              <a:gd name="T84" fmla="*/ 50201515 w 720"/>
              <a:gd name="T85" fmla="*/ 765025973 h 7881"/>
              <a:gd name="T86" fmla="*/ 51713767 w 720"/>
              <a:gd name="T87" fmla="*/ 757265990 h 7881"/>
              <a:gd name="T88" fmla="*/ 53931504 w 720"/>
              <a:gd name="T89" fmla="*/ 743963162 h 7881"/>
              <a:gd name="T90" fmla="*/ 56249888 w 720"/>
              <a:gd name="T91" fmla="*/ 728744782 h 7881"/>
              <a:gd name="T92" fmla="*/ 58266013 w 720"/>
              <a:gd name="T93" fmla="*/ 711208946 h 7881"/>
              <a:gd name="T94" fmla="*/ 60483749 w 720"/>
              <a:gd name="T95" fmla="*/ 691859147 h 7881"/>
              <a:gd name="T96" fmla="*/ 63004063 w 720"/>
              <a:gd name="T97" fmla="*/ 663842223 h 7881"/>
              <a:gd name="T98" fmla="*/ 66935347 w 720"/>
              <a:gd name="T99" fmla="*/ 620103587 h 7881"/>
              <a:gd name="T100" fmla="*/ 72580495 w 720"/>
              <a:gd name="T101" fmla="*/ 405239287 h 7881"/>
              <a:gd name="T102" fmla="*/ 72580495 w 720"/>
              <a:gd name="T103" fmla="*/ 397075812 h 7881"/>
              <a:gd name="T104" fmla="*/ 66330510 w 720"/>
              <a:gd name="T105" fmla="*/ 180699691 h 7881"/>
              <a:gd name="T106" fmla="*/ 63306323 w 720"/>
              <a:gd name="T107" fmla="*/ 133937529 h 788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20"/>
              <a:gd name="T163" fmla="*/ 0 h 7881"/>
              <a:gd name="T164" fmla="*/ 720 w 720"/>
              <a:gd name="T165" fmla="*/ 7881 h 788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20" h="7881">
                <a:moveTo>
                  <a:pt x="614" y="1154"/>
                </a:moveTo>
                <a:lnTo>
                  <a:pt x="607" y="1083"/>
                </a:lnTo>
                <a:lnTo>
                  <a:pt x="600" y="1014"/>
                </a:lnTo>
                <a:lnTo>
                  <a:pt x="593" y="947"/>
                </a:lnTo>
                <a:lnTo>
                  <a:pt x="586" y="882"/>
                </a:lnTo>
                <a:lnTo>
                  <a:pt x="578" y="820"/>
                </a:lnTo>
                <a:lnTo>
                  <a:pt x="572" y="760"/>
                </a:lnTo>
                <a:lnTo>
                  <a:pt x="565" y="702"/>
                </a:lnTo>
                <a:lnTo>
                  <a:pt x="558" y="649"/>
                </a:lnTo>
                <a:lnTo>
                  <a:pt x="549" y="595"/>
                </a:lnTo>
                <a:lnTo>
                  <a:pt x="542" y="544"/>
                </a:lnTo>
                <a:lnTo>
                  <a:pt x="535" y="496"/>
                </a:lnTo>
                <a:lnTo>
                  <a:pt x="529" y="449"/>
                </a:lnTo>
                <a:lnTo>
                  <a:pt x="520" y="405"/>
                </a:lnTo>
                <a:lnTo>
                  <a:pt x="513" y="363"/>
                </a:lnTo>
                <a:lnTo>
                  <a:pt x="505" y="323"/>
                </a:lnTo>
                <a:lnTo>
                  <a:pt x="498" y="288"/>
                </a:lnTo>
                <a:lnTo>
                  <a:pt x="489" y="253"/>
                </a:lnTo>
                <a:lnTo>
                  <a:pt x="481" y="220"/>
                </a:lnTo>
                <a:lnTo>
                  <a:pt x="472" y="189"/>
                </a:lnTo>
                <a:lnTo>
                  <a:pt x="465" y="161"/>
                </a:lnTo>
                <a:lnTo>
                  <a:pt x="456" y="135"/>
                </a:lnTo>
                <a:lnTo>
                  <a:pt x="447" y="111"/>
                </a:lnTo>
                <a:lnTo>
                  <a:pt x="431" y="71"/>
                </a:lnTo>
                <a:lnTo>
                  <a:pt x="422" y="54"/>
                </a:lnTo>
                <a:lnTo>
                  <a:pt x="413" y="40"/>
                </a:lnTo>
                <a:lnTo>
                  <a:pt x="404" y="27"/>
                </a:lnTo>
                <a:lnTo>
                  <a:pt x="396" y="17"/>
                </a:lnTo>
                <a:lnTo>
                  <a:pt x="387" y="9"/>
                </a:lnTo>
                <a:lnTo>
                  <a:pt x="378" y="3"/>
                </a:lnTo>
                <a:lnTo>
                  <a:pt x="360" y="0"/>
                </a:lnTo>
                <a:lnTo>
                  <a:pt x="340" y="3"/>
                </a:lnTo>
                <a:lnTo>
                  <a:pt x="331" y="9"/>
                </a:lnTo>
                <a:lnTo>
                  <a:pt x="322" y="17"/>
                </a:lnTo>
                <a:lnTo>
                  <a:pt x="313" y="27"/>
                </a:lnTo>
                <a:lnTo>
                  <a:pt x="304" y="40"/>
                </a:lnTo>
                <a:lnTo>
                  <a:pt x="295" y="54"/>
                </a:lnTo>
                <a:lnTo>
                  <a:pt x="287" y="71"/>
                </a:lnTo>
                <a:lnTo>
                  <a:pt x="269" y="111"/>
                </a:lnTo>
                <a:lnTo>
                  <a:pt x="260" y="135"/>
                </a:lnTo>
                <a:lnTo>
                  <a:pt x="252" y="161"/>
                </a:lnTo>
                <a:lnTo>
                  <a:pt x="243" y="189"/>
                </a:lnTo>
                <a:lnTo>
                  <a:pt x="236" y="220"/>
                </a:lnTo>
                <a:lnTo>
                  <a:pt x="227" y="253"/>
                </a:lnTo>
                <a:lnTo>
                  <a:pt x="220" y="288"/>
                </a:lnTo>
                <a:lnTo>
                  <a:pt x="211" y="323"/>
                </a:lnTo>
                <a:lnTo>
                  <a:pt x="204" y="363"/>
                </a:lnTo>
                <a:lnTo>
                  <a:pt x="195" y="405"/>
                </a:lnTo>
                <a:lnTo>
                  <a:pt x="188" y="449"/>
                </a:lnTo>
                <a:lnTo>
                  <a:pt x="179" y="496"/>
                </a:lnTo>
                <a:lnTo>
                  <a:pt x="173" y="544"/>
                </a:lnTo>
                <a:lnTo>
                  <a:pt x="166" y="595"/>
                </a:lnTo>
                <a:lnTo>
                  <a:pt x="159" y="649"/>
                </a:lnTo>
                <a:lnTo>
                  <a:pt x="151" y="702"/>
                </a:lnTo>
                <a:lnTo>
                  <a:pt x="144" y="760"/>
                </a:lnTo>
                <a:lnTo>
                  <a:pt x="137" y="820"/>
                </a:lnTo>
                <a:lnTo>
                  <a:pt x="131" y="882"/>
                </a:lnTo>
                <a:lnTo>
                  <a:pt x="124" y="947"/>
                </a:lnTo>
                <a:lnTo>
                  <a:pt x="117" y="1014"/>
                </a:lnTo>
                <a:lnTo>
                  <a:pt x="110" y="1083"/>
                </a:lnTo>
                <a:lnTo>
                  <a:pt x="105" y="1154"/>
                </a:lnTo>
                <a:lnTo>
                  <a:pt x="88" y="1329"/>
                </a:lnTo>
                <a:lnTo>
                  <a:pt x="75" y="1510"/>
                </a:lnTo>
                <a:lnTo>
                  <a:pt x="64" y="1697"/>
                </a:lnTo>
                <a:lnTo>
                  <a:pt x="56" y="1890"/>
                </a:lnTo>
                <a:lnTo>
                  <a:pt x="3" y="3921"/>
                </a:lnTo>
                <a:lnTo>
                  <a:pt x="0" y="3940"/>
                </a:lnTo>
                <a:lnTo>
                  <a:pt x="0" y="3961"/>
                </a:lnTo>
                <a:lnTo>
                  <a:pt x="0" y="3980"/>
                </a:lnTo>
                <a:lnTo>
                  <a:pt x="0" y="4021"/>
                </a:lnTo>
                <a:lnTo>
                  <a:pt x="0" y="4061"/>
                </a:lnTo>
                <a:lnTo>
                  <a:pt x="0" y="4100"/>
                </a:lnTo>
                <a:lnTo>
                  <a:pt x="56" y="6153"/>
                </a:lnTo>
                <a:lnTo>
                  <a:pt x="67" y="6300"/>
                </a:lnTo>
                <a:lnTo>
                  <a:pt x="80" y="6445"/>
                </a:lnTo>
                <a:lnTo>
                  <a:pt x="91" y="6587"/>
                </a:lnTo>
                <a:lnTo>
                  <a:pt x="105" y="6726"/>
                </a:lnTo>
                <a:lnTo>
                  <a:pt x="110" y="6795"/>
                </a:lnTo>
                <a:lnTo>
                  <a:pt x="117" y="6865"/>
                </a:lnTo>
                <a:lnTo>
                  <a:pt x="124" y="6932"/>
                </a:lnTo>
                <a:lnTo>
                  <a:pt x="131" y="6996"/>
                </a:lnTo>
                <a:lnTo>
                  <a:pt x="137" y="7057"/>
                </a:lnTo>
                <a:lnTo>
                  <a:pt x="144" y="7118"/>
                </a:lnTo>
                <a:lnTo>
                  <a:pt x="151" y="7175"/>
                </a:lnTo>
                <a:lnTo>
                  <a:pt x="159" y="7231"/>
                </a:lnTo>
                <a:lnTo>
                  <a:pt x="166" y="7282"/>
                </a:lnTo>
                <a:lnTo>
                  <a:pt x="173" y="7333"/>
                </a:lnTo>
                <a:lnTo>
                  <a:pt x="179" y="7382"/>
                </a:lnTo>
                <a:lnTo>
                  <a:pt x="188" y="7428"/>
                </a:lnTo>
                <a:lnTo>
                  <a:pt x="195" y="7472"/>
                </a:lnTo>
                <a:lnTo>
                  <a:pt x="204" y="7514"/>
                </a:lnTo>
                <a:lnTo>
                  <a:pt x="211" y="7554"/>
                </a:lnTo>
                <a:lnTo>
                  <a:pt x="220" y="7591"/>
                </a:lnTo>
                <a:lnTo>
                  <a:pt x="227" y="7625"/>
                </a:lnTo>
                <a:lnTo>
                  <a:pt x="236" y="7658"/>
                </a:lnTo>
                <a:lnTo>
                  <a:pt x="243" y="7689"/>
                </a:lnTo>
                <a:lnTo>
                  <a:pt x="252" y="7717"/>
                </a:lnTo>
                <a:lnTo>
                  <a:pt x="260" y="7743"/>
                </a:lnTo>
                <a:lnTo>
                  <a:pt x="269" y="7767"/>
                </a:lnTo>
                <a:lnTo>
                  <a:pt x="278" y="7789"/>
                </a:lnTo>
                <a:lnTo>
                  <a:pt x="287" y="7808"/>
                </a:lnTo>
                <a:lnTo>
                  <a:pt x="295" y="7825"/>
                </a:lnTo>
                <a:lnTo>
                  <a:pt x="304" y="7840"/>
                </a:lnTo>
                <a:lnTo>
                  <a:pt x="313" y="7852"/>
                </a:lnTo>
                <a:lnTo>
                  <a:pt x="322" y="7862"/>
                </a:lnTo>
                <a:lnTo>
                  <a:pt x="331" y="7870"/>
                </a:lnTo>
                <a:lnTo>
                  <a:pt x="340" y="7876"/>
                </a:lnTo>
                <a:lnTo>
                  <a:pt x="349" y="7879"/>
                </a:lnTo>
                <a:lnTo>
                  <a:pt x="360" y="7881"/>
                </a:lnTo>
                <a:lnTo>
                  <a:pt x="369" y="7879"/>
                </a:lnTo>
                <a:lnTo>
                  <a:pt x="378" y="7876"/>
                </a:lnTo>
                <a:lnTo>
                  <a:pt x="387" y="7870"/>
                </a:lnTo>
                <a:lnTo>
                  <a:pt x="396" y="7862"/>
                </a:lnTo>
                <a:lnTo>
                  <a:pt x="397" y="7859"/>
                </a:lnTo>
                <a:lnTo>
                  <a:pt x="399" y="7857"/>
                </a:lnTo>
                <a:lnTo>
                  <a:pt x="404" y="7852"/>
                </a:lnTo>
                <a:lnTo>
                  <a:pt x="413" y="7840"/>
                </a:lnTo>
                <a:lnTo>
                  <a:pt x="422" y="7825"/>
                </a:lnTo>
                <a:lnTo>
                  <a:pt x="431" y="7808"/>
                </a:lnTo>
                <a:lnTo>
                  <a:pt x="438" y="7789"/>
                </a:lnTo>
                <a:lnTo>
                  <a:pt x="447" y="7767"/>
                </a:lnTo>
                <a:lnTo>
                  <a:pt x="456" y="7743"/>
                </a:lnTo>
                <a:lnTo>
                  <a:pt x="465" y="7717"/>
                </a:lnTo>
                <a:lnTo>
                  <a:pt x="472" y="7689"/>
                </a:lnTo>
                <a:lnTo>
                  <a:pt x="481" y="7658"/>
                </a:lnTo>
                <a:lnTo>
                  <a:pt x="482" y="7649"/>
                </a:lnTo>
                <a:lnTo>
                  <a:pt x="484" y="7641"/>
                </a:lnTo>
                <a:lnTo>
                  <a:pt x="489" y="7625"/>
                </a:lnTo>
                <a:lnTo>
                  <a:pt x="498" y="7591"/>
                </a:lnTo>
                <a:lnTo>
                  <a:pt x="505" y="7554"/>
                </a:lnTo>
                <a:lnTo>
                  <a:pt x="508" y="7534"/>
                </a:lnTo>
                <a:lnTo>
                  <a:pt x="513" y="7514"/>
                </a:lnTo>
                <a:lnTo>
                  <a:pt x="520" y="7472"/>
                </a:lnTo>
                <a:lnTo>
                  <a:pt x="529" y="7428"/>
                </a:lnTo>
                <a:lnTo>
                  <a:pt x="535" y="7382"/>
                </a:lnTo>
                <a:lnTo>
                  <a:pt x="542" y="7333"/>
                </a:lnTo>
                <a:lnTo>
                  <a:pt x="549" y="7282"/>
                </a:lnTo>
                <a:lnTo>
                  <a:pt x="558" y="7231"/>
                </a:lnTo>
                <a:lnTo>
                  <a:pt x="565" y="7175"/>
                </a:lnTo>
                <a:lnTo>
                  <a:pt x="572" y="7118"/>
                </a:lnTo>
                <a:lnTo>
                  <a:pt x="578" y="7057"/>
                </a:lnTo>
                <a:lnTo>
                  <a:pt x="586" y="6996"/>
                </a:lnTo>
                <a:lnTo>
                  <a:pt x="593" y="6932"/>
                </a:lnTo>
                <a:lnTo>
                  <a:pt x="600" y="6865"/>
                </a:lnTo>
                <a:lnTo>
                  <a:pt x="607" y="6795"/>
                </a:lnTo>
                <a:lnTo>
                  <a:pt x="614" y="6726"/>
                </a:lnTo>
                <a:lnTo>
                  <a:pt x="625" y="6587"/>
                </a:lnTo>
                <a:lnTo>
                  <a:pt x="639" y="6445"/>
                </a:lnTo>
                <a:lnTo>
                  <a:pt x="650" y="6300"/>
                </a:lnTo>
                <a:lnTo>
                  <a:pt x="664" y="6153"/>
                </a:lnTo>
                <a:lnTo>
                  <a:pt x="720" y="4100"/>
                </a:lnTo>
                <a:lnTo>
                  <a:pt x="720" y="4061"/>
                </a:lnTo>
                <a:lnTo>
                  <a:pt x="720" y="4021"/>
                </a:lnTo>
                <a:lnTo>
                  <a:pt x="720" y="3980"/>
                </a:lnTo>
                <a:lnTo>
                  <a:pt x="720" y="3961"/>
                </a:lnTo>
                <a:lnTo>
                  <a:pt x="720" y="3940"/>
                </a:lnTo>
                <a:lnTo>
                  <a:pt x="720" y="3921"/>
                </a:lnTo>
                <a:lnTo>
                  <a:pt x="664" y="1890"/>
                </a:lnTo>
                <a:lnTo>
                  <a:pt x="658" y="1793"/>
                </a:lnTo>
                <a:lnTo>
                  <a:pt x="653" y="1697"/>
                </a:lnTo>
                <a:lnTo>
                  <a:pt x="642" y="1510"/>
                </a:lnTo>
                <a:lnTo>
                  <a:pt x="628" y="1329"/>
                </a:lnTo>
                <a:lnTo>
                  <a:pt x="620" y="1241"/>
                </a:lnTo>
                <a:lnTo>
                  <a:pt x="614" y="1154"/>
                </a:lnTo>
              </a:path>
            </a:pathLst>
          </a:cu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0" scaled="1"/>
          </a:gradFill>
          <a:ln w="47625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029" name="Freeform 7"/>
          <p:cNvSpPr/>
          <p:nvPr/>
        </p:nvSpPr>
        <p:spPr bwMode="auto">
          <a:xfrm>
            <a:off x="5260975" y="2638425"/>
            <a:ext cx="228600" cy="1263650"/>
          </a:xfrm>
          <a:custGeom>
            <a:avLst/>
            <a:gdLst>
              <a:gd name="T0" fmla="*/ 67121599 w 719"/>
              <a:gd name="T1" fmla="*/ 206958523 h 3979"/>
              <a:gd name="T2" fmla="*/ 64493495 w 719"/>
              <a:gd name="T3" fmla="*/ 236408643 h 3979"/>
              <a:gd name="T4" fmla="*/ 61258758 w 719"/>
              <a:gd name="T5" fmla="*/ 271809572 h 3979"/>
              <a:gd name="T6" fmla="*/ 59236968 w 719"/>
              <a:gd name="T7" fmla="*/ 291980965 h 3979"/>
              <a:gd name="T8" fmla="*/ 57012968 w 719"/>
              <a:gd name="T9" fmla="*/ 310135092 h 3979"/>
              <a:gd name="T10" fmla="*/ 54687862 w 719"/>
              <a:gd name="T11" fmla="*/ 325969616 h 3979"/>
              <a:gd name="T12" fmla="*/ 52464179 w 719"/>
              <a:gd name="T13" fmla="*/ 340089607 h 3979"/>
              <a:gd name="T14" fmla="*/ 50947916 w 719"/>
              <a:gd name="T15" fmla="*/ 348259028 h 3979"/>
              <a:gd name="T16" fmla="*/ 48926126 w 719"/>
              <a:gd name="T17" fmla="*/ 357134428 h 3979"/>
              <a:gd name="T18" fmla="*/ 47611756 w 719"/>
              <a:gd name="T19" fmla="*/ 361874623 h 3979"/>
              <a:gd name="T20" fmla="*/ 45084757 w 719"/>
              <a:gd name="T21" fmla="*/ 369842381 h 3979"/>
              <a:gd name="T22" fmla="*/ 42557440 w 719"/>
              <a:gd name="T23" fmla="*/ 375591209 h 3979"/>
              <a:gd name="T24" fmla="*/ 40333748 w 719"/>
              <a:gd name="T25" fmla="*/ 378818771 h 3979"/>
              <a:gd name="T26" fmla="*/ 39019378 w 719"/>
              <a:gd name="T27" fmla="*/ 380230731 h 3979"/>
              <a:gd name="T28" fmla="*/ 36290168 w 719"/>
              <a:gd name="T29" fmla="*/ 381239364 h 3979"/>
              <a:gd name="T30" fmla="*/ 33459853 w 719"/>
              <a:gd name="T31" fmla="*/ 380230731 h 3979"/>
              <a:gd name="T32" fmla="*/ 30629220 w 719"/>
              <a:gd name="T33" fmla="*/ 377104159 h 3979"/>
              <a:gd name="T34" fmla="*/ 28001116 w 719"/>
              <a:gd name="T35" fmla="*/ 371960320 h 3979"/>
              <a:gd name="T36" fmla="*/ 25372694 w 719"/>
              <a:gd name="T37" fmla="*/ 364799532 h 3979"/>
              <a:gd name="T38" fmla="*/ 22845695 w 719"/>
              <a:gd name="T39" fmla="*/ 355520806 h 3979"/>
              <a:gd name="T40" fmla="*/ 20621689 w 719"/>
              <a:gd name="T41" fmla="*/ 344325486 h 3979"/>
              <a:gd name="T42" fmla="*/ 18094690 w 719"/>
              <a:gd name="T43" fmla="*/ 330911474 h 3979"/>
              <a:gd name="T44" fmla="*/ 15971795 w 719"/>
              <a:gd name="T45" fmla="*/ 315682257 h 3979"/>
              <a:gd name="T46" fmla="*/ 13848900 w 719"/>
              <a:gd name="T47" fmla="*/ 298234109 h 3979"/>
              <a:gd name="T48" fmla="*/ 11726005 w 719"/>
              <a:gd name="T49" fmla="*/ 278768696 h 3979"/>
              <a:gd name="T50" fmla="*/ 9097898 w 719"/>
              <a:gd name="T51" fmla="*/ 250730218 h 3979"/>
              <a:gd name="T52" fmla="*/ 5559845 w 719"/>
              <a:gd name="T53" fmla="*/ 206958523 h 3979"/>
              <a:gd name="T54" fmla="*/ 5559845 w 719"/>
              <a:gd name="T55" fmla="*/ 210992738 h 3979"/>
              <a:gd name="T56" fmla="*/ 8086844 w 719"/>
              <a:gd name="T57" fmla="*/ 258092986 h 3979"/>
              <a:gd name="T58" fmla="*/ 11119690 w 719"/>
              <a:gd name="T59" fmla="*/ 291879974 h 3979"/>
              <a:gd name="T60" fmla="*/ 13141162 w 719"/>
              <a:gd name="T61" fmla="*/ 312152358 h 3979"/>
              <a:gd name="T62" fmla="*/ 15162952 w 719"/>
              <a:gd name="T63" fmla="*/ 330205495 h 3979"/>
              <a:gd name="T64" fmla="*/ 17386953 w 719"/>
              <a:gd name="T65" fmla="*/ 346141089 h 3979"/>
              <a:gd name="T66" fmla="*/ 19712059 w 719"/>
              <a:gd name="T67" fmla="*/ 360160010 h 3979"/>
              <a:gd name="T68" fmla="*/ 22239062 w 719"/>
              <a:gd name="T69" fmla="*/ 372161983 h 3979"/>
              <a:gd name="T70" fmla="*/ 24463063 w 719"/>
              <a:gd name="T71" fmla="*/ 382046016 h 3979"/>
              <a:gd name="T72" fmla="*/ 27091167 w 719"/>
              <a:gd name="T73" fmla="*/ 389912784 h 3979"/>
              <a:gd name="T74" fmla="*/ 29719590 w 719"/>
              <a:gd name="T75" fmla="*/ 395762602 h 3979"/>
              <a:gd name="T76" fmla="*/ 32549905 w 719"/>
              <a:gd name="T77" fmla="*/ 399494481 h 3979"/>
              <a:gd name="T78" fmla="*/ 35279432 w 719"/>
              <a:gd name="T79" fmla="*/ 401208777 h 3979"/>
              <a:gd name="T80" fmla="*/ 38109747 w 719"/>
              <a:gd name="T81" fmla="*/ 400906441 h 3979"/>
              <a:gd name="T82" fmla="*/ 40030432 w 719"/>
              <a:gd name="T83" fmla="*/ 399191828 h 3979"/>
              <a:gd name="T84" fmla="*/ 41647800 w 719"/>
              <a:gd name="T85" fmla="*/ 397275552 h 3979"/>
              <a:gd name="T86" fmla="*/ 44174809 w 719"/>
              <a:gd name="T87" fmla="*/ 392131713 h 3979"/>
              <a:gd name="T88" fmla="*/ 46904336 w 719"/>
              <a:gd name="T89" fmla="*/ 384870253 h 3979"/>
              <a:gd name="T90" fmla="*/ 48622810 w 719"/>
              <a:gd name="T91" fmla="*/ 378011801 h 3979"/>
              <a:gd name="T92" fmla="*/ 50240178 w 719"/>
              <a:gd name="T93" fmla="*/ 372161983 h 3979"/>
              <a:gd name="T94" fmla="*/ 51756441 w 719"/>
              <a:gd name="T95" fmla="*/ 364396206 h 3979"/>
              <a:gd name="T96" fmla="*/ 54081547 w 719"/>
              <a:gd name="T97" fmla="*/ 351082947 h 3979"/>
              <a:gd name="T98" fmla="*/ 56305230 w 719"/>
              <a:gd name="T99" fmla="*/ 335853729 h 3979"/>
              <a:gd name="T100" fmla="*/ 58428125 w 719"/>
              <a:gd name="T101" fmla="*/ 318304512 h 3979"/>
              <a:gd name="T102" fmla="*/ 60551020 w 719"/>
              <a:gd name="T103" fmla="*/ 298940089 h 3979"/>
              <a:gd name="T104" fmla="*/ 62673916 w 719"/>
              <a:gd name="T105" fmla="*/ 276045450 h 3979"/>
              <a:gd name="T106" fmla="*/ 64796811 w 719"/>
              <a:gd name="T107" fmla="*/ 248914932 h 3979"/>
              <a:gd name="T108" fmla="*/ 66515285 w 719"/>
              <a:gd name="T109" fmla="*/ 220574118 h 397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719"/>
              <a:gd name="T166" fmla="*/ 0 h 3979"/>
              <a:gd name="T167" fmla="*/ 719 w 719"/>
              <a:gd name="T168" fmla="*/ 3979 h 397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719" h="3979">
                <a:moveTo>
                  <a:pt x="719" y="39"/>
                </a:moveTo>
                <a:lnTo>
                  <a:pt x="719" y="0"/>
                </a:lnTo>
                <a:lnTo>
                  <a:pt x="664" y="2052"/>
                </a:lnTo>
                <a:lnTo>
                  <a:pt x="650" y="2199"/>
                </a:lnTo>
                <a:lnTo>
                  <a:pt x="644" y="2272"/>
                </a:lnTo>
                <a:lnTo>
                  <a:pt x="638" y="2344"/>
                </a:lnTo>
                <a:lnTo>
                  <a:pt x="624" y="2486"/>
                </a:lnTo>
                <a:lnTo>
                  <a:pt x="613" y="2626"/>
                </a:lnTo>
                <a:lnTo>
                  <a:pt x="606" y="2695"/>
                </a:lnTo>
                <a:lnTo>
                  <a:pt x="599" y="2764"/>
                </a:lnTo>
                <a:lnTo>
                  <a:pt x="593" y="2831"/>
                </a:lnTo>
                <a:lnTo>
                  <a:pt x="586" y="2895"/>
                </a:lnTo>
                <a:lnTo>
                  <a:pt x="578" y="2957"/>
                </a:lnTo>
                <a:lnTo>
                  <a:pt x="571" y="3017"/>
                </a:lnTo>
                <a:lnTo>
                  <a:pt x="564" y="3075"/>
                </a:lnTo>
                <a:lnTo>
                  <a:pt x="557" y="3130"/>
                </a:lnTo>
                <a:lnTo>
                  <a:pt x="548" y="3181"/>
                </a:lnTo>
                <a:lnTo>
                  <a:pt x="541" y="3232"/>
                </a:lnTo>
                <a:lnTo>
                  <a:pt x="535" y="3281"/>
                </a:lnTo>
                <a:lnTo>
                  <a:pt x="528" y="3328"/>
                </a:lnTo>
                <a:lnTo>
                  <a:pt x="519" y="3372"/>
                </a:lnTo>
                <a:lnTo>
                  <a:pt x="512" y="3414"/>
                </a:lnTo>
                <a:lnTo>
                  <a:pt x="507" y="3433"/>
                </a:lnTo>
                <a:lnTo>
                  <a:pt x="504" y="3453"/>
                </a:lnTo>
                <a:lnTo>
                  <a:pt x="497" y="3491"/>
                </a:lnTo>
                <a:lnTo>
                  <a:pt x="488" y="3525"/>
                </a:lnTo>
                <a:lnTo>
                  <a:pt x="484" y="3541"/>
                </a:lnTo>
                <a:lnTo>
                  <a:pt x="481" y="3549"/>
                </a:lnTo>
                <a:lnTo>
                  <a:pt x="480" y="3558"/>
                </a:lnTo>
                <a:lnTo>
                  <a:pt x="471" y="3588"/>
                </a:lnTo>
                <a:lnTo>
                  <a:pt x="464" y="3617"/>
                </a:lnTo>
                <a:lnTo>
                  <a:pt x="455" y="3643"/>
                </a:lnTo>
                <a:lnTo>
                  <a:pt x="446" y="3667"/>
                </a:lnTo>
                <a:lnTo>
                  <a:pt x="437" y="3688"/>
                </a:lnTo>
                <a:lnTo>
                  <a:pt x="430" y="3707"/>
                </a:lnTo>
                <a:lnTo>
                  <a:pt x="421" y="3724"/>
                </a:lnTo>
                <a:lnTo>
                  <a:pt x="412" y="3739"/>
                </a:lnTo>
                <a:lnTo>
                  <a:pt x="403" y="3752"/>
                </a:lnTo>
                <a:lnTo>
                  <a:pt x="399" y="3756"/>
                </a:lnTo>
                <a:lnTo>
                  <a:pt x="396" y="3758"/>
                </a:lnTo>
                <a:lnTo>
                  <a:pt x="395" y="3762"/>
                </a:lnTo>
                <a:lnTo>
                  <a:pt x="386" y="3770"/>
                </a:lnTo>
                <a:lnTo>
                  <a:pt x="377" y="3775"/>
                </a:lnTo>
                <a:lnTo>
                  <a:pt x="368" y="3779"/>
                </a:lnTo>
                <a:lnTo>
                  <a:pt x="359" y="3780"/>
                </a:lnTo>
                <a:lnTo>
                  <a:pt x="349" y="3779"/>
                </a:lnTo>
                <a:lnTo>
                  <a:pt x="340" y="3775"/>
                </a:lnTo>
                <a:lnTo>
                  <a:pt x="331" y="3770"/>
                </a:lnTo>
                <a:lnTo>
                  <a:pt x="322" y="3762"/>
                </a:lnTo>
                <a:lnTo>
                  <a:pt x="312" y="3752"/>
                </a:lnTo>
                <a:lnTo>
                  <a:pt x="303" y="3739"/>
                </a:lnTo>
                <a:lnTo>
                  <a:pt x="294" y="3724"/>
                </a:lnTo>
                <a:lnTo>
                  <a:pt x="286" y="3707"/>
                </a:lnTo>
                <a:lnTo>
                  <a:pt x="277" y="3688"/>
                </a:lnTo>
                <a:lnTo>
                  <a:pt x="268" y="3667"/>
                </a:lnTo>
                <a:lnTo>
                  <a:pt x="259" y="3643"/>
                </a:lnTo>
                <a:lnTo>
                  <a:pt x="251" y="3617"/>
                </a:lnTo>
                <a:lnTo>
                  <a:pt x="242" y="3588"/>
                </a:lnTo>
                <a:lnTo>
                  <a:pt x="235" y="3558"/>
                </a:lnTo>
                <a:lnTo>
                  <a:pt x="226" y="3525"/>
                </a:lnTo>
                <a:lnTo>
                  <a:pt x="220" y="3491"/>
                </a:lnTo>
                <a:lnTo>
                  <a:pt x="210" y="3453"/>
                </a:lnTo>
                <a:lnTo>
                  <a:pt x="204" y="3414"/>
                </a:lnTo>
                <a:lnTo>
                  <a:pt x="195" y="3372"/>
                </a:lnTo>
                <a:lnTo>
                  <a:pt x="188" y="3328"/>
                </a:lnTo>
                <a:lnTo>
                  <a:pt x="179" y="3281"/>
                </a:lnTo>
                <a:lnTo>
                  <a:pt x="172" y="3232"/>
                </a:lnTo>
                <a:lnTo>
                  <a:pt x="165" y="3181"/>
                </a:lnTo>
                <a:lnTo>
                  <a:pt x="158" y="3130"/>
                </a:lnTo>
                <a:lnTo>
                  <a:pt x="150" y="3075"/>
                </a:lnTo>
                <a:lnTo>
                  <a:pt x="144" y="3017"/>
                </a:lnTo>
                <a:lnTo>
                  <a:pt x="137" y="2957"/>
                </a:lnTo>
                <a:lnTo>
                  <a:pt x="130" y="2895"/>
                </a:lnTo>
                <a:lnTo>
                  <a:pt x="123" y="2831"/>
                </a:lnTo>
                <a:lnTo>
                  <a:pt x="116" y="2764"/>
                </a:lnTo>
                <a:lnTo>
                  <a:pt x="110" y="2695"/>
                </a:lnTo>
                <a:lnTo>
                  <a:pt x="104" y="2626"/>
                </a:lnTo>
                <a:lnTo>
                  <a:pt x="90" y="2486"/>
                </a:lnTo>
                <a:lnTo>
                  <a:pt x="79" y="2344"/>
                </a:lnTo>
                <a:lnTo>
                  <a:pt x="66" y="2199"/>
                </a:lnTo>
                <a:lnTo>
                  <a:pt x="55" y="2052"/>
                </a:lnTo>
                <a:lnTo>
                  <a:pt x="0" y="0"/>
                </a:lnTo>
                <a:lnTo>
                  <a:pt x="0" y="39"/>
                </a:lnTo>
                <a:lnTo>
                  <a:pt x="55" y="2092"/>
                </a:lnTo>
                <a:lnTo>
                  <a:pt x="63" y="2282"/>
                </a:lnTo>
                <a:lnTo>
                  <a:pt x="74" y="2468"/>
                </a:lnTo>
                <a:lnTo>
                  <a:pt x="80" y="2559"/>
                </a:lnTo>
                <a:lnTo>
                  <a:pt x="87" y="2648"/>
                </a:lnTo>
                <a:lnTo>
                  <a:pt x="104" y="2825"/>
                </a:lnTo>
                <a:lnTo>
                  <a:pt x="110" y="2894"/>
                </a:lnTo>
                <a:lnTo>
                  <a:pt x="116" y="2964"/>
                </a:lnTo>
                <a:lnTo>
                  <a:pt x="123" y="3030"/>
                </a:lnTo>
                <a:lnTo>
                  <a:pt x="130" y="3095"/>
                </a:lnTo>
                <a:lnTo>
                  <a:pt x="137" y="3156"/>
                </a:lnTo>
                <a:lnTo>
                  <a:pt x="144" y="3216"/>
                </a:lnTo>
                <a:lnTo>
                  <a:pt x="150" y="3274"/>
                </a:lnTo>
                <a:lnTo>
                  <a:pt x="158" y="3330"/>
                </a:lnTo>
                <a:lnTo>
                  <a:pt x="165" y="3381"/>
                </a:lnTo>
                <a:lnTo>
                  <a:pt x="172" y="3432"/>
                </a:lnTo>
                <a:lnTo>
                  <a:pt x="179" y="3481"/>
                </a:lnTo>
                <a:lnTo>
                  <a:pt x="188" y="3527"/>
                </a:lnTo>
                <a:lnTo>
                  <a:pt x="195" y="3571"/>
                </a:lnTo>
                <a:lnTo>
                  <a:pt x="204" y="3613"/>
                </a:lnTo>
                <a:lnTo>
                  <a:pt x="210" y="3653"/>
                </a:lnTo>
                <a:lnTo>
                  <a:pt x="220" y="3690"/>
                </a:lnTo>
                <a:lnTo>
                  <a:pt x="226" y="3724"/>
                </a:lnTo>
                <a:lnTo>
                  <a:pt x="235" y="3757"/>
                </a:lnTo>
                <a:lnTo>
                  <a:pt x="242" y="3788"/>
                </a:lnTo>
                <a:lnTo>
                  <a:pt x="251" y="3816"/>
                </a:lnTo>
                <a:lnTo>
                  <a:pt x="259" y="3842"/>
                </a:lnTo>
                <a:lnTo>
                  <a:pt x="268" y="3866"/>
                </a:lnTo>
                <a:lnTo>
                  <a:pt x="277" y="3888"/>
                </a:lnTo>
                <a:lnTo>
                  <a:pt x="286" y="3907"/>
                </a:lnTo>
                <a:lnTo>
                  <a:pt x="294" y="3924"/>
                </a:lnTo>
                <a:lnTo>
                  <a:pt x="303" y="3939"/>
                </a:lnTo>
                <a:lnTo>
                  <a:pt x="312" y="3951"/>
                </a:lnTo>
                <a:lnTo>
                  <a:pt x="322" y="3961"/>
                </a:lnTo>
                <a:lnTo>
                  <a:pt x="331" y="3969"/>
                </a:lnTo>
                <a:lnTo>
                  <a:pt x="340" y="3975"/>
                </a:lnTo>
                <a:lnTo>
                  <a:pt x="349" y="3978"/>
                </a:lnTo>
                <a:lnTo>
                  <a:pt x="359" y="3979"/>
                </a:lnTo>
                <a:lnTo>
                  <a:pt x="368" y="3978"/>
                </a:lnTo>
                <a:lnTo>
                  <a:pt x="377" y="3975"/>
                </a:lnTo>
                <a:lnTo>
                  <a:pt x="386" y="3969"/>
                </a:lnTo>
                <a:lnTo>
                  <a:pt x="395" y="3961"/>
                </a:lnTo>
                <a:lnTo>
                  <a:pt x="396" y="3958"/>
                </a:lnTo>
                <a:lnTo>
                  <a:pt x="399" y="3956"/>
                </a:lnTo>
                <a:lnTo>
                  <a:pt x="403" y="3951"/>
                </a:lnTo>
                <a:lnTo>
                  <a:pt x="412" y="3939"/>
                </a:lnTo>
                <a:lnTo>
                  <a:pt x="421" y="3924"/>
                </a:lnTo>
                <a:lnTo>
                  <a:pt x="430" y="3907"/>
                </a:lnTo>
                <a:lnTo>
                  <a:pt x="437" y="3888"/>
                </a:lnTo>
                <a:lnTo>
                  <a:pt x="446" y="3866"/>
                </a:lnTo>
                <a:lnTo>
                  <a:pt x="455" y="3842"/>
                </a:lnTo>
                <a:lnTo>
                  <a:pt x="464" y="3816"/>
                </a:lnTo>
                <a:lnTo>
                  <a:pt x="471" y="3788"/>
                </a:lnTo>
                <a:lnTo>
                  <a:pt x="480" y="3757"/>
                </a:lnTo>
                <a:lnTo>
                  <a:pt x="481" y="3748"/>
                </a:lnTo>
                <a:lnTo>
                  <a:pt x="484" y="3740"/>
                </a:lnTo>
                <a:lnTo>
                  <a:pt x="488" y="3724"/>
                </a:lnTo>
                <a:lnTo>
                  <a:pt x="497" y="3690"/>
                </a:lnTo>
                <a:lnTo>
                  <a:pt x="504" y="3653"/>
                </a:lnTo>
                <a:lnTo>
                  <a:pt x="507" y="3633"/>
                </a:lnTo>
                <a:lnTo>
                  <a:pt x="512" y="3613"/>
                </a:lnTo>
                <a:lnTo>
                  <a:pt x="519" y="3571"/>
                </a:lnTo>
                <a:lnTo>
                  <a:pt x="528" y="3527"/>
                </a:lnTo>
                <a:lnTo>
                  <a:pt x="535" y="3481"/>
                </a:lnTo>
                <a:lnTo>
                  <a:pt x="541" y="3432"/>
                </a:lnTo>
                <a:lnTo>
                  <a:pt x="548" y="3381"/>
                </a:lnTo>
                <a:lnTo>
                  <a:pt x="557" y="3330"/>
                </a:lnTo>
                <a:lnTo>
                  <a:pt x="564" y="3274"/>
                </a:lnTo>
                <a:lnTo>
                  <a:pt x="571" y="3216"/>
                </a:lnTo>
                <a:lnTo>
                  <a:pt x="578" y="3156"/>
                </a:lnTo>
                <a:lnTo>
                  <a:pt x="586" y="3095"/>
                </a:lnTo>
                <a:lnTo>
                  <a:pt x="593" y="3030"/>
                </a:lnTo>
                <a:lnTo>
                  <a:pt x="599" y="2964"/>
                </a:lnTo>
                <a:lnTo>
                  <a:pt x="606" y="2894"/>
                </a:lnTo>
                <a:lnTo>
                  <a:pt x="613" y="2825"/>
                </a:lnTo>
                <a:lnTo>
                  <a:pt x="620" y="2737"/>
                </a:lnTo>
                <a:lnTo>
                  <a:pt x="628" y="2648"/>
                </a:lnTo>
                <a:lnTo>
                  <a:pt x="634" y="2559"/>
                </a:lnTo>
                <a:lnTo>
                  <a:pt x="641" y="2468"/>
                </a:lnTo>
                <a:lnTo>
                  <a:pt x="647" y="2375"/>
                </a:lnTo>
                <a:lnTo>
                  <a:pt x="654" y="2282"/>
                </a:lnTo>
                <a:lnTo>
                  <a:pt x="658" y="2187"/>
                </a:lnTo>
                <a:lnTo>
                  <a:pt x="664" y="2092"/>
                </a:lnTo>
                <a:lnTo>
                  <a:pt x="719" y="3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030" name="Freeform 8"/>
          <p:cNvSpPr/>
          <p:nvPr/>
        </p:nvSpPr>
        <p:spPr bwMode="auto">
          <a:xfrm>
            <a:off x="1285875" y="1336675"/>
            <a:ext cx="31750" cy="4763"/>
          </a:xfrm>
          <a:custGeom>
            <a:avLst/>
            <a:gdLst>
              <a:gd name="T0" fmla="*/ 2571429 w 99"/>
              <a:gd name="T1" fmla="*/ 0 h 14"/>
              <a:gd name="T2" fmla="*/ 0 w 99"/>
              <a:gd name="T3" fmla="*/ 347359 h 14"/>
              <a:gd name="T4" fmla="*/ 308520 w 99"/>
              <a:gd name="T5" fmla="*/ 347359 h 14"/>
              <a:gd name="T6" fmla="*/ 2571429 w 99"/>
              <a:gd name="T7" fmla="*/ 347359 h 14"/>
              <a:gd name="T8" fmla="*/ 6376940 w 99"/>
              <a:gd name="T9" fmla="*/ 463032 h 14"/>
              <a:gd name="T10" fmla="*/ 8228381 w 99"/>
              <a:gd name="T11" fmla="*/ 810391 h 14"/>
              <a:gd name="T12" fmla="*/ 10182449 w 99"/>
              <a:gd name="T13" fmla="*/ 1620441 h 14"/>
              <a:gd name="T14" fmla="*/ 8228381 w 99"/>
              <a:gd name="T15" fmla="*/ 810391 h 14"/>
              <a:gd name="T16" fmla="*/ 6376940 w 99"/>
              <a:gd name="T17" fmla="*/ 463032 h 14"/>
              <a:gd name="T18" fmla="*/ 2571429 w 99"/>
              <a:gd name="T19" fmla="*/ 0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9"/>
              <a:gd name="T31" fmla="*/ 0 h 14"/>
              <a:gd name="T32" fmla="*/ 99 w 99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9" h="14">
                <a:moveTo>
                  <a:pt x="25" y="0"/>
                </a:moveTo>
                <a:lnTo>
                  <a:pt x="0" y="3"/>
                </a:lnTo>
                <a:lnTo>
                  <a:pt x="3" y="3"/>
                </a:lnTo>
                <a:lnTo>
                  <a:pt x="25" y="3"/>
                </a:lnTo>
                <a:lnTo>
                  <a:pt x="62" y="4"/>
                </a:lnTo>
                <a:lnTo>
                  <a:pt x="80" y="7"/>
                </a:lnTo>
                <a:lnTo>
                  <a:pt x="99" y="14"/>
                </a:lnTo>
                <a:lnTo>
                  <a:pt x="80" y="7"/>
                </a:lnTo>
                <a:lnTo>
                  <a:pt x="62" y="4"/>
                </a:lnTo>
                <a:lnTo>
                  <a:pt x="2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031" name="Text Box 28"/>
          <p:cNvSpPr txBox="1">
            <a:spLocks noChangeArrowheads="1"/>
          </p:cNvSpPr>
          <p:nvPr/>
        </p:nvSpPr>
        <p:spPr bwMode="auto">
          <a:xfrm>
            <a:off x="1063625" y="942975"/>
            <a:ext cx="144145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ea typeface="楷体" pitchFamily="49" charset="-122"/>
                <a:cs typeface="Times New Roman" pitchFamily="18" charset="0"/>
              </a:rPr>
              <a:t>物镜</a:t>
            </a:r>
          </a:p>
        </p:txBody>
      </p:sp>
      <p:sp>
        <p:nvSpPr>
          <p:cNvPr id="1032" name="Text Box 29"/>
          <p:cNvSpPr txBox="1">
            <a:spLocks noChangeArrowheads="1"/>
          </p:cNvSpPr>
          <p:nvPr/>
        </p:nvSpPr>
        <p:spPr bwMode="auto">
          <a:xfrm>
            <a:off x="3425825" y="942975"/>
            <a:ext cx="12192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目镜</a:t>
            </a:r>
          </a:p>
        </p:txBody>
      </p:sp>
      <p:sp>
        <p:nvSpPr>
          <p:cNvPr id="1033" name="Line 34"/>
          <p:cNvSpPr>
            <a:spLocks noChangeShapeType="1"/>
          </p:cNvSpPr>
          <p:nvPr/>
        </p:nvSpPr>
        <p:spPr bwMode="auto">
          <a:xfrm>
            <a:off x="250825" y="2528888"/>
            <a:ext cx="6076950" cy="14287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Dot"/>
            <a:round/>
          </a:ln>
        </p:spPr>
        <p:txBody>
          <a:bodyPr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034" name="AutoShape 35"/>
          <p:cNvSpPr>
            <a:spLocks noChangeArrowheads="1"/>
          </p:cNvSpPr>
          <p:nvPr/>
        </p:nvSpPr>
        <p:spPr bwMode="auto">
          <a:xfrm flipH="1" flipV="1">
            <a:off x="698500" y="2009775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</a:ln>
        </p:spPr>
        <p:txBody>
          <a:bodyPr vert="eaVert" wrap="none" anchor="ctr"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2500" name="AutoShape 36"/>
          <p:cNvSpPr>
            <a:spLocks noChangeArrowheads="1"/>
          </p:cNvSpPr>
          <p:nvPr/>
        </p:nvSpPr>
        <p:spPr bwMode="auto">
          <a:xfrm flipH="1">
            <a:off x="2968625" y="2543175"/>
            <a:ext cx="304800" cy="1066800"/>
          </a:xfrm>
          <a:prstGeom prst="downArrow">
            <a:avLst>
              <a:gd name="adj1" fmla="val 50000"/>
              <a:gd name="adj2" fmla="val 875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</a:ln>
        </p:spPr>
        <p:txBody>
          <a:bodyPr vert="eaVert" wrap="none" anchor="ctr"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036" name="Rectangle 38"/>
          <p:cNvSpPr>
            <a:spLocks noGrp="1" noChangeArrowheads="1"/>
          </p:cNvSpPr>
          <p:nvPr>
            <p:ph type="title"/>
          </p:nvPr>
        </p:nvSpPr>
        <p:spPr>
          <a:xfrm>
            <a:off x="206375" y="188913"/>
            <a:ext cx="5265738" cy="719137"/>
          </a:xfrm>
        </p:spPr>
        <p:txBody>
          <a:bodyPr/>
          <a:lstStyle/>
          <a:p>
            <a:pPr algn="l"/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kumimoji="0"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显微镜的原理</a:t>
            </a:r>
            <a:endParaRPr kumimoji="0" lang="en-US" altLang="zh-CN" sz="40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2533" name="Rectangle 69"/>
          <p:cNvSpPr>
            <a:spLocks noGrp="1" noChangeArrowheads="1"/>
          </p:cNvSpPr>
          <p:nvPr>
            <p:ph type="body" sz="half" idx="1"/>
          </p:nvPr>
        </p:nvSpPr>
        <p:spPr>
          <a:xfrm>
            <a:off x="4148138" y="3563938"/>
            <a:ext cx="4995862" cy="2430462"/>
          </a:xfrm>
        </p:spPr>
        <p:txBody>
          <a:bodyPr/>
          <a:lstStyle/>
          <a:p>
            <a:pPr>
              <a:buFontTx/>
              <a:buNone/>
            </a:pPr>
            <a:r>
              <a:rPr kumimoji="0" lang="zh-CN" altLang="en-US" sz="26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</a:t>
            </a:r>
            <a:r>
              <a:rPr kumimoji="0" lang="en-US" altLang="zh-CN" sz="26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kumimoji="0" lang="zh-CN" altLang="en-US" sz="26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次物镜成倒立、</a:t>
            </a:r>
            <a:r>
              <a:rPr kumimoji="0" lang="zh-CN" altLang="en-US" sz="2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放大</a:t>
            </a:r>
            <a:r>
              <a:rPr kumimoji="0" lang="zh-CN" altLang="en-US" sz="26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、实像。</a:t>
            </a:r>
          </a:p>
          <a:p>
            <a:pPr>
              <a:buFontTx/>
              <a:buNone/>
            </a:pPr>
            <a:r>
              <a:rPr kumimoji="0" lang="zh-CN" altLang="en-US" sz="26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zh-CN" altLang="en-US" sz="26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相当于</a:t>
            </a:r>
            <a:r>
              <a:rPr lang="zh-CN" altLang="en-US" sz="2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投影仪</a:t>
            </a:r>
            <a:r>
              <a:rPr kumimoji="0" lang="zh-CN" altLang="en-US" sz="26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</a:p>
          <a:p>
            <a:pPr>
              <a:buFontTx/>
              <a:buNone/>
            </a:pPr>
            <a:r>
              <a:rPr kumimoji="0" lang="zh-CN" altLang="en-US" sz="26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</a:t>
            </a:r>
            <a:r>
              <a:rPr kumimoji="0" lang="en-US" altLang="zh-CN" sz="26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kumimoji="0" lang="zh-CN" altLang="en-US" sz="26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次目镜成正立、</a:t>
            </a:r>
            <a:r>
              <a:rPr kumimoji="0" lang="zh-CN" altLang="en-US" sz="2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放大</a:t>
            </a:r>
            <a:r>
              <a:rPr kumimoji="0" lang="zh-CN" altLang="en-US" sz="26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、虚像。</a:t>
            </a:r>
          </a:p>
          <a:p>
            <a:pPr>
              <a:buFontTx/>
              <a:buNone/>
            </a:pPr>
            <a:r>
              <a:rPr lang="zh-CN" altLang="en-US" sz="26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（相当于</a:t>
            </a:r>
            <a:r>
              <a:rPr lang="zh-CN" altLang="en-US" sz="2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放大镜</a:t>
            </a:r>
            <a:r>
              <a:rPr lang="zh-CN" altLang="en-US" sz="26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</a:p>
        </p:txBody>
      </p:sp>
      <p:sp>
        <p:nvSpPr>
          <p:cNvPr id="62534" name="Rectangle 70"/>
          <p:cNvSpPr>
            <a:spLocks noGrp="1" noChangeArrowheads="1"/>
          </p:cNvSpPr>
          <p:nvPr>
            <p:ph type="body" sz="half" idx="2"/>
          </p:nvPr>
        </p:nvSpPr>
        <p:spPr>
          <a:xfrm>
            <a:off x="385763" y="5589588"/>
            <a:ext cx="8642350" cy="968375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26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通过显微镜得到</a:t>
            </a:r>
            <a:r>
              <a:rPr lang="zh-CN" altLang="en-US" sz="2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倒立、放大的虚像</a:t>
            </a:r>
            <a:r>
              <a:rPr lang="zh-CN" altLang="en-US" sz="26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>
              <a:buFontTx/>
              <a:buNone/>
            </a:pPr>
            <a:r>
              <a:rPr lang="zh-CN" altLang="en-US" sz="26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显微镜放大倍数</a:t>
            </a:r>
            <a:r>
              <a:rPr lang="en-US" altLang="zh-CN" sz="26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</a:t>
            </a:r>
            <a:r>
              <a:rPr lang="zh-CN" altLang="en-US" sz="2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物镜放大倍数</a:t>
            </a:r>
            <a:r>
              <a:rPr lang="en-US" altLang="zh-CN" sz="26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Wingdings 2" pitchFamily="18" charset="2"/>
              </a:rPr>
              <a:t>×</a:t>
            </a:r>
            <a:r>
              <a:rPr lang="zh-CN" altLang="en-US" sz="2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Wingdings 2" pitchFamily="18" charset="2"/>
              </a:rPr>
              <a:t>目镜</a:t>
            </a:r>
            <a:r>
              <a:rPr lang="zh-CN" altLang="en-US" sz="2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放大倍数</a:t>
            </a:r>
            <a:r>
              <a:rPr lang="zh-CN" altLang="en-US" sz="26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  <p:pic>
        <p:nvPicPr>
          <p:cNvPr id="1039" name="Picture 3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-1408124">
            <a:off x="4797425" y="549275"/>
            <a:ext cx="1166813" cy="1665288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2" name="Group 56"/>
          <p:cNvGrpSpPr/>
          <p:nvPr/>
        </p:nvGrpSpPr>
        <p:grpSpPr>
          <a:xfrm>
            <a:off x="792163" y="2032000"/>
            <a:ext cx="676275" cy="3175"/>
            <a:chOff x="981" y="1790"/>
            <a:chExt cx="426" cy="2"/>
          </a:xfrm>
        </p:grpSpPr>
        <p:sp>
          <p:nvSpPr>
            <p:cNvPr id="1070" name="Line 40"/>
            <p:cNvSpPr>
              <a:spLocks noChangeShapeType="1"/>
            </p:cNvSpPr>
            <p:nvPr/>
          </p:nvSpPr>
          <p:spPr bwMode="auto">
            <a:xfrm flipV="1">
              <a:off x="981" y="1790"/>
              <a:ext cx="4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071" name="Line 43"/>
            <p:cNvSpPr>
              <a:spLocks noChangeShapeType="1"/>
            </p:cNvSpPr>
            <p:nvPr/>
          </p:nvSpPr>
          <p:spPr bwMode="auto">
            <a:xfrm flipV="1">
              <a:off x="1188" y="1792"/>
              <a:ext cx="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3" name="Group 47"/>
          <p:cNvGrpSpPr/>
          <p:nvPr/>
        </p:nvGrpSpPr>
        <p:grpSpPr>
          <a:xfrm>
            <a:off x="1466850" y="2033588"/>
            <a:ext cx="1665288" cy="1530350"/>
            <a:chOff x="1406" y="1791"/>
            <a:chExt cx="1049" cy="964"/>
          </a:xfrm>
        </p:grpSpPr>
        <p:sp>
          <p:nvSpPr>
            <p:cNvPr id="1068" name="Line 42"/>
            <p:cNvSpPr>
              <a:spLocks noChangeShapeType="1"/>
            </p:cNvSpPr>
            <p:nvPr/>
          </p:nvSpPr>
          <p:spPr bwMode="auto">
            <a:xfrm>
              <a:off x="1406" y="1791"/>
              <a:ext cx="1049" cy="9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069" name="Line 44"/>
            <p:cNvSpPr>
              <a:spLocks noChangeShapeType="1"/>
            </p:cNvSpPr>
            <p:nvPr/>
          </p:nvSpPr>
          <p:spPr bwMode="auto">
            <a:xfrm>
              <a:off x="1937" y="2280"/>
              <a:ext cx="57" cy="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4" name="Group 48"/>
          <p:cNvGrpSpPr/>
          <p:nvPr/>
        </p:nvGrpSpPr>
        <p:grpSpPr>
          <a:xfrm>
            <a:off x="792163" y="2033588"/>
            <a:ext cx="2339975" cy="1530350"/>
            <a:chOff x="924" y="1791"/>
            <a:chExt cx="1531" cy="964"/>
          </a:xfrm>
        </p:grpSpPr>
        <p:sp>
          <p:nvSpPr>
            <p:cNvPr id="1066" name="Line 41"/>
            <p:cNvSpPr>
              <a:spLocks noChangeShapeType="1"/>
            </p:cNvSpPr>
            <p:nvPr/>
          </p:nvSpPr>
          <p:spPr bwMode="auto">
            <a:xfrm>
              <a:off x="924" y="1791"/>
              <a:ext cx="1531" cy="9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067" name="Line 45"/>
            <p:cNvSpPr>
              <a:spLocks noChangeShapeType="1"/>
            </p:cNvSpPr>
            <p:nvPr/>
          </p:nvSpPr>
          <p:spPr bwMode="auto">
            <a:xfrm>
              <a:off x="1600" y="2217"/>
              <a:ext cx="85" cy="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1043" name="Oval 51"/>
          <p:cNvSpPr>
            <a:spLocks noChangeArrowheads="1"/>
          </p:cNvSpPr>
          <p:nvPr/>
        </p:nvSpPr>
        <p:spPr bwMode="auto">
          <a:xfrm>
            <a:off x="1987550" y="2484438"/>
            <a:ext cx="82550" cy="82550"/>
          </a:xfrm>
          <a:prstGeom prst="ellipse">
            <a:avLst/>
          </a:prstGeom>
          <a:solidFill>
            <a:srgbClr val="00FFFF"/>
          </a:solidFill>
          <a:ln w="28575">
            <a:solidFill>
              <a:srgbClr val="0000FF"/>
            </a:solidFill>
            <a:round/>
          </a:ln>
        </p:spPr>
        <p:txBody>
          <a:bodyPr wrap="none" anchor="ctr"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044" name="Oval 52"/>
          <p:cNvSpPr>
            <a:spLocks noChangeArrowheads="1"/>
          </p:cNvSpPr>
          <p:nvPr/>
        </p:nvSpPr>
        <p:spPr bwMode="auto">
          <a:xfrm>
            <a:off x="1016000" y="2484438"/>
            <a:ext cx="82550" cy="82550"/>
          </a:xfrm>
          <a:prstGeom prst="ellipse">
            <a:avLst/>
          </a:prstGeom>
          <a:solidFill>
            <a:srgbClr val="00FFFF"/>
          </a:solidFill>
          <a:ln w="28575">
            <a:solidFill>
              <a:srgbClr val="0000FF"/>
            </a:solidFill>
            <a:round/>
          </a:ln>
        </p:spPr>
        <p:txBody>
          <a:bodyPr wrap="none" anchor="ctr"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045" name="Oval 53"/>
          <p:cNvSpPr>
            <a:spLocks noChangeArrowheads="1"/>
          </p:cNvSpPr>
          <p:nvPr/>
        </p:nvSpPr>
        <p:spPr bwMode="auto">
          <a:xfrm>
            <a:off x="1544638" y="2490788"/>
            <a:ext cx="82550" cy="82550"/>
          </a:xfrm>
          <a:prstGeom prst="ellipse">
            <a:avLst/>
          </a:prstGeom>
          <a:solidFill>
            <a:srgbClr val="00FFFF"/>
          </a:solidFill>
          <a:ln w="28575">
            <a:solidFill>
              <a:srgbClr val="0000FF"/>
            </a:solidFill>
            <a:round/>
          </a:ln>
        </p:spPr>
        <p:txBody>
          <a:bodyPr wrap="none" anchor="ctr"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046" name="Oval 54"/>
          <p:cNvSpPr>
            <a:spLocks noChangeArrowheads="1"/>
          </p:cNvSpPr>
          <p:nvPr/>
        </p:nvSpPr>
        <p:spPr bwMode="auto">
          <a:xfrm>
            <a:off x="444500" y="2490788"/>
            <a:ext cx="82550" cy="82550"/>
          </a:xfrm>
          <a:prstGeom prst="ellipse">
            <a:avLst/>
          </a:prstGeom>
          <a:solidFill>
            <a:srgbClr val="00FFFF"/>
          </a:solidFill>
          <a:ln w="28575">
            <a:solidFill>
              <a:srgbClr val="0000FF"/>
            </a:solidFill>
            <a:round/>
          </a:ln>
        </p:spPr>
        <p:txBody>
          <a:bodyPr wrap="none" anchor="ctr"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047" name="Oval 55"/>
          <p:cNvSpPr>
            <a:spLocks noChangeArrowheads="1"/>
          </p:cNvSpPr>
          <p:nvPr/>
        </p:nvSpPr>
        <p:spPr bwMode="auto">
          <a:xfrm>
            <a:off x="2451100" y="2490788"/>
            <a:ext cx="82550" cy="82550"/>
          </a:xfrm>
          <a:prstGeom prst="ellipse">
            <a:avLst/>
          </a:prstGeom>
          <a:solidFill>
            <a:srgbClr val="00FFFF"/>
          </a:solidFill>
          <a:ln w="28575">
            <a:solidFill>
              <a:srgbClr val="0000FF"/>
            </a:solidFill>
            <a:round/>
          </a:ln>
        </p:spPr>
        <p:txBody>
          <a:bodyPr wrap="none" anchor="ctr"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048" name="Oval 57"/>
          <p:cNvSpPr>
            <a:spLocks noChangeArrowheads="1"/>
          </p:cNvSpPr>
          <p:nvPr/>
        </p:nvSpPr>
        <p:spPr bwMode="auto">
          <a:xfrm>
            <a:off x="2681288" y="2474913"/>
            <a:ext cx="134937" cy="134937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049" name="Oval 58"/>
          <p:cNvSpPr>
            <a:spLocks noChangeArrowheads="1"/>
          </p:cNvSpPr>
          <p:nvPr/>
        </p:nvSpPr>
        <p:spPr bwMode="auto">
          <a:xfrm>
            <a:off x="5021263" y="2468563"/>
            <a:ext cx="134937" cy="134937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050" name="Oval 59"/>
          <p:cNvSpPr>
            <a:spLocks noChangeArrowheads="1"/>
          </p:cNvSpPr>
          <p:nvPr/>
        </p:nvSpPr>
        <p:spPr bwMode="auto">
          <a:xfrm>
            <a:off x="3844925" y="2468563"/>
            <a:ext cx="134938" cy="134937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2525" name="Line 61"/>
          <p:cNvSpPr>
            <a:spLocks noChangeShapeType="1"/>
          </p:cNvSpPr>
          <p:nvPr/>
        </p:nvSpPr>
        <p:spPr bwMode="auto">
          <a:xfrm flipH="1">
            <a:off x="1916113" y="3563938"/>
            <a:ext cx="1216025" cy="1620837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</a:ln>
        </p:spPr>
        <p:txBody>
          <a:bodyPr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2526" name="Line 62"/>
          <p:cNvSpPr>
            <a:spLocks noChangeShapeType="1"/>
          </p:cNvSpPr>
          <p:nvPr/>
        </p:nvSpPr>
        <p:spPr bwMode="auto">
          <a:xfrm flipH="1">
            <a:off x="1916113" y="3563938"/>
            <a:ext cx="1890712" cy="1620837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</a:ln>
        </p:spPr>
        <p:txBody>
          <a:bodyPr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5" name="Group 66"/>
          <p:cNvGrpSpPr/>
          <p:nvPr/>
        </p:nvGrpSpPr>
        <p:grpSpPr>
          <a:xfrm>
            <a:off x="3132138" y="1630363"/>
            <a:ext cx="1482725" cy="1936750"/>
            <a:chOff x="2455" y="1537"/>
            <a:chExt cx="934" cy="1220"/>
          </a:xfrm>
        </p:grpSpPr>
        <p:sp>
          <p:nvSpPr>
            <p:cNvPr id="1064" name="Line 49"/>
            <p:cNvSpPr>
              <a:spLocks noChangeShapeType="1"/>
            </p:cNvSpPr>
            <p:nvPr/>
          </p:nvSpPr>
          <p:spPr bwMode="auto">
            <a:xfrm flipV="1">
              <a:off x="2455" y="1537"/>
              <a:ext cx="934" cy="12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065" name="Line 63"/>
            <p:cNvSpPr>
              <a:spLocks noChangeShapeType="1"/>
            </p:cNvSpPr>
            <p:nvPr/>
          </p:nvSpPr>
          <p:spPr bwMode="auto">
            <a:xfrm flipV="1">
              <a:off x="2693" y="2334"/>
              <a:ext cx="85" cy="11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6" name="Group 68"/>
          <p:cNvGrpSpPr/>
          <p:nvPr/>
        </p:nvGrpSpPr>
        <p:grpSpPr>
          <a:xfrm>
            <a:off x="3806825" y="2079625"/>
            <a:ext cx="1800225" cy="1484313"/>
            <a:chOff x="2880" y="1820"/>
            <a:chExt cx="1134" cy="935"/>
          </a:xfrm>
        </p:grpSpPr>
        <p:sp>
          <p:nvSpPr>
            <p:cNvPr id="1062" name="Line 60"/>
            <p:cNvSpPr>
              <a:spLocks noChangeShapeType="1"/>
            </p:cNvSpPr>
            <p:nvPr/>
          </p:nvSpPr>
          <p:spPr bwMode="auto">
            <a:xfrm flipV="1">
              <a:off x="2880" y="1820"/>
              <a:ext cx="1134" cy="93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063" name="Line 64"/>
            <p:cNvSpPr>
              <a:spLocks noChangeShapeType="1"/>
            </p:cNvSpPr>
            <p:nvPr/>
          </p:nvSpPr>
          <p:spPr bwMode="auto">
            <a:xfrm flipV="1">
              <a:off x="3208" y="2415"/>
              <a:ext cx="85" cy="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7" name="Group 67"/>
          <p:cNvGrpSpPr/>
          <p:nvPr/>
        </p:nvGrpSpPr>
        <p:grpSpPr>
          <a:xfrm>
            <a:off x="3132138" y="3563938"/>
            <a:ext cx="674687" cy="0"/>
            <a:chOff x="2455" y="2755"/>
            <a:chExt cx="425" cy="0"/>
          </a:xfrm>
        </p:grpSpPr>
        <p:sp>
          <p:nvSpPr>
            <p:cNvPr id="1060" name="Line 50"/>
            <p:cNvSpPr>
              <a:spLocks noChangeShapeType="1"/>
            </p:cNvSpPr>
            <p:nvPr/>
          </p:nvSpPr>
          <p:spPr bwMode="auto">
            <a:xfrm>
              <a:off x="2455" y="2755"/>
              <a:ext cx="42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061" name="Line 65"/>
            <p:cNvSpPr>
              <a:spLocks noChangeShapeType="1"/>
            </p:cNvSpPr>
            <p:nvPr/>
          </p:nvSpPr>
          <p:spPr bwMode="auto">
            <a:xfrm flipV="1">
              <a:off x="2597" y="2755"/>
              <a:ext cx="14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stealth" w="lg" len="lg"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</p:grpSp>
      <p:graphicFrame>
        <p:nvGraphicFramePr>
          <p:cNvPr id="62535" name="Object 71"/>
          <p:cNvGraphicFramePr>
            <a:graphicFrameLocks noChangeAspect="1"/>
          </p:cNvGraphicFramePr>
          <p:nvPr/>
        </p:nvGraphicFramePr>
        <p:xfrm>
          <a:off x="6416675" y="2708275"/>
          <a:ext cx="1820863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4" imgW="533160" imgH="241200" progId="Equation.DSMT4">
                  <p:embed/>
                </p:oleObj>
              </mc:Choice>
              <mc:Fallback>
                <p:oleObj name="Equation" r:id="rId4" imgW="533160" imgH="24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16675" y="2708275"/>
                        <a:ext cx="1820863" cy="666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6" name="Text Box 72"/>
          <p:cNvSpPr txBox="1">
            <a:spLocks noChangeArrowheads="1"/>
          </p:cNvSpPr>
          <p:nvPr/>
        </p:nvSpPr>
        <p:spPr bwMode="auto">
          <a:xfrm>
            <a:off x="836613" y="2535238"/>
            <a:ext cx="674687" cy="519112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楷体" pitchFamily="49" charset="-122"/>
                <a:cs typeface="Times New Roman" pitchFamily="18" charset="0"/>
              </a:rPr>
              <a:t>F</a:t>
            </a:r>
            <a:r>
              <a:rPr lang="zh-CN" altLang="en-US" baseline="-25000">
                <a:ea typeface="楷体" pitchFamily="49" charset="-122"/>
                <a:cs typeface="Times New Roman" pitchFamily="18" charset="0"/>
              </a:rPr>
              <a:t>物</a:t>
            </a:r>
          </a:p>
        </p:txBody>
      </p:sp>
      <p:sp>
        <p:nvSpPr>
          <p:cNvPr id="1057" name="Text Box 75"/>
          <p:cNvSpPr txBox="1">
            <a:spLocks noChangeArrowheads="1"/>
          </p:cNvSpPr>
          <p:nvPr/>
        </p:nvSpPr>
        <p:spPr bwMode="auto">
          <a:xfrm>
            <a:off x="2457450" y="1947863"/>
            <a:ext cx="809625" cy="519112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F</a:t>
            </a:r>
            <a:r>
              <a:rPr lang="zh-CN" altLang="en-US" baseline="-25000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目</a:t>
            </a:r>
          </a:p>
        </p:txBody>
      </p:sp>
      <p:sp>
        <p:nvSpPr>
          <p:cNvPr id="1058" name="Text Box 77"/>
          <p:cNvSpPr txBox="1">
            <a:spLocks noChangeArrowheads="1"/>
          </p:cNvSpPr>
          <p:nvPr/>
        </p:nvSpPr>
        <p:spPr bwMode="auto">
          <a:xfrm>
            <a:off x="4841875" y="2573338"/>
            <a:ext cx="809625" cy="519112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F</a:t>
            </a:r>
            <a:r>
              <a:rPr lang="zh-CN" altLang="en-US" baseline="-25000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目</a:t>
            </a:r>
          </a:p>
        </p:txBody>
      </p:sp>
      <p:sp>
        <p:nvSpPr>
          <p:cNvPr id="62501" name="AutoShape 37" descr="宽下对角线"/>
          <p:cNvSpPr>
            <a:spLocks noChangeArrowheads="1"/>
          </p:cNvSpPr>
          <p:nvPr/>
        </p:nvSpPr>
        <p:spPr bwMode="auto">
          <a:xfrm>
            <a:off x="1466850" y="2528888"/>
            <a:ext cx="809625" cy="2746375"/>
          </a:xfrm>
          <a:prstGeom prst="downArrow">
            <a:avLst>
              <a:gd name="adj1" fmla="val 53491"/>
              <a:gd name="adj2" fmla="val 111376"/>
            </a:avLst>
          </a:prstGeom>
          <a:pattFill prst="wdDnDiag">
            <a:fgClr>
              <a:srgbClr val="FF0000"/>
            </a:fgClr>
            <a:bgClr>
              <a:schemeClr val="bg1"/>
            </a:bgClr>
          </a:pattFill>
          <a:ln w="38100">
            <a:solidFill>
              <a:srgbClr val="FF0000"/>
            </a:solidFill>
            <a:prstDash val="sysDot"/>
            <a:miter lim="800000"/>
          </a:ln>
        </p:spPr>
        <p:txBody>
          <a:bodyPr vert="eaVert" wrap="none" anchor="ctr"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2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2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00" grpId="0" animBg="1"/>
      <p:bldP spid="62525" grpId="0" animBg="1"/>
      <p:bldP spid="62526" grpId="0" animBg="1"/>
      <p:bldP spid="6250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20044141054473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1188" y="1169988"/>
            <a:ext cx="2173287" cy="36004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11188" y="4986338"/>
            <a:ext cx="2430462" cy="1373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>
                <a:solidFill>
                  <a:schemeClr val="tx2"/>
                </a:solidFill>
                <a:latin typeface="+mn-lt"/>
                <a:ea typeface="楷体" pitchFamily="49" charset="-122"/>
              </a:rPr>
              <a:t>R.</a:t>
            </a:r>
            <a:r>
              <a:rPr kumimoji="0" lang="zh-CN" altLang="en-US">
                <a:solidFill>
                  <a:schemeClr val="tx2"/>
                </a:solidFill>
                <a:latin typeface="+mn-lt"/>
                <a:ea typeface="楷体" pitchFamily="49" charset="-122"/>
              </a:rPr>
              <a:t>胡克在</a:t>
            </a:r>
            <a:r>
              <a:rPr kumimoji="0" lang="en-US" altLang="zh-CN">
                <a:solidFill>
                  <a:schemeClr val="tx2"/>
                </a:solidFill>
                <a:latin typeface="+mn-lt"/>
                <a:ea typeface="楷体" pitchFamily="49" charset="-122"/>
              </a:rPr>
              <a:t>17</a:t>
            </a:r>
            <a:r>
              <a:rPr kumimoji="0" lang="zh-CN" altLang="en-US">
                <a:solidFill>
                  <a:schemeClr val="tx2"/>
                </a:solidFill>
                <a:latin typeface="+mn-lt"/>
                <a:ea typeface="楷体" pitchFamily="49" charset="-122"/>
              </a:rPr>
              <a:t>世纪中期制做的复式显微镜</a:t>
            </a:r>
          </a:p>
        </p:txBody>
      </p:sp>
      <p:sp>
        <p:nvSpPr>
          <p:cNvPr id="11268" name="Rectangle 10"/>
          <p:cNvSpPr>
            <a:spLocks noGrp="1" noChangeArrowheads="1"/>
          </p:cNvSpPr>
          <p:nvPr>
            <p:ph type="title"/>
          </p:nvPr>
        </p:nvSpPr>
        <p:spPr>
          <a:xfrm>
            <a:off x="385763" y="188913"/>
            <a:ext cx="5716587" cy="809625"/>
          </a:xfrm>
        </p:spPr>
        <p:txBody>
          <a:bodyPr/>
          <a:lstStyle/>
          <a:p>
            <a:pPr algn="l"/>
            <a:r>
              <a:rPr lang="en-US" altLang="zh-CN" b="1" smtClean="0">
                <a:latin typeface="+mn-lt"/>
                <a:ea typeface="楷体" pitchFamily="49" charset="-122"/>
              </a:rPr>
              <a:t>3</a:t>
            </a:r>
            <a:r>
              <a:rPr lang="zh-CN" altLang="en-US" b="1" smtClean="0">
                <a:latin typeface="+mn-lt"/>
                <a:ea typeface="楷体" pitchFamily="49" charset="-122"/>
              </a:rPr>
              <a:t>．</a:t>
            </a:r>
            <a:r>
              <a:rPr lang="zh-CN" altLang="en-US" sz="4000" b="1" smtClean="0">
                <a:latin typeface="+mn-lt"/>
                <a:ea typeface="楷体" pitchFamily="49" charset="-122"/>
              </a:rPr>
              <a:t>显微镜的发展</a:t>
            </a:r>
          </a:p>
        </p:txBody>
      </p:sp>
      <p:pic>
        <p:nvPicPr>
          <p:cNvPr id="21509" name="Picture 5" descr="200441410545580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tretch>
            <a:fillRect/>
          </a:stretch>
        </p:blipFill>
        <p:spPr>
          <a:xfrm>
            <a:off x="3492500" y="1133475"/>
            <a:ext cx="2206625" cy="3671888"/>
          </a:xfrm>
          <a:noFill/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635375" y="5130800"/>
            <a:ext cx="2087563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>
                <a:solidFill>
                  <a:schemeClr val="tx2"/>
                </a:solidFill>
                <a:latin typeface="+mn-lt"/>
                <a:ea typeface="楷体" pitchFamily="49" charset="-122"/>
              </a:rPr>
              <a:t>19</a:t>
            </a:r>
            <a:r>
              <a:rPr kumimoji="0" lang="zh-CN" altLang="en-US">
                <a:solidFill>
                  <a:schemeClr val="tx2"/>
                </a:solidFill>
                <a:latin typeface="+mn-lt"/>
                <a:ea typeface="楷体" pitchFamily="49" charset="-122"/>
              </a:rPr>
              <a:t>世纪中期的显微镜</a:t>
            </a:r>
          </a:p>
        </p:txBody>
      </p:sp>
      <p:pic>
        <p:nvPicPr>
          <p:cNvPr id="21511" name="Picture 7" descr="200441410545621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227763" y="1169988"/>
            <a:ext cx="1960562" cy="3810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300788" y="5130800"/>
            <a:ext cx="2211387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>
                <a:solidFill>
                  <a:schemeClr val="tx2"/>
                </a:solidFill>
                <a:latin typeface="+mn-lt"/>
                <a:ea typeface="楷体" pitchFamily="49" charset="-122"/>
              </a:rPr>
              <a:t>20</a:t>
            </a:r>
            <a:r>
              <a:rPr kumimoji="0" lang="zh-CN" altLang="en-US">
                <a:solidFill>
                  <a:schemeClr val="tx2"/>
                </a:solidFill>
                <a:latin typeface="+mn-lt"/>
                <a:ea typeface="楷体" pitchFamily="49" charset="-122"/>
              </a:rPr>
              <a:t>世纪初期的显微镜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10" grpId="0"/>
      <p:bldP spid="215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2EC2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009900"/>
      </a:accent2>
      <a:accent3>
        <a:srgbClr val="FFFFFF"/>
      </a:accent3>
      <a:accent4>
        <a:srgbClr val="0026A5"/>
      </a:accent4>
      <a:accent5>
        <a:srgbClr val="AAE2CA"/>
      </a:accent5>
      <a:accent6>
        <a:srgbClr val="008A00"/>
      </a:accent6>
      <a:hlink>
        <a:srgbClr val="CC3300"/>
      </a:hlink>
      <a:folHlink>
        <a:srgbClr val="008080"/>
      </a:folHlink>
    </a:clrScheme>
    <a:fontScheme name="默认设计模板">
      <a:majorFont>
        <a:latin typeface="Times New Roman"/>
        <a:ea typeface="宋体"/>
        <a:cs typeface="Arial"/>
      </a:majorFont>
      <a:minorFont>
        <a:latin typeface="Times New Roman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楷体_GB2312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4582</TotalTime>
  <Words>1705</Words>
  <Application>Microsoft Office PowerPoint</Application>
  <PresentationFormat>全屏显示(4:3)</PresentationFormat>
  <Paragraphs>172</Paragraphs>
  <Slides>40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2" baseType="lpstr">
      <vt:lpstr>默认设计模板</vt:lpstr>
      <vt:lpstr>Equation</vt:lpstr>
      <vt:lpstr>第五章 透镜及其应用 第5节显微镜和望远镜</vt:lpstr>
      <vt:lpstr>PowerPoint 演示文稿</vt:lpstr>
      <vt:lpstr>PowerPoint 演示文稿</vt:lpstr>
      <vt:lpstr>望远镜的档案</vt:lpstr>
      <vt:lpstr>PowerPoint 演示文稿</vt:lpstr>
      <vt:lpstr>显微镜的档案</vt:lpstr>
      <vt:lpstr>一、显微镜</vt:lpstr>
      <vt:lpstr>2．显微镜的原理</vt:lpstr>
      <vt:lpstr>3．显微镜的发展</vt:lpstr>
      <vt:lpstr>PowerPoint 演示文稿</vt:lpstr>
      <vt:lpstr>PowerPoint 演示文稿</vt:lpstr>
      <vt:lpstr>PowerPoint 演示文稿</vt:lpstr>
      <vt:lpstr>PowerPoint 演示文稿</vt:lpstr>
      <vt:lpstr>二、望远镜</vt:lpstr>
      <vt:lpstr>2．望远镜的原理： </vt:lpstr>
      <vt:lpstr>PowerPoint 演示文稿</vt:lpstr>
      <vt:lpstr>哈勃空间望远镜</vt:lpstr>
      <vt:lpstr>中国天眼</vt:lpstr>
      <vt:lpstr>通过望远镜看到的像的大小跟什么有关系？</vt:lpstr>
      <vt:lpstr>3．视角</vt:lpstr>
      <vt:lpstr>（2）影响视角的因素</vt:lpstr>
      <vt:lpstr>PowerPoint 演示文稿</vt:lpstr>
      <vt:lpstr>②视角与物体远近有关</vt:lpstr>
      <vt:lpstr>PowerPoint 演示文稿</vt:lpstr>
      <vt:lpstr>PowerPoint 演示文稿</vt:lpstr>
      <vt:lpstr>广阔无垠的宇宙</vt:lpstr>
      <vt:lpstr> 三、探索宇宙</vt:lpstr>
      <vt:lpstr>第5节显微镜和望远镜 小结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想想做做</vt:lpstr>
      <vt:lpstr>显微镜的发明</vt:lpstr>
      <vt:lpstr>望远镜的发明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第五章 透镜及其应用 第5节显微镜和望远镜</dc:title>
  <cp:lastModifiedBy>lenovo</cp:lastModifiedBy>
  <cp:revision>1</cp:revision>
  <dcterms:created xsi:type="dcterms:W3CDTF">2004-12-04T02:49:41Z</dcterms:created>
  <dcterms:modified xsi:type="dcterms:W3CDTF">2020-11-11T02:45:04Z</dcterms:modified>
</cp:coreProperties>
</file>