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64" r:id="rId3"/>
    <p:sldId id="372" r:id="rId4"/>
    <p:sldId id="321" r:id="rId5"/>
    <p:sldId id="323" r:id="rId6"/>
    <p:sldId id="293" r:id="rId7"/>
    <p:sldId id="303" r:id="rId8"/>
    <p:sldId id="260" r:id="rId9"/>
    <p:sldId id="371" r:id="rId10"/>
    <p:sldId id="290" r:id="rId11"/>
    <p:sldId id="263" r:id="rId12"/>
    <p:sldId id="365" r:id="rId13"/>
    <p:sldId id="329" r:id="rId14"/>
    <p:sldId id="330" r:id="rId15"/>
    <p:sldId id="350" r:id="rId16"/>
    <p:sldId id="295" r:id="rId17"/>
    <p:sldId id="296" r:id="rId18"/>
    <p:sldId id="353" r:id="rId19"/>
    <p:sldId id="265" r:id="rId20"/>
    <p:sldId id="331" r:id="rId21"/>
    <p:sldId id="311" r:id="rId22"/>
    <p:sldId id="332" r:id="rId23"/>
    <p:sldId id="366" r:id="rId24"/>
    <p:sldId id="376" r:id="rId25"/>
    <p:sldId id="294" r:id="rId26"/>
    <p:sldId id="333" r:id="rId27"/>
    <p:sldId id="335" r:id="rId28"/>
    <p:sldId id="334" r:id="rId29"/>
    <p:sldId id="304" r:id="rId30"/>
    <p:sldId id="358" r:id="rId31"/>
    <p:sldId id="336" r:id="rId32"/>
    <p:sldId id="338" r:id="rId33"/>
    <p:sldId id="357" r:id="rId34"/>
    <p:sldId id="355" r:id="rId35"/>
    <p:sldId id="356" r:id="rId36"/>
    <p:sldId id="354" r:id="rId37"/>
    <p:sldId id="347" r:id="rId38"/>
    <p:sldId id="346" r:id="rId39"/>
    <p:sldId id="342" r:id="rId40"/>
    <p:sldId id="375" r:id="rId41"/>
  </p:sldIdLst>
  <p:sldSz cx="9144000" cy="6858000" type="screen4x3"/>
  <p:notesSz cx="6858000" cy="9144000"/>
  <p:custDataLst>
    <p:tags r:id="rId4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4" autoAdjust="0"/>
    <p:restoredTop sz="94581" autoAdjust="0"/>
  </p:normalViewPr>
  <p:slideViewPr>
    <p:cSldViewPr>
      <p:cViewPr>
        <p:scale>
          <a:sx n="66" d="100"/>
          <a:sy n="66" d="100"/>
        </p:scale>
        <p:origin x="-1974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A7960-DB74-4FD2-A4FE-17A82990D1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8ABB4-9FB3-4A1C-82E1-19306A1B86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019A8-45A5-40D2-9F92-7A07C897B7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4D5A-2CF7-4019-87BE-807FD202B9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D8290-DD6E-433F-944A-A680F5C6BB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4D705-5FA9-4CD3-AB14-3908B74F4A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40A47-E956-4E98-9720-7AC999FA7B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4CEB4-F07C-41A6-9655-2FC46A4CF5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882E2-C2E9-44A7-9AE7-2B1F461248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F8CA4-A387-47C7-8F6C-6F1248EA1C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828B8-A44D-42F3-B052-91DAF57D3F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F97582-76EF-4167-B3FD-928FC8577B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冷-下雪了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00600" y="4763"/>
            <a:ext cx="43434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75" name="Picture 11" descr="热死了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4875213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hemometerR0"/>
          <p:cNvPicPr>
            <a:picLocks noChangeAspect="1" noChangeArrowheads="1"/>
          </p:cNvPicPr>
          <p:nvPr/>
        </p:nvPicPr>
        <p:blipFill>
          <a:blip r:embed="rId2"/>
          <a:srcRect l="16199" r="19977"/>
          <a:stretch>
            <a:fillRect/>
          </a:stretch>
        </p:blipFill>
        <p:spPr bwMode="auto">
          <a:xfrm>
            <a:off x="696913" y="1019175"/>
            <a:ext cx="7593012" cy="5778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0963" name="Picture 3" descr="themometerR100_scale_mod"/>
          <p:cNvPicPr>
            <a:picLocks noChangeAspect="1" noChangeArrowheads="1"/>
          </p:cNvPicPr>
          <p:nvPr/>
        </p:nvPicPr>
        <p:blipFill>
          <a:blip r:embed="rId3"/>
          <a:srcRect l="16174" r="19949"/>
          <a:stretch>
            <a:fillRect/>
          </a:stretch>
        </p:blipFill>
        <p:spPr bwMode="auto">
          <a:xfrm>
            <a:off x="685800" y="1014413"/>
            <a:ext cx="7573963" cy="59213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09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4114800"/>
            <a:ext cx="4572000" cy="533400"/>
          </a:xfrm>
        </p:spPr>
        <p:txBody>
          <a:bodyPr/>
          <a:lstStyle/>
          <a:p>
            <a:pPr algn="l" eaLnBrk="1" hangingPunct="1"/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摄氏温度的规定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endParaRPr lang="zh-TW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0990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648200"/>
            <a:ext cx="9144000" cy="1905000"/>
          </a:xfrm>
        </p:spPr>
        <p:txBody>
          <a:bodyPr/>
          <a:lstStyle/>
          <a:p>
            <a:pPr algn="l" eaLnBrk="1" hangingPunct="1"/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0℃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规定：冰水混合物温度规定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0℃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algn="l" eaLnBrk="1" hangingPunct="1"/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100℃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规定：标准大气压下，沸水温度规定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100℃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algn="l" eaLnBrk="1" hangingPunct="1"/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1℃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规定：在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0℃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100℃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之间有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个等份，每一份代表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1℃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7010400" y="1981200"/>
            <a:ext cx="1441450" cy="1905000"/>
            <a:chOff x="2016" y="1104"/>
            <a:chExt cx="1680" cy="2736"/>
          </a:xfrm>
        </p:grpSpPr>
        <p:sp>
          <p:nvSpPr>
            <p:cNvPr id="40966" name="AutoShape 6"/>
            <p:cNvSpPr>
              <a:spLocks noChangeArrowheads="1"/>
            </p:cNvSpPr>
            <p:nvPr/>
          </p:nvSpPr>
          <p:spPr bwMode="auto">
            <a:xfrm>
              <a:off x="2016" y="1104"/>
              <a:ext cx="1680" cy="27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pic>
          <p:nvPicPr>
            <p:cNvPr id="12312" name="Picture 7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208" y="1248"/>
              <a:ext cx="1369" cy="25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3" name="Group 8"/>
          <p:cNvGrpSpPr/>
          <p:nvPr/>
        </p:nvGrpSpPr>
        <p:grpSpPr>
          <a:xfrm>
            <a:off x="533400" y="1943100"/>
            <a:ext cx="1314450" cy="1943100"/>
            <a:chOff x="3792" y="864"/>
            <a:chExt cx="1728" cy="3120"/>
          </a:xfrm>
        </p:grpSpPr>
        <p:sp>
          <p:nvSpPr>
            <p:cNvPr id="40969" name="AutoShape 9"/>
            <p:cNvSpPr>
              <a:spLocks noChangeArrowheads="1"/>
            </p:cNvSpPr>
            <p:nvPr/>
          </p:nvSpPr>
          <p:spPr bwMode="auto">
            <a:xfrm>
              <a:off x="3792" y="864"/>
              <a:ext cx="1728" cy="3120"/>
            </a:xfrm>
            <a:prstGeom prst="roundRect">
              <a:avLst>
                <a:gd name="adj" fmla="val 27144"/>
              </a:avLst>
            </a:prstGeom>
            <a:solidFill>
              <a:srgbClr val="FFFFFF"/>
            </a:solidFill>
            <a:ln w="9525">
              <a:noFill/>
              <a:rou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pic>
          <p:nvPicPr>
            <p:cNvPr id="12310" name="Picture 10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3984" y="1104"/>
              <a:ext cx="1395" cy="27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887413" y="1524000"/>
            <a:ext cx="381000" cy="533400"/>
          </a:xfrm>
          <a:prstGeom prst="upArrow">
            <a:avLst>
              <a:gd name="adj1" fmla="val 43333"/>
              <a:gd name="adj2" fmla="val 61665"/>
            </a:avLst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7580313" y="1498600"/>
            <a:ext cx="381000" cy="508000"/>
          </a:xfrm>
          <a:prstGeom prst="upArrow">
            <a:avLst>
              <a:gd name="adj1" fmla="val 43333"/>
              <a:gd name="adj2" fmla="val 76667"/>
            </a:avLst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3325813" y="76200"/>
            <a:ext cx="1155700" cy="635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TW" altLang="zh-TW" sz="32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</a:t>
            </a:r>
            <a:r>
              <a:rPr lang="zh-TW" altLang="zh-TW" sz="3200" b="1">
                <a:latin typeface="Times New Roman" pitchFamily="18" charset="0"/>
                <a:ea typeface="楷体" pitchFamily="49" charset="-122"/>
                <a:cs typeface="Times New Roman" pitchFamily="18" charset="0"/>
                <a:sym typeface="Symbol" pitchFamily="18" charset="2"/>
              </a:rPr>
              <a:t></a:t>
            </a:r>
            <a:r>
              <a:rPr lang="en-US" altLang="zh-TW" sz="32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976313" y="1257300"/>
            <a:ext cx="67945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</a:ln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609600" y="381000"/>
            <a:ext cx="1355725" cy="587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zh-CN" sz="3200" b="1">
                <a:solidFill>
                  <a:srgbClr val="33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 </a:t>
            </a:r>
            <a:r>
              <a:rPr lang="en-US" altLang="zh-CN" sz="3200" b="1">
                <a:solidFill>
                  <a:srgbClr val="33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℃</a:t>
            </a:r>
            <a:endParaRPr lang="en-US" altLang="zh-TW" sz="3200" b="1" noProof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6818313" y="409575"/>
            <a:ext cx="1868487" cy="587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zh-CN" sz="3200" b="1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 </a:t>
            </a:r>
            <a:r>
              <a:rPr lang="en-US" altLang="zh-CN" sz="3200" b="1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℃</a:t>
            </a:r>
            <a:endParaRPr lang="en-US" altLang="zh-CN" sz="3200" b="1" noProof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3503613" y="685800"/>
            <a:ext cx="533400" cy="520700"/>
            <a:chOff x="2272" y="952"/>
            <a:chExt cx="336" cy="328"/>
          </a:xfrm>
        </p:grpSpPr>
        <p:sp>
          <p:nvSpPr>
            <p:cNvPr id="12305" name="Line 26"/>
            <p:cNvSpPr>
              <a:spLocks noChangeShapeType="1"/>
            </p:cNvSpPr>
            <p:nvPr/>
          </p:nvSpPr>
          <p:spPr bwMode="auto">
            <a:xfrm flipH="1">
              <a:off x="2416" y="952"/>
              <a:ext cx="0" cy="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2306" name="Line 27"/>
            <p:cNvSpPr>
              <a:spLocks noChangeShapeType="1"/>
            </p:cNvSpPr>
            <p:nvPr/>
          </p:nvSpPr>
          <p:spPr bwMode="auto">
            <a:xfrm flipH="1">
              <a:off x="2456" y="952"/>
              <a:ext cx="0" cy="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2307" name="Line 28"/>
            <p:cNvSpPr>
              <a:spLocks noChangeShapeType="1"/>
            </p:cNvSpPr>
            <p:nvPr/>
          </p:nvSpPr>
          <p:spPr bwMode="auto">
            <a:xfrm>
              <a:off x="2272" y="100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2308" name="Line 29"/>
            <p:cNvSpPr>
              <a:spLocks noChangeShapeType="1"/>
            </p:cNvSpPr>
            <p:nvPr/>
          </p:nvSpPr>
          <p:spPr bwMode="auto">
            <a:xfrm>
              <a:off x="2464" y="100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1905000" y="2209800"/>
            <a:ext cx="2438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冰水混合物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5943600" y="1828800"/>
            <a:ext cx="1295400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标准大气压下沸水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90" grpId="0" uiExpand="1" build="p"/>
      <p:bldP spid="40971" grpId="0" animBg="1"/>
      <p:bldP spid="40972" grpId="0" animBg="1"/>
      <p:bldP spid="40973" grpId="0"/>
      <p:bldP spid="40982" grpId="0" animBg="1"/>
      <p:bldP spid="40983" grpId="0"/>
      <p:bldP spid="40984" grpId="0"/>
      <p:bldP spid="40991" grpId="0"/>
      <p:bldP spid="409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" y="2957513"/>
            <a:ext cx="8991600" cy="990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5791200" y="1371600"/>
            <a:ext cx="2667000" cy="685800"/>
          </a:xfrm>
          <a:prstGeom prst="wedgeRoundRectCallout">
            <a:avLst>
              <a:gd name="adj1" fmla="val 34880"/>
              <a:gd name="adj2" fmla="val 218981"/>
              <a:gd name="adj3" fmla="val 16667"/>
            </a:avLst>
          </a:prstGeom>
          <a:solidFill>
            <a:srgbClr val="FF6600"/>
          </a:solidFill>
          <a:ln w="9525">
            <a:noFill/>
            <a:miter lim="800000"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最高温度值？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 flipV="1">
            <a:off x="457200" y="1295400"/>
            <a:ext cx="2478088" cy="776288"/>
          </a:xfrm>
          <a:prstGeom prst="wedgeRoundRectCallout">
            <a:avLst>
              <a:gd name="adj1" fmla="val -16241"/>
              <a:gd name="adj2" fmla="val -178634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</a:ln>
        </p:spPr>
        <p:txBody>
          <a:bodyPr rot="10800000" lIns="0" tIns="0" rIns="0" bIns="0"/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最低温度值？</a:t>
            </a: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3276600" y="1371600"/>
            <a:ext cx="2232025" cy="906463"/>
          </a:xfrm>
          <a:prstGeom prst="wedgeEllipseCallout">
            <a:avLst>
              <a:gd name="adj1" fmla="val 15435"/>
              <a:gd name="adj2" fmla="val 175745"/>
            </a:avLst>
          </a:prstGeom>
          <a:solidFill>
            <a:srgbClr val="CC99FF"/>
          </a:solidFill>
          <a:ln w="9525">
            <a:noFill/>
            <a:miter lim="800000"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分度值？</a:t>
            </a:r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kumimoji="1" lang="zh-CN" altLang="en-US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使用前应看清</a:t>
            </a:r>
            <a:r>
              <a:rPr kumimoji="1" lang="zh-CN" altLang="en-US" b="1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量程</a:t>
            </a:r>
            <a:r>
              <a:rPr kumimoji="1" lang="zh-CN" altLang="en-US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kumimoji="1" lang="zh-CN" altLang="en-US" b="1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分度值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0" grpId="0" animBg="1"/>
      <p:bldP spid="123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2438400"/>
            <a:ext cx="7010400" cy="10350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3846513"/>
            <a:ext cx="8534400" cy="20859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914400" y="2014538"/>
            <a:ext cx="762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实验室用的温度计：量程</a:t>
            </a:r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-20℃~110 ℃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，分度值</a:t>
            </a:r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℃</a:t>
            </a: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914400" y="3429000"/>
            <a:ext cx="6324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体温计：量程</a:t>
            </a:r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35℃~42 ℃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，分度值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0.1 ℃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685800" y="5867400"/>
            <a:ext cx="6324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寒暑表：量程</a:t>
            </a:r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-35℃~50 ℃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，分度值</a:t>
            </a:r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℃</a:t>
            </a:r>
          </a:p>
        </p:txBody>
      </p:sp>
      <p:pic>
        <p:nvPicPr>
          <p:cNvPr id="146440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762000"/>
            <a:ext cx="8991600" cy="1143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/>
      <p:bldP spid="146438" grpId="0"/>
      <p:bldP spid="1464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00063"/>
            <a:ext cx="7620000" cy="39433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990600" y="4452938"/>
            <a:ext cx="8382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i="1"/>
              <a:t>1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543175" y="4452938"/>
            <a:ext cx="8382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i="1"/>
              <a:t>2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876800" y="4452938"/>
            <a:ext cx="8382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i="1"/>
              <a:t>3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7267575" y="4452938"/>
            <a:ext cx="8382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i="1"/>
              <a:t>4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7162800" y="4953000"/>
            <a:ext cx="1066800" cy="457200"/>
            <a:chOff x="4128" y="3648"/>
            <a:chExt cx="672" cy="288"/>
          </a:xfrm>
        </p:grpSpPr>
        <p:sp>
          <p:nvSpPr>
            <p:cNvPr id="15377" name="Line 11"/>
            <p:cNvSpPr>
              <a:spLocks noChangeShapeType="1"/>
            </p:cNvSpPr>
            <p:nvPr/>
          </p:nvSpPr>
          <p:spPr bwMode="auto">
            <a:xfrm flipV="1">
              <a:off x="4224" y="3648"/>
              <a:ext cx="576" cy="2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8" name="Line 12"/>
            <p:cNvSpPr>
              <a:spLocks noChangeShapeType="1"/>
            </p:cNvSpPr>
            <p:nvPr/>
          </p:nvSpPr>
          <p:spPr bwMode="auto">
            <a:xfrm>
              <a:off x="4128" y="3648"/>
              <a:ext cx="96" cy="28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5"/>
          <p:cNvGrpSpPr/>
          <p:nvPr/>
        </p:nvGrpSpPr>
        <p:grpSpPr>
          <a:xfrm rot="-2626477">
            <a:off x="838200" y="4724400"/>
            <a:ext cx="838200" cy="838200"/>
            <a:chOff x="3357" y="3408"/>
            <a:chExt cx="528" cy="528"/>
          </a:xfrm>
        </p:grpSpPr>
        <p:sp>
          <p:nvSpPr>
            <p:cNvPr id="15375" name="Line 16"/>
            <p:cNvSpPr>
              <a:spLocks noChangeShapeType="1"/>
            </p:cNvSpPr>
            <p:nvPr/>
          </p:nvSpPr>
          <p:spPr bwMode="auto">
            <a:xfrm flipH="1">
              <a:off x="3630" y="3408"/>
              <a:ext cx="0" cy="5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6" name="Line 17"/>
            <p:cNvSpPr>
              <a:spLocks noChangeShapeType="1"/>
            </p:cNvSpPr>
            <p:nvPr/>
          </p:nvSpPr>
          <p:spPr bwMode="auto">
            <a:xfrm>
              <a:off x="3357" y="3675"/>
              <a:ext cx="52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/>
          <p:nvPr/>
        </p:nvGrpSpPr>
        <p:grpSpPr>
          <a:xfrm rot="-2626477">
            <a:off x="2438400" y="4724400"/>
            <a:ext cx="838200" cy="838200"/>
            <a:chOff x="3357" y="3408"/>
            <a:chExt cx="528" cy="528"/>
          </a:xfrm>
        </p:grpSpPr>
        <p:sp>
          <p:nvSpPr>
            <p:cNvPr id="15373" name="Line 19"/>
            <p:cNvSpPr>
              <a:spLocks noChangeShapeType="1"/>
            </p:cNvSpPr>
            <p:nvPr/>
          </p:nvSpPr>
          <p:spPr bwMode="auto">
            <a:xfrm flipH="1">
              <a:off x="3630" y="3408"/>
              <a:ext cx="0" cy="5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4" name="Line 20"/>
            <p:cNvSpPr>
              <a:spLocks noChangeShapeType="1"/>
            </p:cNvSpPr>
            <p:nvPr/>
          </p:nvSpPr>
          <p:spPr bwMode="auto">
            <a:xfrm>
              <a:off x="3357" y="3675"/>
              <a:ext cx="52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21"/>
          <p:cNvGrpSpPr/>
          <p:nvPr/>
        </p:nvGrpSpPr>
        <p:grpSpPr>
          <a:xfrm rot="-2626477">
            <a:off x="4724400" y="4724400"/>
            <a:ext cx="838200" cy="838200"/>
            <a:chOff x="3357" y="3408"/>
            <a:chExt cx="528" cy="528"/>
          </a:xfrm>
        </p:grpSpPr>
        <p:sp>
          <p:nvSpPr>
            <p:cNvPr id="15371" name="Line 22"/>
            <p:cNvSpPr>
              <a:spLocks noChangeShapeType="1"/>
            </p:cNvSpPr>
            <p:nvPr/>
          </p:nvSpPr>
          <p:spPr bwMode="auto">
            <a:xfrm flipH="1">
              <a:off x="3630" y="3408"/>
              <a:ext cx="0" cy="5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2" name="Line 23"/>
            <p:cNvSpPr>
              <a:spLocks noChangeShapeType="1"/>
            </p:cNvSpPr>
            <p:nvPr/>
          </p:nvSpPr>
          <p:spPr bwMode="auto">
            <a:xfrm>
              <a:off x="3357" y="3675"/>
              <a:ext cx="52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71438"/>
            <a:ext cx="4638675" cy="66294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" name="Group 15"/>
          <p:cNvGrpSpPr/>
          <p:nvPr/>
        </p:nvGrpSpPr>
        <p:grpSpPr>
          <a:xfrm>
            <a:off x="5562600" y="3200400"/>
            <a:ext cx="1066800" cy="457200"/>
            <a:chOff x="4128" y="3648"/>
            <a:chExt cx="672" cy="288"/>
          </a:xfrm>
        </p:grpSpPr>
        <p:sp>
          <p:nvSpPr>
            <p:cNvPr id="16398" name="Line 13"/>
            <p:cNvSpPr>
              <a:spLocks noChangeShapeType="1"/>
            </p:cNvSpPr>
            <p:nvPr/>
          </p:nvSpPr>
          <p:spPr bwMode="auto">
            <a:xfrm flipV="1">
              <a:off x="4224" y="3648"/>
              <a:ext cx="576" cy="2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9" name="Line 14"/>
            <p:cNvSpPr>
              <a:spLocks noChangeShapeType="1"/>
            </p:cNvSpPr>
            <p:nvPr/>
          </p:nvSpPr>
          <p:spPr bwMode="auto">
            <a:xfrm>
              <a:off x="4128" y="3648"/>
              <a:ext cx="96" cy="28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4419600" y="5562600"/>
            <a:ext cx="4038600" cy="838200"/>
            <a:chOff x="3600" y="3120"/>
            <a:chExt cx="2171" cy="528"/>
          </a:xfrm>
        </p:grpSpPr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4080" y="3182"/>
              <a:ext cx="1691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仰视，读数偏小</a:t>
              </a:r>
            </a:p>
          </p:txBody>
        </p:sp>
        <p:grpSp>
          <p:nvGrpSpPr>
            <p:cNvPr id="16395" name="Group 19"/>
            <p:cNvGrpSpPr/>
            <p:nvPr/>
          </p:nvGrpSpPr>
          <p:grpSpPr>
            <a:xfrm rot="-2626477">
              <a:off x="3600" y="3120"/>
              <a:ext cx="528" cy="528"/>
              <a:chOff x="3357" y="3408"/>
              <a:chExt cx="528" cy="528"/>
            </a:xfrm>
          </p:grpSpPr>
          <p:sp>
            <p:nvSpPr>
              <p:cNvPr id="16396" name="Line 17"/>
              <p:cNvSpPr>
                <a:spLocks noChangeShapeType="1"/>
              </p:cNvSpPr>
              <p:nvPr/>
            </p:nvSpPr>
            <p:spPr bwMode="auto">
              <a:xfrm flipH="1">
                <a:off x="3630" y="3408"/>
                <a:ext cx="0" cy="52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7" name="Line 18"/>
              <p:cNvSpPr>
                <a:spLocks noChangeShapeType="1"/>
              </p:cNvSpPr>
              <p:nvPr/>
            </p:nvSpPr>
            <p:spPr bwMode="auto">
              <a:xfrm>
                <a:off x="3357" y="3675"/>
                <a:ext cx="52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Group 29"/>
          <p:cNvGrpSpPr/>
          <p:nvPr/>
        </p:nvGrpSpPr>
        <p:grpSpPr>
          <a:xfrm>
            <a:off x="4419600" y="381000"/>
            <a:ext cx="3733800" cy="838200"/>
            <a:chOff x="3216" y="720"/>
            <a:chExt cx="1817" cy="528"/>
          </a:xfrm>
        </p:grpSpPr>
        <p:sp>
          <p:nvSpPr>
            <p:cNvPr id="16390" name="Rectangle 9"/>
            <p:cNvSpPr>
              <a:spLocks noChangeArrowheads="1"/>
            </p:cNvSpPr>
            <p:nvPr/>
          </p:nvSpPr>
          <p:spPr bwMode="auto">
            <a:xfrm>
              <a:off x="3600" y="782"/>
              <a:ext cx="1433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俯视，读数偏大</a:t>
              </a:r>
            </a:p>
          </p:txBody>
        </p:sp>
        <p:grpSp>
          <p:nvGrpSpPr>
            <p:cNvPr id="16391" name="Group 26"/>
            <p:cNvGrpSpPr/>
            <p:nvPr/>
          </p:nvGrpSpPr>
          <p:grpSpPr>
            <a:xfrm rot="-2626477">
              <a:off x="3216" y="720"/>
              <a:ext cx="528" cy="528"/>
              <a:chOff x="3357" y="3408"/>
              <a:chExt cx="528" cy="528"/>
            </a:xfrm>
          </p:grpSpPr>
          <p:sp>
            <p:nvSpPr>
              <p:cNvPr id="16392" name="Line 27"/>
              <p:cNvSpPr>
                <a:spLocks noChangeShapeType="1"/>
              </p:cNvSpPr>
              <p:nvPr/>
            </p:nvSpPr>
            <p:spPr bwMode="auto">
              <a:xfrm flipH="1">
                <a:off x="3630" y="3408"/>
                <a:ext cx="0" cy="52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3" name="Line 28"/>
              <p:cNvSpPr>
                <a:spLocks noChangeShapeType="1"/>
              </p:cNvSpPr>
              <p:nvPr/>
            </p:nvSpPr>
            <p:spPr bwMode="auto">
              <a:xfrm>
                <a:off x="3357" y="3675"/>
                <a:ext cx="52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715963"/>
          </a:xfrm>
        </p:spPr>
        <p:txBody>
          <a:bodyPr/>
          <a:lstStyle/>
          <a:p>
            <a:pPr algn="l" eaLnBrk="1" hangingPunct="1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三、温度计的使用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．使用前：看清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量程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分度值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高于最高温度可能胀破温度计，低于最低温度读不出温度。</a:t>
            </a:r>
            <a:endParaRPr lang="zh-CN" altLang="en-US" sz="26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．使用方法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）温度计玻璃泡要全部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浸入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被测液体中，不要碰到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容器底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容器壁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）玻璃泡浸入被测液体后要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稍微等一会儿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，待温度计示数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稳定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后再读数。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）读数时玻璃泡要继续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留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在液体中，视线要与温度计中的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液柱的液面相平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/>
          <p:nvPr/>
        </p:nvGrpSpPr>
        <p:grpSpPr>
          <a:xfrm>
            <a:off x="484188" y="1311275"/>
            <a:ext cx="1116012" cy="4098925"/>
            <a:chOff x="192" y="528"/>
            <a:chExt cx="877" cy="3229"/>
          </a:xfrm>
        </p:grpSpPr>
        <p:grpSp>
          <p:nvGrpSpPr>
            <p:cNvPr id="18477" name="Group 3"/>
            <p:cNvGrpSpPr/>
            <p:nvPr/>
          </p:nvGrpSpPr>
          <p:grpSpPr>
            <a:xfrm>
              <a:off x="192" y="2832"/>
              <a:ext cx="877" cy="925"/>
              <a:chOff x="480" y="2640"/>
              <a:chExt cx="1104" cy="1152"/>
            </a:xfrm>
          </p:grpSpPr>
          <p:grpSp>
            <p:nvGrpSpPr>
              <p:cNvPr id="18529" name="Group 4"/>
              <p:cNvGrpSpPr/>
              <p:nvPr/>
            </p:nvGrpSpPr>
            <p:grpSpPr>
              <a:xfrm>
                <a:off x="480" y="2640"/>
                <a:ext cx="1104" cy="1152"/>
                <a:chOff x="480" y="2640"/>
                <a:chExt cx="1104" cy="1152"/>
              </a:xfrm>
            </p:grpSpPr>
            <p:sp>
              <p:nvSpPr>
                <p:cNvPr id="18531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480" y="2640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32" name="Line 6"/>
                <p:cNvSpPr>
                  <a:spLocks noChangeShapeType="1"/>
                </p:cNvSpPr>
                <p:nvPr/>
              </p:nvSpPr>
              <p:spPr bwMode="auto">
                <a:xfrm>
                  <a:off x="480" y="2640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33" name="Line 7"/>
                <p:cNvSpPr>
                  <a:spLocks noChangeShapeType="1"/>
                </p:cNvSpPr>
                <p:nvPr/>
              </p:nvSpPr>
              <p:spPr bwMode="auto">
                <a:xfrm>
                  <a:off x="1536" y="2640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3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36" y="2688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35" name="Line 9"/>
                <p:cNvSpPr>
                  <a:spLocks noChangeShapeType="1"/>
                </p:cNvSpPr>
                <p:nvPr/>
              </p:nvSpPr>
              <p:spPr bwMode="auto">
                <a:xfrm>
                  <a:off x="480" y="3792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36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536" y="2736"/>
                  <a:ext cx="0" cy="10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8530" name="Rectangle 11"/>
              <p:cNvSpPr>
                <a:spLocks noChangeArrowheads="1"/>
              </p:cNvSpPr>
              <p:nvPr/>
            </p:nvSpPr>
            <p:spPr bwMode="auto">
              <a:xfrm>
                <a:off x="480" y="3120"/>
                <a:ext cx="1056" cy="672"/>
              </a:xfrm>
              <a:prstGeom prst="rect">
                <a:avLst/>
              </a:prstGeom>
              <a:solidFill>
                <a:srgbClr val="FFFFCC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8478" name="Group 12"/>
            <p:cNvGrpSpPr/>
            <p:nvPr/>
          </p:nvGrpSpPr>
          <p:grpSpPr>
            <a:xfrm>
              <a:off x="555" y="528"/>
              <a:ext cx="213" cy="3151"/>
              <a:chOff x="2064" y="576"/>
              <a:chExt cx="213" cy="3151"/>
            </a:xfrm>
          </p:grpSpPr>
          <p:sp>
            <p:nvSpPr>
              <p:cNvPr id="18479" name="Line 13"/>
              <p:cNvSpPr>
                <a:spLocks noChangeShapeType="1"/>
              </p:cNvSpPr>
              <p:nvPr/>
            </p:nvSpPr>
            <p:spPr bwMode="auto">
              <a:xfrm flipH="1">
                <a:off x="2101" y="895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80" name="Line 14"/>
              <p:cNvSpPr>
                <a:spLocks noChangeShapeType="1"/>
              </p:cNvSpPr>
              <p:nvPr/>
            </p:nvSpPr>
            <p:spPr bwMode="auto">
              <a:xfrm flipH="1">
                <a:off x="2245" y="895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81" name="AutoShape 15"/>
              <p:cNvSpPr>
                <a:spLocks noChangeArrowheads="1"/>
              </p:cNvSpPr>
              <p:nvPr/>
            </p:nvSpPr>
            <p:spPr bwMode="auto">
              <a:xfrm>
                <a:off x="2070" y="576"/>
                <a:ext cx="175" cy="175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 h 21600"/>
                  <a:gd name="T6" fmla="*/ 0 w 21600"/>
                  <a:gd name="T7" fmla="*/ 1 h 21600"/>
                  <a:gd name="T8" fmla="*/ 1 w 21600"/>
                  <a:gd name="T9" fmla="*/ 1 h 21600"/>
                  <a:gd name="T10" fmla="*/ 1 w 21600"/>
                  <a:gd name="T11" fmla="*/ 1 h 21600"/>
                  <a:gd name="T12" fmla="*/ 1 w 21600"/>
                  <a:gd name="T13" fmla="*/ 1 h 21600"/>
                  <a:gd name="T14" fmla="*/ 1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209 w 21600"/>
                  <a:gd name="T25" fmla="*/ 3209 h 21600"/>
                  <a:gd name="T26" fmla="*/ 18391 w 21600"/>
                  <a:gd name="T27" fmla="*/ 1839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8482" name="Line 16"/>
              <p:cNvSpPr>
                <a:spLocks noChangeShapeType="1"/>
              </p:cNvSpPr>
              <p:nvPr/>
            </p:nvSpPr>
            <p:spPr bwMode="auto">
              <a:xfrm flipV="1">
                <a:off x="2101" y="751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83" name="Line 17"/>
              <p:cNvSpPr>
                <a:spLocks noChangeShapeType="1"/>
              </p:cNvSpPr>
              <p:nvPr/>
            </p:nvSpPr>
            <p:spPr bwMode="auto">
              <a:xfrm flipH="1" flipV="1">
                <a:off x="2197" y="751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84" name="Oval 18"/>
              <p:cNvSpPr>
                <a:spLocks noChangeArrowheads="1"/>
              </p:cNvSpPr>
              <p:nvPr/>
            </p:nvSpPr>
            <p:spPr bwMode="auto">
              <a:xfrm>
                <a:off x="2064" y="3343"/>
                <a:ext cx="213" cy="38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8485" name="Rectangle 19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48" cy="122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grpSp>
            <p:nvGrpSpPr>
              <p:cNvPr id="18486" name="Group 20"/>
              <p:cNvGrpSpPr/>
              <p:nvPr/>
            </p:nvGrpSpPr>
            <p:grpSpPr>
              <a:xfrm>
                <a:off x="2149" y="1087"/>
                <a:ext cx="96" cy="1968"/>
                <a:chOff x="2149" y="1087"/>
                <a:chExt cx="96" cy="1968"/>
              </a:xfrm>
            </p:grpSpPr>
            <p:sp>
              <p:nvSpPr>
                <p:cNvPr id="18487" name="Line 21"/>
                <p:cNvSpPr>
                  <a:spLocks noChangeShapeType="1"/>
                </p:cNvSpPr>
                <p:nvPr/>
              </p:nvSpPr>
              <p:spPr bwMode="auto">
                <a:xfrm>
                  <a:off x="2149" y="1087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88" name="Line 22"/>
                <p:cNvSpPr>
                  <a:spLocks noChangeShapeType="1"/>
                </p:cNvSpPr>
                <p:nvPr/>
              </p:nvSpPr>
              <p:spPr bwMode="auto">
                <a:xfrm>
                  <a:off x="2149" y="1183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89" name="Line 23"/>
                <p:cNvSpPr>
                  <a:spLocks noChangeShapeType="1"/>
                </p:cNvSpPr>
                <p:nvPr/>
              </p:nvSpPr>
              <p:spPr bwMode="auto">
                <a:xfrm>
                  <a:off x="2149" y="1231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90" name="Line 24"/>
                <p:cNvSpPr>
                  <a:spLocks noChangeShapeType="1"/>
                </p:cNvSpPr>
                <p:nvPr/>
              </p:nvSpPr>
              <p:spPr bwMode="auto">
                <a:xfrm>
                  <a:off x="2149" y="1279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91" name="Line 25"/>
                <p:cNvSpPr>
                  <a:spLocks noChangeShapeType="1"/>
                </p:cNvSpPr>
                <p:nvPr/>
              </p:nvSpPr>
              <p:spPr bwMode="auto">
                <a:xfrm>
                  <a:off x="2149" y="1327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92" name="Line 26"/>
                <p:cNvSpPr>
                  <a:spLocks noChangeShapeType="1"/>
                </p:cNvSpPr>
                <p:nvPr/>
              </p:nvSpPr>
              <p:spPr bwMode="auto">
                <a:xfrm>
                  <a:off x="2149" y="1375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93" name="Line 27"/>
                <p:cNvSpPr>
                  <a:spLocks noChangeShapeType="1"/>
                </p:cNvSpPr>
                <p:nvPr/>
              </p:nvSpPr>
              <p:spPr bwMode="auto">
                <a:xfrm>
                  <a:off x="2149" y="1423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94" name="Line 28"/>
                <p:cNvSpPr>
                  <a:spLocks noChangeShapeType="1"/>
                </p:cNvSpPr>
                <p:nvPr/>
              </p:nvSpPr>
              <p:spPr bwMode="auto">
                <a:xfrm>
                  <a:off x="2149" y="1471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95" name="Line 29"/>
                <p:cNvSpPr>
                  <a:spLocks noChangeShapeType="1"/>
                </p:cNvSpPr>
                <p:nvPr/>
              </p:nvSpPr>
              <p:spPr bwMode="auto">
                <a:xfrm>
                  <a:off x="2149" y="1519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96" name="Line 30"/>
                <p:cNvSpPr>
                  <a:spLocks noChangeShapeType="1"/>
                </p:cNvSpPr>
                <p:nvPr/>
              </p:nvSpPr>
              <p:spPr bwMode="auto">
                <a:xfrm>
                  <a:off x="2149" y="1567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97" name="Line 31"/>
                <p:cNvSpPr>
                  <a:spLocks noChangeShapeType="1"/>
                </p:cNvSpPr>
                <p:nvPr/>
              </p:nvSpPr>
              <p:spPr bwMode="auto">
                <a:xfrm>
                  <a:off x="2149" y="1615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98" name="Line 32"/>
                <p:cNvSpPr>
                  <a:spLocks noChangeShapeType="1"/>
                </p:cNvSpPr>
                <p:nvPr/>
              </p:nvSpPr>
              <p:spPr bwMode="auto">
                <a:xfrm>
                  <a:off x="2149" y="1663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99" name="Line 33"/>
                <p:cNvSpPr>
                  <a:spLocks noChangeShapeType="1"/>
                </p:cNvSpPr>
                <p:nvPr/>
              </p:nvSpPr>
              <p:spPr bwMode="auto">
                <a:xfrm>
                  <a:off x="2149" y="1711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00" name="Line 34"/>
                <p:cNvSpPr>
                  <a:spLocks noChangeShapeType="1"/>
                </p:cNvSpPr>
                <p:nvPr/>
              </p:nvSpPr>
              <p:spPr bwMode="auto">
                <a:xfrm>
                  <a:off x="2149" y="1759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01" name="Line 35"/>
                <p:cNvSpPr>
                  <a:spLocks noChangeShapeType="1"/>
                </p:cNvSpPr>
                <p:nvPr/>
              </p:nvSpPr>
              <p:spPr bwMode="auto">
                <a:xfrm>
                  <a:off x="2149" y="1807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02" name="Line 36"/>
                <p:cNvSpPr>
                  <a:spLocks noChangeShapeType="1"/>
                </p:cNvSpPr>
                <p:nvPr/>
              </p:nvSpPr>
              <p:spPr bwMode="auto">
                <a:xfrm>
                  <a:off x="2149" y="1135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03" name="Line 37"/>
                <p:cNvSpPr>
                  <a:spLocks noChangeShapeType="1"/>
                </p:cNvSpPr>
                <p:nvPr/>
              </p:nvSpPr>
              <p:spPr bwMode="auto">
                <a:xfrm>
                  <a:off x="2149" y="1855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04" name="Line 38"/>
                <p:cNvSpPr>
                  <a:spLocks noChangeShapeType="1"/>
                </p:cNvSpPr>
                <p:nvPr/>
              </p:nvSpPr>
              <p:spPr bwMode="auto">
                <a:xfrm>
                  <a:off x="2149" y="1903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05" name="Line 39"/>
                <p:cNvSpPr>
                  <a:spLocks noChangeShapeType="1"/>
                </p:cNvSpPr>
                <p:nvPr/>
              </p:nvSpPr>
              <p:spPr bwMode="auto">
                <a:xfrm>
                  <a:off x="2149" y="1951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06" name="Line 40"/>
                <p:cNvSpPr>
                  <a:spLocks noChangeShapeType="1"/>
                </p:cNvSpPr>
                <p:nvPr/>
              </p:nvSpPr>
              <p:spPr bwMode="auto">
                <a:xfrm>
                  <a:off x="2149" y="1999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07" name="Line 41"/>
                <p:cNvSpPr>
                  <a:spLocks noChangeShapeType="1"/>
                </p:cNvSpPr>
                <p:nvPr/>
              </p:nvSpPr>
              <p:spPr bwMode="auto">
                <a:xfrm>
                  <a:off x="2149" y="2047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08" name="Line 42"/>
                <p:cNvSpPr>
                  <a:spLocks noChangeShapeType="1"/>
                </p:cNvSpPr>
                <p:nvPr/>
              </p:nvSpPr>
              <p:spPr bwMode="auto">
                <a:xfrm>
                  <a:off x="2149" y="2095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09" name="Line 43"/>
                <p:cNvSpPr>
                  <a:spLocks noChangeShapeType="1"/>
                </p:cNvSpPr>
                <p:nvPr/>
              </p:nvSpPr>
              <p:spPr bwMode="auto">
                <a:xfrm>
                  <a:off x="2149" y="2143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10" name="Line 44"/>
                <p:cNvSpPr>
                  <a:spLocks noChangeShapeType="1"/>
                </p:cNvSpPr>
                <p:nvPr/>
              </p:nvSpPr>
              <p:spPr bwMode="auto">
                <a:xfrm>
                  <a:off x="2149" y="2191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11" name="Line 45"/>
                <p:cNvSpPr>
                  <a:spLocks noChangeShapeType="1"/>
                </p:cNvSpPr>
                <p:nvPr/>
              </p:nvSpPr>
              <p:spPr bwMode="auto">
                <a:xfrm>
                  <a:off x="2149" y="2239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12" name="Line 46"/>
                <p:cNvSpPr>
                  <a:spLocks noChangeShapeType="1"/>
                </p:cNvSpPr>
                <p:nvPr/>
              </p:nvSpPr>
              <p:spPr bwMode="auto">
                <a:xfrm>
                  <a:off x="2149" y="2287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13" name="Line 47"/>
                <p:cNvSpPr>
                  <a:spLocks noChangeShapeType="1"/>
                </p:cNvSpPr>
                <p:nvPr/>
              </p:nvSpPr>
              <p:spPr bwMode="auto">
                <a:xfrm>
                  <a:off x="2149" y="2335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14" name="Line 48"/>
                <p:cNvSpPr>
                  <a:spLocks noChangeShapeType="1"/>
                </p:cNvSpPr>
                <p:nvPr/>
              </p:nvSpPr>
              <p:spPr bwMode="auto">
                <a:xfrm>
                  <a:off x="2149" y="2383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15" name="Line 49"/>
                <p:cNvSpPr>
                  <a:spLocks noChangeShapeType="1"/>
                </p:cNvSpPr>
                <p:nvPr/>
              </p:nvSpPr>
              <p:spPr bwMode="auto">
                <a:xfrm>
                  <a:off x="2149" y="2431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16" name="Line 50"/>
                <p:cNvSpPr>
                  <a:spLocks noChangeShapeType="1"/>
                </p:cNvSpPr>
                <p:nvPr/>
              </p:nvSpPr>
              <p:spPr bwMode="auto">
                <a:xfrm>
                  <a:off x="2149" y="2479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17" name="Line 51"/>
                <p:cNvSpPr>
                  <a:spLocks noChangeShapeType="1"/>
                </p:cNvSpPr>
                <p:nvPr/>
              </p:nvSpPr>
              <p:spPr bwMode="auto">
                <a:xfrm>
                  <a:off x="2149" y="2527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18" name="Line 52"/>
                <p:cNvSpPr>
                  <a:spLocks noChangeShapeType="1"/>
                </p:cNvSpPr>
                <p:nvPr/>
              </p:nvSpPr>
              <p:spPr bwMode="auto">
                <a:xfrm>
                  <a:off x="2149" y="2575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19" name="Line 53"/>
                <p:cNvSpPr>
                  <a:spLocks noChangeShapeType="1"/>
                </p:cNvSpPr>
                <p:nvPr/>
              </p:nvSpPr>
              <p:spPr bwMode="auto">
                <a:xfrm>
                  <a:off x="2149" y="2623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20" name="Line 54"/>
                <p:cNvSpPr>
                  <a:spLocks noChangeShapeType="1"/>
                </p:cNvSpPr>
                <p:nvPr/>
              </p:nvSpPr>
              <p:spPr bwMode="auto">
                <a:xfrm>
                  <a:off x="2149" y="2671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21" name="Line 55"/>
                <p:cNvSpPr>
                  <a:spLocks noChangeShapeType="1"/>
                </p:cNvSpPr>
                <p:nvPr/>
              </p:nvSpPr>
              <p:spPr bwMode="auto">
                <a:xfrm>
                  <a:off x="2149" y="2719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22" name="Line 56"/>
                <p:cNvSpPr>
                  <a:spLocks noChangeShapeType="1"/>
                </p:cNvSpPr>
                <p:nvPr/>
              </p:nvSpPr>
              <p:spPr bwMode="auto">
                <a:xfrm>
                  <a:off x="2149" y="2767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23" name="Line 57"/>
                <p:cNvSpPr>
                  <a:spLocks noChangeShapeType="1"/>
                </p:cNvSpPr>
                <p:nvPr/>
              </p:nvSpPr>
              <p:spPr bwMode="auto">
                <a:xfrm>
                  <a:off x="2149" y="2815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24" name="Line 58"/>
                <p:cNvSpPr>
                  <a:spLocks noChangeShapeType="1"/>
                </p:cNvSpPr>
                <p:nvPr/>
              </p:nvSpPr>
              <p:spPr bwMode="auto">
                <a:xfrm>
                  <a:off x="2149" y="2863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25" name="Line 59"/>
                <p:cNvSpPr>
                  <a:spLocks noChangeShapeType="1"/>
                </p:cNvSpPr>
                <p:nvPr/>
              </p:nvSpPr>
              <p:spPr bwMode="auto">
                <a:xfrm>
                  <a:off x="2149" y="2911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26" name="Line 60"/>
                <p:cNvSpPr>
                  <a:spLocks noChangeShapeType="1"/>
                </p:cNvSpPr>
                <p:nvPr/>
              </p:nvSpPr>
              <p:spPr bwMode="auto">
                <a:xfrm>
                  <a:off x="2149" y="2959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27" name="Line 61"/>
                <p:cNvSpPr>
                  <a:spLocks noChangeShapeType="1"/>
                </p:cNvSpPr>
                <p:nvPr/>
              </p:nvSpPr>
              <p:spPr bwMode="auto">
                <a:xfrm>
                  <a:off x="2149" y="3007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28" name="Line 62"/>
                <p:cNvSpPr>
                  <a:spLocks noChangeShapeType="1"/>
                </p:cNvSpPr>
                <p:nvPr/>
              </p:nvSpPr>
              <p:spPr bwMode="auto">
                <a:xfrm>
                  <a:off x="2149" y="3055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8435" name="Group 63"/>
          <p:cNvGrpSpPr/>
          <p:nvPr/>
        </p:nvGrpSpPr>
        <p:grpSpPr>
          <a:xfrm>
            <a:off x="2133600" y="533400"/>
            <a:ext cx="2514600" cy="6096000"/>
            <a:chOff x="1344" y="336"/>
            <a:chExt cx="1584" cy="3840"/>
          </a:xfrm>
        </p:grpSpPr>
        <p:sp>
          <p:nvSpPr>
            <p:cNvPr id="18441" name="Rectangle 64"/>
            <p:cNvSpPr>
              <a:spLocks noChangeArrowheads="1"/>
            </p:cNvSpPr>
            <p:nvPr/>
          </p:nvSpPr>
          <p:spPr bwMode="auto">
            <a:xfrm>
              <a:off x="1728" y="1776"/>
              <a:ext cx="578" cy="238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42" name="AutoShape 65"/>
            <p:cNvSpPr>
              <a:spLocks noChangeArrowheads="1"/>
            </p:cNvSpPr>
            <p:nvPr/>
          </p:nvSpPr>
          <p:spPr bwMode="auto">
            <a:xfrm>
              <a:off x="1344" y="342"/>
              <a:ext cx="1584" cy="3834"/>
            </a:xfrm>
            <a:prstGeom prst="wedgeRoundRectCallout">
              <a:avLst>
                <a:gd name="adj1" fmla="val -86931"/>
                <a:gd name="adj2" fmla="val -3259"/>
                <a:gd name="adj3" fmla="val 16667"/>
              </a:avLst>
            </a:prstGeom>
            <a:noFill/>
            <a:ln w="381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kumimoji="1" lang="zh-CN" altLang="zh-CN" sz="24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43" name="Line 66"/>
            <p:cNvSpPr>
              <a:spLocks noChangeShapeType="1"/>
            </p:cNvSpPr>
            <p:nvPr/>
          </p:nvSpPr>
          <p:spPr bwMode="auto">
            <a:xfrm flipH="1">
              <a:off x="1570" y="336"/>
              <a:ext cx="0" cy="3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4" name="Line 67"/>
            <p:cNvSpPr>
              <a:spLocks noChangeShapeType="1"/>
            </p:cNvSpPr>
            <p:nvPr/>
          </p:nvSpPr>
          <p:spPr bwMode="auto">
            <a:xfrm flipH="1">
              <a:off x="2475" y="336"/>
              <a:ext cx="0" cy="3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5" name="Line 68"/>
            <p:cNvSpPr>
              <a:spLocks noChangeShapeType="1"/>
            </p:cNvSpPr>
            <p:nvPr/>
          </p:nvSpPr>
          <p:spPr bwMode="auto">
            <a:xfrm>
              <a:off x="2174" y="394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6" name="Line 69"/>
            <p:cNvSpPr>
              <a:spLocks noChangeShapeType="1"/>
            </p:cNvSpPr>
            <p:nvPr/>
          </p:nvSpPr>
          <p:spPr bwMode="auto">
            <a:xfrm>
              <a:off x="2174" y="569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7" name="Line 70"/>
            <p:cNvSpPr>
              <a:spLocks noChangeShapeType="1"/>
            </p:cNvSpPr>
            <p:nvPr/>
          </p:nvSpPr>
          <p:spPr bwMode="auto">
            <a:xfrm>
              <a:off x="2174" y="743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8" name="Line 71"/>
            <p:cNvSpPr>
              <a:spLocks noChangeShapeType="1"/>
            </p:cNvSpPr>
            <p:nvPr/>
          </p:nvSpPr>
          <p:spPr bwMode="auto">
            <a:xfrm>
              <a:off x="2174" y="918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Line 72"/>
            <p:cNvSpPr>
              <a:spLocks noChangeShapeType="1"/>
            </p:cNvSpPr>
            <p:nvPr/>
          </p:nvSpPr>
          <p:spPr bwMode="auto">
            <a:xfrm>
              <a:off x="2174" y="1441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Line 73"/>
            <p:cNvSpPr>
              <a:spLocks noChangeShapeType="1"/>
            </p:cNvSpPr>
            <p:nvPr/>
          </p:nvSpPr>
          <p:spPr bwMode="auto">
            <a:xfrm>
              <a:off x="2174" y="1267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1" name="Line 74"/>
            <p:cNvSpPr>
              <a:spLocks noChangeShapeType="1"/>
            </p:cNvSpPr>
            <p:nvPr/>
          </p:nvSpPr>
          <p:spPr bwMode="auto">
            <a:xfrm>
              <a:off x="2174" y="1092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Line 75"/>
            <p:cNvSpPr>
              <a:spLocks noChangeShapeType="1"/>
            </p:cNvSpPr>
            <p:nvPr/>
          </p:nvSpPr>
          <p:spPr bwMode="auto">
            <a:xfrm>
              <a:off x="2174" y="1616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Line 76"/>
            <p:cNvSpPr>
              <a:spLocks noChangeShapeType="1"/>
            </p:cNvSpPr>
            <p:nvPr/>
          </p:nvSpPr>
          <p:spPr bwMode="auto">
            <a:xfrm>
              <a:off x="2174" y="1791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4" name="Line 77"/>
            <p:cNvSpPr>
              <a:spLocks noChangeShapeType="1"/>
            </p:cNvSpPr>
            <p:nvPr/>
          </p:nvSpPr>
          <p:spPr bwMode="auto">
            <a:xfrm>
              <a:off x="2174" y="1965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5" name="Line 78"/>
            <p:cNvSpPr>
              <a:spLocks noChangeShapeType="1"/>
            </p:cNvSpPr>
            <p:nvPr/>
          </p:nvSpPr>
          <p:spPr bwMode="auto">
            <a:xfrm>
              <a:off x="2174" y="2140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6" name="Line 79"/>
            <p:cNvSpPr>
              <a:spLocks noChangeShapeType="1"/>
            </p:cNvSpPr>
            <p:nvPr/>
          </p:nvSpPr>
          <p:spPr bwMode="auto">
            <a:xfrm>
              <a:off x="1947" y="394"/>
              <a:ext cx="3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7" name="Line 80"/>
            <p:cNvSpPr>
              <a:spLocks noChangeShapeType="1"/>
            </p:cNvSpPr>
            <p:nvPr/>
          </p:nvSpPr>
          <p:spPr bwMode="auto">
            <a:xfrm>
              <a:off x="2098" y="1267"/>
              <a:ext cx="3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8" name="Line 81"/>
            <p:cNvSpPr>
              <a:spLocks noChangeShapeType="1"/>
            </p:cNvSpPr>
            <p:nvPr/>
          </p:nvSpPr>
          <p:spPr bwMode="auto">
            <a:xfrm>
              <a:off x="1947" y="2140"/>
              <a:ext cx="3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9" name="Text Box 82"/>
            <p:cNvSpPr txBox="1">
              <a:spLocks noChangeArrowheads="1"/>
            </p:cNvSpPr>
            <p:nvPr/>
          </p:nvSpPr>
          <p:spPr bwMode="auto">
            <a:xfrm>
              <a:off x="1776" y="336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8460" name="Text Box 83"/>
            <p:cNvSpPr txBox="1">
              <a:spLocks noChangeArrowheads="1"/>
            </p:cNvSpPr>
            <p:nvPr/>
          </p:nvSpPr>
          <p:spPr bwMode="auto">
            <a:xfrm>
              <a:off x="1776" y="1824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8461" name="Rectangle 84"/>
            <p:cNvSpPr>
              <a:spLocks noChangeArrowheads="1"/>
            </p:cNvSpPr>
            <p:nvPr/>
          </p:nvSpPr>
          <p:spPr bwMode="auto">
            <a:xfrm>
              <a:off x="2304" y="336"/>
              <a:ext cx="141" cy="3831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62" name="Line 85"/>
            <p:cNvSpPr>
              <a:spLocks noChangeShapeType="1"/>
            </p:cNvSpPr>
            <p:nvPr/>
          </p:nvSpPr>
          <p:spPr bwMode="auto">
            <a:xfrm>
              <a:off x="2174" y="2297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3" name="Line 86"/>
            <p:cNvSpPr>
              <a:spLocks noChangeShapeType="1"/>
            </p:cNvSpPr>
            <p:nvPr/>
          </p:nvSpPr>
          <p:spPr bwMode="auto">
            <a:xfrm>
              <a:off x="2174" y="2471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4" name="Line 87"/>
            <p:cNvSpPr>
              <a:spLocks noChangeShapeType="1"/>
            </p:cNvSpPr>
            <p:nvPr/>
          </p:nvSpPr>
          <p:spPr bwMode="auto">
            <a:xfrm>
              <a:off x="2174" y="2646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5" name="Line 88"/>
            <p:cNvSpPr>
              <a:spLocks noChangeShapeType="1"/>
            </p:cNvSpPr>
            <p:nvPr/>
          </p:nvSpPr>
          <p:spPr bwMode="auto">
            <a:xfrm>
              <a:off x="2174" y="3169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6" name="Line 89"/>
            <p:cNvSpPr>
              <a:spLocks noChangeShapeType="1"/>
            </p:cNvSpPr>
            <p:nvPr/>
          </p:nvSpPr>
          <p:spPr bwMode="auto">
            <a:xfrm>
              <a:off x="2174" y="2995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7" name="Line 90"/>
            <p:cNvSpPr>
              <a:spLocks noChangeShapeType="1"/>
            </p:cNvSpPr>
            <p:nvPr/>
          </p:nvSpPr>
          <p:spPr bwMode="auto">
            <a:xfrm>
              <a:off x="2174" y="2820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8" name="Line 91"/>
            <p:cNvSpPr>
              <a:spLocks noChangeShapeType="1"/>
            </p:cNvSpPr>
            <p:nvPr/>
          </p:nvSpPr>
          <p:spPr bwMode="auto">
            <a:xfrm>
              <a:off x="2174" y="3344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9" name="Line 92"/>
            <p:cNvSpPr>
              <a:spLocks noChangeShapeType="1"/>
            </p:cNvSpPr>
            <p:nvPr/>
          </p:nvSpPr>
          <p:spPr bwMode="auto">
            <a:xfrm>
              <a:off x="2174" y="3519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0" name="Line 93"/>
            <p:cNvSpPr>
              <a:spLocks noChangeShapeType="1"/>
            </p:cNvSpPr>
            <p:nvPr/>
          </p:nvSpPr>
          <p:spPr bwMode="auto">
            <a:xfrm>
              <a:off x="2174" y="3693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1" name="Line 94"/>
            <p:cNvSpPr>
              <a:spLocks noChangeShapeType="1"/>
            </p:cNvSpPr>
            <p:nvPr/>
          </p:nvSpPr>
          <p:spPr bwMode="auto">
            <a:xfrm>
              <a:off x="2174" y="3868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2" name="Line 95"/>
            <p:cNvSpPr>
              <a:spLocks noChangeShapeType="1"/>
            </p:cNvSpPr>
            <p:nvPr/>
          </p:nvSpPr>
          <p:spPr bwMode="auto">
            <a:xfrm>
              <a:off x="2098" y="2995"/>
              <a:ext cx="3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3" name="Line 96"/>
            <p:cNvSpPr>
              <a:spLocks noChangeShapeType="1"/>
            </p:cNvSpPr>
            <p:nvPr/>
          </p:nvSpPr>
          <p:spPr bwMode="auto">
            <a:xfrm>
              <a:off x="1947" y="3868"/>
              <a:ext cx="3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4" name="Rectangle 97"/>
            <p:cNvSpPr>
              <a:spLocks noChangeArrowheads="1"/>
            </p:cNvSpPr>
            <p:nvPr/>
          </p:nvSpPr>
          <p:spPr bwMode="auto">
            <a:xfrm>
              <a:off x="1584" y="345"/>
              <a:ext cx="144" cy="3831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75" name="Line 98"/>
            <p:cNvSpPr>
              <a:spLocks noChangeShapeType="1"/>
            </p:cNvSpPr>
            <p:nvPr/>
          </p:nvSpPr>
          <p:spPr bwMode="auto">
            <a:xfrm>
              <a:off x="2160" y="4032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6" name="Text Box 99"/>
            <p:cNvSpPr txBox="1">
              <a:spLocks noChangeArrowheads="1"/>
            </p:cNvSpPr>
            <p:nvPr/>
          </p:nvSpPr>
          <p:spPr bwMode="auto">
            <a:xfrm>
              <a:off x="1776" y="3571"/>
              <a:ext cx="247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32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46180" name="Line 100"/>
          <p:cNvSpPr>
            <a:spLocks noChangeShapeType="1"/>
          </p:cNvSpPr>
          <p:nvPr/>
        </p:nvSpPr>
        <p:spPr bwMode="auto">
          <a:xfrm>
            <a:off x="3733800" y="2819400"/>
            <a:ext cx="1828800" cy="0"/>
          </a:xfrm>
          <a:prstGeom prst="line">
            <a:avLst/>
          </a:prstGeom>
          <a:noFill/>
          <a:ln w="57150">
            <a:solidFill>
              <a:srgbClr val="33CCCC"/>
            </a:solidFill>
            <a:prstDash val="dash"/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81" name="Text Box 101"/>
          <p:cNvSpPr txBox="1">
            <a:spLocks noChangeArrowheads="1"/>
          </p:cNvSpPr>
          <p:nvPr/>
        </p:nvSpPr>
        <p:spPr bwMode="auto">
          <a:xfrm>
            <a:off x="5486400" y="2438400"/>
            <a:ext cx="2590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记作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12℃</a:t>
            </a:r>
          </a:p>
        </p:txBody>
      </p:sp>
      <p:sp>
        <p:nvSpPr>
          <p:cNvPr id="46182" name="Text Box 102"/>
          <p:cNvSpPr txBox="1">
            <a:spLocks noChangeArrowheads="1"/>
          </p:cNvSpPr>
          <p:nvPr/>
        </p:nvSpPr>
        <p:spPr bwMode="auto">
          <a:xfrm>
            <a:off x="5507038" y="2971800"/>
            <a:ext cx="4017962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36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读作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12</a:t>
            </a:r>
            <a:r>
              <a:rPr kumimoji="1" lang="zh-CN" altLang="en-US" sz="36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摄氏度</a:t>
            </a:r>
            <a:endParaRPr kumimoji="1" lang="zh-CN" altLang="en-US" sz="36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439" name="Rectangle 104"/>
          <p:cNvSpPr>
            <a:spLocks noGrp="1" noChangeArrowheads="1"/>
          </p:cNvSpPr>
          <p:nvPr>
            <p:ph type="title"/>
          </p:nvPr>
        </p:nvSpPr>
        <p:spPr>
          <a:xfrm>
            <a:off x="4800600" y="304800"/>
            <a:ext cx="4114800" cy="1143000"/>
          </a:xfrm>
        </p:spPr>
        <p:txBody>
          <a:bodyPr/>
          <a:lstStyle/>
          <a:p>
            <a:pPr algn="l" eaLnBrk="1" hangingPunct="1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．读数练习：</a:t>
            </a:r>
          </a:p>
        </p:txBody>
      </p:sp>
      <p:sp>
        <p:nvSpPr>
          <p:cNvPr id="46185" name="Rectangle 105"/>
          <p:cNvSpPr>
            <a:spLocks noGrp="1" noChangeArrowheads="1"/>
          </p:cNvSpPr>
          <p:nvPr>
            <p:ph type="body" idx="1"/>
          </p:nvPr>
        </p:nvSpPr>
        <p:spPr>
          <a:xfrm>
            <a:off x="5029200" y="4038600"/>
            <a:ext cx="3657600" cy="2087563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刻度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上大下小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则读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零上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0" grpId="0" animBg="1"/>
      <p:bldP spid="46181" grpId="0"/>
      <p:bldP spid="46182" grpId="0"/>
      <p:bldP spid="4618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/>
          <p:nvPr/>
        </p:nvGrpSpPr>
        <p:grpSpPr>
          <a:xfrm>
            <a:off x="2514600" y="1295400"/>
            <a:ext cx="3505200" cy="5181600"/>
            <a:chOff x="1440" y="528"/>
            <a:chExt cx="2208" cy="3264"/>
          </a:xfrm>
        </p:grpSpPr>
        <p:grpSp>
          <p:nvGrpSpPr>
            <p:cNvPr id="19466" name="Group 3"/>
            <p:cNvGrpSpPr/>
            <p:nvPr/>
          </p:nvGrpSpPr>
          <p:grpSpPr>
            <a:xfrm>
              <a:off x="2400" y="1872"/>
              <a:ext cx="1248" cy="1728"/>
              <a:chOff x="4176" y="1584"/>
              <a:chExt cx="1248" cy="1728"/>
            </a:xfrm>
          </p:grpSpPr>
          <p:sp>
            <p:nvSpPr>
              <p:cNvPr id="19528" name="Rectangle 4"/>
              <p:cNvSpPr>
                <a:spLocks noChangeArrowheads="1"/>
              </p:cNvSpPr>
              <p:nvPr/>
            </p:nvSpPr>
            <p:spPr bwMode="auto">
              <a:xfrm>
                <a:off x="4464" y="2352"/>
                <a:ext cx="480" cy="9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9529" name="AutoShape 5"/>
              <p:cNvSpPr>
                <a:spLocks noChangeArrowheads="1"/>
              </p:cNvSpPr>
              <p:nvPr/>
            </p:nvSpPr>
            <p:spPr bwMode="auto">
              <a:xfrm>
                <a:off x="4176" y="1584"/>
                <a:ext cx="1248" cy="1728"/>
              </a:xfrm>
              <a:prstGeom prst="wedgeRoundRectCallout">
                <a:avLst>
                  <a:gd name="adj1" fmla="val -85417"/>
                  <a:gd name="adj2" fmla="val -32000"/>
                  <a:gd name="adj3" fmla="val 16667"/>
                </a:avLst>
              </a:prstGeom>
              <a:noFill/>
              <a:ln w="3810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kumimoji="1" lang="zh-CN" altLang="zh-CN" sz="2400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9530" name="Line 6"/>
              <p:cNvSpPr>
                <a:spLocks noChangeShapeType="1"/>
              </p:cNvSpPr>
              <p:nvPr/>
            </p:nvSpPr>
            <p:spPr bwMode="auto">
              <a:xfrm flipH="1">
                <a:off x="4354" y="1584"/>
                <a:ext cx="0" cy="17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31" name="Line 7"/>
              <p:cNvSpPr>
                <a:spLocks noChangeShapeType="1"/>
              </p:cNvSpPr>
              <p:nvPr/>
            </p:nvSpPr>
            <p:spPr bwMode="auto">
              <a:xfrm flipH="1">
                <a:off x="5067" y="1584"/>
                <a:ext cx="0" cy="17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32" name="Line 8"/>
              <p:cNvSpPr>
                <a:spLocks noChangeShapeType="1"/>
              </p:cNvSpPr>
              <p:nvPr/>
            </p:nvSpPr>
            <p:spPr bwMode="auto">
              <a:xfrm>
                <a:off x="4830" y="1776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33" name="Line 9"/>
              <p:cNvSpPr>
                <a:spLocks noChangeShapeType="1"/>
              </p:cNvSpPr>
              <p:nvPr/>
            </p:nvSpPr>
            <p:spPr bwMode="auto">
              <a:xfrm>
                <a:off x="4830" y="1920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34" name="Line 10"/>
              <p:cNvSpPr>
                <a:spLocks noChangeShapeType="1"/>
              </p:cNvSpPr>
              <p:nvPr/>
            </p:nvSpPr>
            <p:spPr bwMode="auto">
              <a:xfrm>
                <a:off x="4830" y="2064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35" name="Line 11"/>
              <p:cNvSpPr>
                <a:spLocks noChangeShapeType="1"/>
              </p:cNvSpPr>
              <p:nvPr/>
            </p:nvSpPr>
            <p:spPr bwMode="auto">
              <a:xfrm>
                <a:off x="4830" y="2208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36" name="Line 12"/>
              <p:cNvSpPr>
                <a:spLocks noChangeShapeType="1"/>
              </p:cNvSpPr>
              <p:nvPr/>
            </p:nvSpPr>
            <p:spPr bwMode="auto">
              <a:xfrm>
                <a:off x="4830" y="2640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37" name="Line 13"/>
              <p:cNvSpPr>
                <a:spLocks noChangeShapeType="1"/>
              </p:cNvSpPr>
              <p:nvPr/>
            </p:nvSpPr>
            <p:spPr bwMode="auto">
              <a:xfrm>
                <a:off x="4830" y="2496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38" name="Line 14"/>
              <p:cNvSpPr>
                <a:spLocks noChangeShapeType="1"/>
              </p:cNvSpPr>
              <p:nvPr/>
            </p:nvSpPr>
            <p:spPr bwMode="auto">
              <a:xfrm>
                <a:off x="4830" y="2352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39" name="Line 15"/>
              <p:cNvSpPr>
                <a:spLocks noChangeShapeType="1"/>
              </p:cNvSpPr>
              <p:nvPr/>
            </p:nvSpPr>
            <p:spPr bwMode="auto">
              <a:xfrm>
                <a:off x="4830" y="2784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0" name="Line 16"/>
              <p:cNvSpPr>
                <a:spLocks noChangeShapeType="1"/>
              </p:cNvSpPr>
              <p:nvPr/>
            </p:nvSpPr>
            <p:spPr bwMode="auto">
              <a:xfrm>
                <a:off x="4830" y="2928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1" name="Line 17"/>
              <p:cNvSpPr>
                <a:spLocks noChangeShapeType="1"/>
              </p:cNvSpPr>
              <p:nvPr/>
            </p:nvSpPr>
            <p:spPr bwMode="auto">
              <a:xfrm>
                <a:off x="4830" y="3072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2" name="Line 18"/>
              <p:cNvSpPr>
                <a:spLocks noChangeShapeType="1"/>
              </p:cNvSpPr>
              <p:nvPr/>
            </p:nvSpPr>
            <p:spPr bwMode="auto">
              <a:xfrm>
                <a:off x="4830" y="3216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3" name="Line 19"/>
              <p:cNvSpPr>
                <a:spLocks noChangeShapeType="1"/>
              </p:cNvSpPr>
              <p:nvPr/>
            </p:nvSpPr>
            <p:spPr bwMode="auto">
              <a:xfrm>
                <a:off x="4651" y="1776"/>
                <a:ext cx="23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4" name="Line 20"/>
              <p:cNvSpPr>
                <a:spLocks noChangeShapeType="1"/>
              </p:cNvSpPr>
              <p:nvPr/>
            </p:nvSpPr>
            <p:spPr bwMode="auto">
              <a:xfrm>
                <a:off x="4770" y="2496"/>
                <a:ext cx="23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5" name="Line 21"/>
              <p:cNvSpPr>
                <a:spLocks noChangeShapeType="1"/>
              </p:cNvSpPr>
              <p:nvPr/>
            </p:nvSpPr>
            <p:spPr bwMode="auto">
              <a:xfrm>
                <a:off x="4651" y="3216"/>
                <a:ext cx="23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6" name="Text Box 22"/>
              <p:cNvSpPr txBox="1">
                <a:spLocks noChangeArrowheads="1"/>
              </p:cNvSpPr>
              <p:nvPr/>
            </p:nvSpPr>
            <p:spPr bwMode="auto">
              <a:xfrm>
                <a:off x="4464" y="1699"/>
                <a:ext cx="432" cy="3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19547" name="Text Box 23"/>
              <p:cNvSpPr txBox="1">
                <a:spLocks noChangeArrowheads="1"/>
              </p:cNvSpPr>
              <p:nvPr/>
            </p:nvSpPr>
            <p:spPr bwMode="auto">
              <a:xfrm>
                <a:off x="4416" y="2899"/>
                <a:ext cx="672" cy="3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10</a:t>
                </a:r>
              </a:p>
            </p:txBody>
          </p:sp>
          <p:sp>
            <p:nvSpPr>
              <p:cNvPr id="19548" name="Rectangle 24"/>
              <p:cNvSpPr>
                <a:spLocks noChangeArrowheads="1"/>
              </p:cNvSpPr>
              <p:nvPr/>
            </p:nvSpPr>
            <p:spPr bwMode="auto">
              <a:xfrm>
                <a:off x="4368" y="1584"/>
                <a:ext cx="96" cy="1721"/>
              </a:xfrm>
              <a:prstGeom prst="rect">
                <a:avLst/>
              </a:prstGeom>
              <a:solidFill>
                <a:srgbClr val="0000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9549" name="Rectangle 25"/>
              <p:cNvSpPr>
                <a:spLocks noChangeArrowheads="1"/>
              </p:cNvSpPr>
              <p:nvPr/>
            </p:nvSpPr>
            <p:spPr bwMode="auto">
              <a:xfrm>
                <a:off x="4944" y="1584"/>
                <a:ext cx="96" cy="1721"/>
              </a:xfrm>
              <a:prstGeom prst="rect">
                <a:avLst/>
              </a:prstGeom>
              <a:solidFill>
                <a:srgbClr val="0000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9550" name="Line 26"/>
              <p:cNvSpPr>
                <a:spLocks noChangeShapeType="1"/>
              </p:cNvSpPr>
              <p:nvPr/>
            </p:nvSpPr>
            <p:spPr bwMode="auto">
              <a:xfrm>
                <a:off x="4848" y="1584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51" name="Line 27"/>
              <p:cNvSpPr>
                <a:spLocks noChangeShapeType="1"/>
              </p:cNvSpPr>
              <p:nvPr/>
            </p:nvSpPr>
            <p:spPr bwMode="auto">
              <a:xfrm>
                <a:off x="4848" y="1632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467" name="Group 28"/>
            <p:cNvGrpSpPr/>
            <p:nvPr/>
          </p:nvGrpSpPr>
          <p:grpSpPr>
            <a:xfrm>
              <a:off x="1440" y="528"/>
              <a:ext cx="1008" cy="3264"/>
              <a:chOff x="3168" y="192"/>
              <a:chExt cx="1008" cy="3264"/>
            </a:xfrm>
          </p:grpSpPr>
          <p:grpSp>
            <p:nvGrpSpPr>
              <p:cNvPr id="19468" name="Group 29"/>
              <p:cNvGrpSpPr/>
              <p:nvPr/>
            </p:nvGrpSpPr>
            <p:grpSpPr>
              <a:xfrm>
                <a:off x="3168" y="2400"/>
                <a:ext cx="1008" cy="1056"/>
                <a:chOff x="480" y="2640"/>
                <a:chExt cx="1104" cy="1152"/>
              </a:xfrm>
            </p:grpSpPr>
            <p:grpSp>
              <p:nvGrpSpPr>
                <p:cNvPr id="19520" name="Group 30"/>
                <p:cNvGrpSpPr/>
                <p:nvPr/>
              </p:nvGrpSpPr>
              <p:grpSpPr>
                <a:xfrm>
                  <a:off x="480" y="2640"/>
                  <a:ext cx="1104" cy="1152"/>
                  <a:chOff x="480" y="2640"/>
                  <a:chExt cx="1104" cy="1152"/>
                </a:xfrm>
              </p:grpSpPr>
              <p:sp>
                <p:nvSpPr>
                  <p:cNvPr id="19522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" y="2640"/>
                    <a:ext cx="0" cy="115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80" y="2640"/>
                    <a:ext cx="105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40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5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2688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480" y="3792"/>
                    <a:ext cx="105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7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2736"/>
                    <a:ext cx="0" cy="10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9521" name="Rectangle 37"/>
                <p:cNvSpPr>
                  <a:spLocks noChangeArrowheads="1"/>
                </p:cNvSpPr>
                <p:nvPr/>
              </p:nvSpPr>
              <p:spPr bwMode="auto">
                <a:xfrm>
                  <a:off x="480" y="3120"/>
                  <a:ext cx="1056" cy="672"/>
                </a:xfrm>
                <a:prstGeom prst="rect">
                  <a:avLst/>
                </a:prstGeom>
                <a:solidFill>
                  <a:srgbClr val="FFFFCC">
                    <a:alpha val="50195"/>
                  </a:srgbClr>
                </a:solidFill>
                <a:ln w="254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469" name="Group 38"/>
              <p:cNvGrpSpPr/>
              <p:nvPr/>
            </p:nvGrpSpPr>
            <p:grpSpPr>
              <a:xfrm>
                <a:off x="3435" y="192"/>
                <a:ext cx="213" cy="3151"/>
                <a:chOff x="2064" y="576"/>
                <a:chExt cx="213" cy="3151"/>
              </a:xfrm>
            </p:grpSpPr>
            <p:sp>
              <p:nvSpPr>
                <p:cNvPr id="19470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101" y="895"/>
                  <a:ext cx="0" cy="26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71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245" y="895"/>
                  <a:ext cx="0" cy="26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72" name="AutoShape 41"/>
                <p:cNvSpPr>
                  <a:spLocks noChangeArrowheads="1"/>
                </p:cNvSpPr>
                <p:nvPr/>
              </p:nvSpPr>
              <p:spPr bwMode="auto">
                <a:xfrm>
                  <a:off x="2070" y="576"/>
                  <a:ext cx="175" cy="175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1 h 21600"/>
                    <a:gd name="T6" fmla="*/ 0 w 21600"/>
                    <a:gd name="T7" fmla="*/ 1 h 21600"/>
                    <a:gd name="T8" fmla="*/ 1 w 21600"/>
                    <a:gd name="T9" fmla="*/ 1 h 21600"/>
                    <a:gd name="T10" fmla="*/ 1 w 21600"/>
                    <a:gd name="T11" fmla="*/ 1 h 21600"/>
                    <a:gd name="T12" fmla="*/ 1 w 21600"/>
                    <a:gd name="T13" fmla="*/ 1 h 21600"/>
                    <a:gd name="T14" fmla="*/ 1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209 w 21600"/>
                    <a:gd name="T25" fmla="*/ 3209 h 21600"/>
                    <a:gd name="T26" fmla="*/ 18391 w 21600"/>
                    <a:gd name="T27" fmla="*/ 18391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9473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101" y="751"/>
                  <a:ext cx="48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74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2197" y="751"/>
                  <a:ext cx="48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75" name="Oval 44"/>
                <p:cNvSpPr>
                  <a:spLocks noChangeArrowheads="1"/>
                </p:cNvSpPr>
                <p:nvPr/>
              </p:nvSpPr>
              <p:spPr bwMode="auto">
                <a:xfrm>
                  <a:off x="2064" y="3343"/>
                  <a:ext cx="213" cy="384"/>
                </a:xfrm>
                <a:prstGeom prst="ellipse">
                  <a:avLst/>
                </a:prstGeom>
                <a:solidFill>
                  <a:srgbClr val="FF6600"/>
                </a:solidFill>
                <a:ln w="254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9476" name="Rectangle 45"/>
                <p:cNvSpPr>
                  <a:spLocks noChangeArrowheads="1"/>
                </p:cNvSpPr>
                <p:nvPr/>
              </p:nvSpPr>
              <p:spPr bwMode="auto">
                <a:xfrm>
                  <a:off x="2160" y="2208"/>
                  <a:ext cx="48" cy="122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grpSp>
              <p:nvGrpSpPr>
                <p:cNvPr id="19477" name="Group 46"/>
                <p:cNvGrpSpPr/>
                <p:nvPr/>
              </p:nvGrpSpPr>
              <p:grpSpPr>
                <a:xfrm>
                  <a:off x="2149" y="1087"/>
                  <a:ext cx="96" cy="1968"/>
                  <a:chOff x="2149" y="1087"/>
                  <a:chExt cx="96" cy="1968"/>
                </a:xfrm>
              </p:grpSpPr>
              <p:sp>
                <p:nvSpPr>
                  <p:cNvPr id="19478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087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79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183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231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1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279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2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327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3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375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4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423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5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471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6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519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7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567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8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615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663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711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759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2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807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3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135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4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855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5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903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6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951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7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1999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8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047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9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095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0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143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1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191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2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239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3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287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4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335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5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383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6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431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7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479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8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527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9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575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0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623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1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671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2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719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3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767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4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815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5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863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6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911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7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2959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8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3007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2149" y="3055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47193" name="Text Box 89"/>
          <p:cNvSpPr txBox="1">
            <a:spLocks noChangeArrowheads="1"/>
          </p:cNvSpPr>
          <p:nvPr/>
        </p:nvSpPr>
        <p:spPr bwMode="auto">
          <a:xfrm>
            <a:off x="381000" y="3657600"/>
            <a:ext cx="2514600" cy="650875"/>
          </a:xfrm>
          <a:prstGeom prst="rect">
            <a:avLst/>
          </a:prstGeom>
          <a:solidFill>
            <a:srgbClr val="666699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bg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记作－</a:t>
            </a:r>
            <a:r>
              <a:rPr kumimoji="1" lang="en-US" altLang="zh-CN" sz="3600" b="1">
                <a:solidFill>
                  <a:schemeClr val="bg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4℃</a:t>
            </a:r>
          </a:p>
        </p:txBody>
      </p:sp>
      <p:grpSp>
        <p:nvGrpSpPr>
          <p:cNvPr id="9" name="Group 90"/>
          <p:cNvGrpSpPr/>
          <p:nvPr/>
        </p:nvGrpSpPr>
        <p:grpSpPr>
          <a:xfrm>
            <a:off x="4191000" y="2057400"/>
            <a:ext cx="1435100" cy="1524000"/>
            <a:chOff x="3888" y="1104"/>
            <a:chExt cx="670" cy="960"/>
          </a:xfrm>
        </p:grpSpPr>
        <p:sp>
          <p:nvSpPr>
            <p:cNvPr id="19464" name="Line 91"/>
            <p:cNvSpPr>
              <a:spLocks noChangeShapeType="1"/>
            </p:cNvSpPr>
            <p:nvPr/>
          </p:nvSpPr>
          <p:spPr bwMode="auto">
            <a:xfrm flipH="1" flipV="1">
              <a:off x="3888" y="1104"/>
              <a:ext cx="0" cy="960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5" name="Text Box 92"/>
            <p:cNvSpPr txBox="1">
              <a:spLocks noChangeArrowheads="1"/>
            </p:cNvSpPr>
            <p:nvPr/>
          </p:nvSpPr>
          <p:spPr bwMode="auto">
            <a:xfrm>
              <a:off x="3928" y="1152"/>
              <a:ext cx="630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sz="3200" b="1">
                  <a:solidFill>
                    <a:schemeClr val="accent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读作</a:t>
              </a:r>
            </a:p>
          </p:txBody>
        </p:sp>
      </p:grpSp>
      <p:sp>
        <p:nvSpPr>
          <p:cNvPr id="47197" name="Text Box 93"/>
          <p:cNvSpPr txBox="1">
            <a:spLocks noChangeArrowheads="1"/>
          </p:cNvSpPr>
          <p:nvPr/>
        </p:nvSpPr>
        <p:spPr bwMode="auto">
          <a:xfrm>
            <a:off x="5181600" y="2265363"/>
            <a:ext cx="27305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32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负</a:t>
            </a:r>
            <a:r>
              <a:rPr kumimoji="1" lang="en-US" altLang="zh-CN" sz="32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kumimoji="1" lang="zh-CN" altLang="en-US" sz="32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摄氏度</a:t>
            </a:r>
          </a:p>
        </p:txBody>
      </p:sp>
      <p:sp>
        <p:nvSpPr>
          <p:cNvPr id="47198" name="Text Box 94"/>
          <p:cNvSpPr txBox="1">
            <a:spLocks noChangeArrowheads="1"/>
          </p:cNvSpPr>
          <p:nvPr/>
        </p:nvSpPr>
        <p:spPr bwMode="auto">
          <a:xfrm>
            <a:off x="5232400" y="2849563"/>
            <a:ext cx="35941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32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或零下</a:t>
            </a:r>
            <a:r>
              <a:rPr kumimoji="1" lang="en-US" altLang="zh-CN" sz="32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kumimoji="1" lang="zh-CN" altLang="en-US" sz="32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摄氏度</a:t>
            </a:r>
          </a:p>
        </p:txBody>
      </p:sp>
      <p:sp>
        <p:nvSpPr>
          <p:cNvPr id="47200" name="Rectangle 96"/>
          <p:cNvSpPr>
            <a:spLocks noGrp="1" noChangeArrowheads="1"/>
          </p:cNvSpPr>
          <p:nvPr>
            <p:ph type="title"/>
          </p:nvPr>
        </p:nvSpPr>
        <p:spPr>
          <a:xfrm>
            <a:off x="3200400" y="457200"/>
            <a:ext cx="5715000" cy="1143000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刻度</a:t>
            </a:r>
            <a:r>
              <a:rPr lang="zh-CN" altLang="en-US" sz="4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上小下大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则读</a:t>
            </a:r>
            <a:r>
              <a:rPr lang="zh-CN" altLang="en-US" sz="4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零下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4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4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93" grpId="0" animBg="1"/>
      <p:bldP spid="47197" grpId="0"/>
      <p:bldP spid="47198" grpId="0"/>
      <p:bldP spid="472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1524000"/>
            <a:ext cx="8153400" cy="48799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04800"/>
            <a:ext cx="8915400" cy="1371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pPr algn="l" eaLnBrk="1" hangingPunct="1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四、体温计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．用于测量人体温度。</a:t>
            </a: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．玻璃泡内液体是水银。</a:t>
            </a: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．量程：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35~42℃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．分度值：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0.1 ℃</a:t>
            </a:r>
          </a:p>
        </p:txBody>
      </p:sp>
      <p:pic>
        <p:nvPicPr>
          <p:cNvPr id="21508" name="Picture 4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3581400"/>
            <a:ext cx="6629400" cy="283686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1447800"/>
            <a:ext cx="3810000" cy="39814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38600" y="1257300"/>
            <a:ext cx="4800600" cy="43815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1143000"/>
            <a:ext cx="8458200" cy="50641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 eaLnBrk="1" hangingPunct="1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为什么体温计可以离开身体读数？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953000"/>
            <a:ext cx="3962400" cy="1249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．结构特点：</a:t>
            </a:r>
          </a:p>
          <a:p>
            <a:pPr eaLnBrk="1" hangingPunct="1">
              <a:buFontTx/>
              <a:buNone/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体温计有</a:t>
            </a:r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细管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457200" y="2286000"/>
            <a:ext cx="2286000" cy="1323975"/>
            <a:chOff x="288" y="1440"/>
            <a:chExt cx="1440" cy="834"/>
          </a:xfrm>
        </p:grpSpPr>
        <p:sp>
          <p:nvSpPr>
            <p:cNvPr id="22540" name="Text Box 5"/>
            <p:cNvSpPr txBox="1">
              <a:spLocks noChangeArrowheads="1"/>
            </p:cNvSpPr>
            <p:nvPr/>
          </p:nvSpPr>
          <p:spPr bwMode="auto">
            <a:xfrm>
              <a:off x="288" y="1947"/>
              <a:ext cx="1440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玻璃泡</a:t>
              </a:r>
            </a:p>
          </p:txBody>
        </p:sp>
        <p:sp>
          <p:nvSpPr>
            <p:cNvPr id="22541" name="Line 8"/>
            <p:cNvSpPr>
              <a:spLocks noChangeShapeType="1"/>
            </p:cNvSpPr>
            <p:nvPr/>
          </p:nvSpPr>
          <p:spPr bwMode="auto">
            <a:xfrm flipV="1">
              <a:off x="681" y="1440"/>
              <a:ext cx="240" cy="5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3581400" y="4648200"/>
            <a:ext cx="3019425" cy="1730375"/>
            <a:chOff x="2274" y="2928"/>
            <a:chExt cx="1902" cy="1090"/>
          </a:xfrm>
        </p:grpSpPr>
        <p:sp>
          <p:nvSpPr>
            <p:cNvPr id="22538" name="Text Box 7"/>
            <p:cNvSpPr txBox="1">
              <a:spLocks noChangeArrowheads="1"/>
            </p:cNvSpPr>
            <p:nvPr/>
          </p:nvSpPr>
          <p:spPr bwMode="auto">
            <a:xfrm>
              <a:off x="2274" y="3489"/>
              <a:ext cx="1614" cy="5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直玻璃管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（也称直管）</a:t>
              </a:r>
            </a:p>
          </p:txBody>
        </p:sp>
        <p:sp>
          <p:nvSpPr>
            <p:cNvPr id="22539" name="Line 9"/>
            <p:cNvSpPr>
              <a:spLocks noChangeShapeType="1"/>
            </p:cNvSpPr>
            <p:nvPr/>
          </p:nvSpPr>
          <p:spPr bwMode="auto">
            <a:xfrm flipV="1">
              <a:off x="3216" y="2928"/>
              <a:ext cx="960" cy="52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3"/>
          <p:cNvGrpSpPr/>
          <p:nvPr/>
        </p:nvGrpSpPr>
        <p:grpSpPr>
          <a:xfrm rot="-590492">
            <a:off x="238125" y="3808413"/>
            <a:ext cx="4116388" cy="1393825"/>
            <a:chOff x="527" y="2496"/>
            <a:chExt cx="2881" cy="878"/>
          </a:xfrm>
        </p:grpSpPr>
        <p:sp>
          <p:nvSpPr>
            <p:cNvPr id="22536" name="Text Box 6"/>
            <p:cNvSpPr txBox="1">
              <a:spLocks noChangeArrowheads="1"/>
            </p:cNvSpPr>
            <p:nvPr/>
          </p:nvSpPr>
          <p:spPr bwMode="auto">
            <a:xfrm>
              <a:off x="527" y="2749"/>
              <a:ext cx="1440" cy="6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zh-CN" altLang="en-US" sz="4400" b="1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细管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endPara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2537" name="Line 11"/>
            <p:cNvSpPr>
              <a:spLocks noChangeShapeType="1"/>
            </p:cNvSpPr>
            <p:nvPr/>
          </p:nvSpPr>
          <p:spPr bwMode="auto">
            <a:xfrm flipV="1">
              <a:off x="1536" y="2496"/>
              <a:ext cx="1872" cy="4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7175"/>
            <a:ext cx="8229600" cy="639763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．体温计的使用方法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953000"/>
            <a:ext cx="8305800" cy="14017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）体温计可以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离开人体读数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）使用前，必须用力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甩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（若不甩，其示数只能上升不能下降。）</a:t>
            </a:r>
          </a:p>
        </p:txBody>
      </p:sp>
      <p:pic>
        <p:nvPicPr>
          <p:cNvPr id="74756" name="Picture 4" descr="体温计图片1副本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8938" y="1009650"/>
            <a:ext cx="2863850" cy="3505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4757" name="Picture 5" descr="体温计图片2副本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65550" y="1066800"/>
            <a:ext cx="2330450" cy="3505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4758" name="Picture 6" descr="体温计图片3副本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57925" y="1295400"/>
            <a:ext cx="2322513" cy="31242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/>
          <p:nvPr/>
        </p:nvGrpSpPr>
        <p:grpSpPr>
          <a:xfrm>
            <a:off x="1676400" y="533400"/>
            <a:ext cx="3429000" cy="6096000"/>
            <a:chOff x="1056" y="336"/>
            <a:chExt cx="2160" cy="3840"/>
          </a:xfrm>
        </p:grpSpPr>
        <p:sp>
          <p:nvSpPr>
            <p:cNvPr id="24583" name="Rectangle 3"/>
            <p:cNvSpPr>
              <a:spLocks noChangeArrowheads="1"/>
            </p:cNvSpPr>
            <p:nvPr/>
          </p:nvSpPr>
          <p:spPr bwMode="auto">
            <a:xfrm>
              <a:off x="1824" y="1776"/>
              <a:ext cx="578" cy="238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584" name="Line 4"/>
            <p:cNvSpPr>
              <a:spLocks noChangeShapeType="1"/>
            </p:cNvSpPr>
            <p:nvPr/>
          </p:nvSpPr>
          <p:spPr bwMode="auto">
            <a:xfrm flipH="1">
              <a:off x="1666" y="336"/>
              <a:ext cx="0" cy="3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5" name="Line 5"/>
            <p:cNvSpPr>
              <a:spLocks noChangeShapeType="1"/>
            </p:cNvSpPr>
            <p:nvPr/>
          </p:nvSpPr>
          <p:spPr bwMode="auto">
            <a:xfrm flipH="1">
              <a:off x="2571" y="336"/>
              <a:ext cx="0" cy="3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6" name="Line 6"/>
            <p:cNvSpPr>
              <a:spLocks noChangeShapeType="1"/>
            </p:cNvSpPr>
            <p:nvPr/>
          </p:nvSpPr>
          <p:spPr bwMode="auto">
            <a:xfrm>
              <a:off x="2270" y="394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7" name="Line 7"/>
            <p:cNvSpPr>
              <a:spLocks noChangeShapeType="1"/>
            </p:cNvSpPr>
            <p:nvPr/>
          </p:nvSpPr>
          <p:spPr bwMode="auto">
            <a:xfrm>
              <a:off x="2270" y="569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8" name="Line 8"/>
            <p:cNvSpPr>
              <a:spLocks noChangeShapeType="1"/>
            </p:cNvSpPr>
            <p:nvPr/>
          </p:nvSpPr>
          <p:spPr bwMode="auto">
            <a:xfrm>
              <a:off x="2270" y="743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9" name="Line 9"/>
            <p:cNvSpPr>
              <a:spLocks noChangeShapeType="1"/>
            </p:cNvSpPr>
            <p:nvPr/>
          </p:nvSpPr>
          <p:spPr bwMode="auto">
            <a:xfrm>
              <a:off x="2270" y="918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0" name="Line 10"/>
            <p:cNvSpPr>
              <a:spLocks noChangeShapeType="1"/>
            </p:cNvSpPr>
            <p:nvPr/>
          </p:nvSpPr>
          <p:spPr bwMode="auto">
            <a:xfrm>
              <a:off x="2270" y="1441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1" name="Line 11"/>
            <p:cNvSpPr>
              <a:spLocks noChangeShapeType="1"/>
            </p:cNvSpPr>
            <p:nvPr/>
          </p:nvSpPr>
          <p:spPr bwMode="auto">
            <a:xfrm>
              <a:off x="2270" y="1267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2" name="Line 12"/>
            <p:cNvSpPr>
              <a:spLocks noChangeShapeType="1"/>
            </p:cNvSpPr>
            <p:nvPr/>
          </p:nvSpPr>
          <p:spPr bwMode="auto">
            <a:xfrm>
              <a:off x="2270" y="1092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3" name="Line 13"/>
            <p:cNvSpPr>
              <a:spLocks noChangeShapeType="1"/>
            </p:cNvSpPr>
            <p:nvPr/>
          </p:nvSpPr>
          <p:spPr bwMode="auto">
            <a:xfrm>
              <a:off x="2270" y="1616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4" name="Line 14"/>
            <p:cNvSpPr>
              <a:spLocks noChangeShapeType="1"/>
            </p:cNvSpPr>
            <p:nvPr/>
          </p:nvSpPr>
          <p:spPr bwMode="auto">
            <a:xfrm>
              <a:off x="2270" y="1791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5" name="Line 15"/>
            <p:cNvSpPr>
              <a:spLocks noChangeShapeType="1"/>
            </p:cNvSpPr>
            <p:nvPr/>
          </p:nvSpPr>
          <p:spPr bwMode="auto">
            <a:xfrm>
              <a:off x="2270" y="1965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6" name="Line 16"/>
            <p:cNvSpPr>
              <a:spLocks noChangeShapeType="1"/>
            </p:cNvSpPr>
            <p:nvPr/>
          </p:nvSpPr>
          <p:spPr bwMode="auto">
            <a:xfrm>
              <a:off x="2270" y="2140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7" name="Line 17"/>
            <p:cNvSpPr>
              <a:spLocks noChangeShapeType="1"/>
            </p:cNvSpPr>
            <p:nvPr/>
          </p:nvSpPr>
          <p:spPr bwMode="auto">
            <a:xfrm>
              <a:off x="2043" y="394"/>
              <a:ext cx="3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8" name="Line 18"/>
            <p:cNvSpPr>
              <a:spLocks noChangeShapeType="1"/>
            </p:cNvSpPr>
            <p:nvPr/>
          </p:nvSpPr>
          <p:spPr bwMode="auto">
            <a:xfrm>
              <a:off x="2194" y="1267"/>
              <a:ext cx="3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9" name="Line 19"/>
            <p:cNvSpPr>
              <a:spLocks noChangeShapeType="1"/>
            </p:cNvSpPr>
            <p:nvPr/>
          </p:nvSpPr>
          <p:spPr bwMode="auto">
            <a:xfrm>
              <a:off x="2043" y="2140"/>
              <a:ext cx="3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0" name="Text Box 20"/>
            <p:cNvSpPr txBox="1">
              <a:spLocks noChangeArrowheads="1"/>
            </p:cNvSpPr>
            <p:nvPr/>
          </p:nvSpPr>
          <p:spPr bwMode="auto">
            <a:xfrm>
              <a:off x="1872" y="336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39</a:t>
              </a:r>
            </a:p>
          </p:txBody>
        </p:sp>
        <p:sp>
          <p:nvSpPr>
            <p:cNvPr id="24601" name="Text Box 21"/>
            <p:cNvSpPr txBox="1">
              <a:spLocks noChangeArrowheads="1"/>
            </p:cNvSpPr>
            <p:nvPr/>
          </p:nvSpPr>
          <p:spPr bwMode="auto">
            <a:xfrm>
              <a:off x="1872" y="1824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38</a:t>
              </a:r>
            </a:p>
          </p:txBody>
        </p:sp>
        <p:sp>
          <p:nvSpPr>
            <p:cNvPr id="24602" name="Rectangle 22"/>
            <p:cNvSpPr>
              <a:spLocks noChangeArrowheads="1"/>
            </p:cNvSpPr>
            <p:nvPr/>
          </p:nvSpPr>
          <p:spPr bwMode="auto">
            <a:xfrm>
              <a:off x="2400" y="336"/>
              <a:ext cx="141" cy="3831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03" name="Line 23"/>
            <p:cNvSpPr>
              <a:spLocks noChangeShapeType="1"/>
            </p:cNvSpPr>
            <p:nvPr/>
          </p:nvSpPr>
          <p:spPr bwMode="auto">
            <a:xfrm>
              <a:off x="2270" y="2297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4" name="Line 24"/>
            <p:cNvSpPr>
              <a:spLocks noChangeShapeType="1"/>
            </p:cNvSpPr>
            <p:nvPr/>
          </p:nvSpPr>
          <p:spPr bwMode="auto">
            <a:xfrm>
              <a:off x="2270" y="2471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5" name="Line 25"/>
            <p:cNvSpPr>
              <a:spLocks noChangeShapeType="1"/>
            </p:cNvSpPr>
            <p:nvPr/>
          </p:nvSpPr>
          <p:spPr bwMode="auto">
            <a:xfrm>
              <a:off x="2270" y="2646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6" name="Line 26"/>
            <p:cNvSpPr>
              <a:spLocks noChangeShapeType="1"/>
            </p:cNvSpPr>
            <p:nvPr/>
          </p:nvSpPr>
          <p:spPr bwMode="auto">
            <a:xfrm>
              <a:off x="2270" y="3169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7" name="Line 27"/>
            <p:cNvSpPr>
              <a:spLocks noChangeShapeType="1"/>
            </p:cNvSpPr>
            <p:nvPr/>
          </p:nvSpPr>
          <p:spPr bwMode="auto">
            <a:xfrm>
              <a:off x="2270" y="2995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8" name="Line 28"/>
            <p:cNvSpPr>
              <a:spLocks noChangeShapeType="1"/>
            </p:cNvSpPr>
            <p:nvPr/>
          </p:nvSpPr>
          <p:spPr bwMode="auto">
            <a:xfrm>
              <a:off x="2270" y="2820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9" name="Line 29"/>
            <p:cNvSpPr>
              <a:spLocks noChangeShapeType="1"/>
            </p:cNvSpPr>
            <p:nvPr/>
          </p:nvSpPr>
          <p:spPr bwMode="auto">
            <a:xfrm>
              <a:off x="2270" y="3344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0" name="Line 30"/>
            <p:cNvSpPr>
              <a:spLocks noChangeShapeType="1"/>
            </p:cNvSpPr>
            <p:nvPr/>
          </p:nvSpPr>
          <p:spPr bwMode="auto">
            <a:xfrm>
              <a:off x="2270" y="3519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1" name="Line 31"/>
            <p:cNvSpPr>
              <a:spLocks noChangeShapeType="1"/>
            </p:cNvSpPr>
            <p:nvPr/>
          </p:nvSpPr>
          <p:spPr bwMode="auto">
            <a:xfrm>
              <a:off x="2270" y="3693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2" name="Line 32"/>
            <p:cNvSpPr>
              <a:spLocks noChangeShapeType="1"/>
            </p:cNvSpPr>
            <p:nvPr/>
          </p:nvSpPr>
          <p:spPr bwMode="auto">
            <a:xfrm>
              <a:off x="2270" y="3868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3" name="Line 33"/>
            <p:cNvSpPr>
              <a:spLocks noChangeShapeType="1"/>
            </p:cNvSpPr>
            <p:nvPr/>
          </p:nvSpPr>
          <p:spPr bwMode="auto">
            <a:xfrm>
              <a:off x="2194" y="2995"/>
              <a:ext cx="3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4" name="Line 34"/>
            <p:cNvSpPr>
              <a:spLocks noChangeShapeType="1"/>
            </p:cNvSpPr>
            <p:nvPr/>
          </p:nvSpPr>
          <p:spPr bwMode="auto">
            <a:xfrm>
              <a:off x="2043" y="3868"/>
              <a:ext cx="3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5" name="Rectangle 35"/>
            <p:cNvSpPr>
              <a:spLocks noChangeArrowheads="1"/>
            </p:cNvSpPr>
            <p:nvPr/>
          </p:nvSpPr>
          <p:spPr bwMode="auto">
            <a:xfrm>
              <a:off x="1680" y="345"/>
              <a:ext cx="144" cy="3831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616" name="Line 36"/>
            <p:cNvSpPr>
              <a:spLocks noChangeShapeType="1"/>
            </p:cNvSpPr>
            <p:nvPr/>
          </p:nvSpPr>
          <p:spPr bwMode="auto">
            <a:xfrm>
              <a:off x="2256" y="4032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7" name="Text Box 37"/>
            <p:cNvSpPr txBox="1">
              <a:spLocks noChangeArrowheads="1"/>
            </p:cNvSpPr>
            <p:nvPr/>
          </p:nvSpPr>
          <p:spPr bwMode="auto">
            <a:xfrm>
              <a:off x="1872" y="3571"/>
              <a:ext cx="377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32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37</a:t>
              </a:r>
            </a:p>
          </p:txBody>
        </p:sp>
        <p:sp>
          <p:nvSpPr>
            <p:cNvPr id="24618" name="AutoShape 38"/>
            <p:cNvSpPr>
              <a:spLocks noChangeArrowheads="1"/>
            </p:cNvSpPr>
            <p:nvPr/>
          </p:nvSpPr>
          <p:spPr bwMode="auto">
            <a:xfrm>
              <a:off x="1056" y="336"/>
              <a:ext cx="2160" cy="38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03463" name="Line 39"/>
          <p:cNvSpPr>
            <a:spLocks noChangeShapeType="1"/>
          </p:cNvSpPr>
          <p:nvPr/>
        </p:nvSpPr>
        <p:spPr bwMode="auto">
          <a:xfrm>
            <a:off x="3886200" y="2819400"/>
            <a:ext cx="1828800" cy="0"/>
          </a:xfrm>
          <a:prstGeom prst="line">
            <a:avLst/>
          </a:prstGeom>
          <a:noFill/>
          <a:ln w="57150">
            <a:solidFill>
              <a:srgbClr val="33CCCC"/>
            </a:solidFill>
            <a:prstDash val="dash"/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464" name="Text Box 40"/>
          <p:cNvSpPr txBox="1">
            <a:spLocks noChangeArrowheads="1"/>
          </p:cNvSpPr>
          <p:nvPr/>
        </p:nvSpPr>
        <p:spPr bwMode="auto">
          <a:xfrm>
            <a:off x="5562600" y="2438400"/>
            <a:ext cx="2743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记作</a:t>
            </a:r>
            <a:r>
              <a:rPr kumimoji="1" lang="en-US" altLang="zh-CN" sz="40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38.2℃</a:t>
            </a:r>
          </a:p>
        </p:txBody>
      </p:sp>
      <p:sp>
        <p:nvSpPr>
          <p:cNvPr id="103465" name="Text Box 41"/>
          <p:cNvSpPr txBox="1">
            <a:spLocks noChangeArrowheads="1"/>
          </p:cNvSpPr>
          <p:nvPr/>
        </p:nvSpPr>
        <p:spPr bwMode="auto">
          <a:xfrm>
            <a:off x="5105400" y="2971800"/>
            <a:ext cx="38100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40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读作</a:t>
            </a:r>
            <a:r>
              <a:rPr kumimoji="1" lang="en-US" altLang="zh-CN" sz="40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38.2</a:t>
            </a:r>
            <a:r>
              <a:rPr kumimoji="1" lang="zh-CN" altLang="en-US" sz="40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摄氏度</a:t>
            </a:r>
          </a:p>
        </p:txBody>
      </p:sp>
      <p:sp>
        <p:nvSpPr>
          <p:cNvPr id="24582" name="Rectangle 42"/>
          <p:cNvSpPr>
            <a:spLocks noGrp="1" noChangeArrowheads="1"/>
          </p:cNvSpPr>
          <p:nvPr>
            <p:ph type="title"/>
          </p:nvPr>
        </p:nvSpPr>
        <p:spPr>
          <a:xfrm>
            <a:off x="5181600" y="457200"/>
            <a:ext cx="3962400" cy="639763"/>
          </a:xfrm>
        </p:spPr>
        <p:txBody>
          <a:bodyPr/>
          <a:lstStyle/>
          <a:p>
            <a:pPr eaLnBrk="1" hangingPunct="1"/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练习：体温计读数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63" grpId="0" animBg="1"/>
      <p:bldP spid="103464" grpId="0"/>
      <p:bldP spid="1034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553200" cy="762000"/>
          </a:xfrm>
        </p:spPr>
        <p:txBody>
          <a:bodyPr/>
          <a:lstStyle/>
          <a:p>
            <a:pPr algn="l" eaLnBrk="1" hangingPunct="1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三种温度计的比较</a:t>
            </a:r>
          </a:p>
        </p:txBody>
      </p:sp>
      <p:graphicFrame>
        <p:nvGraphicFramePr>
          <p:cNvPr id="149563" name="Group 59"/>
          <p:cNvGraphicFramePr>
            <a:graphicFrameLocks noGrp="1"/>
          </p:cNvGraphicFramePr>
          <p:nvPr/>
        </p:nvGraphicFramePr>
        <p:xfrm>
          <a:off x="304800" y="2057400"/>
          <a:ext cx="6934200" cy="3036126"/>
        </p:xfrm>
        <a:graphic>
          <a:graphicData uri="http://schemas.openxmlformats.org/drawingml/2006/table">
            <a:tbl>
              <a:tblPr/>
              <a:tblGrid>
                <a:gridCol w="1098550"/>
                <a:gridCol w="904875"/>
                <a:gridCol w="1273175"/>
                <a:gridCol w="990600"/>
                <a:gridCol w="26670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构造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量程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分度值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用法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体温计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有细管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35~42℃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0.1 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（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1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）离开人体读数。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（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2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）用前需甩。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实验室用温度计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无细管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-20~110 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1 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（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1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）不能离开被测物体读数。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（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2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）不能甩。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寒暑表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无细管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-30~50 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1 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（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1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）不能离开被测物体读数。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（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2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）不能甩。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635" name="Picture 3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62800" y="304800"/>
            <a:ext cx="1744663" cy="5638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5636" name="Picture 3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838200"/>
            <a:ext cx="6248400" cy="12033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5637" name="Picture 4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500" y="5815013"/>
            <a:ext cx="8839200" cy="6921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为什么体温计可以离开身体读数？ 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答：体温计内有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细管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，测量体温时水银受热膨胀沿直管上升。当体温计离开人体时，温度下降，水银变冷收缩，细管内的水银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断开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，直管内的水银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不能退回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玻璃泡，所以它可以离开人体读数。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7010400" cy="715962"/>
          </a:xfrm>
        </p:spPr>
        <p:txBody>
          <a:bodyPr/>
          <a:lstStyle/>
          <a:p>
            <a:pPr algn="l" eaLnBrk="1" hangingPunct="1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其它类型的温度计</a:t>
            </a:r>
          </a:p>
        </p:txBody>
      </p:sp>
      <p:sp>
        <p:nvSpPr>
          <p:cNvPr id="27651" name="Rectangle 11"/>
          <p:cNvSpPr>
            <a:spLocks noChangeArrowheads="1"/>
          </p:cNvSpPr>
          <p:nvPr/>
        </p:nvSpPr>
        <p:spPr bwMode="auto">
          <a:xfrm>
            <a:off x="3200400" y="5584825"/>
            <a:ext cx="2819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伽利略温度计</a:t>
            </a:r>
          </a:p>
        </p:txBody>
      </p:sp>
      <p:sp>
        <p:nvSpPr>
          <p:cNvPr id="27652" name="Text Box 12"/>
          <p:cNvSpPr txBox="1">
            <a:spLocks noChangeArrowheads="1"/>
          </p:cNvSpPr>
          <p:nvPr/>
        </p:nvSpPr>
        <p:spPr bwMode="auto">
          <a:xfrm>
            <a:off x="5029200" y="2971800"/>
            <a:ext cx="3886200" cy="212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气体的热胀冷缩</a:t>
            </a: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刻度与常用温度计相反，上小下大</a:t>
            </a: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受气压影响不精确</a:t>
            </a:r>
          </a:p>
        </p:txBody>
      </p:sp>
      <p:pic>
        <p:nvPicPr>
          <p:cNvPr id="27653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6613" y="990600"/>
            <a:ext cx="3648075" cy="5410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7654" name="Picture 14" descr="2012版人教版标准图标 科学世界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304800"/>
            <a:ext cx="685800" cy="685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079500"/>
            <a:ext cx="8229600" cy="43307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200400" y="5584825"/>
            <a:ext cx="2819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电子温度计</a:t>
            </a:r>
          </a:p>
        </p:txBody>
      </p:sp>
      <p:pic>
        <p:nvPicPr>
          <p:cNvPr id="28678" name="Picture 6" descr="2012版人教版标准图标 科学世界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304800"/>
            <a:ext cx="685800" cy="685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71600" y="471488"/>
            <a:ext cx="3762375" cy="5715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447800" y="5729288"/>
            <a:ext cx="16922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测温枪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5410200" y="4191000"/>
            <a:ext cx="3048000" cy="160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机场和海关安检</a:t>
            </a:r>
            <a:endParaRPr lang="en-US" altLang="zh-CN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新冠疫情期间公共场合测体温</a:t>
            </a:r>
          </a:p>
        </p:txBody>
      </p:sp>
      <p:pic>
        <p:nvPicPr>
          <p:cNvPr id="29701" name="Picture 7" descr="2012版人教版标准图标 科学世界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381000"/>
            <a:ext cx="685800" cy="685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5715000" y="5638800"/>
            <a:ext cx="2743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latin typeface="Times New Roman" pitchFamily="18" charset="0"/>
              </a:rPr>
              <a:t>热电偶温度计</a:t>
            </a:r>
          </a:p>
        </p:txBody>
      </p:sp>
      <p:pic>
        <p:nvPicPr>
          <p:cNvPr id="30724" name="Picture 6" descr="2012版人教版标准图标 科学世界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228600"/>
            <a:ext cx="685800" cy="685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121" name="Picture 1" descr="E:\物理素材 GIF动画\GIF03物态变化\热电偶温度计01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505200"/>
            <a:ext cx="4678680" cy="3352800"/>
          </a:xfrm>
          <a:prstGeom prst="rect">
            <a:avLst/>
          </a:prstGeom>
          <a:noFill/>
        </p:spPr>
      </p:pic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52800" y="0"/>
            <a:ext cx="5791200" cy="449108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YY883-4-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90600" y="1066800"/>
            <a:ext cx="7543800" cy="418941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3124200" y="5562600"/>
            <a:ext cx="3048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/>
              <a:t>液晶额头温度计</a:t>
            </a:r>
          </a:p>
        </p:txBody>
      </p:sp>
      <p:pic>
        <p:nvPicPr>
          <p:cNvPr id="31748" name="Picture 11" descr="2012版人教版标准图标 科学世界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" y="304800"/>
            <a:ext cx="685800" cy="685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61925" y="376238"/>
            <a:ext cx="70691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000" b="1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义务教育教科书  物理  八年级  上册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990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第三章 物态变化</a:t>
            </a:r>
            <a:r>
              <a:rPr lang="zh-CN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zh-CN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 温度</a:t>
            </a:r>
          </a:p>
        </p:txBody>
      </p:sp>
    </p:spTree>
  </p:cSld>
  <p:clrMapOvr>
    <a:masterClrMapping/>
  </p:clrMapOvr>
  <p:transition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533400" y="1600200"/>
            <a:ext cx="8077200" cy="440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．温度是表示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______________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的物理量，常用的温度计是根据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_____________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的性质来测量温度的，温度计上的字母℃表示采用的是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温度，它把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标准大气压下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_____________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的温度规定为 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0℃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，把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标准大气压下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的温度规定为 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100℃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．人的正常体温（口腔温）大约是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，读作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____________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．体温计的测量范围是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_______________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，分度值是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952750" y="1524000"/>
            <a:ext cx="26098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物体冷热程度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2724150" y="1981200"/>
            <a:ext cx="26098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液体热胀冷缩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6305550" y="2405063"/>
            <a:ext cx="13144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摄氏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2971800" y="2895600"/>
            <a:ext cx="24050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冰水混合物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3352800" y="3276600"/>
            <a:ext cx="12144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沸水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6172200" y="3962400"/>
            <a:ext cx="12319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37℃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762000" y="4419600"/>
            <a:ext cx="210026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37</a:t>
            </a:r>
            <a:r>
              <a:rPr kumimoji="1" lang="zh-CN" altLang="en-US" sz="3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摄氏度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4495800" y="4876800"/>
            <a:ext cx="271938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35℃</a:t>
            </a:r>
            <a:r>
              <a:rPr kumimoji="1" lang="zh-CN" altLang="en-US" sz="3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～</a:t>
            </a:r>
            <a:r>
              <a:rPr kumimoji="1" lang="en-US" altLang="zh-CN" sz="3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42℃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1219200" y="5410200"/>
            <a:ext cx="14271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8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0.1℃</a:t>
            </a:r>
          </a:p>
        </p:txBody>
      </p:sp>
      <p:sp>
        <p:nvSpPr>
          <p:cNvPr id="3278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课堂检测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/>
      <p:bldP spid="137220" grpId="0"/>
      <p:bldP spid="137221" grpId="0"/>
      <p:bldP spid="137222" grpId="0"/>
      <p:bldP spid="137223" grpId="0"/>
      <p:bldP spid="137224" grpId="0"/>
      <p:bldP spid="137225" grpId="0"/>
      <p:bldP spid="137226" grpId="0"/>
      <p:bldP spid="1372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3"/>
          <p:cNvSpPr txBox="1">
            <a:spLocks noChangeArrowheads="1"/>
          </p:cNvSpPr>
          <p:nvPr/>
        </p:nvSpPr>
        <p:spPr bwMode="auto">
          <a:xfrm>
            <a:off x="533400" y="333375"/>
            <a:ext cx="79930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．如图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所示，温度计的示数为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_____℃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 </a:t>
            </a:r>
          </a:p>
        </p:txBody>
      </p:sp>
      <p:grpSp>
        <p:nvGrpSpPr>
          <p:cNvPr id="33795" name="Group 4"/>
          <p:cNvGrpSpPr/>
          <p:nvPr/>
        </p:nvGrpSpPr>
        <p:grpSpPr>
          <a:xfrm>
            <a:off x="1065213" y="1447800"/>
            <a:ext cx="1506537" cy="3060700"/>
            <a:chOff x="2744" y="1956"/>
            <a:chExt cx="949" cy="1928"/>
          </a:xfrm>
        </p:grpSpPr>
        <p:sp>
          <p:nvSpPr>
            <p:cNvPr id="33928" name="Text Box 5"/>
            <p:cNvSpPr txBox="1">
              <a:spLocks noChangeArrowheads="1"/>
            </p:cNvSpPr>
            <p:nvPr/>
          </p:nvSpPr>
          <p:spPr bwMode="auto">
            <a:xfrm>
              <a:off x="2944" y="3571"/>
              <a:ext cx="584" cy="313"/>
            </a:xfrm>
            <a:prstGeom prst="rect">
              <a:avLst/>
            </a:prstGeom>
            <a:noFill/>
            <a:ln w="22225">
              <a:noFill/>
              <a:prstDash val="dash"/>
              <a:miter lim="800000"/>
            </a:ln>
          </p:spPr>
          <p:txBody>
            <a:bodyPr lIns="18000" tIns="0" rIns="0" bIns="0"/>
            <a:lstStyle/>
            <a:p>
              <a:pPr algn="just"/>
              <a:r>
                <a:rPr kumimoji="1" lang="zh-CN" altLang="en-US" sz="24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图 </a:t>
              </a:r>
              <a:r>
                <a:rPr kumimoji="1" lang="en-US" altLang="zh-CN" sz="24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grpSp>
          <p:nvGrpSpPr>
            <p:cNvPr id="33929" name="Group 6"/>
            <p:cNvGrpSpPr/>
            <p:nvPr/>
          </p:nvGrpSpPr>
          <p:grpSpPr>
            <a:xfrm>
              <a:off x="2744" y="1956"/>
              <a:ext cx="949" cy="1640"/>
              <a:chOff x="2744" y="1956"/>
              <a:chExt cx="949" cy="1640"/>
            </a:xfrm>
          </p:grpSpPr>
          <p:grpSp>
            <p:nvGrpSpPr>
              <p:cNvPr id="33930" name="Group 7"/>
              <p:cNvGrpSpPr/>
              <p:nvPr/>
            </p:nvGrpSpPr>
            <p:grpSpPr>
              <a:xfrm>
                <a:off x="2896" y="2103"/>
                <a:ext cx="447" cy="1297"/>
                <a:chOff x="3465" y="4212"/>
                <a:chExt cx="630" cy="1248"/>
              </a:xfrm>
            </p:grpSpPr>
            <p:sp>
              <p:nvSpPr>
                <p:cNvPr id="33945" name="Line 8"/>
                <p:cNvSpPr>
                  <a:spLocks noChangeShapeType="1"/>
                </p:cNvSpPr>
                <p:nvPr/>
              </p:nvSpPr>
              <p:spPr bwMode="auto">
                <a:xfrm>
                  <a:off x="3570" y="4212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46" name="Line 9"/>
                <p:cNvSpPr>
                  <a:spLocks noChangeShapeType="1"/>
                </p:cNvSpPr>
                <p:nvPr/>
              </p:nvSpPr>
              <p:spPr bwMode="auto">
                <a:xfrm>
                  <a:off x="3570" y="4368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47" name="Line 10"/>
                <p:cNvSpPr>
                  <a:spLocks noChangeShapeType="1"/>
                </p:cNvSpPr>
                <p:nvPr/>
              </p:nvSpPr>
              <p:spPr bwMode="auto">
                <a:xfrm>
                  <a:off x="3465" y="4524"/>
                  <a:ext cx="63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48" name="Line 11"/>
                <p:cNvSpPr>
                  <a:spLocks noChangeShapeType="1"/>
                </p:cNvSpPr>
                <p:nvPr/>
              </p:nvSpPr>
              <p:spPr bwMode="auto">
                <a:xfrm>
                  <a:off x="3570" y="468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49" name="Line 12"/>
                <p:cNvSpPr>
                  <a:spLocks noChangeShapeType="1"/>
                </p:cNvSpPr>
                <p:nvPr/>
              </p:nvSpPr>
              <p:spPr bwMode="auto">
                <a:xfrm>
                  <a:off x="3570" y="4836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50" name="Line 13"/>
                <p:cNvSpPr>
                  <a:spLocks noChangeShapeType="1"/>
                </p:cNvSpPr>
                <p:nvPr/>
              </p:nvSpPr>
              <p:spPr bwMode="auto">
                <a:xfrm>
                  <a:off x="3570" y="4992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51" name="Line 14"/>
                <p:cNvSpPr>
                  <a:spLocks noChangeShapeType="1"/>
                </p:cNvSpPr>
                <p:nvPr/>
              </p:nvSpPr>
              <p:spPr bwMode="auto">
                <a:xfrm>
                  <a:off x="3570" y="5148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52" name="Line 15"/>
                <p:cNvSpPr>
                  <a:spLocks noChangeShapeType="1"/>
                </p:cNvSpPr>
                <p:nvPr/>
              </p:nvSpPr>
              <p:spPr bwMode="auto">
                <a:xfrm>
                  <a:off x="3465" y="5304"/>
                  <a:ext cx="63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53" name="Line 16"/>
                <p:cNvSpPr>
                  <a:spLocks noChangeShapeType="1"/>
                </p:cNvSpPr>
                <p:nvPr/>
              </p:nvSpPr>
              <p:spPr bwMode="auto">
                <a:xfrm>
                  <a:off x="3570" y="546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54" name="Line 17"/>
                <p:cNvSpPr>
                  <a:spLocks noChangeShapeType="1"/>
                </p:cNvSpPr>
                <p:nvPr/>
              </p:nvSpPr>
              <p:spPr bwMode="auto">
                <a:xfrm>
                  <a:off x="3570" y="429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55" name="Line 18"/>
                <p:cNvSpPr>
                  <a:spLocks noChangeShapeType="1"/>
                </p:cNvSpPr>
                <p:nvPr/>
              </p:nvSpPr>
              <p:spPr bwMode="auto">
                <a:xfrm>
                  <a:off x="3570" y="4446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56" name="Line 19"/>
                <p:cNvSpPr>
                  <a:spLocks noChangeShapeType="1"/>
                </p:cNvSpPr>
                <p:nvPr/>
              </p:nvSpPr>
              <p:spPr bwMode="auto">
                <a:xfrm>
                  <a:off x="3570" y="4602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57" name="Line 20"/>
                <p:cNvSpPr>
                  <a:spLocks noChangeShapeType="1"/>
                </p:cNvSpPr>
                <p:nvPr/>
              </p:nvSpPr>
              <p:spPr bwMode="auto">
                <a:xfrm>
                  <a:off x="3570" y="4758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58" name="Line 21"/>
                <p:cNvSpPr>
                  <a:spLocks noChangeShapeType="1"/>
                </p:cNvSpPr>
                <p:nvPr/>
              </p:nvSpPr>
              <p:spPr bwMode="auto">
                <a:xfrm>
                  <a:off x="3465" y="4914"/>
                  <a:ext cx="63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59" name="Line 22"/>
                <p:cNvSpPr>
                  <a:spLocks noChangeShapeType="1"/>
                </p:cNvSpPr>
                <p:nvPr/>
              </p:nvSpPr>
              <p:spPr bwMode="auto">
                <a:xfrm>
                  <a:off x="3570" y="507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60" name="Line 23"/>
                <p:cNvSpPr>
                  <a:spLocks noChangeShapeType="1"/>
                </p:cNvSpPr>
                <p:nvPr/>
              </p:nvSpPr>
              <p:spPr bwMode="auto">
                <a:xfrm>
                  <a:off x="3570" y="5226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61" name="Line 24"/>
                <p:cNvSpPr>
                  <a:spLocks noChangeShapeType="1"/>
                </p:cNvSpPr>
                <p:nvPr/>
              </p:nvSpPr>
              <p:spPr bwMode="auto">
                <a:xfrm>
                  <a:off x="3570" y="5382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3931" name="Rectangle 25"/>
              <p:cNvSpPr>
                <a:spLocks noChangeArrowheads="1"/>
              </p:cNvSpPr>
              <p:nvPr/>
            </p:nvSpPr>
            <p:spPr bwMode="auto">
              <a:xfrm>
                <a:off x="3050" y="1997"/>
                <a:ext cx="134" cy="1580"/>
              </a:xfrm>
              <a:prstGeom prst="rect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3932" name="Rectangle 26"/>
              <p:cNvSpPr>
                <a:spLocks noChangeArrowheads="1"/>
              </p:cNvSpPr>
              <p:nvPr/>
            </p:nvSpPr>
            <p:spPr bwMode="auto">
              <a:xfrm>
                <a:off x="3019" y="3453"/>
                <a:ext cx="232" cy="143"/>
              </a:xfrm>
              <a:prstGeom prst="rect">
                <a:avLst/>
              </a:prstGeom>
              <a:solidFill>
                <a:srgbClr val="FFFFFF"/>
              </a:solidFill>
              <a:ln w="22225">
                <a:solidFill>
                  <a:srgbClr val="FFFFFF"/>
                </a:solidFill>
                <a:miter lim="800000"/>
              </a:ln>
            </p:spPr>
            <p:txBody>
              <a:bodyPr/>
              <a:lstStyle/>
              <a:p>
                <a:endParaRPr lang="zh-CN" altLang="en-US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3933" name="Rectangle 27"/>
              <p:cNvSpPr>
                <a:spLocks noChangeArrowheads="1"/>
              </p:cNvSpPr>
              <p:nvPr/>
            </p:nvSpPr>
            <p:spPr bwMode="auto">
              <a:xfrm>
                <a:off x="3056" y="2750"/>
                <a:ext cx="114" cy="690"/>
              </a:xfrm>
              <a:prstGeom prst="rect">
                <a:avLst/>
              </a:prstGeom>
              <a:solidFill>
                <a:srgbClr val="000000"/>
              </a:solidFill>
              <a:ln w="222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3934" name="Rectangle 28"/>
              <p:cNvSpPr>
                <a:spLocks noChangeArrowheads="1"/>
              </p:cNvSpPr>
              <p:nvPr/>
            </p:nvSpPr>
            <p:spPr bwMode="auto">
              <a:xfrm>
                <a:off x="3032" y="1979"/>
                <a:ext cx="168" cy="66"/>
              </a:xfrm>
              <a:prstGeom prst="rect">
                <a:avLst/>
              </a:prstGeom>
              <a:solidFill>
                <a:srgbClr val="FFFFFF"/>
              </a:solidFill>
              <a:ln w="22225">
                <a:noFill/>
                <a:miter lim="800000"/>
              </a:ln>
            </p:spPr>
            <p:txBody>
              <a:bodyPr/>
              <a:lstStyle/>
              <a:p>
                <a:endParaRPr lang="zh-CN" altLang="en-US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grpSp>
            <p:nvGrpSpPr>
              <p:cNvPr id="33935" name="Group 29"/>
              <p:cNvGrpSpPr/>
              <p:nvPr/>
            </p:nvGrpSpPr>
            <p:grpSpPr>
              <a:xfrm>
                <a:off x="2744" y="2024"/>
                <a:ext cx="736" cy="1479"/>
                <a:chOff x="2388" y="5244"/>
                <a:chExt cx="972" cy="1950"/>
              </a:xfrm>
            </p:grpSpPr>
            <p:sp>
              <p:nvSpPr>
                <p:cNvPr id="33943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388" y="5262"/>
                  <a:ext cx="0" cy="1932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44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360" y="5244"/>
                  <a:ext cx="0" cy="1932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3936" name="Text Box 32"/>
              <p:cNvSpPr txBox="1">
                <a:spLocks noChangeArrowheads="1"/>
              </p:cNvSpPr>
              <p:nvPr/>
            </p:nvSpPr>
            <p:spPr bwMode="auto">
              <a:xfrm>
                <a:off x="3364" y="2297"/>
                <a:ext cx="319" cy="265"/>
              </a:xfrm>
              <a:prstGeom prst="rect">
                <a:avLst/>
              </a:prstGeom>
              <a:noFill/>
              <a:ln w="22225">
                <a:noFill/>
                <a:miter lim="800000"/>
              </a:ln>
            </p:spPr>
            <p:txBody>
              <a:bodyPr lIns="0" tIns="0" rIns="0" bIns="0"/>
              <a:lstStyle/>
              <a:p>
                <a:pPr algn="just"/>
                <a:r>
                  <a:rPr kumimoji="1" lang="en-US" altLang="zh-CN" sz="2800" b="1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40</a:t>
                </a:r>
              </a:p>
            </p:txBody>
          </p:sp>
          <p:sp>
            <p:nvSpPr>
              <p:cNvPr id="33937" name="Text Box 33"/>
              <p:cNvSpPr txBox="1">
                <a:spLocks noChangeArrowheads="1"/>
              </p:cNvSpPr>
              <p:nvPr/>
            </p:nvSpPr>
            <p:spPr bwMode="auto">
              <a:xfrm>
                <a:off x="3250" y="1956"/>
                <a:ext cx="272" cy="225"/>
              </a:xfrm>
              <a:prstGeom prst="rect">
                <a:avLst/>
              </a:prstGeom>
              <a:noFill/>
              <a:ln w="22225">
                <a:noFill/>
                <a:miter lim="800000"/>
              </a:ln>
            </p:spPr>
            <p:txBody>
              <a:bodyPr lIns="0" tIns="0" rIns="0" bIns="0"/>
              <a:lstStyle/>
              <a:p>
                <a:pPr algn="just"/>
                <a:r>
                  <a:rPr kumimoji="1" lang="en-US" altLang="zh-CN" sz="2800" b="1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℃</a:t>
                </a:r>
              </a:p>
            </p:txBody>
          </p:sp>
          <p:sp>
            <p:nvSpPr>
              <p:cNvPr id="33938" name="Text Box 34"/>
              <p:cNvSpPr txBox="1">
                <a:spLocks noChangeArrowheads="1"/>
              </p:cNvSpPr>
              <p:nvPr/>
            </p:nvSpPr>
            <p:spPr bwMode="auto">
              <a:xfrm>
                <a:off x="3372" y="3107"/>
                <a:ext cx="321" cy="257"/>
              </a:xfrm>
              <a:prstGeom prst="rect">
                <a:avLst/>
              </a:prstGeom>
              <a:noFill/>
              <a:ln w="22225">
                <a:noFill/>
                <a:miter lim="800000"/>
              </a:ln>
            </p:spPr>
            <p:txBody>
              <a:bodyPr lIns="0" tIns="0" rIns="0" bIns="0"/>
              <a:lstStyle/>
              <a:p>
                <a:pPr algn="just"/>
                <a:r>
                  <a:rPr kumimoji="1" lang="en-US" altLang="zh-CN" sz="2800" b="1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30</a:t>
                </a:r>
              </a:p>
            </p:txBody>
          </p:sp>
          <p:sp>
            <p:nvSpPr>
              <p:cNvPr id="33939" name="Freeform 35"/>
              <p:cNvSpPr/>
              <p:nvPr/>
            </p:nvSpPr>
            <p:spPr bwMode="auto">
              <a:xfrm>
                <a:off x="3169" y="2068"/>
                <a:ext cx="5" cy="1393"/>
              </a:xfrm>
              <a:custGeom>
                <a:avLst/>
                <a:gdLst>
                  <a:gd name="T0" fmla="*/ 0 w 7"/>
                  <a:gd name="T1" fmla="*/ 0 h 1838"/>
                  <a:gd name="T2" fmla="*/ 5 w 7"/>
                  <a:gd name="T3" fmla="*/ 1393 h 1838"/>
                  <a:gd name="T4" fmla="*/ 0 60000 65536"/>
                  <a:gd name="T5" fmla="*/ 0 60000 65536"/>
                  <a:gd name="T6" fmla="*/ 0 w 7"/>
                  <a:gd name="T7" fmla="*/ 0 h 1838"/>
                  <a:gd name="T8" fmla="*/ 7 w 7"/>
                  <a:gd name="T9" fmla="*/ 1838 h 18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1838">
                    <a:moveTo>
                      <a:pt x="0" y="0"/>
                    </a:moveTo>
                    <a:lnTo>
                      <a:pt x="7" y="1838"/>
                    </a:lnTo>
                  </a:path>
                </a:pathLst>
              </a:custGeom>
              <a:noFill/>
              <a:ln w="22225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3940" name="Freeform 36"/>
              <p:cNvSpPr/>
              <p:nvPr/>
            </p:nvSpPr>
            <p:spPr bwMode="auto">
              <a:xfrm>
                <a:off x="3057" y="2065"/>
                <a:ext cx="6" cy="1378"/>
              </a:xfrm>
              <a:custGeom>
                <a:avLst/>
                <a:gdLst>
                  <a:gd name="T0" fmla="*/ 6 w 8"/>
                  <a:gd name="T1" fmla="*/ 0 h 1818"/>
                  <a:gd name="T2" fmla="*/ 0 w 8"/>
                  <a:gd name="T3" fmla="*/ 1378 h 1818"/>
                  <a:gd name="T4" fmla="*/ 0 60000 65536"/>
                  <a:gd name="T5" fmla="*/ 0 60000 65536"/>
                  <a:gd name="T6" fmla="*/ 0 w 8"/>
                  <a:gd name="T7" fmla="*/ 0 h 1818"/>
                  <a:gd name="T8" fmla="*/ 8 w 8"/>
                  <a:gd name="T9" fmla="*/ 1818 h 18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1818">
                    <a:moveTo>
                      <a:pt x="8" y="0"/>
                    </a:moveTo>
                    <a:lnTo>
                      <a:pt x="0" y="1818"/>
                    </a:lnTo>
                  </a:path>
                </a:pathLst>
              </a:custGeom>
              <a:noFill/>
              <a:ln w="22225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3941" name="Line 37"/>
              <p:cNvSpPr>
                <a:spLocks noChangeShapeType="1"/>
              </p:cNvSpPr>
              <p:nvPr/>
            </p:nvSpPr>
            <p:spPr bwMode="auto">
              <a:xfrm flipH="1" flipV="1">
                <a:off x="3072" y="2051"/>
                <a:ext cx="0" cy="70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42" name="Line 38"/>
              <p:cNvSpPr>
                <a:spLocks noChangeShapeType="1"/>
              </p:cNvSpPr>
              <p:nvPr/>
            </p:nvSpPr>
            <p:spPr bwMode="auto">
              <a:xfrm flipH="1" flipV="1">
                <a:off x="3161" y="2052"/>
                <a:ext cx="0" cy="70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5818188" y="228600"/>
            <a:ext cx="9017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36 </a:t>
            </a:r>
          </a:p>
        </p:txBody>
      </p:sp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533400" y="868363"/>
            <a:ext cx="79930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．如图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所示，温度计的示数为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_____℃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 </a:t>
            </a:r>
          </a:p>
        </p:txBody>
      </p:sp>
      <p:grpSp>
        <p:nvGrpSpPr>
          <p:cNvPr id="33798" name="Group 41"/>
          <p:cNvGrpSpPr/>
          <p:nvPr/>
        </p:nvGrpSpPr>
        <p:grpSpPr>
          <a:xfrm>
            <a:off x="2819400" y="1447800"/>
            <a:ext cx="1506538" cy="3060700"/>
            <a:chOff x="2744" y="1956"/>
            <a:chExt cx="949" cy="1928"/>
          </a:xfrm>
        </p:grpSpPr>
        <p:sp>
          <p:nvSpPr>
            <p:cNvPr id="33894" name="Text Box 42"/>
            <p:cNvSpPr txBox="1">
              <a:spLocks noChangeArrowheads="1"/>
            </p:cNvSpPr>
            <p:nvPr/>
          </p:nvSpPr>
          <p:spPr bwMode="auto">
            <a:xfrm>
              <a:off x="2944" y="3571"/>
              <a:ext cx="584" cy="313"/>
            </a:xfrm>
            <a:prstGeom prst="rect">
              <a:avLst/>
            </a:prstGeom>
            <a:noFill/>
            <a:ln w="22225">
              <a:noFill/>
              <a:prstDash val="dash"/>
              <a:miter lim="800000"/>
            </a:ln>
          </p:spPr>
          <p:txBody>
            <a:bodyPr lIns="18000" tIns="0" rIns="0" bIns="0"/>
            <a:lstStyle/>
            <a:p>
              <a:pPr algn="just"/>
              <a:r>
                <a:rPr kumimoji="1" lang="zh-CN" altLang="en-US" sz="24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图 </a:t>
              </a:r>
              <a:r>
                <a:rPr kumimoji="1" lang="en-US" altLang="zh-CN" sz="24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  <p:grpSp>
          <p:nvGrpSpPr>
            <p:cNvPr id="33895" name="Group 43"/>
            <p:cNvGrpSpPr/>
            <p:nvPr/>
          </p:nvGrpSpPr>
          <p:grpSpPr>
            <a:xfrm>
              <a:off x="2744" y="1956"/>
              <a:ext cx="949" cy="1640"/>
              <a:chOff x="2744" y="1956"/>
              <a:chExt cx="949" cy="1640"/>
            </a:xfrm>
          </p:grpSpPr>
          <p:grpSp>
            <p:nvGrpSpPr>
              <p:cNvPr id="33896" name="Group 44"/>
              <p:cNvGrpSpPr/>
              <p:nvPr/>
            </p:nvGrpSpPr>
            <p:grpSpPr>
              <a:xfrm>
                <a:off x="2896" y="2103"/>
                <a:ext cx="447" cy="1297"/>
                <a:chOff x="3465" y="4212"/>
                <a:chExt cx="630" cy="1248"/>
              </a:xfrm>
            </p:grpSpPr>
            <p:sp>
              <p:nvSpPr>
                <p:cNvPr id="33911" name="Line 45"/>
                <p:cNvSpPr>
                  <a:spLocks noChangeShapeType="1"/>
                </p:cNvSpPr>
                <p:nvPr/>
              </p:nvSpPr>
              <p:spPr bwMode="auto">
                <a:xfrm>
                  <a:off x="3570" y="4212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12" name="Line 46"/>
                <p:cNvSpPr>
                  <a:spLocks noChangeShapeType="1"/>
                </p:cNvSpPr>
                <p:nvPr/>
              </p:nvSpPr>
              <p:spPr bwMode="auto">
                <a:xfrm>
                  <a:off x="3570" y="4368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13" name="Line 47"/>
                <p:cNvSpPr>
                  <a:spLocks noChangeShapeType="1"/>
                </p:cNvSpPr>
                <p:nvPr/>
              </p:nvSpPr>
              <p:spPr bwMode="auto">
                <a:xfrm>
                  <a:off x="3465" y="4524"/>
                  <a:ext cx="63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14" name="Line 48"/>
                <p:cNvSpPr>
                  <a:spLocks noChangeShapeType="1"/>
                </p:cNvSpPr>
                <p:nvPr/>
              </p:nvSpPr>
              <p:spPr bwMode="auto">
                <a:xfrm>
                  <a:off x="3570" y="468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15" name="Line 49"/>
                <p:cNvSpPr>
                  <a:spLocks noChangeShapeType="1"/>
                </p:cNvSpPr>
                <p:nvPr/>
              </p:nvSpPr>
              <p:spPr bwMode="auto">
                <a:xfrm>
                  <a:off x="3570" y="4836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16" name="Line 50"/>
                <p:cNvSpPr>
                  <a:spLocks noChangeShapeType="1"/>
                </p:cNvSpPr>
                <p:nvPr/>
              </p:nvSpPr>
              <p:spPr bwMode="auto">
                <a:xfrm>
                  <a:off x="3570" y="4992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17" name="Line 51"/>
                <p:cNvSpPr>
                  <a:spLocks noChangeShapeType="1"/>
                </p:cNvSpPr>
                <p:nvPr/>
              </p:nvSpPr>
              <p:spPr bwMode="auto">
                <a:xfrm>
                  <a:off x="3570" y="5148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18" name="Line 52"/>
                <p:cNvSpPr>
                  <a:spLocks noChangeShapeType="1"/>
                </p:cNvSpPr>
                <p:nvPr/>
              </p:nvSpPr>
              <p:spPr bwMode="auto">
                <a:xfrm>
                  <a:off x="3465" y="5304"/>
                  <a:ext cx="63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19" name="Line 53"/>
                <p:cNvSpPr>
                  <a:spLocks noChangeShapeType="1"/>
                </p:cNvSpPr>
                <p:nvPr/>
              </p:nvSpPr>
              <p:spPr bwMode="auto">
                <a:xfrm>
                  <a:off x="3570" y="546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20" name="Line 54"/>
                <p:cNvSpPr>
                  <a:spLocks noChangeShapeType="1"/>
                </p:cNvSpPr>
                <p:nvPr/>
              </p:nvSpPr>
              <p:spPr bwMode="auto">
                <a:xfrm>
                  <a:off x="3570" y="429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21" name="Line 55"/>
                <p:cNvSpPr>
                  <a:spLocks noChangeShapeType="1"/>
                </p:cNvSpPr>
                <p:nvPr/>
              </p:nvSpPr>
              <p:spPr bwMode="auto">
                <a:xfrm>
                  <a:off x="3570" y="4446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22" name="Line 56"/>
                <p:cNvSpPr>
                  <a:spLocks noChangeShapeType="1"/>
                </p:cNvSpPr>
                <p:nvPr/>
              </p:nvSpPr>
              <p:spPr bwMode="auto">
                <a:xfrm>
                  <a:off x="3570" y="4602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23" name="Line 57"/>
                <p:cNvSpPr>
                  <a:spLocks noChangeShapeType="1"/>
                </p:cNvSpPr>
                <p:nvPr/>
              </p:nvSpPr>
              <p:spPr bwMode="auto">
                <a:xfrm>
                  <a:off x="3570" y="4758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24" name="Line 58"/>
                <p:cNvSpPr>
                  <a:spLocks noChangeShapeType="1"/>
                </p:cNvSpPr>
                <p:nvPr/>
              </p:nvSpPr>
              <p:spPr bwMode="auto">
                <a:xfrm>
                  <a:off x="3465" y="4914"/>
                  <a:ext cx="63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25" name="Line 59"/>
                <p:cNvSpPr>
                  <a:spLocks noChangeShapeType="1"/>
                </p:cNvSpPr>
                <p:nvPr/>
              </p:nvSpPr>
              <p:spPr bwMode="auto">
                <a:xfrm>
                  <a:off x="3570" y="507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26" name="Line 60"/>
                <p:cNvSpPr>
                  <a:spLocks noChangeShapeType="1"/>
                </p:cNvSpPr>
                <p:nvPr/>
              </p:nvSpPr>
              <p:spPr bwMode="auto">
                <a:xfrm>
                  <a:off x="3570" y="5226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27" name="Line 61"/>
                <p:cNvSpPr>
                  <a:spLocks noChangeShapeType="1"/>
                </p:cNvSpPr>
                <p:nvPr/>
              </p:nvSpPr>
              <p:spPr bwMode="auto">
                <a:xfrm>
                  <a:off x="3570" y="5382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3897" name="Rectangle 62"/>
              <p:cNvSpPr>
                <a:spLocks noChangeArrowheads="1"/>
              </p:cNvSpPr>
              <p:nvPr/>
            </p:nvSpPr>
            <p:spPr bwMode="auto">
              <a:xfrm>
                <a:off x="3050" y="1997"/>
                <a:ext cx="134" cy="1580"/>
              </a:xfrm>
              <a:prstGeom prst="rect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3898" name="Rectangle 63"/>
              <p:cNvSpPr>
                <a:spLocks noChangeArrowheads="1"/>
              </p:cNvSpPr>
              <p:nvPr/>
            </p:nvSpPr>
            <p:spPr bwMode="auto">
              <a:xfrm>
                <a:off x="3019" y="3453"/>
                <a:ext cx="232" cy="143"/>
              </a:xfrm>
              <a:prstGeom prst="rect">
                <a:avLst/>
              </a:prstGeom>
              <a:solidFill>
                <a:srgbClr val="FFFFFF"/>
              </a:solidFill>
              <a:ln w="22225">
                <a:solidFill>
                  <a:srgbClr val="FFFFFF"/>
                </a:solidFill>
                <a:miter lim="800000"/>
              </a:ln>
            </p:spPr>
            <p:txBody>
              <a:bodyPr/>
              <a:lstStyle/>
              <a:p>
                <a:endParaRPr lang="zh-CN" altLang="en-US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3899" name="Rectangle 64"/>
              <p:cNvSpPr>
                <a:spLocks noChangeArrowheads="1"/>
              </p:cNvSpPr>
              <p:nvPr/>
            </p:nvSpPr>
            <p:spPr bwMode="auto">
              <a:xfrm>
                <a:off x="3056" y="2750"/>
                <a:ext cx="114" cy="690"/>
              </a:xfrm>
              <a:prstGeom prst="rect">
                <a:avLst/>
              </a:prstGeom>
              <a:solidFill>
                <a:srgbClr val="000000"/>
              </a:solidFill>
              <a:ln w="222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3900" name="Rectangle 65"/>
              <p:cNvSpPr>
                <a:spLocks noChangeArrowheads="1"/>
              </p:cNvSpPr>
              <p:nvPr/>
            </p:nvSpPr>
            <p:spPr bwMode="auto">
              <a:xfrm>
                <a:off x="3032" y="1979"/>
                <a:ext cx="168" cy="66"/>
              </a:xfrm>
              <a:prstGeom prst="rect">
                <a:avLst/>
              </a:prstGeom>
              <a:solidFill>
                <a:srgbClr val="FFFFFF"/>
              </a:solidFill>
              <a:ln w="22225">
                <a:noFill/>
                <a:miter lim="800000"/>
              </a:ln>
            </p:spPr>
            <p:txBody>
              <a:bodyPr/>
              <a:lstStyle/>
              <a:p>
                <a:endParaRPr lang="zh-CN" altLang="en-US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grpSp>
            <p:nvGrpSpPr>
              <p:cNvPr id="33901" name="Group 66"/>
              <p:cNvGrpSpPr/>
              <p:nvPr/>
            </p:nvGrpSpPr>
            <p:grpSpPr>
              <a:xfrm>
                <a:off x="2744" y="2024"/>
                <a:ext cx="736" cy="1479"/>
                <a:chOff x="2388" y="5244"/>
                <a:chExt cx="972" cy="1950"/>
              </a:xfrm>
            </p:grpSpPr>
            <p:sp>
              <p:nvSpPr>
                <p:cNvPr id="33909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2388" y="5262"/>
                  <a:ext cx="0" cy="1932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10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3360" y="5244"/>
                  <a:ext cx="0" cy="1932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3902" name="Text Box 69"/>
              <p:cNvSpPr txBox="1">
                <a:spLocks noChangeArrowheads="1"/>
              </p:cNvSpPr>
              <p:nvPr/>
            </p:nvSpPr>
            <p:spPr bwMode="auto">
              <a:xfrm>
                <a:off x="3364" y="2297"/>
                <a:ext cx="319" cy="265"/>
              </a:xfrm>
              <a:prstGeom prst="rect">
                <a:avLst/>
              </a:prstGeom>
              <a:noFill/>
              <a:ln w="22225">
                <a:noFill/>
                <a:miter lim="800000"/>
              </a:ln>
            </p:spPr>
            <p:txBody>
              <a:bodyPr lIns="0" tIns="0" rIns="0" bIns="0"/>
              <a:lstStyle/>
              <a:p>
                <a:pPr algn="just"/>
                <a:r>
                  <a:rPr kumimoji="1" lang="en-US" altLang="zh-CN" sz="2800" b="1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10</a:t>
                </a:r>
              </a:p>
            </p:txBody>
          </p:sp>
          <p:sp>
            <p:nvSpPr>
              <p:cNvPr id="33903" name="Text Box 70"/>
              <p:cNvSpPr txBox="1">
                <a:spLocks noChangeArrowheads="1"/>
              </p:cNvSpPr>
              <p:nvPr/>
            </p:nvSpPr>
            <p:spPr bwMode="auto">
              <a:xfrm>
                <a:off x="3250" y="1956"/>
                <a:ext cx="272" cy="225"/>
              </a:xfrm>
              <a:prstGeom prst="rect">
                <a:avLst/>
              </a:prstGeom>
              <a:noFill/>
              <a:ln w="22225">
                <a:noFill/>
                <a:miter lim="800000"/>
              </a:ln>
            </p:spPr>
            <p:txBody>
              <a:bodyPr lIns="0" tIns="0" rIns="0" bIns="0"/>
              <a:lstStyle/>
              <a:p>
                <a:pPr algn="just"/>
                <a:r>
                  <a:rPr kumimoji="1" lang="en-US" altLang="zh-CN" sz="2800" b="1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℃</a:t>
                </a:r>
              </a:p>
            </p:txBody>
          </p:sp>
          <p:sp>
            <p:nvSpPr>
              <p:cNvPr id="33904" name="Text Box 71"/>
              <p:cNvSpPr txBox="1">
                <a:spLocks noChangeArrowheads="1"/>
              </p:cNvSpPr>
              <p:nvPr/>
            </p:nvSpPr>
            <p:spPr bwMode="auto">
              <a:xfrm>
                <a:off x="3372" y="3107"/>
                <a:ext cx="321" cy="257"/>
              </a:xfrm>
              <a:prstGeom prst="rect">
                <a:avLst/>
              </a:prstGeom>
              <a:noFill/>
              <a:ln w="22225">
                <a:noFill/>
                <a:miter lim="800000"/>
              </a:ln>
            </p:spPr>
            <p:txBody>
              <a:bodyPr lIns="0" tIns="0" rIns="0" bIns="0"/>
              <a:lstStyle/>
              <a:p>
                <a:pPr algn="just"/>
                <a:r>
                  <a:rPr kumimoji="1" lang="en-US" altLang="zh-CN" sz="2800" b="1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20</a:t>
                </a:r>
              </a:p>
            </p:txBody>
          </p:sp>
          <p:sp>
            <p:nvSpPr>
              <p:cNvPr id="33905" name="Freeform 72"/>
              <p:cNvSpPr/>
              <p:nvPr/>
            </p:nvSpPr>
            <p:spPr bwMode="auto">
              <a:xfrm>
                <a:off x="3169" y="2068"/>
                <a:ext cx="5" cy="1393"/>
              </a:xfrm>
              <a:custGeom>
                <a:avLst/>
                <a:gdLst>
                  <a:gd name="T0" fmla="*/ 0 w 7"/>
                  <a:gd name="T1" fmla="*/ 0 h 1838"/>
                  <a:gd name="T2" fmla="*/ 5 w 7"/>
                  <a:gd name="T3" fmla="*/ 1393 h 1838"/>
                  <a:gd name="T4" fmla="*/ 0 60000 65536"/>
                  <a:gd name="T5" fmla="*/ 0 60000 65536"/>
                  <a:gd name="T6" fmla="*/ 0 w 7"/>
                  <a:gd name="T7" fmla="*/ 0 h 1838"/>
                  <a:gd name="T8" fmla="*/ 7 w 7"/>
                  <a:gd name="T9" fmla="*/ 1838 h 18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1838">
                    <a:moveTo>
                      <a:pt x="0" y="0"/>
                    </a:moveTo>
                    <a:lnTo>
                      <a:pt x="7" y="1838"/>
                    </a:lnTo>
                  </a:path>
                </a:pathLst>
              </a:custGeom>
              <a:noFill/>
              <a:ln w="22225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3906" name="Freeform 73"/>
              <p:cNvSpPr/>
              <p:nvPr/>
            </p:nvSpPr>
            <p:spPr bwMode="auto">
              <a:xfrm>
                <a:off x="3057" y="2065"/>
                <a:ext cx="6" cy="1378"/>
              </a:xfrm>
              <a:custGeom>
                <a:avLst/>
                <a:gdLst>
                  <a:gd name="T0" fmla="*/ 6 w 8"/>
                  <a:gd name="T1" fmla="*/ 0 h 1818"/>
                  <a:gd name="T2" fmla="*/ 0 w 8"/>
                  <a:gd name="T3" fmla="*/ 1378 h 1818"/>
                  <a:gd name="T4" fmla="*/ 0 60000 65536"/>
                  <a:gd name="T5" fmla="*/ 0 60000 65536"/>
                  <a:gd name="T6" fmla="*/ 0 w 8"/>
                  <a:gd name="T7" fmla="*/ 0 h 1818"/>
                  <a:gd name="T8" fmla="*/ 8 w 8"/>
                  <a:gd name="T9" fmla="*/ 1818 h 18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1818">
                    <a:moveTo>
                      <a:pt x="8" y="0"/>
                    </a:moveTo>
                    <a:lnTo>
                      <a:pt x="0" y="1818"/>
                    </a:lnTo>
                  </a:path>
                </a:pathLst>
              </a:custGeom>
              <a:noFill/>
              <a:ln w="22225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3907" name="Line 74"/>
              <p:cNvSpPr>
                <a:spLocks noChangeShapeType="1"/>
              </p:cNvSpPr>
              <p:nvPr/>
            </p:nvSpPr>
            <p:spPr bwMode="auto">
              <a:xfrm flipH="1" flipV="1">
                <a:off x="3072" y="2051"/>
                <a:ext cx="0" cy="70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8" name="Line 75"/>
              <p:cNvSpPr>
                <a:spLocks noChangeShapeType="1"/>
              </p:cNvSpPr>
              <p:nvPr/>
            </p:nvSpPr>
            <p:spPr bwMode="auto">
              <a:xfrm flipH="1" flipV="1">
                <a:off x="3161" y="2052"/>
                <a:ext cx="0" cy="70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5664200" y="762000"/>
            <a:ext cx="9017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-14</a:t>
            </a:r>
          </a:p>
        </p:txBody>
      </p:sp>
      <p:sp>
        <p:nvSpPr>
          <p:cNvPr id="33800" name="Text Box 23"/>
          <p:cNvSpPr txBox="1">
            <a:spLocks noChangeArrowheads="1"/>
          </p:cNvSpPr>
          <p:nvPr/>
        </p:nvSpPr>
        <p:spPr bwMode="auto">
          <a:xfrm>
            <a:off x="506413" y="5638800"/>
            <a:ext cx="81041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．如图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所示，体温计的示数为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_____℃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grpSp>
        <p:nvGrpSpPr>
          <p:cNvPr id="33801" name="Group 79"/>
          <p:cNvGrpSpPr/>
          <p:nvPr/>
        </p:nvGrpSpPr>
        <p:grpSpPr>
          <a:xfrm>
            <a:off x="4779963" y="2895600"/>
            <a:ext cx="3509962" cy="1179513"/>
            <a:chOff x="1927" y="1888"/>
            <a:chExt cx="3508" cy="1179"/>
          </a:xfrm>
        </p:grpSpPr>
        <p:grpSp>
          <p:nvGrpSpPr>
            <p:cNvPr id="33806" name="Group 80"/>
            <p:cNvGrpSpPr/>
            <p:nvPr/>
          </p:nvGrpSpPr>
          <p:grpSpPr>
            <a:xfrm>
              <a:off x="1927" y="2061"/>
              <a:ext cx="3435" cy="778"/>
              <a:chOff x="1927" y="2061"/>
              <a:chExt cx="3435" cy="778"/>
            </a:xfrm>
          </p:grpSpPr>
          <p:sp>
            <p:nvSpPr>
              <p:cNvPr id="33808" name="AutoShape 81"/>
              <p:cNvSpPr>
                <a:spLocks noChangeArrowheads="1"/>
              </p:cNvSpPr>
              <p:nvPr/>
            </p:nvSpPr>
            <p:spPr bwMode="auto">
              <a:xfrm rot="5400000" flipH="1">
                <a:off x="2957" y="1765"/>
                <a:ext cx="136" cy="1198"/>
              </a:xfrm>
              <a:prstGeom prst="roundRect">
                <a:avLst>
                  <a:gd name="adj" fmla="val 50000"/>
                </a:avLst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grpSp>
            <p:nvGrpSpPr>
              <p:cNvPr id="33809" name="Group 82"/>
              <p:cNvGrpSpPr/>
              <p:nvPr/>
            </p:nvGrpSpPr>
            <p:grpSpPr>
              <a:xfrm rot="5400000" flipH="1">
                <a:off x="3401" y="676"/>
                <a:ext cx="515" cy="3378"/>
                <a:chOff x="3960" y="1440"/>
                <a:chExt cx="888" cy="3600"/>
              </a:xfrm>
            </p:grpSpPr>
            <p:grpSp>
              <p:nvGrpSpPr>
                <p:cNvPr id="33816" name="Group 83"/>
                <p:cNvGrpSpPr/>
                <p:nvPr/>
              </p:nvGrpSpPr>
              <p:grpSpPr>
                <a:xfrm rot="-5400000">
                  <a:off x="2316" y="3084"/>
                  <a:ext cx="3600" cy="312"/>
                  <a:chOff x="3060" y="1908"/>
                  <a:chExt cx="5580" cy="624"/>
                </a:xfrm>
              </p:grpSpPr>
              <p:grpSp>
                <p:nvGrpSpPr>
                  <p:cNvPr id="33856" name="Group 84"/>
                  <p:cNvGrpSpPr/>
                  <p:nvPr/>
                </p:nvGrpSpPr>
                <p:grpSpPr>
                  <a:xfrm>
                    <a:off x="3240" y="1908"/>
                    <a:ext cx="5220" cy="624"/>
                    <a:chOff x="3240" y="1908"/>
                    <a:chExt cx="5220" cy="624"/>
                  </a:xfrm>
                </p:grpSpPr>
                <p:grpSp>
                  <p:nvGrpSpPr>
                    <p:cNvPr id="33858" name="Group 85"/>
                    <p:cNvGrpSpPr/>
                    <p:nvPr/>
                  </p:nvGrpSpPr>
                  <p:grpSpPr>
                    <a:xfrm>
                      <a:off x="41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3889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90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91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92" name="Line 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93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33859" name="Group 91"/>
                    <p:cNvGrpSpPr/>
                    <p:nvPr/>
                  </p:nvGrpSpPr>
                  <p:grpSpPr>
                    <a:xfrm>
                      <a:off x="32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3884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85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86" name="Line 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87" name="Line 9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88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33860" name="Group 97"/>
                    <p:cNvGrpSpPr/>
                    <p:nvPr/>
                  </p:nvGrpSpPr>
                  <p:grpSpPr>
                    <a:xfrm>
                      <a:off x="50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3879" name="Line 9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80" name="Line 9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81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82" name="Line 10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83" name="Line 10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33861" name="Group 103"/>
                    <p:cNvGrpSpPr/>
                    <p:nvPr/>
                  </p:nvGrpSpPr>
                  <p:grpSpPr>
                    <a:xfrm>
                      <a:off x="59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3874" name="Line 10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75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76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77" name="Line 10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78" name="Line 10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33862" name="Group 109"/>
                    <p:cNvGrpSpPr/>
                    <p:nvPr/>
                  </p:nvGrpSpPr>
                  <p:grpSpPr>
                    <a:xfrm>
                      <a:off x="68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3869" name="Line 11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70" name="Line 11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71" name="Line 11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72" name="Line 11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73" name="Line 11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33863" name="Group 115"/>
                    <p:cNvGrpSpPr/>
                    <p:nvPr/>
                  </p:nvGrpSpPr>
                  <p:grpSpPr>
                    <a:xfrm>
                      <a:off x="77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3864" name="Line 11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65" name="Line 11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66" name="Line 11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67" name="Line 11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68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3385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3060" y="2532"/>
                    <a:ext cx="5580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3817" name="Group 122"/>
                <p:cNvGrpSpPr/>
                <p:nvPr/>
              </p:nvGrpSpPr>
              <p:grpSpPr>
                <a:xfrm rot="5400000" flipH="1">
                  <a:off x="2892" y="3084"/>
                  <a:ext cx="3600" cy="312"/>
                  <a:chOff x="3060" y="1908"/>
                  <a:chExt cx="5580" cy="624"/>
                </a:xfrm>
              </p:grpSpPr>
              <p:grpSp>
                <p:nvGrpSpPr>
                  <p:cNvPr id="33818" name="Group 123"/>
                  <p:cNvGrpSpPr/>
                  <p:nvPr/>
                </p:nvGrpSpPr>
                <p:grpSpPr>
                  <a:xfrm>
                    <a:off x="3240" y="1908"/>
                    <a:ext cx="5220" cy="624"/>
                    <a:chOff x="3240" y="1908"/>
                    <a:chExt cx="5220" cy="624"/>
                  </a:xfrm>
                </p:grpSpPr>
                <p:grpSp>
                  <p:nvGrpSpPr>
                    <p:cNvPr id="33820" name="Group 124"/>
                    <p:cNvGrpSpPr/>
                    <p:nvPr/>
                  </p:nvGrpSpPr>
                  <p:grpSpPr>
                    <a:xfrm>
                      <a:off x="41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3851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52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53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54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55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33821" name="Group 130"/>
                    <p:cNvGrpSpPr/>
                    <p:nvPr/>
                  </p:nvGrpSpPr>
                  <p:grpSpPr>
                    <a:xfrm>
                      <a:off x="32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3846" name="Line 13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47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48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49" name="Line 13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50" name="Line 13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33822" name="Group 136"/>
                    <p:cNvGrpSpPr/>
                    <p:nvPr/>
                  </p:nvGrpSpPr>
                  <p:grpSpPr>
                    <a:xfrm>
                      <a:off x="50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3841" name="Line 13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42" name="Line 13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43" name="Line 13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44" name="Line 14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45" name="Line 14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33823" name="Group 142"/>
                    <p:cNvGrpSpPr/>
                    <p:nvPr/>
                  </p:nvGrpSpPr>
                  <p:grpSpPr>
                    <a:xfrm>
                      <a:off x="59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3836" name="Line 14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37" name="Line 14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38" name="Line 14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39" name="Line 14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40" name="Line 14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33824" name="Group 148"/>
                    <p:cNvGrpSpPr/>
                    <p:nvPr/>
                  </p:nvGrpSpPr>
                  <p:grpSpPr>
                    <a:xfrm>
                      <a:off x="68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3831" name="Line 14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32" name="Line 15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33" name="Line 15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34" name="Line 15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35" name="Line 15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33825" name="Group 154"/>
                    <p:cNvGrpSpPr/>
                    <p:nvPr/>
                  </p:nvGrpSpPr>
                  <p:grpSpPr>
                    <a:xfrm>
                      <a:off x="7740" y="1908"/>
                      <a:ext cx="720" cy="624"/>
                      <a:chOff x="4860" y="1908"/>
                      <a:chExt cx="720" cy="624"/>
                    </a:xfrm>
                  </p:grpSpPr>
                  <p:sp>
                    <p:nvSpPr>
                      <p:cNvPr id="33826" name="Line 15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60" y="1908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27" name="Line 15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4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28" name="Line 15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2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29" name="Line 15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30" name="Line 15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80" y="2220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33819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3060" y="2532"/>
                    <a:ext cx="5580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3810" name="WordArt 16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68" y="2638"/>
                <a:ext cx="93" cy="18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800" b="1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80"/>
                    </a:solidFill>
                    <a:latin typeface="Times New Roman"/>
                    <a:cs typeface="Times New Roman"/>
                  </a:rPr>
                  <a:t>6</a:t>
                </a:r>
                <a:endParaRPr lang="zh-CN" altLang="en-US" sz="800" b="1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8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3811" name="WordArt 162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11" y="2650"/>
                <a:ext cx="202" cy="1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1000" b="1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80"/>
                    </a:solidFill>
                    <a:latin typeface="Times New Roman"/>
                    <a:cs typeface="Times New Roman"/>
                  </a:rPr>
                  <a:t>37</a:t>
                </a:r>
                <a:endParaRPr lang="zh-CN" altLang="en-US" sz="1000" b="1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8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3812" name="WordArt 163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48" y="2643"/>
                <a:ext cx="92" cy="18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800" b="1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80"/>
                    </a:solidFill>
                    <a:latin typeface="Times New Roman"/>
                    <a:cs typeface="Times New Roman"/>
                  </a:rPr>
                  <a:t>8</a:t>
                </a:r>
                <a:endParaRPr lang="zh-CN" altLang="en-US" sz="800" b="1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8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3813" name="Text Box 164"/>
              <p:cNvSpPr txBox="1">
                <a:spLocks noChangeArrowheads="1"/>
              </p:cNvSpPr>
              <p:nvPr/>
            </p:nvSpPr>
            <p:spPr bwMode="auto">
              <a:xfrm>
                <a:off x="1927" y="2061"/>
                <a:ext cx="590" cy="5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pPr algn="just"/>
                <a:endParaRPr kumimoji="1" lang="zh-CN" altLang="zh-CN" sz="32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3814" name="Text Box 165"/>
              <p:cNvSpPr txBox="1">
                <a:spLocks noChangeArrowheads="1"/>
              </p:cNvSpPr>
              <p:nvPr/>
            </p:nvSpPr>
            <p:spPr bwMode="auto">
              <a:xfrm>
                <a:off x="4874" y="2061"/>
                <a:ext cx="488" cy="5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pPr algn="just"/>
                <a:endParaRPr kumimoji="1" lang="zh-CN" altLang="zh-CN" sz="32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3815" name="WordArt 1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91" y="2623"/>
                <a:ext cx="229" cy="2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zh-CN" altLang="en-US" sz="800" b="1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80"/>
                    </a:solidFill>
                    <a:latin typeface="楷体"/>
                    <a:ea typeface="楷体"/>
                  </a:rPr>
                  <a:t>℃</a:t>
                </a:r>
              </a:p>
            </p:txBody>
          </p:sp>
        </p:grpSp>
        <p:sp>
          <p:nvSpPr>
            <p:cNvPr id="33807" name="AutoShape 167"/>
            <p:cNvSpPr>
              <a:spLocks noChangeArrowheads="1"/>
            </p:cNvSpPr>
            <p:nvPr/>
          </p:nvSpPr>
          <p:spPr bwMode="auto">
            <a:xfrm>
              <a:off x="2109" y="1888"/>
              <a:ext cx="3326" cy="1179"/>
            </a:xfrm>
            <a:prstGeom prst="wedgeEllipseCallout">
              <a:avLst>
                <a:gd name="adj1" fmla="val -43750"/>
                <a:gd name="adj2" fmla="val 70000"/>
              </a:avLst>
            </a:prstGeom>
            <a:no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algn="ctr"/>
              <a:endParaRPr kumimoji="1" lang="zh-CN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3802" name="Group 168"/>
          <p:cNvGrpSpPr/>
          <p:nvPr/>
        </p:nvGrpSpPr>
        <p:grpSpPr>
          <a:xfrm>
            <a:off x="2589213" y="4352925"/>
            <a:ext cx="5716587" cy="981075"/>
            <a:chOff x="143" y="3329"/>
            <a:chExt cx="4551" cy="781"/>
          </a:xfrm>
        </p:grpSpPr>
        <p:pic>
          <p:nvPicPr>
            <p:cNvPr id="33804" name="Picture 169"/>
            <p:cNvPicPr>
              <a:picLocks noChangeAspect="1" noChangeArrowheads="1"/>
            </p:cNvPicPr>
            <p:nvPr/>
          </p:nvPicPr>
          <p:blipFill>
            <a:blip r:embed="rId2"/>
            <a:srcRect b="42685"/>
            <a:stretch>
              <a:fillRect/>
            </a:stretch>
          </p:blipFill>
          <p:spPr bwMode="auto">
            <a:xfrm>
              <a:off x="143" y="3329"/>
              <a:ext cx="4551" cy="3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33805" name="Text Box 170"/>
            <p:cNvSpPr txBox="1">
              <a:spLocks noChangeArrowheads="1"/>
            </p:cNvSpPr>
            <p:nvPr/>
          </p:nvSpPr>
          <p:spPr bwMode="auto">
            <a:xfrm>
              <a:off x="2568" y="3797"/>
              <a:ext cx="584" cy="313"/>
            </a:xfrm>
            <a:prstGeom prst="rect">
              <a:avLst/>
            </a:prstGeom>
            <a:noFill/>
            <a:ln w="6350">
              <a:noFill/>
              <a:prstDash val="dash"/>
              <a:miter lim="800000"/>
            </a:ln>
          </p:spPr>
          <p:txBody>
            <a:bodyPr lIns="18000" tIns="0" rIns="0" bIns="0"/>
            <a:lstStyle/>
            <a:p>
              <a:pPr algn="just"/>
              <a:r>
                <a:rPr kumimoji="1" lang="zh-CN" altLang="en-US" sz="24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图 </a:t>
              </a:r>
              <a:r>
                <a:rPr kumimoji="1" lang="en-US" altLang="zh-CN" sz="24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5715000" y="5576888"/>
            <a:ext cx="9017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36.9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3"/>
          <p:cNvSpPr txBox="1">
            <a:spLocks noChangeArrowheads="1"/>
          </p:cNvSpPr>
          <p:nvPr/>
        </p:nvSpPr>
        <p:spPr bwMode="auto">
          <a:xfrm>
            <a:off x="611188" y="1196975"/>
            <a:ext cx="8104187" cy="1169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．如图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所示，有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四种测量水温的操作，其中正确的是    （       ）</a:t>
            </a:r>
          </a:p>
        </p:txBody>
      </p:sp>
      <p:grpSp>
        <p:nvGrpSpPr>
          <p:cNvPr id="1028" name="Group 3"/>
          <p:cNvGrpSpPr/>
          <p:nvPr/>
        </p:nvGrpSpPr>
        <p:grpSpPr>
          <a:xfrm>
            <a:off x="1228725" y="2492375"/>
            <a:ext cx="6296025" cy="3544888"/>
            <a:chOff x="774" y="1531"/>
            <a:chExt cx="3966" cy="2233"/>
          </a:xfrm>
        </p:grpSpPr>
        <p:graphicFrame>
          <p:nvGraphicFramePr>
            <p:cNvPr id="1026" name="Object 4"/>
            <p:cNvGraphicFramePr>
              <a:graphicFrameLocks noChangeAspect="1"/>
            </p:cNvGraphicFramePr>
            <p:nvPr/>
          </p:nvGraphicFramePr>
          <p:xfrm>
            <a:off x="774" y="1531"/>
            <a:ext cx="3966" cy="1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r:id="rId3" imgW="5125165" imgH="2333333" progId="">
                    <p:embed/>
                  </p:oleObj>
                </mc:Choice>
                <mc:Fallback>
                  <p:oleObj r:id="rId3" imgW="5125165" imgH="2333333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74" y="1531"/>
                          <a:ext cx="3966" cy="16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0" name="Text Box 5"/>
            <p:cNvSpPr txBox="1">
              <a:spLocks noChangeArrowheads="1"/>
            </p:cNvSpPr>
            <p:nvPr/>
          </p:nvSpPr>
          <p:spPr bwMode="auto">
            <a:xfrm>
              <a:off x="2608" y="3451"/>
              <a:ext cx="584" cy="313"/>
            </a:xfrm>
            <a:prstGeom prst="rect">
              <a:avLst/>
            </a:prstGeom>
            <a:noFill/>
            <a:ln w="22225">
              <a:noFill/>
              <a:prstDash val="dash"/>
              <a:miter lim="800000"/>
            </a:ln>
          </p:spPr>
          <p:txBody>
            <a:bodyPr lIns="18000" tIns="0" rIns="0" bIns="0"/>
            <a:lstStyle/>
            <a:p>
              <a:pPr algn="just"/>
              <a:r>
                <a:rPr kumimoji="1" lang="zh-CN" altLang="en-US" sz="24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图 </a:t>
              </a:r>
              <a:r>
                <a:rPr kumimoji="1" lang="en-US" altLang="zh-CN" sz="24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031" name="Text Box 6"/>
            <p:cNvSpPr txBox="1">
              <a:spLocks noChangeArrowheads="1"/>
            </p:cNvSpPr>
            <p:nvPr/>
          </p:nvSpPr>
          <p:spPr bwMode="auto">
            <a:xfrm>
              <a:off x="1127" y="3145"/>
              <a:ext cx="247" cy="284"/>
            </a:xfrm>
            <a:prstGeom prst="rect">
              <a:avLst/>
            </a:prstGeom>
            <a:noFill/>
            <a:ln w="22225">
              <a:noFill/>
              <a:prstDash val="dash"/>
              <a:miter lim="800000"/>
            </a:ln>
          </p:spPr>
          <p:txBody>
            <a:bodyPr lIns="18000" tIns="0" rIns="0" bIns="0"/>
            <a:lstStyle/>
            <a:p>
              <a:pPr algn="just"/>
              <a:r>
                <a:rPr kumimoji="1" lang="en-US" altLang="zh-CN" sz="28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032" name="Text Box 7"/>
            <p:cNvSpPr txBox="1">
              <a:spLocks noChangeArrowheads="1"/>
            </p:cNvSpPr>
            <p:nvPr/>
          </p:nvSpPr>
          <p:spPr bwMode="auto">
            <a:xfrm>
              <a:off x="2186" y="3153"/>
              <a:ext cx="247" cy="284"/>
            </a:xfrm>
            <a:prstGeom prst="rect">
              <a:avLst/>
            </a:prstGeom>
            <a:noFill/>
            <a:ln w="22225">
              <a:noFill/>
              <a:prstDash val="dash"/>
              <a:miter lim="800000"/>
            </a:ln>
          </p:spPr>
          <p:txBody>
            <a:bodyPr lIns="18000" tIns="0" rIns="0" bIns="0"/>
            <a:lstStyle/>
            <a:p>
              <a:pPr algn="just"/>
              <a:r>
                <a:rPr kumimoji="1" lang="en-US" altLang="zh-CN" sz="28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033" name="Text Box 8"/>
            <p:cNvSpPr txBox="1">
              <a:spLocks noChangeArrowheads="1"/>
            </p:cNvSpPr>
            <p:nvPr/>
          </p:nvSpPr>
          <p:spPr bwMode="auto">
            <a:xfrm>
              <a:off x="3243" y="3137"/>
              <a:ext cx="247" cy="284"/>
            </a:xfrm>
            <a:prstGeom prst="rect">
              <a:avLst/>
            </a:prstGeom>
            <a:noFill/>
            <a:ln w="22225">
              <a:noFill/>
              <a:prstDash val="dash"/>
              <a:miter lim="800000"/>
            </a:ln>
          </p:spPr>
          <p:txBody>
            <a:bodyPr lIns="18000" tIns="0" rIns="0" bIns="0"/>
            <a:lstStyle/>
            <a:p>
              <a:pPr algn="just"/>
              <a:r>
                <a:rPr kumimoji="1" lang="en-US" altLang="zh-CN" sz="28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034" name="Text Box 9"/>
            <p:cNvSpPr txBox="1">
              <a:spLocks noChangeArrowheads="1"/>
            </p:cNvSpPr>
            <p:nvPr/>
          </p:nvSpPr>
          <p:spPr bwMode="auto">
            <a:xfrm>
              <a:off x="4286" y="3137"/>
              <a:ext cx="247" cy="284"/>
            </a:xfrm>
            <a:prstGeom prst="rect">
              <a:avLst/>
            </a:prstGeom>
            <a:noFill/>
            <a:ln w="22225">
              <a:noFill/>
              <a:prstDash val="dash"/>
              <a:miter lim="800000"/>
            </a:ln>
          </p:spPr>
          <p:txBody>
            <a:bodyPr lIns="18000" tIns="0" rIns="0" bIns="0"/>
            <a:lstStyle/>
            <a:p>
              <a:pPr algn="just"/>
              <a:r>
                <a:rPr kumimoji="1" lang="en-US" altLang="zh-CN" sz="28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D</a:t>
              </a:r>
            </a:p>
          </p:txBody>
        </p:sp>
      </p:grpSp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4343400" y="1808163"/>
            <a:ext cx="6302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kumimoji="1"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</a:t>
            </a:r>
            <a:r>
              <a:rPr kumimoji="1"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．给体温计消毒的正确方法是（      ）</a:t>
            </a:r>
          </a:p>
          <a:p>
            <a:pPr eaLnBrk="1" hangingPunct="1">
              <a:buFontTx/>
              <a:buNone/>
            </a:pPr>
            <a:r>
              <a:rPr kumimoji="1"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kumimoji="1"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．用开水煮   </a:t>
            </a:r>
            <a:r>
              <a:rPr kumimoji="1"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kumimoji="1"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．用酒精灯加热</a:t>
            </a:r>
          </a:p>
          <a:p>
            <a:pPr eaLnBrk="1" hangingPunct="1">
              <a:buFontTx/>
              <a:buNone/>
            </a:pPr>
            <a:r>
              <a:rPr kumimoji="1"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kumimoji="1"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．用自来水冲洗  	</a:t>
            </a:r>
            <a:r>
              <a:rPr kumimoji="1"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kumimoji="1"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．用酒精棉花擦</a:t>
            </a: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6477000" y="1600200"/>
            <a:ext cx="935038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95288" y="1125538"/>
            <a:ext cx="8301037" cy="310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．下面关于常用温度计的使用中，错误的是（        ）</a:t>
            </a:r>
          </a:p>
          <a:p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．温度计不能用来测量超过它的最高刻度的温度；</a:t>
            </a:r>
          </a:p>
          <a:p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．温度计的玻璃泡要跟被测物体充分接触；</a:t>
            </a:r>
          </a:p>
          <a:p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．测量液体温度时，温度计玻璃泡要完全浸没在液体中；</a:t>
            </a:r>
          </a:p>
          <a:p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．读数时，可以把温度计从液体中拿出来再读数。</a:t>
            </a:r>
          </a:p>
          <a:p>
            <a:endParaRPr kumimoji="1" lang="en-US" altLang="zh-CN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7848600" y="990600"/>
            <a:ext cx="935038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09600" y="908050"/>
            <a:ext cx="8534400" cy="415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．用同一只温度计测 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0℃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的水和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0℃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的冰水混合物的温度，下列说法正确的是（         ）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0℃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的水温度高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0℃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的冰水混合物温度高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．二者温度相同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．无法比较</a:t>
            </a:r>
          </a:p>
          <a:p>
            <a:pPr lvl="2">
              <a:spcBef>
                <a:spcPct val="50000"/>
              </a:spcBef>
            </a:pPr>
            <a:endParaRPr kumimoji="1" lang="en-US" altLang="zh-CN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5105400" y="1371600"/>
            <a:ext cx="6096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36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47675" y="1327150"/>
            <a:ext cx="8301038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800" b="1">
                <a:latin typeface="Times New Roman" pitchFamily="18" charset="0"/>
              </a:rPr>
              <a:t>10 </a:t>
            </a:r>
            <a:r>
              <a:rPr kumimoji="1" lang="zh-CN" altLang="en-US" b="1">
                <a:solidFill>
                  <a:schemeClr val="tx2"/>
                </a:solidFill>
              </a:rPr>
              <a:t>．</a:t>
            </a:r>
            <a:r>
              <a:rPr kumimoji="1" lang="zh-CN" altLang="en-US" sz="2800" b="1">
                <a:latin typeface="Times New Roman" pitchFamily="18" charset="0"/>
              </a:rPr>
              <a:t>两支没有甩过的体温计的读数都是</a:t>
            </a:r>
            <a:r>
              <a:rPr kumimoji="1" lang="en-US" altLang="zh-CN" sz="2800" b="1">
                <a:latin typeface="Times New Roman" pitchFamily="18" charset="0"/>
              </a:rPr>
              <a:t>39 ℃ </a:t>
            </a:r>
            <a:r>
              <a:rPr kumimoji="1" lang="zh-CN" altLang="en-US" sz="2800" b="1">
                <a:latin typeface="Times New Roman" pitchFamily="18" charset="0"/>
              </a:rPr>
              <a:t>，经过消毒后直接用来测量体温是</a:t>
            </a:r>
            <a:r>
              <a:rPr kumimoji="1" lang="en-US" altLang="zh-CN" sz="2800" b="1">
                <a:latin typeface="Times New Roman" pitchFamily="18" charset="0"/>
              </a:rPr>
              <a:t>36 ℃</a:t>
            </a:r>
            <a:r>
              <a:rPr kumimoji="1" lang="zh-CN" altLang="en-US" sz="2800" b="1">
                <a:latin typeface="Times New Roman" pitchFamily="18" charset="0"/>
              </a:rPr>
              <a:t>和</a:t>
            </a:r>
            <a:r>
              <a:rPr kumimoji="1" lang="en-US" altLang="zh-CN" sz="2800" b="1">
                <a:latin typeface="Times New Roman" pitchFamily="18" charset="0"/>
              </a:rPr>
              <a:t>40 ℃</a:t>
            </a:r>
            <a:r>
              <a:rPr kumimoji="1" lang="zh-CN" altLang="en-US" sz="2800" b="1">
                <a:latin typeface="Times New Roman" pitchFamily="18" charset="0"/>
              </a:rPr>
              <a:t>的两个病人，则这两支温度计的读数分别是（        ）</a:t>
            </a:r>
          </a:p>
          <a:p>
            <a:r>
              <a:rPr kumimoji="1" lang="en-US" altLang="zh-CN" sz="2800" b="1">
                <a:latin typeface="Times New Roman" pitchFamily="18" charset="0"/>
              </a:rPr>
              <a:t>A</a:t>
            </a:r>
            <a:r>
              <a:rPr kumimoji="1" lang="zh-CN" altLang="en-US" sz="2800" b="1">
                <a:latin typeface="Times New Roman" pitchFamily="18" charset="0"/>
              </a:rPr>
              <a:t>、</a:t>
            </a:r>
            <a:r>
              <a:rPr kumimoji="1" lang="en-US" altLang="zh-CN" sz="2800" b="1">
                <a:latin typeface="Times New Roman" pitchFamily="18" charset="0"/>
              </a:rPr>
              <a:t>36 ℃</a:t>
            </a:r>
            <a:r>
              <a:rPr kumimoji="1" lang="zh-CN" altLang="en-US" sz="2800" b="1">
                <a:latin typeface="Times New Roman" pitchFamily="18" charset="0"/>
              </a:rPr>
              <a:t>和</a:t>
            </a:r>
            <a:r>
              <a:rPr kumimoji="1" lang="en-US" altLang="zh-CN" sz="2800" b="1">
                <a:latin typeface="Times New Roman" pitchFamily="18" charset="0"/>
              </a:rPr>
              <a:t>40 ℃ </a:t>
            </a:r>
          </a:p>
          <a:p>
            <a:r>
              <a:rPr kumimoji="1" lang="en-US" altLang="zh-CN" sz="2800" b="1">
                <a:latin typeface="Times New Roman" pitchFamily="18" charset="0"/>
              </a:rPr>
              <a:t>B</a:t>
            </a:r>
            <a:r>
              <a:rPr kumimoji="1" lang="zh-CN" altLang="en-US" sz="2800" b="1">
                <a:latin typeface="Times New Roman" pitchFamily="18" charset="0"/>
              </a:rPr>
              <a:t>、</a:t>
            </a:r>
            <a:r>
              <a:rPr kumimoji="1" lang="en-US" altLang="zh-CN" sz="2800" b="1">
                <a:latin typeface="Times New Roman" pitchFamily="18" charset="0"/>
              </a:rPr>
              <a:t>40 ℃</a:t>
            </a:r>
            <a:r>
              <a:rPr kumimoji="1" lang="zh-CN" altLang="en-US" sz="2800" b="1">
                <a:latin typeface="Times New Roman" pitchFamily="18" charset="0"/>
              </a:rPr>
              <a:t>和</a:t>
            </a:r>
            <a:r>
              <a:rPr kumimoji="1" lang="en-US" altLang="zh-CN" sz="2800" b="1">
                <a:latin typeface="Times New Roman" pitchFamily="18" charset="0"/>
              </a:rPr>
              <a:t>40 ℃</a:t>
            </a:r>
          </a:p>
          <a:p>
            <a:r>
              <a:rPr kumimoji="1" lang="en-US" altLang="zh-CN" sz="2800" b="1">
                <a:latin typeface="Times New Roman" pitchFamily="18" charset="0"/>
              </a:rPr>
              <a:t>C</a:t>
            </a:r>
            <a:r>
              <a:rPr kumimoji="1" lang="zh-CN" altLang="en-US" sz="2800" b="1">
                <a:latin typeface="Times New Roman" pitchFamily="18" charset="0"/>
              </a:rPr>
              <a:t>、</a:t>
            </a:r>
            <a:r>
              <a:rPr kumimoji="1" lang="en-US" altLang="zh-CN" sz="2800" b="1">
                <a:latin typeface="Times New Roman" pitchFamily="18" charset="0"/>
              </a:rPr>
              <a:t>39 ℃</a:t>
            </a:r>
            <a:r>
              <a:rPr kumimoji="1" lang="zh-CN" altLang="en-US" sz="2800" b="1">
                <a:latin typeface="Times New Roman" pitchFamily="18" charset="0"/>
              </a:rPr>
              <a:t>和</a:t>
            </a:r>
            <a:r>
              <a:rPr kumimoji="1" lang="en-US" altLang="zh-CN" sz="2800" b="1">
                <a:latin typeface="Times New Roman" pitchFamily="18" charset="0"/>
              </a:rPr>
              <a:t>40 ℃ </a:t>
            </a:r>
          </a:p>
          <a:p>
            <a:r>
              <a:rPr kumimoji="1" lang="en-US" altLang="zh-CN" sz="2800" b="1">
                <a:latin typeface="Times New Roman" pitchFamily="18" charset="0"/>
              </a:rPr>
              <a:t>D</a:t>
            </a:r>
            <a:r>
              <a:rPr kumimoji="1" lang="zh-CN" altLang="en-US" sz="2800" b="1">
                <a:latin typeface="Times New Roman" pitchFamily="18" charset="0"/>
              </a:rPr>
              <a:t>、</a:t>
            </a:r>
            <a:r>
              <a:rPr kumimoji="1" lang="en-US" altLang="zh-CN" sz="2800" b="1">
                <a:latin typeface="Times New Roman" pitchFamily="18" charset="0"/>
              </a:rPr>
              <a:t>39 ℃</a:t>
            </a:r>
            <a:r>
              <a:rPr kumimoji="1" lang="zh-CN" altLang="en-US" sz="2800" b="1">
                <a:latin typeface="Times New Roman" pitchFamily="18" charset="0"/>
              </a:rPr>
              <a:t>和</a:t>
            </a:r>
            <a:r>
              <a:rPr kumimoji="1" lang="en-US" altLang="zh-CN" sz="2800" b="1">
                <a:latin typeface="Times New Roman" pitchFamily="18" charset="0"/>
              </a:rPr>
              <a:t>39 ℃</a:t>
            </a:r>
          </a:p>
          <a:p>
            <a:endParaRPr kumimoji="1" lang="en-US" altLang="zh-CN" sz="2800" b="1">
              <a:latin typeface="Times New Roman" pitchFamily="18" charset="0"/>
            </a:endParaRP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6324600" y="2133600"/>
            <a:ext cx="100806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C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kumimoji="1"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11</a:t>
            </a:r>
            <a:r>
              <a:rPr kumimoji="1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．思考：把一支无刻度的温度计放入冰水温合物中时，水银柱稳定后长</a:t>
            </a:r>
            <a:r>
              <a:rPr kumimoji="1"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20cm</a:t>
            </a:r>
            <a:r>
              <a:rPr kumimoji="1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，把它插入标准大气压下的沸水里，水银柱稳定后长为</a:t>
            </a:r>
            <a:r>
              <a:rPr kumimoji="1"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40cm</a:t>
            </a:r>
            <a:r>
              <a:rPr kumimoji="1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，将它放入某液体中，水银柱稳定后长</a:t>
            </a:r>
            <a:r>
              <a:rPr kumimoji="1"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25cm</a:t>
            </a:r>
            <a:r>
              <a:rPr kumimoji="1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，此液体的温度是</a:t>
            </a:r>
            <a:r>
              <a:rPr kumimoji="1"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______℃</a:t>
            </a:r>
            <a:r>
              <a:rPr kumimoji="1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6781800" y="3048000"/>
            <a:ext cx="1066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25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67" name="Rectangle 35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6019800" cy="1676400"/>
          </a:xfrm>
        </p:spPr>
        <p:txBody>
          <a:bodyPr/>
          <a:lstStyle/>
          <a:p>
            <a:pPr algn="l" eaLnBrk="1" hangingPunct="1"/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12</a:t>
            </a:r>
            <a:r>
              <a:rPr kumimoji="1"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自制的温度计玻璃管中液柱变化不明显，导致读数不准确。我们该怎样改进？</a:t>
            </a:r>
          </a:p>
        </p:txBody>
      </p:sp>
      <p:sp>
        <p:nvSpPr>
          <p:cNvPr id="120868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5181600" cy="2392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</a:t>
            </a:r>
          </a:p>
          <a:p>
            <a:pPr lvl="1" eaLnBrk="1" hangingPunct="1"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减小玻璃管的直径，</a:t>
            </a:r>
          </a:p>
          <a:p>
            <a:pPr lvl="1" eaLnBrk="1" hangingPunct="1"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增加瓶子的容积，</a:t>
            </a:r>
          </a:p>
          <a:p>
            <a:pPr lvl="1" eaLnBrk="1" hangingPunct="1"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选择容易膨胀的液体。</a:t>
            </a:r>
          </a:p>
        </p:txBody>
      </p:sp>
      <p:grpSp>
        <p:nvGrpSpPr>
          <p:cNvPr id="2" name="Group 37"/>
          <p:cNvGrpSpPr/>
          <p:nvPr/>
        </p:nvGrpSpPr>
        <p:grpSpPr>
          <a:xfrm>
            <a:off x="6553200" y="533400"/>
            <a:ext cx="1754188" cy="5929313"/>
            <a:chOff x="4383" y="317"/>
            <a:chExt cx="1105" cy="3735"/>
          </a:xfrm>
        </p:grpSpPr>
        <p:grpSp>
          <p:nvGrpSpPr>
            <p:cNvPr id="39941" name="Group 38"/>
            <p:cNvGrpSpPr/>
            <p:nvPr/>
          </p:nvGrpSpPr>
          <p:grpSpPr>
            <a:xfrm>
              <a:off x="4922" y="317"/>
              <a:ext cx="566" cy="2586"/>
              <a:chOff x="2971" y="618"/>
              <a:chExt cx="566" cy="2305"/>
            </a:xfrm>
          </p:grpSpPr>
          <p:sp>
            <p:nvSpPr>
              <p:cNvPr id="40174" name="Text Box 39"/>
              <p:cNvSpPr txBox="1">
                <a:spLocks noChangeArrowheads="1"/>
              </p:cNvSpPr>
              <p:nvPr/>
            </p:nvSpPr>
            <p:spPr bwMode="auto">
              <a:xfrm>
                <a:off x="2971" y="618"/>
                <a:ext cx="499" cy="2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2000" b="1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100</a:t>
                </a:r>
              </a:p>
            </p:txBody>
          </p:sp>
          <p:sp>
            <p:nvSpPr>
              <p:cNvPr id="40175" name="Text Box 40"/>
              <p:cNvSpPr txBox="1">
                <a:spLocks noChangeArrowheads="1"/>
              </p:cNvSpPr>
              <p:nvPr/>
            </p:nvSpPr>
            <p:spPr bwMode="auto">
              <a:xfrm>
                <a:off x="3007" y="827"/>
                <a:ext cx="448" cy="2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2000" b="1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90</a:t>
                </a:r>
              </a:p>
            </p:txBody>
          </p:sp>
          <p:sp>
            <p:nvSpPr>
              <p:cNvPr id="40176" name="Text Box 41"/>
              <p:cNvSpPr txBox="1">
                <a:spLocks noChangeArrowheads="1"/>
              </p:cNvSpPr>
              <p:nvPr/>
            </p:nvSpPr>
            <p:spPr bwMode="auto">
              <a:xfrm>
                <a:off x="3016" y="1035"/>
                <a:ext cx="448" cy="27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2000" b="1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80</a:t>
                </a:r>
              </a:p>
            </p:txBody>
          </p:sp>
          <p:sp>
            <p:nvSpPr>
              <p:cNvPr id="40177" name="Text Box 42"/>
              <p:cNvSpPr txBox="1">
                <a:spLocks noChangeArrowheads="1"/>
              </p:cNvSpPr>
              <p:nvPr/>
            </p:nvSpPr>
            <p:spPr bwMode="auto">
              <a:xfrm>
                <a:off x="3007" y="1253"/>
                <a:ext cx="455" cy="3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2000" b="1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70</a:t>
                </a:r>
              </a:p>
            </p:txBody>
          </p:sp>
          <p:sp>
            <p:nvSpPr>
              <p:cNvPr id="40178" name="Text Box 43"/>
              <p:cNvSpPr txBox="1">
                <a:spLocks noChangeArrowheads="1"/>
              </p:cNvSpPr>
              <p:nvPr/>
            </p:nvSpPr>
            <p:spPr bwMode="auto">
              <a:xfrm>
                <a:off x="2998" y="1461"/>
                <a:ext cx="358" cy="3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2000" b="1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60</a:t>
                </a:r>
              </a:p>
            </p:txBody>
          </p:sp>
          <p:sp>
            <p:nvSpPr>
              <p:cNvPr id="40179" name="Text Box 44"/>
              <p:cNvSpPr txBox="1">
                <a:spLocks noChangeArrowheads="1"/>
              </p:cNvSpPr>
              <p:nvPr/>
            </p:nvSpPr>
            <p:spPr bwMode="auto">
              <a:xfrm>
                <a:off x="2998" y="1679"/>
                <a:ext cx="449" cy="23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2000" b="1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50</a:t>
                </a:r>
              </a:p>
            </p:txBody>
          </p:sp>
          <p:sp>
            <p:nvSpPr>
              <p:cNvPr id="40180" name="Text Box 45"/>
              <p:cNvSpPr txBox="1">
                <a:spLocks noChangeArrowheads="1"/>
              </p:cNvSpPr>
              <p:nvPr/>
            </p:nvSpPr>
            <p:spPr bwMode="auto">
              <a:xfrm>
                <a:off x="2989" y="1870"/>
                <a:ext cx="455" cy="29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2000" b="1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40</a:t>
                </a:r>
              </a:p>
            </p:txBody>
          </p:sp>
          <p:sp>
            <p:nvSpPr>
              <p:cNvPr id="40181" name="Text Box 46"/>
              <p:cNvSpPr txBox="1">
                <a:spLocks noChangeArrowheads="1"/>
              </p:cNvSpPr>
              <p:nvPr/>
            </p:nvSpPr>
            <p:spPr bwMode="auto">
              <a:xfrm>
                <a:off x="2989" y="2069"/>
                <a:ext cx="467" cy="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2000" b="1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30</a:t>
                </a:r>
              </a:p>
            </p:txBody>
          </p:sp>
          <p:sp>
            <p:nvSpPr>
              <p:cNvPr id="40182" name="Text Box 47"/>
              <p:cNvSpPr txBox="1">
                <a:spLocks noChangeArrowheads="1"/>
              </p:cNvSpPr>
              <p:nvPr/>
            </p:nvSpPr>
            <p:spPr bwMode="auto">
              <a:xfrm>
                <a:off x="2989" y="2278"/>
                <a:ext cx="455" cy="2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2000" b="1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20</a:t>
                </a:r>
              </a:p>
            </p:txBody>
          </p:sp>
          <p:sp>
            <p:nvSpPr>
              <p:cNvPr id="40183" name="Text Box 48"/>
              <p:cNvSpPr txBox="1">
                <a:spLocks noChangeArrowheads="1"/>
              </p:cNvSpPr>
              <p:nvPr/>
            </p:nvSpPr>
            <p:spPr bwMode="auto">
              <a:xfrm>
                <a:off x="2998" y="2496"/>
                <a:ext cx="539" cy="2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2000" b="1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10</a:t>
                </a:r>
              </a:p>
            </p:txBody>
          </p:sp>
          <p:sp>
            <p:nvSpPr>
              <p:cNvPr id="40184" name="Text Box 49"/>
              <p:cNvSpPr txBox="1">
                <a:spLocks noChangeArrowheads="1"/>
              </p:cNvSpPr>
              <p:nvPr/>
            </p:nvSpPr>
            <p:spPr bwMode="auto">
              <a:xfrm>
                <a:off x="3041" y="2687"/>
                <a:ext cx="320" cy="23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2000" b="1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39942" name="AutoShape 50"/>
            <p:cNvSpPr>
              <a:spLocks noChangeArrowheads="1"/>
            </p:cNvSpPr>
            <p:nvPr/>
          </p:nvSpPr>
          <p:spPr bwMode="auto">
            <a:xfrm>
              <a:off x="4383" y="3096"/>
              <a:ext cx="734" cy="956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43137"/>
              </a:srgbClr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9943" name="Line 51"/>
            <p:cNvSpPr>
              <a:spLocks noChangeShapeType="1"/>
            </p:cNvSpPr>
            <p:nvPr/>
          </p:nvSpPr>
          <p:spPr bwMode="auto">
            <a:xfrm flipH="1">
              <a:off x="4689" y="363"/>
              <a:ext cx="0" cy="33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4" name="Line 52"/>
            <p:cNvSpPr>
              <a:spLocks noChangeShapeType="1"/>
            </p:cNvSpPr>
            <p:nvPr/>
          </p:nvSpPr>
          <p:spPr bwMode="auto">
            <a:xfrm flipH="1">
              <a:off x="4779" y="363"/>
              <a:ext cx="0" cy="3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9945" name="Group 53"/>
            <p:cNvGrpSpPr/>
            <p:nvPr/>
          </p:nvGrpSpPr>
          <p:grpSpPr>
            <a:xfrm>
              <a:off x="4688" y="1105"/>
              <a:ext cx="91" cy="1788"/>
              <a:chOff x="7958" y="4230"/>
              <a:chExt cx="196" cy="3873"/>
            </a:xfrm>
          </p:grpSpPr>
          <p:sp>
            <p:nvSpPr>
              <p:cNvPr id="40172" name="Rectangle 54"/>
              <p:cNvSpPr>
                <a:spLocks noChangeArrowheads="1"/>
              </p:cNvSpPr>
              <p:nvPr/>
            </p:nvSpPr>
            <p:spPr bwMode="auto">
              <a:xfrm>
                <a:off x="7966" y="4278"/>
                <a:ext cx="180" cy="3825"/>
              </a:xfrm>
              <a:prstGeom prst="rect">
                <a:avLst/>
              </a:prstGeom>
              <a:solidFill>
                <a:srgbClr val="FF0000">
                  <a:alpha val="43137"/>
                </a:srgbClr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0173" name="Oval 55"/>
              <p:cNvSpPr>
                <a:spLocks noChangeArrowheads="1"/>
              </p:cNvSpPr>
              <p:nvPr/>
            </p:nvSpPr>
            <p:spPr bwMode="auto">
              <a:xfrm>
                <a:off x="7958" y="4230"/>
                <a:ext cx="196" cy="9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39946" name="Group 56"/>
            <p:cNvGrpSpPr/>
            <p:nvPr/>
          </p:nvGrpSpPr>
          <p:grpSpPr>
            <a:xfrm>
              <a:off x="4586" y="462"/>
              <a:ext cx="309" cy="2315"/>
              <a:chOff x="5622" y="3035"/>
              <a:chExt cx="726" cy="4744"/>
            </a:xfrm>
          </p:grpSpPr>
          <p:grpSp>
            <p:nvGrpSpPr>
              <p:cNvPr id="39950" name="Group 57"/>
              <p:cNvGrpSpPr/>
              <p:nvPr/>
            </p:nvGrpSpPr>
            <p:grpSpPr>
              <a:xfrm>
                <a:off x="5622" y="3035"/>
                <a:ext cx="262" cy="4739"/>
                <a:chOff x="5622" y="5839"/>
                <a:chExt cx="262" cy="4739"/>
              </a:xfrm>
            </p:grpSpPr>
            <p:grpSp>
              <p:nvGrpSpPr>
                <p:cNvPr id="40062" name="xjhzhh5"/>
                <p:cNvGrpSpPr/>
                <p:nvPr/>
              </p:nvGrpSpPr>
              <p:grpSpPr>
                <a:xfrm rot="-5400000">
                  <a:off x="5275" y="9032"/>
                  <a:ext cx="950" cy="252"/>
                  <a:chOff x="2400" y="2160"/>
                  <a:chExt cx="3200" cy="240"/>
                </a:xfrm>
              </p:grpSpPr>
              <p:sp>
                <p:nvSpPr>
                  <p:cNvPr id="40151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52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53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54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55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56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57" name="Line 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58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59" name="Line 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60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61" name="Line 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62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63" name="Line 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64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65" name="Line 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66" name="Line 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67" name="Line 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68" name="Line 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69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70" name="Line 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71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0063" name="xjhzhh5"/>
                <p:cNvGrpSpPr/>
                <p:nvPr/>
              </p:nvGrpSpPr>
              <p:grpSpPr>
                <a:xfrm rot="-5400000">
                  <a:off x="5279" y="7142"/>
                  <a:ext cx="950" cy="252"/>
                  <a:chOff x="2400" y="2160"/>
                  <a:chExt cx="3200" cy="240"/>
                </a:xfrm>
              </p:grpSpPr>
              <p:sp>
                <p:nvSpPr>
                  <p:cNvPr id="40130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31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32" name="Line 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33" name="Line 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34" name="Line 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35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36" name="Lin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37" name="Line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38" name="Line 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39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40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41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42" name="Line 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43" name="Line 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44" name="Line 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45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46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47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48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49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50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0064" name="xjhzhh5"/>
                <p:cNvGrpSpPr/>
                <p:nvPr/>
              </p:nvGrpSpPr>
              <p:grpSpPr>
                <a:xfrm rot="-5400000">
                  <a:off x="5283" y="9977"/>
                  <a:ext cx="950" cy="252"/>
                  <a:chOff x="2400" y="2160"/>
                  <a:chExt cx="3200" cy="240"/>
                </a:xfrm>
              </p:grpSpPr>
              <p:sp>
                <p:nvSpPr>
                  <p:cNvPr id="40109" name="Lin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10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11" name="Line 1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12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13" name="Line 1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14" name="Line 1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15" name="Line 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16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17" name="Line 1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18" name="Line 1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19" name="Line 1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20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21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22" name="Line 1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23" name="Line 1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24" name="Line 1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25" name="Line 1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26" name="Line 1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27" name="Line 1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28" name="Line 1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29" name="Line 1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0065" name="xjhzhh5"/>
                <p:cNvGrpSpPr/>
                <p:nvPr/>
              </p:nvGrpSpPr>
              <p:grpSpPr>
                <a:xfrm rot="-5400000">
                  <a:off x="5273" y="8086"/>
                  <a:ext cx="950" cy="252"/>
                  <a:chOff x="2400" y="2160"/>
                  <a:chExt cx="3200" cy="240"/>
                </a:xfrm>
              </p:grpSpPr>
              <p:sp>
                <p:nvSpPr>
                  <p:cNvPr id="40088" name="Line 1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89" name="Line 1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90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91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92" name="Line 1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93" name="Line 1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94" name="Line 1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95" name="Line 1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96" name="Line 1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97" name="Line 1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98" name="Line 1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99" name="Line 1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00" name="Line 1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01" name="Line 1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02" name="Line 1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03" name="Line 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04" name="Line 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05" name="Line 1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06" name="Line 1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07" name="Line 1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08" name="Line 1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0066" name="xjhzhh5"/>
                <p:cNvGrpSpPr/>
                <p:nvPr/>
              </p:nvGrpSpPr>
              <p:grpSpPr>
                <a:xfrm rot="-5400000">
                  <a:off x="5283" y="6188"/>
                  <a:ext cx="950" cy="252"/>
                  <a:chOff x="2400" y="2160"/>
                  <a:chExt cx="3200" cy="240"/>
                </a:xfrm>
              </p:grpSpPr>
              <p:sp>
                <p:nvSpPr>
                  <p:cNvPr id="40067" name="Line 1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68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69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70" name="Line 1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71" name="Line 1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72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73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74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75" name="Line 1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76" name="Line 1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77" name="Line 1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78" name="Line 1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79" name="Line 1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80" name="Line 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81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82" name="Line 1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83" name="Line 1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84" name="Line 1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85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86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87" name="Line 1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9951" name="Group 168"/>
              <p:cNvGrpSpPr/>
              <p:nvPr/>
            </p:nvGrpSpPr>
            <p:grpSpPr>
              <a:xfrm flipH="1">
                <a:off x="6086" y="3040"/>
                <a:ext cx="262" cy="4739"/>
                <a:chOff x="5622" y="5839"/>
                <a:chExt cx="262" cy="4739"/>
              </a:xfrm>
            </p:grpSpPr>
            <p:grpSp>
              <p:nvGrpSpPr>
                <p:cNvPr id="39952" name="xjhzhh5"/>
                <p:cNvGrpSpPr/>
                <p:nvPr/>
              </p:nvGrpSpPr>
              <p:grpSpPr>
                <a:xfrm rot="-5400000">
                  <a:off x="5275" y="9032"/>
                  <a:ext cx="950" cy="252"/>
                  <a:chOff x="2400" y="2160"/>
                  <a:chExt cx="3200" cy="240"/>
                </a:xfrm>
              </p:grpSpPr>
              <p:sp>
                <p:nvSpPr>
                  <p:cNvPr id="40041" name="Line 1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42" name="Line 1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43" name="Line 1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44" name="Line 1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45" name="Line 1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46" name="Line 1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47" name="Line 1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48" name="Line 1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49" name="Line 1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50" name="Line 1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51" name="Line 1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52" name="Line 1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53" name="Line 1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54" name="Line 1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55" name="Line 1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56" name="Line 1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57" name="Line 1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58" name="Line 1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59" name="Line 1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60" name="Line 1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61" name="Line 1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9953" name="xjhzhh5"/>
                <p:cNvGrpSpPr/>
                <p:nvPr/>
              </p:nvGrpSpPr>
              <p:grpSpPr>
                <a:xfrm rot="-5400000">
                  <a:off x="5279" y="7142"/>
                  <a:ext cx="950" cy="252"/>
                  <a:chOff x="2400" y="2160"/>
                  <a:chExt cx="3200" cy="240"/>
                </a:xfrm>
              </p:grpSpPr>
              <p:sp>
                <p:nvSpPr>
                  <p:cNvPr id="40020" name="Line 1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21" name="Line 1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22" name="Line 1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23" name="Line 1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24" name="Line 1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25" name="Line 1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26" name="Line 1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27" name="Line 1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28" name="Line 2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29" name="Line 2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30" name="Line 2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31" name="Line 2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32" name="Line 2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33" name="Line 2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34" name="Line 2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35" name="Line 2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36" name="Line 2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37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38" name="Line 2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39" name="Line 2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40" name="Line 2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9954" name="xjhzhh5"/>
                <p:cNvGrpSpPr/>
                <p:nvPr/>
              </p:nvGrpSpPr>
              <p:grpSpPr>
                <a:xfrm rot="-5400000">
                  <a:off x="5283" y="9977"/>
                  <a:ext cx="950" cy="252"/>
                  <a:chOff x="2400" y="2160"/>
                  <a:chExt cx="3200" cy="240"/>
                </a:xfrm>
              </p:grpSpPr>
              <p:sp>
                <p:nvSpPr>
                  <p:cNvPr id="39999" name="Line 2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00" name="Line 2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01" name="Line 2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02" name="Line 2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03" name="Line 2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04" name="Line 2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05" name="Line 2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06" name="Line 2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07" name="Line 2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08" name="Line 2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09" name="Line 2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10" name="Line 2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11" name="Line 2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12" name="Line 2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13" name="Line 2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14" name="Line 2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15" name="Line 2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16" name="Line 2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17" name="Line 2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18" name="Line 2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19" name="Line 2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9955" name="xjhzhh5"/>
                <p:cNvGrpSpPr/>
                <p:nvPr/>
              </p:nvGrpSpPr>
              <p:grpSpPr>
                <a:xfrm rot="-5400000">
                  <a:off x="5273" y="8086"/>
                  <a:ext cx="950" cy="252"/>
                  <a:chOff x="2400" y="2160"/>
                  <a:chExt cx="3200" cy="240"/>
                </a:xfrm>
              </p:grpSpPr>
              <p:sp>
                <p:nvSpPr>
                  <p:cNvPr id="39978" name="Line 2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79" name="Line 2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80" name="Line 2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81" name="Line 2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82" name="Line 2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83" name="Line 2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84" name="Line 2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85" name="Line 2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86" name="Line 2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87" name="Line 2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88" name="Line 2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89" name="Line 2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90" name="Line 2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91" name="Line 2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92" name="Line 2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93" name="Line 2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94" name="Line 2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95" name="Line 2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96" name="Line 2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97" name="Line 2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98" name="Line 2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9956" name="xjhzhh5"/>
                <p:cNvGrpSpPr/>
                <p:nvPr/>
              </p:nvGrpSpPr>
              <p:grpSpPr>
                <a:xfrm rot="-5400000">
                  <a:off x="5283" y="6188"/>
                  <a:ext cx="950" cy="252"/>
                  <a:chOff x="2400" y="2160"/>
                  <a:chExt cx="3200" cy="240"/>
                </a:xfrm>
              </p:grpSpPr>
              <p:sp>
                <p:nvSpPr>
                  <p:cNvPr id="39957" name="Line 2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58" name="Line 2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59" name="Line 2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60" name="Line 2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61" name="Line 2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62" name="Line 2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63" name="Line 2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64" name="Line 2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65" name="Line 2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66" name="Line 2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67" name="Line 2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68" name="Line 2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69" name="Line 2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70" name="Line 2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71" name="Line 2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72" name="Line 2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73" name="Line 2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74" name="Line 2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75" name="Line 2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76" name="Line 2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77" name="Line 2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39947" name="AutoShape 279"/>
            <p:cNvSpPr>
              <a:spLocks noChangeAspect="1" noChangeArrowheads="1"/>
            </p:cNvSpPr>
            <p:nvPr/>
          </p:nvSpPr>
          <p:spPr bwMode="auto">
            <a:xfrm>
              <a:off x="4448" y="2896"/>
              <a:ext cx="566" cy="69"/>
            </a:xfrm>
            <a:prstGeom prst="flowChartTerminator">
              <a:avLst/>
            </a:prstGeom>
            <a:solidFill>
              <a:srgbClr val="996633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9948" name="Rectangle 280"/>
            <p:cNvSpPr>
              <a:spLocks noChangeArrowheads="1"/>
            </p:cNvSpPr>
            <p:nvPr/>
          </p:nvSpPr>
          <p:spPr bwMode="auto">
            <a:xfrm>
              <a:off x="4559" y="2995"/>
              <a:ext cx="374" cy="129"/>
            </a:xfrm>
            <a:prstGeom prst="rect">
              <a:avLst/>
            </a:prstGeom>
            <a:solidFill>
              <a:srgbClr val="FF0000">
                <a:alpha val="43137"/>
              </a:srgbClr>
            </a:solidFill>
            <a:ln w="317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9949" name="Rectangle 281"/>
            <p:cNvSpPr>
              <a:spLocks noChangeArrowheads="1"/>
            </p:cNvSpPr>
            <p:nvPr/>
          </p:nvSpPr>
          <p:spPr bwMode="auto">
            <a:xfrm>
              <a:off x="4553" y="2954"/>
              <a:ext cx="380" cy="85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2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0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0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0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0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0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867400" cy="1143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楷体_GB2312" pitchFamily="49" charset="-122"/>
              </a:rPr>
              <a:t>温标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4953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、摄氏温标：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摄尔修斯（瑞典化学家），我国等国家。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、华氏温标：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华伦海特（荷兰工人），美国等国家。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、热力学温标：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开尔文（英国物理学家），世界公认。</a:t>
            </a:r>
            <a:endParaRPr lang="zh-CN" altLang="en-US" smtClean="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057275" y="1309688"/>
            <a:ext cx="2133600" cy="685800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0965" name="Picture 5" descr="j023200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10200" y="2514600"/>
            <a:ext cx="3429000" cy="3733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6988175" y="762000"/>
            <a:ext cx="1622425" cy="5334000"/>
            <a:chOff x="4496" y="1678"/>
            <a:chExt cx="575" cy="1908"/>
          </a:xfrm>
        </p:grpSpPr>
        <p:sp>
          <p:nvSpPr>
            <p:cNvPr id="6168" name="Rectangle 5"/>
            <p:cNvSpPr>
              <a:spLocks noChangeArrowheads="1"/>
            </p:cNvSpPr>
            <p:nvPr/>
          </p:nvSpPr>
          <p:spPr bwMode="auto">
            <a:xfrm>
              <a:off x="4752" y="2415"/>
              <a:ext cx="56" cy="256"/>
            </a:xfrm>
            <a:prstGeom prst="rect">
              <a:avLst/>
            </a:prstGeom>
            <a:solidFill>
              <a:srgbClr val="FF0000">
                <a:alpha val="47842"/>
              </a:srgb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69" name="AutoShape 6"/>
            <p:cNvSpPr>
              <a:spLocks noChangeArrowheads="1"/>
            </p:cNvSpPr>
            <p:nvPr/>
          </p:nvSpPr>
          <p:spPr bwMode="auto">
            <a:xfrm>
              <a:off x="4496" y="2836"/>
              <a:ext cx="575" cy="75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47842"/>
              </a:srgbClr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70" name="Line 7"/>
            <p:cNvSpPr>
              <a:spLocks noChangeShapeType="1"/>
            </p:cNvSpPr>
            <p:nvPr/>
          </p:nvSpPr>
          <p:spPr bwMode="auto">
            <a:xfrm flipH="1">
              <a:off x="4747" y="1678"/>
              <a:ext cx="0" cy="160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1" name="Line 8"/>
            <p:cNvSpPr>
              <a:spLocks noChangeShapeType="1"/>
            </p:cNvSpPr>
            <p:nvPr/>
          </p:nvSpPr>
          <p:spPr bwMode="auto">
            <a:xfrm flipH="1">
              <a:off x="4816" y="1678"/>
              <a:ext cx="0" cy="160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2" name="AutoShape 9"/>
            <p:cNvSpPr>
              <a:spLocks noChangeAspect="1" noChangeArrowheads="1"/>
            </p:cNvSpPr>
            <p:nvPr/>
          </p:nvSpPr>
          <p:spPr bwMode="auto">
            <a:xfrm>
              <a:off x="4558" y="2669"/>
              <a:ext cx="443" cy="54"/>
            </a:xfrm>
            <a:prstGeom prst="flowChartTerminator">
              <a:avLst/>
            </a:prstGeom>
            <a:solidFill>
              <a:srgbClr val="996633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73" name="Rectangle 10"/>
            <p:cNvSpPr>
              <a:spLocks noChangeArrowheads="1"/>
            </p:cNvSpPr>
            <p:nvPr/>
          </p:nvSpPr>
          <p:spPr bwMode="auto">
            <a:xfrm>
              <a:off x="4645" y="2725"/>
              <a:ext cx="283" cy="114"/>
            </a:xfrm>
            <a:prstGeom prst="rect">
              <a:avLst/>
            </a:prstGeom>
            <a:solidFill>
              <a:srgbClr val="FF0000">
                <a:alpha val="47058"/>
              </a:srgbClr>
            </a:solidFill>
            <a:ln w="317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74" name="Rectangle 11"/>
            <p:cNvSpPr>
              <a:spLocks noChangeArrowheads="1"/>
            </p:cNvSpPr>
            <p:nvPr/>
          </p:nvSpPr>
          <p:spPr bwMode="auto">
            <a:xfrm>
              <a:off x="4638" y="2727"/>
              <a:ext cx="283" cy="57"/>
            </a:xfrm>
            <a:prstGeom prst="rect">
              <a:avLst/>
            </a:prstGeom>
            <a:solidFill>
              <a:srgbClr val="996633"/>
            </a:solidFill>
            <a:ln w="317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6147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162800" cy="563562"/>
          </a:xfrm>
        </p:spPr>
        <p:txBody>
          <a:bodyPr/>
          <a:lstStyle/>
          <a:p>
            <a:pPr algn="l" eaLnBrk="1" hangingPunct="1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一、温度计</a:t>
            </a:r>
          </a:p>
        </p:txBody>
      </p:sp>
      <p:sp>
        <p:nvSpPr>
          <p:cNvPr id="89123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010400" cy="2209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800" b="1" smtClean="0">
                <a:solidFill>
                  <a:srgbClr val="0D0D0D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kumimoji="1" lang="zh-CN" altLang="en-US" sz="2800" b="1" smtClean="0">
                <a:solidFill>
                  <a:srgbClr val="0D0D0D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温度：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kumimoji="1" lang="zh-CN" altLang="en-US" b="1" smtClean="0">
                <a:solidFill>
                  <a:srgbClr val="0D0D0D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物理学中通常把物体的</a:t>
            </a:r>
            <a:r>
              <a:rPr kumimoji="1"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冷热程度</a:t>
            </a:r>
            <a:r>
              <a:rPr kumimoji="1" lang="zh-CN" altLang="en-US" b="1" smtClean="0">
                <a:solidFill>
                  <a:srgbClr val="0D0D0D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/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</a:pPr>
            <a:r>
              <a:rPr kumimoji="1" lang="zh-CN" altLang="en-US" sz="2800" b="1" smtClean="0">
                <a:solidFill>
                  <a:srgbClr val="0D0D0D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自制温度计</a:t>
            </a:r>
          </a:p>
        </p:txBody>
      </p:sp>
      <p:pic>
        <p:nvPicPr>
          <p:cNvPr id="89103" name="Picture 15" descr="2012版人教版标准图标 想想做做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2209800"/>
            <a:ext cx="685800" cy="6858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3" name="Group 16"/>
          <p:cNvGrpSpPr/>
          <p:nvPr/>
        </p:nvGrpSpPr>
        <p:grpSpPr>
          <a:xfrm>
            <a:off x="762000" y="4038600"/>
            <a:ext cx="1876425" cy="2443163"/>
            <a:chOff x="591" y="2535"/>
            <a:chExt cx="1182" cy="1539"/>
          </a:xfrm>
        </p:grpSpPr>
        <p:sp>
          <p:nvSpPr>
            <p:cNvPr id="6158" name="Text Box 17"/>
            <p:cNvSpPr txBox="1">
              <a:spLocks noChangeArrowheads="1"/>
            </p:cNvSpPr>
            <p:nvPr/>
          </p:nvSpPr>
          <p:spPr bwMode="auto">
            <a:xfrm>
              <a:off x="920" y="3737"/>
              <a:ext cx="733" cy="337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/>
            <a:lstStyle/>
            <a:p>
              <a:pPr algn="just"/>
              <a:r>
                <a:rPr kumimoji="1" lang="zh-CN" altLang="en-US" sz="3000" b="1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热水</a:t>
              </a:r>
            </a:p>
          </p:txBody>
        </p:sp>
        <p:grpSp>
          <p:nvGrpSpPr>
            <p:cNvPr id="6159" name="Group 18"/>
            <p:cNvGrpSpPr/>
            <p:nvPr/>
          </p:nvGrpSpPr>
          <p:grpSpPr>
            <a:xfrm>
              <a:off x="591" y="2535"/>
              <a:ext cx="1182" cy="1184"/>
              <a:chOff x="1111" y="1752"/>
              <a:chExt cx="1751" cy="1674"/>
            </a:xfrm>
          </p:grpSpPr>
          <p:grpSp>
            <p:nvGrpSpPr>
              <p:cNvPr id="6160" name="xjhzja8"/>
              <p:cNvGrpSpPr/>
              <p:nvPr/>
            </p:nvGrpSpPr>
            <p:grpSpPr>
              <a:xfrm>
                <a:off x="1111" y="1752"/>
                <a:ext cx="1751" cy="1674"/>
                <a:chOff x="7740" y="816"/>
                <a:chExt cx="1740" cy="1890"/>
              </a:xfrm>
            </p:grpSpPr>
            <p:sp>
              <p:nvSpPr>
                <p:cNvPr id="6166" name="AutoShape 20" descr="横虚线"/>
                <p:cNvSpPr>
                  <a:spLocks noChangeArrowheads="1"/>
                </p:cNvSpPr>
                <p:nvPr/>
              </p:nvSpPr>
              <p:spPr bwMode="auto">
                <a:xfrm>
                  <a:off x="7965" y="1746"/>
                  <a:ext cx="1440" cy="960"/>
                </a:xfrm>
                <a:prstGeom prst="flowChartAlternateProcess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167" name="Freeform 21"/>
                <p:cNvSpPr/>
                <p:nvPr/>
              </p:nvSpPr>
              <p:spPr bwMode="auto">
                <a:xfrm>
                  <a:off x="7740" y="816"/>
                  <a:ext cx="1740" cy="1129"/>
                </a:xfrm>
                <a:custGeom>
                  <a:avLst/>
                  <a:gdLst>
                    <a:gd name="T0" fmla="*/ 225 w 1740"/>
                    <a:gd name="T1" fmla="*/ 1129 h 1129"/>
                    <a:gd name="T2" fmla="*/ 225 w 1740"/>
                    <a:gd name="T3" fmla="*/ 360 h 1129"/>
                    <a:gd name="T4" fmla="*/ 225 w 1740"/>
                    <a:gd name="T5" fmla="*/ 180 h 1129"/>
                    <a:gd name="T6" fmla="*/ 0 w 1740"/>
                    <a:gd name="T7" fmla="*/ 45 h 1129"/>
                    <a:gd name="T8" fmla="*/ 285 w 1740"/>
                    <a:gd name="T9" fmla="*/ 0 h 1129"/>
                    <a:gd name="T10" fmla="*/ 1740 w 1740"/>
                    <a:gd name="T11" fmla="*/ 0 h 1129"/>
                    <a:gd name="T12" fmla="*/ 1665 w 1740"/>
                    <a:gd name="T13" fmla="*/ 120 h 1129"/>
                    <a:gd name="T14" fmla="*/ 1665 w 1740"/>
                    <a:gd name="T15" fmla="*/ 1129 h 11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40"/>
                    <a:gd name="T25" fmla="*/ 0 h 1129"/>
                    <a:gd name="T26" fmla="*/ 1740 w 1740"/>
                    <a:gd name="T27" fmla="*/ 1129 h 112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161" name="Rectangle 22" descr="横虚线"/>
              <p:cNvSpPr>
                <a:spLocks noChangeArrowheads="1"/>
              </p:cNvSpPr>
              <p:nvPr/>
            </p:nvSpPr>
            <p:spPr bwMode="auto">
              <a:xfrm>
                <a:off x="1378" y="2373"/>
                <a:ext cx="1370" cy="1028"/>
              </a:xfrm>
              <a:prstGeom prst="rect">
                <a:avLst/>
              </a:prstGeom>
              <a:pattFill prst="dashHorz">
                <a:fgClr>
                  <a:srgbClr val="000000"/>
                </a:fgClr>
                <a:bgClr>
                  <a:srgbClr val="FFFFFF"/>
                </a:bgClr>
              </a:pattFill>
              <a:ln w="25400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62" name="Freeform 23"/>
              <p:cNvSpPr/>
              <p:nvPr/>
            </p:nvSpPr>
            <p:spPr bwMode="auto">
              <a:xfrm>
                <a:off x="1876" y="1797"/>
                <a:ext cx="97" cy="499"/>
              </a:xfrm>
              <a:custGeom>
                <a:avLst/>
                <a:gdLst>
                  <a:gd name="T0" fmla="*/ 45 w 97"/>
                  <a:gd name="T1" fmla="*/ 0 h 499"/>
                  <a:gd name="T2" fmla="*/ 90 w 97"/>
                  <a:gd name="T3" fmla="*/ 181 h 499"/>
                  <a:gd name="T4" fmla="*/ 0 w 97"/>
                  <a:gd name="T5" fmla="*/ 272 h 499"/>
                  <a:gd name="T6" fmla="*/ 90 w 97"/>
                  <a:gd name="T7" fmla="*/ 499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7"/>
                  <a:gd name="T13" fmla="*/ 0 h 499"/>
                  <a:gd name="T14" fmla="*/ 97 w 97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7" h="499">
                    <a:moveTo>
                      <a:pt x="45" y="0"/>
                    </a:moveTo>
                    <a:cubicBezTo>
                      <a:pt x="71" y="68"/>
                      <a:pt x="97" y="136"/>
                      <a:pt x="90" y="181"/>
                    </a:cubicBezTo>
                    <a:cubicBezTo>
                      <a:pt x="83" y="226"/>
                      <a:pt x="0" y="219"/>
                      <a:pt x="0" y="272"/>
                    </a:cubicBezTo>
                    <a:cubicBezTo>
                      <a:pt x="0" y="325"/>
                      <a:pt x="45" y="412"/>
                      <a:pt x="90" y="499"/>
                    </a:cubicBezTo>
                  </a:path>
                </a:pathLst>
              </a:custGeom>
              <a:noFill/>
              <a:ln w="25400">
                <a:solidFill>
                  <a:srgbClr val="808080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63" name="Freeform 24"/>
              <p:cNvSpPr/>
              <p:nvPr/>
            </p:nvSpPr>
            <p:spPr bwMode="auto">
              <a:xfrm>
                <a:off x="2216" y="1810"/>
                <a:ext cx="136" cy="499"/>
              </a:xfrm>
              <a:custGeom>
                <a:avLst/>
                <a:gdLst>
                  <a:gd name="T0" fmla="*/ 136 w 136"/>
                  <a:gd name="T1" fmla="*/ 0 h 499"/>
                  <a:gd name="T2" fmla="*/ 45 w 136"/>
                  <a:gd name="T3" fmla="*/ 136 h 499"/>
                  <a:gd name="T4" fmla="*/ 91 w 136"/>
                  <a:gd name="T5" fmla="*/ 318 h 499"/>
                  <a:gd name="T6" fmla="*/ 0 w 136"/>
                  <a:gd name="T7" fmla="*/ 499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"/>
                  <a:gd name="T13" fmla="*/ 0 h 499"/>
                  <a:gd name="T14" fmla="*/ 136 w 136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" h="499">
                    <a:moveTo>
                      <a:pt x="136" y="0"/>
                    </a:moveTo>
                    <a:cubicBezTo>
                      <a:pt x="94" y="41"/>
                      <a:pt x="52" y="83"/>
                      <a:pt x="45" y="136"/>
                    </a:cubicBezTo>
                    <a:cubicBezTo>
                      <a:pt x="38" y="189"/>
                      <a:pt x="99" y="258"/>
                      <a:pt x="91" y="318"/>
                    </a:cubicBezTo>
                    <a:cubicBezTo>
                      <a:pt x="83" y="378"/>
                      <a:pt x="41" y="438"/>
                      <a:pt x="0" y="499"/>
                    </a:cubicBezTo>
                  </a:path>
                </a:pathLst>
              </a:custGeom>
              <a:noFill/>
              <a:ln w="25400">
                <a:solidFill>
                  <a:srgbClr val="808080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64" name="Freeform 25"/>
              <p:cNvSpPr/>
              <p:nvPr/>
            </p:nvSpPr>
            <p:spPr bwMode="auto">
              <a:xfrm>
                <a:off x="1459" y="1842"/>
                <a:ext cx="196" cy="499"/>
              </a:xfrm>
              <a:custGeom>
                <a:avLst/>
                <a:gdLst>
                  <a:gd name="T0" fmla="*/ 0 w 196"/>
                  <a:gd name="T1" fmla="*/ 0 h 499"/>
                  <a:gd name="T2" fmla="*/ 90 w 196"/>
                  <a:gd name="T3" fmla="*/ 91 h 499"/>
                  <a:gd name="T4" fmla="*/ 90 w 196"/>
                  <a:gd name="T5" fmla="*/ 227 h 499"/>
                  <a:gd name="T6" fmla="*/ 181 w 196"/>
                  <a:gd name="T7" fmla="*/ 363 h 499"/>
                  <a:gd name="T8" fmla="*/ 181 w 196"/>
                  <a:gd name="T9" fmla="*/ 499 h 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6"/>
                  <a:gd name="T16" fmla="*/ 0 h 499"/>
                  <a:gd name="T17" fmla="*/ 196 w 196"/>
                  <a:gd name="T18" fmla="*/ 499 h 4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6" h="499">
                    <a:moveTo>
                      <a:pt x="0" y="0"/>
                    </a:moveTo>
                    <a:cubicBezTo>
                      <a:pt x="37" y="26"/>
                      <a:pt x="75" y="53"/>
                      <a:pt x="90" y="91"/>
                    </a:cubicBezTo>
                    <a:cubicBezTo>
                      <a:pt x="105" y="129"/>
                      <a:pt x="75" y="182"/>
                      <a:pt x="90" y="227"/>
                    </a:cubicBezTo>
                    <a:cubicBezTo>
                      <a:pt x="105" y="272"/>
                      <a:pt x="166" y="318"/>
                      <a:pt x="181" y="363"/>
                    </a:cubicBezTo>
                    <a:cubicBezTo>
                      <a:pt x="196" y="408"/>
                      <a:pt x="188" y="453"/>
                      <a:pt x="181" y="499"/>
                    </a:cubicBezTo>
                  </a:path>
                </a:pathLst>
              </a:custGeom>
              <a:noFill/>
              <a:ln w="25400">
                <a:solidFill>
                  <a:srgbClr val="808080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65" name="Freeform 26"/>
              <p:cNvSpPr/>
              <p:nvPr/>
            </p:nvSpPr>
            <p:spPr bwMode="auto">
              <a:xfrm flipH="1">
                <a:off x="2472" y="1933"/>
                <a:ext cx="181" cy="363"/>
              </a:xfrm>
              <a:custGeom>
                <a:avLst/>
                <a:gdLst>
                  <a:gd name="T0" fmla="*/ 0 w 181"/>
                  <a:gd name="T1" fmla="*/ 0 h 363"/>
                  <a:gd name="T2" fmla="*/ 91 w 181"/>
                  <a:gd name="T3" fmla="*/ 91 h 363"/>
                  <a:gd name="T4" fmla="*/ 91 w 181"/>
                  <a:gd name="T5" fmla="*/ 227 h 363"/>
                  <a:gd name="T6" fmla="*/ 181 w 181"/>
                  <a:gd name="T7" fmla="*/ 363 h 3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363"/>
                  <a:gd name="T14" fmla="*/ 181 w 181"/>
                  <a:gd name="T15" fmla="*/ 363 h 3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363">
                    <a:moveTo>
                      <a:pt x="0" y="0"/>
                    </a:moveTo>
                    <a:cubicBezTo>
                      <a:pt x="38" y="26"/>
                      <a:pt x="76" y="53"/>
                      <a:pt x="91" y="91"/>
                    </a:cubicBezTo>
                    <a:cubicBezTo>
                      <a:pt x="106" y="129"/>
                      <a:pt x="76" y="182"/>
                      <a:pt x="91" y="227"/>
                    </a:cubicBezTo>
                    <a:cubicBezTo>
                      <a:pt x="106" y="272"/>
                      <a:pt x="143" y="317"/>
                      <a:pt x="181" y="363"/>
                    </a:cubicBezTo>
                  </a:path>
                </a:pathLst>
              </a:custGeom>
              <a:noFill/>
              <a:ln w="25400">
                <a:solidFill>
                  <a:srgbClr val="808080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roup 27"/>
          <p:cNvGrpSpPr/>
          <p:nvPr/>
        </p:nvGrpSpPr>
        <p:grpSpPr>
          <a:xfrm>
            <a:off x="3276600" y="4029075"/>
            <a:ext cx="1876425" cy="2447925"/>
            <a:chOff x="2426" y="2523"/>
            <a:chExt cx="1182" cy="1542"/>
          </a:xfrm>
        </p:grpSpPr>
        <p:grpSp>
          <p:nvGrpSpPr>
            <p:cNvPr id="6152" name="Group 28"/>
            <p:cNvGrpSpPr/>
            <p:nvPr/>
          </p:nvGrpSpPr>
          <p:grpSpPr>
            <a:xfrm>
              <a:off x="2426" y="2523"/>
              <a:ext cx="1182" cy="1184"/>
              <a:chOff x="3016" y="1752"/>
              <a:chExt cx="1663" cy="1590"/>
            </a:xfrm>
          </p:grpSpPr>
          <p:grpSp>
            <p:nvGrpSpPr>
              <p:cNvPr id="6154" name="xjhzja8"/>
              <p:cNvGrpSpPr/>
              <p:nvPr/>
            </p:nvGrpSpPr>
            <p:grpSpPr>
              <a:xfrm>
                <a:off x="3016" y="1752"/>
                <a:ext cx="1663" cy="1590"/>
                <a:chOff x="7740" y="816"/>
                <a:chExt cx="1740" cy="1890"/>
              </a:xfrm>
            </p:grpSpPr>
            <p:sp>
              <p:nvSpPr>
                <p:cNvPr id="6156" name="AutoShape 30" descr="横虚线"/>
                <p:cNvSpPr>
                  <a:spLocks noChangeArrowheads="1"/>
                </p:cNvSpPr>
                <p:nvPr/>
              </p:nvSpPr>
              <p:spPr bwMode="auto">
                <a:xfrm>
                  <a:off x="7965" y="1746"/>
                  <a:ext cx="1440" cy="960"/>
                </a:xfrm>
                <a:prstGeom prst="flowChartAlternateProcess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157" name="Freeform 31"/>
                <p:cNvSpPr/>
                <p:nvPr/>
              </p:nvSpPr>
              <p:spPr bwMode="auto">
                <a:xfrm>
                  <a:off x="7740" y="816"/>
                  <a:ext cx="1740" cy="1129"/>
                </a:xfrm>
                <a:custGeom>
                  <a:avLst/>
                  <a:gdLst>
                    <a:gd name="T0" fmla="*/ 225 w 1740"/>
                    <a:gd name="T1" fmla="*/ 1129 h 1129"/>
                    <a:gd name="T2" fmla="*/ 225 w 1740"/>
                    <a:gd name="T3" fmla="*/ 360 h 1129"/>
                    <a:gd name="T4" fmla="*/ 225 w 1740"/>
                    <a:gd name="T5" fmla="*/ 180 h 1129"/>
                    <a:gd name="T6" fmla="*/ 0 w 1740"/>
                    <a:gd name="T7" fmla="*/ 45 h 1129"/>
                    <a:gd name="T8" fmla="*/ 285 w 1740"/>
                    <a:gd name="T9" fmla="*/ 0 h 1129"/>
                    <a:gd name="T10" fmla="*/ 1740 w 1740"/>
                    <a:gd name="T11" fmla="*/ 0 h 1129"/>
                    <a:gd name="T12" fmla="*/ 1665 w 1740"/>
                    <a:gd name="T13" fmla="*/ 120 h 1129"/>
                    <a:gd name="T14" fmla="*/ 1665 w 1740"/>
                    <a:gd name="T15" fmla="*/ 1129 h 11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40"/>
                    <a:gd name="T25" fmla="*/ 0 h 1129"/>
                    <a:gd name="T26" fmla="*/ 1740 w 1740"/>
                    <a:gd name="T27" fmla="*/ 1129 h 112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155" name="Rectangle 32" descr="横虚线"/>
              <p:cNvSpPr>
                <a:spLocks noChangeArrowheads="1"/>
              </p:cNvSpPr>
              <p:nvPr/>
            </p:nvSpPr>
            <p:spPr bwMode="auto">
              <a:xfrm>
                <a:off x="3270" y="2342"/>
                <a:ext cx="1301" cy="976"/>
              </a:xfrm>
              <a:prstGeom prst="rect">
                <a:avLst/>
              </a:prstGeom>
              <a:pattFill prst="dashHorz">
                <a:fgClr>
                  <a:srgbClr val="000000"/>
                </a:fgClr>
                <a:bgClr>
                  <a:srgbClr val="FFFFFF"/>
                </a:bgClr>
              </a:pattFill>
              <a:ln w="25400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6153" name="Text Box 33"/>
            <p:cNvSpPr txBox="1">
              <a:spLocks noChangeArrowheads="1"/>
            </p:cNvSpPr>
            <p:nvPr/>
          </p:nvSpPr>
          <p:spPr bwMode="auto">
            <a:xfrm>
              <a:off x="2778" y="3728"/>
              <a:ext cx="713" cy="337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/>
            <a:lstStyle/>
            <a:p>
              <a:pPr algn="just"/>
              <a:r>
                <a:rPr kumimoji="1" lang="zh-CN" altLang="en-US" sz="3000" b="1">
                  <a:solidFill>
                    <a:srgbClr val="0066CC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冷水</a:t>
              </a: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timg?image&amp;quality=80&amp;size=b9999_10000&amp;sec=1504973473280&amp;di=5f9776c1b48f5798d88f236238287049&amp;imgtype=0&amp;src=http%3A%2F%2Fupload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228600"/>
            <a:ext cx="8686800" cy="6324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1987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1760200" y="12560300"/>
            <a:ext cx="317500" cy="317500"/>
          </a:xfrm>
          <a:prstGeom prst="cube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684588" y="420688"/>
            <a:ext cx="287337" cy="4679950"/>
            <a:chOff x="0" y="0"/>
            <a:chExt cx="272" cy="2450"/>
          </a:xfrm>
        </p:grpSpPr>
        <p:sp>
          <p:nvSpPr>
            <p:cNvPr id="718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72" cy="181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3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184" name="Rectangle 5"/>
            <p:cNvSpPr>
              <a:spLocks noChangeArrowheads="1"/>
            </p:cNvSpPr>
            <p:nvPr/>
          </p:nvSpPr>
          <p:spPr bwMode="auto">
            <a:xfrm>
              <a:off x="0" y="1815"/>
              <a:ext cx="272" cy="635"/>
            </a:xfrm>
            <a:prstGeom prst="rect">
              <a:avLst/>
            </a:prstGeom>
            <a:solidFill>
              <a:srgbClr val="F30000"/>
            </a:solidFill>
            <a:ln w="38100">
              <a:solidFill>
                <a:srgbClr val="F3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3679825" y="2157413"/>
            <a:ext cx="288925" cy="1728787"/>
          </a:xfrm>
          <a:prstGeom prst="rect">
            <a:avLst/>
          </a:prstGeom>
          <a:solidFill>
            <a:srgbClr val="F30000"/>
          </a:solidFill>
          <a:ln w="38100">
            <a:solidFill>
              <a:srgbClr val="F3000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3181350" y="4138613"/>
            <a:ext cx="1295400" cy="2016125"/>
            <a:chOff x="0" y="0"/>
            <a:chExt cx="816" cy="1270"/>
          </a:xfrm>
        </p:grpSpPr>
        <p:sp>
          <p:nvSpPr>
            <p:cNvPr id="7180" name="AutoShape 8"/>
            <p:cNvSpPr>
              <a:spLocks noChangeArrowheads="1"/>
            </p:cNvSpPr>
            <p:nvPr/>
          </p:nvSpPr>
          <p:spPr bwMode="auto">
            <a:xfrm>
              <a:off x="0" y="182"/>
              <a:ext cx="816" cy="1088"/>
            </a:xfrm>
            <a:prstGeom prst="roundRect">
              <a:avLst>
                <a:gd name="adj" fmla="val 16667"/>
              </a:avLst>
            </a:prstGeom>
            <a:solidFill>
              <a:srgbClr val="F30000"/>
            </a:solidFill>
            <a:ln w="38100">
              <a:solidFill>
                <a:schemeClr val="tx2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181" name="Rectangle 9"/>
            <p:cNvSpPr>
              <a:spLocks noChangeArrowheads="1"/>
            </p:cNvSpPr>
            <p:nvPr/>
          </p:nvSpPr>
          <p:spPr bwMode="auto">
            <a:xfrm>
              <a:off x="136" y="0"/>
              <a:ext cx="544" cy="182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182" name="Rectangle 10"/>
            <p:cNvSpPr>
              <a:spLocks noChangeArrowheads="1"/>
            </p:cNvSpPr>
            <p:nvPr/>
          </p:nvSpPr>
          <p:spPr bwMode="auto">
            <a:xfrm>
              <a:off x="90" y="46"/>
              <a:ext cx="635" cy="91"/>
            </a:xfrm>
            <a:prstGeom prst="rect">
              <a:avLst/>
            </a:prstGeom>
            <a:solidFill>
              <a:srgbClr val="46A3AA"/>
            </a:solidFill>
            <a:ln w="38100">
              <a:solidFill>
                <a:schemeClr val="tx2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3689350" y="709613"/>
            <a:ext cx="254000" cy="3254375"/>
          </a:xfrm>
          <a:prstGeom prst="rect">
            <a:avLst/>
          </a:prstGeom>
          <a:solidFill>
            <a:srgbClr val="F30000"/>
          </a:solidFill>
          <a:ln w="38100">
            <a:solidFill>
              <a:srgbClr val="F3000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971550" y="3833813"/>
            <a:ext cx="2592388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放入冷</a:t>
            </a:r>
            <a:r>
              <a:rPr lang="en-US" sz="40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</a:t>
            </a:r>
            <a:endParaRPr lang="zh-CN" altLang="en-US" sz="4000" b="1">
              <a:solidFill>
                <a:schemeClr val="tx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2008188" y="3732213"/>
            <a:ext cx="677862" cy="1371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vert="eaVert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缩</a:t>
            </a:r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946150" y="709613"/>
            <a:ext cx="2592388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放入热</a:t>
            </a:r>
            <a:r>
              <a:rPr lang="en-US" sz="40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</a:t>
            </a:r>
            <a:endParaRPr lang="zh-CN" altLang="en-US" sz="4000" b="1">
              <a:solidFill>
                <a:schemeClr val="tx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1982788" y="633413"/>
            <a:ext cx="677862" cy="1371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vert="eaVert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胀</a:t>
            </a:r>
          </a:p>
        </p:txBody>
      </p:sp>
      <p:sp>
        <p:nvSpPr>
          <p:cNvPr id="7178" name="Rectangle 18"/>
          <p:cNvSpPr>
            <a:spLocks noGrp="1" noChangeArrowheads="1"/>
          </p:cNvSpPr>
          <p:nvPr>
            <p:ph type="title"/>
          </p:nvPr>
        </p:nvSpPr>
        <p:spPr>
          <a:xfrm>
            <a:off x="4800600" y="274638"/>
            <a:ext cx="3886200" cy="1143000"/>
          </a:xfrm>
        </p:spPr>
        <p:txBody>
          <a:bodyPr/>
          <a:lstStyle/>
          <a:p>
            <a:pPr eaLnBrk="1" hangingPunct="1"/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kumimoji="1" lang="zh-CN" altLang="en-US" sz="3600" b="1" smtClean="0">
                <a:solidFill>
                  <a:srgbClr val="0D0D0D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温度计原理：</a:t>
            </a:r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4267200" y="1600200"/>
            <a:ext cx="4648200" cy="21336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zh-CN" altLang="en-US" sz="4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利用</a:t>
            </a:r>
            <a:r>
              <a:rPr lang="zh-CN" altLang="en-US" sz="4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液体热胀冷缩</a:t>
            </a:r>
            <a:r>
              <a:rPr lang="zh-CN" altLang="en-US" sz="4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的性质。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3302 E" pathEditMode="relative" ptsTypes="">
                                      <p:cBhvr>
                                        <p:cTn id="22" dur="3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nimBg="1"/>
      <p:bldP spid="91142" grpId="1" animBg="1"/>
      <p:bldP spid="91147" grpId="0" animBg="1"/>
      <p:bldP spid="91148" grpId="0"/>
      <p:bldP spid="91149" grpId="0" animBg="1"/>
      <p:bldP spid="91150" grpId="0"/>
      <p:bldP spid="91151" grpId="0" animBg="1"/>
      <p:bldP spid="911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896938" y="601663"/>
            <a:ext cx="360362" cy="4248150"/>
          </a:xfrm>
          <a:prstGeom prst="rect">
            <a:avLst/>
          </a:prstGeom>
          <a:solidFill>
            <a:schemeClr val="bg1"/>
          </a:solidFill>
          <a:ln w="603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896938" y="744538"/>
            <a:ext cx="360362" cy="4032250"/>
            <a:chOff x="0" y="0"/>
            <a:chExt cx="181" cy="2540"/>
          </a:xfrm>
        </p:grpSpPr>
        <p:sp>
          <p:nvSpPr>
            <p:cNvPr id="846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1" cy="1270"/>
            </a:xfrm>
            <a:prstGeom prst="rect">
              <a:avLst/>
            </a:prstGeom>
            <a:solidFill>
              <a:schemeClr val="bg1"/>
            </a:solidFill>
            <a:ln w="603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468" name="Rectangle 5"/>
            <p:cNvSpPr>
              <a:spLocks noChangeArrowheads="1"/>
            </p:cNvSpPr>
            <p:nvPr/>
          </p:nvSpPr>
          <p:spPr bwMode="auto">
            <a:xfrm>
              <a:off x="0" y="1270"/>
              <a:ext cx="181" cy="1270"/>
            </a:xfrm>
            <a:prstGeom prst="rect">
              <a:avLst/>
            </a:prstGeom>
            <a:solidFill>
              <a:srgbClr val="F30000"/>
            </a:solidFill>
            <a:ln w="603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822325" y="4705350"/>
            <a:ext cx="504825" cy="914400"/>
          </a:xfrm>
          <a:prstGeom prst="ellipse">
            <a:avLst/>
          </a:prstGeom>
          <a:solidFill>
            <a:srgbClr val="F30000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457200" y="4129088"/>
            <a:ext cx="1295400" cy="2016125"/>
            <a:chOff x="0" y="0"/>
            <a:chExt cx="816" cy="1270"/>
          </a:xfrm>
        </p:grpSpPr>
        <p:sp>
          <p:nvSpPr>
            <p:cNvPr id="8464" name="AutoShape 8"/>
            <p:cNvSpPr>
              <a:spLocks noChangeArrowheads="1"/>
            </p:cNvSpPr>
            <p:nvPr/>
          </p:nvSpPr>
          <p:spPr bwMode="auto">
            <a:xfrm>
              <a:off x="0" y="182"/>
              <a:ext cx="816" cy="1088"/>
            </a:xfrm>
            <a:prstGeom prst="roundRect">
              <a:avLst>
                <a:gd name="adj" fmla="val 16667"/>
              </a:avLst>
            </a:prstGeom>
            <a:solidFill>
              <a:srgbClr val="F30000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465" name="Rectangle 9"/>
            <p:cNvSpPr>
              <a:spLocks noChangeArrowheads="1"/>
            </p:cNvSpPr>
            <p:nvPr/>
          </p:nvSpPr>
          <p:spPr bwMode="auto">
            <a:xfrm>
              <a:off x="136" y="0"/>
              <a:ext cx="544" cy="182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466" name="Rectangle 10"/>
            <p:cNvSpPr>
              <a:spLocks noChangeArrowheads="1"/>
            </p:cNvSpPr>
            <p:nvPr/>
          </p:nvSpPr>
          <p:spPr bwMode="auto">
            <a:xfrm>
              <a:off x="90" y="46"/>
              <a:ext cx="635" cy="91"/>
            </a:xfrm>
            <a:prstGeom prst="rect">
              <a:avLst/>
            </a:prstGeom>
            <a:solidFill>
              <a:srgbClr val="46A3AA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896938" y="528638"/>
            <a:ext cx="360362" cy="430212"/>
          </a:xfrm>
          <a:custGeom>
            <a:avLst/>
            <a:gdLst>
              <a:gd name="T0" fmla="*/ 3006036 w 21600"/>
              <a:gd name="T1" fmla="*/ 0 h 21600"/>
              <a:gd name="T2" fmla="*/ 751505 w 21600"/>
              <a:gd name="T3" fmla="*/ 4284314 h 21600"/>
              <a:gd name="T4" fmla="*/ 3006036 w 21600"/>
              <a:gd name="T5" fmla="*/ 2142157 h 21600"/>
              <a:gd name="T6" fmla="*/ 5260568 w 21600"/>
              <a:gd name="T7" fmla="*/ 428431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1"/>
          </a:solidFill>
          <a:ln w="603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896938" y="744538"/>
            <a:ext cx="142875" cy="3673475"/>
            <a:chOff x="0" y="0"/>
            <a:chExt cx="272" cy="2584"/>
          </a:xfrm>
        </p:grpSpPr>
        <p:sp>
          <p:nvSpPr>
            <p:cNvPr id="8444" name="Line 13"/>
            <p:cNvSpPr>
              <a:spLocks noChangeShapeType="1"/>
            </p:cNvSpPr>
            <p:nvPr/>
          </p:nvSpPr>
          <p:spPr bwMode="auto">
            <a:xfrm>
              <a:off x="0" y="136"/>
              <a:ext cx="272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45" name="Line 14"/>
            <p:cNvSpPr>
              <a:spLocks noChangeShapeType="1"/>
            </p:cNvSpPr>
            <p:nvPr/>
          </p:nvSpPr>
          <p:spPr bwMode="auto">
            <a:xfrm>
              <a:off x="0" y="272"/>
              <a:ext cx="272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46" name="Line 15"/>
            <p:cNvSpPr>
              <a:spLocks noChangeShapeType="1"/>
            </p:cNvSpPr>
            <p:nvPr/>
          </p:nvSpPr>
          <p:spPr bwMode="auto">
            <a:xfrm>
              <a:off x="0" y="408"/>
              <a:ext cx="272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47" name="Line 16"/>
            <p:cNvSpPr>
              <a:spLocks noChangeShapeType="1"/>
            </p:cNvSpPr>
            <p:nvPr/>
          </p:nvSpPr>
          <p:spPr bwMode="auto">
            <a:xfrm>
              <a:off x="0" y="544"/>
              <a:ext cx="272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48" name="Line 17"/>
            <p:cNvSpPr>
              <a:spLocks noChangeShapeType="1"/>
            </p:cNvSpPr>
            <p:nvPr/>
          </p:nvSpPr>
          <p:spPr bwMode="auto">
            <a:xfrm>
              <a:off x="0" y="680"/>
              <a:ext cx="272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49" name="Line 18"/>
            <p:cNvSpPr>
              <a:spLocks noChangeShapeType="1"/>
            </p:cNvSpPr>
            <p:nvPr/>
          </p:nvSpPr>
          <p:spPr bwMode="auto">
            <a:xfrm>
              <a:off x="0" y="816"/>
              <a:ext cx="272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50" name="Line 19"/>
            <p:cNvSpPr>
              <a:spLocks noChangeShapeType="1"/>
            </p:cNvSpPr>
            <p:nvPr/>
          </p:nvSpPr>
          <p:spPr bwMode="auto">
            <a:xfrm>
              <a:off x="0" y="952"/>
              <a:ext cx="272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51" name="Line 20"/>
            <p:cNvSpPr>
              <a:spLocks noChangeShapeType="1"/>
            </p:cNvSpPr>
            <p:nvPr/>
          </p:nvSpPr>
          <p:spPr bwMode="auto">
            <a:xfrm>
              <a:off x="0" y="1088"/>
              <a:ext cx="272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52" name="Line 21"/>
            <p:cNvSpPr>
              <a:spLocks noChangeShapeType="1"/>
            </p:cNvSpPr>
            <p:nvPr/>
          </p:nvSpPr>
          <p:spPr bwMode="auto">
            <a:xfrm>
              <a:off x="0" y="1224"/>
              <a:ext cx="272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53" name="Line 22"/>
            <p:cNvSpPr>
              <a:spLocks noChangeShapeType="1"/>
            </p:cNvSpPr>
            <p:nvPr/>
          </p:nvSpPr>
          <p:spPr bwMode="auto">
            <a:xfrm>
              <a:off x="0" y="1360"/>
              <a:ext cx="272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54" name="Line 23"/>
            <p:cNvSpPr>
              <a:spLocks noChangeShapeType="1"/>
            </p:cNvSpPr>
            <p:nvPr/>
          </p:nvSpPr>
          <p:spPr bwMode="auto">
            <a:xfrm>
              <a:off x="0" y="1496"/>
              <a:ext cx="272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55" name="Line 24"/>
            <p:cNvSpPr>
              <a:spLocks noChangeShapeType="1"/>
            </p:cNvSpPr>
            <p:nvPr/>
          </p:nvSpPr>
          <p:spPr bwMode="auto">
            <a:xfrm>
              <a:off x="0" y="1632"/>
              <a:ext cx="272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56" name="Line 25"/>
            <p:cNvSpPr>
              <a:spLocks noChangeShapeType="1"/>
            </p:cNvSpPr>
            <p:nvPr/>
          </p:nvSpPr>
          <p:spPr bwMode="auto">
            <a:xfrm>
              <a:off x="0" y="1768"/>
              <a:ext cx="272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57" name="Line 26"/>
            <p:cNvSpPr>
              <a:spLocks noChangeShapeType="1"/>
            </p:cNvSpPr>
            <p:nvPr/>
          </p:nvSpPr>
          <p:spPr bwMode="auto">
            <a:xfrm>
              <a:off x="0" y="1904"/>
              <a:ext cx="272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58" name="Line 27"/>
            <p:cNvSpPr>
              <a:spLocks noChangeShapeType="1"/>
            </p:cNvSpPr>
            <p:nvPr/>
          </p:nvSpPr>
          <p:spPr bwMode="auto">
            <a:xfrm>
              <a:off x="0" y="2040"/>
              <a:ext cx="272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59" name="Line 28"/>
            <p:cNvSpPr>
              <a:spLocks noChangeShapeType="1"/>
            </p:cNvSpPr>
            <p:nvPr/>
          </p:nvSpPr>
          <p:spPr bwMode="auto">
            <a:xfrm>
              <a:off x="0" y="2176"/>
              <a:ext cx="272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60" name="Line 29"/>
            <p:cNvSpPr>
              <a:spLocks noChangeShapeType="1"/>
            </p:cNvSpPr>
            <p:nvPr/>
          </p:nvSpPr>
          <p:spPr bwMode="auto">
            <a:xfrm>
              <a:off x="0" y="2312"/>
              <a:ext cx="272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61" name="Line 30"/>
            <p:cNvSpPr>
              <a:spLocks noChangeShapeType="1"/>
            </p:cNvSpPr>
            <p:nvPr/>
          </p:nvSpPr>
          <p:spPr bwMode="auto">
            <a:xfrm>
              <a:off x="0" y="2448"/>
              <a:ext cx="272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62" name="Line 31"/>
            <p:cNvSpPr>
              <a:spLocks noChangeShapeType="1"/>
            </p:cNvSpPr>
            <p:nvPr/>
          </p:nvSpPr>
          <p:spPr bwMode="auto">
            <a:xfrm>
              <a:off x="0" y="2584"/>
              <a:ext cx="272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63" name="Line 32"/>
            <p:cNvSpPr>
              <a:spLocks noChangeShapeType="1"/>
            </p:cNvSpPr>
            <p:nvPr/>
          </p:nvSpPr>
          <p:spPr bwMode="auto">
            <a:xfrm>
              <a:off x="0" y="0"/>
              <a:ext cx="272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065" name="AutoShape 33"/>
          <p:cNvSpPr>
            <a:spLocks noChangeArrowheads="1"/>
          </p:cNvSpPr>
          <p:nvPr/>
        </p:nvSpPr>
        <p:spPr bwMode="auto">
          <a:xfrm>
            <a:off x="898525" y="457200"/>
            <a:ext cx="358775" cy="360363"/>
          </a:xfrm>
          <a:custGeom>
            <a:avLst/>
            <a:gdLst>
              <a:gd name="T0" fmla="*/ 2979626 w 21600"/>
              <a:gd name="T1" fmla="*/ 0 h 21600"/>
              <a:gd name="T2" fmla="*/ 744907 w 21600"/>
              <a:gd name="T3" fmla="*/ 3006061 h 21600"/>
              <a:gd name="T4" fmla="*/ 2979626 w 21600"/>
              <a:gd name="T5" fmla="*/ 1503031 h 21600"/>
              <a:gd name="T6" fmla="*/ 5214330 w 21600"/>
              <a:gd name="T7" fmla="*/ 300606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1"/>
          </a:solidFill>
          <a:ln w="603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44071" name="Picture 3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152400"/>
            <a:ext cx="762000" cy="64770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5" name="Group 343"/>
          <p:cNvGrpSpPr/>
          <p:nvPr/>
        </p:nvGrpSpPr>
        <p:grpSpPr>
          <a:xfrm>
            <a:off x="1905000" y="762000"/>
            <a:ext cx="1431925" cy="5338763"/>
            <a:chOff x="3565" y="317"/>
            <a:chExt cx="902" cy="3363"/>
          </a:xfrm>
        </p:grpSpPr>
        <p:grpSp>
          <p:nvGrpSpPr>
            <p:cNvPr id="8204" name="Group 97"/>
            <p:cNvGrpSpPr/>
            <p:nvPr/>
          </p:nvGrpSpPr>
          <p:grpSpPr>
            <a:xfrm>
              <a:off x="3901" y="317"/>
              <a:ext cx="566" cy="2586"/>
              <a:chOff x="2971" y="618"/>
              <a:chExt cx="566" cy="2305"/>
            </a:xfrm>
          </p:grpSpPr>
          <p:sp>
            <p:nvSpPr>
              <p:cNvPr id="8433" name="Text Box 98"/>
              <p:cNvSpPr txBox="1">
                <a:spLocks noChangeArrowheads="1"/>
              </p:cNvSpPr>
              <p:nvPr/>
            </p:nvSpPr>
            <p:spPr bwMode="auto">
              <a:xfrm>
                <a:off x="2971" y="618"/>
                <a:ext cx="499" cy="2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2000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100</a:t>
                </a:r>
              </a:p>
            </p:txBody>
          </p:sp>
          <p:sp>
            <p:nvSpPr>
              <p:cNvPr id="8434" name="Text Box 99"/>
              <p:cNvSpPr txBox="1">
                <a:spLocks noChangeArrowheads="1"/>
              </p:cNvSpPr>
              <p:nvPr/>
            </p:nvSpPr>
            <p:spPr bwMode="auto">
              <a:xfrm>
                <a:off x="3007" y="827"/>
                <a:ext cx="448" cy="2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2000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90</a:t>
                </a:r>
              </a:p>
            </p:txBody>
          </p:sp>
          <p:sp>
            <p:nvSpPr>
              <p:cNvPr id="8435" name="Text Box 100"/>
              <p:cNvSpPr txBox="1">
                <a:spLocks noChangeArrowheads="1"/>
              </p:cNvSpPr>
              <p:nvPr/>
            </p:nvSpPr>
            <p:spPr bwMode="auto">
              <a:xfrm>
                <a:off x="3016" y="1035"/>
                <a:ext cx="448" cy="27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2000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80</a:t>
                </a:r>
              </a:p>
            </p:txBody>
          </p:sp>
          <p:sp>
            <p:nvSpPr>
              <p:cNvPr id="8436" name="Text Box 101"/>
              <p:cNvSpPr txBox="1">
                <a:spLocks noChangeArrowheads="1"/>
              </p:cNvSpPr>
              <p:nvPr/>
            </p:nvSpPr>
            <p:spPr bwMode="auto">
              <a:xfrm>
                <a:off x="3007" y="1253"/>
                <a:ext cx="455" cy="3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2000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70</a:t>
                </a:r>
              </a:p>
            </p:txBody>
          </p:sp>
          <p:sp>
            <p:nvSpPr>
              <p:cNvPr id="8437" name="Text Box 102"/>
              <p:cNvSpPr txBox="1">
                <a:spLocks noChangeArrowheads="1"/>
              </p:cNvSpPr>
              <p:nvPr/>
            </p:nvSpPr>
            <p:spPr bwMode="auto">
              <a:xfrm>
                <a:off x="2998" y="1461"/>
                <a:ext cx="358" cy="3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2000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60</a:t>
                </a:r>
              </a:p>
            </p:txBody>
          </p:sp>
          <p:sp>
            <p:nvSpPr>
              <p:cNvPr id="8438" name="Text Box 103"/>
              <p:cNvSpPr txBox="1">
                <a:spLocks noChangeArrowheads="1"/>
              </p:cNvSpPr>
              <p:nvPr/>
            </p:nvSpPr>
            <p:spPr bwMode="auto">
              <a:xfrm>
                <a:off x="2998" y="1679"/>
                <a:ext cx="449" cy="23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2000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50</a:t>
                </a:r>
              </a:p>
            </p:txBody>
          </p:sp>
          <p:sp>
            <p:nvSpPr>
              <p:cNvPr id="8439" name="Text Box 104"/>
              <p:cNvSpPr txBox="1">
                <a:spLocks noChangeArrowheads="1"/>
              </p:cNvSpPr>
              <p:nvPr/>
            </p:nvSpPr>
            <p:spPr bwMode="auto">
              <a:xfrm>
                <a:off x="2989" y="1870"/>
                <a:ext cx="455" cy="29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2000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40</a:t>
                </a:r>
              </a:p>
            </p:txBody>
          </p:sp>
          <p:sp>
            <p:nvSpPr>
              <p:cNvPr id="8440" name="Text Box 105"/>
              <p:cNvSpPr txBox="1">
                <a:spLocks noChangeArrowheads="1"/>
              </p:cNvSpPr>
              <p:nvPr/>
            </p:nvSpPr>
            <p:spPr bwMode="auto">
              <a:xfrm>
                <a:off x="2989" y="2069"/>
                <a:ext cx="467" cy="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2000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30</a:t>
                </a:r>
              </a:p>
            </p:txBody>
          </p:sp>
          <p:sp>
            <p:nvSpPr>
              <p:cNvPr id="8441" name="Text Box 106"/>
              <p:cNvSpPr txBox="1">
                <a:spLocks noChangeArrowheads="1"/>
              </p:cNvSpPr>
              <p:nvPr/>
            </p:nvSpPr>
            <p:spPr bwMode="auto">
              <a:xfrm>
                <a:off x="2989" y="2278"/>
                <a:ext cx="455" cy="2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2000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20</a:t>
                </a:r>
              </a:p>
            </p:txBody>
          </p:sp>
          <p:sp>
            <p:nvSpPr>
              <p:cNvPr id="8442" name="Text Box 107"/>
              <p:cNvSpPr txBox="1">
                <a:spLocks noChangeArrowheads="1"/>
              </p:cNvSpPr>
              <p:nvPr/>
            </p:nvSpPr>
            <p:spPr bwMode="auto">
              <a:xfrm>
                <a:off x="2998" y="2496"/>
                <a:ext cx="539" cy="2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2000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10</a:t>
                </a:r>
              </a:p>
            </p:txBody>
          </p:sp>
          <p:sp>
            <p:nvSpPr>
              <p:cNvPr id="8443" name="Text Box 108"/>
              <p:cNvSpPr txBox="1">
                <a:spLocks noChangeArrowheads="1"/>
              </p:cNvSpPr>
              <p:nvPr/>
            </p:nvSpPr>
            <p:spPr bwMode="auto">
              <a:xfrm>
                <a:off x="3041" y="2687"/>
                <a:ext cx="320" cy="23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2000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8205" name="Line 110"/>
            <p:cNvSpPr>
              <a:spLocks noChangeShapeType="1"/>
            </p:cNvSpPr>
            <p:nvPr/>
          </p:nvSpPr>
          <p:spPr bwMode="auto">
            <a:xfrm flipH="1">
              <a:off x="3668" y="363"/>
              <a:ext cx="0" cy="33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6" name="Line 111"/>
            <p:cNvSpPr>
              <a:spLocks noChangeShapeType="1"/>
            </p:cNvSpPr>
            <p:nvPr/>
          </p:nvSpPr>
          <p:spPr bwMode="auto">
            <a:xfrm flipH="1">
              <a:off x="3758" y="363"/>
              <a:ext cx="0" cy="3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207" name="Group 112"/>
            <p:cNvGrpSpPr/>
            <p:nvPr/>
          </p:nvGrpSpPr>
          <p:grpSpPr>
            <a:xfrm>
              <a:off x="3667" y="1105"/>
              <a:ext cx="91" cy="1788"/>
              <a:chOff x="7958" y="4230"/>
              <a:chExt cx="196" cy="3873"/>
            </a:xfrm>
          </p:grpSpPr>
          <p:sp>
            <p:nvSpPr>
              <p:cNvPr id="8431" name="Rectangle 113"/>
              <p:cNvSpPr>
                <a:spLocks noChangeArrowheads="1"/>
              </p:cNvSpPr>
              <p:nvPr/>
            </p:nvSpPr>
            <p:spPr bwMode="auto">
              <a:xfrm>
                <a:off x="7966" y="4278"/>
                <a:ext cx="180" cy="3825"/>
              </a:xfrm>
              <a:prstGeom prst="rect">
                <a:avLst/>
              </a:prstGeom>
              <a:solidFill>
                <a:srgbClr val="FF0000">
                  <a:alpha val="43137"/>
                </a:srgbClr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8432" name="Oval 114"/>
              <p:cNvSpPr>
                <a:spLocks noChangeArrowheads="1"/>
              </p:cNvSpPr>
              <p:nvPr/>
            </p:nvSpPr>
            <p:spPr bwMode="auto">
              <a:xfrm>
                <a:off x="7958" y="4230"/>
                <a:ext cx="196" cy="9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8208" name="Group 115"/>
            <p:cNvGrpSpPr/>
            <p:nvPr/>
          </p:nvGrpSpPr>
          <p:grpSpPr>
            <a:xfrm>
              <a:off x="3565" y="462"/>
              <a:ext cx="309" cy="2315"/>
              <a:chOff x="5622" y="3035"/>
              <a:chExt cx="726" cy="4744"/>
            </a:xfrm>
          </p:grpSpPr>
          <p:grpSp>
            <p:nvGrpSpPr>
              <p:cNvPr id="8209" name="Group 116"/>
              <p:cNvGrpSpPr/>
              <p:nvPr/>
            </p:nvGrpSpPr>
            <p:grpSpPr>
              <a:xfrm>
                <a:off x="5622" y="3035"/>
                <a:ext cx="262" cy="4739"/>
                <a:chOff x="5622" y="5839"/>
                <a:chExt cx="262" cy="4739"/>
              </a:xfrm>
            </p:grpSpPr>
            <p:grpSp>
              <p:nvGrpSpPr>
                <p:cNvPr id="8321" name="xjhzhh5"/>
                <p:cNvGrpSpPr/>
                <p:nvPr/>
              </p:nvGrpSpPr>
              <p:grpSpPr>
                <a:xfrm rot="-5400000">
                  <a:off x="5275" y="9032"/>
                  <a:ext cx="950" cy="252"/>
                  <a:chOff x="2400" y="2160"/>
                  <a:chExt cx="3200" cy="240"/>
                </a:xfrm>
              </p:grpSpPr>
              <p:sp>
                <p:nvSpPr>
                  <p:cNvPr id="8410" name="Line 1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11" name="Line 1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12" name="Line 1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13" name="Line 1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14" name="Line 1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15" name="Line 1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16" name="Line 1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17" name="Line 1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18" name="Line 1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19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20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21" name="Line 1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22" name="Line 1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23" name="Line 1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24" name="Line 1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25" name="Line 1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26" name="Line 1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27" name="Line 1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28" name="Line 1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29" name="Line 1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30" name="Line 1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322" name="xjhzhh5"/>
                <p:cNvGrpSpPr/>
                <p:nvPr/>
              </p:nvGrpSpPr>
              <p:grpSpPr>
                <a:xfrm rot="-5400000">
                  <a:off x="5279" y="7142"/>
                  <a:ext cx="950" cy="252"/>
                  <a:chOff x="2400" y="2160"/>
                  <a:chExt cx="3200" cy="240"/>
                </a:xfrm>
              </p:grpSpPr>
              <p:sp>
                <p:nvSpPr>
                  <p:cNvPr id="8389" name="Line 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90" name="Line 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91" name="Line 1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92" name="Line 1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93" name="Line 1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94" name="Line 1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95" name="Line 1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96" name="Line 1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97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98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99" name="Line 1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00" name="Line 1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01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02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03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04" name="Line 1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05" name="Line 1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06" name="Line 1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07" name="Line 1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08" name="Line 1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09" name="Line 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323" name="xjhzhh5"/>
                <p:cNvGrpSpPr/>
                <p:nvPr/>
              </p:nvGrpSpPr>
              <p:grpSpPr>
                <a:xfrm rot="-5400000">
                  <a:off x="5283" y="9977"/>
                  <a:ext cx="950" cy="252"/>
                  <a:chOff x="2400" y="2160"/>
                  <a:chExt cx="3200" cy="240"/>
                </a:xfrm>
              </p:grpSpPr>
              <p:sp>
                <p:nvSpPr>
                  <p:cNvPr id="8368" name="Line 1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69" name="Line 1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70" name="Line 1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71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72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73" name="Line 1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74" name="Line 1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75" name="Line 1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76" name="Line 1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77" name="Line 1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78" name="Line 1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79" name="Line 1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80" name="Line 1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81" name="Line 1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82" name="Line 1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83" name="Line 1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84" name="Line 1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85" name="Line 1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86" name="Line 1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87" name="Line 1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88" name="Line 1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324" name="xjhzhh5"/>
                <p:cNvGrpSpPr/>
                <p:nvPr/>
              </p:nvGrpSpPr>
              <p:grpSpPr>
                <a:xfrm rot="-5400000">
                  <a:off x="5273" y="8086"/>
                  <a:ext cx="950" cy="252"/>
                  <a:chOff x="2400" y="2160"/>
                  <a:chExt cx="3200" cy="240"/>
                </a:xfrm>
              </p:grpSpPr>
              <p:sp>
                <p:nvSpPr>
                  <p:cNvPr id="8347" name="Line 1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48" name="Line 1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49" name="Line 1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50" name="Line 1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51" name="Line 1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52" name="Line 1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53" name="Line 1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54" name="Line 1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55" name="Line 1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56" name="Line 1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57" name="Line 1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58" name="Line 1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59" name="Line 1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60" name="Line 1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61" name="Line 1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62" name="Line 1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63" name="Line 2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64" name="Line 2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65" name="Line 2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66" name="Line 2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67" name="Line 2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325" name="xjhzhh5"/>
                <p:cNvGrpSpPr/>
                <p:nvPr/>
              </p:nvGrpSpPr>
              <p:grpSpPr>
                <a:xfrm rot="-5400000">
                  <a:off x="5283" y="6188"/>
                  <a:ext cx="950" cy="252"/>
                  <a:chOff x="2400" y="2160"/>
                  <a:chExt cx="3200" cy="240"/>
                </a:xfrm>
              </p:grpSpPr>
              <p:sp>
                <p:nvSpPr>
                  <p:cNvPr id="8326" name="Line 2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27" name="Line 2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28" name="Line 2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29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30" name="Line 2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31" name="Line 2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32" name="Line 2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33" name="Line 2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34" name="Line 2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35" name="Line 2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36" name="Line 2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37" name="Line 2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38" name="Line 2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39" name="Line 2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40" name="Line 2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41" name="Line 2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42" name="Line 2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43" name="Line 2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44" name="Line 2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45" name="Line 2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46" name="Line 2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8210" name="Group 227"/>
              <p:cNvGrpSpPr/>
              <p:nvPr/>
            </p:nvGrpSpPr>
            <p:grpSpPr>
              <a:xfrm flipH="1">
                <a:off x="6086" y="3040"/>
                <a:ext cx="262" cy="4739"/>
                <a:chOff x="5622" y="5839"/>
                <a:chExt cx="262" cy="4739"/>
              </a:xfrm>
            </p:grpSpPr>
            <p:grpSp>
              <p:nvGrpSpPr>
                <p:cNvPr id="8211" name="xjhzhh5"/>
                <p:cNvGrpSpPr/>
                <p:nvPr/>
              </p:nvGrpSpPr>
              <p:grpSpPr>
                <a:xfrm rot="-5400000">
                  <a:off x="5275" y="9032"/>
                  <a:ext cx="950" cy="252"/>
                  <a:chOff x="2400" y="2160"/>
                  <a:chExt cx="3200" cy="240"/>
                </a:xfrm>
              </p:grpSpPr>
              <p:sp>
                <p:nvSpPr>
                  <p:cNvPr id="8300" name="Line 2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01" name="Line 2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02" name="Line 2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03" name="Line 2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04" name="Line 2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05" name="Line 2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06" name="Line 2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07" name="Line 2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08" name="Line 2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09" name="Line 2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10" name="Line 2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11" name="Line 2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12" name="Line 2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13" name="Line 2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14" name="Line 2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15" name="Line 2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16" name="Line 2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17" name="Line 2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18" name="Line 2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19" name="Line 2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20" name="Line 2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212" name="xjhzhh5"/>
                <p:cNvGrpSpPr/>
                <p:nvPr/>
              </p:nvGrpSpPr>
              <p:grpSpPr>
                <a:xfrm rot="-5400000">
                  <a:off x="5279" y="7142"/>
                  <a:ext cx="950" cy="252"/>
                  <a:chOff x="2400" y="2160"/>
                  <a:chExt cx="3200" cy="240"/>
                </a:xfrm>
              </p:grpSpPr>
              <p:sp>
                <p:nvSpPr>
                  <p:cNvPr id="8279" name="Line 2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80" name="Line 2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81" name="Line 2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82" name="Line 2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83" name="Line 2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84" name="Line 2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85" name="Line 2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86" name="Line 2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87" name="Line 2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88" name="Line 2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89" name="Line 2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90" name="Line 2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91" name="Line 2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92" name="Line 2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93" name="Line 2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94" name="Line 2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95" name="Line 2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96" name="Line 2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97" name="Line 2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98" name="Line 2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99" name="Line 2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213" name="xjhzhh5"/>
                <p:cNvGrpSpPr/>
                <p:nvPr/>
              </p:nvGrpSpPr>
              <p:grpSpPr>
                <a:xfrm rot="-5400000">
                  <a:off x="5283" y="9977"/>
                  <a:ext cx="950" cy="252"/>
                  <a:chOff x="2400" y="2160"/>
                  <a:chExt cx="3200" cy="240"/>
                </a:xfrm>
              </p:grpSpPr>
              <p:sp>
                <p:nvSpPr>
                  <p:cNvPr id="8258" name="Line 2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59" name="Line 2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60" name="Line 2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61" name="Line 2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62" name="Line 2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63" name="Line 2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64" name="Line 2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65" name="Line 2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66" name="Line 2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67" name="Line 2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68" name="Line 2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69" name="Line 2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70" name="Line 2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71" name="Line 2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72" name="Line 2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73" name="Line 2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74" name="Line 2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75" name="Line 2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76" name="Line 2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77" name="Line 2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78" name="Line 2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214" name="xjhzhh5"/>
                <p:cNvGrpSpPr/>
                <p:nvPr/>
              </p:nvGrpSpPr>
              <p:grpSpPr>
                <a:xfrm rot="-5400000">
                  <a:off x="5273" y="8086"/>
                  <a:ext cx="950" cy="252"/>
                  <a:chOff x="2400" y="2160"/>
                  <a:chExt cx="3200" cy="240"/>
                </a:xfrm>
              </p:grpSpPr>
              <p:sp>
                <p:nvSpPr>
                  <p:cNvPr id="8237" name="Line 2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38" name="Line 2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39" name="Line 2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40" name="Line 2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41" name="Line 2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42" name="Line 3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43" name="Line 3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44" name="Line 3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45" name="Line 3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46" name="Line 3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47" name="Line 3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48" name="Line 3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49" name="Line 3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50" name="Line 3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51" name="Line 3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52" name="Line 3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53" name="Line 3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54" name="Line 3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55" name="Line 3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56" name="Line 3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57" name="Line 3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215" name="xjhzhh5"/>
                <p:cNvGrpSpPr/>
                <p:nvPr/>
              </p:nvGrpSpPr>
              <p:grpSpPr>
                <a:xfrm rot="-5400000">
                  <a:off x="5283" y="6188"/>
                  <a:ext cx="950" cy="252"/>
                  <a:chOff x="2400" y="2160"/>
                  <a:chExt cx="3200" cy="240"/>
                </a:xfrm>
              </p:grpSpPr>
              <p:sp>
                <p:nvSpPr>
                  <p:cNvPr id="8216" name="Line 3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17" name="Line 3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18" name="Line 3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19" name="Line 3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20" name="Line 3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21" name="Line 3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22" name="Line 3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23" name="Line 3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24" name="Line 3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25" name="Line 3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26" name="Line 3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27" name="Line 3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28" name="Line 3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29" name="Line 3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30" name="Line 3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31" name="Line 3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32" name="Line 3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33" name="Line 3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34" name="Line 3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35" name="Line 3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36" name="Line 3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44379" name="Rectangle 347"/>
          <p:cNvSpPr>
            <a:spLocks noGrp="1" noChangeArrowheads="1"/>
          </p:cNvSpPr>
          <p:nvPr>
            <p:ph type="body" idx="1"/>
          </p:nvPr>
        </p:nvSpPr>
        <p:spPr>
          <a:xfrm>
            <a:off x="4648200" y="2209800"/>
            <a:ext cx="4114800" cy="39624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管细泡大</a:t>
            </a:r>
            <a:endParaRPr lang="zh-CN" altLang="en-US" sz="40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  <a:buFontTx/>
              <a:buNone/>
            </a:pPr>
            <a:endParaRPr lang="zh-CN" altLang="en-US" sz="40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液体体积变化相同时，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液柱高度变化明显。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44043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4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8" grpId="0" animBg="1"/>
      <p:bldP spid="44043" grpId="0" animBg="1"/>
      <p:bldP spid="44043" grpId="1" animBg="1"/>
      <p:bldP spid="440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781800" cy="715963"/>
          </a:xfrm>
        </p:spPr>
        <p:txBody>
          <a:bodyPr/>
          <a:lstStyle/>
          <a:p>
            <a:pPr algn="l" eaLnBrk="1" hangingPunct="1"/>
            <a:r>
              <a:rPr lang="en-US" altLang="zh-CN" sz="4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4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．种类：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7315200" cy="114300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en-US" altLang="zh-CN" sz="32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CN" sz="32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8600" y="4648200"/>
            <a:ext cx="6934200" cy="914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7239000" y="4800600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体温计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7010400" y="2971800"/>
            <a:ext cx="1828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寒暑表</a:t>
            </a:r>
          </a:p>
        </p:txBody>
      </p:sp>
      <p:pic>
        <p:nvPicPr>
          <p:cNvPr id="9223" name="Picture 1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2667000"/>
            <a:ext cx="6858000" cy="1676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224" name="Picture 1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1066800"/>
            <a:ext cx="8991600" cy="990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276600" y="1905000"/>
            <a:ext cx="30702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实验室用的温度计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  <p:bldP spid="58378" grpId="0"/>
      <p:bldP spid="583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44" name="Picture 82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5725" y="2209800"/>
            <a:ext cx="8991600" cy="990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243" name="Rectangle 80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常见温度计的构造：</a:t>
            </a:r>
          </a:p>
        </p:txBody>
      </p:sp>
      <p:grpSp>
        <p:nvGrpSpPr>
          <p:cNvPr id="2" name="Group 829"/>
          <p:cNvGrpSpPr/>
          <p:nvPr/>
        </p:nvGrpSpPr>
        <p:grpSpPr>
          <a:xfrm>
            <a:off x="6781800" y="3505200"/>
            <a:ext cx="2057400" cy="1098550"/>
            <a:chOff x="4272" y="2688"/>
            <a:chExt cx="1296" cy="692"/>
          </a:xfrm>
        </p:grpSpPr>
        <p:sp>
          <p:nvSpPr>
            <p:cNvPr id="10257" name="Text Box 811"/>
            <p:cNvSpPr txBox="1">
              <a:spLocks noChangeArrowheads="1"/>
            </p:cNvSpPr>
            <p:nvPr/>
          </p:nvSpPr>
          <p:spPr bwMode="auto">
            <a:xfrm>
              <a:off x="4848" y="2784"/>
              <a:ext cx="720" cy="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摄氏温度</a:t>
              </a:r>
            </a:p>
          </p:txBody>
        </p:sp>
        <p:sp>
          <p:nvSpPr>
            <p:cNvPr id="10258" name="AutoShape 818"/>
            <p:cNvSpPr>
              <a:spLocks noChangeArrowheads="1"/>
            </p:cNvSpPr>
            <p:nvPr/>
          </p:nvSpPr>
          <p:spPr bwMode="auto">
            <a:xfrm>
              <a:off x="4272" y="2688"/>
              <a:ext cx="624" cy="384"/>
            </a:xfrm>
            <a:prstGeom prst="wedgeRoundRectCallout">
              <a:avLst>
                <a:gd name="adj1" fmla="val 95995"/>
                <a:gd name="adj2" fmla="val -155468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en-US" altLang="zh-CN" sz="32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℃</a:t>
              </a:r>
            </a:p>
          </p:txBody>
        </p:sp>
      </p:grpSp>
      <p:grpSp>
        <p:nvGrpSpPr>
          <p:cNvPr id="3" name="Group 823"/>
          <p:cNvGrpSpPr/>
          <p:nvPr/>
        </p:nvGrpSpPr>
        <p:grpSpPr>
          <a:xfrm>
            <a:off x="609600" y="1219200"/>
            <a:ext cx="2133600" cy="1219200"/>
            <a:chOff x="480" y="1776"/>
            <a:chExt cx="1344" cy="768"/>
          </a:xfrm>
        </p:grpSpPr>
        <p:sp>
          <p:nvSpPr>
            <p:cNvPr id="10255" name="Rectangle 804"/>
            <p:cNvSpPr>
              <a:spLocks noChangeArrowheads="1"/>
            </p:cNvSpPr>
            <p:nvPr/>
          </p:nvSpPr>
          <p:spPr bwMode="auto">
            <a:xfrm>
              <a:off x="816" y="1776"/>
              <a:ext cx="1008" cy="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玻璃泡</a:t>
              </a:r>
            </a:p>
          </p:txBody>
        </p:sp>
        <p:sp>
          <p:nvSpPr>
            <p:cNvPr id="10256" name="Line 819"/>
            <p:cNvSpPr>
              <a:spLocks noChangeShapeType="1"/>
            </p:cNvSpPr>
            <p:nvPr/>
          </p:nvSpPr>
          <p:spPr bwMode="auto">
            <a:xfrm flipH="1">
              <a:off x="480" y="2064"/>
              <a:ext cx="528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824"/>
          <p:cNvGrpSpPr/>
          <p:nvPr/>
        </p:nvGrpSpPr>
        <p:grpSpPr>
          <a:xfrm>
            <a:off x="4114800" y="1295400"/>
            <a:ext cx="973138" cy="1219200"/>
            <a:chOff x="2688" y="1824"/>
            <a:chExt cx="613" cy="768"/>
          </a:xfrm>
        </p:grpSpPr>
        <p:sp>
          <p:nvSpPr>
            <p:cNvPr id="10253" name="Rectangle 805"/>
            <p:cNvSpPr>
              <a:spLocks noChangeArrowheads="1"/>
            </p:cNvSpPr>
            <p:nvPr/>
          </p:nvSpPr>
          <p:spPr bwMode="auto">
            <a:xfrm>
              <a:off x="2688" y="1824"/>
              <a:ext cx="613" cy="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刻度</a:t>
              </a:r>
            </a:p>
          </p:txBody>
        </p:sp>
        <p:sp>
          <p:nvSpPr>
            <p:cNvPr id="10254" name="Line 820"/>
            <p:cNvSpPr>
              <a:spLocks noChangeShapeType="1"/>
            </p:cNvSpPr>
            <p:nvPr/>
          </p:nvSpPr>
          <p:spPr bwMode="auto">
            <a:xfrm flipH="1">
              <a:off x="3024" y="2112"/>
              <a:ext cx="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826"/>
          <p:cNvGrpSpPr/>
          <p:nvPr/>
        </p:nvGrpSpPr>
        <p:grpSpPr>
          <a:xfrm>
            <a:off x="2057400" y="2919413"/>
            <a:ext cx="2463800" cy="1341437"/>
            <a:chOff x="1392" y="2784"/>
            <a:chExt cx="1552" cy="845"/>
          </a:xfrm>
        </p:grpSpPr>
        <p:sp>
          <p:nvSpPr>
            <p:cNvPr id="10251" name="Rectangle 802"/>
            <p:cNvSpPr>
              <a:spLocks noChangeArrowheads="1"/>
            </p:cNvSpPr>
            <p:nvPr/>
          </p:nvSpPr>
          <p:spPr bwMode="auto">
            <a:xfrm>
              <a:off x="1920" y="3360"/>
              <a:ext cx="1024" cy="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玻璃外壳</a:t>
              </a:r>
            </a:p>
          </p:txBody>
        </p:sp>
        <p:sp>
          <p:nvSpPr>
            <p:cNvPr id="10252" name="Line 821"/>
            <p:cNvSpPr>
              <a:spLocks noChangeShapeType="1"/>
            </p:cNvSpPr>
            <p:nvPr/>
          </p:nvSpPr>
          <p:spPr bwMode="auto">
            <a:xfrm flipH="1" flipV="1">
              <a:off x="1392" y="2784"/>
              <a:ext cx="576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825"/>
          <p:cNvGrpSpPr/>
          <p:nvPr/>
        </p:nvGrpSpPr>
        <p:grpSpPr>
          <a:xfrm>
            <a:off x="5715000" y="1247775"/>
            <a:ext cx="1828800" cy="1390650"/>
            <a:chOff x="3696" y="1776"/>
            <a:chExt cx="1152" cy="876"/>
          </a:xfrm>
        </p:grpSpPr>
        <p:sp>
          <p:nvSpPr>
            <p:cNvPr id="10249" name="Rectangle 803"/>
            <p:cNvSpPr>
              <a:spLocks noChangeArrowheads="1"/>
            </p:cNvSpPr>
            <p:nvPr/>
          </p:nvSpPr>
          <p:spPr bwMode="auto">
            <a:xfrm>
              <a:off x="3696" y="1776"/>
              <a:ext cx="1104" cy="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毛细管</a:t>
              </a:r>
            </a:p>
          </p:txBody>
        </p:sp>
        <p:sp>
          <p:nvSpPr>
            <p:cNvPr id="10250" name="Line 822"/>
            <p:cNvSpPr>
              <a:spLocks noChangeShapeType="1"/>
            </p:cNvSpPr>
            <p:nvPr/>
          </p:nvSpPr>
          <p:spPr bwMode="auto">
            <a:xfrm>
              <a:off x="4128" y="2064"/>
              <a:ext cx="720" cy="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419600" cy="914400"/>
          </a:xfrm>
        </p:spPr>
        <p:txBody>
          <a:bodyPr/>
          <a:lstStyle/>
          <a:p>
            <a:pPr algn="l" eaLnBrk="1" hangingPunct="1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二、摄氏温度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01000" cy="4953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．单位：摄氏度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．符号：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℃</a:t>
            </a:r>
          </a:p>
          <a:p>
            <a:pPr marL="609600" indent="-609600" eaLnBrk="1" hangingPunct="1">
              <a:buFontTx/>
              <a:buNone/>
            </a:pPr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buFontTx/>
              <a:buAutoNum type="circleNumDbPlain"/>
            </a:pPr>
            <a:r>
              <a:rPr lang="zh-CN" altLang="en-US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让人感觉温暖而舒适的房间温度</a:t>
            </a:r>
            <a:r>
              <a:rPr lang="en-US" altLang="zh-CN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</a:t>
            </a:r>
            <a:r>
              <a:rPr lang="zh-CN" altLang="en-US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marL="609600" indent="-609600" eaLnBrk="1" hangingPunct="1">
              <a:buFontTx/>
              <a:buAutoNum type="circleNumDbPlain"/>
            </a:pPr>
            <a:r>
              <a:rPr lang="zh-CN" altLang="en-US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人的正常体温</a:t>
            </a:r>
            <a:r>
              <a:rPr lang="en-US" altLang="zh-CN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en-US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marL="609600" indent="-609600" eaLnBrk="1" hangingPunct="1">
              <a:buFontTx/>
              <a:buAutoNum type="circleNumDbPlain"/>
            </a:pPr>
            <a:r>
              <a:rPr lang="zh-CN" altLang="en-US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冬天黑龙江漠河地区的最低温度</a:t>
            </a:r>
            <a:r>
              <a:rPr lang="en-US" altLang="zh-CN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marL="609600" indent="-609600" eaLnBrk="1" hangingPunct="1">
              <a:buFontTx/>
              <a:buAutoNum type="circleNumDbPlain"/>
            </a:pPr>
            <a:r>
              <a:rPr lang="zh-CN" altLang="en-US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洗澡最适宜的温度</a:t>
            </a:r>
            <a:r>
              <a:rPr lang="en-US" altLang="zh-CN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en-US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marL="609600" indent="-609600" eaLnBrk="1" hangingPunct="1">
              <a:buFontTx/>
              <a:buAutoNum type="circleNumDbPlain"/>
            </a:pPr>
            <a:r>
              <a:rPr lang="zh-CN" altLang="en-US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太阳表面的温度约</a:t>
            </a:r>
            <a:r>
              <a:rPr lang="en-US" altLang="zh-CN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en-US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marL="609600" indent="-609600" eaLnBrk="1" hangingPunct="1">
              <a:buFontTx/>
              <a:buAutoNum type="circleNumDbPlain"/>
            </a:pPr>
            <a:endParaRPr lang="en-US" altLang="zh-CN" b="1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6934200" y="2971800"/>
            <a:ext cx="1219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23℃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3886200" y="3581400"/>
            <a:ext cx="1219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37℃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6858000" y="4114800"/>
            <a:ext cx="1219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-52℃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4572000" y="4724400"/>
            <a:ext cx="1219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40℃</a:t>
            </a:r>
          </a:p>
        </p:txBody>
      </p:sp>
      <p:sp>
        <p:nvSpPr>
          <p:cNvPr id="159755" name="Text Box 11"/>
          <p:cNvSpPr txBox="1">
            <a:spLocks noChangeArrowheads="1"/>
          </p:cNvSpPr>
          <p:nvPr/>
        </p:nvSpPr>
        <p:spPr bwMode="auto">
          <a:xfrm>
            <a:off x="4572000" y="5334000"/>
            <a:ext cx="2057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6000℃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/>
      <p:bldP spid="159749" grpId="0"/>
      <p:bldP spid="159750" grpId="0"/>
      <p:bldP spid="159751" grpId="0"/>
      <p:bldP spid="1597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1387</Words>
  <Application>Microsoft Office PowerPoint</Application>
  <PresentationFormat>全屏显示(4:3)</PresentationFormat>
  <Paragraphs>242</Paragraphs>
  <Slides>40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默认设计模板</vt:lpstr>
      <vt:lpstr>PowerPoint 演示文稿</vt:lpstr>
      <vt:lpstr>PowerPoint 演示文稿</vt:lpstr>
      <vt:lpstr>第三章 物态变化 第1节  温度</vt:lpstr>
      <vt:lpstr>一、温度计</vt:lpstr>
      <vt:lpstr>2．温度计原理：</vt:lpstr>
      <vt:lpstr>PowerPoint 演示文稿</vt:lpstr>
      <vt:lpstr>3．种类：</vt:lpstr>
      <vt:lpstr>4．常见温度计的构造：</vt:lpstr>
      <vt:lpstr>二、摄氏温度</vt:lpstr>
      <vt:lpstr>3．摄氏温度的规定：</vt:lpstr>
      <vt:lpstr>使用前应看清量程和分度值</vt:lpstr>
      <vt:lpstr>PowerPoint 演示文稿</vt:lpstr>
      <vt:lpstr>PowerPoint 演示文稿</vt:lpstr>
      <vt:lpstr>PowerPoint 演示文稿</vt:lpstr>
      <vt:lpstr>三、温度计的使用</vt:lpstr>
      <vt:lpstr>3．读数练习：</vt:lpstr>
      <vt:lpstr>刻度上小下大则读零下</vt:lpstr>
      <vt:lpstr>PowerPoint 演示文稿</vt:lpstr>
      <vt:lpstr>四、体温计</vt:lpstr>
      <vt:lpstr>为什么体温计可以离开身体读数？</vt:lpstr>
      <vt:lpstr>6．体温计的使用方法</vt:lpstr>
      <vt:lpstr>练习：体温计读数</vt:lpstr>
      <vt:lpstr>三种温度计的比较</vt:lpstr>
      <vt:lpstr>为什么体温计可以离开身体读数？ </vt:lpstr>
      <vt:lpstr>其它类型的温度计</vt:lpstr>
      <vt:lpstr>PowerPoint 演示文稿</vt:lpstr>
      <vt:lpstr>PowerPoint 演示文稿</vt:lpstr>
      <vt:lpstr>PowerPoint 演示文稿</vt:lpstr>
      <vt:lpstr>PowerPoint 演示文稿</vt:lpstr>
      <vt:lpstr>课堂检测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12．自制的温度计玻璃管中液柱变化不明显，导致读数不准确。我们该怎样改进？</vt:lpstr>
      <vt:lpstr>温标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lenovo</cp:lastModifiedBy>
  <cp:revision>1</cp:revision>
  <cp:lastPrinted>1601-01-01T00:00:00Z</cp:lastPrinted>
  <dcterms:created xsi:type="dcterms:W3CDTF">1601-01-01T00:00:00Z</dcterms:created>
  <dcterms:modified xsi:type="dcterms:W3CDTF">2020-11-11T02:37:06Z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