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activeX/activeX1.xml" ContentType="application/vnd.ms-office.activeX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58" r:id="rId4"/>
    <p:sldId id="309" r:id="rId5"/>
    <p:sldId id="321" r:id="rId6"/>
    <p:sldId id="295" r:id="rId7"/>
    <p:sldId id="311" r:id="rId8"/>
    <p:sldId id="261" r:id="rId9"/>
    <p:sldId id="329" r:id="rId10"/>
    <p:sldId id="276" r:id="rId11"/>
    <p:sldId id="262" r:id="rId12"/>
    <p:sldId id="328" r:id="rId13"/>
    <p:sldId id="313" r:id="rId14"/>
    <p:sldId id="263" r:id="rId15"/>
    <p:sldId id="315" r:id="rId16"/>
    <p:sldId id="316" r:id="rId17"/>
    <p:sldId id="283" r:id="rId18"/>
    <p:sldId id="296" r:id="rId19"/>
    <p:sldId id="326" r:id="rId20"/>
    <p:sldId id="297" r:id="rId21"/>
    <p:sldId id="319" r:id="rId22"/>
    <p:sldId id="302" r:id="rId23"/>
    <p:sldId id="332" r:id="rId24"/>
    <p:sldId id="323" r:id="rId25"/>
    <p:sldId id="317" r:id="rId26"/>
    <p:sldId id="330" r:id="rId27"/>
    <p:sldId id="318" r:id="rId28"/>
    <p:sldId id="269" r:id="rId29"/>
    <p:sldId id="324" r:id="rId30"/>
    <p:sldId id="300" r:id="rId31"/>
    <p:sldId id="301" r:id="rId32"/>
    <p:sldId id="280" r:id="rId33"/>
    <p:sldId id="270" r:id="rId34"/>
    <p:sldId id="320" r:id="rId35"/>
    <p:sldId id="331" r:id="rId36"/>
    <p:sldId id="271" r:id="rId37"/>
    <p:sldId id="274" r:id="rId38"/>
    <p:sldId id="333" r:id="rId39"/>
    <p:sldId id="294" r:id="rId40"/>
  </p:sldIdLst>
  <p:sldSz cx="9144000" cy="6858000" type="screen4x3"/>
  <p:notesSz cx="6858000" cy="9144000"/>
  <p:custDataLst>
    <p:tags r:id="rId41"/>
  </p:custDataLst>
  <p:defaultTextStyle>
    <a:defPPr>
      <a:defRPr lang="zh-CN"/>
    </a:defPPr>
    <a:lvl1pPr algn="l" rtl="0" fontAlgn="base">
      <a:spcBef>
        <a:spcPct val="20000"/>
      </a:spcBef>
      <a:spcAft>
        <a:spcPct val="0"/>
      </a:spcAft>
      <a:buChar char="•"/>
      <a:defRPr sz="3200" b="1" kern="1200">
        <a:solidFill>
          <a:srgbClr val="FF0000"/>
        </a:solidFill>
        <a:latin typeface="Arial"/>
        <a:ea typeface="宋体" pitchFamily="2" charset="-122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3200" b="1" kern="1200">
        <a:solidFill>
          <a:srgbClr val="FF0000"/>
        </a:solidFill>
        <a:latin typeface="Arial"/>
        <a:ea typeface="宋体" pitchFamily="2" charset="-122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3200" b="1" kern="1200">
        <a:solidFill>
          <a:srgbClr val="FF0000"/>
        </a:solidFill>
        <a:latin typeface="Arial"/>
        <a:ea typeface="宋体" pitchFamily="2" charset="-122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3200" b="1" kern="1200">
        <a:solidFill>
          <a:srgbClr val="FF0000"/>
        </a:solidFill>
        <a:latin typeface="Arial"/>
        <a:ea typeface="宋体" pitchFamily="2" charset="-122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3200" b="1" kern="1200">
        <a:solidFill>
          <a:srgbClr val="FF0000"/>
        </a:solidFill>
        <a:latin typeface="Arial"/>
        <a:ea typeface="宋体" pitchFamily="2" charset="-122"/>
        <a:cs typeface="+mn-cs"/>
      </a:defRPr>
    </a:lvl5pPr>
    <a:lvl6pPr marL="2286000" algn="l" defTabSz="914400" rtl="0" eaLnBrk="1" latinLnBrk="0" hangingPunct="1">
      <a:defRPr sz="3200" b="1" kern="1200">
        <a:solidFill>
          <a:srgbClr val="FF0000"/>
        </a:solidFill>
        <a:latin typeface="Arial"/>
        <a:ea typeface="宋体" pitchFamily="2" charset="-122"/>
        <a:cs typeface="+mn-cs"/>
      </a:defRPr>
    </a:lvl6pPr>
    <a:lvl7pPr marL="2743200" algn="l" defTabSz="914400" rtl="0" eaLnBrk="1" latinLnBrk="0" hangingPunct="1">
      <a:defRPr sz="3200" b="1" kern="1200">
        <a:solidFill>
          <a:srgbClr val="FF0000"/>
        </a:solidFill>
        <a:latin typeface="Arial"/>
        <a:ea typeface="宋体" pitchFamily="2" charset="-122"/>
        <a:cs typeface="+mn-cs"/>
      </a:defRPr>
    </a:lvl7pPr>
    <a:lvl8pPr marL="3200400" algn="l" defTabSz="914400" rtl="0" eaLnBrk="1" latinLnBrk="0" hangingPunct="1">
      <a:defRPr sz="3200" b="1" kern="1200">
        <a:solidFill>
          <a:srgbClr val="FF0000"/>
        </a:solidFill>
        <a:latin typeface="Arial"/>
        <a:ea typeface="宋体" pitchFamily="2" charset="-122"/>
        <a:cs typeface="+mn-cs"/>
      </a:defRPr>
    </a:lvl8pPr>
    <a:lvl9pPr marL="3657600" algn="l" defTabSz="914400" rtl="0" eaLnBrk="1" latinLnBrk="0" hangingPunct="1">
      <a:defRPr sz="3200" b="1" kern="1200">
        <a:solidFill>
          <a:srgbClr val="FF0000"/>
        </a:solidFill>
        <a:latin typeface="Arial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4" autoAdjust="0"/>
    <p:restoredTop sz="94660"/>
  </p:normalViewPr>
  <p:slideViewPr>
    <p:cSldViewPr>
      <p:cViewPr varScale="1">
        <p:scale>
          <a:sx n="84" d="100"/>
          <a:sy n="84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4866F-DDE5-4AE9-A579-6006E3B342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218B9-62DE-426F-B66E-6237F134DE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0DE4B-CA6D-4675-8E50-C7CE7727AD6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78BB9-06C8-4772-A816-577C8F06AD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A51E7-9419-4407-8219-4907FD521D3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952D5-EE0B-4E16-A96A-559E54CEBB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0E620-4C6C-4325-A58A-69E11397BB4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AD4EE-3F7F-4FEF-8CD3-CCE09906939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0D98D-7002-46F6-9FE8-EDB0FEEB36F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0BFCF-A539-4978-BA86-4A1C2B1D755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FB7EA-2CD0-45F7-AD09-F92C31A805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8DFE9-3D90-430D-9C36-E7DC0A3B66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0B3DD8E-D0C2-458D-9856-0BC0B123F8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4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5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42863"/>
            <a:ext cx="9144000" cy="6900863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5915025" cy="633413"/>
          </a:xfrm>
        </p:spPr>
        <p:txBody>
          <a:bodyPr/>
          <a:lstStyle/>
          <a:p>
            <a:pPr algn="l" eaLnBrk="1" hangingPunct="1"/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二、光的直线传播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280400" cy="23764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．光的直线传播的条件</a:t>
            </a:r>
          </a:p>
          <a:p>
            <a:pPr eaLnBrk="1" hangingPunct="1">
              <a:buFontTx/>
              <a:buNone/>
            </a:pP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Clr>
                <a:schemeClr val="bg1"/>
              </a:buClr>
            </a:pP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光在</a:t>
            </a:r>
            <a:r>
              <a:rPr lang="zh-CN" altLang="en-US" sz="3600" b="1" u="sng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同种均匀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的介质中能沿</a:t>
            </a:r>
            <a:r>
              <a:rPr lang="zh-CN" altLang="en-US" sz="3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直线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传播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42988" y="3789363"/>
            <a:ext cx="6553200" cy="286861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9388" y="1268413"/>
            <a:ext cx="8640762" cy="2413000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  <p:sp>
        <p:nvSpPr>
          <p:cNvPr id="20484" name="Oval 8"/>
          <p:cNvSpPr>
            <a:spLocks noChangeArrowheads="1"/>
          </p:cNvSpPr>
          <p:nvPr/>
        </p:nvSpPr>
        <p:spPr bwMode="auto">
          <a:xfrm>
            <a:off x="3995738" y="3068638"/>
            <a:ext cx="360362" cy="360362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sysDot"/>
            <a:rou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3995738" y="3500438"/>
            <a:ext cx="360362" cy="3603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0486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当日出或日落时，我们看到的太阳要比实际的太阳位置要偏高，这是为什么？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．光线： 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283450" cy="2405063"/>
          </a:xfrm>
        </p:spPr>
        <p:txBody>
          <a:bodyPr/>
          <a:lstStyle/>
          <a:p>
            <a:pPr eaLnBrk="1" hangingPunct="1">
              <a:buClr>
                <a:schemeClr val="bg1"/>
              </a:buClr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通常用一条带箭头的直线表示光传播的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径迹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，这样的直线叫做光线。</a:t>
            </a:r>
          </a:p>
          <a:p>
            <a:pPr eaLnBrk="1" hangingPunct="1">
              <a:buClr>
                <a:schemeClr val="bg1"/>
              </a:buClr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（物理模型法）</a:t>
            </a:r>
          </a:p>
          <a:p>
            <a:pPr eaLnBrk="1" hangingPunct="1">
              <a:buClr>
                <a:schemeClr val="bg1"/>
              </a:buClr>
            </a:pPr>
            <a:endParaRPr lang="en-US" altLang="zh-CN" b="1" smtClean="0"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2484438" y="4941888"/>
            <a:ext cx="3173412" cy="69850"/>
            <a:chOff x="2426" y="2750"/>
            <a:chExt cx="1996" cy="0"/>
          </a:xfrm>
        </p:grpSpPr>
        <p:sp>
          <p:nvSpPr>
            <p:cNvPr id="21510" name="Line 5"/>
            <p:cNvSpPr>
              <a:spLocks noChangeShapeType="1"/>
            </p:cNvSpPr>
            <p:nvPr/>
          </p:nvSpPr>
          <p:spPr bwMode="auto">
            <a:xfrm>
              <a:off x="2426" y="2750"/>
              <a:ext cx="1089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1511" name="Line 6"/>
            <p:cNvSpPr>
              <a:spLocks noChangeShapeType="1"/>
            </p:cNvSpPr>
            <p:nvPr/>
          </p:nvSpPr>
          <p:spPr bwMode="auto">
            <a:xfrm>
              <a:off x="3470" y="2750"/>
              <a:ext cx="952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1331913" y="4652963"/>
            <a:ext cx="1081087" cy="579437"/>
          </a:xfrm>
          <a:prstGeom prst="rect">
            <a:avLst/>
          </a:prstGeom>
          <a:noFill/>
          <a:ln w="1619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zh-CN" altLang="en-US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光源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851650" cy="706437"/>
          </a:xfrm>
        </p:spPr>
        <p:txBody>
          <a:bodyPr/>
          <a:lstStyle/>
          <a:p>
            <a:pPr algn="l" eaLnBrk="1" hangingPunct="1"/>
            <a:r>
              <a:rPr lang="en-US" altLang="zh-CN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．解释现象：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981075"/>
            <a:ext cx="4259262" cy="6762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）影子的形成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9388" y="1557338"/>
            <a:ext cx="4103687" cy="259238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5100" y="4149725"/>
            <a:ext cx="4140200" cy="24479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27538" y="333375"/>
            <a:ext cx="4465637" cy="2808288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427538" y="3284538"/>
            <a:ext cx="4465637" cy="3313112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3708400" y="2565400"/>
            <a:ext cx="5256213" cy="3671888"/>
            <a:chOff x="1791" y="2387"/>
            <a:chExt cx="3969" cy="1373"/>
          </a:xfrm>
        </p:grpSpPr>
        <p:sp>
          <p:nvSpPr>
            <p:cNvPr id="23561" name="Line 15"/>
            <p:cNvSpPr>
              <a:spLocks noChangeShapeType="1"/>
            </p:cNvSpPr>
            <p:nvPr/>
          </p:nvSpPr>
          <p:spPr bwMode="auto">
            <a:xfrm>
              <a:off x="1791" y="3430"/>
              <a:ext cx="39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3562" name="Group 16"/>
            <p:cNvGrpSpPr/>
            <p:nvPr/>
          </p:nvGrpSpPr>
          <p:grpSpPr>
            <a:xfrm>
              <a:off x="2517" y="2387"/>
              <a:ext cx="2949" cy="1373"/>
              <a:chOff x="2400" y="698"/>
              <a:chExt cx="2949" cy="2870"/>
            </a:xfrm>
          </p:grpSpPr>
          <p:pic>
            <p:nvPicPr>
              <p:cNvPr id="23563" name="Picture 17" descr="PE01549_"/>
              <p:cNvPicPr>
                <a:picLocks noChangeAspect="1" noChangeArrowheads="1"/>
              </p:cNvPicPr>
              <p:nvPr/>
            </p:nvPicPr>
            <p:blipFill>
              <a:blip r:embed="rId2"/>
              <a:stretch>
                <a:fillRect/>
              </a:stretch>
            </p:blipFill>
            <p:spPr bwMode="auto">
              <a:xfrm>
                <a:off x="3216" y="2112"/>
                <a:ext cx="969" cy="132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</p:pic>
          <p:pic>
            <p:nvPicPr>
              <p:cNvPr id="23564" name="Picture 18" descr="BD04924_"/>
              <p:cNvPicPr>
                <a:picLocks noChangeAspect="1"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4932" y="698"/>
                <a:ext cx="417" cy="56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</p:pic>
          <p:sp>
            <p:nvSpPr>
              <p:cNvPr id="23565" name="Rectangle 19"/>
              <p:cNvSpPr>
                <a:spLocks noChangeArrowheads="1"/>
              </p:cNvSpPr>
              <p:nvPr/>
            </p:nvSpPr>
            <p:spPr bwMode="auto">
              <a:xfrm>
                <a:off x="5088" y="1248"/>
                <a:ext cx="48" cy="17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3566" name="Freeform 20"/>
              <p:cNvSpPr/>
              <p:nvPr/>
            </p:nvSpPr>
            <p:spPr bwMode="auto">
              <a:xfrm>
                <a:off x="2424" y="3120"/>
                <a:ext cx="1616" cy="448"/>
              </a:xfrm>
              <a:custGeom>
                <a:avLst/>
                <a:gdLst>
                  <a:gd name="T0" fmla="*/ 192 w 1616"/>
                  <a:gd name="T1" fmla="*/ 96 h 448"/>
                  <a:gd name="T2" fmla="*/ 48 w 1616"/>
                  <a:gd name="T3" fmla="*/ 144 h 448"/>
                  <a:gd name="T4" fmla="*/ 0 w 1616"/>
                  <a:gd name="T5" fmla="*/ 240 h 448"/>
                  <a:gd name="T6" fmla="*/ 48 w 1616"/>
                  <a:gd name="T7" fmla="*/ 336 h 448"/>
                  <a:gd name="T8" fmla="*/ 288 w 1616"/>
                  <a:gd name="T9" fmla="*/ 336 h 448"/>
                  <a:gd name="T10" fmla="*/ 384 w 1616"/>
                  <a:gd name="T11" fmla="*/ 288 h 448"/>
                  <a:gd name="T12" fmla="*/ 528 w 1616"/>
                  <a:gd name="T13" fmla="*/ 384 h 448"/>
                  <a:gd name="T14" fmla="*/ 720 w 1616"/>
                  <a:gd name="T15" fmla="*/ 432 h 448"/>
                  <a:gd name="T16" fmla="*/ 816 w 1616"/>
                  <a:gd name="T17" fmla="*/ 432 h 448"/>
                  <a:gd name="T18" fmla="*/ 960 w 1616"/>
                  <a:gd name="T19" fmla="*/ 336 h 448"/>
                  <a:gd name="T20" fmla="*/ 1200 w 1616"/>
                  <a:gd name="T21" fmla="*/ 432 h 448"/>
                  <a:gd name="T22" fmla="*/ 1392 w 1616"/>
                  <a:gd name="T23" fmla="*/ 384 h 448"/>
                  <a:gd name="T24" fmla="*/ 1584 w 1616"/>
                  <a:gd name="T25" fmla="*/ 288 h 448"/>
                  <a:gd name="T26" fmla="*/ 1584 w 1616"/>
                  <a:gd name="T27" fmla="*/ 192 h 448"/>
                  <a:gd name="T28" fmla="*/ 1488 w 1616"/>
                  <a:gd name="T29" fmla="*/ 192 h 448"/>
                  <a:gd name="T30" fmla="*/ 1392 w 1616"/>
                  <a:gd name="T31" fmla="*/ 240 h 448"/>
                  <a:gd name="T32" fmla="*/ 1200 w 1616"/>
                  <a:gd name="T33" fmla="*/ 288 h 448"/>
                  <a:gd name="T34" fmla="*/ 1104 w 1616"/>
                  <a:gd name="T35" fmla="*/ 192 h 448"/>
                  <a:gd name="T36" fmla="*/ 1248 w 1616"/>
                  <a:gd name="T37" fmla="*/ 96 h 448"/>
                  <a:gd name="T38" fmla="*/ 1104 w 1616"/>
                  <a:gd name="T39" fmla="*/ 48 h 448"/>
                  <a:gd name="T40" fmla="*/ 1008 w 1616"/>
                  <a:gd name="T41" fmla="*/ 96 h 448"/>
                  <a:gd name="T42" fmla="*/ 816 w 1616"/>
                  <a:gd name="T43" fmla="*/ 48 h 448"/>
                  <a:gd name="T44" fmla="*/ 672 w 1616"/>
                  <a:gd name="T45" fmla="*/ 96 h 448"/>
                  <a:gd name="T46" fmla="*/ 480 w 1616"/>
                  <a:gd name="T47" fmla="*/ 0 h 448"/>
                  <a:gd name="T48" fmla="*/ 384 w 1616"/>
                  <a:gd name="T49" fmla="*/ 96 h 448"/>
                  <a:gd name="T50" fmla="*/ 288 w 1616"/>
                  <a:gd name="T51" fmla="*/ 96 h 448"/>
                  <a:gd name="T52" fmla="*/ 192 w 1616"/>
                  <a:gd name="T53" fmla="*/ 96 h 44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616"/>
                  <a:gd name="T82" fmla="*/ 0 h 448"/>
                  <a:gd name="T83" fmla="*/ 1616 w 1616"/>
                  <a:gd name="T84" fmla="*/ 448 h 44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615" h="448">
                    <a:moveTo>
                      <a:pt x="192" y="96"/>
                    </a:moveTo>
                    <a:cubicBezTo>
                      <a:pt x="152" y="104"/>
                      <a:pt x="80" y="120"/>
                      <a:pt x="48" y="144"/>
                    </a:cubicBezTo>
                    <a:cubicBezTo>
                      <a:pt x="16" y="168"/>
                      <a:pt x="0" y="208"/>
                      <a:pt x="0" y="240"/>
                    </a:cubicBezTo>
                    <a:cubicBezTo>
                      <a:pt x="0" y="272"/>
                      <a:pt x="0" y="320"/>
                      <a:pt x="48" y="336"/>
                    </a:cubicBezTo>
                    <a:cubicBezTo>
                      <a:pt x="96" y="352"/>
                      <a:pt x="232" y="344"/>
                      <a:pt x="288" y="336"/>
                    </a:cubicBezTo>
                    <a:cubicBezTo>
                      <a:pt x="344" y="328"/>
                      <a:pt x="344" y="280"/>
                      <a:pt x="384" y="288"/>
                    </a:cubicBezTo>
                    <a:cubicBezTo>
                      <a:pt x="424" y="296"/>
                      <a:pt x="472" y="360"/>
                      <a:pt x="528" y="384"/>
                    </a:cubicBezTo>
                    <a:cubicBezTo>
                      <a:pt x="584" y="408"/>
                      <a:pt x="672" y="424"/>
                      <a:pt x="720" y="432"/>
                    </a:cubicBezTo>
                    <a:cubicBezTo>
                      <a:pt x="768" y="440"/>
                      <a:pt x="776" y="448"/>
                      <a:pt x="816" y="432"/>
                    </a:cubicBezTo>
                    <a:cubicBezTo>
                      <a:pt x="856" y="416"/>
                      <a:pt x="896" y="336"/>
                      <a:pt x="960" y="336"/>
                    </a:cubicBezTo>
                    <a:cubicBezTo>
                      <a:pt x="1024" y="336"/>
                      <a:pt x="1128" y="424"/>
                      <a:pt x="1200" y="432"/>
                    </a:cubicBezTo>
                    <a:cubicBezTo>
                      <a:pt x="1272" y="440"/>
                      <a:pt x="1328" y="408"/>
                      <a:pt x="1392" y="384"/>
                    </a:cubicBezTo>
                    <a:cubicBezTo>
                      <a:pt x="1456" y="360"/>
                      <a:pt x="1552" y="320"/>
                      <a:pt x="1584" y="288"/>
                    </a:cubicBezTo>
                    <a:cubicBezTo>
                      <a:pt x="1616" y="256"/>
                      <a:pt x="1600" y="208"/>
                      <a:pt x="1584" y="192"/>
                    </a:cubicBezTo>
                    <a:cubicBezTo>
                      <a:pt x="1568" y="176"/>
                      <a:pt x="1520" y="184"/>
                      <a:pt x="1488" y="192"/>
                    </a:cubicBezTo>
                    <a:cubicBezTo>
                      <a:pt x="1456" y="200"/>
                      <a:pt x="1440" y="224"/>
                      <a:pt x="1392" y="240"/>
                    </a:cubicBezTo>
                    <a:cubicBezTo>
                      <a:pt x="1344" y="256"/>
                      <a:pt x="1248" y="296"/>
                      <a:pt x="1200" y="288"/>
                    </a:cubicBezTo>
                    <a:cubicBezTo>
                      <a:pt x="1152" y="280"/>
                      <a:pt x="1096" y="224"/>
                      <a:pt x="1104" y="192"/>
                    </a:cubicBezTo>
                    <a:cubicBezTo>
                      <a:pt x="1112" y="160"/>
                      <a:pt x="1248" y="120"/>
                      <a:pt x="1248" y="96"/>
                    </a:cubicBezTo>
                    <a:cubicBezTo>
                      <a:pt x="1248" y="72"/>
                      <a:pt x="1144" y="48"/>
                      <a:pt x="1104" y="48"/>
                    </a:cubicBezTo>
                    <a:cubicBezTo>
                      <a:pt x="1064" y="48"/>
                      <a:pt x="1056" y="96"/>
                      <a:pt x="1008" y="96"/>
                    </a:cubicBezTo>
                    <a:cubicBezTo>
                      <a:pt x="960" y="96"/>
                      <a:pt x="872" y="48"/>
                      <a:pt x="816" y="48"/>
                    </a:cubicBezTo>
                    <a:cubicBezTo>
                      <a:pt x="760" y="48"/>
                      <a:pt x="728" y="104"/>
                      <a:pt x="672" y="96"/>
                    </a:cubicBezTo>
                    <a:cubicBezTo>
                      <a:pt x="616" y="88"/>
                      <a:pt x="528" y="0"/>
                      <a:pt x="480" y="0"/>
                    </a:cubicBezTo>
                    <a:cubicBezTo>
                      <a:pt x="432" y="0"/>
                      <a:pt x="416" y="80"/>
                      <a:pt x="384" y="96"/>
                    </a:cubicBezTo>
                    <a:cubicBezTo>
                      <a:pt x="352" y="112"/>
                      <a:pt x="320" y="96"/>
                      <a:pt x="288" y="96"/>
                    </a:cubicBezTo>
                    <a:cubicBezTo>
                      <a:pt x="256" y="96"/>
                      <a:pt x="232" y="88"/>
                      <a:pt x="192" y="96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grpSp>
            <p:nvGrpSpPr>
              <p:cNvPr id="23567" name="Group 21"/>
              <p:cNvGrpSpPr/>
              <p:nvPr/>
            </p:nvGrpSpPr>
            <p:grpSpPr>
              <a:xfrm>
                <a:off x="2400" y="816"/>
                <a:ext cx="2640" cy="2496"/>
                <a:chOff x="2400" y="816"/>
                <a:chExt cx="2640" cy="2496"/>
              </a:xfrm>
            </p:grpSpPr>
            <p:sp>
              <p:nvSpPr>
                <p:cNvPr id="23568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2400" y="816"/>
                  <a:ext cx="2640" cy="24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23569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4128" y="1536"/>
                  <a:ext cx="144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tailEnd type="triangle" w="med" len="med"/>
                </a:ln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5" name="Group 24"/>
          <p:cNvGrpSpPr/>
          <p:nvPr/>
        </p:nvGrpSpPr>
        <p:grpSpPr>
          <a:xfrm>
            <a:off x="323850" y="2708275"/>
            <a:ext cx="7848600" cy="3598863"/>
            <a:chOff x="204" y="1706"/>
            <a:chExt cx="4944" cy="2267"/>
          </a:xfrm>
        </p:grpSpPr>
        <p:grpSp>
          <p:nvGrpSpPr>
            <p:cNvPr id="23556" name="Group 25"/>
            <p:cNvGrpSpPr/>
            <p:nvPr/>
          </p:nvGrpSpPr>
          <p:grpSpPr>
            <a:xfrm>
              <a:off x="204" y="1706"/>
              <a:ext cx="4944" cy="2267"/>
              <a:chOff x="204" y="1706"/>
              <a:chExt cx="4944" cy="2267"/>
            </a:xfrm>
          </p:grpSpPr>
          <p:pic>
            <p:nvPicPr>
              <p:cNvPr id="23558" name="Picture 26" descr="PE01549_"/>
              <p:cNvPicPr>
                <a:picLocks noChangeAspect="1" noChangeArrowheads="1"/>
              </p:cNvPicPr>
              <p:nvPr/>
            </p:nvPicPr>
            <p:blipFill>
              <a:blip r:embed="rId2"/>
              <a:stretch>
                <a:fillRect/>
              </a:stretch>
            </p:blipFill>
            <p:spPr bwMode="auto">
              <a:xfrm>
                <a:off x="2154" y="2795"/>
                <a:ext cx="808" cy="10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</p:pic>
          <p:sp>
            <p:nvSpPr>
              <p:cNvPr id="23559" name="Line 27"/>
              <p:cNvSpPr>
                <a:spLocks noChangeShapeType="1"/>
              </p:cNvSpPr>
              <p:nvPr/>
            </p:nvSpPr>
            <p:spPr bwMode="auto">
              <a:xfrm flipH="1">
                <a:off x="204" y="1706"/>
                <a:ext cx="4944" cy="20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560" name="Freeform 28"/>
              <p:cNvSpPr/>
              <p:nvPr/>
            </p:nvSpPr>
            <p:spPr bwMode="auto">
              <a:xfrm>
                <a:off x="249" y="3612"/>
                <a:ext cx="2567" cy="361"/>
              </a:xfrm>
              <a:custGeom>
                <a:avLst/>
                <a:gdLst>
                  <a:gd name="T0" fmla="*/ 484 w 1616"/>
                  <a:gd name="T1" fmla="*/ 62 h 448"/>
                  <a:gd name="T2" fmla="*/ 121 w 1616"/>
                  <a:gd name="T3" fmla="*/ 93 h 448"/>
                  <a:gd name="T4" fmla="*/ 0 w 1616"/>
                  <a:gd name="T5" fmla="*/ 156 h 448"/>
                  <a:gd name="T6" fmla="*/ 121 w 1616"/>
                  <a:gd name="T7" fmla="*/ 218 h 448"/>
                  <a:gd name="T8" fmla="*/ 726 w 1616"/>
                  <a:gd name="T9" fmla="*/ 218 h 448"/>
                  <a:gd name="T10" fmla="*/ 969 w 1616"/>
                  <a:gd name="T11" fmla="*/ 187 h 448"/>
                  <a:gd name="T12" fmla="*/ 1333 w 1616"/>
                  <a:gd name="T13" fmla="*/ 249 h 448"/>
                  <a:gd name="T14" fmla="*/ 1817 w 1616"/>
                  <a:gd name="T15" fmla="*/ 280 h 448"/>
                  <a:gd name="T16" fmla="*/ 2059 w 1616"/>
                  <a:gd name="T17" fmla="*/ 280 h 448"/>
                  <a:gd name="T18" fmla="*/ 2422 w 1616"/>
                  <a:gd name="T19" fmla="*/ 218 h 448"/>
                  <a:gd name="T20" fmla="*/ 3028 w 1616"/>
                  <a:gd name="T21" fmla="*/ 280 h 448"/>
                  <a:gd name="T22" fmla="*/ 3512 w 1616"/>
                  <a:gd name="T23" fmla="*/ 249 h 448"/>
                  <a:gd name="T24" fmla="*/ 3997 w 1616"/>
                  <a:gd name="T25" fmla="*/ 187 h 448"/>
                  <a:gd name="T26" fmla="*/ 3997 w 1616"/>
                  <a:gd name="T27" fmla="*/ 125 h 448"/>
                  <a:gd name="T28" fmla="*/ 3755 w 1616"/>
                  <a:gd name="T29" fmla="*/ 125 h 448"/>
                  <a:gd name="T30" fmla="*/ 3512 w 1616"/>
                  <a:gd name="T31" fmla="*/ 156 h 448"/>
                  <a:gd name="T32" fmla="*/ 3028 w 1616"/>
                  <a:gd name="T33" fmla="*/ 187 h 448"/>
                  <a:gd name="T34" fmla="*/ 2786 w 1616"/>
                  <a:gd name="T35" fmla="*/ 125 h 448"/>
                  <a:gd name="T36" fmla="*/ 3148 w 1616"/>
                  <a:gd name="T37" fmla="*/ 62 h 448"/>
                  <a:gd name="T38" fmla="*/ 2786 w 1616"/>
                  <a:gd name="T39" fmla="*/ 31 h 448"/>
                  <a:gd name="T40" fmla="*/ 2543 w 1616"/>
                  <a:gd name="T41" fmla="*/ 62 h 448"/>
                  <a:gd name="T42" fmla="*/ 2059 w 1616"/>
                  <a:gd name="T43" fmla="*/ 31 h 448"/>
                  <a:gd name="T44" fmla="*/ 1695 w 1616"/>
                  <a:gd name="T45" fmla="*/ 62 h 448"/>
                  <a:gd name="T46" fmla="*/ 1210 w 1616"/>
                  <a:gd name="T47" fmla="*/ 0 h 448"/>
                  <a:gd name="T48" fmla="*/ 969 w 1616"/>
                  <a:gd name="T49" fmla="*/ 62 h 448"/>
                  <a:gd name="T50" fmla="*/ 726 w 1616"/>
                  <a:gd name="T51" fmla="*/ 62 h 448"/>
                  <a:gd name="T52" fmla="*/ 484 w 1616"/>
                  <a:gd name="T53" fmla="*/ 62 h 44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616"/>
                  <a:gd name="T82" fmla="*/ 0 h 448"/>
                  <a:gd name="T83" fmla="*/ 1616 w 1616"/>
                  <a:gd name="T84" fmla="*/ 448 h 44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615" h="448">
                    <a:moveTo>
                      <a:pt x="192" y="96"/>
                    </a:moveTo>
                    <a:cubicBezTo>
                      <a:pt x="152" y="104"/>
                      <a:pt x="80" y="120"/>
                      <a:pt x="48" y="144"/>
                    </a:cubicBezTo>
                    <a:cubicBezTo>
                      <a:pt x="16" y="168"/>
                      <a:pt x="0" y="208"/>
                      <a:pt x="0" y="240"/>
                    </a:cubicBezTo>
                    <a:cubicBezTo>
                      <a:pt x="0" y="272"/>
                      <a:pt x="0" y="320"/>
                      <a:pt x="48" y="336"/>
                    </a:cubicBezTo>
                    <a:cubicBezTo>
                      <a:pt x="96" y="352"/>
                      <a:pt x="232" y="344"/>
                      <a:pt x="288" y="336"/>
                    </a:cubicBezTo>
                    <a:cubicBezTo>
                      <a:pt x="344" y="328"/>
                      <a:pt x="344" y="280"/>
                      <a:pt x="384" y="288"/>
                    </a:cubicBezTo>
                    <a:cubicBezTo>
                      <a:pt x="424" y="296"/>
                      <a:pt x="472" y="360"/>
                      <a:pt x="528" y="384"/>
                    </a:cubicBezTo>
                    <a:cubicBezTo>
                      <a:pt x="584" y="408"/>
                      <a:pt x="672" y="424"/>
                      <a:pt x="720" y="432"/>
                    </a:cubicBezTo>
                    <a:cubicBezTo>
                      <a:pt x="768" y="440"/>
                      <a:pt x="776" y="448"/>
                      <a:pt x="816" y="432"/>
                    </a:cubicBezTo>
                    <a:cubicBezTo>
                      <a:pt x="856" y="416"/>
                      <a:pt x="896" y="336"/>
                      <a:pt x="960" y="336"/>
                    </a:cubicBezTo>
                    <a:cubicBezTo>
                      <a:pt x="1024" y="336"/>
                      <a:pt x="1128" y="424"/>
                      <a:pt x="1200" y="432"/>
                    </a:cubicBezTo>
                    <a:cubicBezTo>
                      <a:pt x="1272" y="440"/>
                      <a:pt x="1328" y="408"/>
                      <a:pt x="1392" y="384"/>
                    </a:cubicBezTo>
                    <a:cubicBezTo>
                      <a:pt x="1456" y="360"/>
                      <a:pt x="1552" y="320"/>
                      <a:pt x="1584" y="288"/>
                    </a:cubicBezTo>
                    <a:cubicBezTo>
                      <a:pt x="1616" y="256"/>
                      <a:pt x="1600" y="208"/>
                      <a:pt x="1584" y="192"/>
                    </a:cubicBezTo>
                    <a:cubicBezTo>
                      <a:pt x="1568" y="176"/>
                      <a:pt x="1520" y="184"/>
                      <a:pt x="1488" y="192"/>
                    </a:cubicBezTo>
                    <a:cubicBezTo>
                      <a:pt x="1456" y="200"/>
                      <a:pt x="1440" y="224"/>
                      <a:pt x="1392" y="240"/>
                    </a:cubicBezTo>
                    <a:cubicBezTo>
                      <a:pt x="1344" y="256"/>
                      <a:pt x="1248" y="296"/>
                      <a:pt x="1200" y="288"/>
                    </a:cubicBezTo>
                    <a:cubicBezTo>
                      <a:pt x="1152" y="280"/>
                      <a:pt x="1096" y="224"/>
                      <a:pt x="1104" y="192"/>
                    </a:cubicBezTo>
                    <a:cubicBezTo>
                      <a:pt x="1112" y="160"/>
                      <a:pt x="1248" y="120"/>
                      <a:pt x="1248" y="96"/>
                    </a:cubicBezTo>
                    <a:cubicBezTo>
                      <a:pt x="1248" y="72"/>
                      <a:pt x="1144" y="48"/>
                      <a:pt x="1104" y="48"/>
                    </a:cubicBezTo>
                    <a:cubicBezTo>
                      <a:pt x="1064" y="48"/>
                      <a:pt x="1056" y="96"/>
                      <a:pt x="1008" y="96"/>
                    </a:cubicBezTo>
                    <a:cubicBezTo>
                      <a:pt x="960" y="96"/>
                      <a:pt x="872" y="48"/>
                      <a:pt x="816" y="48"/>
                    </a:cubicBezTo>
                    <a:cubicBezTo>
                      <a:pt x="760" y="48"/>
                      <a:pt x="728" y="104"/>
                      <a:pt x="672" y="96"/>
                    </a:cubicBezTo>
                    <a:cubicBezTo>
                      <a:pt x="616" y="88"/>
                      <a:pt x="528" y="0"/>
                      <a:pt x="480" y="0"/>
                    </a:cubicBezTo>
                    <a:cubicBezTo>
                      <a:pt x="432" y="0"/>
                      <a:pt x="416" y="80"/>
                      <a:pt x="384" y="96"/>
                    </a:cubicBezTo>
                    <a:cubicBezTo>
                      <a:pt x="352" y="112"/>
                      <a:pt x="320" y="96"/>
                      <a:pt x="288" y="96"/>
                    </a:cubicBezTo>
                    <a:cubicBezTo>
                      <a:pt x="256" y="96"/>
                      <a:pt x="232" y="88"/>
                      <a:pt x="192" y="96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23557" name="Line 29"/>
            <p:cNvSpPr>
              <a:spLocks noChangeShapeType="1"/>
            </p:cNvSpPr>
            <p:nvPr/>
          </p:nvSpPr>
          <p:spPr bwMode="auto">
            <a:xfrm flipH="1">
              <a:off x="3560" y="2296"/>
              <a:ext cx="182" cy="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7"/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）日食和月食</a:t>
            </a:r>
          </a:p>
        </p:txBody>
      </p:sp>
      <p:pic>
        <p:nvPicPr>
          <p:cNvPr id="24579" name="Picture 3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8925" y="1196975"/>
            <a:ext cx="4067175" cy="3865563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  <p:pic>
        <p:nvPicPr>
          <p:cNvPr id="24580" name="Picture 3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27538" y="1196975"/>
            <a:ext cx="4321175" cy="3857625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4348" y="4143380"/>
            <a:ext cx="6072230" cy="2515888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  <p:sp>
        <p:nvSpPr>
          <p:cNvPr id="2560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72386" cy="868346"/>
          </a:xfrm>
        </p:spPr>
        <p:txBody>
          <a:bodyPr/>
          <a:lstStyle/>
          <a:p>
            <a:pPr eaLnBrk="1" hangingPunct="1"/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日食（日、月、地）</a:t>
            </a:r>
          </a:p>
        </p:txBody>
      </p:sp>
      <p:pic>
        <p:nvPicPr>
          <p:cNvPr id="25604" name="Picture 4" descr="D:\搜狗高速下载\日食原理01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42976" y="1071546"/>
            <a:ext cx="5143500" cy="28860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229600" cy="8969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月食（日、地、月）</a:t>
            </a:r>
          </a:p>
        </p:txBody>
      </p:sp>
      <p:pic>
        <p:nvPicPr>
          <p:cNvPr id="26627" name="Picture 2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5720" y="3571876"/>
            <a:ext cx="8491449" cy="2928958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  <p:pic>
        <p:nvPicPr>
          <p:cNvPr id="26628" name="Picture 4" descr="D:\搜狗高速下载\月食01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3438" y="1214422"/>
            <a:ext cx="3813416" cy="2143140"/>
          </a:xfrm>
          <a:prstGeom prst="rect">
            <a:avLst/>
          </a:prstGeom>
          <a:noFill/>
        </p:spPr>
      </p:pic>
      <p:pic>
        <p:nvPicPr>
          <p:cNvPr id="26629" name="Picture 5" descr="D:\搜狗高速下载\月食02.gif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4282" y="1214422"/>
            <a:ext cx="4229882" cy="214314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41" name="ShockwaveFlash1" r:id="rId2" imgW="8280152" imgH="5977128"/>
        </mc:Choice>
        <mc:Fallback>
          <p:control name="ShockwaveFlash1" r:id="rId2" imgW="8280152" imgH="5977128">
            <p:pic>
              <p:nvPicPr>
                <p:cNvPr id="0" name="ShockwaveFlash1"/>
                <p:cNvPicPr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900" y="115888"/>
                  <a:ext cx="8964613" cy="6478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056437" cy="792163"/>
          </a:xfrm>
        </p:spPr>
        <p:txBody>
          <a:bodyPr/>
          <a:lstStyle/>
          <a:p>
            <a:pPr algn="l" eaLnBrk="1" hangingPunct="1"/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）小孔成像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8313" y="620713"/>
            <a:ext cx="5688012" cy="37401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24075" y="3702050"/>
            <a:ext cx="6408738" cy="2828925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</p:spTree>
  </p:cSld>
  <p:clrMapOvr>
    <a:masterClrMapping/>
  </p:clrMapOvr>
  <p:transition>
    <p:push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4613" y="701675"/>
            <a:ext cx="8986837" cy="5751513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  <p:sp>
        <p:nvSpPr>
          <p:cNvPr id="5" name="矩形 4"/>
          <p:cNvSpPr/>
          <p:nvPr/>
        </p:nvSpPr>
        <p:spPr>
          <a:xfrm>
            <a:off x="1475656" y="260648"/>
            <a:ext cx="626469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FontTx/>
              <a:buNone/>
              <a:defRPr/>
            </a:pPr>
            <a:r>
              <a:rPr lang="zh-CN" altLang="en-US" sz="5400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小孔成像</a:t>
            </a:r>
            <a:r>
              <a:rPr lang="en-US" altLang="zh-CN" sz="5400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5400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墨子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4111625" y="3860800"/>
            <a:ext cx="18415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zh-CN" altLang="zh-CN" sz="4400">
              <a:solidFill>
                <a:schemeClr val="tx2"/>
              </a:solidFill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499100" y="2565400"/>
            <a:ext cx="2066925" cy="33909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11413" y="3632200"/>
            <a:ext cx="268287" cy="1295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880100" y="3327400"/>
            <a:ext cx="533400" cy="1752600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2" name="Group 8"/>
          <p:cNvGrpSpPr/>
          <p:nvPr/>
        </p:nvGrpSpPr>
        <p:grpSpPr>
          <a:xfrm>
            <a:off x="2527300" y="5003800"/>
            <a:ext cx="3657600" cy="533400"/>
            <a:chOff x="0" y="0"/>
            <a:chExt cx="2304" cy="336"/>
          </a:xfrm>
        </p:grpSpPr>
        <p:sp>
          <p:nvSpPr>
            <p:cNvPr id="29715" name="Line 9"/>
            <p:cNvSpPr>
              <a:spLocks noChangeShapeType="1"/>
            </p:cNvSpPr>
            <p:nvPr/>
          </p:nvSpPr>
          <p:spPr bwMode="auto">
            <a:xfrm flipH="1">
              <a:off x="2304" y="4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716" name="Line 10"/>
            <p:cNvSpPr>
              <a:spLocks noChangeShapeType="1"/>
            </p:cNvSpPr>
            <p:nvPr/>
          </p:nvSpPr>
          <p:spPr bwMode="auto">
            <a:xfrm flipH="1">
              <a:off x="0" y="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717" name="Line 11"/>
            <p:cNvSpPr>
              <a:spLocks noChangeShapeType="1"/>
            </p:cNvSpPr>
            <p:nvPr/>
          </p:nvSpPr>
          <p:spPr bwMode="auto">
            <a:xfrm>
              <a:off x="1872" y="14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718" name="Line 12"/>
            <p:cNvSpPr>
              <a:spLocks noChangeShapeType="1"/>
            </p:cNvSpPr>
            <p:nvPr/>
          </p:nvSpPr>
          <p:spPr bwMode="auto">
            <a:xfrm flipH="1">
              <a:off x="1008" y="14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719" name="Line 13"/>
            <p:cNvSpPr>
              <a:spLocks noChangeShapeType="1"/>
            </p:cNvSpPr>
            <p:nvPr/>
          </p:nvSpPr>
          <p:spPr bwMode="auto">
            <a:xfrm>
              <a:off x="672" y="14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720" name="Line 14"/>
            <p:cNvSpPr>
              <a:spLocks noChangeShapeType="1"/>
            </p:cNvSpPr>
            <p:nvPr/>
          </p:nvSpPr>
          <p:spPr bwMode="auto">
            <a:xfrm flipH="1">
              <a:off x="0" y="14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721" name="Text Box 15"/>
            <p:cNvSpPr txBox="1">
              <a:spLocks noChangeArrowheads="1"/>
            </p:cNvSpPr>
            <p:nvPr/>
          </p:nvSpPr>
          <p:spPr bwMode="auto">
            <a:xfrm>
              <a:off x="322" y="2"/>
              <a:ext cx="243" cy="2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</a:t>
              </a:r>
              <a:r>
                <a:rPr lang="en-US" altLang="zh-CN" sz="2000">
                  <a:solidFill>
                    <a:schemeClr val="tx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u</a:t>
              </a:r>
            </a:p>
          </p:txBody>
        </p:sp>
        <p:sp>
          <p:nvSpPr>
            <p:cNvPr id="29722" name="Text Box 16"/>
            <p:cNvSpPr txBox="1">
              <a:spLocks noChangeArrowheads="1"/>
            </p:cNvSpPr>
            <p:nvPr/>
          </p:nvSpPr>
          <p:spPr bwMode="auto">
            <a:xfrm>
              <a:off x="1574" y="2"/>
              <a:ext cx="198" cy="2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tx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</a:p>
          </p:txBody>
        </p:sp>
      </p:grpSp>
      <p:grpSp>
        <p:nvGrpSpPr>
          <p:cNvPr id="29703" name="Group 17"/>
          <p:cNvGrpSpPr/>
          <p:nvPr/>
        </p:nvGrpSpPr>
        <p:grpSpPr>
          <a:xfrm>
            <a:off x="4051300" y="2954338"/>
            <a:ext cx="7938" cy="2549525"/>
            <a:chOff x="2784" y="1349"/>
            <a:chExt cx="5" cy="1606"/>
          </a:xfrm>
        </p:grpSpPr>
        <p:sp>
          <p:nvSpPr>
            <p:cNvPr id="29713" name="Line 18"/>
            <p:cNvSpPr>
              <a:spLocks noChangeShapeType="1"/>
            </p:cNvSpPr>
            <p:nvPr/>
          </p:nvSpPr>
          <p:spPr bwMode="auto">
            <a:xfrm flipH="1">
              <a:off x="2784" y="1349"/>
              <a:ext cx="0" cy="726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714" name="Line 19"/>
            <p:cNvSpPr>
              <a:spLocks noChangeShapeType="1"/>
            </p:cNvSpPr>
            <p:nvPr/>
          </p:nvSpPr>
          <p:spPr bwMode="auto">
            <a:xfrm flipH="1">
              <a:off x="2789" y="2229"/>
              <a:ext cx="0" cy="726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2451100" y="4025900"/>
            <a:ext cx="3800475" cy="509588"/>
            <a:chOff x="1776" y="2024"/>
            <a:chExt cx="2394" cy="321"/>
          </a:xfrm>
        </p:grpSpPr>
        <p:sp>
          <p:nvSpPr>
            <p:cNvPr id="29710" name="Line 21"/>
            <p:cNvSpPr>
              <a:spLocks noChangeShapeType="1"/>
            </p:cNvSpPr>
            <p:nvPr/>
          </p:nvSpPr>
          <p:spPr bwMode="auto">
            <a:xfrm rot="1318665" flipV="1">
              <a:off x="1776" y="2212"/>
              <a:ext cx="2394" cy="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711" name="Line 22"/>
            <p:cNvSpPr>
              <a:spLocks noChangeShapeType="1"/>
            </p:cNvSpPr>
            <p:nvPr/>
          </p:nvSpPr>
          <p:spPr bwMode="auto">
            <a:xfrm>
              <a:off x="2426" y="2024"/>
              <a:ext cx="136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712" name="Line 23"/>
            <p:cNvSpPr>
              <a:spLocks noChangeShapeType="1"/>
            </p:cNvSpPr>
            <p:nvPr/>
          </p:nvSpPr>
          <p:spPr bwMode="auto">
            <a:xfrm>
              <a:off x="3152" y="2300"/>
              <a:ext cx="136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5" name="Group 24"/>
          <p:cNvGrpSpPr/>
          <p:nvPr/>
        </p:nvGrpSpPr>
        <p:grpSpPr>
          <a:xfrm>
            <a:off x="2619375" y="3378200"/>
            <a:ext cx="3505200" cy="1447800"/>
            <a:chOff x="1882" y="1616"/>
            <a:chExt cx="2208" cy="912"/>
          </a:xfrm>
        </p:grpSpPr>
        <p:sp>
          <p:nvSpPr>
            <p:cNvPr id="29707" name="Line 25"/>
            <p:cNvSpPr>
              <a:spLocks noChangeShapeType="1"/>
            </p:cNvSpPr>
            <p:nvPr/>
          </p:nvSpPr>
          <p:spPr bwMode="auto">
            <a:xfrm flipV="1">
              <a:off x="1882" y="1616"/>
              <a:ext cx="2208" cy="9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708" name="Line 26"/>
            <p:cNvSpPr>
              <a:spLocks noChangeShapeType="1"/>
            </p:cNvSpPr>
            <p:nvPr/>
          </p:nvSpPr>
          <p:spPr bwMode="auto">
            <a:xfrm flipV="1">
              <a:off x="2336" y="2251"/>
              <a:ext cx="226" cy="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709" name="Line 27"/>
            <p:cNvSpPr>
              <a:spLocks noChangeShapeType="1"/>
            </p:cNvSpPr>
            <p:nvPr/>
          </p:nvSpPr>
          <p:spPr bwMode="auto">
            <a:xfrm flipV="1">
              <a:off x="3107" y="1933"/>
              <a:ext cx="226" cy="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29706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23850" y="692150"/>
            <a:ext cx="8229600" cy="3992563"/>
          </a:xfrm>
        </p:spPr>
        <p:txBody>
          <a:bodyPr/>
          <a:lstStyle/>
          <a:p>
            <a:pPr eaLnBrk="1" hangingPunct="1">
              <a:buClr>
                <a:schemeClr val="bg1"/>
              </a:buClr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倒立的实像</a:t>
            </a:r>
          </a:p>
          <a:p>
            <a:pPr eaLnBrk="1" hangingPunct="1">
              <a:buClr>
                <a:schemeClr val="bg1"/>
              </a:buClr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u: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与光学元件之间的距离，叫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物距</a:t>
            </a:r>
          </a:p>
          <a:p>
            <a:pPr eaLnBrk="1" hangingPunct="1">
              <a:buClr>
                <a:schemeClr val="bg1"/>
              </a:buClr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v: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像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与光学元件之间的距离，叫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像距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18488" cy="666750"/>
          </a:xfrm>
        </p:spPr>
        <p:txBody>
          <a:bodyPr/>
          <a:lstStyle/>
          <a:p>
            <a:pPr algn="l" eaLnBrk="1" hangingPunct="1"/>
            <a:r>
              <a:rPr lang="en-US" altLang="zh-CN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像的大小取决于</a:t>
            </a:r>
            <a:r>
              <a:rPr lang="zh-CN" altLang="en-US" sz="3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物距与像距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关系。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5761037" cy="1150937"/>
          </a:xfrm>
        </p:spPr>
        <p:txBody>
          <a:bodyPr/>
          <a:lstStyle/>
          <a:p>
            <a:pPr eaLnBrk="1" hangingPunct="1"/>
            <a:r>
              <a:rPr lang="zh-CN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物近像远像变大；</a:t>
            </a:r>
            <a:endParaRPr lang="en-US" altLang="zh-CN" sz="2800" b="1" smtClean="0"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/>
            <a:r>
              <a:rPr lang="zh-CN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物远像近像变小。</a:t>
            </a:r>
          </a:p>
        </p:txBody>
      </p:sp>
      <p:grpSp>
        <p:nvGrpSpPr>
          <p:cNvPr id="30724" name="Group 29"/>
          <p:cNvGrpSpPr/>
          <p:nvPr/>
        </p:nvGrpSpPr>
        <p:grpSpPr>
          <a:xfrm>
            <a:off x="755650" y="1700213"/>
            <a:ext cx="7212013" cy="2820987"/>
            <a:chOff x="432" y="28"/>
            <a:chExt cx="4543" cy="1777"/>
          </a:xfrm>
        </p:grpSpPr>
        <p:grpSp>
          <p:nvGrpSpPr>
            <p:cNvPr id="30744" name="Group 30"/>
            <p:cNvGrpSpPr/>
            <p:nvPr/>
          </p:nvGrpSpPr>
          <p:grpSpPr>
            <a:xfrm>
              <a:off x="2809" y="262"/>
              <a:ext cx="822" cy="1298"/>
              <a:chOff x="0" y="0"/>
              <a:chExt cx="960" cy="1920"/>
            </a:xfrm>
          </p:grpSpPr>
          <p:sp>
            <p:nvSpPr>
              <p:cNvPr id="30761" name="AutoShape 31"/>
              <p:cNvSpPr>
                <a:spLocks noChangeArrowheads="1"/>
              </p:cNvSpPr>
              <p:nvPr/>
            </p:nvSpPr>
            <p:spPr bwMode="auto">
              <a:xfrm rot="-5400000">
                <a:off x="-480" y="480"/>
                <a:ext cx="1920" cy="960"/>
              </a:xfrm>
              <a:prstGeom prst="parallelogram">
                <a:avLst>
                  <a:gd name="adj" fmla="val 52806"/>
                </a:avLst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62" name="Oval 32"/>
              <p:cNvSpPr>
                <a:spLocks noChangeArrowheads="1"/>
              </p:cNvSpPr>
              <p:nvPr/>
            </p:nvSpPr>
            <p:spPr bwMode="auto">
              <a:xfrm>
                <a:off x="396" y="908"/>
                <a:ext cx="73" cy="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sp>
          <p:nvSpPr>
            <p:cNvPr id="30745" name="AutoShape 33"/>
            <p:cNvSpPr>
              <a:spLocks noChangeArrowheads="1"/>
            </p:cNvSpPr>
            <p:nvPr/>
          </p:nvSpPr>
          <p:spPr bwMode="auto">
            <a:xfrm rot="-5400000">
              <a:off x="3510" y="341"/>
              <a:ext cx="1777" cy="1152"/>
            </a:xfrm>
            <a:prstGeom prst="parallelogram">
              <a:avLst>
                <a:gd name="adj" fmla="val 52246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pSp>
          <p:nvGrpSpPr>
            <p:cNvPr id="30746" name="Group 34"/>
            <p:cNvGrpSpPr/>
            <p:nvPr/>
          </p:nvGrpSpPr>
          <p:grpSpPr>
            <a:xfrm>
              <a:off x="432" y="535"/>
              <a:ext cx="329" cy="1081"/>
              <a:chOff x="0" y="0"/>
              <a:chExt cx="384" cy="1600"/>
            </a:xfrm>
          </p:grpSpPr>
          <p:sp>
            <p:nvSpPr>
              <p:cNvPr id="30758" name="AutoShape 35"/>
              <p:cNvSpPr>
                <a:spLocks noChangeArrowheads="1"/>
              </p:cNvSpPr>
              <p:nvPr/>
            </p:nvSpPr>
            <p:spPr bwMode="auto">
              <a:xfrm>
                <a:off x="48" y="592"/>
                <a:ext cx="240" cy="1008"/>
              </a:xfrm>
              <a:prstGeom prst="can">
                <a:avLst>
                  <a:gd name="adj" fmla="val 49992"/>
                </a:avLst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59" name="未知"/>
              <p:cNvSpPr/>
              <p:nvPr/>
            </p:nvSpPr>
            <p:spPr bwMode="auto">
              <a:xfrm>
                <a:off x="0" y="0"/>
                <a:ext cx="384" cy="640"/>
              </a:xfrm>
              <a:custGeom>
                <a:avLst/>
                <a:gdLst>
                  <a:gd name="T0" fmla="*/ 96 w 384"/>
                  <a:gd name="T1" fmla="*/ 640 h 640"/>
                  <a:gd name="T2" fmla="*/ 0 w 384"/>
                  <a:gd name="T3" fmla="*/ 496 h 640"/>
                  <a:gd name="T4" fmla="*/ 96 w 384"/>
                  <a:gd name="T5" fmla="*/ 256 h 640"/>
                  <a:gd name="T6" fmla="*/ 192 w 384"/>
                  <a:gd name="T7" fmla="*/ 112 h 640"/>
                  <a:gd name="T8" fmla="*/ 240 w 384"/>
                  <a:gd name="T9" fmla="*/ 16 h 640"/>
                  <a:gd name="T10" fmla="*/ 288 w 384"/>
                  <a:gd name="T11" fmla="*/ 208 h 640"/>
                  <a:gd name="T12" fmla="*/ 288 w 384"/>
                  <a:gd name="T13" fmla="*/ 352 h 640"/>
                  <a:gd name="T14" fmla="*/ 384 w 384"/>
                  <a:gd name="T15" fmla="*/ 496 h 640"/>
                  <a:gd name="T16" fmla="*/ 288 w 384"/>
                  <a:gd name="T17" fmla="*/ 592 h 640"/>
                  <a:gd name="T18" fmla="*/ 192 w 384"/>
                  <a:gd name="T19" fmla="*/ 640 h 6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"/>
                  <a:gd name="T31" fmla="*/ 0 h 640"/>
                  <a:gd name="T32" fmla="*/ 384 w 384"/>
                  <a:gd name="T33" fmla="*/ 640 h 6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" h="640">
                    <a:moveTo>
                      <a:pt x="96" y="640"/>
                    </a:moveTo>
                    <a:cubicBezTo>
                      <a:pt x="48" y="600"/>
                      <a:pt x="0" y="560"/>
                      <a:pt x="0" y="496"/>
                    </a:cubicBezTo>
                    <a:cubicBezTo>
                      <a:pt x="0" y="432"/>
                      <a:pt x="64" y="320"/>
                      <a:pt x="96" y="256"/>
                    </a:cubicBezTo>
                    <a:cubicBezTo>
                      <a:pt x="128" y="192"/>
                      <a:pt x="168" y="152"/>
                      <a:pt x="192" y="112"/>
                    </a:cubicBezTo>
                    <a:cubicBezTo>
                      <a:pt x="216" y="72"/>
                      <a:pt x="224" y="0"/>
                      <a:pt x="240" y="16"/>
                    </a:cubicBezTo>
                    <a:cubicBezTo>
                      <a:pt x="256" y="32"/>
                      <a:pt x="280" y="152"/>
                      <a:pt x="288" y="208"/>
                    </a:cubicBezTo>
                    <a:cubicBezTo>
                      <a:pt x="296" y="264"/>
                      <a:pt x="272" y="304"/>
                      <a:pt x="288" y="352"/>
                    </a:cubicBezTo>
                    <a:cubicBezTo>
                      <a:pt x="304" y="400"/>
                      <a:pt x="384" y="456"/>
                      <a:pt x="384" y="496"/>
                    </a:cubicBezTo>
                    <a:cubicBezTo>
                      <a:pt x="384" y="536"/>
                      <a:pt x="320" y="568"/>
                      <a:pt x="288" y="592"/>
                    </a:cubicBezTo>
                    <a:cubicBezTo>
                      <a:pt x="256" y="616"/>
                      <a:pt x="208" y="632"/>
                      <a:pt x="192" y="640"/>
                    </a:cubicBezTo>
                  </a:path>
                </a:pathLst>
              </a:custGeom>
              <a:solidFill>
                <a:srgbClr val="ECF444"/>
              </a:solidFill>
              <a:ln w="9525" cap="flat" cmpd="sng">
                <a:solidFill>
                  <a:srgbClr val="FF6699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60" name="未知"/>
              <p:cNvSpPr/>
              <p:nvPr/>
            </p:nvSpPr>
            <p:spPr bwMode="auto">
              <a:xfrm>
                <a:off x="120" y="256"/>
                <a:ext cx="96" cy="384"/>
              </a:xfrm>
              <a:custGeom>
                <a:avLst/>
                <a:gdLst>
                  <a:gd name="T0" fmla="*/ 6 w 384"/>
                  <a:gd name="T1" fmla="*/ 230 h 640"/>
                  <a:gd name="T2" fmla="*/ 0 w 384"/>
                  <a:gd name="T3" fmla="*/ 179 h 640"/>
                  <a:gd name="T4" fmla="*/ 6 w 384"/>
                  <a:gd name="T5" fmla="*/ 92 h 640"/>
                  <a:gd name="T6" fmla="*/ 12 w 384"/>
                  <a:gd name="T7" fmla="*/ 40 h 640"/>
                  <a:gd name="T8" fmla="*/ 15 w 384"/>
                  <a:gd name="T9" fmla="*/ 6 h 640"/>
                  <a:gd name="T10" fmla="*/ 18 w 384"/>
                  <a:gd name="T11" fmla="*/ 75 h 640"/>
                  <a:gd name="T12" fmla="*/ 18 w 384"/>
                  <a:gd name="T13" fmla="*/ 127 h 640"/>
                  <a:gd name="T14" fmla="*/ 24 w 384"/>
                  <a:gd name="T15" fmla="*/ 179 h 640"/>
                  <a:gd name="T16" fmla="*/ 18 w 384"/>
                  <a:gd name="T17" fmla="*/ 213 h 640"/>
                  <a:gd name="T18" fmla="*/ 12 w 384"/>
                  <a:gd name="T19" fmla="*/ 230 h 6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"/>
                  <a:gd name="T31" fmla="*/ 0 h 640"/>
                  <a:gd name="T32" fmla="*/ 384 w 384"/>
                  <a:gd name="T33" fmla="*/ 640 h 6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" h="640">
                    <a:moveTo>
                      <a:pt x="96" y="640"/>
                    </a:moveTo>
                    <a:cubicBezTo>
                      <a:pt x="48" y="600"/>
                      <a:pt x="0" y="560"/>
                      <a:pt x="0" y="496"/>
                    </a:cubicBezTo>
                    <a:cubicBezTo>
                      <a:pt x="0" y="432"/>
                      <a:pt x="64" y="320"/>
                      <a:pt x="96" y="256"/>
                    </a:cubicBezTo>
                    <a:cubicBezTo>
                      <a:pt x="128" y="192"/>
                      <a:pt x="168" y="152"/>
                      <a:pt x="192" y="112"/>
                    </a:cubicBezTo>
                    <a:cubicBezTo>
                      <a:pt x="216" y="72"/>
                      <a:pt x="224" y="0"/>
                      <a:pt x="240" y="16"/>
                    </a:cubicBezTo>
                    <a:cubicBezTo>
                      <a:pt x="256" y="32"/>
                      <a:pt x="280" y="152"/>
                      <a:pt x="288" y="208"/>
                    </a:cubicBezTo>
                    <a:cubicBezTo>
                      <a:pt x="296" y="264"/>
                      <a:pt x="272" y="304"/>
                      <a:pt x="288" y="352"/>
                    </a:cubicBezTo>
                    <a:cubicBezTo>
                      <a:pt x="304" y="400"/>
                      <a:pt x="384" y="456"/>
                      <a:pt x="384" y="496"/>
                    </a:cubicBezTo>
                    <a:cubicBezTo>
                      <a:pt x="384" y="536"/>
                      <a:pt x="320" y="568"/>
                      <a:pt x="288" y="592"/>
                    </a:cubicBezTo>
                    <a:cubicBezTo>
                      <a:pt x="256" y="616"/>
                      <a:pt x="208" y="632"/>
                      <a:pt x="192" y="640"/>
                    </a:cubicBezTo>
                  </a:path>
                </a:pathLst>
              </a:custGeom>
              <a:noFill/>
              <a:ln w="9525" cap="flat" cmpd="sng">
                <a:solidFill>
                  <a:srgbClr val="FF6699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30747" name="Group 38"/>
            <p:cNvGrpSpPr/>
            <p:nvPr/>
          </p:nvGrpSpPr>
          <p:grpSpPr>
            <a:xfrm>
              <a:off x="4209" y="562"/>
              <a:ext cx="146" cy="499"/>
              <a:chOff x="0" y="0"/>
              <a:chExt cx="179" cy="612"/>
            </a:xfrm>
          </p:grpSpPr>
          <p:sp>
            <p:nvSpPr>
              <p:cNvPr id="30754" name="未知"/>
              <p:cNvSpPr/>
              <p:nvPr/>
            </p:nvSpPr>
            <p:spPr bwMode="auto">
              <a:xfrm flipV="1">
                <a:off x="0" y="367"/>
                <a:ext cx="179" cy="245"/>
              </a:xfrm>
              <a:custGeom>
                <a:avLst/>
                <a:gdLst>
                  <a:gd name="T0" fmla="*/ 21 w 384"/>
                  <a:gd name="T1" fmla="*/ 94 h 640"/>
                  <a:gd name="T2" fmla="*/ 0 w 384"/>
                  <a:gd name="T3" fmla="*/ 73 h 640"/>
                  <a:gd name="T4" fmla="*/ 21 w 384"/>
                  <a:gd name="T5" fmla="*/ 38 h 640"/>
                  <a:gd name="T6" fmla="*/ 42 w 384"/>
                  <a:gd name="T7" fmla="*/ 16 h 640"/>
                  <a:gd name="T8" fmla="*/ 52 w 384"/>
                  <a:gd name="T9" fmla="*/ 2 h 640"/>
                  <a:gd name="T10" fmla="*/ 62 w 384"/>
                  <a:gd name="T11" fmla="*/ 31 h 640"/>
                  <a:gd name="T12" fmla="*/ 62 w 384"/>
                  <a:gd name="T13" fmla="*/ 52 h 640"/>
                  <a:gd name="T14" fmla="*/ 83 w 384"/>
                  <a:gd name="T15" fmla="*/ 73 h 640"/>
                  <a:gd name="T16" fmla="*/ 62 w 384"/>
                  <a:gd name="T17" fmla="*/ 87 h 640"/>
                  <a:gd name="T18" fmla="*/ 42 w 384"/>
                  <a:gd name="T19" fmla="*/ 94 h 6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"/>
                  <a:gd name="T31" fmla="*/ 0 h 640"/>
                  <a:gd name="T32" fmla="*/ 384 w 384"/>
                  <a:gd name="T33" fmla="*/ 640 h 6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" h="640">
                    <a:moveTo>
                      <a:pt x="96" y="640"/>
                    </a:moveTo>
                    <a:cubicBezTo>
                      <a:pt x="48" y="600"/>
                      <a:pt x="0" y="560"/>
                      <a:pt x="0" y="496"/>
                    </a:cubicBezTo>
                    <a:cubicBezTo>
                      <a:pt x="0" y="432"/>
                      <a:pt x="64" y="320"/>
                      <a:pt x="96" y="256"/>
                    </a:cubicBezTo>
                    <a:cubicBezTo>
                      <a:pt x="128" y="192"/>
                      <a:pt x="168" y="152"/>
                      <a:pt x="192" y="112"/>
                    </a:cubicBezTo>
                    <a:cubicBezTo>
                      <a:pt x="216" y="72"/>
                      <a:pt x="224" y="0"/>
                      <a:pt x="240" y="16"/>
                    </a:cubicBezTo>
                    <a:cubicBezTo>
                      <a:pt x="256" y="32"/>
                      <a:pt x="280" y="152"/>
                      <a:pt x="288" y="208"/>
                    </a:cubicBezTo>
                    <a:cubicBezTo>
                      <a:pt x="296" y="264"/>
                      <a:pt x="272" y="304"/>
                      <a:pt x="288" y="352"/>
                    </a:cubicBezTo>
                    <a:cubicBezTo>
                      <a:pt x="304" y="400"/>
                      <a:pt x="384" y="456"/>
                      <a:pt x="384" y="496"/>
                    </a:cubicBezTo>
                    <a:cubicBezTo>
                      <a:pt x="384" y="536"/>
                      <a:pt x="320" y="568"/>
                      <a:pt x="288" y="592"/>
                    </a:cubicBezTo>
                    <a:cubicBezTo>
                      <a:pt x="256" y="616"/>
                      <a:pt x="208" y="632"/>
                      <a:pt x="192" y="640"/>
                    </a:cubicBezTo>
                  </a:path>
                </a:pathLst>
              </a:custGeom>
              <a:solidFill>
                <a:srgbClr val="ECF444"/>
              </a:solidFill>
              <a:ln w="9525" cap="flat" cmpd="sng">
                <a:solidFill>
                  <a:srgbClr val="FF6699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grpSp>
            <p:nvGrpSpPr>
              <p:cNvPr id="30755" name="Group 40"/>
              <p:cNvGrpSpPr/>
              <p:nvPr/>
            </p:nvGrpSpPr>
            <p:grpSpPr>
              <a:xfrm>
                <a:off x="22" y="0"/>
                <a:ext cx="112" cy="514"/>
                <a:chOff x="0" y="0"/>
                <a:chExt cx="112" cy="514"/>
              </a:xfrm>
            </p:grpSpPr>
            <p:sp>
              <p:nvSpPr>
                <p:cNvPr id="30756" name="AutoShape 41"/>
                <p:cNvSpPr>
                  <a:spLocks noChangeArrowheads="1"/>
                </p:cNvSpPr>
                <p:nvPr/>
              </p:nvSpPr>
              <p:spPr bwMode="auto">
                <a:xfrm flipV="1">
                  <a:off x="0" y="0"/>
                  <a:ext cx="112" cy="386"/>
                </a:xfrm>
                <a:prstGeom prst="can">
                  <a:avLst>
                    <a:gd name="adj" fmla="val 41022"/>
                  </a:avLst>
                </a:prstGeom>
                <a:solidFill>
                  <a:srgbClr val="FF9999"/>
                </a:solidFill>
                <a:ln w="952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30757" name="未知"/>
                <p:cNvSpPr/>
                <p:nvPr/>
              </p:nvSpPr>
              <p:spPr bwMode="auto">
                <a:xfrm flipV="1">
                  <a:off x="34" y="367"/>
                  <a:ext cx="45" cy="147"/>
                </a:xfrm>
                <a:custGeom>
                  <a:avLst/>
                  <a:gdLst>
                    <a:gd name="T0" fmla="*/ 1 w 384"/>
                    <a:gd name="T1" fmla="*/ 34 h 640"/>
                    <a:gd name="T2" fmla="*/ 0 w 384"/>
                    <a:gd name="T3" fmla="*/ 26 h 640"/>
                    <a:gd name="T4" fmla="*/ 1 w 384"/>
                    <a:gd name="T5" fmla="*/ 14 h 640"/>
                    <a:gd name="T6" fmla="*/ 3 w 384"/>
                    <a:gd name="T7" fmla="*/ 6 h 640"/>
                    <a:gd name="T8" fmla="*/ 3 w 384"/>
                    <a:gd name="T9" fmla="*/ 1 h 640"/>
                    <a:gd name="T10" fmla="*/ 4 w 384"/>
                    <a:gd name="T11" fmla="*/ 11 h 640"/>
                    <a:gd name="T12" fmla="*/ 4 w 384"/>
                    <a:gd name="T13" fmla="*/ 19 h 640"/>
                    <a:gd name="T14" fmla="*/ 5 w 384"/>
                    <a:gd name="T15" fmla="*/ 26 h 640"/>
                    <a:gd name="T16" fmla="*/ 4 w 384"/>
                    <a:gd name="T17" fmla="*/ 31 h 640"/>
                    <a:gd name="T18" fmla="*/ 3 w 384"/>
                    <a:gd name="T19" fmla="*/ 34 h 6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4"/>
                    <a:gd name="T31" fmla="*/ 0 h 640"/>
                    <a:gd name="T32" fmla="*/ 384 w 384"/>
                    <a:gd name="T33" fmla="*/ 640 h 6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4" h="640">
                      <a:moveTo>
                        <a:pt x="96" y="640"/>
                      </a:moveTo>
                      <a:cubicBezTo>
                        <a:pt x="48" y="600"/>
                        <a:pt x="0" y="560"/>
                        <a:pt x="0" y="496"/>
                      </a:cubicBezTo>
                      <a:cubicBezTo>
                        <a:pt x="0" y="432"/>
                        <a:pt x="64" y="320"/>
                        <a:pt x="96" y="256"/>
                      </a:cubicBezTo>
                      <a:cubicBezTo>
                        <a:pt x="128" y="192"/>
                        <a:pt x="168" y="152"/>
                        <a:pt x="192" y="112"/>
                      </a:cubicBezTo>
                      <a:cubicBezTo>
                        <a:pt x="216" y="72"/>
                        <a:pt x="224" y="0"/>
                        <a:pt x="240" y="16"/>
                      </a:cubicBezTo>
                      <a:cubicBezTo>
                        <a:pt x="256" y="32"/>
                        <a:pt x="280" y="152"/>
                        <a:pt x="288" y="208"/>
                      </a:cubicBezTo>
                      <a:cubicBezTo>
                        <a:pt x="296" y="264"/>
                        <a:pt x="272" y="304"/>
                        <a:pt x="288" y="352"/>
                      </a:cubicBezTo>
                      <a:cubicBezTo>
                        <a:pt x="304" y="400"/>
                        <a:pt x="384" y="456"/>
                        <a:pt x="384" y="496"/>
                      </a:cubicBezTo>
                      <a:cubicBezTo>
                        <a:pt x="384" y="536"/>
                        <a:pt x="320" y="568"/>
                        <a:pt x="288" y="592"/>
                      </a:cubicBezTo>
                      <a:cubicBezTo>
                        <a:pt x="256" y="616"/>
                        <a:pt x="208" y="632"/>
                        <a:pt x="192" y="6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6699"/>
                  </a:solidFill>
                  <a:rou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30748" name="Group 43"/>
            <p:cNvGrpSpPr/>
            <p:nvPr/>
          </p:nvGrpSpPr>
          <p:grpSpPr>
            <a:xfrm>
              <a:off x="672" y="604"/>
              <a:ext cx="3617" cy="441"/>
              <a:chOff x="0" y="0"/>
              <a:chExt cx="4176" cy="1536"/>
            </a:xfrm>
          </p:grpSpPr>
          <p:sp>
            <p:nvSpPr>
              <p:cNvPr id="30752" name="Line 44"/>
              <p:cNvSpPr>
                <a:spLocks noChangeShapeType="1"/>
              </p:cNvSpPr>
              <p:nvPr/>
            </p:nvSpPr>
            <p:spPr bwMode="auto">
              <a:xfrm>
                <a:off x="0" y="0"/>
                <a:ext cx="4176" cy="15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53" name="Line 45"/>
              <p:cNvSpPr>
                <a:spLocks noChangeShapeType="1"/>
              </p:cNvSpPr>
              <p:nvPr/>
            </p:nvSpPr>
            <p:spPr bwMode="auto">
              <a:xfrm>
                <a:off x="1008" y="368"/>
                <a:ext cx="144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tailEnd type="triangle" w="med" len="med"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30749" name="Group 46"/>
            <p:cNvGrpSpPr/>
            <p:nvPr/>
          </p:nvGrpSpPr>
          <p:grpSpPr>
            <a:xfrm>
              <a:off x="624" y="844"/>
              <a:ext cx="3617" cy="221"/>
              <a:chOff x="0" y="0"/>
              <a:chExt cx="4224" cy="864"/>
            </a:xfrm>
          </p:grpSpPr>
          <p:sp>
            <p:nvSpPr>
              <p:cNvPr id="30750" name="Line 47"/>
              <p:cNvSpPr>
                <a:spLocks noChangeShapeType="1"/>
              </p:cNvSpPr>
              <p:nvPr/>
            </p:nvSpPr>
            <p:spPr bwMode="auto">
              <a:xfrm flipV="1">
                <a:off x="0" y="0"/>
                <a:ext cx="4224" cy="8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51" name="Line 48"/>
              <p:cNvSpPr>
                <a:spLocks noChangeShapeType="1"/>
              </p:cNvSpPr>
              <p:nvPr/>
            </p:nvSpPr>
            <p:spPr bwMode="auto">
              <a:xfrm flipV="1">
                <a:off x="960" y="620"/>
                <a:ext cx="192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tailEnd type="triangle" w="med" len="med"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30725" name="Group 49"/>
          <p:cNvGrpSpPr/>
          <p:nvPr/>
        </p:nvGrpSpPr>
        <p:grpSpPr>
          <a:xfrm>
            <a:off x="833438" y="3913188"/>
            <a:ext cx="7339012" cy="3705225"/>
            <a:chOff x="480" y="1756"/>
            <a:chExt cx="4623" cy="2334"/>
          </a:xfrm>
        </p:grpSpPr>
        <p:sp>
          <p:nvSpPr>
            <p:cNvPr id="30726" name="AutoShape 50"/>
            <p:cNvSpPr>
              <a:spLocks noChangeArrowheads="1"/>
            </p:cNvSpPr>
            <p:nvPr/>
          </p:nvSpPr>
          <p:spPr bwMode="auto">
            <a:xfrm rot="-5400000">
              <a:off x="3358" y="2345"/>
              <a:ext cx="2334" cy="1156"/>
            </a:xfrm>
            <a:prstGeom prst="parallelogram">
              <a:avLst>
                <a:gd name="adj" fmla="val 68385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pSp>
          <p:nvGrpSpPr>
            <p:cNvPr id="30727" name="Group 51"/>
            <p:cNvGrpSpPr/>
            <p:nvPr/>
          </p:nvGrpSpPr>
          <p:grpSpPr>
            <a:xfrm>
              <a:off x="1872" y="2013"/>
              <a:ext cx="930" cy="1497"/>
              <a:chOff x="0" y="0"/>
              <a:chExt cx="960" cy="1920"/>
            </a:xfrm>
          </p:grpSpPr>
          <p:sp>
            <p:nvSpPr>
              <p:cNvPr id="30742" name="AutoShape 52"/>
              <p:cNvSpPr>
                <a:spLocks noChangeArrowheads="1"/>
              </p:cNvSpPr>
              <p:nvPr/>
            </p:nvSpPr>
            <p:spPr bwMode="auto">
              <a:xfrm rot="-5400000">
                <a:off x="-480" y="480"/>
                <a:ext cx="1920" cy="960"/>
              </a:xfrm>
              <a:prstGeom prst="parallelogram">
                <a:avLst>
                  <a:gd name="adj" fmla="val 52806"/>
                </a:avLst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43" name="Oval 53"/>
              <p:cNvSpPr>
                <a:spLocks noChangeArrowheads="1"/>
              </p:cNvSpPr>
              <p:nvPr/>
            </p:nvSpPr>
            <p:spPr bwMode="auto">
              <a:xfrm>
                <a:off x="396" y="908"/>
                <a:ext cx="73" cy="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30728" name="Group 54"/>
            <p:cNvGrpSpPr/>
            <p:nvPr/>
          </p:nvGrpSpPr>
          <p:grpSpPr>
            <a:xfrm>
              <a:off x="480" y="2439"/>
              <a:ext cx="330" cy="1079"/>
              <a:chOff x="0" y="0"/>
              <a:chExt cx="384" cy="1600"/>
            </a:xfrm>
          </p:grpSpPr>
          <p:sp>
            <p:nvSpPr>
              <p:cNvPr id="30739" name="AutoShape 55"/>
              <p:cNvSpPr>
                <a:spLocks noChangeArrowheads="1"/>
              </p:cNvSpPr>
              <p:nvPr/>
            </p:nvSpPr>
            <p:spPr bwMode="auto">
              <a:xfrm>
                <a:off x="48" y="592"/>
                <a:ext cx="240" cy="1008"/>
              </a:xfrm>
              <a:prstGeom prst="can">
                <a:avLst>
                  <a:gd name="adj" fmla="val 49992"/>
                </a:avLst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40" name="未知"/>
              <p:cNvSpPr/>
              <p:nvPr/>
            </p:nvSpPr>
            <p:spPr bwMode="auto">
              <a:xfrm>
                <a:off x="0" y="0"/>
                <a:ext cx="384" cy="640"/>
              </a:xfrm>
              <a:custGeom>
                <a:avLst/>
                <a:gdLst>
                  <a:gd name="T0" fmla="*/ 96 w 384"/>
                  <a:gd name="T1" fmla="*/ 640 h 640"/>
                  <a:gd name="T2" fmla="*/ 0 w 384"/>
                  <a:gd name="T3" fmla="*/ 496 h 640"/>
                  <a:gd name="T4" fmla="*/ 96 w 384"/>
                  <a:gd name="T5" fmla="*/ 256 h 640"/>
                  <a:gd name="T6" fmla="*/ 192 w 384"/>
                  <a:gd name="T7" fmla="*/ 112 h 640"/>
                  <a:gd name="T8" fmla="*/ 240 w 384"/>
                  <a:gd name="T9" fmla="*/ 16 h 640"/>
                  <a:gd name="T10" fmla="*/ 288 w 384"/>
                  <a:gd name="T11" fmla="*/ 208 h 640"/>
                  <a:gd name="T12" fmla="*/ 288 w 384"/>
                  <a:gd name="T13" fmla="*/ 352 h 640"/>
                  <a:gd name="T14" fmla="*/ 384 w 384"/>
                  <a:gd name="T15" fmla="*/ 496 h 640"/>
                  <a:gd name="T16" fmla="*/ 288 w 384"/>
                  <a:gd name="T17" fmla="*/ 592 h 640"/>
                  <a:gd name="T18" fmla="*/ 192 w 384"/>
                  <a:gd name="T19" fmla="*/ 640 h 6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"/>
                  <a:gd name="T31" fmla="*/ 0 h 640"/>
                  <a:gd name="T32" fmla="*/ 384 w 384"/>
                  <a:gd name="T33" fmla="*/ 640 h 6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" h="640">
                    <a:moveTo>
                      <a:pt x="96" y="640"/>
                    </a:moveTo>
                    <a:cubicBezTo>
                      <a:pt x="48" y="600"/>
                      <a:pt x="0" y="560"/>
                      <a:pt x="0" y="496"/>
                    </a:cubicBezTo>
                    <a:cubicBezTo>
                      <a:pt x="0" y="432"/>
                      <a:pt x="64" y="320"/>
                      <a:pt x="96" y="256"/>
                    </a:cubicBezTo>
                    <a:cubicBezTo>
                      <a:pt x="128" y="192"/>
                      <a:pt x="168" y="152"/>
                      <a:pt x="192" y="112"/>
                    </a:cubicBezTo>
                    <a:cubicBezTo>
                      <a:pt x="216" y="72"/>
                      <a:pt x="224" y="0"/>
                      <a:pt x="240" y="16"/>
                    </a:cubicBezTo>
                    <a:cubicBezTo>
                      <a:pt x="256" y="32"/>
                      <a:pt x="280" y="152"/>
                      <a:pt x="288" y="208"/>
                    </a:cubicBezTo>
                    <a:cubicBezTo>
                      <a:pt x="296" y="264"/>
                      <a:pt x="272" y="304"/>
                      <a:pt x="288" y="352"/>
                    </a:cubicBezTo>
                    <a:cubicBezTo>
                      <a:pt x="304" y="400"/>
                      <a:pt x="384" y="456"/>
                      <a:pt x="384" y="496"/>
                    </a:cubicBezTo>
                    <a:cubicBezTo>
                      <a:pt x="384" y="536"/>
                      <a:pt x="320" y="568"/>
                      <a:pt x="288" y="592"/>
                    </a:cubicBezTo>
                    <a:cubicBezTo>
                      <a:pt x="256" y="616"/>
                      <a:pt x="208" y="632"/>
                      <a:pt x="192" y="640"/>
                    </a:cubicBezTo>
                  </a:path>
                </a:pathLst>
              </a:custGeom>
              <a:solidFill>
                <a:srgbClr val="ECF444"/>
              </a:solidFill>
              <a:ln w="9525" cap="flat" cmpd="sng">
                <a:solidFill>
                  <a:srgbClr val="FF6699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41" name="未知"/>
              <p:cNvSpPr/>
              <p:nvPr/>
            </p:nvSpPr>
            <p:spPr bwMode="auto">
              <a:xfrm>
                <a:off x="120" y="256"/>
                <a:ext cx="96" cy="384"/>
              </a:xfrm>
              <a:custGeom>
                <a:avLst/>
                <a:gdLst>
                  <a:gd name="T0" fmla="*/ 6 w 384"/>
                  <a:gd name="T1" fmla="*/ 230 h 640"/>
                  <a:gd name="T2" fmla="*/ 0 w 384"/>
                  <a:gd name="T3" fmla="*/ 179 h 640"/>
                  <a:gd name="T4" fmla="*/ 6 w 384"/>
                  <a:gd name="T5" fmla="*/ 92 h 640"/>
                  <a:gd name="T6" fmla="*/ 12 w 384"/>
                  <a:gd name="T7" fmla="*/ 40 h 640"/>
                  <a:gd name="T8" fmla="*/ 15 w 384"/>
                  <a:gd name="T9" fmla="*/ 6 h 640"/>
                  <a:gd name="T10" fmla="*/ 18 w 384"/>
                  <a:gd name="T11" fmla="*/ 75 h 640"/>
                  <a:gd name="T12" fmla="*/ 18 w 384"/>
                  <a:gd name="T13" fmla="*/ 127 h 640"/>
                  <a:gd name="T14" fmla="*/ 24 w 384"/>
                  <a:gd name="T15" fmla="*/ 179 h 640"/>
                  <a:gd name="T16" fmla="*/ 18 w 384"/>
                  <a:gd name="T17" fmla="*/ 213 h 640"/>
                  <a:gd name="T18" fmla="*/ 12 w 384"/>
                  <a:gd name="T19" fmla="*/ 230 h 6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"/>
                  <a:gd name="T31" fmla="*/ 0 h 640"/>
                  <a:gd name="T32" fmla="*/ 384 w 384"/>
                  <a:gd name="T33" fmla="*/ 640 h 6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" h="640">
                    <a:moveTo>
                      <a:pt x="96" y="640"/>
                    </a:moveTo>
                    <a:cubicBezTo>
                      <a:pt x="48" y="600"/>
                      <a:pt x="0" y="560"/>
                      <a:pt x="0" y="496"/>
                    </a:cubicBezTo>
                    <a:cubicBezTo>
                      <a:pt x="0" y="432"/>
                      <a:pt x="64" y="320"/>
                      <a:pt x="96" y="256"/>
                    </a:cubicBezTo>
                    <a:cubicBezTo>
                      <a:pt x="128" y="192"/>
                      <a:pt x="168" y="152"/>
                      <a:pt x="192" y="112"/>
                    </a:cubicBezTo>
                    <a:cubicBezTo>
                      <a:pt x="216" y="72"/>
                      <a:pt x="224" y="0"/>
                      <a:pt x="240" y="16"/>
                    </a:cubicBezTo>
                    <a:cubicBezTo>
                      <a:pt x="256" y="32"/>
                      <a:pt x="280" y="152"/>
                      <a:pt x="288" y="208"/>
                    </a:cubicBezTo>
                    <a:cubicBezTo>
                      <a:pt x="296" y="264"/>
                      <a:pt x="272" y="304"/>
                      <a:pt x="288" y="352"/>
                    </a:cubicBezTo>
                    <a:cubicBezTo>
                      <a:pt x="304" y="400"/>
                      <a:pt x="384" y="456"/>
                      <a:pt x="384" y="496"/>
                    </a:cubicBezTo>
                    <a:cubicBezTo>
                      <a:pt x="384" y="536"/>
                      <a:pt x="320" y="568"/>
                      <a:pt x="288" y="592"/>
                    </a:cubicBezTo>
                    <a:cubicBezTo>
                      <a:pt x="256" y="616"/>
                      <a:pt x="208" y="632"/>
                      <a:pt x="192" y="640"/>
                    </a:cubicBezTo>
                  </a:path>
                </a:pathLst>
              </a:custGeom>
              <a:noFill/>
              <a:ln w="9525" cap="flat" cmpd="sng">
                <a:solidFill>
                  <a:srgbClr val="FF6699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30729" name="Group 58"/>
            <p:cNvGrpSpPr/>
            <p:nvPr/>
          </p:nvGrpSpPr>
          <p:grpSpPr>
            <a:xfrm>
              <a:off x="672" y="2524"/>
              <a:ext cx="3705" cy="529"/>
              <a:chOff x="0" y="0"/>
              <a:chExt cx="4176" cy="1536"/>
            </a:xfrm>
          </p:grpSpPr>
          <p:sp>
            <p:nvSpPr>
              <p:cNvPr id="30737" name="Line 59"/>
              <p:cNvSpPr>
                <a:spLocks noChangeShapeType="1"/>
              </p:cNvSpPr>
              <p:nvPr/>
            </p:nvSpPr>
            <p:spPr bwMode="auto">
              <a:xfrm>
                <a:off x="0" y="0"/>
                <a:ext cx="4176" cy="15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38" name="Line 60"/>
              <p:cNvSpPr>
                <a:spLocks noChangeShapeType="1"/>
              </p:cNvSpPr>
              <p:nvPr/>
            </p:nvSpPr>
            <p:spPr bwMode="auto">
              <a:xfrm>
                <a:off x="1008" y="368"/>
                <a:ext cx="144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tailEnd type="triangle" w="med" len="med"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30730" name="Group 61"/>
            <p:cNvGrpSpPr/>
            <p:nvPr/>
          </p:nvGrpSpPr>
          <p:grpSpPr>
            <a:xfrm>
              <a:off x="672" y="2476"/>
              <a:ext cx="3661" cy="485"/>
              <a:chOff x="0" y="0"/>
              <a:chExt cx="4224" cy="864"/>
            </a:xfrm>
          </p:grpSpPr>
          <p:sp>
            <p:nvSpPr>
              <p:cNvPr id="30735" name="Line 62"/>
              <p:cNvSpPr>
                <a:spLocks noChangeShapeType="1"/>
              </p:cNvSpPr>
              <p:nvPr/>
            </p:nvSpPr>
            <p:spPr bwMode="auto">
              <a:xfrm flipV="1">
                <a:off x="0" y="0"/>
                <a:ext cx="4224" cy="8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36" name="Line 63"/>
              <p:cNvSpPr>
                <a:spLocks noChangeShapeType="1"/>
              </p:cNvSpPr>
              <p:nvPr/>
            </p:nvSpPr>
            <p:spPr bwMode="auto">
              <a:xfrm flipV="1">
                <a:off x="960" y="620"/>
                <a:ext cx="192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tailEnd type="triangle" w="med" len="med"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30731" name="Group 64"/>
            <p:cNvGrpSpPr/>
            <p:nvPr/>
          </p:nvGrpSpPr>
          <p:grpSpPr>
            <a:xfrm>
              <a:off x="4059" y="2160"/>
              <a:ext cx="485" cy="882"/>
              <a:chOff x="0" y="0"/>
              <a:chExt cx="528" cy="960"/>
            </a:xfrm>
          </p:grpSpPr>
          <p:sp>
            <p:nvSpPr>
              <p:cNvPr id="30732" name="AutoShape 65"/>
              <p:cNvSpPr>
                <a:spLocks noChangeArrowheads="1"/>
              </p:cNvSpPr>
              <p:nvPr/>
            </p:nvSpPr>
            <p:spPr bwMode="auto">
              <a:xfrm flipV="1">
                <a:off x="66" y="0"/>
                <a:ext cx="330" cy="409"/>
              </a:xfrm>
              <a:prstGeom prst="can">
                <a:avLst>
                  <a:gd name="adj" fmla="val 14752"/>
                </a:avLst>
              </a:prstGeom>
              <a:solidFill>
                <a:srgbClr val="FF9999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33" name="未知"/>
              <p:cNvSpPr/>
              <p:nvPr/>
            </p:nvSpPr>
            <p:spPr bwMode="auto">
              <a:xfrm flipV="1">
                <a:off x="0" y="365"/>
                <a:ext cx="528" cy="595"/>
              </a:xfrm>
              <a:custGeom>
                <a:avLst/>
                <a:gdLst>
                  <a:gd name="T0" fmla="*/ 182 w 384"/>
                  <a:gd name="T1" fmla="*/ 553 h 640"/>
                  <a:gd name="T2" fmla="*/ 0 w 384"/>
                  <a:gd name="T3" fmla="*/ 429 h 640"/>
                  <a:gd name="T4" fmla="*/ 182 w 384"/>
                  <a:gd name="T5" fmla="*/ 221 h 640"/>
                  <a:gd name="T6" fmla="*/ 363 w 384"/>
                  <a:gd name="T7" fmla="*/ 97 h 640"/>
                  <a:gd name="T8" fmla="*/ 454 w 384"/>
                  <a:gd name="T9" fmla="*/ 14 h 640"/>
                  <a:gd name="T10" fmla="*/ 544 w 384"/>
                  <a:gd name="T11" fmla="*/ 179 h 640"/>
                  <a:gd name="T12" fmla="*/ 544 w 384"/>
                  <a:gd name="T13" fmla="*/ 304 h 640"/>
                  <a:gd name="T14" fmla="*/ 726 w 384"/>
                  <a:gd name="T15" fmla="*/ 429 h 640"/>
                  <a:gd name="T16" fmla="*/ 544 w 384"/>
                  <a:gd name="T17" fmla="*/ 511 h 640"/>
                  <a:gd name="T18" fmla="*/ 363 w 384"/>
                  <a:gd name="T19" fmla="*/ 553 h 6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"/>
                  <a:gd name="T31" fmla="*/ 0 h 640"/>
                  <a:gd name="T32" fmla="*/ 384 w 384"/>
                  <a:gd name="T33" fmla="*/ 640 h 6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" h="640">
                    <a:moveTo>
                      <a:pt x="96" y="640"/>
                    </a:moveTo>
                    <a:cubicBezTo>
                      <a:pt x="48" y="600"/>
                      <a:pt x="0" y="560"/>
                      <a:pt x="0" y="496"/>
                    </a:cubicBezTo>
                    <a:cubicBezTo>
                      <a:pt x="0" y="432"/>
                      <a:pt x="64" y="320"/>
                      <a:pt x="96" y="256"/>
                    </a:cubicBezTo>
                    <a:cubicBezTo>
                      <a:pt x="128" y="192"/>
                      <a:pt x="168" y="152"/>
                      <a:pt x="192" y="112"/>
                    </a:cubicBezTo>
                    <a:cubicBezTo>
                      <a:pt x="216" y="72"/>
                      <a:pt x="224" y="0"/>
                      <a:pt x="240" y="16"/>
                    </a:cubicBezTo>
                    <a:cubicBezTo>
                      <a:pt x="256" y="32"/>
                      <a:pt x="280" y="152"/>
                      <a:pt x="288" y="208"/>
                    </a:cubicBezTo>
                    <a:cubicBezTo>
                      <a:pt x="296" y="264"/>
                      <a:pt x="272" y="304"/>
                      <a:pt x="288" y="352"/>
                    </a:cubicBezTo>
                    <a:cubicBezTo>
                      <a:pt x="304" y="400"/>
                      <a:pt x="384" y="456"/>
                      <a:pt x="384" y="496"/>
                    </a:cubicBezTo>
                    <a:cubicBezTo>
                      <a:pt x="384" y="536"/>
                      <a:pt x="320" y="568"/>
                      <a:pt x="288" y="592"/>
                    </a:cubicBezTo>
                    <a:cubicBezTo>
                      <a:pt x="256" y="616"/>
                      <a:pt x="208" y="632"/>
                      <a:pt x="192" y="640"/>
                    </a:cubicBezTo>
                  </a:path>
                </a:pathLst>
              </a:custGeom>
              <a:solidFill>
                <a:srgbClr val="ECF444"/>
              </a:solidFill>
              <a:ln w="9525" cap="flat" cmpd="sng">
                <a:solidFill>
                  <a:srgbClr val="FF6699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734" name="未知"/>
              <p:cNvSpPr/>
              <p:nvPr/>
            </p:nvSpPr>
            <p:spPr bwMode="auto">
              <a:xfrm flipV="1">
                <a:off x="165" y="365"/>
                <a:ext cx="132" cy="357"/>
              </a:xfrm>
              <a:custGeom>
                <a:avLst/>
                <a:gdLst>
                  <a:gd name="T0" fmla="*/ 11 w 384"/>
                  <a:gd name="T1" fmla="*/ 199 h 640"/>
                  <a:gd name="T2" fmla="*/ 0 w 384"/>
                  <a:gd name="T3" fmla="*/ 155 h 640"/>
                  <a:gd name="T4" fmla="*/ 11 w 384"/>
                  <a:gd name="T5" fmla="*/ 80 h 640"/>
                  <a:gd name="T6" fmla="*/ 23 w 384"/>
                  <a:gd name="T7" fmla="*/ 35 h 640"/>
                  <a:gd name="T8" fmla="*/ 28 w 384"/>
                  <a:gd name="T9" fmla="*/ 5 h 640"/>
                  <a:gd name="T10" fmla="*/ 34 w 384"/>
                  <a:gd name="T11" fmla="*/ 65 h 640"/>
                  <a:gd name="T12" fmla="*/ 34 w 384"/>
                  <a:gd name="T13" fmla="*/ 109 h 640"/>
                  <a:gd name="T14" fmla="*/ 45 w 384"/>
                  <a:gd name="T15" fmla="*/ 155 h 640"/>
                  <a:gd name="T16" fmla="*/ 34 w 384"/>
                  <a:gd name="T17" fmla="*/ 184 h 640"/>
                  <a:gd name="T18" fmla="*/ 23 w 384"/>
                  <a:gd name="T19" fmla="*/ 199 h 6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"/>
                  <a:gd name="T31" fmla="*/ 0 h 640"/>
                  <a:gd name="T32" fmla="*/ 384 w 384"/>
                  <a:gd name="T33" fmla="*/ 640 h 6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" h="640">
                    <a:moveTo>
                      <a:pt x="96" y="640"/>
                    </a:moveTo>
                    <a:cubicBezTo>
                      <a:pt x="48" y="600"/>
                      <a:pt x="0" y="560"/>
                      <a:pt x="0" y="496"/>
                    </a:cubicBezTo>
                    <a:cubicBezTo>
                      <a:pt x="0" y="432"/>
                      <a:pt x="64" y="320"/>
                      <a:pt x="96" y="256"/>
                    </a:cubicBezTo>
                    <a:cubicBezTo>
                      <a:pt x="128" y="192"/>
                      <a:pt x="168" y="152"/>
                      <a:pt x="192" y="112"/>
                    </a:cubicBezTo>
                    <a:cubicBezTo>
                      <a:pt x="216" y="72"/>
                      <a:pt x="224" y="0"/>
                      <a:pt x="240" y="16"/>
                    </a:cubicBezTo>
                    <a:cubicBezTo>
                      <a:pt x="256" y="32"/>
                      <a:pt x="280" y="152"/>
                      <a:pt x="288" y="208"/>
                    </a:cubicBezTo>
                    <a:cubicBezTo>
                      <a:pt x="296" y="264"/>
                      <a:pt x="272" y="304"/>
                      <a:pt x="288" y="352"/>
                    </a:cubicBezTo>
                    <a:cubicBezTo>
                      <a:pt x="304" y="400"/>
                      <a:pt x="384" y="456"/>
                      <a:pt x="384" y="496"/>
                    </a:cubicBezTo>
                    <a:cubicBezTo>
                      <a:pt x="384" y="536"/>
                      <a:pt x="320" y="568"/>
                      <a:pt x="288" y="592"/>
                    </a:cubicBezTo>
                    <a:cubicBezTo>
                      <a:pt x="256" y="616"/>
                      <a:pt x="208" y="632"/>
                      <a:pt x="192" y="640"/>
                    </a:cubicBezTo>
                  </a:path>
                </a:pathLst>
              </a:custGeom>
              <a:noFill/>
              <a:ln w="9525" cap="flat" cmpd="sng">
                <a:solidFill>
                  <a:srgbClr val="FF6699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  <p:bldP spid="7782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55650" y="5373688"/>
            <a:ext cx="7777163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kumimoji="1" lang="zh-CN" altLang="en-US" sz="280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请你描述出日食和月食的成因</a:t>
            </a:r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6"/>
          <p:cNvSpPr txBox="1">
            <a:spLocks noChangeArrowheads="1"/>
          </p:cNvSpPr>
          <p:nvPr/>
        </p:nvSpPr>
        <p:spPr bwMode="auto">
          <a:xfrm>
            <a:off x="-85725" y="1544638"/>
            <a:ext cx="18473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8878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</a:t>
            </a:r>
            <a:r>
              <a:rPr lang="zh-CN" altLang="en-US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像的形状与</a:t>
            </a:r>
            <a:r>
              <a:rPr lang="zh-CN" altLang="en-US" sz="32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孔的形状无关</a:t>
            </a:r>
            <a:r>
              <a:rPr lang="zh-CN" altLang="en-US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  <p:sp>
        <p:nvSpPr>
          <p:cNvPr id="78879" name="Rectangle 31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8208962" cy="1079500"/>
          </a:xfrm>
        </p:spPr>
        <p:txBody>
          <a:bodyPr/>
          <a:lstStyle/>
          <a:p>
            <a:pPr eaLnBrk="1" hangingPunct="1">
              <a:buClr>
                <a:schemeClr val="bg1"/>
              </a:buClr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像的形状由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物体的形状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决定。</a:t>
            </a:r>
            <a:endParaRPr lang="zh-CN" altLang="en-US" smtClean="0"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58"/>
          <p:cNvGrpSpPr/>
          <p:nvPr/>
        </p:nvGrpSpPr>
        <p:grpSpPr>
          <a:xfrm>
            <a:off x="539750" y="2349500"/>
            <a:ext cx="7212013" cy="2820988"/>
            <a:chOff x="295" y="1842"/>
            <a:chExt cx="4543" cy="1777"/>
          </a:xfrm>
        </p:grpSpPr>
        <p:grpSp>
          <p:nvGrpSpPr>
            <p:cNvPr id="32778" name="Group 33"/>
            <p:cNvGrpSpPr/>
            <p:nvPr/>
          </p:nvGrpSpPr>
          <p:grpSpPr>
            <a:xfrm>
              <a:off x="2672" y="2076"/>
              <a:ext cx="822" cy="1298"/>
              <a:chOff x="0" y="0"/>
              <a:chExt cx="960" cy="1920"/>
            </a:xfrm>
          </p:grpSpPr>
          <p:sp>
            <p:nvSpPr>
              <p:cNvPr id="32795" name="AutoShape 34"/>
              <p:cNvSpPr>
                <a:spLocks noChangeArrowheads="1"/>
              </p:cNvSpPr>
              <p:nvPr/>
            </p:nvSpPr>
            <p:spPr bwMode="auto">
              <a:xfrm rot="-5400000">
                <a:off x="-480" y="480"/>
                <a:ext cx="1920" cy="960"/>
              </a:xfrm>
              <a:prstGeom prst="parallelogram">
                <a:avLst>
                  <a:gd name="adj" fmla="val 52806"/>
                </a:avLst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2796" name="Oval 35"/>
              <p:cNvSpPr>
                <a:spLocks noChangeArrowheads="1"/>
              </p:cNvSpPr>
              <p:nvPr/>
            </p:nvSpPr>
            <p:spPr bwMode="auto">
              <a:xfrm>
                <a:off x="396" y="908"/>
                <a:ext cx="73" cy="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sp>
          <p:nvSpPr>
            <p:cNvPr id="32779" name="AutoShape 36"/>
            <p:cNvSpPr>
              <a:spLocks noChangeArrowheads="1"/>
            </p:cNvSpPr>
            <p:nvPr/>
          </p:nvSpPr>
          <p:spPr bwMode="auto">
            <a:xfrm rot="-5400000">
              <a:off x="3373" y="2155"/>
              <a:ext cx="1777" cy="1152"/>
            </a:xfrm>
            <a:prstGeom prst="parallelogram">
              <a:avLst>
                <a:gd name="adj" fmla="val 52246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pSp>
          <p:nvGrpSpPr>
            <p:cNvPr id="32780" name="Group 37"/>
            <p:cNvGrpSpPr/>
            <p:nvPr/>
          </p:nvGrpSpPr>
          <p:grpSpPr>
            <a:xfrm>
              <a:off x="295" y="2349"/>
              <a:ext cx="329" cy="1081"/>
              <a:chOff x="0" y="0"/>
              <a:chExt cx="384" cy="1600"/>
            </a:xfrm>
          </p:grpSpPr>
          <p:sp>
            <p:nvSpPr>
              <p:cNvPr id="32792" name="AutoShape 38"/>
              <p:cNvSpPr>
                <a:spLocks noChangeArrowheads="1"/>
              </p:cNvSpPr>
              <p:nvPr/>
            </p:nvSpPr>
            <p:spPr bwMode="auto">
              <a:xfrm>
                <a:off x="48" y="592"/>
                <a:ext cx="240" cy="1008"/>
              </a:xfrm>
              <a:prstGeom prst="can">
                <a:avLst>
                  <a:gd name="adj" fmla="val 49992"/>
                </a:avLst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2793" name="未知"/>
              <p:cNvSpPr/>
              <p:nvPr/>
            </p:nvSpPr>
            <p:spPr bwMode="auto">
              <a:xfrm>
                <a:off x="0" y="0"/>
                <a:ext cx="384" cy="640"/>
              </a:xfrm>
              <a:custGeom>
                <a:avLst/>
                <a:gdLst>
                  <a:gd name="T0" fmla="*/ 96 w 384"/>
                  <a:gd name="T1" fmla="*/ 640 h 640"/>
                  <a:gd name="T2" fmla="*/ 0 w 384"/>
                  <a:gd name="T3" fmla="*/ 496 h 640"/>
                  <a:gd name="T4" fmla="*/ 96 w 384"/>
                  <a:gd name="T5" fmla="*/ 256 h 640"/>
                  <a:gd name="T6" fmla="*/ 192 w 384"/>
                  <a:gd name="T7" fmla="*/ 112 h 640"/>
                  <a:gd name="T8" fmla="*/ 240 w 384"/>
                  <a:gd name="T9" fmla="*/ 16 h 640"/>
                  <a:gd name="T10" fmla="*/ 288 w 384"/>
                  <a:gd name="T11" fmla="*/ 208 h 640"/>
                  <a:gd name="T12" fmla="*/ 288 w 384"/>
                  <a:gd name="T13" fmla="*/ 352 h 640"/>
                  <a:gd name="T14" fmla="*/ 384 w 384"/>
                  <a:gd name="T15" fmla="*/ 496 h 640"/>
                  <a:gd name="T16" fmla="*/ 288 w 384"/>
                  <a:gd name="T17" fmla="*/ 592 h 640"/>
                  <a:gd name="T18" fmla="*/ 192 w 384"/>
                  <a:gd name="T19" fmla="*/ 640 h 6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"/>
                  <a:gd name="T31" fmla="*/ 0 h 640"/>
                  <a:gd name="T32" fmla="*/ 384 w 384"/>
                  <a:gd name="T33" fmla="*/ 640 h 6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" h="640">
                    <a:moveTo>
                      <a:pt x="96" y="640"/>
                    </a:moveTo>
                    <a:cubicBezTo>
                      <a:pt x="48" y="600"/>
                      <a:pt x="0" y="560"/>
                      <a:pt x="0" y="496"/>
                    </a:cubicBezTo>
                    <a:cubicBezTo>
                      <a:pt x="0" y="432"/>
                      <a:pt x="64" y="320"/>
                      <a:pt x="96" y="256"/>
                    </a:cubicBezTo>
                    <a:cubicBezTo>
                      <a:pt x="128" y="192"/>
                      <a:pt x="168" y="152"/>
                      <a:pt x="192" y="112"/>
                    </a:cubicBezTo>
                    <a:cubicBezTo>
                      <a:pt x="216" y="72"/>
                      <a:pt x="224" y="0"/>
                      <a:pt x="240" y="16"/>
                    </a:cubicBezTo>
                    <a:cubicBezTo>
                      <a:pt x="256" y="32"/>
                      <a:pt x="280" y="152"/>
                      <a:pt x="288" y="208"/>
                    </a:cubicBezTo>
                    <a:cubicBezTo>
                      <a:pt x="296" y="264"/>
                      <a:pt x="272" y="304"/>
                      <a:pt x="288" y="352"/>
                    </a:cubicBezTo>
                    <a:cubicBezTo>
                      <a:pt x="304" y="400"/>
                      <a:pt x="384" y="456"/>
                      <a:pt x="384" y="496"/>
                    </a:cubicBezTo>
                    <a:cubicBezTo>
                      <a:pt x="384" y="536"/>
                      <a:pt x="320" y="568"/>
                      <a:pt x="288" y="592"/>
                    </a:cubicBezTo>
                    <a:cubicBezTo>
                      <a:pt x="256" y="616"/>
                      <a:pt x="208" y="632"/>
                      <a:pt x="192" y="640"/>
                    </a:cubicBezTo>
                  </a:path>
                </a:pathLst>
              </a:custGeom>
              <a:solidFill>
                <a:srgbClr val="ECF444"/>
              </a:solidFill>
              <a:ln w="9525" cap="flat" cmpd="sng">
                <a:solidFill>
                  <a:srgbClr val="FF6699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2794" name="未知"/>
              <p:cNvSpPr/>
              <p:nvPr/>
            </p:nvSpPr>
            <p:spPr bwMode="auto">
              <a:xfrm>
                <a:off x="120" y="256"/>
                <a:ext cx="96" cy="384"/>
              </a:xfrm>
              <a:custGeom>
                <a:avLst/>
                <a:gdLst>
                  <a:gd name="T0" fmla="*/ 6 w 384"/>
                  <a:gd name="T1" fmla="*/ 230 h 640"/>
                  <a:gd name="T2" fmla="*/ 0 w 384"/>
                  <a:gd name="T3" fmla="*/ 179 h 640"/>
                  <a:gd name="T4" fmla="*/ 6 w 384"/>
                  <a:gd name="T5" fmla="*/ 92 h 640"/>
                  <a:gd name="T6" fmla="*/ 12 w 384"/>
                  <a:gd name="T7" fmla="*/ 40 h 640"/>
                  <a:gd name="T8" fmla="*/ 15 w 384"/>
                  <a:gd name="T9" fmla="*/ 6 h 640"/>
                  <a:gd name="T10" fmla="*/ 18 w 384"/>
                  <a:gd name="T11" fmla="*/ 75 h 640"/>
                  <a:gd name="T12" fmla="*/ 18 w 384"/>
                  <a:gd name="T13" fmla="*/ 127 h 640"/>
                  <a:gd name="T14" fmla="*/ 24 w 384"/>
                  <a:gd name="T15" fmla="*/ 179 h 640"/>
                  <a:gd name="T16" fmla="*/ 18 w 384"/>
                  <a:gd name="T17" fmla="*/ 213 h 640"/>
                  <a:gd name="T18" fmla="*/ 12 w 384"/>
                  <a:gd name="T19" fmla="*/ 230 h 6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"/>
                  <a:gd name="T31" fmla="*/ 0 h 640"/>
                  <a:gd name="T32" fmla="*/ 384 w 384"/>
                  <a:gd name="T33" fmla="*/ 640 h 6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" h="640">
                    <a:moveTo>
                      <a:pt x="96" y="640"/>
                    </a:moveTo>
                    <a:cubicBezTo>
                      <a:pt x="48" y="600"/>
                      <a:pt x="0" y="560"/>
                      <a:pt x="0" y="496"/>
                    </a:cubicBezTo>
                    <a:cubicBezTo>
                      <a:pt x="0" y="432"/>
                      <a:pt x="64" y="320"/>
                      <a:pt x="96" y="256"/>
                    </a:cubicBezTo>
                    <a:cubicBezTo>
                      <a:pt x="128" y="192"/>
                      <a:pt x="168" y="152"/>
                      <a:pt x="192" y="112"/>
                    </a:cubicBezTo>
                    <a:cubicBezTo>
                      <a:pt x="216" y="72"/>
                      <a:pt x="224" y="0"/>
                      <a:pt x="240" y="16"/>
                    </a:cubicBezTo>
                    <a:cubicBezTo>
                      <a:pt x="256" y="32"/>
                      <a:pt x="280" y="152"/>
                      <a:pt x="288" y="208"/>
                    </a:cubicBezTo>
                    <a:cubicBezTo>
                      <a:pt x="296" y="264"/>
                      <a:pt x="272" y="304"/>
                      <a:pt x="288" y="352"/>
                    </a:cubicBezTo>
                    <a:cubicBezTo>
                      <a:pt x="304" y="400"/>
                      <a:pt x="384" y="456"/>
                      <a:pt x="384" y="496"/>
                    </a:cubicBezTo>
                    <a:cubicBezTo>
                      <a:pt x="384" y="536"/>
                      <a:pt x="320" y="568"/>
                      <a:pt x="288" y="592"/>
                    </a:cubicBezTo>
                    <a:cubicBezTo>
                      <a:pt x="256" y="616"/>
                      <a:pt x="208" y="632"/>
                      <a:pt x="192" y="640"/>
                    </a:cubicBezTo>
                  </a:path>
                </a:pathLst>
              </a:custGeom>
              <a:noFill/>
              <a:ln w="9525" cap="flat" cmpd="sng">
                <a:solidFill>
                  <a:srgbClr val="FF6699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32781" name="Group 41"/>
            <p:cNvGrpSpPr/>
            <p:nvPr/>
          </p:nvGrpSpPr>
          <p:grpSpPr>
            <a:xfrm>
              <a:off x="4072" y="2376"/>
              <a:ext cx="146" cy="499"/>
              <a:chOff x="0" y="0"/>
              <a:chExt cx="179" cy="612"/>
            </a:xfrm>
          </p:grpSpPr>
          <p:sp>
            <p:nvSpPr>
              <p:cNvPr id="32788" name="未知"/>
              <p:cNvSpPr/>
              <p:nvPr/>
            </p:nvSpPr>
            <p:spPr bwMode="auto">
              <a:xfrm flipV="1">
                <a:off x="0" y="367"/>
                <a:ext cx="179" cy="245"/>
              </a:xfrm>
              <a:custGeom>
                <a:avLst/>
                <a:gdLst>
                  <a:gd name="T0" fmla="*/ 21 w 384"/>
                  <a:gd name="T1" fmla="*/ 94 h 640"/>
                  <a:gd name="T2" fmla="*/ 0 w 384"/>
                  <a:gd name="T3" fmla="*/ 73 h 640"/>
                  <a:gd name="T4" fmla="*/ 21 w 384"/>
                  <a:gd name="T5" fmla="*/ 38 h 640"/>
                  <a:gd name="T6" fmla="*/ 42 w 384"/>
                  <a:gd name="T7" fmla="*/ 16 h 640"/>
                  <a:gd name="T8" fmla="*/ 52 w 384"/>
                  <a:gd name="T9" fmla="*/ 2 h 640"/>
                  <a:gd name="T10" fmla="*/ 62 w 384"/>
                  <a:gd name="T11" fmla="*/ 31 h 640"/>
                  <a:gd name="T12" fmla="*/ 62 w 384"/>
                  <a:gd name="T13" fmla="*/ 52 h 640"/>
                  <a:gd name="T14" fmla="*/ 83 w 384"/>
                  <a:gd name="T15" fmla="*/ 73 h 640"/>
                  <a:gd name="T16" fmla="*/ 62 w 384"/>
                  <a:gd name="T17" fmla="*/ 87 h 640"/>
                  <a:gd name="T18" fmla="*/ 42 w 384"/>
                  <a:gd name="T19" fmla="*/ 94 h 6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"/>
                  <a:gd name="T31" fmla="*/ 0 h 640"/>
                  <a:gd name="T32" fmla="*/ 384 w 384"/>
                  <a:gd name="T33" fmla="*/ 640 h 6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" h="640">
                    <a:moveTo>
                      <a:pt x="96" y="640"/>
                    </a:moveTo>
                    <a:cubicBezTo>
                      <a:pt x="48" y="600"/>
                      <a:pt x="0" y="560"/>
                      <a:pt x="0" y="496"/>
                    </a:cubicBezTo>
                    <a:cubicBezTo>
                      <a:pt x="0" y="432"/>
                      <a:pt x="64" y="320"/>
                      <a:pt x="96" y="256"/>
                    </a:cubicBezTo>
                    <a:cubicBezTo>
                      <a:pt x="128" y="192"/>
                      <a:pt x="168" y="152"/>
                      <a:pt x="192" y="112"/>
                    </a:cubicBezTo>
                    <a:cubicBezTo>
                      <a:pt x="216" y="72"/>
                      <a:pt x="224" y="0"/>
                      <a:pt x="240" y="16"/>
                    </a:cubicBezTo>
                    <a:cubicBezTo>
                      <a:pt x="256" y="32"/>
                      <a:pt x="280" y="152"/>
                      <a:pt x="288" y="208"/>
                    </a:cubicBezTo>
                    <a:cubicBezTo>
                      <a:pt x="296" y="264"/>
                      <a:pt x="272" y="304"/>
                      <a:pt x="288" y="352"/>
                    </a:cubicBezTo>
                    <a:cubicBezTo>
                      <a:pt x="304" y="400"/>
                      <a:pt x="384" y="456"/>
                      <a:pt x="384" y="496"/>
                    </a:cubicBezTo>
                    <a:cubicBezTo>
                      <a:pt x="384" y="536"/>
                      <a:pt x="320" y="568"/>
                      <a:pt x="288" y="592"/>
                    </a:cubicBezTo>
                    <a:cubicBezTo>
                      <a:pt x="256" y="616"/>
                      <a:pt x="208" y="632"/>
                      <a:pt x="192" y="640"/>
                    </a:cubicBezTo>
                  </a:path>
                </a:pathLst>
              </a:custGeom>
              <a:solidFill>
                <a:srgbClr val="ECF444"/>
              </a:solidFill>
              <a:ln w="9525" cap="flat" cmpd="sng">
                <a:solidFill>
                  <a:srgbClr val="FF6699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grpSp>
            <p:nvGrpSpPr>
              <p:cNvPr id="32789" name="Group 43"/>
              <p:cNvGrpSpPr/>
              <p:nvPr/>
            </p:nvGrpSpPr>
            <p:grpSpPr>
              <a:xfrm>
                <a:off x="22" y="0"/>
                <a:ext cx="112" cy="514"/>
                <a:chOff x="0" y="0"/>
                <a:chExt cx="112" cy="514"/>
              </a:xfrm>
            </p:grpSpPr>
            <p:sp>
              <p:nvSpPr>
                <p:cNvPr id="32790" name="AutoShape 44"/>
                <p:cNvSpPr>
                  <a:spLocks noChangeArrowheads="1"/>
                </p:cNvSpPr>
                <p:nvPr/>
              </p:nvSpPr>
              <p:spPr bwMode="auto">
                <a:xfrm flipV="1">
                  <a:off x="0" y="0"/>
                  <a:ext cx="112" cy="386"/>
                </a:xfrm>
                <a:prstGeom prst="can">
                  <a:avLst>
                    <a:gd name="adj" fmla="val 41022"/>
                  </a:avLst>
                </a:prstGeom>
                <a:solidFill>
                  <a:srgbClr val="FF9999"/>
                </a:solidFill>
                <a:ln w="952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32791" name="未知"/>
                <p:cNvSpPr/>
                <p:nvPr/>
              </p:nvSpPr>
              <p:spPr bwMode="auto">
                <a:xfrm flipV="1">
                  <a:off x="34" y="367"/>
                  <a:ext cx="45" cy="147"/>
                </a:xfrm>
                <a:custGeom>
                  <a:avLst/>
                  <a:gdLst>
                    <a:gd name="T0" fmla="*/ 1 w 384"/>
                    <a:gd name="T1" fmla="*/ 34 h 640"/>
                    <a:gd name="T2" fmla="*/ 0 w 384"/>
                    <a:gd name="T3" fmla="*/ 26 h 640"/>
                    <a:gd name="T4" fmla="*/ 1 w 384"/>
                    <a:gd name="T5" fmla="*/ 14 h 640"/>
                    <a:gd name="T6" fmla="*/ 3 w 384"/>
                    <a:gd name="T7" fmla="*/ 6 h 640"/>
                    <a:gd name="T8" fmla="*/ 3 w 384"/>
                    <a:gd name="T9" fmla="*/ 1 h 640"/>
                    <a:gd name="T10" fmla="*/ 4 w 384"/>
                    <a:gd name="T11" fmla="*/ 11 h 640"/>
                    <a:gd name="T12" fmla="*/ 4 w 384"/>
                    <a:gd name="T13" fmla="*/ 19 h 640"/>
                    <a:gd name="T14" fmla="*/ 5 w 384"/>
                    <a:gd name="T15" fmla="*/ 26 h 640"/>
                    <a:gd name="T16" fmla="*/ 4 w 384"/>
                    <a:gd name="T17" fmla="*/ 31 h 640"/>
                    <a:gd name="T18" fmla="*/ 3 w 384"/>
                    <a:gd name="T19" fmla="*/ 34 h 6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4"/>
                    <a:gd name="T31" fmla="*/ 0 h 640"/>
                    <a:gd name="T32" fmla="*/ 384 w 384"/>
                    <a:gd name="T33" fmla="*/ 640 h 6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4" h="640">
                      <a:moveTo>
                        <a:pt x="96" y="640"/>
                      </a:moveTo>
                      <a:cubicBezTo>
                        <a:pt x="48" y="600"/>
                        <a:pt x="0" y="560"/>
                        <a:pt x="0" y="496"/>
                      </a:cubicBezTo>
                      <a:cubicBezTo>
                        <a:pt x="0" y="432"/>
                        <a:pt x="64" y="320"/>
                        <a:pt x="96" y="256"/>
                      </a:cubicBezTo>
                      <a:cubicBezTo>
                        <a:pt x="128" y="192"/>
                        <a:pt x="168" y="152"/>
                        <a:pt x="192" y="112"/>
                      </a:cubicBezTo>
                      <a:cubicBezTo>
                        <a:pt x="216" y="72"/>
                        <a:pt x="224" y="0"/>
                        <a:pt x="240" y="16"/>
                      </a:cubicBezTo>
                      <a:cubicBezTo>
                        <a:pt x="256" y="32"/>
                        <a:pt x="280" y="152"/>
                        <a:pt x="288" y="208"/>
                      </a:cubicBezTo>
                      <a:cubicBezTo>
                        <a:pt x="296" y="264"/>
                        <a:pt x="272" y="304"/>
                        <a:pt x="288" y="352"/>
                      </a:cubicBezTo>
                      <a:cubicBezTo>
                        <a:pt x="304" y="400"/>
                        <a:pt x="384" y="456"/>
                        <a:pt x="384" y="496"/>
                      </a:cubicBezTo>
                      <a:cubicBezTo>
                        <a:pt x="384" y="536"/>
                        <a:pt x="320" y="568"/>
                        <a:pt x="288" y="592"/>
                      </a:cubicBezTo>
                      <a:cubicBezTo>
                        <a:pt x="256" y="616"/>
                        <a:pt x="208" y="632"/>
                        <a:pt x="192" y="6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6699"/>
                  </a:solidFill>
                  <a:rou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32782" name="Group 46"/>
            <p:cNvGrpSpPr/>
            <p:nvPr/>
          </p:nvGrpSpPr>
          <p:grpSpPr>
            <a:xfrm>
              <a:off x="535" y="2418"/>
              <a:ext cx="3617" cy="441"/>
              <a:chOff x="0" y="0"/>
              <a:chExt cx="4176" cy="1536"/>
            </a:xfrm>
          </p:grpSpPr>
          <p:sp>
            <p:nvSpPr>
              <p:cNvPr id="32786" name="Line 47"/>
              <p:cNvSpPr>
                <a:spLocks noChangeShapeType="1"/>
              </p:cNvSpPr>
              <p:nvPr/>
            </p:nvSpPr>
            <p:spPr bwMode="auto">
              <a:xfrm>
                <a:off x="0" y="0"/>
                <a:ext cx="4176" cy="15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2787" name="Line 48"/>
              <p:cNvSpPr>
                <a:spLocks noChangeShapeType="1"/>
              </p:cNvSpPr>
              <p:nvPr/>
            </p:nvSpPr>
            <p:spPr bwMode="auto">
              <a:xfrm>
                <a:off x="1008" y="368"/>
                <a:ext cx="144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tailEnd type="triangle" w="med" len="med"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32783" name="Group 49"/>
            <p:cNvGrpSpPr/>
            <p:nvPr/>
          </p:nvGrpSpPr>
          <p:grpSpPr>
            <a:xfrm>
              <a:off x="487" y="2658"/>
              <a:ext cx="3617" cy="221"/>
              <a:chOff x="0" y="0"/>
              <a:chExt cx="4224" cy="864"/>
            </a:xfrm>
          </p:grpSpPr>
          <p:sp>
            <p:nvSpPr>
              <p:cNvPr id="32784" name="Line 50"/>
              <p:cNvSpPr>
                <a:spLocks noChangeShapeType="1"/>
              </p:cNvSpPr>
              <p:nvPr/>
            </p:nvSpPr>
            <p:spPr bwMode="auto">
              <a:xfrm flipV="1">
                <a:off x="0" y="0"/>
                <a:ext cx="4224" cy="8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2785" name="Line 51"/>
              <p:cNvSpPr>
                <a:spLocks noChangeShapeType="1"/>
              </p:cNvSpPr>
              <p:nvPr/>
            </p:nvSpPr>
            <p:spPr bwMode="auto">
              <a:xfrm flipV="1">
                <a:off x="960" y="620"/>
                <a:ext cx="192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tailEnd type="triangle" w="med" len="med"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sp>
        <p:nvSpPr>
          <p:cNvPr id="78902" name="Oval 54"/>
          <p:cNvSpPr>
            <a:spLocks noChangeArrowheads="1"/>
          </p:cNvSpPr>
          <p:nvPr/>
        </p:nvSpPr>
        <p:spPr bwMode="auto">
          <a:xfrm>
            <a:off x="3419475" y="5949950"/>
            <a:ext cx="431800" cy="4048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8903" name="Rectangle 55"/>
          <p:cNvSpPr>
            <a:spLocks noChangeArrowheads="1"/>
          </p:cNvSpPr>
          <p:nvPr/>
        </p:nvSpPr>
        <p:spPr bwMode="auto">
          <a:xfrm>
            <a:off x="4140200" y="5949950"/>
            <a:ext cx="360363" cy="360363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8904" name="AutoShape 56"/>
          <p:cNvSpPr>
            <a:spLocks noChangeArrowheads="1"/>
          </p:cNvSpPr>
          <p:nvPr/>
        </p:nvSpPr>
        <p:spPr bwMode="auto">
          <a:xfrm>
            <a:off x="4932363" y="5949950"/>
            <a:ext cx="503237" cy="438150"/>
          </a:xfrm>
          <a:custGeom>
            <a:avLst/>
            <a:gdLst>
              <a:gd name="T0" fmla="*/ 137336356 w 21600"/>
              <a:gd name="T1" fmla="*/ 18254037 h 21600"/>
              <a:gd name="T2" fmla="*/ 37027990 w 21600"/>
              <a:gd name="T3" fmla="*/ 90142717 h 21600"/>
              <a:gd name="T4" fmla="*/ 137336356 w 21600"/>
              <a:gd name="T5" fmla="*/ 180285434 h 21600"/>
              <a:gd name="T6" fmla="*/ 236127568 w 21600"/>
              <a:gd name="T7" fmla="*/ 9014271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tx2"/>
          </a:solidFill>
          <a:ln w="9525" algn="ctr">
            <a:noFill/>
            <a:miter lim="800000"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8905" name="AutoShape 57"/>
          <p:cNvSpPr>
            <a:spLocks noChangeArrowheads="1"/>
          </p:cNvSpPr>
          <p:nvPr/>
        </p:nvSpPr>
        <p:spPr bwMode="auto">
          <a:xfrm>
            <a:off x="5724525" y="5881688"/>
            <a:ext cx="503238" cy="477837"/>
          </a:xfrm>
          <a:prstGeom prst="star5">
            <a:avLst/>
          </a:prstGeom>
          <a:solidFill>
            <a:schemeClr val="tx1"/>
          </a:soli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07 -7.40741E-07 C 0.05625 -0.14792 0.11267 -0.29583 0.13385 -0.35509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8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1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8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1.11022E-16 L 0.06701 -0.35185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89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-1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78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7 -7.03704E-06 L -0.02361 -0.34653" pathEditMode="relative" ptsTypes="AA">
                                      <p:cBhvr>
                                        <p:cTn id="48" dur="2000" fill="hold"/>
                                        <p:tgtEl>
                                          <p:spTgt spid="789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78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7 5.18519E-06 L -0.11823 -0.34652" pathEditMode="relative" ptsTypes="AA">
                                      <p:cBhvr>
                                        <p:cTn id="57" dur="2000" fill="hold"/>
                                        <p:tgtEl>
                                          <p:spTgt spid="789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78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8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8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8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8" grpId="0"/>
      <p:bldP spid="78902" grpId="0" animBg="1"/>
      <p:bldP spid="78902" grpId="1" animBg="1"/>
      <p:bldP spid="78902" grpId="2" animBg="1"/>
      <p:bldP spid="78903" grpId="0" animBg="1"/>
      <p:bldP spid="78903" grpId="1" animBg="1"/>
      <p:bldP spid="78903" grpId="2" animBg="1"/>
      <p:bldP spid="78904" grpId="0" animBg="1"/>
      <p:bldP spid="78904" grpId="1" animBg="1"/>
      <p:bldP spid="78904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4463" y="3284538"/>
            <a:ext cx="8820150" cy="252095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379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194300" cy="633412"/>
          </a:xfrm>
        </p:spPr>
        <p:txBody>
          <a:bodyPr/>
          <a:lstStyle/>
          <a:p>
            <a:pPr algn="l" eaLnBrk="1" hangingPunct="1"/>
            <a:r>
              <a:rPr lang="en-US" altLang="zh-CN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．应用</a:t>
            </a:r>
          </a:p>
        </p:txBody>
      </p:sp>
      <p:sp>
        <p:nvSpPr>
          <p:cNvPr id="3379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 smtClean="0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）激光准直：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zh-CN" altLang="en-US" b="1" smtClean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zh-CN" altLang="en-US" b="1" smtClean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zh-CN" b="1" smtClean="0">
              <a:solidFill>
                <a:schemeClr val="tx2"/>
              </a:solidFill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86238" cy="777875"/>
          </a:xfrm>
        </p:spPr>
        <p:txBody>
          <a:bodyPr/>
          <a:lstStyle/>
          <a:p>
            <a:pPr algn="l" eaLnBrk="1" hangingPunct="1"/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）瞄准：</a:t>
            </a:r>
          </a:p>
        </p:txBody>
      </p:sp>
      <p:pic>
        <p:nvPicPr>
          <p:cNvPr id="34819" name="Picture 7" descr="图像-01"/>
          <p:cNvPicPr>
            <a:picLocks noChangeAspect="1" noChangeArrowheads="1"/>
          </p:cNvPicPr>
          <p:nvPr/>
        </p:nvPicPr>
        <p:blipFill>
          <a:blip r:embed="rId2">
            <a:lum bright="6000" contrast="-6000"/>
          </a:blip>
          <a:stretch>
            <a:fillRect/>
          </a:stretch>
        </p:blipFill>
        <p:spPr bwMode="auto">
          <a:xfrm>
            <a:off x="468313" y="5019675"/>
            <a:ext cx="7993062" cy="143351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4820" name="Picture 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71550" y="1052513"/>
            <a:ext cx="6769100" cy="3744912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981075"/>
            <a:ext cx="7488237" cy="2019300"/>
          </a:xfrm>
        </p:spPr>
        <p:txBody>
          <a:bodyPr/>
          <a:lstStyle/>
          <a:p>
            <a:pPr eaLnBrk="1" hangingPunct="1"/>
            <a:r>
              <a:rPr kumimoji="1" lang="zh-CN" altLang="en-US" sz="32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第四章 光现象</a:t>
            </a:r>
            <a:br>
              <a:rPr kumimoji="1" lang="zh-CN" altLang="en-US" sz="32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kumimoji="1" lang="zh-CN" altLang="en-US" sz="54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第</a:t>
            </a:r>
            <a:r>
              <a:rPr kumimoji="1" lang="en-US" altLang="zh-CN" sz="54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kumimoji="1" lang="zh-CN" altLang="en-US" sz="54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节 光的直线传播</a:t>
            </a:r>
            <a:endParaRPr kumimoji="1" lang="zh-CN" altLang="en-US" sz="5400" b="1" smtClean="0">
              <a:solidFill>
                <a:schemeClr val="accent2"/>
              </a:solidFill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161925" y="376238"/>
            <a:ext cx="7069138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zh-CN" altLang="en-US" sz="2000">
                <a:solidFill>
                  <a:srgbClr val="11111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义务教育教科书  物理  八年级  上册</a:t>
            </a:r>
          </a:p>
        </p:txBody>
      </p:sp>
    </p:spTree>
  </p:cSld>
  <p:clrMapOvr>
    <a:masterClrMapping/>
  </p:clrMapOvr>
  <p:transition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zh-CN" altLang="en-US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）站排</a:t>
            </a:r>
          </a:p>
        </p:txBody>
      </p:sp>
      <p:pic>
        <p:nvPicPr>
          <p:cNvPr id="35843" name="Picture 2" descr="Img22447007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787900" y="1125538"/>
            <a:ext cx="3852863" cy="5257800"/>
          </a:xfrm>
          <a:noFill/>
        </p:spPr>
      </p:pic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3850" y="1628775"/>
            <a:ext cx="4248150" cy="3186113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</p:spTree>
  </p:cSld>
  <p:clrMapOvr>
    <a:masterClrMapping/>
  </p:clrMapOvr>
  <p:transition>
    <p:pull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无影灯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9388" y="1341438"/>
            <a:ext cx="5472112" cy="5027612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84213" y="692150"/>
            <a:ext cx="2447925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zh-CN" altLang="zh-CN">
              <a:solidFill>
                <a:schemeClr val="tx1"/>
              </a:solidFill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86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zh-CN" altLang="en-US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）无影灯</a:t>
            </a:r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795963" y="2997200"/>
            <a:ext cx="3095625" cy="3311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多盏灯从各个角度照射，把物体的影子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冲淡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从而形成“无影”的效果。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事实上还有影子的。</a:t>
            </a:r>
            <a:endParaRPr lang="zh-CN" altLang="en-US" sz="2800" smtClean="0"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651500" y="333375"/>
            <a:ext cx="3082925" cy="2609850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三、光速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850900"/>
            <a:ext cx="7859712" cy="8207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．真空中最快。 </a:t>
            </a:r>
          </a:p>
        </p:txBody>
      </p:sp>
      <p:pic>
        <p:nvPicPr>
          <p:cNvPr id="32773" name="Picture 5" descr="06t1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-26000"/>
            <a:grayscl/>
            <a:biLevel thresh="50000"/>
          </a:blip>
          <a:stretch>
            <a:fillRect/>
          </a:stretch>
        </p:blipFill>
        <p:spPr bwMode="auto">
          <a:xfrm>
            <a:off x="3276600" y="1301750"/>
            <a:ext cx="5867400" cy="5222875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2" name="Group 9"/>
          <p:cNvGrpSpPr/>
          <p:nvPr/>
        </p:nvGrpSpPr>
        <p:grpSpPr>
          <a:xfrm>
            <a:off x="250825" y="2708275"/>
            <a:ext cx="3744913" cy="4071938"/>
            <a:chOff x="158" y="1706"/>
            <a:chExt cx="2359" cy="2565"/>
          </a:xfrm>
        </p:grpSpPr>
        <p:pic>
          <p:nvPicPr>
            <p:cNvPr id="2056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8" y="1706"/>
              <a:ext cx="1848" cy="22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2057" name="Rectangle 6"/>
            <p:cNvSpPr>
              <a:spLocks noChangeArrowheads="1"/>
            </p:cNvSpPr>
            <p:nvPr/>
          </p:nvSpPr>
          <p:spPr bwMode="auto">
            <a:xfrm>
              <a:off x="1202" y="3748"/>
              <a:ext cx="1315" cy="5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chemeClr val="tx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1</a:t>
              </a:r>
              <a:r>
                <a:rPr lang="zh-CN" altLang="en-US" sz="2400">
                  <a:solidFill>
                    <a:schemeClr val="tx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秒光可绕地球</a:t>
              </a:r>
              <a:r>
                <a:rPr lang="en-US" altLang="zh-CN" sz="2400">
                  <a:solidFill>
                    <a:schemeClr val="tx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7</a:t>
              </a:r>
              <a:r>
                <a:rPr lang="zh-CN" altLang="en-US" sz="2400">
                  <a:solidFill>
                    <a:schemeClr val="tx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圈半。</a:t>
              </a:r>
            </a:p>
          </p:txBody>
        </p:sp>
      </p:grpSp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971550" y="1341438"/>
          <a:ext cx="55451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1790700" imgH="203200" progId="Equation.DSMT4">
                  <p:embed/>
                </p:oleObj>
              </mc:Choice>
              <mc:Fallback>
                <p:oleObj name="Equation" r:id="rId5" imgW="1790700" imgH="203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550" y="1341438"/>
                        <a:ext cx="5545138" cy="619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643813" cy="706437"/>
          </a:xfrm>
          <a:noFill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kumimoji="1"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光年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0225" y="1196975"/>
            <a:ext cx="7354888" cy="792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kumimoji="1"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一光年是指光一年通过的路程。</a:t>
            </a: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468313" y="4797425"/>
            <a:ext cx="7416800" cy="11842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kumimoji="1"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光年是</a:t>
            </a:r>
            <a:r>
              <a:rPr kumimoji="1" lang="zh-CN" altLang="en-US" sz="3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长度单位</a:t>
            </a:r>
            <a:r>
              <a:rPr kumimoji="1"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，不是时间单位。</a:t>
            </a:r>
          </a:p>
          <a:p>
            <a:pPr eaLnBrk="1" hangingPunct="1"/>
            <a:endParaRPr lang="en-US" altLang="zh-CN" sz="3600" smtClean="0"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78" name="Rectangle 14"/>
          <p:cNvSpPr>
            <a:spLocks noChangeArrowheads="1"/>
          </p:cNvSpPr>
          <p:nvPr/>
        </p:nvSpPr>
        <p:spPr bwMode="auto">
          <a:xfrm>
            <a:off x="0" y="0"/>
            <a:ext cx="328936" cy="5847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3074" name="Object 13"/>
          <p:cNvGraphicFramePr>
            <a:graphicFrameLocks noChangeAspect="1"/>
          </p:cNvGraphicFramePr>
          <p:nvPr/>
        </p:nvGraphicFramePr>
        <p:xfrm>
          <a:off x="684213" y="2636838"/>
          <a:ext cx="7248525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2425700" imgH="457200" progId="Equation.DSMT4">
                  <p:embed/>
                </p:oleObj>
              </mc:Choice>
              <mc:Fallback>
                <p:oleObj name="Equation" r:id="rId3" imgW="2425700" imgH="457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3" y="2636838"/>
                        <a:ext cx="7248525" cy="1368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1844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．空气：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6983412" cy="3313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bg1"/>
              </a:buClr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接近真空中速度，</a:t>
            </a: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Tx/>
              <a:buNone/>
            </a:pP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．水：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3/4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  </a:t>
            </a: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Tx/>
              <a:buNone/>
            </a:pP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Tx/>
              <a:buNone/>
            </a:pP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．玻璃：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2/3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 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4211638" y="1341438"/>
          <a:ext cx="41767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3" imgW="1104900" imgH="254000" progId="Equation.DSMT4">
                  <p:embed/>
                </p:oleObj>
              </mc:Choice>
              <mc:Fallback>
                <p:oleObj name="Equation" r:id="rId3" imgW="1104900" imgH="2540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11638" y="1341438"/>
                        <a:ext cx="4176712" cy="787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7"/>
          <p:cNvGraphicFramePr>
            <a:graphicFrameLocks noChangeAspect="1"/>
          </p:cNvGraphicFramePr>
          <p:nvPr/>
        </p:nvGraphicFramePr>
        <p:xfrm>
          <a:off x="4211638" y="2492375"/>
          <a:ext cx="1255712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5" imgW="507960" imgH="393480" progId="Equation.DSMT4">
                  <p:embed/>
                </p:oleObj>
              </mc:Choice>
              <mc:Fallback>
                <p:oleObj name="Equation" r:id="rId5" imgW="50796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1638" y="2492375"/>
                        <a:ext cx="1255712" cy="960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9"/>
          <p:cNvGraphicFramePr>
            <a:graphicFrameLocks noChangeAspect="1"/>
          </p:cNvGraphicFramePr>
          <p:nvPr/>
        </p:nvGraphicFramePr>
        <p:xfrm>
          <a:off x="3995738" y="4221163"/>
          <a:ext cx="1476375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7" imgW="596641" imgH="393529" progId="Equation.DSMT4">
                  <p:embed/>
                </p:oleObj>
              </mc:Choice>
              <mc:Fallback>
                <p:oleObj name="Equation" r:id="rId7" imgW="596641" imgH="393529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95738" y="4221163"/>
                        <a:ext cx="1476375" cy="960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69875"/>
            <a:ext cx="4535488" cy="1143000"/>
          </a:xfrm>
        </p:spPr>
        <p:txBody>
          <a:bodyPr/>
          <a:lstStyle/>
          <a:p>
            <a:pPr algn="l" eaLnBrk="1" hangingPunct="1"/>
            <a:r>
              <a:rPr lang="en-US" altLang="zh-CN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36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声和光的不同</a:t>
            </a:r>
          </a:p>
        </p:txBody>
      </p:sp>
      <p:graphicFrame>
        <p:nvGraphicFramePr>
          <p:cNvPr id="20504" name="Group 24"/>
          <p:cNvGraphicFramePr>
            <a:graphicFrameLocks noGrp="1"/>
          </p:cNvGraphicFramePr>
          <p:nvPr>
            <p:ph idx="1"/>
          </p:nvPr>
        </p:nvGraphicFramePr>
        <p:xfrm>
          <a:off x="455613" y="1754188"/>
          <a:ext cx="8229600" cy="3688081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655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声音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真空不传声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光在真空中传播最快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15℃</a:t>
                      </a: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空气中声速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340m/s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空气中光速近似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3×10</a:t>
                      </a:r>
                      <a:r>
                        <a:rPr kumimoji="0" lang="en-US" altLang="zh-CN" sz="2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8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m/s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声音在空气中传播最慢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光在空气中比在其他透明介质中传播的快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声音传播需要介质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光的传播不需要介质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539750" y="981075"/>
            <a:ext cx="8280400" cy="5400675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、光在均匀介质中是沿</a:t>
            </a: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传播的，影子、日食都是</a:t>
            </a: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________________________________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产生的现象。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、光在真空中的速度是</a:t>
            </a: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__________________ 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，合</a:t>
            </a: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千米</a:t>
            </a: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秒。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__________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可以在真空传播，而</a:t>
            </a: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____________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不能再真空传播。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、①点燃的蜡烛、②星星、③自行车尾灯、④正在放电影的银幕，其中一定是光源的是</a:t>
            </a: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__________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，一定不是光源的是</a:t>
            </a: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，可能是光源也可能不是光源的是</a:t>
            </a:r>
            <a:r>
              <a:rPr kumimoji="1" lang="en-US" altLang="zh-CN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</a:t>
            </a:r>
            <a:r>
              <a:rPr kumimoji="1" lang="zh-CN" altLang="en-US" sz="24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779838" y="981075"/>
            <a:ext cx="15335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1" lang="zh-CN" altLang="en-US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直线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95288" y="1458913"/>
            <a:ext cx="56165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1" lang="zh-CN" altLang="en-US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光在同种均匀介质中沿直线传播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995738" y="1989138"/>
            <a:ext cx="256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3×10</a:t>
            </a:r>
            <a:r>
              <a:rPr kumimoji="1" lang="en-US" altLang="zh-CN" sz="2400" baseline="300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   </a:t>
            </a:r>
            <a:r>
              <a:rPr kumimoji="1" lang="zh-CN" altLang="en-US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米</a:t>
            </a:r>
            <a:r>
              <a:rPr kumimoji="1"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kumimoji="1" lang="zh-CN" altLang="en-US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秒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948488" y="1989138"/>
            <a:ext cx="219551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3×10</a:t>
            </a:r>
            <a:r>
              <a:rPr kumimoji="1" lang="en-US" altLang="zh-CN" sz="2400" baseline="300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</a:t>
            </a:r>
            <a:endParaRPr kumimoji="1" lang="en-US" altLang="zh-CN" sz="2400"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919" name="Rectangle 11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3960813" cy="576263"/>
          </a:xfrm>
        </p:spPr>
        <p:txBody>
          <a:bodyPr/>
          <a:lstStyle/>
          <a:p>
            <a:pPr algn="l" eaLnBrk="1" hangingPunct="1"/>
            <a:r>
              <a:rPr kumimoji="1" lang="zh-CN" altLang="en-US" sz="40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练习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1331913" y="2924175"/>
            <a:ext cx="10080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1" lang="zh-CN" altLang="en-US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5651500" y="2852738"/>
            <a:ext cx="13684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1" lang="zh-CN" altLang="en-US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声音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5076825" y="4292600"/>
            <a:ext cx="13684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1547813" y="4797425"/>
            <a:ext cx="13684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③④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1042988" y="5300663"/>
            <a:ext cx="13684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19463" grpId="0"/>
      <p:bldP spid="19465" grpId="0"/>
      <p:bldP spid="19469" grpId="0"/>
      <p:bldP spid="19470" grpId="0"/>
      <p:bldP spid="19471" grpId="0"/>
      <p:bldP spid="19472" grpId="0"/>
      <p:bldP spid="1947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1116013" y="333375"/>
            <a:ext cx="5905500" cy="777875"/>
          </a:xfrm>
        </p:spPr>
        <p:txBody>
          <a:bodyPr/>
          <a:lstStyle/>
          <a:p>
            <a:pPr eaLnBrk="1" hangingPunct="1"/>
            <a:r>
              <a:rPr kumimoji="1" lang="zh-CN" altLang="en-US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课外实践</a:t>
            </a:r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7416800" cy="3417887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kumimoji="1"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运用光的直线传播知识来测出学校旗杆的高度。</a:t>
            </a:r>
            <a:endParaRPr lang="zh-CN" altLang="en-US" sz="3600" smtClean="0">
              <a:latin typeface="Times New Roman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9940" name="Picture 6" descr="2012版人教版标准图标 科学技术社会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5288" y="333375"/>
            <a:ext cx="696912" cy="754063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push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11638" y="1844675"/>
            <a:ext cx="4645025" cy="443706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0963" name="Picture 3" descr="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9388" y="333375"/>
            <a:ext cx="3925887" cy="410368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2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第</a:t>
            </a:r>
            <a:r>
              <a:rPr lang="en-US" altLang="zh-CN" sz="32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2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节 光的直线传播 小结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68413"/>
            <a:ext cx="8208962" cy="51133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一、光源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、定义：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、分类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二、光的直线传播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、条件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、光线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、现象：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）影子的形成（</a:t>
            </a: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）日食、月食（</a:t>
            </a: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）无影灯（</a:t>
            </a: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）小孔成像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、应用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）激光准直；（</a:t>
            </a: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）瞄准；（</a:t>
            </a: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）排队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三、光速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、真空中最快。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光年是长度单位。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、空气：接近真空中速度。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、水：</a:t>
            </a: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3/4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、玻璃：</a:t>
            </a:r>
            <a:r>
              <a:rPr lang="en-US" altLang="zh-CN" sz="2000" b="1" smtClean="0">
                <a:solidFill>
                  <a:srgbClr val="00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2/3</a:t>
            </a:r>
          </a:p>
        </p:txBody>
      </p:sp>
      <p:pic>
        <p:nvPicPr>
          <p:cNvPr id="41988" name="Picture 4" descr="2012版人教版标准图标 学到了什么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0113" y="476250"/>
            <a:ext cx="728662" cy="72866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1989" name="New picture" hidden="1"/>
          <p:cNvPicPr/>
          <p:nvPr/>
        </p:nvPicPr>
        <p:blipFill>
          <a:blip r:embed="rId3"/>
          <a:stretch>
            <a:fillRect/>
          </a:stretch>
        </p:blipFill>
        <p:spPr>
          <a:xfrm>
            <a:off x="10807700" y="10922000"/>
            <a:ext cx="330200" cy="330200"/>
          </a:xfrm>
          <a:prstGeom prst="cube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147050" cy="633412"/>
          </a:xfrm>
        </p:spPr>
        <p:txBody>
          <a:bodyPr/>
          <a:lstStyle/>
          <a:p>
            <a:pPr algn="l" eaLnBrk="1" hangingPunct="1"/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一、光源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836613"/>
            <a:ext cx="5111750" cy="20875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．定义：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本身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能发光的物体。</a:t>
            </a:r>
          </a:p>
          <a:p>
            <a:pPr lvl="1" eaLnBrk="1" hangingPunct="1">
              <a:lnSpc>
                <a:spcPct val="90000"/>
              </a:lnSpc>
              <a:buClr>
                <a:schemeClr val="bg1"/>
              </a:buClr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月亮、钻石珠宝、电影银幕等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不是光源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</a:p>
          <a:p>
            <a:pPr lvl="1" eaLnBrk="1" hangingPunct="1">
              <a:lnSpc>
                <a:spcPct val="90000"/>
              </a:lnSpc>
              <a:buClr>
                <a:schemeClr val="bg1"/>
              </a:buClr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发光依靠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光的反射或折射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08625" y="314325"/>
            <a:ext cx="3384550" cy="33305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7950" y="3228975"/>
            <a:ext cx="5256213" cy="3440113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35600" y="3789363"/>
            <a:ext cx="3484563" cy="2879725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2530475" cy="706437"/>
          </a:xfrm>
        </p:spPr>
        <p:txBody>
          <a:bodyPr/>
          <a:lstStyle/>
          <a:p>
            <a:pPr algn="l" eaLnBrk="1" hangingPunct="1"/>
            <a:r>
              <a:rPr lang="en-US" altLang="zh-CN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．分类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822325"/>
            <a:ext cx="4176713" cy="6477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）自然光源： </a:t>
            </a:r>
          </a:p>
        </p:txBody>
      </p:sp>
      <p:pic>
        <p:nvPicPr>
          <p:cNvPr id="11268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43438" y="188913"/>
            <a:ext cx="4321175" cy="34067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69" name="Picture 1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3850" y="4024313"/>
            <a:ext cx="4248150" cy="257333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70" name="Picture 18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16463" y="3573463"/>
            <a:ext cx="4248150" cy="3013075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  <p:pic>
        <p:nvPicPr>
          <p:cNvPr id="11271" name="Picture 19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850" y="1517650"/>
            <a:ext cx="4248150" cy="2487613"/>
          </a:xfrm>
          <a:prstGeom prst="rect">
            <a:avLst/>
          </a:prstGeom>
          <a:noFill/>
          <a:ln w="9525" algn="ctr">
            <a:noFill/>
            <a:miter lim="800000"/>
          </a:ln>
        </p:spPr>
      </p:pic>
    </p:spTree>
  </p:cSld>
  <p:clrMapOvr>
    <a:masterClrMapping/>
  </p:clrMapOvr>
  <p:transition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85785" y="3929066"/>
            <a:ext cx="3094905" cy="2459039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2293" name="Rectangle 8"/>
          <p:cNvSpPr>
            <a:spLocks noGrp="1" noChangeArrowheads="1"/>
          </p:cNvSpPr>
          <p:nvPr>
            <p:ph type="title"/>
          </p:nvPr>
        </p:nvSpPr>
        <p:spPr>
          <a:xfrm>
            <a:off x="179388" y="-26988"/>
            <a:ext cx="5554662" cy="1143001"/>
          </a:xfrm>
        </p:spPr>
        <p:txBody>
          <a:bodyPr/>
          <a:lstStyle/>
          <a:p>
            <a:pPr algn="l" eaLnBrk="1" hangingPunct="1"/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）人造光源： </a:t>
            </a:r>
          </a:p>
        </p:txBody>
      </p:sp>
      <p:pic>
        <p:nvPicPr>
          <p:cNvPr id="9" name="Picture 1" descr="E:\物理素材 GIF动画\GIF04光现象\LED霓虹灯02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00496" y="571480"/>
            <a:ext cx="4762500" cy="2676525"/>
          </a:xfrm>
          <a:prstGeom prst="rect">
            <a:avLst/>
          </a:prstGeom>
          <a:noFill/>
        </p:spPr>
      </p:pic>
      <p:pic>
        <p:nvPicPr>
          <p:cNvPr id="16386" name="Picture 2" descr="https://timgsa.baidu.com/timg?image&amp;quality=80&amp;size=b9999_10000&amp;sec=1596823497959&amp;di=3ca069314b0b21b587ab0e62e5fb2283&amp;imgtype=0&amp;src=http%3A%2F%2Fimg1.oldkids.cn%2Fupload%2F260784000%2Fu260782927%2F2014%2F10%2F22%2Fblog_20141022210237511133.gif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42910" y="928670"/>
            <a:ext cx="2643206" cy="2643206"/>
          </a:xfrm>
          <a:prstGeom prst="rect">
            <a:avLst/>
          </a:prstGeom>
          <a:noFill/>
        </p:spPr>
      </p:pic>
      <p:pic>
        <p:nvPicPr>
          <p:cNvPr id="11" name="Picture 3" descr="D:\搜狗高速下载\LED霓虹灯01.gif"/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000496" y="3357562"/>
            <a:ext cx="4714908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07375" cy="511175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chemeClr val="bg1"/>
              </a:buClr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．下列物体一定不属于光源有（     ）</a:t>
            </a:r>
          </a:p>
          <a:p>
            <a:pPr lvl="1" eaLnBrk="1" hangingPunct="1">
              <a:lnSpc>
                <a:spcPct val="120000"/>
              </a:lnSpc>
              <a:buClr>
                <a:schemeClr val="bg1"/>
              </a:buCl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、太阳      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、课本</a:t>
            </a:r>
          </a:p>
          <a:p>
            <a:pPr lvl="1" eaLnBrk="1" hangingPunct="1">
              <a:lnSpc>
                <a:spcPct val="120000"/>
              </a:lnSpc>
              <a:buClr>
                <a:schemeClr val="bg1"/>
              </a:buCl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、礼花      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、航标灯</a:t>
            </a:r>
          </a:p>
          <a:p>
            <a:pPr eaLnBrk="1" hangingPunct="1">
              <a:lnSpc>
                <a:spcPct val="120000"/>
              </a:lnSpc>
              <a:buClr>
                <a:schemeClr val="bg1"/>
              </a:buClr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．在恒星、火把、烛光鱼、发光二极管等光源  中，属于自然光源的有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_________________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，属于人造光源的有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_____________________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084888" y="1125538"/>
            <a:ext cx="1008062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zh-CN" sz="4000">
                <a:solidFill>
                  <a:srgbClr val="FF33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427538" y="3500438"/>
            <a:ext cx="30241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>
                <a:solidFill>
                  <a:srgbClr val="FF33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恒星和烛光鱼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059113" y="4005263"/>
            <a:ext cx="381635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>
                <a:solidFill>
                  <a:srgbClr val="FF33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火把和发光二极管</a:t>
            </a:r>
          </a:p>
        </p:txBody>
      </p:sp>
      <p:sp>
        <p:nvSpPr>
          <p:cNvPr id="14342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170113" cy="706437"/>
          </a:xfrm>
        </p:spPr>
        <p:txBody>
          <a:bodyPr/>
          <a:lstStyle/>
          <a:p>
            <a:pPr algn="l" eaLnBrk="1" hangingPunct="1"/>
            <a:r>
              <a:rPr lang="zh-CN" altLang="en-US" sz="3600" b="1" smtClean="0">
                <a:solidFill>
                  <a:srgbClr val="FF33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练习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push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20.05.14"/>
  <p:tag name="AS_TITLE" val="Aspose.Slides for .NET 4.0 Client Profile"/>
  <p:tag name="AS_VERSION" val="20.5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zh-CN" altLang="en-US" sz="32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zh-CN" altLang="en-US" sz="32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726</Words>
  <Application>Microsoft Office PowerPoint</Application>
  <PresentationFormat>全屏显示(4:3)</PresentationFormat>
  <Paragraphs>109</Paragraphs>
  <Slides>39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1" baseType="lpstr">
      <vt:lpstr>默认设计模板</vt:lpstr>
      <vt:lpstr>Equation</vt:lpstr>
      <vt:lpstr>PowerPoint 演示文稿</vt:lpstr>
      <vt:lpstr>PowerPoint 演示文稿</vt:lpstr>
      <vt:lpstr>第四章 光现象 第1节 光的直线传播</vt:lpstr>
      <vt:lpstr>一、光源</vt:lpstr>
      <vt:lpstr>PowerPoint 演示文稿</vt:lpstr>
      <vt:lpstr>2．分类</vt:lpstr>
      <vt:lpstr>（2）人造光源： </vt:lpstr>
      <vt:lpstr>练习</vt:lpstr>
      <vt:lpstr>PowerPoint 演示文稿</vt:lpstr>
      <vt:lpstr>PowerPoint 演示文稿</vt:lpstr>
      <vt:lpstr>PowerPoint 演示文稿</vt:lpstr>
      <vt:lpstr>PowerPoint 演示文稿</vt:lpstr>
      <vt:lpstr>二、光的直线传播</vt:lpstr>
      <vt:lpstr>当日出或日落时，我们看到的太阳要比实际的太阳位置要偏高，这是为什么？</vt:lpstr>
      <vt:lpstr>2．光线： </vt:lpstr>
      <vt:lpstr>3．解释现象：</vt:lpstr>
      <vt:lpstr>PowerPoint 演示文稿</vt:lpstr>
      <vt:lpstr>（2）日食和月食</vt:lpstr>
      <vt:lpstr>日食（日、月、地）</vt:lpstr>
      <vt:lpstr>PowerPoint 演示文稿</vt:lpstr>
      <vt:lpstr>PowerPoint 演示文稿</vt:lpstr>
      <vt:lpstr>（3）小孔成像</vt:lpstr>
      <vt:lpstr>PowerPoint 演示文稿</vt:lpstr>
      <vt:lpstr>PowerPoint 演示文稿</vt:lpstr>
      <vt:lpstr>①像的大小取决于物距与像距关系。</vt:lpstr>
      <vt:lpstr>PowerPoint 演示文稿</vt:lpstr>
      <vt:lpstr>②像的形状与孔的形状无关。</vt:lpstr>
      <vt:lpstr>4．应用</vt:lpstr>
      <vt:lpstr>（2）瞄准：</vt:lpstr>
      <vt:lpstr>（3）站排</vt:lpstr>
      <vt:lpstr>（4）无影灯</vt:lpstr>
      <vt:lpstr>三、光速</vt:lpstr>
      <vt:lpstr>光年</vt:lpstr>
      <vt:lpstr>2．空气：</vt:lpstr>
      <vt:lpstr>5．声和光的不同</vt:lpstr>
      <vt:lpstr>练习</vt:lpstr>
      <vt:lpstr>课外实践</vt:lpstr>
      <vt:lpstr>PowerPoint 演示文稿</vt:lpstr>
      <vt:lpstr>第1节 光的直线传播 小结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lenovo</cp:lastModifiedBy>
  <cp:revision>1</cp:revision>
  <dcterms:created xsi:type="dcterms:W3CDTF">2012-10-23T13:05:19Z</dcterms:created>
  <dcterms:modified xsi:type="dcterms:W3CDTF">2020-11-11T02:38:26Z</dcterms:modified>
</cp:coreProperties>
</file>