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34" r:id="rId2"/>
    <p:sldId id="305" r:id="rId3"/>
    <p:sldId id="447" r:id="rId4"/>
    <p:sldId id="258" r:id="rId5"/>
    <p:sldId id="384" r:id="rId6"/>
    <p:sldId id="488" r:id="rId7"/>
    <p:sldId id="489" r:id="rId8"/>
    <p:sldId id="529" r:id="rId9"/>
    <p:sldId id="533" r:id="rId10"/>
    <p:sldId id="492" r:id="rId11"/>
    <p:sldId id="493" r:id="rId12"/>
    <p:sldId id="491" r:id="rId13"/>
    <p:sldId id="495" r:id="rId14"/>
    <p:sldId id="496" r:id="rId15"/>
    <p:sldId id="497" r:id="rId16"/>
    <p:sldId id="498" r:id="rId17"/>
    <p:sldId id="499" r:id="rId18"/>
    <p:sldId id="500" r:id="rId19"/>
    <p:sldId id="501" r:id="rId20"/>
    <p:sldId id="513" r:id="rId21"/>
    <p:sldId id="503" r:id="rId22"/>
    <p:sldId id="505" r:id="rId23"/>
    <p:sldId id="504" r:id="rId24"/>
    <p:sldId id="506" r:id="rId25"/>
    <p:sldId id="515" r:id="rId26"/>
    <p:sldId id="514" r:id="rId27"/>
    <p:sldId id="517" r:id="rId28"/>
    <p:sldId id="518" r:id="rId29"/>
    <p:sldId id="519" r:id="rId30"/>
    <p:sldId id="520" r:id="rId31"/>
    <p:sldId id="522" r:id="rId32"/>
    <p:sldId id="406" r:id="rId33"/>
    <p:sldId id="525" r:id="rId34"/>
    <p:sldId id="485" r:id="rId35"/>
    <p:sldId id="527" r:id="rId36"/>
    <p:sldId id="530" r:id="rId37"/>
    <p:sldId id="528" r:id="rId38"/>
  </p:sldIdLst>
  <p:sldSz cx="12192000" cy="6858000"/>
  <p:notesSz cx="6858000" cy="9144000"/>
  <p:custDataLst>
    <p:tags r:id="rId4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 snapToGrid="0">
      <p:cViewPr varScale="1">
        <p:scale>
          <a:sx n="82" d="100"/>
          <a:sy n="82" d="100"/>
        </p:scale>
        <p:origin x="-828" y="-84"/>
      </p:cViewPr>
      <p:guideLst>
        <p:guide orient="horz" pos="2175"/>
        <p:guide pos="37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6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EFDFB77-D27C-447C-AF81-6AE7467DF3A4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67D35E0-5A91-432A-A1DA-27AB7F141C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0477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0BF4B0-0DAF-40B2-885E-219B701174D4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11B5-3A49-4BB9-BF4A-259157FCD09C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B550-BF76-4453-9FCB-A646097986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B376A8A-D1D0-4B27-A627-95FA29D07611}" type="datetimeFigureOut">
              <a:rPr lang="zh-CN" altLang="en-US"/>
              <a:pPr>
                <a:defRPr/>
              </a:pPr>
              <a:t>2020/10/26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0BFB904-380D-4E6D-9BA8-08A55EE106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68550" y="2305050"/>
            <a:ext cx="7345363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>
                <a:latin typeface="+mn-ea"/>
                <a:ea typeface="+mn-ea"/>
              </a:rPr>
              <a:t>第</a:t>
            </a:r>
            <a:r>
              <a:rPr lang="en-US" altLang="zh-CN" sz="2400" b="1">
                <a:latin typeface="+mn-ea"/>
                <a:ea typeface="+mn-ea"/>
              </a:rPr>
              <a:t>3</a:t>
            </a:r>
            <a:r>
              <a:rPr lang="zh-CN" altLang="en-US" sz="2400" b="1">
                <a:latin typeface="+mn-ea"/>
                <a:ea typeface="+mn-ea"/>
              </a:rPr>
              <a:t>章 第</a:t>
            </a:r>
            <a:r>
              <a:rPr lang="en-US" altLang="zh-CN" sz="2400" b="1">
                <a:latin typeface="+mn-ea"/>
                <a:ea typeface="+mn-ea"/>
              </a:rPr>
              <a:t>1</a:t>
            </a:r>
            <a:r>
              <a:rPr lang="zh-CN" altLang="en-US" sz="2400" b="1">
                <a:latin typeface="+mn-ea"/>
                <a:ea typeface="+mn-ea"/>
              </a:rPr>
              <a:t>节</a:t>
            </a:r>
            <a:endParaRPr lang="en-US" altLang="zh-CN" sz="2400" b="1">
              <a:latin typeface="+mn-ea"/>
              <a:ea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173288" y="3251200"/>
            <a:ext cx="7821612" cy="963613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6000" b="1" smtClean="0">
                <a:solidFill>
                  <a:srgbClr val="FF0000"/>
                </a:solidFill>
                <a:latin typeface="+mn-ea"/>
              </a:rPr>
              <a:t>温 度</a:t>
            </a:r>
            <a:endParaRPr lang="zh-CN" altLang="en-US" sz="6000" b="1">
              <a:solidFill>
                <a:srgbClr val="FF0000"/>
              </a:solidFill>
              <a:latin typeface="+mn-ea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1000" y="1308100"/>
            <a:ext cx="11483975" cy="249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如图所示，常用的液体温度计的主要部分是一根内径很细并且均匀的玻璃管，管下端是个玻璃泡，泡内装有适量的测温物质，玻璃管外标有均匀刻度和所用单位的符号。长刻度线旁标着数字，两个长刻度线之间还有短刻度线，相邻两刻度线之间的温度叫它的分度值。</a:t>
            </a:r>
          </a:p>
        </p:txBody>
      </p:sp>
      <p:sp>
        <p:nvSpPr>
          <p:cNvPr id="17412" name="矩形 7"/>
          <p:cNvSpPr>
            <a:spLocks noChangeArrowheads="1"/>
          </p:cNvSpPr>
          <p:nvPr/>
        </p:nvSpPr>
        <p:spPr bwMode="auto">
          <a:xfrm>
            <a:off x="422275" y="635000"/>
            <a:ext cx="3946525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常用温度计的基本构造</a:t>
            </a:r>
            <a:endParaRPr lang="en-US" altLang="zh-CN" sz="2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0" name="组合 169"/>
          <p:cNvGrpSpPr/>
          <p:nvPr/>
        </p:nvGrpSpPr>
        <p:grpSpPr>
          <a:xfrm rot="5400000">
            <a:off x="4537869" y="1461294"/>
            <a:ext cx="812800" cy="7834312"/>
            <a:chOff x="5272942" y="989514"/>
            <a:chExt cx="812637" cy="5178441"/>
          </a:xfrm>
        </p:grpSpPr>
        <p:grpSp>
          <p:nvGrpSpPr>
            <p:cNvPr id="17423" name="组合 170"/>
            <p:cNvGrpSpPr/>
            <p:nvPr/>
          </p:nvGrpSpPr>
          <p:grpSpPr>
            <a:xfrm>
              <a:off x="5272942" y="989514"/>
              <a:ext cx="812637" cy="5178441"/>
              <a:chOff x="5647653" y="886392"/>
              <a:chExt cx="812637" cy="5178441"/>
            </a:xfrm>
          </p:grpSpPr>
          <p:grpSp>
            <p:nvGrpSpPr>
              <p:cNvPr id="17426" name="Group 3"/>
              <p:cNvGrpSpPr/>
              <p:nvPr/>
            </p:nvGrpSpPr>
            <p:grpSpPr>
              <a:xfrm>
                <a:off x="5647653" y="886392"/>
                <a:ext cx="812637" cy="5178441"/>
                <a:chOff x="2400" y="384"/>
                <a:chExt cx="448" cy="3407"/>
              </a:xfrm>
            </p:grpSpPr>
            <p:sp>
              <p:nvSpPr>
                <p:cNvPr id="339" name="AutoShape 4"/>
                <p:cNvSpPr>
                  <a:spLocks noChangeArrowheads="1"/>
                </p:cNvSpPr>
                <p:nvPr/>
              </p:nvSpPr>
              <p:spPr bwMode="auto">
                <a:xfrm>
                  <a:off x="2400" y="720"/>
                  <a:ext cx="448" cy="305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  <p:sp>
              <p:nvSpPr>
                <p:cNvPr id="340" name="AutoShape 5"/>
                <p:cNvSpPr>
                  <a:spLocks noChangeArrowheads="1"/>
                </p:cNvSpPr>
                <p:nvPr/>
              </p:nvSpPr>
              <p:spPr bwMode="auto">
                <a:xfrm>
                  <a:off x="2477" y="914"/>
                  <a:ext cx="48" cy="27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  <p:sp>
              <p:nvSpPr>
                <p:cNvPr id="17591" name="AutoShape 6"/>
                <p:cNvSpPr>
                  <a:spLocks noChangeArrowheads="1"/>
                </p:cNvSpPr>
                <p:nvPr/>
              </p:nvSpPr>
              <p:spPr bwMode="auto">
                <a:xfrm>
                  <a:off x="2482" y="2373"/>
                  <a:ext cx="48" cy="11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kumimoji="1" lang="zh-CN" altLang="zh-CN" sz="3200">
                    <a:solidFill>
                      <a:srgbClr val="FF0000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342" name="AutoShape 7"/>
                <p:cNvSpPr>
                  <a:spLocks noChangeArrowheads="1"/>
                </p:cNvSpPr>
                <p:nvPr/>
              </p:nvSpPr>
              <p:spPr bwMode="auto">
                <a:xfrm>
                  <a:off x="2400" y="384"/>
                  <a:ext cx="336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6">
                    <a:latin typeface="+mn-lt"/>
                    <a:ea typeface="+mn-ea"/>
                  </a:endParaRPr>
                </a:p>
              </p:txBody>
            </p:sp>
            <p:sp>
              <p:nvSpPr>
                <p:cNvPr id="343" name="AutoShape 8"/>
                <p:cNvSpPr>
                  <a:spLocks noChangeArrowheads="1"/>
                </p:cNvSpPr>
                <p:nvPr/>
              </p:nvSpPr>
              <p:spPr bwMode="auto">
                <a:xfrm>
                  <a:off x="2432" y="3455"/>
                  <a:ext cx="121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</p:grpSp>
          <p:grpSp>
            <p:nvGrpSpPr>
              <p:cNvPr id="17427" name="Group 11"/>
              <p:cNvGrpSpPr/>
              <p:nvPr/>
            </p:nvGrpSpPr>
            <p:grpSpPr>
              <a:xfrm>
                <a:off x="5882556" y="1760144"/>
                <a:ext cx="271831" cy="3697010"/>
                <a:chOff x="1202" y="170"/>
                <a:chExt cx="257" cy="3668"/>
              </a:xfrm>
            </p:grpSpPr>
            <p:grpSp>
              <p:nvGrpSpPr>
                <p:cNvPr id="17441" name="Group 12"/>
                <p:cNvGrpSpPr/>
                <p:nvPr/>
              </p:nvGrpSpPr>
              <p:grpSpPr>
                <a:xfrm>
                  <a:off x="1202" y="3566"/>
                  <a:ext cx="227" cy="272"/>
                  <a:chOff x="2381" y="1752"/>
                  <a:chExt cx="227" cy="408"/>
                </a:xfrm>
              </p:grpSpPr>
              <p:sp>
                <p:nvSpPr>
                  <p:cNvPr id="3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2159"/>
                    <a:ext cx="225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grpSp>
                <p:nvGrpSpPr>
                  <p:cNvPr id="17578" name="Group 14"/>
                  <p:cNvGrpSpPr/>
                  <p:nvPr/>
                </p:nvGrpSpPr>
                <p:grpSpPr>
                  <a:xfrm>
                    <a:off x="2381" y="1752"/>
                    <a:ext cx="227" cy="363"/>
                    <a:chOff x="1429" y="1071"/>
                    <a:chExt cx="181" cy="753"/>
                  </a:xfrm>
                </p:grpSpPr>
                <p:sp>
                  <p:nvSpPr>
                    <p:cNvPr id="327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8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1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2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6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3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59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3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3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69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17442" name="Group 25"/>
                <p:cNvGrpSpPr/>
                <p:nvPr/>
              </p:nvGrpSpPr>
              <p:grpSpPr>
                <a:xfrm>
                  <a:off x="1202" y="170"/>
                  <a:ext cx="257" cy="3379"/>
                  <a:chOff x="1202" y="7"/>
                  <a:chExt cx="257" cy="3922"/>
                </a:xfrm>
              </p:grpSpPr>
              <p:grpSp>
                <p:nvGrpSpPr>
                  <p:cNvPr id="17443" name="Group 26"/>
                  <p:cNvGrpSpPr/>
                  <p:nvPr/>
                </p:nvGrpSpPr>
                <p:grpSpPr>
                  <a:xfrm>
                    <a:off x="1203" y="7"/>
                    <a:ext cx="256" cy="1943"/>
                    <a:chOff x="1202" y="264"/>
                    <a:chExt cx="204" cy="2667"/>
                  </a:xfrm>
                </p:grpSpPr>
                <p:grpSp>
                  <p:nvGrpSpPr>
                    <p:cNvPr id="17511" name="Group 27"/>
                    <p:cNvGrpSpPr/>
                    <p:nvPr/>
                  </p:nvGrpSpPr>
                  <p:grpSpPr>
                    <a:xfrm>
                      <a:off x="1225" y="264"/>
                      <a:ext cx="181" cy="399"/>
                      <a:chOff x="1452" y="1088"/>
                      <a:chExt cx="181" cy="736"/>
                    </a:xfrm>
                  </p:grpSpPr>
                  <p:sp>
                    <p:nvSpPr>
                      <p:cNvPr id="315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59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6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39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7" name="Line 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5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8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1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9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7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20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9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21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61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22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41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23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3"/>
                        <a:ext cx="9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24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52" y="1086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512" name="Group 38"/>
                    <p:cNvGrpSpPr/>
                    <p:nvPr/>
                  </p:nvGrpSpPr>
                  <p:grpSpPr>
                    <a:xfrm>
                      <a:off x="1202" y="709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305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1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6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2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7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3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8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0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9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84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0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56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1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6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2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73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3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82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14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8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513" name="Group 49"/>
                    <p:cNvGrpSpPr/>
                    <p:nvPr/>
                  </p:nvGrpSpPr>
                  <p:grpSpPr>
                    <a:xfrm>
                      <a:off x="1202" y="1162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95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1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6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2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7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3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8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0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9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84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0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56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1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6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2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73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3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82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304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8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514" name="Group 60"/>
                    <p:cNvGrpSpPr/>
                    <p:nvPr/>
                  </p:nvGrpSpPr>
                  <p:grpSpPr>
                    <a:xfrm>
                      <a:off x="1202" y="1616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85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1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6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24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7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32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8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0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9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85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0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56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1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6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2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7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3" name="Line 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8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94" name="Line 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9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515" name="Group 71"/>
                    <p:cNvGrpSpPr/>
                    <p:nvPr/>
                  </p:nvGrpSpPr>
                  <p:grpSpPr>
                    <a:xfrm>
                      <a:off x="1202" y="2069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75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1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6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24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7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3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8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0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9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85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0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56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1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6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2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7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3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82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84" name="Line 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8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516" name="Group 82"/>
                    <p:cNvGrpSpPr/>
                    <p:nvPr/>
                  </p:nvGrpSpPr>
                  <p:grpSpPr>
                    <a:xfrm>
                      <a:off x="1202" y="2523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65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16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66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24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67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32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68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0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69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485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0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56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1" name="Line 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6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2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74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3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5" y="18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74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9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</p:grpSp>
              <p:grpSp>
                <p:nvGrpSpPr>
                  <p:cNvPr id="17444" name="Group 93"/>
                  <p:cNvGrpSpPr/>
                  <p:nvPr/>
                </p:nvGrpSpPr>
                <p:grpSpPr>
                  <a:xfrm>
                    <a:off x="1202" y="1979"/>
                    <a:ext cx="227" cy="1950"/>
                    <a:chOff x="1202" y="255"/>
                    <a:chExt cx="181" cy="2676"/>
                  </a:xfrm>
                </p:grpSpPr>
                <p:grpSp>
                  <p:nvGrpSpPr>
                    <p:cNvPr id="17445" name="Group 94"/>
                    <p:cNvGrpSpPr/>
                    <p:nvPr/>
                  </p:nvGrpSpPr>
                  <p:grpSpPr>
                    <a:xfrm>
                      <a:off x="1202" y="255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49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6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0" name="Line 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4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1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2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3" name="Line 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5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4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5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6" name="Line 1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7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58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9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446" name="Group 105"/>
                    <p:cNvGrpSpPr/>
                    <p:nvPr/>
                  </p:nvGrpSpPr>
                  <p:grpSpPr>
                    <a:xfrm>
                      <a:off x="1202" y="709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39" name="Line 1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6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0" name="Line 1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4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1" name="Line 1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4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2" name="Line 1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3" name="Line 1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6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4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5" name="Line 1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6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6" name="Line 1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4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7" name="Line 1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48" name="Line 1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70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447" name="Group 116"/>
                    <p:cNvGrpSpPr/>
                    <p:nvPr/>
                  </p:nvGrpSpPr>
                  <p:grpSpPr>
                    <a:xfrm>
                      <a:off x="1202" y="1162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29" name="Line 11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6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0" name="Line 1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4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1" name="Line 1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2" name="Line 1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3" name="Line 1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6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4" name="Line 1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5" name="Line 1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6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6" name="Line 12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4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7" name="Line 1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2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38" name="Line 1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9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448" name="Group 127"/>
                    <p:cNvGrpSpPr/>
                    <p:nvPr/>
                  </p:nvGrpSpPr>
                  <p:grpSpPr>
                    <a:xfrm>
                      <a:off x="1202" y="1616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19" name="Line 1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0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3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1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2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3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4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6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5" name="Line 1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5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6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3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7" name="Line 1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28" name="Line 1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7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449" name="Group 138"/>
                    <p:cNvGrpSpPr/>
                    <p:nvPr/>
                  </p:nvGrpSpPr>
                  <p:grpSpPr>
                    <a:xfrm>
                      <a:off x="1202" y="2069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209" name="Line 1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5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0" name="Line 1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3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1" name="Line 1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2" name="Line 1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3" name="Line 1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4" name="Line 1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5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5" name="Line 1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5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6" name="Line 1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3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7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1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18" name="Line 1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6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  <p:grpSp>
                  <p:nvGrpSpPr>
                    <p:cNvPr id="17450" name="Group 149"/>
                    <p:cNvGrpSpPr/>
                    <p:nvPr/>
                  </p:nvGrpSpPr>
                  <p:grpSpPr>
                    <a:xfrm>
                      <a:off x="1202" y="2523"/>
                      <a:ext cx="181" cy="408"/>
                      <a:chOff x="1429" y="1071"/>
                      <a:chExt cx="181" cy="753"/>
                    </a:xfrm>
                  </p:grpSpPr>
                  <p:sp>
                    <p:nvSpPr>
                      <p:cNvPr id="199" name="Line 1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15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0" name="Line 1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239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1" name="Line 1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32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2" name="Line 15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01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3" name="Line 1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483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4" name="Line 1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566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5" name="Line 1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658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6" name="Line 1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737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7" name="Line 1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74" y="1820"/>
                        <a:ext cx="90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  <p:sp>
                    <p:nvSpPr>
                      <p:cNvPr id="208" name="Line 1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429" y="1067"/>
                        <a:ext cx="181" cy="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round/>
                      </a:ln>
                      <a:extLst/>
                    </p:spPr>
                    <p:txBody>
                      <a:bodyPr lIns="0" tIns="0" rIns="0" bIns="0">
                        <a:spAutoFit/>
                      </a:bodyPr>
                      <a:lstStyle/>
                      <a:p>
                        <a:pPr fontAlgn="auto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/>
                        </a:pPr>
                        <a:endParaRPr lang="zh-CN" altLang="en-US" sz="2406">
                          <a:latin typeface="+mn-lt"/>
                          <a:ea typeface="+mn-ea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176" name="Line 169"/>
              <p:cNvSpPr>
                <a:spLocks noChangeShapeType="1"/>
              </p:cNvSpPr>
              <p:nvPr/>
            </p:nvSpPr>
            <p:spPr bwMode="auto">
              <a:xfrm>
                <a:off x="5895254" y="3802479"/>
                <a:ext cx="119039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</a:ln>
              <a:extLst/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406">
                  <a:latin typeface="+mn-lt"/>
                  <a:ea typeface="+mn-ea"/>
                </a:endParaRPr>
              </a:p>
            </p:txBody>
          </p:sp>
          <p:sp>
            <p:nvSpPr>
              <p:cNvPr id="177" name="矩形 176"/>
              <p:cNvSpPr/>
              <p:nvPr/>
            </p:nvSpPr>
            <p:spPr>
              <a:xfrm>
                <a:off x="6082541" y="5309316"/>
                <a:ext cx="360291" cy="23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-20</a:t>
                </a:r>
              </a:p>
            </p:txBody>
          </p:sp>
          <p:sp>
            <p:nvSpPr>
              <p:cNvPr id="178" name="矩形 177"/>
              <p:cNvSpPr/>
              <p:nvPr/>
            </p:nvSpPr>
            <p:spPr>
              <a:xfrm>
                <a:off x="6031751" y="5040687"/>
                <a:ext cx="360291" cy="23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-10</a:t>
                </a:r>
              </a:p>
            </p:txBody>
          </p:sp>
          <p:sp>
            <p:nvSpPr>
              <p:cNvPr id="179" name="矩形 178"/>
              <p:cNvSpPr/>
              <p:nvPr/>
            </p:nvSpPr>
            <p:spPr>
              <a:xfrm>
                <a:off x="6039687" y="4771010"/>
                <a:ext cx="252361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0</a:t>
                </a:r>
              </a:p>
            </p:txBody>
          </p:sp>
          <p:sp>
            <p:nvSpPr>
              <p:cNvPr id="180" name="矩形 179"/>
              <p:cNvSpPr/>
              <p:nvPr/>
            </p:nvSpPr>
            <p:spPr>
              <a:xfrm>
                <a:off x="6058734" y="4488740"/>
                <a:ext cx="319023" cy="23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10</a:t>
                </a:r>
              </a:p>
            </p:txBody>
          </p:sp>
          <p:sp>
            <p:nvSpPr>
              <p:cNvPr id="181" name="矩形 180"/>
              <p:cNvSpPr/>
              <p:nvPr/>
            </p:nvSpPr>
            <p:spPr>
              <a:xfrm>
                <a:off x="6058734" y="3926299"/>
                <a:ext cx="319023" cy="23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30</a:t>
                </a:r>
              </a:p>
            </p:txBody>
          </p:sp>
          <p:sp>
            <p:nvSpPr>
              <p:cNvPr id="182" name="矩形 181"/>
              <p:cNvSpPr/>
              <p:nvPr/>
            </p:nvSpPr>
            <p:spPr>
              <a:xfrm>
                <a:off x="6025402" y="3633536"/>
                <a:ext cx="319024" cy="2371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40</a:t>
                </a:r>
              </a:p>
            </p:txBody>
          </p:sp>
          <p:sp>
            <p:nvSpPr>
              <p:cNvPr id="183" name="矩形 182"/>
              <p:cNvSpPr/>
              <p:nvPr/>
            </p:nvSpPr>
            <p:spPr>
              <a:xfrm>
                <a:off x="6080954" y="3362810"/>
                <a:ext cx="319023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50</a:t>
                </a:r>
              </a:p>
            </p:txBody>
          </p:sp>
          <p:sp>
            <p:nvSpPr>
              <p:cNvPr id="184" name="矩形 183"/>
              <p:cNvSpPr/>
              <p:nvPr/>
            </p:nvSpPr>
            <p:spPr>
              <a:xfrm>
                <a:off x="6080955" y="3063751"/>
                <a:ext cx="319023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60</a:t>
                </a:r>
              </a:p>
            </p:txBody>
          </p:sp>
          <p:sp>
            <p:nvSpPr>
              <p:cNvPr id="185" name="矩形 184"/>
              <p:cNvSpPr/>
              <p:nvPr/>
            </p:nvSpPr>
            <p:spPr>
              <a:xfrm>
                <a:off x="6098413" y="2476126"/>
                <a:ext cx="320611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80</a:t>
                </a:r>
              </a:p>
            </p:txBody>
          </p:sp>
          <p:sp>
            <p:nvSpPr>
              <p:cNvPr id="186" name="矩形 185"/>
              <p:cNvSpPr/>
              <p:nvPr/>
            </p:nvSpPr>
            <p:spPr>
              <a:xfrm>
                <a:off x="6098413" y="4195977"/>
                <a:ext cx="320611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20</a:t>
                </a:r>
              </a:p>
            </p:txBody>
          </p:sp>
          <p:sp>
            <p:nvSpPr>
              <p:cNvPr id="187" name="矩形 186"/>
              <p:cNvSpPr/>
              <p:nvPr/>
            </p:nvSpPr>
            <p:spPr>
              <a:xfrm>
                <a:off x="6068256" y="1935721"/>
                <a:ext cx="387272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100</a:t>
                </a:r>
              </a:p>
            </p:txBody>
          </p:sp>
          <p:sp>
            <p:nvSpPr>
              <p:cNvPr id="188" name="矩形 187"/>
              <p:cNvSpPr/>
              <p:nvPr/>
            </p:nvSpPr>
            <p:spPr>
              <a:xfrm>
                <a:off x="6031751" y="1573703"/>
                <a:ext cx="387272" cy="236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22187" fontAlgn="auto">
                  <a:spcBef>
                    <a:spcPct val="90000"/>
                  </a:spcBef>
                  <a:spcAft>
                    <a:spcPct val="0"/>
                  </a:spcAft>
                  <a:defRPr/>
                </a:pPr>
                <a:r>
                  <a:rPr lang="en-US" altLang="zh-CN" sz="936" b="1">
                    <a:solidFill>
                      <a:srgbClr val="000000"/>
                    </a:solidFill>
                    <a:latin typeface="+mn-lt"/>
                    <a:ea typeface="+mn-ea"/>
                  </a:rPr>
                  <a:t>110</a:t>
                </a:r>
              </a:p>
            </p:txBody>
          </p:sp>
        </p:grpSp>
        <p:sp>
          <p:nvSpPr>
            <p:cNvPr id="172" name="矩形 171"/>
            <p:cNvSpPr/>
            <p:nvPr/>
          </p:nvSpPr>
          <p:spPr>
            <a:xfrm>
              <a:off x="5741161" y="2292781"/>
              <a:ext cx="338069" cy="257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1069" b="1">
                  <a:solidFill>
                    <a:srgbClr val="000000"/>
                  </a:solidFill>
                  <a:latin typeface="+mn-lt"/>
                  <a:ea typeface="+mn-ea"/>
                </a:rPr>
                <a:t>90</a:t>
              </a:r>
            </a:p>
          </p:txBody>
        </p:sp>
        <p:sp>
          <p:nvSpPr>
            <p:cNvPr id="173" name="矩形 172"/>
            <p:cNvSpPr/>
            <p:nvPr/>
          </p:nvSpPr>
          <p:spPr>
            <a:xfrm>
              <a:off x="5712592" y="2854172"/>
              <a:ext cx="319023" cy="2371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70</a:t>
              </a:r>
            </a:p>
          </p:txBody>
        </p:sp>
      </p:grpSp>
      <p:sp>
        <p:nvSpPr>
          <p:cNvPr id="5" name="圆角矩形标注 4"/>
          <p:cNvSpPr/>
          <p:nvPr/>
        </p:nvSpPr>
        <p:spPr>
          <a:xfrm>
            <a:off x="1143000" y="4141788"/>
            <a:ext cx="1484313" cy="547687"/>
          </a:xfrm>
          <a:prstGeom prst="wedgeRoundRectCallout">
            <a:avLst>
              <a:gd name="adj1" fmla="val -36858"/>
              <a:gd name="adj2" fmla="val 1227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玻璃泡</a:t>
            </a:r>
          </a:p>
        </p:txBody>
      </p:sp>
      <p:sp>
        <p:nvSpPr>
          <p:cNvPr id="344" name="圆角矩形标注 343"/>
          <p:cNvSpPr/>
          <p:nvPr/>
        </p:nvSpPr>
        <p:spPr>
          <a:xfrm>
            <a:off x="3644900" y="4092575"/>
            <a:ext cx="1470025" cy="546100"/>
          </a:xfrm>
          <a:prstGeom prst="wedgeRoundRectCallout">
            <a:avLst>
              <a:gd name="adj1" fmla="val 13893"/>
              <a:gd name="adj2" fmla="val 14953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毛细管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803275" y="6046788"/>
            <a:ext cx="1771650" cy="503237"/>
          </a:xfrm>
          <a:prstGeom prst="wedgeRoundRectCallout">
            <a:avLst>
              <a:gd name="adj1" fmla="val 70885"/>
              <a:gd name="adj2" fmla="val -23022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测温物质</a:t>
            </a:r>
          </a:p>
        </p:txBody>
      </p:sp>
      <p:sp>
        <p:nvSpPr>
          <p:cNvPr id="346" name="圆角矩形标注 345"/>
          <p:cNvSpPr/>
          <p:nvPr/>
        </p:nvSpPr>
        <p:spPr>
          <a:xfrm>
            <a:off x="3216275" y="6067425"/>
            <a:ext cx="1190625" cy="503238"/>
          </a:xfrm>
          <a:prstGeom prst="wedgeRoundRectCallout">
            <a:avLst>
              <a:gd name="adj1" fmla="val -55325"/>
              <a:gd name="adj2" fmla="val -14659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刻度</a:t>
            </a:r>
          </a:p>
        </p:txBody>
      </p:sp>
      <p:sp>
        <p:nvSpPr>
          <p:cNvPr id="347" name="圆角矩形标注 346"/>
          <p:cNvSpPr/>
          <p:nvPr/>
        </p:nvSpPr>
        <p:spPr>
          <a:xfrm>
            <a:off x="6088063" y="6011863"/>
            <a:ext cx="1733550" cy="503237"/>
          </a:xfrm>
          <a:prstGeom prst="wedgeRoundRectCallout">
            <a:avLst>
              <a:gd name="adj1" fmla="val -82156"/>
              <a:gd name="adj2" fmla="val -9931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玻璃外壳</a:t>
            </a:r>
          </a:p>
        </p:txBody>
      </p:sp>
      <p:sp>
        <p:nvSpPr>
          <p:cNvPr id="348" name="矩形 347"/>
          <p:cNvSpPr>
            <a:spLocks noChangeArrowheads="1"/>
          </p:cNvSpPr>
          <p:nvPr/>
        </p:nvSpPr>
        <p:spPr bwMode="auto">
          <a:xfrm>
            <a:off x="7724775" y="5129213"/>
            <a:ext cx="41433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℃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9" name="圆角矩形标注 348"/>
          <p:cNvSpPr/>
          <p:nvPr/>
        </p:nvSpPr>
        <p:spPr>
          <a:xfrm>
            <a:off x="7724775" y="4159250"/>
            <a:ext cx="1200150" cy="546100"/>
          </a:xfrm>
          <a:prstGeom prst="wedgeRoundRectCallout">
            <a:avLst>
              <a:gd name="adj1" fmla="val -37910"/>
              <a:gd name="adj2" fmla="val 13949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schemeClr val="tx1"/>
                </a:solidFill>
              </a:rPr>
              <a:t>单位</a:t>
            </a:r>
          </a:p>
        </p:txBody>
      </p:sp>
      <p:sp>
        <p:nvSpPr>
          <p:cNvPr id="350" name="圆角矩形标注 349"/>
          <p:cNvSpPr/>
          <p:nvPr/>
        </p:nvSpPr>
        <p:spPr>
          <a:xfrm>
            <a:off x="5367338" y="4187825"/>
            <a:ext cx="1727200" cy="546100"/>
          </a:xfrm>
          <a:prstGeom prst="wedgeRoundRectCallout">
            <a:avLst>
              <a:gd name="adj1" fmla="val -31919"/>
              <a:gd name="adj2" fmla="val 132799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>
                <a:solidFill>
                  <a:prstClr val="black"/>
                </a:solidFill>
              </a:rPr>
              <a:t>玻璃管</a:t>
            </a:r>
            <a:endParaRPr lang="zh-CN" altLang="en-US" sz="2800">
              <a:solidFill>
                <a:schemeClr val="tx1"/>
              </a:solidFill>
            </a:endParaRPr>
          </a:p>
        </p:txBody>
      </p:sp>
      <p:sp>
        <p:nvSpPr>
          <p:cNvPr id="338" name="圆角矩形 337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44" grpId="0" animBg="1"/>
      <p:bldP spid="7" grpId="0" animBg="1"/>
      <p:bldP spid="346" grpId="0" animBg="1"/>
      <p:bldP spid="347" grpId="0" animBg="1"/>
      <p:bldP spid="348" grpId="0"/>
      <p:bldP spid="349" grpId="0" animBg="1"/>
      <p:bldP spid="3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4500" y="1431925"/>
            <a:ext cx="11041063" cy="1220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①根据测温物质的不同分为酒精温度计、水银温度计、煤油温度计。</a:t>
            </a:r>
            <a:endParaRPr lang="en-US" altLang="zh-CN" sz="26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②根据用途的不同分为实验室用温度计、体温计、寒暑表。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28750" y="4384675"/>
            <a:ext cx="26066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实验室用温度计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5840413" y="4448175"/>
            <a:ext cx="15462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体温计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555163" y="4384675"/>
            <a:ext cx="129857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寒暑表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494213" y="4017963"/>
            <a:ext cx="398462" cy="3365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8440" name="矩形 2"/>
          <p:cNvSpPr>
            <a:spLocks noChangeArrowheads="1"/>
          </p:cNvSpPr>
          <p:nvPr/>
        </p:nvSpPr>
        <p:spPr bwMode="auto">
          <a:xfrm>
            <a:off x="444500" y="715963"/>
            <a:ext cx="2809875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</a:t>
            </a: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温度计的种类  </a:t>
            </a:r>
            <a:endParaRPr lang="en-US" altLang="zh-CN" sz="2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346506">
            <a:off x="4891088" y="3265488"/>
            <a:ext cx="2892425" cy="13858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1016466">
            <a:off x="360363" y="3757613"/>
            <a:ext cx="4819650" cy="4000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8720138" y="3065463"/>
            <a:ext cx="752475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圆角矩形 12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9459" name="矩形 1"/>
          <p:cNvSpPr>
            <a:spLocks noChangeArrowheads="1"/>
          </p:cNvSpPr>
          <p:nvPr/>
        </p:nvSpPr>
        <p:spPr bwMode="auto">
          <a:xfrm>
            <a:off x="592138" y="774700"/>
            <a:ext cx="877252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③除了以上常见的温度计外，还有其他类型的温度计。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393" y="1932691"/>
            <a:ext cx="2392688" cy="1769934"/>
          </a:xfrm>
          <a:prstGeom prst="roundRect">
            <a:avLst/>
          </a:prstGeom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63588" y="4038600"/>
            <a:ext cx="2470150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根据不同金属连接时的温差现象制成的热电偶温度计</a:t>
            </a:r>
            <a:endParaRPr lang="zh-CN" altLang="en-US" sz="22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470275" y="4038600"/>
            <a:ext cx="2451100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根据不同温度下电路导电性不同制成的电子体温计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14775" y="2343150"/>
            <a:ext cx="1766888" cy="13382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6157913" y="4038600"/>
            <a:ext cx="2209800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利用红外线原理制成的非接触红外线温度计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354763" y="2133600"/>
            <a:ext cx="960437" cy="17446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731250" y="4038600"/>
            <a:ext cx="2519363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2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利用不同金属膨胀率不同制成的双金属片温度计等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9128125" y="1987550"/>
            <a:ext cx="1357313" cy="19431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圆角矩形 14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87375" y="1458913"/>
          <a:ext cx="10452051" cy="39715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384"/>
                <a:gridCol w="8273667"/>
              </a:tblGrid>
              <a:tr h="594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结构特征 </a:t>
                      </a:r>
                      <a:endParaRPr lang="zh-CN" altLang="en-US" sz="26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作用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9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玻璃泡的玻璃壁很薄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可以使玻璃泡内测温物质的温度很快与被测物体的温度相同</a:t>
                      </a:r>
                    </a:p>
                  </a:txBody>
                  <a:tcPr/>
                </a:tc>
              </a:tr>
              <a:tr h="89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玻璃管的内径很细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即使温度变化很小，由于内径很细，很小的体积变化也能使玻璃管中液柱的长度发生较显著的变化</a:t>
                      </a:r>
                    </a:p>
                  </a:txBody>
                  <a:tcPr/>
                </a:tc>
              </a:tr>
              <a:tr h="89985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玻璃泡的容积相对较大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6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sym typeface="+mn-ea"/>
                        </a:rPr>
                        <a:t>温度计玻璃泡的容积相对来说越大，可以装下较多的测温物质，以便较小的温度变化也能产生校大的体积变化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0" name="矩形 2"/>
          <p:cNvSpPr>
            <a:spLocks noChangeArrowheads="1"/>
          </p:cNvSpPr>
          <p:nvPr/>
        </p:nvSpPr>
        <p:spPr bwMode="auto">
          <a:xfrm>
            <a:off x="685800" y="641350"/>
            <a:ext cx="4494213" cy="663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常用液体温度计的特殊设计</a:t>
            </a:r>
            <a:endParaRPr lang="en-US" altLang="zh-CN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0" y="14288"/>
            <a:ext cx="1641475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1507" name="矩形 5"/>
          <p:cNvSpPr>
            <a:spLocks noChangeArrowheads="1"/>
          </p:cNvSpPr>
          <p:nvPr/>
        </p:nvSpPr>
        <p:spPr bwMode="auto">
          <a:xfrm>
            <a:off x="444500" y="949325"/>
            <a:ext cx="11045825" cy="1293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温度是表示物体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的物理量，要准确地判断或测量温度需要用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。实验室和家庭常用温度计是根据液体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________________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的规律制成的。</a:t>
            </a:r>
            <a:endParaRPr lang="en-US" altLang="zh-CN" sz="26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14288"/>
            <a:ext cx="1881188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  <a:r>
              <a:rPr lang="en-US" altLang="zh-CN" sz="2600" b="1">
                <a:solidFill>
                  <a:prstClr val="white"/>
                </a:solidFill>
                <a:sym typeface="+mn-ea"/>
              </a:rPr>
              <a:t>1</a:t>
            </a:r>
            <a:endParaRPr lang="zh-CN" altLang="en-US" sz="2600" b="1">
              <a:solidFill>
                <a:prstClr val="white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44500" y="2559050"/>
            <a:ext cx="10682288" cy="2101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sym typeface="+mn-ea"/>
              </a:rPr>
              <a:t>解析：</a:t>
            </a:r>
            <a:r>
              <a:rPr lang="zh-CN" altLang="en-US" sz="2600">
                <a:solidFill>
                  <a:prstClr val="black"/>
                </a:solidFill>
                <a:sym typeface="+mn-ea"/>
              </a:rPr>
              <a:t>温度是表示物体冷热程度的物理量，要准确地判断或测量温度需用温度计。实验室和家庭常用温度计是根据液体热胀冷缩的规律成的。</a:t>
            </a:r>
            <a:endParaRPr lang="en-US" altLang="zh-CN" sz="2600">
              <a:solidFill>
                <a:prstClr val="black"/>
              </a:solidFill>
              <a:sym typeface="+mn-ea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sym typeface="+mn-ea"/>
              </a:rPr>
              <a:t>答案：冷热程度；温度计；热胀冷缩。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/>
          <p:nvPr/>
        </p:nvSpPr>
        <p:spPr>
          <a:xfrm>
            <a:off x="357188" y="3192463"/>
            <a:ext cx="11099800" cy="1892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（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）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标准大气压下，冰水混合物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的温度规定为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0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摄氏度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，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沸水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的温度规定为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100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摄氏度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。</a:t>
            </a:r>
            <a:endParaRPr lang="en-US" altLang="zh-CN" sz="2600" kern="0">
              <a:solidFill>
                <a:sysClr val="windowText" lastClr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Helvetica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（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2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）在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0℃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和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100℃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之间分成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100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等份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，每一等份代表</a:t>
            </a: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1℃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。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 </a:t>
            </a:r>
            <a:endParaRPr lang="zh-CN" altLang="en-US" sz="2600">
              <a:solidFill>
                <a:prstClr val="black"/>
              </a:solidFill>
              <a:latin typeface="Times New Roman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2532" name="组合 4"/>
          <p:cNvGrpSpPr/>
          <p:nvPr/>
        </p:nvGrpSpPr>
        <p:grpSpPr>
          <a:xfrm>
            <a:off x="357188" y="495300"/>
            <a:ext cx="3560762" cy="785813"/>
            <a:chOff x="216686" y="545765"/>
            <a:chExt cx="3560590" cy="784830"/>
          </a:xfrm>
        </p:grpSpPr>
        <p:sp>
          <p:nvSpPr>
            <p:cNvPr id="22537" name="文本框 6"/>
            <p:cNvSpPr txBox="1">
              <a:spLocks noChangeArrowheads="1"/>
            </p:cNvSpPr>
            <p:nvPr/>
          </p:nvSpPr>
          <p:spPr bwMode="auto">
            <a:xfrm>
              <a:off x="216686" y="545765"/>
              <a:ext cx="3560590" cy="7848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  摄氏温度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561233" y="729685"/>
              <a:ext cx="444479" cy="46297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>
                  <a:solidFill>
                    <a:prstClr val="white"/>
                  </a:solidFill>
                </a:rPr>
                <a:t>2</a:t>
              </a:r>
              <a:endParaRPr lang="zh-CN" altLang="en-US" sz="2600" b="1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444500" y="1858963"/>
            <a:ext cx="10841038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摄氏度，符号是℃。温度计上的字母℃表示该温度计采用的是摄氏温度。</a:t>
            </a:r>
            <a:endParaRPr lang="zh-CN" altLang="en-US" sz="2600"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96875" y="1328738"/>
            <a:ext cx="3057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摄氏温度的单位</a:t>
            </a:r>
            <a:endParaRPr lang="en-US" altLang="zh-CN" sz="2800" b="1"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84175" y="2520950"/>
            <a:ext cx="3057525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摄氏温度的规定</a:t>
            </a:r>
            <a:endParaRPr lang="en-US" altLang="zh-CN" sz="28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9750" y="581025"/>
            <a:ext cx="3795713" cy="661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摄氏温度的表示方法</a:t>
            </a:r>
            <a:endParaRPr lang="en-US" altLang="zh-CN" sz="2800" b="1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9750" y="1368425"/>
            <a:ext cx="1125855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在书写摄氏温度时，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摄氏度以下的温度，在数字的前面加“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” 号，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比如：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-10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℃，读作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“负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摄氏度”或“零下</a:t>
            </a: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摄氏度”；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摄氏度以上的温度，省略数字前面的“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+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”号，比如：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℃，读作“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摄氏度”或“零上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摄氏度”。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01613" y="688975"/>
            <a:ext cx="11895137" cy="429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在标准大气压下，只要是冰水混合物，无论是冰多还是水多，其温度都是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℃；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itchFamily="18" charset="0"/>
                <a:ea typeface="微软雅黑" pitchFamily="34" charset="-122"/>
                <a:cs typeface="Times New Roman" panose="02020603050405020304" pitchFamily="18" charset="0"/>
                <a:sym typeface="+mn-ea"/>
              </a:rPr>
              <a:t>2. 0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 ℃表示物体的冷热程度与标准大气压下冰水混合物的冷热程度相同，而不是说物体没有温度；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 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摄氏温度的单位“摄氏度”是一个整体，不能分开，如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摄氏度，不能读作摄氏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度，也不能读作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10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度。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 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4.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书写摄氏温度单位符号“ ℃”时，要注意格式，字母左上角的小圆圈不能漏掉，也不能分开或错位，如人体的正常体温约为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37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 ℃ ，不能写成“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37°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”或“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37C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”。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0" y="14288"/>
            <a:ext cx="1641475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54050" y="858838"/>
            <a:ext cx="11101388" cy="3094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热力学温标</a:t>
            </a:r>
          </a:p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热力学温标，又称开尔文温标、绝对温标。理论上宇宙中的最低温度是绝对零点温度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-273.15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℃，热力学温标将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-273.15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℃定义为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0K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，分度方法与摄氏温标相同，表达式为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T=</a:t>
            </a:r>
            <a:r>
              <a:rPr lang="en-US" altLang="zh-CN" sz="2600" i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t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+273.15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℃，使用热力学温标时冰水混合物温度为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273.15K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拓展延伸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6627" name="矩形 2"/>
          <p:cNvSpPr>
            <a:spLocks noChangeArrowheads="1"/>
          </p:cNvSpPr>
          <p:nvPr/>
        </p:nvSpPr>
        <p:spPr bwMode="auto">
          <a:xfrm>
            <a:off x="576263" y="906463"/>
            <a:ext cx="11025187" cy="1293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在标准大气压下冰水混合物的温度是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℃。沸水的温度是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______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℃，北京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月份的平均气温是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-4.7℃ 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，读作</a:t>
            </a:r>
            <a:r>
              <a:rPr lang="en-US" altLang="zh-CN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__________________________</a:t>
            </a:r>
            <a:r>
              <a:rPr lang="zh-CN" altLang="en-US" sz="26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。</a:t>
            </a:r>
            <a:endParaRPr lang="zh-CN" altLang="en-US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0" y="14288"/>
            <a:ext cx="1881188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  <a:r>
              <a:rPr lang="en-US" altLang="zh-CN" sz="2600" b="1">
                <a:solidFill>
                  <a:prstClr val="white"/>
                </a:solidFill>
                <a:sym typeface="+mn-ea"/>
              </a:rPr>
              <a:t>2</a:t>
            </a:r>
            <a:endParaRPr lang="zh-CN" altLang="en-US" sz="2600" b="1">
              <a:solidFill>
                <a:prstClr val="white"/>
              </a:solidFill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44500" y="2559050"/>
            <a:ext cx="11031538" cy="2530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解析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：摄氏温度规定，在标准大气压下冰水混合物的温度是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0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℃ ，沸水的温度是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100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 ℃。北京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月份的平均气温是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-4.7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℃ ，读作“零下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4.7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摄氏度”或“负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4.7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摄氏度”。</a:t>
            </a: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答案：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0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；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100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；零下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4.7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摄氏度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(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或负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4.7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摄氏度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)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9219" name="矩形 1"/>
          <p:cNvSpPr>
            <a:spLocks noChangeArrowheads="1"/>
          </p:cNvSpPr>
          <p:nvPr/>
        </p:nvSpPr>
        <p:spPr bwMode="auto">
          <a:xfrm>
            <a:off x="444500" y="741363"/>
            <a:ext cx="11179175" cy="2913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4363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1.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通过观察常见温度计，知道温度及摄氏温度的规定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了解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温度计的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构造、量程和分度值。</a:t>
            </a:r>
          </a:p>
          <a:p>
            <a:pPr>
              <a:lnSpc>
                <a:spcPts val="4363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通过使用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及</a:t>
            </a:r>
            <a:r>
              <a:rPr lang="zh-CN" altLang="zh-CN" sz="2600" b="1">
                <a:latin typeface="楷体" pitchFamily="49" charset="-122"/>
                <a:ea typeface="楷体" pitchFamily="49" charset="-122"/>
              </a:rPr>
              <a:t>制作温度计，说明温度计的原理。</a:t>
            </a:r>
          </a:p>
          <a:p>
            <a:pPr>
              <a:lnSpc>
                <a:spcPts val="4363"/>
              </a:lnSpc>
            </a:pPr>
            <a:r>
              <a:rPr lang="en-US" altLang="zh-CN" sz="2600" b="1">
                <a:latin typeface="楷体" pitchFamily="49" charset="-122"/>
                <a:ea typeface="楷体" pitchFamily="49" charset="-122"/>
              </a:rPr>
              <a:t>3.</a:t>
            </a:r>
            <a:r>
              <a:rPr lang="zh-CN" altLang="en-US" sz="2600" b="1">
                <a:latin typeface="楷体" pitchFamily="49" charset="-122"/>
                <a:ea typeface="楷体" pitchFamily="49" charset="-122"/>
              </a:rPr>
              <a:t>通过“用温度计测量水的温度”的实验探究，学会温度计的使用方法，体会观察和测量的意义。</a:t>
            </a:r>
            <a:endParaRPr lang="en-US" altLang="zh-CN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44500" y="3781425"/>
            <a:ext cx="8526463" cy="1328738"/>
          </a:xfrm>
          <a:prstGeom prst="roundRect">
            <a:avLst>
              <a:gd name="adj" fmla="val 9099"/>
            </a:avLst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重点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sym typeface="+mn-ea"/>
              </a:rPr>
              <a:t>温度计的正确使用方法及读数。</a:t>
            </a:r>
            <a:endParaRPr lang="en-US" altLang="zh-CN" sz="2600">
              <a:solidFill>
                <a:schemeClr val="tx1"/>
              </a:solidFill>
              <a:sym typeface="+mn-e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schemeClr val="tx1"/>
                </a:solidFill>
                <a:sym typeface="+mn-ea"/>
              </a:rPr>
              <a:t>【</a:t>
            </a:r>
            <a:r>
              <a:rPr lang="zh-CN" altLang="en-US" sz="2600" b="1">
                <a:solidFill>
                  <a:schemeClr val="tx1"/>
                </a:solidFill>
                <a:sym typeface="+mn-ea"/>
              </a:rPr>
              <a:t>难点</a:t>
            </a:r>
            <a:r>
              <a:rPr lang="en-US" altLang="zh-CN" sz="2600">
                <a:solidFill>
                  <a:schemeClr val="tx1"/>
                </a:solidFill>
                <a:sym typeface="+mn-ea"/>
              </a:rPr>
              <a:t>】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温度计的制作原理、使用温度计易错之处。</a:t>
            </a:r>
            <a:endParaRPr lang="zh-CN" altLang="en-US" sz="260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50" y="15875"/>
            <a:ext cx="1550988" cy="427038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 Box 161"/>
          <p:cNvSpPr txBox="1">
            <a:spLocks noChangeArrowheads="1"/>
          </p:cNvSpPr>
          <p:nvPr/>
        </p:nvSpPr>
        <p:spPr bwMode="auto">
          <a:xfrm>
            <a:off x="9321800" y="3332163"/>
            <a:ext cx="1152525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量程</a:t>
            </a:r>
          </a:p>
        </p:txBody>
      </p:sp>
      <p:sp>
        <p:nvSpPr>
          <p:cNvPr id="337" name="AutoShape 162"/>
          <p:cNvSpPr/>
          <p:nvPr/>
        </p:nvSpPr>
        <p:spPr bwMode="auto">
          <a:xfrm>
            <a:off x="8964613" y="1398588"/>
            <a:ext cx="357187" cy="4370387"/>
          </a:xfrm>
          <a:prstGeom prst="rightBrace">
            <a:avLst>
              <a:gd name="adj1" fmla="val 87210"/>
              <a:gd name="adj2" fmla="val 50000"/>
            </a:avLst>
          </a:prstGeom>
          <a:noFill/>
          <a:ln w="19050">
            <a:solidFill>
              <a:srgbClr val="FF0000"/>
            </a:solidFill>
            <a:round/>
          </a:ln>
          <a:extLst/>
        </p:spPr>
        <p:txBody>
          <a:bodyPr wrap="none" anchor="ctr"/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9pPr>
          </a:lstStyle>
          <a:p>
            <a:pPr fontAlgn="auto">
              <a:spcAft>
                <a:spcPct val="0"/>
              </a:spcAft>
              <a:defRPr/>
            </a:pPr>
            <a:endParaRPr kumimoji="0" lang="zh-CN" altLang="zh-CN" sz="2399">
              <a:solidFill>
                <a:srgbClr val="000099"/>
              </a:solidFill>
              <a:latin typeface="Arial"/>
            </a:endParaRPr>
          </a:p>
        </p:txBody>
      </p:sp>
      <p:grpSp>
        <p:nvGrpSpPr>
          <p:cNvPr id="338" name="Group 163"/>
          <p:cNvGrpSpPr/>
          <p:nvPr/>
        </p:nvGrpSpPr>
        <p:grpSpPr>
          <a:xfrm>
            <a:off x="6998465" y="5480271"/>
            <a:ext cx="1860515" cy="578918"/>
            <a:chOff x="3515" y="3521"/>
            <a:chExt cx="2187" cy="454"/>
          </a:xfrm>
          <a:noFill/>
        </p:grpSpPr>
        <p:sp>
          <p:nvSpPr>
            <p:cNvPr id="339" name="AutoShape 164"/>
            <p:cNvSpPr>
              <a:spLocks noChangeArrowheads="1"/>
            </p:cNvSpPr>
            <p:nvPr/>
          </p:nvSpPr>
          <p:spPr bwMode="auto">
            <a:xfrm>
              <a:off x="3515" y="3521"/>
              <a:ext cx="2187" cy="454"/>
            </a:xfrm>
            <a:prstGeom prst="wedgeRoundRectCallout">
              <a:avLst>
                <a:gd name="adj1" fmla="val -80694"/>
                <a:gd name="adj2" fmla="val -38324"/>
                <a:gd name="adj3" fmla="val 16667"/>
              </a:avLst>
            </a:prstGeom>
            <a:grpFill/>
            <a:ln w="9525">
              <a:solidFill>
                <a:srgbClr val="000000"/>
              </a:solidFill>
              <a:miter lim="800000"/>
            </a:ln>
            <a:extLst/>
          </p:spPr>
          <p:txBody>
            <a:bodyPr lIns="0" tIns="0" rIns="0" bIns="0"/>
            <a:lstStyle>
              <a:lvl1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1pPr>
              <a:lvl2pPr marL="742950" indent="-2857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2pPr>
              <a:lvl3pPr marL="11430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3pPr>
              <a:lvl4pPr marL="16002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4pPr>
              <a:lvl5pPr marL="20574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lang="zh-CN" altLang="zh-CN" sz="2600">
                <a:ea typeface="楷体_GB2312" panose="02010609030101010101" pitchFamily="49" charset="-122"/>
              </a:endParaRPr>
            </a:p>
          </p:txBody>
        </p:sp>
        <p:sp>
          <p:nvSpPr>
            <p:cNvPr id="340" name="Rectangle 165"/>
            <p:cNvSpPr>
              <a:spLocks noChangeArrowheads="1"/>
            </p:cNvSpPr>
            <p:nvPr/>
          </p:nvSpPr>
          <p:spPr bwMode="auto">
            <a:xfrm flipH="1">
              <a:off x="3609" y="3532"/>
              <a:ext cx="1950" cy="386"/>
            </a:xfrm>
            <a:prstGeom prst="rect">
              <a:avLst/>
            </a:prstGeom>
            <a:grpFill/>
            <a:ln w="9525">
              <a:noFill/>
              <a:miter lim="800000"/>
            </a:ln>
            <a:extLst/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1pPr>
              <a:lvl2pPr marL="742950" indent="-28575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2pPr>
              <a:lvl3pPr marL="11430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3pPr>
              <a:lvl4pPr marL="16002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4pPr>
              <a:lvl5pPr marL="2057400" indent="-228600">
                <a:spcBef>
                  <a:spcPct val="0"/>
                </a:spcBef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charset="-122"/>
                </a:defRPr>
              </a:lvl9pPr>
            </a:lstStyle>
            <a:p>
              <a:pPr fontAlgn="auto">
                <a:spcAft>
                  <a:spcPct val="0"/>
                </a:spcAft>
                <a:defRPr/>
              </a:pPr>
              <a:r>
                <a:rPr kumimoji="0" lang="zh-CN" altLang="en-US" sz="2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最低温度？</a:t>
              </a:r>
            </a:p>
          </p:txBody>
        </p:sp>
      </p:grpSp>
      <p:grpSp>
        <p:nvGrpSpPr>
          <p:cNvPr id="341" name="Group 166"/>
          <p:cNvGrpSpPr/>
          <p:nvPr/>
        </p:nvGrpSpPr>
        <p:grpSpPr>
          <a:xfrm>
            <a:off x="6945313" y="993775"/>
            <a:ext cx="1905000" cy="636588"/>
            <a:chOff x="3536" y="265"/>
            <a:chExt cx="1514" cy="453"/>
          </a:xfrm>
        </p:grpSpPr>
        <p:sp>
          <p:nvSpPr>
            <p:cNvPr id="27839" name="AutoShape 167"/>
            <p:cNvSpPr>
              <a:spLocks noChangeArrowheads="1"/>
            </p:cNvSpPr>
            <p:nvPr/>
          </p:nvSpPr>
          <p:spPr bwMode="auto">
            <a:xfrm>
              <a:off x="3536" y="265"/>
              <a:ext cx="1455" cy="453"/>
            </a:xfrm>
            <a:prstGeom prst="wedgeRoundRectCallout">
              <a:avLst>
                <a:gd name="adj1" fmla="val -80574"/>
                <a:gd name="adj2" fmla="val 57060"/>
                <a:gd name="adj3" fmla="val 16667"/>
              </a:avLst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kumimoji="1" lang="zh-CN" altLang="zh-CN" sz="2600" b="1">
                <a:latin typeface="Times New Roman" pitchFamily="18" charset="0"/>
                <a:ea typeface="楷体_GB2312" charset="-122"/>
                <a:cs typeface="楷体_GB2312"/>
              </a:endParaRPr>
            </a:p>
          </p:txBody>
        </p:sp>
        <p:sp>
          <p:nvSpPr>
            <p:cNvPr id="27840" name="Rectangle 168"/>
            <p:cNvSpPr>
              <a:spLocks noChangeArrowheads="1"/>
            </p:cNvSpPr>
            <p:nvPr/>
          </p:nvSpPr>
          <p:spPr bwMode="auto">
            <a:xfrm flipH="1">
              <a:off x="3605" y="324"/>
              <a:ext cx="1445" cy="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最高温度？</a:t>
              </a:r>
            </a:p>
          </p:txBody>
        </p:sp>
      </p:grpSp>
      <p:sp>
        <p:nvSpPr>
          <p:cNvPr id="345" name="Rectangle 170"/>
          <p:cNvSpPr>
            <a:spLocks noChangeArrowheads="1"/>
          </p:cNvSpPr>
          <p:nvPr/>
        </p:nvSpPr>
        <p:spPr bwMode="auto">
          <a:xfrm>
            <a:off x="7767638" y="3133725"/>
            <a:ext cx="9525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latin typeface="Times New Roman" panose="02020603050405020304" pitchFamily="18" charset="0"/>
              </a:rPr>
              <a:t>1℃</a:t>
            </a:r>
          </a:p>
        </p:txBody>
      </p:sp>
      <p:sp>
        <p:nvSpPr>
          <p:cNvPr id="346" name="Rectangle 171"/>
          <p:cNvSpPr>
            <a:spLocks noChangeArrowheads="1"/>
          </p:cNvSpPr>
          <p:nvPr/>
        </p:nvSpPr>
        <p:spPr bwMode="auto">
          <a:xfrm>
            <a:off x="10069513" y="4213225"/>
            <a:ext cx="766762" cy="5857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1pPr>
            <a:lvl2pPr marL="742950" indent="-28575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2pPr>
            <a:lvl3pPr marL="11430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3pPr>
            <a:lvl4pPr marL="16002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4pPr>
            <a:lvl5pPr marL="2057400" indent="-2286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charset="-122"/>
              </a:defRPr>
            </a:lvl9pPr>
          </a:lstStyle>
          <a:p>
            <a:pPr fontAlgn="auto">
              <a:spcAft>
                <a:spcPct val="0"/>
              </a:spcAft>
              <a:defRPr/>
            </a:pPr>
            <a:r>
              <a:rPr kumimoji="0" lang="zh-CN" altLang="en-US" sz="3208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～</a:t>
            </a:r>
          </a:p>
        </p:txBody>
      </p:sp>
      <p:sp>
        <p:nvSpPr>
          <p:cNvPr id="350" name="Rectangle 175"/>
          <p:cNvSpPr>
            <a:spLocks noChangeArrowheads="1"/>
          </p:cNvSpPr>
          <p:nvPr/>
        </p:nvSpPr>
        <p:spPr bwMode="auto">
          <a:xfrm>
            <a:off x="8872538" y="895350"/>
            <a:ext cx="1096962" cy="5032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600">
                <a:latin typeface="Times New Roman" panose="02020603050405020304" pitchFamily="18" charset="0"/>
              </a:rPr>
              <a:t>110℃</a:t>
            </a:r>
          </a:p>
        </p:txBody>
      </p:sp>
      <p:sp>
        <p:nvSpPr>
          <p:cNvPr id="351" name="Rectangle 176"/>
          <p:cNvSpPr>
            <a:spLocks noChangeArrowheads="1"/>
          </p:cNvSpPr>
          <p:nvPr/>
        </p:nvSpPr>
        <p:spPr bwMode="auto">
          <a:xfrm>
            <a:off x="10223500" y="5688013"/>
            <a:ext cx="1266825" cy="5032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latin typeface="Times New Roman" panose="02020603050405020304" pitchFamily="18" charset="0"/>
              </a:rPr>
              <a:t>－</a:t>
            </a:r>
            <a:r>
              <a:rPr lang="en-US" altLang="zh-CN" sz="2600">
                <a:latin typeface="Times New Roman" panose="02020603050405020304" pitchFamily="18" charset="0"/>
              </a:rPr>
              <a:t>20℃</a:t>
            </a:r>
          </a:p>
        </p:txBody>
      </p:sp>
      <p:grpSp>
        <p:nvGrpSpPr>
          <p:cNvPr id="27658" name="组合 366"/>
          <p:cNvGrpSpPr/>
          <p:nvPr/>
        </p:nvGrpSpPr>
        <p:grpSpPr>
          <a:xfrm>
            <a:off x="257175" y="538163"/>
            <a:ext cx="4425950" cy="784225"/>
            <a:chOff x="216686" y="545765"/>
            <a:chExt cx="4427090" cy="784830"/>
          </a:xfrm>
        </p:grpSpPr>
        <p:sp>
          <p:nvSpPr>
            <p:cNvPr id="27837" name="文本框 367"/>
            <p:cNvSpPr txBox="1">
              <a:spLocks noChangeArrowheads="1"/>
            </p:cNvSpPr>
            <p:nvPr/>
          </p:nvSpPr>
          <p:spPr bwMode="auto">
            <a:xfrm>
              <a:off x="216686" y="545765"/>
              <a:ext cx="4427090" cy="7848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  温度计的使用</a:t>
              </a:r>
            </a:p>
          </p:txBody>
        </p:sp>
        <p:sp>
          <p:nvSpPr>
            <p:cNvPr id="369" name="椭圆 368"/>
            <p:cNvSpPr/>
            <p:nvPr/>
          </p:nvSpPr>
          <p:spPr>
            <a:xfrm>
              <a:off x="1571173" y="749122"/>
              <a:ext cx="444614" cy="46390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000" b="1">
                  <a:solidFill>
                    <a:prstClr val="white"/>
                  </a:solidFill>
                </a:rPr>
                <a:t>3</a:t>
              </a:r>
              <a:endParaRPr lang="zh-CN" altLang="en-US" sz="3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27659" name="组合 1"/>
          <p:cNvGrpSpPr/>
          <p:nvPr/>
        </p:nvGrpSpPr>
        <p:grpSpPr>
          <a:xfrm>
            <a:off x="5521325" y="989013"/>
            <a:ext cx="812800" cy="5172075"/>
            <a:chOff x="5647653" y="886392"/>
            <a:chExt cx="812637" cy="5172361"/>
          </a:xfrm>
        </p:grpSpPr>
        <p:grpSp>
          <p:nvGrpSpPr>
            <p:cNvPr id="27667" name="Group 2"/>
            <p:cNvGrpSpPr/>
            <p:nvPr/>
          </p:nvGrpSpPr>
          <p:grpSpPr>
            <a:xfrm>
              <a:off x="5647653" y="886392"/>
              <a:ext cx="812637" cy="5172361"/>
              <a:chOff x="3606" y="0"/>
              <a:chExt cx="636" cy="4138"/>
            </a:xfrm>
          </p:grpSpPr>
          <p:grpSp>
            <p:nvGrpSpPr>
              <p:cNvPr id="27830" name="Group 3"/>
              <p:cNvGrpSpPr/>
              <p:nvPr/>
            </p:nvGrpSpPr>
            <p:grpSpPr>
              <a:xfrm>
                <a:off x="3606" y="0"/>
                <a:ext cx="636" cy="4138"/>
                <a:chOff x="2400" y="384"/>
                <a:chExt cx="448" cy="3403"/>
              </a:xfrm>
            </p:grpSpPr>
            <p:sp>
              <p:nvSpPr>
                <p:cNvPr id="182" name="AutoShape 4"/>
                <p:cNvSpPr>
                  <a:spLocks noChangeArrowheads="1"/>
                </p:cNvSpPr>
                <p:nvPr/>
              </p:nvSpPr>
              <p:spPr bwMode="auto">
                <a:xfrm>
                  <a:off x="2400" y="720"/>
                  <a:ext cx="448" cy="30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  <p:sp>
              <p:nvSpPr>
                <p:cNvPr id="183" name="AutoShape 5"/>
                <p:cNvSpPr>
                  <a:spLocks noChangeArrowheads="1"/>
                </p:cNvSpPr>
                <p:nvPr/>
              </p:nvSpPr>
              <p:spPr bwMode="auto">
                <a:xfrm>
                  <a:off x="2518" y="913"/>
                  <a:ext cx="48" cy="27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  <p:sp>
              <p:nvSpPr>
                <p:cNvPr id="27834" name="AutoShape 6"/>
                <p:cNvSpPr>
                  <a:spLocks noChangeArrowheads="1"/>
                </p:cNvSpPr>
                <p:nvPr/>
              </p:nvSpPr>
              <p:spPr bwMode="auto">
                <a:xfrm>
                  <a:off x="2492" y="2377"/>
                  <a:ext cx="48" cy="115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/>
                <a:p>
                  <a:pPr algn="ctr"/>
                  <a:endParaRPr kumimoji="1" lang="zh-CN" altLang="zh-CN" sz="3200">
                    <a:solidFill>
                      <a:srgbClr val="FF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5" name="AutoShape 7"/>
                <p:cNvSpPr>
                  <a:spLocks noChangeArrowheads="1"/>
                </p:cNvSpPr>
                <p:nvPr/>
              </p:nvSpPr>
              <p:spPr bwMode="auto">
                <a:xfrm>
                  <a:off x="2400" y="384"/>
                  <a:ext cx="336" cy="3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3150 w 21600"/>
                    <a:gd name="T25" fmla="*/ 3150 h 21600"/>
                    <a:gd name="T26" fmla="*/ 18450 w 21600"/>
                    <a:gd name="T27" fmla="*/ 18450 h 2160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600" h="21600">
                      <a:moveTo>
                        <a:pt x="0" y="10800"/>
                      </a:moveTo>
                      <a:cubicBezTo>
                        <a:pt x="0" y="4835"/>
                        <a:pt x="4835" y="0"/>
                        <a:pt x="10800" y="0"/>
                      </a:cubicBezTo>
                      <a:cubicBezTo>
                        <a:pt x="16765" y="0"/>
                        <a:pt x="21600" y="4835"/>
                        <a:pt x="21600" y="10800"/>
                      </a:cubicBezTo>
                      <a:cubicBezTo>
                        <a:pt x="21600" y="16765"/>
                        <a:pt x="16765" y="21600"/>
                        <a:pt x="10800" y="21600"/>
                      </a:cubicBezTo>
                      <a:cubicBezTo>
                        <a:pt x="4835" y="21600"/>
                        <a:pt x="0" y="16765"/>
                        <a:pt x="0" y="10800"/>
                      </a:cubicBezTo>
                      <a:close/>
                      <a:moveTo>
                        <a:pt x="5400" y="10800"/>
                      </a:moveTo>
                      <a:cubicBezTo>
                        <a:pt x="5400" y="13782"/>
                        <a:pt x="7818" y="16200"/>
                        <a:pt x="10800" y="16200"/>
                      </a:cubicBezTo>
                      <a:cubicBezTo>
                        <a:pt x="13782" y="16200"/>
                        <a:pt x="16200" y="13782"/>
                        <a:pt x="16200" y="10800"/>
                      </a:cubicBezTo>
                      <a:cubicBezTo>
                        <a:pt x="16200" y="7818"/>
                        <a:pt x="13782" y="5400"/>
                        <a:pt x="10800" y="5400"/>
                      </a:cubicBezTo>
                      <a:cubicBezTo>
                        <a:pt x="7818" y="5400"/>
                        <a:pt x="5400" y="7818"/>
                        <a:pt x="5400" y="1080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6">
                    <a:latin typeface="+mn-lt"/>
                    <a:ea typeface="+mn-ea"/>
                  </a:endParaRPr>
                </a:p>
              </p:txBody>
            </p:sp>
            <p:sp>
              <p:nvSpPr>
                <p:cNvPr id="186" name="AutoShape 8"/>
                <p:cNvSpPr>
                  <a:spLocks noChangeArrowheads="1"/>
                </p:cNvSpPr>
                <p:nvPr/>
              </p:nvSpPr>
              <p:spPr bwMode="auto">
                <a:xfrm>
                  <a:off x="2450" y="3451"/>
                  <a:ext cx="121" cy="3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</a:ln>
              </p:spPr>
              <p:txBody>
                <a:bodyPr wrap="none" anchor="ctr"/>
                <a:lstStyle>
                  <a:lvl1pPr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1pPr>
                  <a:lvl2pPr marL="742950" indent="-28575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2pPr>
                  <a:lvl3pPr marL="11430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3pPr>
                  <a:lvl4pPr marL="16002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4pPr>
                  <a:lvl5pPr marL="2057400" indent="-228600">
                    <a:spcBef>
                      <a:spcPct val="0"/>
                    </a:spcBef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宋体" charset="-122"/>
                    </a:defRPr>
                  </a:lvl9pPr>
                </a:lstStyle>
                <a:p>
                  <a:pPr fontAlgn="auto">
                    <a:spcAft>
                      <a:spcPct val="0"/>
                    </a:spcAft>
                    <a:defRPr/>
                  </a:pPr>
                  <a:endParaRPr kumimoji="0" lang="zh-CN" altLang="zh-CN" sz="2399">
                    <a:latin typeface="Arial"/>
                  </a:endParaRPr>
                </a:p>
              </p:txBody>
            </p:sp>
          </p:grpSp>
          <p:sp>
            <p:nvSpPr>
              <p:cNvPr id="181" name="Text Box 9"/>
              <p:cNvSpPr txBox="1">
                <a:spLocks noChangeArrowheads="1"/>
              </p:cNvSpPr>
              <p:nvPr/>
            </p:nvSpPr>
            <p:spPr bwMode="auto">
              <a:xfrm>
                <a:off x="3667" y="326"/>
                <a:ext cx="227" cy="37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>
                <a:spAutoFit/>
              </a:bodyPr>
              <a:lstStyle>
                <a:lvl1pPr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1pPr>
                <a:lvl2pPr marL="742950" indent="-28575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2pPr>
                <a:lvl3pPr marL="1143000" indent="-2286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3pPr>
                <a:lvl4pPr marL="1600200" indent="-2286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4pPr>
                <a:lvl5pPr marL="2057400" indent="-228600">
                  <a:spcBef>
                    <a:spcPct val="0"/>
                  </a:spcBef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charset="-122"/>
                  </a:defRPr>
                </a:lvl9pPr>
              </a:lstStyle>
              <a:p>
                <a:pPr fontAlgn="auto">
                  <a:spcAft>
                    <a:spcPct val="0"/>
                  </a:spcAft>
                  <a:defRPr/>
                </a:pPr>
                <a:r>
                  <a:rPr lang="en-US" altLang="zh-CN" sz="2399">
                    <a:ea typeface="+mn-ea"/>
                    <a:cs typeface="Times New Roman" pitchFamily="18" charset="0"/>
                  </a:rPr>
                  <a:t>℃</a:t>
                </a:r>
                <a:endParaRPr lang="en-US" altLang="zh-CN" sz="3200"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668" name="Group 11"/>
            <p:cNvGrpSpPr/>
            <p:nvPr/>
          </p:nvGrpSpPr>
          <p:grpSpPr>
            <a:xfrm>
              <a:off x="5882558" y="1754096"/>
              <a:ext cx="240100" cy="3703058"/>
              <a:chOff x="1202" y="164"/>
              <a:chExt cx="227" cy="3674"/>
            </a:xfrm>
          </p:grpSpPr>
          <p:grpSp>
            <p:nvGrpSpPr>
              <p:cNvPr id="27682" name="Group 12"/>
              <p:cNvGrpSpPr/>
              <p:nvPr/>
            </p:nvGrpSpPr>
            <p:grpSpPr>
              <a:xfrm>
                <a:off x="1202" y="3566"/>
                <a:ext cx="227" cy="272"/>
                <a:chOff x="2381" y="1752"/>
                <a:chExt cx="227" cy="408"/>
              </a:xfrm>
            </p:grpSpPr>
            <p:sp>
              <p:nvSpPr>
                <p:cNvPr id="324" name="Line 13"/>
                <p:cNvSpPr>
                  <a:spLocks noChangeShapeType="1"/>
                </p:cNvSpPr>
                <p:nvPr/>
              </p:nvSpPr>
              <p:spPr bwMode="auto">
                <a:xfrm>
                  <a:off x="2381" y="2160"/>
                  <a:ext cx="225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</a:ln>
                <a:extLst/>
              </p:spPr>
              <p:txBody>
                <a:bodyPr lIns="0" tIns="0" rIns="0" bIns="0">
                  <a:spAutoFit/>
                </a:bodyPr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406">
                    <a:latin typeface="+mn-lt"/>
                    <a:ea typeface="+mn-ea"/>
                  </a:endParaRPr>
                </a:p>
              </p:txBody>
            </p:sp>
            <p:grpSp>
              <p:nvGrpSpPr>
                <p:cNvPr id="27819" name="Group 14"/>
                <p:cNvGrpSpPr/>
                <p:nvPr/>
              </p:nvGrpSpPr>
              <p:grpSpPr>
                <a:xfrm>
                  <a:off x="2381" y="1752"/>
                  <a:ext cx="227" cy="363"/>
                  <a:chOff x="1429" y="1071"/>
                  <a:chExt cx="181" cy="753"/>
                </a:xfrm>
              </p:grpSpPr>
              <p:sp>
                <p:nvSpPr>
                  <p:cNvPr id="326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162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7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241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8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324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2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02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0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486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1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569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662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3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741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74" y="1824"/>
                    <a:ext cx="90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  <p:sp>
                <p:nvSpPr>
                  <p:cNvPr id="3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429" y="1069"/>
                    <a:ext cx="181" cy="0"/>
                  </a:xfrm>
                  <a:prstGeom prst="line">
                    <a:avLst/>
                  </a:prstGeom>
                  <a:noFill/>
                  <a:ln w="3175">
                    <a:solidFill>
                      <a:schemeClr val="tx1"/>
                    </a:solidFill>
                    <a:round/>
                  </a:ln>
                  <a:extLst/>
                </p:spPr>
                <p:txBody>
                  <a:bodyPr lIns="0" tIns="0" rIns="0" bIns="0">
                    <a:spAutoFit/>
                  </a:bodyPr>
                  <a:lstStyle/>
                  <a:p>
                    <a:pPr fontAlgn="auto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zh-CN" altLang="en-US" sz="2406"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27683" name="Group 25"/>
              <p:cNvGrpSpPr/>
              <p:nvPr/>
            </p:nvGrpSpPr>
            <p:grpSpPr>
              <a:xfrm>
                <a:off x="1202" y="164"/>
                <a:ext cx="227" cy="3385"/>
                <a:chOff x="1202" y="0"/>
                <a:chExt cx="227" cy="3929"/>
              </a:xfrm>
            </p:grpSpPr>
            <p:grpSp>
              <p:nvGrpSpPr>
                <p:cNvPr id="27684" name="Group 26"/>
                <p:cNvGrpSpPr/>
                <p:nvPr/>
              </p:nvGrpSpPr>
              <p:grpSpPr>
                <a:xfrm>
                  <a:off x="1202" y="0"/>
                  <a:ext cx="227" cy="1950"/>
                  <a:chOff x="1202" y="255"/>
                  <a:chExt cx="181" cy="2676"/>
                </a:xfrm>
              </p:grpSpPr>
              <p:grpSp>
                <p:nvGrpSpPr>
                  <p:cNvPr id="27752" name="Group 27"/>
                  <p:cNvGrpSpPr/>
                  <p:nvPr/>
                </p:nvGrpSpPr>
                <p:grpSpPr>
                  <a:xfrm>
                    <a:off x="1202" y="255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31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8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9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9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0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1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2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23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3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753" name="Group 38"/>
                  <p:cNvGrpSpPr/>
                  <p:nvPr/>
                </p:nvGrpSpPr>
                <p:grpSpPr>
                  <a:xfrm>
                    <a:off x="1202" y="709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304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5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6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7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8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9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9" name="Line 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0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1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2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13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3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754" name="Group 49"/>
                  <p:cNvGrpSpPr/>
                  <p:nvPr/>
                </p:nvGrpSpPr>
                <p:grpSpPr>
                  <a:xfrm>
                    <a:off x="1202" y="1162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94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3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7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9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0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1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2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30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5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755" name="Group 60"/>
                  <p:cNvGrpSpPr/>
                  <p:nvPr/>
                </p:nvGrpSpPr>
                <p:grpSpPr>
                  <a:xfrm>
                    <a:off x="1202" y="1616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84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5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6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3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7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9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8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9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0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1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2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93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6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756" name="Group 71"/>
                  <p:cNvGrpSpPr/>
                  <p:nvPr/>
                </p:nvGrpSpPr>
                <p:grpSpPr>
                  <a:xfrm>
                    <a:off x="1202" y="2069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7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5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6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7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8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9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9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0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1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2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83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3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757" name="Group 82"/>
                  <p:cNvGrpSpPr/>
                  <p:nvPr/>
                </p:nvGrpSpPr>
                <p:grpSpPr>
                  <a:xfrm>
                    <a:off x="1202" y="2523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64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6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66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6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68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9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69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0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7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3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</p:grpSp>
            <p:grpSp>
              <p:nvGrpSpPr>
                <p:cNvPr id="27685" name="Group 93"/>
                <p:cNvGrpSpPr/>
                <p:nvPr/>
              </p:nvGrpSpPr>
              <p:grpSpPr>
                <a:xfrm>
                  <a:off x="1202" y="1979"/>
                  <a:ext cx="227" cy="1950"/>
                  <a:chOff x="1202" y="255"/>
                  <a:chExt cx="181" cy="2676"/>
                </a:xfrm>
              </p:grpSpPr>
              <p:grpSp>
                <p:nvGrpSpPr>
                  <p:cNvPr id="27686" name="Group 94"/>
                  <p:cNvGrpSpPr/>
                  <p:nvPr/>
                </p:nvGrpSpPr>
                <p:grpSpPr>
                  <a:xfrm>
                    <a:off x="1202" y="255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48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9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0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1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2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3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4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5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6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57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1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687" name="Group 105"/>
                  <p:cNvGrpSpPr/>
                  <p:nvPr/>
                </p:nvGrpSpPr>
                <p:grpSpPr>
                  <a:xfrm>
                    <a:off x="1202" y="709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38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9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0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1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2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3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4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5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6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47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1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688" name="Group 116"/>
                  <p:cNvGrpSpPr/>
                  <p:nvPr/>
                </p:nvGrpSpPr>
                <p:grpSpPr>
                  <a:xfrm>
                    <a:off x="1202" y="1162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28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9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0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1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2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3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69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4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5" name="Line 1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6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37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3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689" name="Group 127"/>
                  <p:cNvGrpSpPr/>
                  <p:nvPr/>
                </p:nvGrpSpPr>
                <p:grpSpPr>
                  <a:xfrm>
                    <a:off x="1202" y="1616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18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9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0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1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7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2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3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69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4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5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0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6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27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4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690" name="Group 138"/>
                  <p:cNvGrpSpPr/>
                  <p:nvPr/>
                </p:nvGrpSpPr>
                <p:grpSpPr>
                  <a:xfrm>
                    <a:off x="1202" y="2069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208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9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0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1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2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3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5" name="Line 1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6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17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1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  <p:grpSp>
                <p:nvGrpSpPr>
                  <p:cNvPr id="27691" name="Group 149"/>
                  <p:cNvGrpSpPr/>
                  <p:nvPr/>
                </p:nvGrpSpPr>
                <p:grpSpPr>
                  <a:xfrm>
                    <a:off x="1202" y="2523"/>
                    <a:ext cx="181" cy="408"/>
                    <a:chOff x="1429" y="1071"/>
                    <a:chExt cx="181" cy="753"/>
                  </a:xfrm>
                </p:grpSpPr>
                <p:sp>
                  <p:nvSpPr>
                    <p:cNvPr id="198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1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199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242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0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3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1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05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2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488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3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571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4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664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5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743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6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74" y="1826"/>
                      <a:ext cx="90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  <p:sp>
                  <p:nvSpPr>
                    <p:cNvPr id="207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9" y="1071"/>
                      <a:ext cx="18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chemeClr val="tx1"/>
                      </a:solidFill>
                      <a:round/>
                    </a:ln>
                    <a:extLst/>
                  </p:spPr>
                  <p:txBody>
                    <a:bodyPr lIns="0" tIns="0" rIns="0" bIns="0">
                      <a:spAutoFit/>
                    </a:bodyPr>
                    <a:lstStyle/>
                    <a:p>
                      <a:pPr fontAlgn="auto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zh-CN" altLang="en-US" sz="2406">
                        <a:latin typeface="+mn-lt"/>
                        <a:ea typeface="+mn-ea"/>
                      </a:endParaRPr>
                    </a:p>
                  </p:txBody>
                </p:sp>
              </p:grpSp>
            </p:grpSp>
          </p:grpSp>
        </p:grpSp>
        <p:sp>
          <p:nvSpPr>
            <p:cNvPr id="344" name="Line 169"/>
            <p:cNvSpPr>
              <a:spLocks noChangeShapeType="1"/>
            </p:cNvSpPr>
            <p:nvPr/>
          </p:nvSpPr>
          <p:spPr bwMode="auto">
            <a:xfrm>
              <a:off x="5938108" y="3818666"/>
              <a:ext cx="12062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6">
                <a:latin typeface="+mn-lt"/>
                <a:ea typeface="+mn-ea"/>
              </a:endParaRPr>
            </a:p>
          </p:txBody>
        </p:sp>
        <p:sp>
          <p:nvSpPr>
            <p:cNvPr id="353" name="矩形 352"/>
            <p:cNvSpPr/>
            <p:nvPr/>
          </p:nvSpPr>
          <p:spPr>
            <a:xfrm>
              <a:off x="6082541" y="5310999"/>
              <a:ext cx="360291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-20</a:t>
              </a:r>
            </a:p>
          </p:txBody>
        </p:sp>
        <p:sp>
          <p:nvSpPr>
            <p:cNvPr id="354" name="矩形 353"/>
            <p:cNvSpPr/>
            <p:nvPr/>
          </p:nvSpPr>
          <p:spPr>
            <a:xfrm>
              <a:off x="6031751" y="5042697"/>
              <a:ext cx="360291" cy="23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-10</a:t>
              </a:r>
            </a:p>
          </p:txBody>
        </p:sp>
        <p:sp>
          <p:nvSpPr>
            <p:cNvPr id="355" name="矩形 354"/>
            <p:cNvSpPr/>
            <p:nvPr/>
          </p:nvSpPr>
          <p:spPr>
            <a:xfrm>
              <a:off x="6039687" y="4771219"/>
              <a:ext cx="252361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0</a:t>
              </a:r>
            </a:p>
          </p:txBody>
        </p:sp>
        <p:sp>
          <p:nvSpPr>
            <p:cNvPr id="356" name="矩形 355"/>
            <p:cNvSpPr/>
            <p:nvPr/>
          </p:nvSpPr>
          <p:spPr>
            <a:xfrm>
              <a:off x="6058734" y="4490216"/>
              <a:ext cx="319023" cy="23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10</a:t>
              </a:r>
            </a:p>
          </p:txBody>
        </p:sp>
        <p:sp>
          <p:nvSpPr>
            <p:cNvPr id="358" name="矩形 357"/>
            <p:cNvSpPr/>
            <p:nvPr/>
          </p:nvSpPr>
          <p:spPr>
            <a:xfrm>
              <a:off x="6058734" y="3928210"/>
              <a:ext cx="319023" cy="23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30</a:t>
              </a:r>
            </a:p>
          </p:txBody>
        </p:sp>
        <p:sp>
          <p:nvSpPr>
            <p:cNvPr id="359" name="矩形 358"/>
            <p:cNvSpPr/>
            <p:nvPr/>
          </p:nvSpPr>
          <p:spPr>
            <a:xfrm>
              <a:off x="6025402" y="3634506"/>
              <a:ext cx="319024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40</a:t>
              </a:r>
            </a:p>
          </p:txBody>
        </p:sp>
        <p:sp>
          <p:nvSpPr>
            <p:cNvPr id="360" name="矩形 359"/>
            <p:cNvSpPr/>
            <p:nvPr/>
          </p:nvSpPr>
          <p:spPr>
            <a:xfrm>
              <a:off x="6080954" y="3363029"/>
              <a:ext cx="319023" cy="23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50</a:t>
              </a:r>
            </a:p>
          </p:txBody>
        </p:sp>
        <p:sp>
          <p:nvSpPr>
            <p:cNvPr id="361" name="矩形 360"/>
            <p:cNvSpPr/>
            <p:nvPr/>
          </p:nvSpPr>
          <p:spPr>
            <a:xfrm>
              <a:off x="6080954" y="3062974"/>
              <a:ext cx="319023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60</a:t>
              </a:r>
            </a:p>
          </p:txBody>
        </p:sp>
        <p:sp>
          <p:nvSpPr>
            <p:cNvPr id="363" name="矩形 362"/>
            <p:cNvSpPr/>
            <p:nvPr/>
          </p:nvSpPr>
          <p:spPr>
            <a:xfrm>
              <a:off x="6098413" y="2475567"/>
              <a:ext cx="320611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80</a:t>
              </a:r>
            </a:p>
          </p:txBody>
        </p:sp>
        <p:sp>
          <p:nvSpPr>
            <p:cNvPr id="364" name="矩形 363"/>
            <p:cNvSpPr/>
            <p:nvPr/>
          </p:nvSpPr>
          <p:spPr>
            <a:xfrm>
              <a:off x="6098413" y="4194925"/>
              <a:ext cx="320611" cy="23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20</a:t>
              </a:r>
            </a:p>
          </p:txBody>
        </p:sp>
        <p:sp>
          <p:nvSpPr>
            <p:cNvPr id="365" name="矩形 364"/>
            <p:cNvSpPr/>
            <p:nvPr/>
          </p:nvSpPr>
          <p:spPr>
            <a:xfrm>
              <a:off x="6068257" y="1935787"/>
              <a:ext cx="387272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100</a:t>
              </a:r>
            </a:p>
          </p:txBody>
        </p:sp>
        <p:sp>
          <p:nvSpPr>
            <p:cNvPr id="366" name="矩形 365"/>
            <p:cNvSpPr/>
            <p:nvPr/>
          </p:nvSpPr>
          <p:spPr>
            <a:xfrm>
              <a:off x="6031751" y="1573817"/>
              <a:ext cx="387272" cy="236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22187" fontAlgn="auto">
                <a:spcBef>
                  <a:spcPct val="90000"/>
                </a:spcBef>
                <a:spcAft>
                  <a:spcPct val="0"/>
                </a:spcAft>
                <a:defRPr/>
              </a:pPr>
              <a:r>
                <a:rPr lang="en-US" altLang="zh-CN" sz="936" b="1">
                  <a:solidFill>
                    <a:srgbClr val="000000"/>
                  </a:solidFill>
                  <a:latin typeface="+mn-lt"/>
                  <a:ea typeface="+mn-ea"/>
                </a:rPr>
                <a:t>110</a:t>
              </a:r>
            </a:p>
          </p:txBody>
        </p:sp>
      </p:grpSp>
      <p:sp>
        <p:nvSpPr>
          <p:cNvPr id="357" name="矩形 356"/>
          <p:cNvSpPr/>
          <p:nvPr/>
        </p:nvSpPr>
        <p:spPr>
          <a:xfrm>
            <a:off x="5989638" y="2292350"/>
            <a:ext cx="338137" cy="257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90000"/>
              </a:spcBef>
              <a:spcAft>
                <a:spcPct val="0"/>
              </a:spcAft>
              <a:defRPr/>
            </a:pPr>
            <a:r>
              <a:rPr lang="en-US" altLang="zh-CN" sz="1069" b="1">
                <a:solidFill>
                  <a:srgbClr val="000000"/>
                </a:solidFill>
                <a:latin typeface="+mn-lt"/>
                <a:ea typeface="+mn-ea"/>
              </a:rPr>
              <a:t>90</a:t>
            </a:r>
          </a:p>
        </p:txBody>
      </p:sp>
      <p:sp>
        <p:nvSpPr>
          <p:cNvPr id="362" name="矩形 361"/>
          <p:cNvSpPr/>
          <p:nvPr/>
        </p:nvSpPr>
        <p:spPr>
          <a:xfrm>
            <a:off x="5961063" y="2855913"/>
            <a:ext cx="319087" cy="236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22187" fontAlgn="auto">
              <a:spcBef>
                <a:spcPct val="90000"/>
              </a:spcBef>
              <a:spcAft>
                <a:spcPct val="0"/>
              </a:spcAft>
              <a:defRPr/>
            </a:pPr>
            <a:r>
              <a:rPr lang="en-US" altLang="zh-CN" sz="936" b="1">
                <a:solidFill>
                  <a:srgbClr val="000000"/>
                </a:solidFill>
                <a:latin typeface="+mn-lt"/>
                <a:ea typeface="+mn-ea"/>
              </a:rPr>
              <a:t>70</a:t>
            </a:r>
          </a:p>
        </p:txBody>
      </p:sp>
      <p:sp>
        <p:nvSpPr>
          <p:cNvPr id="27662" name="矩形 3"/>
          <p:cNvSpPr>
            <a:spLocks noChangeArrowheads="1"/>
          </p:cNvSpPr>
          <p:nvPr/>
        </p:nvSpPr>
        <p:spPr bwMode="auto">
          <a:xfrm>
            <a:off x="274638" y="1317625"/>
            <a:ext cx="5032375" cy="2538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会认</a:t>
            </a:r>
            <a:endParaRPr lang="en-US" altLang="zh-CN" sz="28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使用前，应认清温度计的量程和分度值。如图所示，该温度计的量程为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-20~110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℃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分度值为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℃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600">
              <a:solidFill>
                <a:srgbClr val="00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47" name="Group 172"/>
          <p:cNvGrpSpPr/>
          <p:nvPr/>
        </p:nvGrpSpPr>
        <p:grpSpPr>
          <a:xfrm>
            <a:off x="6435725" y="3076575"/>
            <a:ext cx="3440113" cy="639763"/>
            <a:chOff x="3061" y="1842"/>
            <a:chExt cx="1519" cy="454"/>
          </a:xfrm>
        </p:grpSpPr>
        <p:sp>
          <p:nvSpPr>
            <p:cNvPr id="27665" name="Rectangle 174"/>
            <p:cNvSpPr>
              <a:spLocks noChangeArrowheads="1"/>
            </p:cNvSpPr>
            <p:nvPr/>
          </p:nvSpPr>
          <p:spPr bwMode="auto">
            <a:xfrm>
              <a:off x="3108" y="1876"/>
              <a:ext cx="1472" cy="3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kumimoji="1" lang="en-US" altLang="zh-CN" sz="2600" b="1">
                  <a:ea typeface="楷体_GB2312"/>
                  <a:cs typeface="楷体_GB2312"/>
                </a:rPr>
                <a:t>  </a:t>
              </a:r>
              <a:r>
                <a:rPr lang="zh-CN" altLang="en-US" sz="2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分度值</a:t>
              </a:r>
            </a:p>
          </p:txBody>
        </p:sp>
        <p:sp>
          <p:nvSpPr>
            <p:cNvPr id="27666" name="AutoShape 173"/>
            <p:cNvSpPr>
              <a:spLocks noChangeArrowheads="1"/>
            </p:cNvSpPr>
            <p:nvPr/>
          </p:nvSpPr>
          <p:spPr bwMode="auto">
            <a:xfrm>
              <a:off x="3061" y="1842"/>
              <a:ext cx="1032" cy="454"/>
            </a:xfrm>
            <a:prstGeom prst="wedgeEllipseCallout">
              <a:avLst>
                <a:gd name="adj1" fmla="val -66333"/>
                <a:gd name="adj2" fmla="val 78412"/>
              </a:avLst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lIns="0" tIns="0" rIns="0" bIns="0"/>
            <a:lstStyle/>
            <a:p>
              <a:pPr algn="ctr">
                <a:spcBef>
                  <a:spcPct val="50000"/>
                </a:spcBef>
              </a:pPr>
              <a:endParaRPr kumimoji="1" lang="zh-CN" altLang="zh-CN" sz="2600">
                <a:latin typeface="Times New Roman" pitchFamily="18" charset="0"/>
                <a:ea typeface="楷体_GB2312" charset="-122"/>
                <a:cs typeface="楷体_GB2312"/>
              </a:endParaRPr>
            </a:p>
          </p:txBody>
        </p:sp>
      </p:grpSp>
      <p:sp>
        <p:nvSpPr>
          <p:cNvPr id="371" name="圆角矩形 370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14 0.0838 L -0.09648 -0.20578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7" y="-1449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12 0.07199 L 0.1302 0.48843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2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animBg="1"/>
      <p:bldP spid="345" grpId="0"/>
      <p:bldP spid="346" grpId="0"/>
      <p:bldP spid="350" grpId="0"/>
      <p:bldP spid="350" grpId="1"/>
      <p:bldP spid="350" grpId="2"/>
      <p:bldP spid="351" grpId="0"/>
      <p:bldP spid="351" grpId="1"/>
      <p:bldP spid="351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531813" y="666750"/>
            <a:ext cx="10826750" cy="2540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会选</a:t>
            </a:r>
          </a:p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前先估计被测物体的温度，选择量程合适的温度计。绝不能让被测物体的温度超过温度计的量程。如果被测物体的温度过高，温度计里的液体可能将温度计胀破；如果被测物体的温度过低，则测不出其温度值。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1813" y="3206750"/>
            <a:ext cx="10945812" cy="1338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会拿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在拿温度计时，要拿住温度计的上部，不可让手触及温度计的玻璃泡。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pic>
        <p:nvPicPr>
          <p:cNvPr id="5" name="Picture 7" descr="view"/>
          <p:cNvPicPr>
            <a:picLocks noChangeAspect="1" noChangeArrowheads="1"/>
          </p:cNvPicPr>
          <p:nvPr/>
        </p:nvPicPr>
        <p:blipFill>
          <a:blip r:embed="rId2">
            <a:extLst/>
          </a:blip>
          <a:stretch>
            <a:fillRect/>
          </a:stretch>
        </p:blipFill>
        <p:spPr bwMode="auto">
          <a:xfrm>
            <a:off x="1282902" y="2855341"/>
            <a:ext cx="2831898" cy="3136166"/>
          </a:xfrm>
          <a:prstGeom prst="roundRect">
            <a:avLst/>
          </a:prstGeom>
          <a:noFill/>
          <a:extLst/>
        </p:spPr>
      </p:pic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93738" y="571500"/>
            <a:ext cx="10795000" cy="186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4.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会放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用温度计测量液体温度时，温度计的玻璃泡应该全部浸入被测的液体中，且不要碰到容器底或容器壁。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525963" y="2555875"/>
            <a:ext cx="6369050" cy="313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5.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会读</a:t>
            </a: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温度计的玻璃泡没入被测液体后要稍微等一 会儿，待温度计的示数稳定后再读数，读数时温度计的玻璃泡要继续留在液体中，视线要与温度计中液柱的液面相平。</a:t>
            </a:r>
            <a:endParaRPr lang="en-US" altLang="zh-CN" sz="2600">
              <a:solidFill>
                <a:srgbClr val="000000"/>
              </a:solidFill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  <a:sym typeface="+mn-ea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4318000" y="2765425"/>
            <a:ext cx="6456363" cy="28194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6.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会记</a:t>
            </a:r>
            <a:endParaRPr lang="en-US" altLang="zh-CN" sz="28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记录温度值时，不用进行估读，但不要漏写或错写单位，零下温度不要忘记写负号。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椭圆形标注 271"/>
          <p:cNvSpPr/>
          <p:nvPr/>
        </p:nvSpPr>
        <p:spPr>
          <a:xfrm>
            <a:off x="2073275" y="671513"/>
            <a:ext cx="1301750" cy="739775"/>
          </a:xfrm>
          <a:prstGeom prst="wedgeEllipseCallout">
            <a:avLst>
              <a:gd name="adj1" fmla="val 97321"/>
              <a:gd name="adj2" fmla="val 2429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>
                <a:solidFill>
                  <a:schemeClr val="bg1"/>
                </a:solidFill>
                <a:latin typeface="Times New Roman" panose="02020603050405020304" pitchFamily="18" charset="0"/>
                <a:cs typeface="Helvetica"/>
                <a:sym typeface="Helvetica"/>
              </a:rPr>
              <a:t>实验</a:t>
            </a:r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30723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01688" y="2395538"/>
            <a:ext cx="10725150" cy="34893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0724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3" name="矩形 2"/>
          <p:cNvSpPr/>
          <p:nvPr/>
        </p:nvSpPr>
        <p:spPr>
          <a:xfrm>
            <a:off x="4168775" y="806450"/>
            <a:ext cx="3775075" cy="739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用温度计测量水的温度</a:t>
            </a:r>
          </a:p>
        </p:txBody>
      </p:sp>
      <p:sp>
        <p:nvSpPr>
          <p:cNvPr id="30726" name="矩形 3"/>
          <p:cNvSpPr>
            <a:spLocks noChangeArrowheads="1"/>
          </p:cNvSpPr>
          <p:nvPr/>
        </p:nvSpPr>
        <p:spPr bwMode="auto">
          <a:xfrm>
            <a:off x="433388" y="1573213"/>
            <a:ext cx="9339262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</a:rPr>
              <a:t>在测量水的温度前，思考图中哪些做法和读数方法是正确的？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852613" y="3438525"/>
            <a:ext cx="527050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3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1" name="矩形 260"/>
          <p:cNvSpPr>
            <a:spLocks noChangeArrowheads="1"/>
          </p:cNvSpPr>
          <p:nvPr/>
        </p:nvSpPr>
        <p:spPr bwMode="auto">
          <a:xfrm>
            <a:off x="6924675" y="4019550"/>
            <a:ext cx="508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2" name="矩形 261"/>
          <p:cNvSpPr>
            <a:spLocks noChangeArrowheads="1"/>
          </p:cNvSpPr>
          <p:nvPr/>
        </p:nvSpPr>
        <p:spPr bwMode="auto">
          <a:xfrm>
            <a:off x="3190875" y="3438525"/>
            <a:ext cx="527050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3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3" name="矩形 262"/>
          <p:cNvSpPr>
            <a:spLocks noChangeArrowheads="1"/>
          </p:cNvSpPr>
          <p:nvPr/>
        </p:nvSpPr>
        <p:spPr bwMode="auto">
          <a:xfrm>
            <a:off x="4819650" y="3549650"/>
            <a:ext cx="528638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3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4" name="矩形 263"/>
          <p:cNvSpPr>
            <a:spLocks noChangeArrowheads="1"/>
          </p:cNvSpPr>
          <p:nvPr/>
        </p:nvSpPr>
        <p:spPr bwMode="auto">
          <a:xfrm>
            <a:off x="985838" y="2903538"/>
            <a:ext cx="871537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玻璃泡碰到容器底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5" name="矩形 264"/>
          <p:cNvSpPr>
            <a:spLocks noChangeArrowheads="1"/>
          </p:cNvSpPr>
          <p:nvPr/>
        </p:nvSpPr>
        <p:spPr bwMode="auto">
          <a:xfrm>
            <a:off x="3954463" y="2289175"/>
            <a:ext cx="814387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latin typeface="微软雅黑" pitchFamily="34" charset="-122"/>
                <a:ea typeface="微软雅黑" pitchFamily="34" charset="-122"/>
              </a:rPr>
              <a:t>玻璃泡没有完全浸入液体中</a:t>
            </a:r>
          </a:p>
        </p:txBody>
      </p:sp>
      <p:sp>
        <p:nvSpPr>
          <p:cNvPr id="266" name="矩形 265"/>
          <p:cNvSpPr>
            <a:spLocks noChangeArrowheads="1"/>
          </p:cNvSpPr>
          <p:nvPr/>
        </p:nvSpPr>
        <p:spPr bwMode="auto">
          <a:xfrm>
            <a:off x="5862638" y="2700338"/>
            <a:ext cx="858837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玻璃泡处于液体中心</a:t>
            </a:r>
          </a:p>
        </p:txBody>
      </p:sp>
      <p:sp>
        <p:nvSpPr>
          <p:cNvPr id="267" name="矩形 266"/>
          <p:cNvSpPr>
            <a:spLocks noChangeArrowheads="1"/>
          </p:cNvSpPr>
          <p:nvPr/>
        </p:nvSpPr>
        <p:spPr bwMode="auto">
          <a:xfrm>
            <a:off x="2424113" y="2903538"/>
            <a:ext cx="863600" cy="1570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玻璃泡碰到容器壁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8" name="矩形 267"/>
          <p:cNvSpPr>
            <a:spLocks noChangeArrowheads="1"/>
          </p:cNvSpPr>
          <p:nvPr/>
        </p:nvSpPr>
        <p:spPr bwMode="auto">
          <a:xfrm>
            <a:off x="10555288" y="2036763"/>
            <a:ext cx="528637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3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9" name="矩形 268"/>
          <p:cNvSpPr>
            <a:spLocks noChangeArrowheads="1"/>
          </p:cNvSpPr>
          <p:nvPr/>
        </p:nvSpPr>
        <p:spPr bwMode="auto">
          <a:xfrm>
            <a:off x="10644188" y="4545013"/>
            <a:ext cx="527050" cy="825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endParaRPr lang="zh-CN" altLang="en-US" sz="3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0" name="矩形 269"/>
          <p:cNvSpPr>
            <a:spLocks noChangeArrowheads="1"/>
          </p:cNvSpPr>
          <p:nvPr/>
        </p:nvSpPr>
        <p:spPr bwMode="auto">
          <a:xfrm>
            <a:off x="11020425" y="3494088"/>
            <a:ext cx="508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√</a:t>
            </a:r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1" name="矩形 270"/>
          <p:cNvSpPr>
            <a:spLocks noChangeArrowheads="1"/>
          </p:cNvSpPr>
          <p:nvPr/>
        </p:nvSpPr>
        <p:spPr bwMode="auto">
          <a:xfrm>
            <a:off x="8016875" y="2679700"/>
            <a:ext cx="901700" cy="2493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读数时视线应与液面相平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1" grpId="0"/>
      <p:bldP spid="262" grpId="0"/>
      <p:bldP spid="263" grpId="0"/>
      <p:bldP spid="264" grpId="0"/>
      <p:bldP spid="265" grpId="0"/>
      <p:bldP spid="266" grpId="0"/>
      <p:bldP spid="267" grpId="0"/>
      <p:bldP spid="268" grpId="0"/>
      <p:bldP spid="269" grpId="0"/>
      <p:bldP spid="270" grpId="0"/>
      <p:bldP spid="2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拓展延伸</a:t>
            </a:r>
            <a:endParaRPr lang="zh-CN" sz="2600" b="1">
              <a:solidFill>
                <a:schemeClr val="bg1"/>
              </a:solidFill>
            </a:endParaRPr>
          </a:p>
        </p:txBody>
      </p:sp>
      <p:sp>
        <p:nvSpPr>
          <p:cNvPr id="31748" name="矩形 1"/>
          <p:cNvSpPr>
            <a:spLocks noChangeArrowheads="1"/>
          </p:cNvSpPr>
          <p:nvPr/>
        </p:nvSpPr>
        <p:spPr bwMode="auto">
          <a:xfrm>
            <a:off x="260350" y="693738"/>
            <a:ext cx="11109325" cy="249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测量时，温度计的玻璃泡不能接触容器底或容器壁，是因为容器的温度与被测液体的温度不同，会影响测量结果的准确性。特别是测量正在加热的液体的温度时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此时使用烧杯盛装液体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，烧杯底部的温度高于液体的温度，若此时温度计接触烧杯底部，将会造成测量结果偏大，甚至会胀破温度计。</a:t>
            </a:r>
            <a:endParaRPr lang="en-US" altLang="zh-CN" sz="26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0350" y="3038475"/>
            <a:ext cx="11109325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 </a:t>
            </a:r>
            <a:r>
              <a:rPr lang="zh-CN" altLang="en-US" sz="28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读数时，若仰视玻璃管内的液面，会造成读数偏小；若俯视，会造成读数偏大。</a:t>
            </a:r>
            <a:endParaRPr lang="en-US" altLang="zh-CN" sz="28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5634038" y="5946775"/>
            <a:ext cx="4973637" cy="493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仰视，读出的是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9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，偏小了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2608263" y="3749675"/>
            <a:ext cx="2663825" cy="2755900"/>
            <a:chOff x="2702479" y="286256"/>
            <a:chExt cx="3174957" cy="3757290"/>
          </a:xfrm>
        </p:grpSpPr>
        <p:sp>
          <p:nvSpPr>
            <p:cNvPr id="31757" name="Line 102"/>
            <p:cNvSpPr>
              <a:spLocks noChangeShapeType="1"/>
            </p:cNvSpPr>
            <p:nvPr/>
          </p:nvSpPr>
          <p:spPr bwMode="auto">
            <a:xfrm>
              <a:off x="3281799" y="892350"/>
              <a:ext cx="1494283" cy="1011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8" name="Line 111"/>
            <p:cNvSpPr>
              <a:spLocks noChangeShapeType="1"/>
            </p:cNvSpPr>
            <p:nvPr/>
          </p:nvSpPr>
          <p:spPr bwMode="auto">
            <a:xfrm>
              <a:off x="3418029" y="3522484"/>
              <a:ext cx="9414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59" name="Line 111"/>
            <p:cNvSpPr>
              <a:spLocks noChangeShapeType="1"/>
            </p:cNvSpPr>
            <p:nvPr/>
          </p:nvSpPr>
          <p:spPr bwMode="auto">
            <a:xfrm>
              <a:off x="3418029" y="3665470"/>
              <a:ext cx="941430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60" name="Line 111"/>
            <p:cNvSpPr>
              <a:spLocks noChangeShapeType="1"/>
            </p:cNvSpPr>
            <p:nvPr/>
          </p:nvSpPr>
          <p:spPr bwMode="auto">
            <a:xfrm>
              <a:off x="3281799" y="3783193"/>
              <a:ext cx="1484956" cy="2934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61" name="组合 62"/>
            <p:cNvGrpSpPr/>
            <p:nvPr/>
          </p:nvGrpSpPr>
          <p:grpSpPr>
            <a:xfrm>
              <a:off x="2702479" y="286256"/>
              <a:ext cx="3174957" cy="3757290"/>
              <a:chOff x="2877577" y="318643"/>
              <a:chExt cx="3174957" cy="3757290"/>
            </a:xfrm>
          </p:grpSpPr>
          <p:grpSp>
            <p:nvGrpSpPr>
              <p:cNvPr id="31762" name="Group 135"/>
              <p:cNvGrpSpPr/>
              <p:nvPr/>
            </p:nvGrpSpPr>
            <p:grpSpPr>
              <a:xfrm>
                <a:off x="2877577" y="318643"/>
                <a:ext cx="3174957" cy="3757290"/>
                <a:chOff x="0" y="-247"/>
                <a:chExt cx="1005" cy="2067"/>
              </a:xfrm>
            </p:grpSpPr>
            <p:grpSp>
              <p:nvGrpSpPr>
                <p:cNvPr id="31767" name="Group 101"/>
                <p:cNvGrpSpPr/>
                <p:nvPr/>
              </p:nvGrpSpPr>
              <p:grpSpPr>
                <a:xfrm>
                  <a:off x="152" y="147"/>
                  <a:ext cx="447" cy="1297"/>
                  <a:chOff x="0" y="0"/>
                  <a:chExt cx="630" cy="1248"/>
                </a:xfrm>
              </p:grpSpPr>
              <p:sp>
                <p:nvSpPr>
                  <p:cNvPr id="3178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0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1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156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2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0" y="312"/>
                    <a:ext cx="63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468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4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624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5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780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6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936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7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0" y="1092"/>
                    <a:ext cx="63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8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1248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89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78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0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234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1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390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2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546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3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0" y="702"/>
                    <a:ext cx="63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4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858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5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1014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96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05" y="1170"/>
                    <a:ext cx="420" cy="0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0" name="Rectangle 119"/>
                <p:cNvSpPr/>
                <p:nvPr/>
              </p:nvSpPr>
              <p:spPr>
                <a:xfrm>
                  <a:off x="306" y="41"/>
                  <a:ext cx="134" cy="1719"/>
                </a:xfrm>
                <a:prstGeom prst="rect">
                  <a:avLst/>
                </a:prstGeom>
                <a:solidFill>
                  <a:srgbClr val="FFFFFF"/>
                </a:solidFill>
                <a:ln w="222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800" ker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  <a:cs typeface="Helvetica"/>
                    <a:sym typeface="Helvetica"/>
                  </a:endParaRPr>
                </a:p>
              </p:txBody>
            </p:sp>
            <p:grpSp>
              <p:nvGrpSpPr>
                <p:cNvPr id="31769" name="Group 123"/>
                <p:cNvGrpSpPr/>
                <p:nvPr/>
              </p:nvGrpSpPr>
              <p:grpSpPr>
                <a:xfrm>
                  <a:off x="0" y="68"/>
                  <a:ext cx="736" cy="1479"/>
                  <a:chOff x="0" y="0"/>
                  <a:chExt cx="972" cy="1950"/>
                </a:xfrm>
              </p:grpSpPr>
              <p:sp>
                <p:nvSpPr>
                  <p:cNvPr id="31778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0" y="18"/>
                    <a:ext cx="0" cy="1932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779" name="Line 1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72" y="0"/>
                    <a:ext cx="0" cy="1932"/>
                  </a:xfrm>
                  <a:prstGeom prst="line">
                    <a:avLst/>
                  </a:prstGeom>
                  <a:noFill/>
                  <a:ln w="22225">
                    <a:solidFill>
                      <a:srgbClr val="000000"/>
                    </a:solidFill>
                    <a:round/>
                  </a:ln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72" name="Text Box 127"/>
                <p:cNvSpPr txBox="1"/>
                <p:nvPr/>
              </p:nvSpPr>
              <p:spPr>
                <a:xfrm>
                  <a:off x="660" y="728"/>
                  <a:ext cx="196" cy="26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lstStyle/>
                <a:p>
                  <a:pPr algn="just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x-none" sz="2600" ker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方正兰亭超细黑简体" panose="02000000000000000000" pitchFamily="2" charset="-122"/>
                      <a:cs typeface="Times New Roman" pitchFamily="18" charset="0"/>
                      <a:sym typeface="Helvetica"/>
                    </a:rPr>
                    <a:t>10</a:t>
                  </a:r>
                </a:p>
              </p:txBody>
            </p:sp>
            <p:sp>
              <p:nvSpPr>
                <p:cNvPr id="73" name="Text Box 128"/>
                <p:cNvSpPr txBox="1"/>
                <p:nvPr/>
              </p:nvSpPr>
              <p:spPr>
                <a:xfrm>
                  <a:off x="358" y="-247"/>
                  <a:ext cx="272" cy="22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lstStyle/>
                <a:p>
                  <a:pPr algn="just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zh-CN" altLang="en-US" sz="2600" ker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方正兰亭超细黑简体" panose="02000000000000000000" pitchFamily="2" charset="-122"/>
                      <a:cs typeface="Times New Roman" pitchFamily="18" charset="0"/>
                      <a:sym typeface="Helvetica"/>
                    </a:rPr>
                    <a:t>℃</a:t>
                  </a:r>
                </a:p>
              </p:txBody>
            </p:sp>
            <p:sp>
              <p:nvSpPr>
                <p:cNvPr id="74" name="Text Box 129"/>
                <p:cNvSpPr txBox="1"/>
                <p:nvPr/>
              </p:nvSpPr>
              <p:spPr>
                <a:xfrm>
                  <a:off x="684" y="1563"/>
                  <a:ext cx="321" cy="25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lIns="0" tIns="0" rIns="0" bIns="0"/>
                <a:lstStyle/>
                <a:p>
                  <a:pPr algn="just"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x-none" sz="2600" kern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方正兰亭超细黑简体" panose="02000000000000000000" pitchFamily="2" charset="-122"/>
                      <a:cs typeface="Times New Roman" pitchFamily="18" charset="0"/>
                      <a:sym typeface="Helvetica"/>
                    </a:rPr>
                    <a:t>0</a:t>
                  </a:r>
                </a:p>
              </p:txBody>
            </p:sp>
            <p:sp>
              <p:nvSpPr>
                <p:cNvPr id="75" name="Freeform 131"/>
                <p:cNvSpPr/>
                <p:nvPr/>
              </p:nvSpPr>
              <p:spPr>
                <a:xfrm>
                  <a:off x="425" y="113"/>
                  <a:ext cx="5" cy="13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606"/>
                    </a:cxn>
                  </a:cxnLst>
                  <a:rect l="0" t="0" r="0" b="0"/>
                  <a:pathLst>
                    <a:path w="7" h="1838">
                      <a:moveTo>
                        <a:pt x="0" y="0"/>
                      </a:moveTo>
                      <a:lnTo>
                        <a:pt x="7" y="1838"/>
                      </a:lnTo>
                    </a:path>
                  </a:pathLst>
                </a:custGeom>
                <a:noFill/>
                <a:ln w="22225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800" ker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76" name="Freeform 132"/>
                <p:cNvSpPr/>
                <p:nvPr/>
              </p:nvSpPr>
              <p:spPr>
                <a:xfrm>
                  <a:off x="313" y="109"/>
                  <a:ext cx="6" cy="137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600"/>
                    </a:cxn>
                  </a:cxnLst>
                  <a:rect l="0" t="0" r="0" b="0"/>
                  <a:pathLst>
                    <a:path w="8" h="1818">
                      <a:moveTo>
                        <a:pt x="8" y="0"/>
                      </a:moveTo>
                      <a:lnTo>
                        <a:pt x="0" y="1818"/>
                      </a:lnTo>
                    </a:path>
                  </a:pathLst>
                </a:custGeom>
                <a:noFill/>
                <a:ln w="22225" cap="flat" cmpd="sng">
                  <a:solidFill>
                    <a:srgbClr val="FFFFFF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800" ker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  <a:cs typeface="Helvetica"/>
                    <a:sym typeface="Helvetica"/>
                  </a:endParaRPr>
                </a:p>
              </p:txBody>
            </p:sp>
            <p:sp>
              <p:nvSpPr>
                <p:cNvPr id="31775" name="Line 133"/>
                <p:cNvSpPr>
                  <a:spLocks noChangeShapeType="1"/>
                </p:cNvSpPr>
                <p:nvPr/>
              </p:nvSpPr>
              <p:spPr bwMode="auto">
                <a:xfrm flipH="1" flipV="1">
                  <a:off x="330" y="166"/>
                  <a:ext cx="0" cy="70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31776" name="Line 134"/>
                <p:cNvSpPr>
                  <a:spLocks noChangeShapeType="1"/>
                </p:cNvSpPr>
                <p:nvPr/>
              </p:nvSpPr>
              <p:spPr bwMode="auto">
                <a:xfrm flipH="1" flipV="1">
                  <a:off x="425" y="166"/>
                  <a:ext cx="0" cy="709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79" name="Rectangle 121"/>
                <p:cNvSpPr/>
                <p:nvPr/>
              </p:nvSpPr>
              <p:spPr>
                <a:xfrm>
                  <a:off x="330" y="875"/>
                  <a:ext cx="91" cy="872"/>
                </a:xfrm>
                <a:prstGeom prst="rect">
                  <a:avLst/>
                </a:prstGeom>
                <a:solidFill>
                  <a:srgbClr val="FF0000"/>
                </a:solidFill>
                <a:ln w="22225" cap="flat" cmpd="sng">
                  <a:solidFill>
                    <a:srgbClr val="00000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pPr fontAlgn="auto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800" kern="0">
                    <a:solidFill>
                      <a:sysClr val="windowText" lastClr="000000"/>
                    </a:solidFill>
                    <a:latin typeface="微软雅黑" pitchFamily="34" charset="-122"/>
                    <a:ea typeface="微软雅黑" pitchFamily="34" charset="-122"/>
                    <a:cs typeface="Helvetica"/>
                    <a:sym typeface="Helvetica"/>
                  </a:endParaRPr>
                </a:p>
              </p:txBody>
            </p:sp>
          </p:grpSp>
          <p:cxnSp>
            <p:nvCxnSpPr>
              <p:cNvPr id="65" name="直接连接符 64"/>
              <p:cNvCxnSpPr/>
              <p:nvPr/>
            </p:nvCxnSpPr>
            <p:spPr>
              <a:xfrm flipV="1">
                <a:off x="4186916" y="2342299"/>
                <a:ext cx="1280956" cy="1515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V="1">
                <a:off x="4186916" y="1249308"/>
                <a:ext cx="1315014" cy="1092991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>
                <a:endCxn id="74" idx="0"/>
              </p:cNvCxnSpPr>
              <p:nvPr/>
            </p:nvCxnSpPr>
            <p:spPr>
              <a:xfrm>
                <a:off x="4203944" y="2366106"/>
                <a:ext cx="1341505" cy="1242330"/>
              </a:xfrm>
              <a:prstGeom prst="line">
                <a:avLst/>
              </a:prstGeom>
              <a:ln w="28575">
                <a:solidFill>
                  <a:schemeClr val="accent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Text Box 127"/>
              <p:cNvSpPr txBox="1"/>
              <p:nvPr/>
            </p:nvSpPr>
            <p:spPr>
              <a:xfrm>
                <a:off x="4998629" y="649787"/>
                <a:ext cx="667915" cy="4804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x-none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方正兰亭超细黑简体" panose="02000000000000000000" pitchFamily="2" charset="-122"/>
                    <a:cs typeface="Times New Roman" pitchFamily="18" charset="0"/>
                    <a:sym typeface="Helvetica"/>
                  </a:rPr>
                  <a:t>20</a:t>
                </a:r>
              </a:p>
            </p:txBody>
          </p:sp>
        </p:grpSp>
      </p:grpSp>
      <p:sp>
        <p:nvSpPr>
          <p:cNvPr id="99" name="矩形 98"/>
          <p:cNvSpPr/>
          <p:nvPr/>
        </p:nvSpPr>
        <p:spPr>
          <a:xfrm>
            <a:off x="5670550" y="4029075"/>
            <a:ext cx="49498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俯视，读出的是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11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，偏大了</a:t>
            </a:r>
          </a:p>
        </p:txBody>
      </p:sp>
      <p:sp>
        <p:nvSpPr>
          <p:cNvPr id="100" name="矩形 99"/>
          <p:cNvSpPr/>
          <p:nvPr/>
        </p:nvSpPr>
        <p:spPr>
          <a:xfrm>
            <a:off x="5670550" y="4951413"/>
            <a:ext cx="3243263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正确，读出的是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10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</a:p>
        </p:txBody>
      </p:sp>
      <p:sp>
        <p:nvSpPr>
          <p:cNvPr id="101" name="KSO_Shape"/>
          <p:cNvSpPr/>
          <p:nvPr/>
        </p:nvSpPr>
        <p:spPr bwMode="auto">
          <a:xfrm>
            <a:off x="4921250" y="4062413"/>
            <a:ext cx="687388" cy="466725"/>
          </a:xfrm>
          <a:custGeom>
            <a:avLst/>
            <a:gdLst>
              <a:gd name="T0" fmla="*/ 391191 w 2541588"/>
              <a:gd name="T1" fmla="*/ 1066523 h 1487487"/>
              <a:gd name="T2" fmla="*/ 730204 w 2541588"/>
              <a:gd name="T3" fmla="*/ 1177513 h 1487487"/>
              <a:gd name="T4" fmla="*/ 650875 w 2541588"/>
              <a:gd name="T5" fmla="*/ 892936 h 1487487"/>
              <a:gd name="T6" fmla="*/ 1732288 w 2541588"/>
              <a:gd name="T7" fmla="*/ 1008227 h 1487487"/>
              <a:gd name="T8" fmla="*/ 1603775 w 2541588"/>
              <a:gd name="T9" fmla="*/ 1266443 h 1487487"/>
              <a:gd name="T10" fmla="*/ 2097049 w 2541588"/>
              <a:gd name="T11" fmla="*/ 1090033 h 1487487"/>
              <a:gd name="T12" fmla="*/ 1789664 w 2541588"/>
              <a:gd name="T13" fmla="*/ 798694 h 1487487"/>
              <a:gd name="T14" fmla="*/ 1089861 w 2541588"/>
              <a:gd name="T15" fmla="*/ 823815 h 1487487"/>
              <a:gd name="T16" fmla="*/ 1065705 w 2541588"/>
              <a:gd name="T17" fmla="*/ 965569 h 1487487"/>
              <a:gd name="T18" fmla="*/ 1172498 w 2541588"/>
              <a:gd name="T19" fmla="*/ 1057741 h 1487487"/>
              <a:gd name="T20" fmla="*/ 1308848 w 2541588"/>
              <a:gd name="T21" fmla="*/ 1013245 h 1487487"/>
              <a:gd name="T22" fmla="*/ 1340493 w 2541588"/>
              <a:gd name="T23" fmla="*/ 888794 h 1487487"/>
              <a:gd name="T24" fmla="*/ 1227337 w 2541588"/>
              <a:gd name="T25" fmla="*/ 954093 h 1487487"/>
              <a:gd name="T26" fmla="*/ 1161092 w 2541588"/>
              <a:gd name="T27" fmla="*/ 830469 h 1487487"/>
              <a:gd name="T28" fmla="*/ 1479526 w 2541588"/>
              <a:gd name="T29" fmla="*/ 798706 h 1487487"/>
              <a:gd name="T30" fmla="*/ 1443610 w 2541588"/>
              <a:gd name="T31" fmla="*/ 1096199 h 1487487"/>
              <a:gd name="T32" fmla="*/ 1170908 w 2541588"/>
              <a:gd name="T33" fmla="*/ 1216023 h 1487487"/>
              <a:gd name="T34" fmla="*/ 929990 w 2541588"/>
              <a:gd name="T35" fmla="*/ 1046617 h 1487487"/>
              <a:gd name="T36" fmla="*/ 951603 w 2541588"/>
              <a:gd name="T37" fmla="*/ 747535 h 1487487"/>
              <a:gd name="T38" fmla="*/ 808899 w 2541588"/>
              <a:gd name="T39" fmla="*/ 920885 h 1487487"/>
              <a:gd name="T40" fmla="*/ 949787 w 2541588"/>
              <a:gd name="T41" fmla="*/ 1202921 h 1487487"/>
              <a:gd name="T42" fmla="*/ 1148427 w 2541588"/>
              <a:gd name="T43" fmla="*/ 1295663 h 1487487"/>
              <a:gd name="T44" fmla="*/ 1350557 w 2541588"/>
              <a:gd name="T45" fmla="*/ 1266125 h 1487487"/>
              <a:gd name="T46" fmla="*/ 1565697 w 2541588"/>
              <a:gd name="T47" fmla="*/ 1022520 h 1487487"/>
              <a:gd name="T48" fmla="*/ 1582515 w 2541588"/>
              <a:gd name="T49" fmla="*/ 810358 h 1487487"/>
              <a:gd name="T50" fmla="*/ 242928 w 2541588"/>
              <a:gd name="T51" fmla="*/ 685482 h 1487487"/>
              <a:gd name="T52" fmla="*/ 235951 w 2541588"/>
              <a:gd name="T53" fmla="*/ 820103 h 1487487"/>
              <a:gd name="T54" fmla="*/ 317 w 2541588"/>
              <a:gd name="T55" fmla="*/ 676910 h 1487487"/>
              <a:gd name="T56" fmla="*/ 1211255 w 2541588"/>
              <a:gd name="T57" fmla="*/ 522287 h 1487487"/>
              <a:gd name="T58" fmla="*/ 1639783 w 2541588"/>
              <a:gd name="T59" fmla="*/ 582334 h 1487487"/>
              <a:gd name="T60" fmla="*/ 2251377 w 2541588"/>
              <a:gd name="T61" fmla="*/ 878121 h 1487487"/>
              <a:gd name="T62" fmla="*/ 2368551 w 2541588"/>
              <a:gd name="T63" fmla="*/ 988684 h 1487487"/>
              <a:gd name="T64" fmla="*/ 2205967 w 2541588"/>
              <a:gd name="T65" fmla="*/ 1203773 h 1487487"/>
              <a:gd name="T66" fmla="*/ 1527054 w 2541588"/>
              <a:gd name="T67" fmla="*/ 1461117 h 1487487"/>
              <a:gd name="T68" fmla="*/ 1086935 w 2541588"/>
              <a:gd name="T69" fmla="*/ 1477638 h 1487487"/>
              <a:gd name="T70" fmla="*/ 379760 w 2541588"/>
              <a:gd name="T71" fmla="*/ 1243487 h 1487487"/>
              <a:gd name="T72" fmla="*/ 182881 w 2541588"/>
              <a:gd name="T73" fmla="*/ 1060804 h 1487487"/>
              <a:gd name="T74" fmla="*/ 265761 w 2541588"/>
              <a:gd name="T75" fmla="*/ 899408 h 1487487"/>
              <a:gd name="T76" fmla="*/ 896090 w 2541588"/>
              <a:gd name="T77" fmla="*/ 574391 h 1487487"/>
              <a:gd name="T78" fmla="*/ 2481655 w 2541588"/>
              <a:gd name="T79" fmla="*/ 465768 h 1487487"/>
              <a:gd name="T80" fmla="*/ 2521185 w 2541588"/>
              <a:gd name="T81" fmla="*/ 594079 h 1487487"/>
              <a:gd name="T82" fmla="*/ 2235864 w 2541588"/>
              <a:gd name="T83" fmla="*/ 713837 h 1487487"/>
              <a:gd name="T84" fmla="*/ 2459339 w 2541588"/>
              <a:gd name="T85" fmla="*/ 463550 h 1487487"/>
              <a:gd name="T86" fmla="*/ 508950 w 2541588"/>
              <a:gd name="T87" fmla="*/ 580186 h 1487487"/>
              <a:gd name="T88" fmla="*/ 381168 w 2541588"/>
              <a:gd name="T89" fmla="*/ 621599 h 1487487"/>
              <a:gd name="T90" fmla="*/ 279451 w 2541588"/>
              <a:gd name="T91" fmla="*/ 363245 h 1487487"/>
              <a:gd name="T92" fmla="*/ 2236788 w 2541588"/>
              <a:gd name="T93" fmla="*/ 302008 h 1487487"/>
              <a:gd name="T94" fmla="*/ 1988241 w 2541588"/>
              <a:gd name="T95" fmla="*/ 581657 h 1487487"/>
              <a:gd name="T96" fmla="*/ 2100119 w 2541588"/>
              <a:gd name="T97" fmla="*/ 254976 h 1487487"/>
              <a:gd name="T98" fmla="*/ 784194 w 2541588"/>
              <a:gd name="T99" fmla="*/ 382261 h 1487487"/>
              <a:gd name="T100" fmla="*/ 715390 w 2541588"/>
              <a:gd name="T101" fmla="*/ 496888 h 1487487"/>
              <a:gd name="T102" fmla="*/ 507702 w 2541588"/>
              <a:gd name="T103" fmla="*/ 191955 h 1487487"/>
              <a:gd name="T104" fmla="*/ 1869783 w 2541588"/>
              <a:gd name="T105" fmla="*/ 72334 h 1487487"/>
              <a:gd name="T106" fmla="*/ 1713111 w 2541588"/>
              <a:gd name="T107" fmla="*/ 443560 h 1487487"/>
              <a:gd name="T108" fmla="*/ 1605280 w 2541588"/>
              <a:gd name="T109" fmla="*/ 363740 h 1487487"/>
              <a:gd name="T110" fmla="*/ 981393 w 2541588"/>
              <a:gd name="T111" fmla="*/ 20949 h 1487487"/>
              <a:gd name="T112" fmla="*/ 1065214 w 2541588"/>
              <a:gd name="T113" fmla="*/ 366731 h 1487487"/>
              <a:gd name="T114" fmla="*/ 935356 w 2541588"/>
              <a:gd name="T115" fmla="*/ 331835 h 1487487"/>
              <a:gd name="T116" fmla="*/ 1362909 w 2541588"/>
              <a:gd name="T117" fmla="*/ 0 h 1487487"/>
              <a:gd name="T118" fmla="*/ 1400750 w 2541588"/>
              <a:gd name="T119" fmla="*/ 339053 h 1487487"/>
              <a:gd name="T120" fmla="*/ 1268305 w 2541588"/>
              <a:gd name="T121" fmla="*/ 353352 h 1487487"/>
              <a:gd name="T122" fmla="*/ 1340204 w 2541588"/>
              <a:gd name="T123" fmla="*/ 2860 h 1487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1588" h="1487487">
                <a:moveTo>
                  <a:pt x="652158" y="841613"/>
                </a:moveTo>
                <a:lnTo>
                  <a:pt x="643323" y="846033"/>
                </a:lnTo>
                <a:lnTo>
                  <a:pt x="614109" y="860647"/>
                </a:lnTo>
                <a:lnTo>
                  <a:pt x="585847" y="875897"/>
                </a:lnTo>
                <a:lnTo>
                  <a:pt x="558538" y="890830"/>
                </a:lnTo>
                <a:lnTo>
                  <a:pt x="532182" y="905762"/>
                </a:lnTo>
                <a:lnTo>
                  <a:pt x="507096" y="920694"/>
                </a:lnTo>
                <a:lnTo>
                  <a:pt x="483915" y="934991"/>
                </a:lnTo>
                <a:lnTo>
                  <a:pt x="461051" y="949288"/>
                </a:lnTo>
                <a:lnTo>
                  <a:pt x="440411" y="963267"/>
                </a:lnTo>
                <a:lnTo>
                  <a:pt x="421041" y="976293"/>
                </a:lnTo>
                <a:lnTo>
                  <a:pt x="403576" y="989002"/>
                </a:lnTo>
                <a:lnTo>
                  <a:pt x="387698" y="1001392"/>
                </a:lnTo>
                <a:lnTo>
                  <a:pt x="373726" y="1012830"/>
                </a:lnTo>
                <a:lnTo>
                  <a:pt x="361659" y="1023632"/>
                </a:lnTo>
                <a:lnTo>
                  <a:pt x="351498" y="1033163"/>
                </a:lnTo>
                <a:lnTo>
                  <a:pt x="357214" y="1038564"/>
                </a:lnTo>
                <a:lnTo>
                  <a:pt x="362612" y="1043965"/>
                </a:lnTo>
                <a:lnTo>
                  <a:pt x="368963" y="1049366"/>
                </a:lnTo>
                <a:lnTo>
                  <a:pt x="376267" y="1055085"/>
                </a:lnTo>
                <a:lnTo>
                  <a:pt x="391191" y="1066523"/>
                </a:lnTo>
                <a:lnTo>
                  <a:pt x="408339" y="1077960"/>
                </a:lnTo>
                <a:lnTo>
                  <a:pt x="427392" y="1090033"/>
                </a:lnTo>
                <a:lnTo>
                  <a:pt x="448032" y="1101788"/>
                </a:lnTo>
                <a:lnTo>
                  <a:pt x="469943" y="1114179"/>
                </a:lnTo>
                <a:lnTo>
                  <a:pt x="493759" y="1126570"/>
                </a:lnTo>
                <a:lnTo>
                  <a:pt x="518845" y="1139278"/>
                </a:lnTo>
                <a:lnTo>
                  <a:pt x="544884" y="1151351"/>
                </a:lnTo>
                <a:lnTo>
                  <a:pt x="572193" y="1163742"/>
                </a:lnTo>
                <a:lnTo>
                  <a:pt x="600454" y="1176132"/>
                </a:lnTo>
                <a:lnTo>
                  <a:pt x="629986" y="1187888"/>
                </a:lnTo>
                <a:lnTo>
                  <a:pt x="659518" y="1199960"/>
                </a:lnTo>
                <a:lnTo>
                  <a:pt x="690320" y="1211716"/>
                </a:lnTo>
                <a:lnTo>
                  <a:pt x="721439" y="1223471"/>
                </a:lnTo>
                <a:lnTo>
                  <a:pt x="753194" y="1234591"/>
                </a:lnTo>
                <a:lnTo>
                  <a:pt x="772127" y="1240780"/>
                </a:lnTo>
                <a:lnTo>
                  <a:pt x="767648" y="1234682"/>
                </a:lnTo>
                <a:lnTo>
                  <a:pt x="759397" y="1223566"/>
                </a:lnTo>
                <a:lnTo>
                  <a:pt x="751782" y="1212449"/>
                </a:lnTo>
                <a:lnTo>
                  <a:pt x="744484" y="1201016"/>
                </a:lnTo>
                <a:lnTo>
                  <a:pt x="737185" y="1189264"/>
                </a:lnTo>
                <a:lnTo>
                  <a:pt x="730204" y="1177513"/>
                </a:lnTo>
                <a:lnTo>
                  <a:pt x="723223" y="1165443"/>
                </a:lnTo>
                <a:lnTo>
                  <a:pt x="716877" y="1153374"/>
                </a:lnTo>
                <a:lnTo>
                  <a:pt x="710531" y="1140988"/>
                </a:lnTo>
                <a:lnTo>
                  <a:pt x="704819" y="1128283"/>
                </a:lnTo>
                <a:lnTo>
                  <a:pt x="699107" y="1115579"/>
                </a:lnTo>
                <a:lnTo>
                  <a:pt x="693713" y="1102875"/>
                </a:lnTo>
                <a:lnTo>
                  <a:pt x="688953" y="1089853"/>
                </a:lnTo>
                <a:lnTo>
                  <a:pt x="684193" y="1076196"/>
                </a:lnTo>
                <a:lnTo>
                  <a:pt x="679434" y="1063174"/>
                </a:lnTo>
                <a:lnTo>
                  <a:pt x="675309" y="1049516"/>
                </a:lnTo>
                <a:lnTo>
                  <a:pt x="671501" y="1036177"/>
                </a:lnTo>
                <a:lnTo>
                  <a:pt x="668010" y="1022202"/>
                </a:lnTo>
                <a:lnTo>
                  <a:pt x="664837" y="1008227"/>
                </a:lnTo>
                <a:lnTo>
                  <a:pt x="661981" y="993935"/>
                </a:lnTo>
                <a:lnTo>
                  <a:pt x="659126" y="980278"/>
                </a:lnTo>
                <a:lnTo>
                  <a:pt x="657222" y="965986"/>
                </a:lnTo>
                <a:lnTo>
                  <a:pt x="655318" y="951693"/>
                </a:lnTo>
                <a:lnTo>
                  <a:pt x="653731" y="936766"/>
                </a:lnTo>
                <a:lnTo>
                  <a:pt x="652462" y="922156"/>
                </a:lnTo>
                <a:lnTo>
                  <a:pt x="651510" y="907546"/>
                </a:lnTo>
                <a:lnTo>
                  <a:pt x="650875" y="892936"/>
                </a:lnTo>
                <a:lnTo>
                  <a:pt x="650875" y="877691"/>
                </a:lnTo>
                <a:lnTo>
                  <a:pt x="650875" y="864351"/>
                </a:lnTo>
                <a:lnTo>
                  <a:pt x="651510" y="850694"/>
                </a:lnTo>
                <a:lnTo>
                  <a:pt x="652158" y="841613"/>
                </a:lnTo>
                <a:close/>
                <a:moveTo>
                  <a:pt x="1736625" y="778344"/>
                </a:moveTo>
                <a:lnTo>
                  <a:pt x="1737048" y="780502"/>
                </a:lnTo>
                <a:lnTo>
                  <a:pt x="1739904" y="796383"/>
                </a:lnTo>
                <a:lnTo>
                  <a:pt x="1742125" y="812263"/>
                </a:lnTo>
                <a:lnTo>
                  <a:pt x="1743712" y="828461"/>
                </a:lnTo>
                <a:lnTo>
                  <a:pt x="1744981" y="844659"/>
                </a:lnTo>
                <a:lnTo>
                  <a:pt x="1745933" y="861493"/>
                </a:lnTo>
                <a:lnTo>
                  <a:pt x="1746250" y="877691"/>
                </a:lnTo>
                <a:lnTo>
                  <a:pt x="1745933" y="892936"/>
                </a:lnTo>
                <a:lnTo>
                  <a:pt x="1745298" y="907546"/>
                </a:lnTo>
                <a:lnTo>
                  <a:pt x="1744663" y="922156"/>
                </a:lnTo>
                <a:lnTo>
                  <a:pt x="1743394" y="936766"/>
                </a:lnTo>
                <a:lnTo>
                  <a:pt x="1741808" y="951693"/>
                </a:lnTo>
                <a:lnTo>
                  <a:pt x="1739904" y="965986"/>
                </a:lnTo>
                <a:lnTo>
                  <a:pt x="1737365" y="980278"/>
                </a:lnTo>
                <a:lnTo>
                  <a:pt x="1735144" y="993935"/>
                </a:lnTo>
                <a:lnTo>
                  <a:pt x="1732288" y="1008227"/>
                </a:lnTo>
                <a:lnTo>
                  <a:pt x="1728798" y="1022202"/>
                </a:lnTo>
                <a:lnTo>
                  <a:pt x="1725307" y="1036177"/>
                </a:lnTo>
                <a:lnTo>
                  <a:pt x="1721499" y="1049516"/>
                </a:lnTo>
                <a:lnTo>
                  <a:pt x="1717374" y="1063174"/>
                </a:lnTo>
                <a:lnTo>
                  <a:pt x="1712932" y="1076196"/>
                </a:lnTo>
                <a:lnTo>
                  <a:pt x="1708172" y="1089853"/>
                </a:lnTo>
                <a:lnTo>
                  <a:pt x="1703095" y="1102875"/>
                </a:lnTo>
                <a:lnTo>
                  <a:pt x="1697701" y="1115579"/>
                </a:lnTo>
                <a:lnTo>
                  <a:pt x="1692306" y="1128283"/>
                </a:lnTo>
                <a:lnTo>
                  <a:pt x="1686277" y="1140988"/>
                </a:lnTo>
                <a:lnTo>
                  <a:pt x="1679931" y="1153374"/>
                </a:lnTo>
                <a:lnTo>
                  <a:pt x="1673585" y="1165443"/>
                </a:lnTo>
                <a:lnTo>
                  <a:pt x="1666921" y="1177513"/>
                </a:lnTo>
                <a:lnTo>
                  <a:pt x="1659623" y="1189264"/>
                </a:lnTo>
                <a:lnTo>
                  <a:pt x="1652642" y="1201016"/>
                </a:lnTo>
                <a:lnTo>
                  <a:pt x="1645026" y="1212449"/>
                </a:lnTo>
                <a:lnTo>
                  <a:pt x="1637093" y="1223566"/>
                </a:lnTo>
                <a:lnTo>
                  <a:pt x="1629160" y="1234682"/>
                </a:lnTo>
                <a:lnTo>
                  <a:pt x="1620910" y="1245481"/>
                </a:lnTo>
                <a:lnTo>
                  <a:pt x="1612660" y="1255962"/>
                </a:lnTo>
                <a:lnTo>
                  <a:pt x="1603775" y="1266443"/>
                </a:lnTo>
                <a:lnTo>
                  <a:pt x="1594573" y="1276289"/>
                </a:lnTo>
                <a:lnTo>
                  <a:pt x="1585688" y="1286134"/>
                </a:lnTo>
                <a:lnTo>
                  <a:pt x="1581053" y="1291083"/>
                </a:lnTo>
                <a:lnTo>
                  <a:pt x="1585482" y="1290190"/>
                </a:lnTo>
                <a:lnTo>
                  <a:pt x="1623588" y="1281294"/>
                </a:lnTo>
                <a:lnTo>
                  <a:pt x="1661376" y="1271763"/>
                </a:lnTo>
                <a:lnTo>
                  <a:pt x="1697894" y="1261914"/>
                </a:lnTo>
                <a:lnTo>
                  <a:pt x="1733459" y="1251112"/>
                </a:lnTo>
                <a:lnTo>
                  <a:pt x="1768389" y="1240310"/>
                </a:lnTo>
                <a:lnTo>
                  <a:pt x="1802366" y="1228872"/>
                </a:lnTo>
                <a:lnTo>
                  <a:pt x="1835074" y="1217117"/>
                </a:lnTo>
                <a:lnTo>
                  <a:pt x="1866511" y="1204726"/>
                </a:lnTo>
                <a:lnTo>
                  <a:pt x="1897630" y="1192335"/>
                </a:lnTo>
                <a:lnTo>
                  <a:pt x="1926844" y="1179627"/>
                </a:lnTo>
                <a:lnTo>
                  <a:pt x="1955106" y="1166919"/>
                </a:lnTo>
                <a:lnTo>
                  <a:pt x="1982097" y="1153893"/>
                </a:lnTo>
                <a:lnTo>
                  <a:pt x="2007819" y="1141184"/>
                </a:lnTo>
                <a:lnTo>
                  <a:pt x="2031952" y="1128158"/>
                </a:lnTo>
                <a:lnTo>
                  <a:pt x="2055133" y="1115450"/>
                </a:lnTo>
                <a:lnTo>
                  <a:pt x="2077044" y="1102742"/>
                </a:lnTo>
                <a:lnTo>
                  <a:pt x="2097049" y="1090033"/>
                </a:lnTo>
                <a:lnTo>
                  <a:pt x="2115784" y="1077643"/>
                </a:lnTo>
                <a:lnTo>
                  <a:pt x="2132932" y="1065570"/>
                </a:lnTo>
                <a:lnTo>
                  <a:pt x="2148174" y="1053814"/>
                </a:lnTo>
                <a:lnTo>
                  <a:pt x="2162464" y="1042695"/>
                </a:lnTo>
                <a:lnTo>
                  <a:pt x="2174848" y="1031575"/>
                </a:lnTo>
                <a:lnTo>
                  <a:pt x="2185644" y="1021090"/>
                </a:lnTo>
                <a:lnTo>
                  <a:pt x="2163099" y="1006793"/>
                </a:lnTo>
                <a:lnTo>
                  <a:pt x="2137695" y="990590"/>
                </a:lnTo>
                <a:lnTo>
                  <a:pt x="2105940" y="969939"/>
                </a:lnTo>
                <a:lnTo>
                  <a:pt x="2071010" y="947382"/>
                </a:lnTo>
                <a:lnTo>
                  <a:pt x="2032905" y="923554"/>
                </a:lnTo>
                <a:lnTo>
                  <a:pt x="2012264" y="911163"/>
                </a:lnTo>
                <a:lnTo>
                  <a:pt x="1991306" y="898772"/>
                </a:lnTo>
                <a:lnTo>
                  <a:pt x="1969078" y="886064"/>
                </a:lnTo>
                <a:lnTo>
                  <a:pt x="1945897" y="873356"/>
                </a:lnTo>
                <a:lnTo>
                  <a:pt x="1922081" y="860647"/>
                </a:lnTo>
                <a:lnTo>
                  <a:pt x="1897630" y="848574"/>
                </a:lnTo>
                <a:lnTo>
                  <a:pt x="1871591" y="835866"/>
                </a:lnTo>
                <a:lnTo>
                  <a:pt x="1845235" y="823475"/>
                </a:lnTo>
                <a:lnTo>
                  <a:pt x="1817609" y="811085"/>
                </a:lnTo>
                <a:lnTo>
                  <a:pt x="1789664" y="798694"/>
                </a:lnTo>
                <a:lnTo>
                  <a:pt x="1760133" y="787256"/>
                </a:lnTo>
                <a:lnTo>
                  <a:pt x="1736625" y="778344"/>
                </a:lnTo>
                <a:close/>
                <a:moveTo>
                  <a:pt x="1202056" y="771055"/>
                </a:moveTo>
                <a:lnTo>
                  <a:pt x="1194428" y="771372"/>
                </a:lnTo>
                <a:lnTo>
                  <a:pt x="1186800" y="771690"/>
                </a:lnTo>
                <a:lnTo>
                  <a:pt x="1179808" y="772962"/>
                </a:lnTo>
                <a:lnTo>
                  <a:pt x="1172498" y="774233"/>
                </a:lnTo>
                <a:lnTo>
                  <a:pt x="1165823" y="775822"/>
                </a:lnTo>
                <a:lnTo>
                  <a:pt x="1158831" y="777729"/>
                </a:lnTo>
                <a:lnTo>
                  <a:pt x="1151838" y="779636"/>
                </a:lnTo>
                <a:lnTo>
                  <a:pt x="1145482" y="782497"/>
                </a:lnTo>
                <a:lnTo>
                  <a:pt x="1139125" y="785357"/>
                </a:lnTo>
                <a:lnTo>
                  <a:pt x="1132768" y="788535"/>
                </a:lnTo>
                <a:lnTo>
                  <a:pt x="1127047" y="792032"/>
                </a:lnTo>
                <a:lnTo>
                  <a:pt x="1121008" y="795846"/>
                </a:lnTo>
                <a:lnTo>
                  <a:pt x="1115287" y="799978"/>
                </a:lnTo>
                <a:lnTo>
                  <a:pt x="1109884" y="804427"/>
                </a:lnTo>
                <a:lnTo>
                  <a:pt x="1104799" y="808559"/>
                </a:lnTo>
                <a:lnTo>
                  <a:pt x="1099396" y="813327"/>
                </a:lnTo>
                <a:lnTo>
                  <a:pt x="1094628" y="818730"/>
                </a:lnTo>
                <a:lnTo>
                  <a:pt x="1089861" y="823815"/>
                </a:lnTo>
                <a:lnTo>
                  <a:pt x="1085729" y="829218"/>
                </a:lnTo>
                <a:lnTo>
                  <a:pt x="1081597" y="834939"/>
                </a:lnTo>
                <a:lnTo>
                  <a:pt x="1078101" y="840978"/>
                </a:lnTo>
                <a:lnTo>
                  <a:pt x="1074604" y="846699"/>
                </a:lnTo>
                <a:lnTo>
                  <a:pt x="1071426" y="853056"/>
                </a:lnTo>
                <a:lnTo>
                  <a:pt x="1068566" y="859413"/>
                </a:lnTo>
                <a:lnTo>
                  <a:pt x="1065705" y="866405"/>
                </a:lnTo>
                <a:lnTo>
                  <a:pt x="1063480" y="873079"/>
                </a:lnTo>
                <a:lnTo>
                  <a:pt x="1061255" y="879754"/>
                </a:lnTo>
                <a:lnTo>
                  <a:pt x="1059666" y="887064"/>
                </a:lnTo>
                <a:lnTo>
                  <a:pt x="1058713" y="894057"/>
                </a:lnTo>
                <a:lnTo>
                  <a:pt x="1057759" y="901367"/>
                </a:lnTo>
                <a:lnTo>
                  <a:pt x="1057124" y="908359"/>
                </a:lnTo>
                <a:lnTo>
                  <a:pt x="1057124" y="915987"/>
                </a:lnTo>
                <a:lnTo>
                  <a:pt x="1057124" y="923615"/>
                </a:lnTo>
                <a:lnTo>
                  <a:pt x="1057759" y="930608"/>
                </a:lnTo>
                <a:lnTo>
                  <a:pt x="1058713" y="938236"/>
                </a:lnTo>
                <a:lnTo>
                  <a:pt x="1059666" y="944910"/>
                </a:lnTo>
                <a:lnTo>
                  <a:pt x="1061255" y="952220"/>
                </a:lnTo>
                <a:lnTo>
                  <a:pt x="1063480" y="958895"/>
                </a:lnTo>
                <a:lnTo>
                  <a:pt x="1065705" y="965569"/>
                </a:lnTo>
                <a:lnTo>
                  <a:pt x="1068566" y="972244"/>
                </a:lnTo>
                <a:lnTo>
                  <a:pt x="1071426" y="978601"/>
                </a:lnTo>
                <a:lnTo>
                  <a:pt x="1074604" y="984957"/>
                </a:lnTo>
                <a:lnTo>
                  <a:pt x="1078101" y="990996"/>
                </a:lnTo>
                <a:lnTo>
                  <a:pt x="1081597" y="997035"/>
                </a:lnTo>
                <a:lnTo>
                  <a:pt x="1085729" y="1002438"/>
                </a:lnTo>
                <a:lnTo>
                  <a:pt x="1089861" y="1008159"/>
                </a:lnTo>
                <a:lnTo>
                  <a:pt x="1094628" y="1013245"/>
                </a:lnTo>
                <a:lnTo>
                  <a:pt x="1099396" y="1018330"/>
                </a:lnTo>
                <a:lnTo>
                  <a:pt x="1104799" y="1023097"/>
                </a:lnTo>
                <a:lnTo>
                  <a:pt x="1109884" y="1027547"/>
                </a:lnTo>
                <a:lnTo>
                  <a:pt x="1115287" y="1031997"/>
                </a:lnTo>
                <a:lnTo>
                  <a:pt x="1121008" y="1035811"/>
                </a:lnTo>
                <a:lnTo>
                  <a:pt x="1127047" y="1039943"/>
                </a:lnTo>
                <a:lnTo>
                  <a:pt x="1132768" y="1043121"/>
                </a:lnTo>
                <a:lnTo>
                  <a:pt x="1139125" y="1046617"/>
                </a:lnTo>
                <a:lnTo>
                  <a:pt x="1145482" y="1049478"/>
                </a:lnTo>
                <a:lnTo>
                  <a:pt x="1151838" y="1051702"/>
                </a:lnTo>
                <a:lnTo>
                  <a:pt x="1158831" y="1054245"/>
                </a:lnTo>
                <a:lnTo>
                  <a:pt x="1165823" y="1056152"/>
                </a:lnTo>
                <a:lnTo>
                  <a:pt x="1172498" y="1057741"/>
                </a:lnTo>
                <a:lnTo>
                  <a:pt x="1179808" y="1059013"/>
                </a:lnTo>
                <a:lnTo>
                  <a:pt x="1186800" y="1060284"/>
                </a:lnTo>
                <a:lnTo>
                  <a:pt x="1194428" y="1060602"/>
                </a:lnTo>
                <a:lnTo>
                  <a:pt x="1202056" y="1060602"/>
                </a:lnTo>
                <a:lnTo>
                  <a:pt x="1209048" y="1060602"/>
                </a:lnTo>
                <a:lnTo>
                  <a:pt x="1216676" y="1060284"/>
                </a:lnTo>
                <a:lnTo>
                  <a:pt x="1223987" y="1059013"/>
                </a:lnTo>
                <a:lnTo>
                  <a:pt x="1230979" y="1057741"/>
                </a:lnTo>
                <a:lnTo>
                  <a:pt x="1238289" y="1056152"/>
                </a:lnTo>
                <a:lnTo>
                  <a:pt x="1244964" y="1054245"/>
                </a:lnTo>
                <a:lnTo>
                  <a:pt x="1251638" y="1051702"/>
                </a:lnTo>
                <a:lnTo>
                  <a:pt x="1257995" y="1049478"/>
                </a:lnTo>
                <a:lnTo>
                  <a:pt x="1264352" y="1046617"/>
                </a:lnTo>
                <a:lnTo>
                  <a:pt x="1270708" y="1043121"/>
                </a:lnTo>
                <a:lnTo>
                  <a:pt x="1276747" y="1039943"/>
                </a:lnTo>
                <a:lnTo>
                  <a:pt x="1282786" y="1035811"/>
                </a:lnTo>
                <a:lnTo>
                  <a:pt x="1288189" y="1031997"/>
                </a:lnTo>
                <a:lnTo>
                  <a:pt x="1293910" y="1027547"/>
                </a:lnTo>
                <a:lnTo>
                  <a:pt x="1298996" y="1023097"/>
                </a:lnTo>
                <a:lnTo>
                  <a:pt x="1304081" y="1018330"/>
                </a:lnTo>
                <a:lnTo>
                  <a:pt x="1308848" y="1013245"/>
                </a:lnTo>
                <a:lnTo>
                  <a:pt x="1313616" y="1008159"/>
                </a:lnTo>
                <a:lnTo>
                  <a:pt x="1317748" y="1002438"/>
                </a:lnTo>
                <a:lnTo>
                  <a:pt x="1321880" y="997035"/>
                </a:lnTo>
                <a:lnTo>
                  <a:pt x="1325694" y="990996"/>
                </a:lnTo>
                <a:lnTo>
                  <a:pt x="1329190" y="984957"/>
                </a:lnTo>
                <a:lnTo>
                  <a:pt x="1332368" y="978601"/>
                </a:lnTo>
                <a:lnTo>
                  <a:pt x="1335229" y="972244"/>
                </a:lnTo>
                <a:lnTo>
                  <a:pt x="1337771" y="965569"/>
                </a:lnTo>
                <a:lnTo>
                  <a:pt x="1340314" y="958895"/>
                </a:lnTo>
                <a:lnTo>
                  <a:pt x="1341903" y="952220"/>
                </a:lnTo>
                <a:lnTo>
                  <a:pt x="1343810" y="944910"/>
                </a:lnTo>
                <a:lnTo>
                  <a:pt x="1345082" y="938236"/>
                </a:lnTo>
                <a:lnTo>
                  <a:pt x="1345717" y="930608"/>
                </a:lnTo>
                <a:lnTo>
                  <a:pt x="1346353" y="923615"/>
                </a:lnTo>
                <a:lnTo>
                  <a:pt x="1346671" y="915987"/>
                </a:lnTo>
                <a:lnTo>
                  <a:pt x="1346353" y="908359"/>
                </a:lnTo>
                <a:lnTo>
                  <a:pt x="1345717" y="901367"/>
                </a:lnTo>
                <a:lnTo>
                  <a:pt x="1345082" y="894057"/>
                </a:lnTo>
                <a:lnTo>
                  <a:pt x="1343810" y="887064"/>
                </a:lnTo>
                <a:lnTo>
                  <a:pt x="1342272" y="881168"/>
                </a:lnTo>
                <a:lnTo>
                  <a:pt x="1340493" y="888794"/>
                </a:lnTo>
                <a:lnTo>
                  <a:pt x="1337323" y="897670"/>
                </a:lnTo>
                <a:lnTo>
                  <a:pt x="1333520" y="906228"/>
                </a:lnTo>
                <a:lnTo>
                  <a:pt x="1328765" y="914153"/>
                </a:lnTo>
                <a:lnTo>
                  <a:pt x="1323060" y="921761"/>
                </a:lnTo>
                <a:lnTo>
                  <a:pt x="1317354" y="928734"/>
                </a:lnTo>
                <a:lnTo>
                  <a:pt x="1310381" y="935074"/>
                </a:lnTo>
                <a:lnTo>
                  <a:pt x="1303408" y="940780"/>
                </a:lnTo>
                <a:lnTo>
                  <a:pt x="1295484" y="945535"/>
                </a:lnTo>
                <a:lnTo>
                  <a:pt x="1287560" y="949972"/>
                </a:lnTo>
                <a:lnTo>
                  <a:pt x="1278685" y="953142"/>
                </a:lnTo>
                <a:lnTo>
                  <a:pt x="1274564" y="954093"/>
                </a:lnTo>
                <a:lnTo>
                  <a:pt x="1269810" y="955361"/>
                </a:lnTo>
                <a:lnTo>
                  <a:pt x="1265056" y="956312"/>
                </a:lnTo>
                <a:lnTo>
                  <a:pt x="1260618" y="956946"/>
                </a:lnTo>
                <a:lnTo>
                  <a:pt x="1255864" y="957263"/>
                </a:lnTo>
                <a:lnTo>
                  <a:pt x="1250792" y="957263"/>
                </a:lnTo>
                <a:lnTo>
                  <a:pt x="1246038" y="957263"/>
                </a:lnTo>
                <a:lnTo>
                  <a:pt x="1241283" y="956946"/>
                </a:lnTo>
                <a:lnTo>
                  <a:pt x="1236529" y="956312"/>
                </a:lnTo>
                <a:lnTo>
                  <a:pt x="1232092" y="955361"/>
                </a:lnTo>
                <a:lnTo>
                  <a:pt x="1227337" y="954093"/>
                </a:lnTo>
                <a:lnTo>
                  <a:pt x="1222900" y="953142"/>
                </a:lnTo>
                <a:lnTo>
                  <a:pt x="1214342" y="949972"/>
                </a:lnTo>
                <a:lnTo>
                  <a:pt x="1206418" y="945535"/>
                </a:lnTo>
                <a:lnTo>
                  <a:pt x="1198493" y="940780"/>
                </a:lnTo>
                <a:lnTo>
                  <a:pt x="1191203" y="935074"/>
                </a:lnTo>
                <a:lnTo>
                  <a:pt x="1184547" y="928734"/>
                </a:lnTo>
                <a:lnTo>
                  <a:pt x="1178525" y="921761"/>
                </a:lnTo>
                <a:lnTo>
                  <a:pt x="1173136" y="914153"/>
                </a:lnTo>
                <a:lnTo>
                  <a:pt x="1168382" y="906228"/>
                </a:lnTo>
                <a:lnTo>
                  <a:pt x="1164261" y="897670"/>
                </a:lnTo>
                <a:lnTo>
                  <a:pt x="1161092" y="888794"/>
                </a:lnTo>
                <a:lnTo>
                  <a:pt x="1159190" y="879285"/>
                </a:lnTo>
                <a:lnTo>
                  <a:pt x="1157922" y="874530"/>
                </a:lnTo>
                <a:lnTo>
                  <a:pt x="1157605" y="869775"/>
                </a:lnTo>
                <a:lnTo>
                  <a:pt x="1157288" y="864703"/>
                </a:lnTo>
                <a:lnTo>
                  <a:pt x="1157288" y="859949"/>
                </a:lnTo>
                <a:lnTo>
                  <a:pt x="1157288" y="854877"/>
                </a:lnTo>
                <a:lnTo>
                  <a:pt x="1157605" y="850122"/>
                </a:lnTo>
                <a:lnTo>
                  <a:pt x="1157922" y="844733"/>
                </a:lnTo>
                <a:lnTo>
                  <a:pt x="1159190" y="839979"/>
                </a:lnTo>
                <a:lnTo>
                  <a:pt x="1161092" y="830469"/>
                </a:lnTo>
                <a:lnTo>
                  <a:pt x="1164261" y="821910"/>
                </a:lnTo>
                <a:lnTo>
                  <a:pt x="1168382" y="813035"/>
                </a:lnTo>
                <a:lnTo>
                  <a:pt x="1173136" y="805110"/>
                </a:lnTo>
                <a:lnTo>
                  <a:pt x="1178525" y="797819"/>
                </a:lnTo>
                <a:lnTo>
                  <a:pt x="1184547" y="790529"/>
                </a:lnTo>
                <a:lnTo>
                  <a:pt x="1191203" y="784189"/>
                </a:lnTo>
                <a:lnTo>
                  <a:pt x="1198493" y="778800"/>
                </a:lnTo>
                <a:lnTo>
                  <a:pt x="1206418" y="774046"/>
                </a:lnTo>
                <a:lnTo>
                  <a:pt x="1211043" y="771455"/>
                </a:lnTo>
                <a:lnTo>
                  <a:pt x="1209048" y="771372"/>
                </a:lnTo>
                <a:lnTo>
                  <a:pt x="1202056" y="771055"/>
                </a:lnTo>
                <a:close/>
                <a:moveTo>
                  <a:pt x="1408633" y="696541"/>
                </a:moveTo>
                <a:lnTo>
                  <a:pt x="1415005" y="702720"/>
                </a:lnTo>
                <a:lnTo>
                  <a:pt x="1424858" y="713208"/>
                </a:lnTo>
                <a:lnTo>
                  <a:pt x="1434393" y="724015"/>
                </a:lnTo>
                <a:lnTo>
                  <a:pt x="1443610" y="735457"/>
                </a:lnTo>
                <a:lnTo>
                  <a:pt x="1451874" y="747535"/>
                </a:lnTo>
                <a:lnTo>
                  <a:pt x="1459820" y="759930"/>
                </a:lnTo>
                <a:lnTo>
                  <a:pt x="1466812" y="772008"/>
                </a:lnTo>
                <a:lnTo>
                  <a:pt x="1473805" y="785357"/>
                </a:lnTo>
                <a:lnTo>
                  <a:pt x="1479526" y="798706"/>
                </a:lnTo>
                <a:lnTo>
                  <a:pt x="1484929" y="812373"/>
                </a:lnTo>
                <a:lnTo>
                  <a:pt x="1489696" y="826676"/>
                </a:lnTo>
                <a:lnTo>
                  <a:pt x="1493828" y="840978"/>
                </a:lnTo>
                <a:lnTo>
                  <a:pt x="1497007" y="855281"/>
                </a:lnTo>
                <a:lnTo>
                  <a:pt x="1499867" y="870219"/>
                </a:lnTo>
                <a:lnTo>
                  <a:pt x="1501774" y="885475"/>
                </a:lnTo>
                <a:lnTo>
                  <a:pt x="1503045" y="900413"/>
                </a:lnTo>
                <a:lnTo>
                  <a:pt x="1503363" y="915987"/>
                </a:lnTo>
                <a:lnTo>
                  <a:pt x="1503045" y="931561"/>
                </a:lnTo>
                <a:lnTo>
                  <a:pt x="1501774" y="946817"/>
                </a:lnTo>
                <a:lnTo>
                  <a:pt x="1499867" y="962073"/>
                </a:lnTo>
                <a:lnTo>
                  <a:pt x="1497007" y="976694"/>
                </a:lnTo>
                <a:lnTo>
                  <a:pt x="1493828" y="991314"/>
                </a:lnTo>
                <a:lnTo>
                  <a:pt x="1489696" y="1005616"/>
                </a:lnTo>
                <a:lnTo>
                  <a:pt x="1484929" y="1019601"/>
                </a:lnTo>
                <a:lnTo>
                  <a:pt x="1479526" y="1033268"/>
                </a:lnTo>
                <a:lnTo>
                  <a:pt x="1473805" y="1046617"/>
                </a:lnTo>
                <a:lnTo>
                  <a:pt x="1466812" y="1059648"/>
                </a:lnTo>
                <a:lnTo>
                  <a:pt x="1459820" y="1072044"/>
                </a:lnTo>
                <a:lnTo>
                  <a:pt x="1451874" y="1084439"/>
                </a:lnTo>
                <a:lnTo>
                  <a:pt x="1443610" y="1096199"/>
                </a:lnTo>
                <a:lnTo>
                  <a:pt x="1434393" y="1107959"/>
                </a:lnTo>
                <a:lnTo>
                  <a:pt x="1424858" y="1118448"/>
                </a:lnTo>
                <a:lnTo>
                  <a:pt x="1415005" y="1129254"/>
                </a:lnTo>
                <a:lnTo>
                  <a:pt x="1404517" y="1139107"/>
                </a:lnTo>
                <a:lnTo>
                  <a:pt x="1393392" y="1148642"/>
                </a:lnTo>
                <a:lnTo>
                  <a:pt x="1381950" y="1157541"/>
                </a:lnTo>
                <a:lnTo>
                  <a:pt x="1370508" y="1165805"/>
                </a:lnTo>
                <a:lnTo>
                  <a:pt x="1358113" y="1173751"/>
                </a:lnTo>
                <a:lnTo>
                  <a:pt x="1345399" y="1181061"/>
                </a:lnTo>
                <a:lnTo>
                  <a:pt x="1332368" y="1187736"/>
                </a:lnTo>
                <a:lnTo>
                  <a:pt x="1319337" y="1193775"/>
                </a:lnTo>
                <a:lnTo>
                  <a:pt x="1305352" y="1199178"/>
                </a:lnTo>
                <a:lnTo>
                  <a:pt x="1291368" y="1203945"/>
                </a:lnTo>
                <a:lnTo>
                  <a:pt x="1277065" y="1208077"/>
                </a:lnTo>
                <a:lnTo>
                  <a:pt x="1262445" y="1211573"/>
                </a:lnTo>
                <a:lnTo>
                  <a:pt x="1247824" y="1213798"/>
                </a:lnTo>
                <a:lnTo>
                  <a:pt x="1232568" y="1216023"/>
                </a:lnTo>
                <a:lnTo>
                  <a:pt x="1217630" y="1216976"/>
                </a:lnTo>
                <a:lnTo>
                  <a:pt x="1202056" y="1217612"/>
                </a:lnTo>
                <a:lnTo>
                  <a:pt x="1186482" y="1216976"/>
                </a:lnTo>
                <a:lnTo>
                  <a:pt x="1170908" y="1216023"/>
                </a:lnTo>
                <a:lnTo>
                  <a:pt x="1155970" y="1213798"/>
                </a:lnTo>
                <a:lnTo>
                  <a:pt x="1141350" y="1211573"/>
                </a:lnTo>
                <a:lnTo>
                  <a:pt x="1126412" y="1208077"/>
                </a:lnTo>
                <a:lnTo>
                  <a:pt x="1112109" y="1203945"/>
                </a:lnTo>
                <a:lnTo>
                  <a:pt x="1098442" y="1199178"/>
                </a:lnTo>
                <a:lnTo>
                  <a:pt x="1084457" y="1193775"/>
                </a:lnTo>
                <a:lnTo>
                  <a:pt x="1071426" y="1187736"/>
                </a:lnTo>
                <a:lnTo>
                  <a:pt x="1058077" y="1181061"/>
                </a:lnTo>
                <a:lnTo>
                  <a:pt x="1045364" y="1173751"/>
                </a:lnTo>
                <a:lnTo>
                  <a:pt x="1033286" y="1165805"/>
                </a:lnTo>
                <a:lnTo>
                  <a:pt x="1021526" y="1157541"/>
                </a:lnTo>
                <a:lnTo>
                  <a:pt x="1010084" y="1148642"/>
                </a:lnTo>
                <a:lnTo>
                  <a:pt x="998960" y="1139107"/>
                </a:lnTo>
                <a:lnTo>
                  <a:pt x="988789" y="1129254"/>
                </a:lnTo>
                <a:lnTo>
                  <a:pt x="978618" y="1118448"/>
                </a:lnTo>
                <a:lnTo>
                  <a:pt x="969083" y="1107959"/>
                </a:lnTo>
                <a:lnTo>
                  <a:pt x="960184" y="1096199"/>
                </a:lnTo>
                <a:lnTo>
                  <a:pt x="951603" y="1084439"/>
                </a:lnTo>
                <a:lnTo>
                  <a:pt x="943657" y="1072044"/>
                </a:lnTo>
                <a:lnTo>
                  <a:pt x="936664" y="1059648"/>
                </a:lnTo>
                <a:lnTo>
                  <a:pt x="929990" y="1046617"/>
                </a:lnTo>
                <a:lnTo>
                  <a:pt x="923951" y="1033268"/>
                </a:lnTo>
                <a:lnTo>
                  <a:pt x="918230" y="1019601"/>
                </a:lnTo>
                <a:lnTo>
                  <a:pt x="913462" y="1005616"/>
                </a:lnTo>
                <a:lnTo>
                  <a:pt x="909648" y="991314"/>
                </a:lnTo>
                <a:lnTo>
                  <a:pt x="906470" y="976694"/>
                </a:lnTo>
                <a:lnTo>
                  <a:pt x="903610" y="962073"/>
                </a:lnTo>
                <a:lnTo>
                  <a:pt x="901702" y="946817"/>
                </a:lnTo>
                <a:lnTo>
                  <a:pt x="900431" y="931561"/>
                </a:lnTo>
                <a:lnTo>
                  <a:pt x="900113" y="915987"/>
                </a:lnTo>
                <a:lnTo>
                  <a:pt x="900431" y="900413"/>
                </a:lnTo>
                <a:lnTo>
                  <a:pt x="901702" y="885475"/>
                </a:lnTo>
                <a:lnTo>
                  <a:pt x="903610" y="870219"/>
                </a:lnTo>
                <a:lnTo>
                  <a:pt x="906470" y="855281"/>
                </a:lnTo>
                <a:lnTo>
                  <a:pt x="909648" y="840978"/>
                </a:lnTo>
                <a:lnTo>
                  <a:pt x="913462" y="826676"/>
                </a:lnTo>
                <a:lnTo>
                  <a:pt x="918230" y="812373"/>
                </a:lnTo>
                <a:lnTo>
                  <a:pt x="923951" y="798706"/>
                </a:lnTo>
                <a:lnTo>
                  <a:pt x="929990" y="785357"/>
                </a:lnTo>
                <a:lnTo>
                  <a:pt x="936664" y="772008"/>
                </a:lnTo>
                <a:lnTo>
                  <a:pt x="943657" y="759930"/>
                </a:lnTo>
                <a:lnTo>
                  <a:pt x="951603" y="747535"/>
                </a:lnTo>
                <a:lnTo>
                  <a:pt x="960184" y="735457"/>
                </a:lnTo>
                <a:lnTo>
                  <a:pt x="969083" y="724015"/>
                </a:lnTo>
                <a:lnTo>
                  <a:pt x="976369" y="715758"/>
                </a:lnTo>
                <a:lnTo>
                  <a:pt x="960893" y="720157"/>
                </a:lnTo>
                <a:lnTo>
                  <a:pt x="934873" y="728097"/>
                </a:lnTo>
                <a:lnTo>
                  <a:pt x="908219" y="736672"/>
                </a:lnTo>
                <a:lnTo>
                  <a:pt x="880929" y="745883"/>
                </a:lnTo>
                <a:lnTo>
                  <a:pt x="853323" y="755729"/>
                </a:lnTo>
                <a:lnTo>
                  <a:pt x="825399" y="766528"/>
                </a:lnTo>
                <a:lnTo>
                  <a:pt x="821274" y="781773"/>
                </a:lnTo>
                <a:lnTo>
                  <a:pt x="818101" y="796700"/>
                </a:lnTo>
                <a:lnTo>
                  <a:pt x="814928" y="811310"/>
                </a:lnTo>
                <a:lnTo>
                  <a:pt x="812072" y="825603"/>
                </a:lnTo>
                <a:lnTo>
                  <a:pt x="810168" y="839578"/>
                </a:lnTo>
                <a:lnTo>
                  <a:pt x="808581" y="853235"/>
                </a:lnTo>
                <a:lnTo>
                  <a:pt x="807312" y="865939"/>
                </a:lnTo>
                <a:lnTo>
                  <a:pt x="806995" y="877691"/>
                </a:lnTo>
                <a:lnTo>
                  <a:pt x="807312" y="888807"/>
                </a:lnTo>
                <a:lnTo>
                  <a:pt x="807947" y="899605"/>
                </a:lnTo>
                <a:lnTo>
                  <a:pt x="808264" y="910404"/>
                </a:lnTo>
                <a:lnTo>
                  <a:pt x="808899" y="920885"/>
                </a:lnTo>
                <a:lnTo>
                  <a:pt x="810168" y="931366"/>
                </a:lnTo>
                <a:lnTo>
                  <a:pt x="811755" y="942165"/>
                </a:lnTo>
                <a:lnTo>
                  <a:pt x="813341" y="952328"/>
                </a:lnTo>
                <a:lnTo>
                  <a:pt x="814928" y="962809"/>
                </a:lnTo>
                <a:lnTo>
                  <a:pt x="817466" y="972973"/>
                </a:lnTo>
                <a:lnTo>
                  <a:pt x="819370" y="982819"/>
                </a:lnTo>
                <a:lnTo>
                  <a:pt x="822226" y="993300"/>
                </a:lnTo>
                <a:lnTo>
                  <a:pt x="824764" y="1003146"/>
                </a:lnTo>
                <a:lnTo>
                  <a:pt x="827620" y="1012674"/>
                </a:lnTo>
                <a:lnTo>
                  <a:pt x="830793" y="1022520"/>
                </a:lnTo>
                <a:lnTo>
                  <a:pt x="838092" y="1041576"/>
                </a:lnTo>
                <a:lnTo>
                  <a:pt x="846025" y="1060315"/>
                </a:lnTo>
                <a:lnTo>
                  <a:pt x="854592" y="1078736"/>
                </a:lnTo>
                <a:lnTo>
                  <a:pt x="863794" y="1096205"/>
                </a:lnTo>
                <a:lnTo>
                  <a:pt x="873948" y="1113038"/>
                </a:lnTo>
                <a:lnTo>
                  <a:pt x="885055" y="1129871"/>
                </a:lnTo>
                <a:lnTo>
                  <a:pt x="896795" y="1145752"/>
                </a:lnTo>
                <a:lnTo>
                  <a:pt x="908853" y="1161315"/>
                </a:lnTo>
                <a:lnTo>
                  <a:pt x="922180" y="1175924"/>
                </a:lnTo>
                <a:lnTo>
                  <a:pt x="935508" y="1189899"/>
                </a:lnTo>
                <a:lnTo>
                  <a:pt x="949787" y="1202921"/>
                </a:lnTo>
                <a:lnTo>
                  <a:pt x="964384" y="1215625"/>
                </a:lnTo>
                <a:lnTo>
                  <a:pt x="979932" y="1227059"/>
                </a:lnTo>
                <a:lnTo>
                  <a:pt x="987865" y="1232776"/>
                </a:lnTo>
                <a:lnTo>
                  <a:pt x="995798" y="1238176"/>
                </a:lnTo>
                <a:lnTo>
                  <a:pt x="1003731" y="1243257"/>
                </a:lnTo>
                <a:lnTo>
                  <a:pt x="1011981" y="1248657"/>
                </a:lnTo>
                <a:lnTo>
                  <a:pt x="1020548" y="1253421"/>
                </a:lnTo>
                <a:lnTo>
                  <a:pt x="1029116" y="1257550"/>
                </a:lnTo>
                <a:lnTo>
                  <a:pt x="1037366" y="1261996"/>
                </a:lnTo>
                <a:lnTo>
                  <a:pt x="1046251" y="1266125"/>
                </a:lnTo>
                <a:lnTo>
                  <a:pt x="1054819" y="1269936"/>
                </a:lnTo>
                <a:lnTo>
                  <a:pt x="1064021" y="1273430"/>
                </a:lnTo>
                <a:lnTo>
                  <a:pt x="1073223" y="1277241"/>
                </a:lnTo>
                <a:lnTo>
                  <a:pt x="1082425" y="1280418"/>
                </a:lnTo>
                <a:lnTo>
                  <a:pt x="1091310" y="1283594"/>
                </a:lnTo>
                <a:lnTo>
                  <a:pt x="1100829" y="1285817"/>
                </a:lnTo>
                <a:lnTo>
                  <a:pt x="1110032" y="1288675"/>
                </a:lnTo>
                <a:lnTo>
                  <a:pt x="1119551" y="1290581"/>
                </a:lnTo>
                <a:lnTo>
                  <a:pt x="1129071" y="1292487"/>
                </a:lnTo>
                <a:lnTo>
                  <a:pt x="1138907" y="1294710"/>
                </a:lnTo>
                <a:lnTo>
                  <a:pt x="1148427" y="1295663"/>
                </a:lnTo>
                <a:lnTo>
                  <a:pt x="1158581" y="1296933"/>
                </a:lnTo>
                <a:lnTo>
                  <a:pt x="1168418" y="1298204"/>
                </a:lnTo>
                <a:lnTo>
                  <a:pt x="1178255" y="1298521"/>
                </a:lnTo>
                <a:lnTo>
                  <a:pt x="1188091" y="1299474"/>
                </a:lnTo>
                <a:lnTo>
                  <a:pt x="1198563" y="1299474"/>
                </a:lnTo>
                <a:lnTo>
                  <a:pt x="1208400" y="1299474"/>
                </a:lnTo>
                <a:lnTo>
                  <a:pt x="1218871" y="1298521"/>
                </a:lnTo>
                <a:lnTo>
                  <a:pt x="1228708" y="1298204"/>
                </a:lnTo>
                <a:lnTo>
                  <a:pt x="1238545" y="1296933"/>
                </a:lnTo>
                <a:lnTo>
                  <a:pt x="1248064" y="1295663"/>
                </a:lnTo>
                <a:lnTo>
                  <a:pt x="1257901" y="1294710"/>
                </a:lnTo>
                <a:lnTo>
                  <a:pt x="1267420" y="1292487"/>
                </a:lnTo>
                <a:lnTo>
                  <a:pt x="1276940" y="1290581"/>
                </a:lnTo>
                <a:lnTo>
                  <a:pt x="1286459" y="1288675"/>
                </a:lnTo>
                <a:lnTo>
                  <a:pt x="1295979" y="1285817"/>
                </a:lnTo>
                <a:lnTo>
                  <a:pt x="1305498" y="1283594"/>
                </a:lnTo>
                <a:lnTo>
                  <a:pt x="1314700" y="1280418"/>
                </a:lnTo>
                <a:lnTo>
                  <a:pt x="1323903" y="1277241"/>
                </a:lnTo>
                <a:lnTo>
                  <a:pt x="1333105" y="1273430"/>
                </a:lnTo>
                <a:lnTo>
                  <a:pt x="1341672" y="1269936"/>
                </a:lnTo>
                <a:lnTo>
                  <a:pt x="1350557" y="1266125"/>
                </a:lnTo>
                <a:lnTo>
                  <a:pt x="1359125" y="1261996"/>
                </a:lnTo>
                <a:lnTo>
                  <a:pt x="1368009" y="1257550"/>
                </a:lnTo>
                <a:lnTo>
                  <a:pt x="1376577" y="1253421"/>
                </a:lnTo>
                <a:lnTo>
                  <a:pt x="1384827" y="1248657"/>
                </a:lnTo>
                <a:lnTo>
                  <a:pt x="1392760" y="1243257"/>
                </a:lnTo>
                <a:lnTo>
                  <a:pt x="1401010" y="1238176"/>
                </a:lnTo>
                <a:lnTo>
                  <a:pt x="1408943" y="1232776"/>
                </a:lnTo>
                <a:lnTo>
                  <a:pt x="1416876" y="1227059"/>
                </a:lnTo>
                <a:lnTo>
                  <a:pt x="1432425" y="1215625"/>
                </a:lnTo>
                <a:lnTo>
                  <a:pt x="1447021" y="1202921"/>
                </a:lnTo>
                <a:lnTo>
                  <a:pt x="1461300" y="1189899"/>
                </a:lnTo>
                <a:lnTo>
                  <a:pt x="1474945" y="1175924"/>
                </a:lnTo>
                <a:lnTo>
                  <a:pt x="1487955" y="1161315"/>
                </a:lnTo>
                <a:lnTo>
                  <a:pt x="1500330" y="1145752"/>
                </a:lnTo>
                <a:lnTo>
                  <a:pt x="1511754" y="1129871"/>
                </a:lnTo>
                <a:lnTo>
                  <a:pt x="1522860" y="1113038"/>
                </a:lnTo>
                <a:lnTo>
                  <a:pt x="1532696" y="1096205"/>
                </a:lnTo>
                <a:lnTo>
                  <a:pt x="1542216" y="1078736"/>
                </a:lnTo>
                <a:lnTo>
                  <a:pt x="1551101" y="1060315"/>
                </a:lnTo>
                <a:lnTo>
                  <a:pt x="1559034" y="1041576"/>
                </a:lnTo>
                <a:lnTo>
                  <a:pt x="1565697" y="1022520"/>
                </a:lnTo>
                <a:lnTo>
                  <a:pt x="1568870" y="1012674"/>
                </a:lnTo>
                <a:lnTo>
                  <a:pt x="1572044" y="1003146"/>
                </a:lnTo>
                <a:lnTo>
                  <a:pt x="1574899" y="993300"/>
                </a:lnTo>
                <a:lnTo>
                  <a:pt x="1577121" y="982819"/>
                </a:lnTo>
                <a:lnTo>
                  <a:pt x="1579659" y="972973"/>
                </a:lnTo>
                <a:lnTo>
                  <a:pt x="1581563" y="962809"/>
                </a:lnTo>
                <a:lnTo>
                  <a:pt x="1583467" y="952328"/>
                </a:lnTo>
                <a:lnTo>
                  <a:pt x="1585054" y="942165"/>
                </a:lnTo>
                <a:lnTo>
                  <a:pt x="1586323" y="931366"/>
                </a:lnTo>
                <a:lnTo>
                  <a:pt x="1587592" y="920885"/>
                </a:lnTo>
                <a:lnTo>
                  <a:pt x="1588227" y="910404"/>
                </a:lnTo>
                <a:lnTo>
                  <a:pt x="1589179" y="899605"/>
                </a:lnTo>
                <a:lnTo>
                  <a:pt x="1589496" y="888807"/>
                </a:lnTo>
                <a:lnTo>
                  <a:pt x="1589496" y="877691"/>
                </a:lnTo>
                <a:lnTo>
                  <a:pt x="1589496" y="867845"/>
                </a:lnTo>
                <a:lnTo>
                  <a:pt x="1589179" y="858316"/>
                </a:lnTo>
                <a:lnTo>
                  <a:pt x="1588227" y="848471"/>
                </a:lnTo>
                <a:lnTo>
                  <a:pt x="1587275" y="838942"/>
                </a:lnTo>
                <a:lnTo>
                  <a:pt x="1586005" y="829414"/>
                </a:lnTo>
                <a:lnTo>
                  <a:pt x="1584419" y="819886"/>
                </a:lnTo>
                <a:lnTo>
                  <a:pt x="1582515" y="810358"/>
                </a:lnTo>
                <a:lnTo>
                  <a:pt x="1580294" y="800829"/>
                </a:lnTo>
                <a:lnTo>
                  <a:pt x="1578073" y="791619"/>
                </a:lnTo>
                <a:lnTo>
                  <a:pt x="1575217" y="782091"/>
                </a:lnTo>
                <a:lnTo>
                  <a:pt x="1569188" y="763034"/>
                </a:lnTo>
                <a:lnTo>
                  <a:pt x="1562524" y="744295"/>
                </a:lnTo>
                <a:lnTo>
                  <a:pt x="1554591" y="725238"/>
                </a:lnTo>
                <a:lnTo>
                  <a:pt x="1533331" y="720157"/>
                </a:lnTo>
                <a:lnTo>
                  <a:pt x="1511754" y="715393"/>
                </a:lnTo>
                <a:lnTo>
                  <a:pt x="1490811" y="710946"/>
                </a:lnTo>
                <a:lnTo>
                  <a:pt x="1469233" y="706500"/>
                </a:lnTo>
                <a:lnTo>
                  <a:pt x="1447973" y="703006"/>
                </a:lnTo>
                <a:lnTo>
                  <a:pt x="1426396" y="699195"/>
                </a:lnTo>
                <a:lnTo>
                  <a:pt x="1408633" y="696541"/>
                </a:lnTo>
                <a:close/>
                <a:moveTo>
                  <a:pt x="77699" y="590550"/>
                </a:moveTo>
                <a:lnTo>
                  <a:pt x="85310" y="591185"/>
                </a:lnTo>
                <a:lnTo>
                  <a:pt x="92604" y="592137"/>
                </a:lnTo>
                <a:lnTo>
                  <a:pt x="100216" y="593725"/>
                </a:lnTo>
                <a:lnTo>
                  <a:pt x="107510" y="596582"/>
                </a:lnTo>
                <a:lnTo>
                  <a:pt x="114487" y="599757"/>
                </a:lnTo>
                <a:lnTo>
                  <a:pt x="121781" y="604202"/>
                </a:lnTo>
                <a:lnTo>
                  <a:pt x="242928" y="685482"/>
                </a:lnTo>
                <a:lnTo>
                  <a:pt x="249588" y="690245"/>
                </a:lnTo>
                <a:lnTo>
                  <a:pt x="255296" y="695325"/>
                </a:lnTo>
                <a:lnTo>
                  <a:pt x="260370" y="701357"/>
                </a:lnTo>
                <a:lnTo>
                  <a:pt x="265128" y="707707"/>
                </a:lnTo>
                <a:lnTo>
                  <a:pt x="268616" y="714057"/>
                </a:lnTo>
                <a:lnTo>
                  <a:pt x="271787" y="720725"/>
                </a:lnTo>
                <a:lnTo>
                  <a:pt x="274642" y="728027"/>
                </a:lnTo>
                <a:lnTo>
                  <a:pt x="276227" y="735647"/>
                </a:lnTo>
                <a:lnTo>
                  <a:pt x="277496" y="742632"/>
                </a:lnTo>
                <a:lnTo>
                  <a:pt x="277813" y="750252"/>
                </a:lnTo>
                <a:lnTo>
                  <a:pt x="277496" y="757872"/>
                </a:lnTo>
                <a:lnTo>
                  <a:pt x="276227" y="765175"/>
                </a:lnTo>
                <a:lnTo>
                  <a:pt x="274642" y="772795"/>
                </a:lnTo>
                <a:lnTo>
                  <a:pt x="271787" y="780098"/>
                </a:lnTo>
                <a:lnTo>
                  <a:pt x="268616" y="787083"/>
                </a:lnTo>
                <a:lnTo>
                  <a:pt x="264810" y="794385"/>
                </a:lnTo>
                <a:lnTo>
                  <a:pt x="259736" y="800735"/>
                </a:lnTo>
                <a:lnTo>
                  <a:pt x="254345" y="806450"/>
                </a:lnTo>
                <a:lnTo>
                  <a:pt x="248954" y="811848"/>
                </a:lnTo>
                <a:lnTo>
                  <a:pt x="242611" y="815975"/>
                </a:lnTo>
                <a:lnTo>
                  <a:pt x="235951" y="820103"/>
                </a:lnTo>
                <a:lnTo>
                  <a:pt x="228974" y="823278"/>
                </a:lnTo>
                <a:lnTo>
                  <a:pt x="221997" y="825500"/>
                </a:lnTo>
                <a:lnTo>
                  <a:pt x="214703" y="827088"/>
                </a:lnTo>
                <a:lnTo>
                  <a:pt x="207408" y="828358"/>
                </a:lnTo>
                <a:lnTo>
                  <a:pt x="199797" y="828675"/>
                </a:lnTo>
                <a:lnTo>
                  <a:pt x="192186" y="828358"/>
                </a:lnTo>
                <a:lnTo>
                  <a:pt x="184574" y="827723"/>
                </a:lnTo>
                <a:lnTo>
                  <a:pt x="177597" y="825500"/>
                </a:lnTo>
                <a:lnTo>
                  <a:pt x="169986" y="823278"/>
                </a:lnTo>
                <a:lnTo>
                  <a:pt x="163009" y="819785"/>
                </a:lnTo>
                <a:lnTo>
                  <a:pt x="156032" y="815658"/>
                </a:lnTo>
                <a:lnTo>
                  <a:pt x="34568" y="734060"/>
                </a:lnTo>
                <a:lnTo>
                  <a:pt x="28225" y="729297"/>
                </a:lnTo>
                <a:lnTo>
                  <a:pt x="22200" y="723900"/>
                </a:lnTo>
                <a:lnTo>
                  <a:pt x="17125" y="718185"/>
                </a:lnTo>
                <a:lnTo>
                  <a:pt x="12686" y="712152"/>
                </a:lnTo>
                <a:lnTo>
                  <a:pt x="8563" y="705485"/>
                </a:lnTo>
                <a:lnTo>
                  <a:pt x="5391" y="698500"/>
                </a:lnTo>
                <a:lnTo>
                  <a:pt x="3171" y="691515"/>
                </a:lnTo>
                <a:lnTo>
                  <a:pt x="1269" y="684212"/>
                </a:lnTo>
                <a:lnTo>
                  <a:pt x="317" y="676910"/>
                </a:lnTo>
                <a:lnTo>
                  <a:pt x="0" y="669290"/>
                </a:lnTo>
                <a:lnTo>
                  <a:pt x="0" y="661670"/>
                </a:lnTo>
                <a:lnTo>
                  <a:pt x="1269" y="654050"/>
                </a:lnTo>
                <a:lnTo>
                  <a:pt x="3171" y="646747"/>
                </a:lnTo>
                <a:lnTo>
                  <a:pt x="5391" y="639445"/>
                </a:lnTo>
                <a:lnTo>
                  <a:pt x="9197" y="632460"/>
                </a:lnTo>
                <a:lnTo>
                  <a:pt x="13003" y="625475"/>
                </a:lnTo>
                <a:lnTo>
                  <a:pt x="17760" y="619125"/>
                </a:lnTo>
                <a:lnTo>
                  <a:pt x="22834" y="613410"/>
                </a:lnTo>
                <a:lnTo>
                  <a:pt x="28860" y="608012"/>
                </a:lnTo>
                <a:lnTo>
                  <a:pt x="35202" y="603885"/>
                </a:lnTo>
                <a:lnTo>
                  <a:pt x="41545" y="599757"/>
                </a:lnTo>
                <a:lnTo>
                  <a:pt x="48205" y="596582"/>
                </a:lnTo>
                <a:lnTo>
                  <a:pt x="55499" y="594360"/>
                </a:lnTo>
                <a:lnTo>
                  <a:pt x="63111" y="592137"/>
                </a:lnTo>
                <a:lnTo>
                  <a:pt x="70088" y="591185"/>
                </a:lnTo>
                <a:lnTo>
                  <a:pt x="77699" y="590550"/>
                </a:lnTo>
                <a:close/>
                <a:moveTo>
                  <a:pt x="1180793" y="522287"/>
                </a:moveTo>
                <a:lnTo>
                  <a:pt x="1194583" y="522287"/>
                </a:lnTo>
                <a:lnTo>
                  <a:pt x="1196024" y="522287"/>
                </a:lnTo>
                <a:lnTo>
                  <a:pt x="1211255" y="522287"/>
                </a:lnTo>
                <a:lnTo>
                  <a:pt x="1211730" y="522287"/>
                </a:lnTo>
                <a:lnTo>
                  <a:pt x="1215750" y="522446"/>
                </a:lnTo>
                <a:lnTo>
                  <a:pt x="1238227" y="523240"/>
                </a:lnTo>
                <a:lnTo>
                  <a:pt x="1241349" y="523388"/>
                </a:lnTo>
                <a:lnTo>
                  <a:pt x="1259362" y="523875"/>
                </a:lnTo>
                <a:lnTo>
                  <a:pt x="1283178" y="525146"/>
                </a:lnTo>
                <a:lnTo>
                  <a:pt x="1306042" y="526735"/>
                </a:lnTo>
                <a:lnTo>
                  <a:pt x="1329223" y="528323"/>
                </a:lnTo>
                <a:lnTo>
                  <a:pt x="1351768" y="530865"/>
                </a:lnTo>
                <a:lnTo>
                  <a:pt x="1373997" y="532771"/>
                </a:lnTo>
                <a:lnTo>
                  <a:pt x="1396225" y="535631"/>
                </a:lnTo>
                <a:lnTo>
                  <a:pt x="1418136" y="538172"/>
                </a:lnTo>
                <a:lnTo>
                  <a:pt x="1439411" y="541032"/>
                </a:lnTo>
                <a:lnTo>
                  <a:pt x="1461004" y="544209"/>
                </a:lnTo>
                <a:lnTo>
                  <a:pt x="1481962" y="547704"/>
                </a:lnTo>
                <a:lnTo>
                  <a:pt x="1502603" y="551516"/>
                </a:lnTo>
                <a:lnTo>
                  <a:pt x="1522926" y="555329"/>
                </a:lnTo>
                <a:lnTo>
                  <a:pt x="1542931" y="559459"/>
                </a:lnTo>
                <a:lnTo>
                  <a:pt x="1562937" y="563589"/>
                </a:lnTo>
                <a:lnTo>
                  <a:pt x="1602312" y="572803"/>
                </a:lnTo>
                <a:lnTo>
                  <a:pt x="1639783" y="582334"/>
                </a:lnTo>
                <a:lnTo>
                  <a:pt x="1677253" y="592818"/>
                </a:lnTo>
                <a:lnTo>
                  <a:pt x="1712818" y="603938"/>
                </a:lnTo>
                <a:lnTo>
                  <a:pt x="1747748" y="615376"/>
                </a:lnTo>
                <a:lnTo>
                  <a:pt x="1781726" y="627131"/>
                </a:lnTo>
                <a:lnTo>
                  <a:pt x="1814433" y="639521"/>
                </a:lnTo>
                <a:lnTo>
                  <a:pt x="1846188" y="652230"/>
                </a:lnTo>
                <a:lnTo>
                  <a:pt x="1876990" y="665256"/>
                </a:lnTo>
                <a:lnTo>
                  <a:pt x="1906521" y="678600"/>
                </a:lnTo>
                <a:lnTo>
                  <a:pt x="1935736" y="691943"/>
                </a:lnTo>
                <a:lnTo>
                  <a:pt x="1963362" y="705605"/>
                </a:lnTo>
                <a:lnTo>
                  <a:pt x="1990354" y="719266"/>
                </a:lnTo>
                <a:lnTo>
                  <a:pt x="2016075" y="732928"/>
                </a:lnTo>
                <a:lnTo>
                  <a:pt x="2041161" y="746907"/>
                </a:lnTo>
                <a:lnTo>
                  <a:pt x="2064977" y="760251"/>
                </a:lnTo>
                <a:lnTo>
                  <a:pt x="2088158" y="773913"/>
                </a:lnTo>
                <a:lnTo>
                  <a:pt x="2110069" y="787256"/>
                </a:lnTo>
                <a:lnTo>
                  <a:pt x="2131344" y="799965"/>
                </a:lnTo>
                <a:lnTo>
                  <a:pt x="2151350" y="812673"/>
                </a:lnTo>
                <a:lnTo>
                  <a:pt x="2189138" y="837454"/>
                </a:lnTo>
                <a:lnTo>
                  <a:pt x="2223750" y="859694"/>
                </a:lnTo>
                <a:lnTo>
                  <a:pt x="2251377" y="878121"/>
                </a:lnTo>
                <a:lnTo>
                  <a:pt x="2277733" y="894960"/>
                </a:lnTo>
                <a:lnTo>
                  <a:pt x="2289165" y="901632"/>
                </a:lnTo>
                <a:lnTo>
                  <a:pt x="2299644" y="907668"/>
                </a:lnTo>
                <a:lnTo>
                  <a:pt x="2308217" y="912116"/>
                </a:lnTo>
                <a:lnTo>
                  <a:pt x="2314568" y="914658"/>
                </a:lnTo>
                <a:lnTo>
                  <a:pt x="2320602" y="917199"/>
                </a:lnTo>
                <a:lnTo>
                  <a:pt x="2326000" y="919423"/>
                </a:lnTo>
                <a:lnTo>
                  <a:pt x="2331716" y="922601"/>
                </a:lnTo>
                <a:lnTo>
                  <a:pt x="2336479" y="926413"/>
                </a:lnTo>
                <a:lnTo>
                  <a:pt x="2341242" y="929908"/>
                </a:lnTo>
                <a:lnTo>
                  <a:pt x="2345688" y="933720"/>
                </a:lnTo>
                <a:lnTo>
                  <a:pt x="2349816" y="938486"/>
                </a:lnTo>
                <a:lnTo>
                  <a:pt x="2353626" y="942934"/>
                </a:lnTo>
                <a:lnTo>
                  <a:pt x="2356802" y="948017"/>
                </a:lnTo>
                <a:lnTo>
                  <a:pt x="2359977" y="953418"/>
                </a:lnTo>
                <a:lnTo>
                  <a:pt x="2362200" y="958819"/>
                </a:lnTo>
                <a:lnTo>
                  <a:pt x="2364741" y="964538"/>
                </a:lnTo>
                <a:lnTo>
                  <a:pt x="2366328" y="970257"/>
                </a:lnTo>
                <a:lnTo>
                  <a:pt x="2367281" y="976293"/>
                </a:lnTo>
                <a:lnTo>
                  <a:pt x="2368234" y="982330"/>
                </a:lnTo>
                <a:lnTo>
                  <a:pt x="2368551" y="988684"/>
                </a:lnTo>
                <a:lnTo>
                  <a:pt x="2368234" y="997262"/>
                </a:lnTo>
                <a:lnTo>
                  <a:pt x="2367281" y="1006158"/>
                </a:lnTo>
                <a:lnTo>
                  <a:pt x="2366328" y="1014736"/>
                </a:lnTo>
                <a:lnTo>
                  <a:pt x="2364105" y="1023314"/>
                </a:lnTo>
                <a:lnTo>
                  <a:pt x="2361883" y="1031892"/>
                </a:lnTo>
                <a:lnTo>
                  <a:pt x="2358707" y="1040788"/>
                </a:lnTo>
                <a:lnTo>
                  <a:pt x="2355214" y="1049684"/>
                </a:lnTo>
                <a:lnTo>
                  <a:pt x="2350769" y="1058580"/>
                </a:lnTo>
                <a:lnTo>
                  <a:pt x="2346005" y="1067158"/>
                </a:lnTo>
                <a:lnTo>
                  <a:pt x="2340290" y="1076054"/>
                </a:lnTo>
                <a:lnTo>
                  <a:pt x="2334574" y="1085268"/>
                </a:lnTo>
                <a:lnTo>
                  <a:pt x="2328223" y="1094163"/>
                </a:lnTo>
                <a:lnTo>
                  <a:pt x="2320919" y="1103059"/>
                </a:lnTo>
                <a:lnTo>
                  <a:pt x="2312981" y="1112273"/>
                </a:lnTo>
                <a:lnTo>
                  <a:pt x="2304724" y="1121169"/>
                </a:lnTo>
                <a:lnTo>
                  <a:pt x="2295833" y="1130382"/>
                </a:lnTo>
                <a:lnTo>
                  <a:pt x="2281226" y="1144679"/>
                </a:lnTo>
                <a:lnTo>
                  <a:pt x="2264713" y="1159294"/>
                </a:lnTo>
                <a:lnTo>
                  <a:pt x="2246613" y="1174226"/>
                </a:lnTo>
                <a:lnTo>
                  <a:pt x="2227243" y="1188841"/>
                </a:lnTo>
                <a:lnTo>
                  <a:pt x="2205967" y="1203773"/>
                </a:lnTo>
                <a:lnTo>
                  <a:pt x="2183739" y="1219023"/>
                </a:lnTo>
                <a:lnTo>
                  <a:pt x="2159288" y="1234591"/>
                </a:lnTo>
                <a:lnTo>
                  <a:pt x="2133884" y="1249523"/>
                </a:lnTo>
                <a:lnTo>
                  <a:pt x="2107528" y="1264773"/>
                </a:lnTo>
                <a:lnTo>
                  <a:pt x="2079267" y="1279705"/>
                </a:lnTo>
                <a:lnTo>
                  <a:pt x="2050052" y="1294955"/>
                </a:lnTo>
                <a:lnTo>
                  <a:pt x="2019250" y="1309570"/>
                </a:lnTo>
                <a:lnTo>
                  <a:pt x="1987496" y="1324185"/>
                </a:lnTo>
                <a:lnTo>
                  <a:pt x="1954788" y="1338164"/>
                </a:lnTo>
                <a:lnTo>
                  <a:pt x="1920493" y="1352143"/>
                </a:lnTo>
                <a:lnTo>
                  <a:pt x="1885246" y="1365487"/>
                </a:lnTo>
                <a:lnTo>
                  <a:pt x="1849046" y="1378513"/>
                </a:lnTo>
                <a:lnTo>
                  <a:pt x="1811893" y="1391221"/>
                </a:lnTo>
                <a:lnTo>
                  <a:pt x="1773787" y="1403294"/>
                </a:lnTo>
                <a:lnTo>
                  <a:pt x="1734729" y="1414732"/>
                </a:lnTo>
                <a:lnTo>
                  <a:pt x="1694718" y="1425534"/>
                </a:lnTo>
                <a:lnTo>
                  <a:pt x="1653755" y="1435383"/>
                </a:lnTo>
                <a:lnTo>
                  <a:pt x="1612474" y="1444914"/>
                </a:lnTo>
                <a:lnTo>
                  <a:pt x="1569923" y="1453175"/>
                </a:lnTo>
                <a:lnTo>
                  <a:pt x="1548647" y="1457305"/>
                </a:lnTo>
                <a:lnTo>
                  <a:pt x="1527054" y="1461117"/>
                </a:lnTo>
                <a:lnTo>
                  <a:pt x="1505461" y="1464294"/>
                </a:lnTo>
                <a:lnTo>
                  <a:pt x="1483550" y="1468107"/>
                </a:lnTo>
                <a:lnTo>
                  <a:pt x="1461322" y="1470649"/>
                </a:lnTo>
                <a:lnTo>
                  <a:pt x="1439094" y="1473508"/>
                </a:lnTo>
                <a:lnTo>
                  <a:pt x="1416548" y="1476367"/>
                </a:lnTo>
                <a:lnTo>
                  <a:pt x="1394320" y="1478591"/>
                </a:lnTo>
                <a:lnTo>
                  <a:pt x="1371774" y="1480815"/>
                </a:lnTo>
                <a:lnTo>
                  <a:pt x="1348593" y="1482404"/>
                </a:lnTo>
                <a:lnTo>
                  <a:pt x="1325730" y="1483992"/>
                </a:lnTo>
                <a:lnTo>
                  <a:pt x="1302549" y="1484945"/>
                </a:lnTo>
                <a:lnTo>
                  <a:pt x="1279685" y="1486216"/>
                </a:lnTo>
                <a:lnTo>
                  <a:pt x="1256187" y="1486534"/>
                </a:lnTo>
                <a:lnTo>
                  <a:pt x="1232689" y="1487169"/>
                </a:lnTo>
                <a:lnTo>
                  <a:pt x="1209190" y="1487487"/>
                </a:lnTo>
                <a:lnTo>
                  <a:pt x="1195536" y="1487169"/>
                </a:lnTo>
                <a:lnTo>
                  <a:pt x="1181564" y="1486534"/>
                </a:lnTo>
                <a:lnTo>
                  <a:pt x="1166956" y="1485899"/>
                </a:lnTo>
                <a:lnTo>
                  <a:pt x="1151714" y="1484628"/>
                </a:lnTo>
                <a:lnTo>
                  <a:pt x="1136155" y="1483039"/>
                </a:lnTo>
                <a:lnTo>
                  <a:pt x="1120277" y="1481451"/>
                </a:lnTo>
                <a:lnTo>
                  <a:pt x="1086935" y="1477638"/>
                </a:lnTo>
                <a:lnTo>
                  <a:pt x="1052957" y="1472237"/>
                </a:lnTo>
                <a:lnTo>
                  <a:pt x="1017075" y="1465883"/>
                </a:lnTo>
                <a:lnTo>
                  <a:pt x="980239" y="1458893"/>
                </a:lnTo>
                <a:lnTo>
                  <a:pt x="943086" y="1450951"/>
                </a:lnTo>
                <a:lnTo>
                  <a:pt x="904346" y="1441737"/>
                </a:lnTo>
                <a:lnTo>
                  <a:pt x="865605" y="1431888"/>
                </a:lnTo>
                <a:lnTo>
                  <a:pt x="826229" y="1421086"/>
                </a:lnTo>
                <a:lnTo>
                  <a:pt x="786536" y="1409648"/>
                </a:lnTo>
                <a:lnTo>
                  <a:pt x="746843" y="1397258"/>
                </a:lnTo>
                <a:lnTo>
                  <a:pt x="707150" y="1384549"/>
                </a:lnTo>
                <a:lnTo>
                  <a:pt x="667456" y="1370570"/>
                </a:lnTo>
                <a:lnTo>
                  <a:pt x="628716" y="1356909"/>
                </a:lnTo>
                <a:lnTo>
                  <a:pt x="590293" y="1341976"/>
                </a:lnTo>
                <a:lnTo>
                  <a:pt x="552505" y="1326726"/>
                </a:lnTo>
                <a:lnTo>
                  <a:pt x="515669" y="1310841"/>
                </a:lnTo>
                <a:lnTo>
                  <a:pt x="479469" y="1294320"/>
                </a:lnTo>
                <a:lnTo>
                  <a:pt x="444857" y="1278117"/>
                </a:lnTo>
                <a:lnTo>
                  <a:pt x="428344" y="1269539"/>
                </a:lnTo>
                <a:lnTo>
                  <a:pt x="411514" y="1260961"/>
                </a:lnTo>
                <a:lnTo>
                  <a:pt x="395637" y="1252382"/>
                </a:lnTo>
                <a:lnTo>
                  <a:pt x="379760" y="1243487"/>
                </a:lnTo>
                <a:lnTo>
                  <a:pt x="364835" y="1234908"/>
                </a:lnTo>
                <a:lnTo>
                  <a:pt x="349910" y="1226013"/>
                </a:lnTo>
                <a:lnTo>
                  <a:pt x="335303" y="1217117"/>
                </a:lnTo>
                <a:lnTo>
                  <a:pt x="321331" y="1208221"/>
                </a:lnTo>
                <a:lnTo>
                  <a:pt x="308312" y="1199007"/>
                </a:lnTo>
                <a:lnTo>
                  <a:pt x="295292" y="1190112"/>
                </a:lnTo>
                <a:lnTo>
                  <a:pt x="282908" y="1180898"/>
                </a:lnTo>
                <a:lnTo>
                  <a:pt x="271476" y="1171684"/>
                </a:lnTo>
                <a:lnTo>
                  <a:pt x="260362" y="1162471"/>
                </a:lnTo>
                <a:lnTo>
                  <a:pt x="249566" y="1153575"/>
                </a:lnTo>
                <a:lnTo>
                  <a:pt x="239722" y="1144361"/>
                </a:lnTo>
                <a:lnTo>
                  <a:pt x="230513" y="1135148"/>
                </a:lnTo>
                <a:lnTo>
                  <a:pt x="221939" y="1125617"/>
                </a:lnTo>
                <a:lnTo>
                  <a:pt x="214001" y="1116403"/>
                </a:lnTo>
                <a:lnTo>
                  <a:pt x="206697" y="1107507"/>
                </a:lnTo>
                <a:lnTo>
                  <a:pt x="200346" y="1097976"/>
                </a:lnTo>
                <a:lnTo>
                  <a:pt x="194313" y="1088762"/>
                </a:lnTo>
                <a:lnTo>
                  <a:pt x="189549" y="1079549"/>
                </a:lnTo>
                <a:lnTo>
                  <a:pt x="186057" y="1071288"/>
                </a:lnTo>
                <a:lnTo>
                  <a:pt x="184151" y="1066523"/>
                </a:lnTo>
                <a:lnTo>
                  <a:pt x="182881" y="1060804"/>
                </a:lnTo>
                <a:lnTo>
                  <a:pt x="181293" y="1055403"/>
                </a:lnTo>
                <a:lnTo>
                  <a:pt x="180658" y="1049366"/>
                </a:lnTo>
                <a:lnTo>
                  <a:pt x="179706" y="1042695"/>
                </a:lnTo>
                <a:lnTo>
                  <a:pt x="179388" y="1036023"/>
                </a:lnTo>
                <a:lnTo>
                  <a:pt x="179706" y="1028715"/>
                </a:lnTo>
                <a:lnTo>
                  <a:pt x="180658" y="1021090"/>
                </a:lnTo>
                <a:lnTo>
                  <a:pt x="182246" y="1013148"/>
                </a:lnTo>
                <a:lnTo>
                  <a:pt x="184151" y="1004887"/>
                </a:lnTo>
                <a:lnTo>
                  <a:pt x="187009" y="996309"/>
                </a:lnTo>
                <a:lnTo>
                  <a:pt x="190820" y="987413"/>
                </a:lnTo>
                <a:lnTo>
                  <a:pt x="195265" y="978200"/>
                </a:lnTo>
                <a:lnTo>
                  <a:pt x="200664" y="968668"/>
                </a:lnTo>
                <a:lnTo>
                  <a:pt x="205427" y="961996"/>
                </a:lnTo>
                <a:lnTo>
                  <a:pt x="211143" y="955007"/>
                </a:lnTo>
                <a:lnTo>
                  <a:pt x="217176" y="947382"/>
                </a:lnTo>
                <a:lnTo>
                  <a:pt x="223527" y="939757"/>
                </a:lnTo>
                <a:lnTo>
                  <a:pt x="230830" y="932132"/>
                </a:lnTo>
                <a:lnTo>
                  <a:pt x="238452" y="923871"/>
                </a:lnTo>
                <a:lnTo>
                  <a:pt x="247343" y="915929"/>
                </a:lnTo>
                <a:lnTo>
                  <a:pt x="256234" y="907668"/>
                </a:lnTo>
                <a:lnTo>
                  <a:pt x="265761" y="899408"/>
                </a:lnTo>
                <a:lnTo>
                  <a:pt x="275922" y="890512"/>
                </a:lnTo>
                <a:lnTo>
                  <a:pt x="297515" y="873038"/>
                </a:lnTo>
                <a:lnTo>
                  <a:pt x="321966" y="855246"/>
                </a:lnTo>
                <a:lnTo>
                  <a:pt x="347687" y="836819"/>
                </a:lnTo>
                <a:lnTo>
                  <a:pt x="374996" y="818392"/>
                </a:lnTo>
                <a:lnTo>
                  <a:pt x="404528" y="799647"/>
                </a:lnTo>
                <a:lnTo>
                  <a:pt x="435013" y="780585"/>
                </a:lnTo>
                <a:lnTo>
                  <a:pt x="467085" y="761839"/>
                </a:lnTo>
                <a:lnTo>
                  <a:pt x="500427" y="743095"/>
                </a:lnTo>
                <a:lnTo>
                  <a:pt x="535040" y="724668"/>
                </a:lnTo>
                <a:lnTo>
                  <a:pt x="570287" y="706240"/>
                </a:lnTo>
                <a:lnTo>
                  <a:pt x="606805" y="688449"/>
                </a:lnTo>
                <a:lnTo>
                  <a:pt x="644276" y="670975"/>
                </a:lnTo>
                <a:lnTo>
                  <a:pt x="681746" y="654136"/>
                </a:lnTo>
                <a:lnTo>
                  <a:pt x="720169" y="637615"/>
                </a:lnTo>
                <a:lnTo>
                  <a:pt x="759227" y="622048"/>
                </a:lnTo>
                <a:lnTo>
                  <a:pt x="797968" y="607433"/>
                </a:lnTo>
                <a:lnTo>
                  <a:pt x="837344" y="593454"/>
                </a:lnTo>
                <a:lnTo>
                  <a:pt x="857349" y="586782"/>
                </a:lnTo>
                <a:lnTo>
                  <a:pt x="876719" y="580428"/>
                </a:lnTo>
                <a:lnTo>
                  <a:pt x="896090" y="574391"/>
                </a:lnTo>
                <a:lnTo>
                  <a:pt x="916095" y="568355"/>
                </a:lnTo>
                <a:lnTo>
                  <a:pt x="935465" y="563271"/>
                </a:lnTo>
                <a:lnTo>
                  <a:pt x="954836" y="557870"/>
                </a:lnTo>
                <a:lnTo>
                  <a:pt x="974206" y="553105"/>
                </a:lnTo>
                <a:lnTo>
                  <a:pt x="993259" y="548657"/>
                </a:lnTo>
                <a:lnTo>
                  <a:pt x="1012947" y="544209"/>
                </a:lnTo>
                <a:lnTo>
                  <a:pt x="1031999" y="540396"/>
                </a:lnTo>
                <a:lnTo>
                  <a:pt x="1050417" y="536584"/>
                </a:lnTo>
                <a:lnTo>
                  <a:pt x="1069470" y="533407"/>
                </a:lnTo>
                <a:lnTo>
                  <a:pt x="1087888" y="530865"/>
                </a:lnTo>
                <a:lnTo>
                  <a:pt x="1089921" y="530589"/>
                </a:lnTo>
                <a:lnTo>
                  <a:pt x="1102099" y="528639"/>
                </a:lnTo>
                <a:lnTo>
                  <a:pt x="1117965" y="527051"/>
                </a:lnTo>
                <a:lnTo>
                  <a:pt x="1133830" y="525463"/>
                </a:lnTo>
                <a:lnTo>
                  <a:pt x="1149379" y="523875"/>
                </a:lnTo>
                <a:lnTo>
                  <a:pt x="1165245" y="523240"/>
                </a:lnTo>
                <a:lnTo>
                  <a:pt x="1180793" y="522287"/>
                </a:lnTo>
                <a:close/>
                <a:moveTo>
                  <a:pt x="2459339" y="463550"/>
                </a:moveTo>
                <a:lnTo>
                  <a:pt x="2466990" y="463867"/>
                </a:lnTo>
                <a:lnTo>
                  <a:pt x="2474641" y="464184"/>
                </a:lnTo>
                <a:lnTo>
                  <a:pt x="2481655" y="465768"/>
                </a:lnTo>
                <a:lnTo>
                  <a:pt x="2488987" y="468302"/>
                </a:lnTo>
                <a:lnTo>
                  <a:pt x="2496000" y="471154"/>
                </a:lnTo>
                <a:lnTo>
                  <a:pt x="2503014" y="474639"/>
                </a:lnTo>
                <a:lnTo>
                  <a:pt x="2509390" y="479074"/>
                </a:lnTo>
                <a:lnTo>
                  <a:pt x="2515766" y="483826"/>
                </a:lnTo>
                <a:lnTo>
                  <a:pt x="2521185" y="489529"/>
                </a:lnTo>
                <a:lnTo>
                  <a:pt x="2526286" y="495549"/>
                </a:lnTo>
                <a:lnTo>
                  <a:pt x="2530749" y="502202"/>
                </a:lnTo>
                <a:lnTo>
                  <a:pt x="2534256" y="509172"/>
                </a:lnTo>
                <a:lnTo>
                  <a:pt x="2537125" y="516142"/>
                </a:lnTo>
                <a:lnTo>
                  <a:pt x="2539038" y="523429"/>
                </a:lnTo>
                <a:lnTo>
                  <a:pt x="2540632" y="530715"/>
                </a:lnTo>
                <a:lnTo>
                  <a:pt x="2541588" y="538319"/>
                </a:lnTo>
                <a:lnTo>
                  <a:pt x="2541269" y="545923"/>
                </a:lnTo>
                <a:lnTo>
                  <a:pt x="2540632" y="553526"/>
                </a:lnTo>
                <a:lnTo>
                  <a:pt x="2539038" y="560496"/>
                </a:lnTo>
                <a:lnTo>
                  <a:pt x="2536806" y="568100"/>
                </a:lnTo>
                <a:lnTo>
                  <a:pt x="2533937" y="574753"/>
                </a:lnTo>
                <a:lnTo>
                  <a:pt x="2530430" y="581406"/>
                </a:lnTo>
                <a:lnTo>
                  <a:pt x="2525967" y="588376"/>
                </a:lnTo>
                <a:lnTo>
                  <a:pt x="2521185" y="594079"/>
                </a:lnTo>
                <a:lnTo>
                  <a:pt x="2515128" y="599782"/>
                </a:lnTo>
                <a:lnTo>
                  <a:pt x="2359875" y="739182"/>
                </a:lnTo>
                <a:lnTo>
                  <a:pt x="2353818" y="743934"/>
                </a:lnTo>
                <a:lnTo>
                  <a:pt x="2347123" y="748370"/>
                </a:lnTo>
                <a:lnTo>
                  <a:pt x="2340428" y="751855"/>
                </a:lnTo>
                <a:lnTo>
                  <a:pt x="2333096" y="755023"/>
                </a:lnTo>
                <a:lnTo>
                  <a:pt x="2325445" y="756924"/>
                </a:lnTo>
                <a:lnTo>
                  <a:pt x="2318431" y="758191"/>
                </a:lnTo>
                <a:lnTo>
                  <a:pt x="2310780" y="758825"/>
                </a:lnTo>
                <a:lnTo>
                  <a:pt x="2303129" y="758825"/>
                </a:lnTo>
                <a:lnTo>
                  <a:pt x="2295797" y="758191"/>
                </a:lnTo>
                <a:lnTo>
                  <a:pt x="2288146" y="756924"/>
                </a:lnTo>
                <a:lnTo>
                  <a:pt x="2280814" y="754706"/>
                </a:lnTo>
                <a:lnTo>
                  <a:pt x="2274119" y="751855"/>
                </a:lnTo>
                <a:lnTo>
                  <a:pt x="2267105" y="748370"/>
                </a:lnTo>
                <a:lnTo>
                  <a:pt x="2260730" y="743934"/>
                </a:lnTo>
                <a:lnTo>
                  <a:pt x="2254672" y="738865"/>
                </a:lnTo>
                <a:lnTo>
                  <a:pt x="2248934" y="733163"/>
                </a:lnTo>
                <a:lnTo>
                  <a:pt x="2243833" y="726826"/>
                </a:lnTo>
                <a:lnTo>
                  <a:pt x="2239370" y="720490"/>
                </a:lnTo>
                <a:lnTo>
                  <a:pt x="2235864" y="713837"/>
                </a:lnTo>
                <a:lnTo>
                  <a:pt x="2232994" y="706550"/>
                </a:lnTo>
                <a:lnTo>
                  <a:pt x="2230763" y="699263"/>
                </a:lnTo>
                <a:lnTo>
                  <a:pt x="2229488" y="691976"/>
                </a:lnTo>
                <a:lnTo>
                  <a:pt x="2228850" y="684372"/>
                </a:lnTo>
                <a:lnTo>
                  <a:pt x="2228850" y="677086"/>
                </a:lnTo>
                <a:lnTo>
                  <a:pt x="2229488" y="669482"/>
                </a:lnTo>
                <a:lnTo>
                  <a:pt x="2231082" y="661878"/>
                </a:lnTo>
                <a:lnTo>
                  <a:pt x="2232994" y="654908"/>
                </a:lnTo>
                <a:lnTo>
                  <a:pt x="2236182" y="647622"/>
                </a:lnTo>
                <a:lnTo>
                  <a:pt x="2240008" y="640968"/>
                </a:lnTo>
                <a:lnTo>
                  <a:pt x="2243833" y="634632"/>
                </a:lnTo>
                <a:lnTo>
                  <a:pt x="2248934" y="628612"/>
                </a:lnTo>
                <a:lnTo>
                  <a:pt x="2254672" y="622593"/>
                </a:lnTo>
                <a:lnTo>
                  <a:pt x="2409926" y="483826"/>
                </a:lnTo>
                <a:lnTo>
                  <a:pt x="2416302" y="478440"/>
                </a:lnTo>
                <a:lnTo>
                  <a:pt x="2423315" y="474322"/>
                </a:lnTo>
                <a:lnTo>
                  <a:pt x="2430010" y="470520"/>
                </a:lnTo>
                <a:lnTo>
                  <a:pt x="2437023" y="467985"/>
                </a:lnTo>
                <a:lnTo>
                  <a:pt x="2444356" y="465768"/>
                </a:lnTo>
                <a:lnTo>
                  <a:pt x="2452007" y="464184"/>
                </a:lnTo>
                <a:lnTo>
                  <a:pt x="2459339" y="463550"/>
                </a:lnTo>
                <a:close/>
                <a:moveTo>
                  <a:pt x="308695" y="355600"/>
                </a:moveTo>
                <a:lnTo>
                  <a:pt x="316324" y="355600"/>
                </a:lnTo>
                <a:lnTo>
                  <a:pt x="323952" y="356556"/>
                </a:lnTo>
                <a:lnTo>
                  <a:pt x="330945" y="357830"/>
                </a:lnTo>
                <a:lnTo>
                  <a:pt x="338256" y="359741"/>
                </a:lnTo>
                <a:lnTo>
                  <a:pt x="345249" y="362608"/>
                </a:lnTo>
                <a:lnTo>
                  <a:pt x="352242" y="366112"/>
                </a:lnTo>
                <a:lnTo>
                  <a:pt x="358918" y="369935"/>
                </a:lnTo>
                <a:lnTo>
                  <a:pt x="364957" y="375351"/>
                </a:lnTo>
                <a:lnTo>
                  <a:pt x="370679" y="380766"/>
                </a:lnTo>
                <a:lnTo>
                  <a:pt x="489878" y="509147"/>
                </a:lnTo>
                <a:lnTo>
                  <a:pt x="495282" y="515518"/>
                </a:lnTo>
                <a:lnTo>
                  <a:pt x="499414" y="521889"/>
                </a:lnTo>
                <a:lnTo>
                  <a:pt x="503546" y="528579"/>
                </a:lnTo>
                <a:lnTo>
                  <a:pt x="506407" y="535587"/>
                </a:lnTo>
                <a:lnTo>
                  <a:pt x="508632" y="543233"/>
                </a:lnTo>
                <a:lnTo>
                  <a:pt x="510222" y="550560"/>
                </a:lnTo>
                <a:lnTo>
                  <a:pt x="511175" y="557887"/>
                </a:lnTo>
                <a:lnTo>
                  <a:pt x="511175" y="565532"/>
                </a:lnTo>
                <a:lnTo>
                  <a:pt x="510222" y="573178"/>
                </a:lnTo>
                <a:lnTo>
                  <a:pt x="508950" y="580186"/>
                </a:lnTo>
                <a:lnTo>
                  <a:pt x="507043" y="587831"/>
                </a:lnTo>
                <a:lnTo>
                  <a:pt x="504182" y="595158"/>
                </a:lnTo>
                <a:lnTo>
                  <a:pt x="500686" y="601848"/>
                </a:lnTo>
                <a:lnTo>
                  <a:pt x="496235" y="608219"/>
                </a:lnTo>
                <a:lnTo>
                  <a:pt x="491467" y="614591"/>
                </a:lnTo>
                <a:lnTo>
                  <a:pt x="486064" y="620006"/>
                </a:lnTo>
                <a:lnTo>
                  <a:pt x="480024" y="625422"/>
                </a:lnTo>
                <a:lnTo>
                  <a:pt x="473349" y="629563"/>
                </a:lnTo>
                <a:lnTo>
                  <a:pt x="466674" y="633704"/>
                </a:lnTo>
                <a:lnTo>
                  <a:pt x="459363" y="636571"/>
                </a:lnTo>
                <a:lnTo>
                  <a:pt x="452370" y="638801"/>
                </a:lnTo>
                <a:lnTo>
                  <a:pt x="444741" y="640394"/>
                </a:lnTo>
                <a:lnTo>
                  <a:pt x="437112" y="641350"/>
                </a:lnTo>
                <a:lnTo>
                  <a:pt x="430119" y="641350"/>
                </a:lnTo>
                <a:lnTo>
                  <a:pt x="422491" y="640394"/>
                </a:lnTo>
                <a:lnTo>
                  <a:pt x="414862" y="639120"/>
                </a:lnTo>
                <a:lnTo>
                  <a:pt x="407869" y="637209"/>
                </a:lnTo>
                <a:lnTo>
                  <a:pt x="400558" y="634341"/>
                </a:lnTo>
                <a:lnTo>
                  <a:pt x="393883" y="630837"/>
                </a:lnTo>
                <a:lnTo>
                  <a:pt x="387208" y="627015"/>
                </a:lnTo>
                <a:lnTo>
                  <a:pt x="381168" y="621599"/>
                </a:lnTo>
                <a:lnTo>
                  <a:pt x="375129" y="616183"/>
                </a:lnTo>
                <a:lnTo>
                  <a:pt x="255929" y="487484"/>
                </a:lnTo>
                <a:lnTo>
                  <a:pt x="250843" y="481432"/>
                </a:lnTo>
                <a:lnTo>
                  <a:pt x="246393" y="475061"/>
                </a:lnTo>
                <a:lnTo>
                  <a:pt x="242897" y="468052"/>
                </a:lnTo>
                <a:lnTo>
                  <a:pt x="239718" y="461362"/>
                </a:lnTo>
                <a:lnTo>
                  <a:pt x="237175" y="453717"/>
                </a:lnTo>
                <a:lnTo>
                  <a:pt x="236222" y="446390"/>
                </a:lnTo>
                <a:lnTo>
                  <a:pt x="235268" y="439063"/>
                </a:lnTo>
                <a:lnTo>
                  <a:pt x="234950" y="431418"/>
                </a:lnTo>
                <a:lnTo>
                  <a:pt x="235586" y="423772"/>
                </a:lnTo>
                <a:lnTo>
                  <a:pt x="236857" y="416127"/>
                </a:lnTo>
                <a:lnTo>
                  <a:pt x="238764" y="409118"/>
                </a:lnTo>
                <a:lnTo>
                  <a:pt x="241625" y="401791"/>
                </a:lnTo>
                <a:lnTo>
                  <a:pt x="245122" y="395102"/>
                </a:lnTo>
                <a:lnTo>
                  <a:pt x="249572" y="388730"/>
                </a:lnTo>
                <a:lnTo>
                  <a:pt x="254340" y="382359"/>
                </a:lnTo>
                <a:lnTo>
                  <a:pt x="260062" y="376944"/>
                </a:lnTo>
                <a:lnTo>
                  <a:pt x="266419" y="371528"/>
                </a:lnTo>
                <a:lnTo>
                  <a:pt x="272776" y="367387"/>
                </a:lnTo>
                <a:lnTo>
                  <a:pt x="279451" y="363245"/>
                </a:lnTo>
                <a:lnTo>
                  <a:pt x="286444" y="360378"/>
                </a:lnTo>
                <a:lnTo>
                  <a:pt x="293755" y="358148"/>
                </a:lnTo>
                <a:lnTo>
                  <a:pt x="301384" y="356556"/>
                </a:lnTo>
                <a:lnTo>
                  <a:pt x="308695" y="355600"/>
                </a:lnTo>
                <a:close/>
                <a:moveTo>
                  <a:pt x="2153515" y="228600"/>
                </a:moveTo>
                <a:lnTo>
                  <a:pt x="2161143" y="228600"/>
                </a:lnTo>
                <a:lnTo>
                  <a:pt x="2168454" y="228918"/>
                </a:lnTo>
                <a:lnTo>
                  <a:pt x="2176082" y="230507"/>
                </a:lnTo>
                <a:lnTo>
                  <a:pt x="2183710" y="232731"/>
                </a:lnTo>
                <a:lnTo>
                  <a:pt x="2190702" y="235273"/>
                </a:lnTo>
                <a:lnTo>
                  <a:pt x="2198012" y="239087"/>
                </a:lnTo>
                <a:lnTo>
                  <a:pt x="2204369" y="243218"/>
                </a:lnTo>
                <a:lnTo>
                  <a:pt x="2210726" y="248620"/>
                </a:lnTo>
                <a:lnTo>
                  <a:pt x="2216129" y="254023"/>
                </a:lnTo>
                <a:lnTo>
                  <a:pt x="2221532" y="260060"/>
                </a:lnTo>
                <a:lnTo>
                  <a:pt x="2225664" y="266416"/>
                </a:lnTo>
                <a:lnTo>
                  <a:pt x="2229478" y="273089"/>
                </a:lnTo>
                <a:lnTo>
                  <a:pt x="2232021" y="279763"/>
                </a:lnTo>
                <a:lnTo>
                  <a:pt x="2234563" y="287072"/>
                </a:lnTo>
                <a:lnTo>
                  <a:pt x="2236152" y="294699"/>
                </a:lnTo>
                <a:lnTo>
                  <a:pt x="2236788" y="302008"/>
                </a:lnTo>
                <a:lnTo>
                  <a:pt x="2236788" y="309635"/>
                </a:lnTo>
                <a:lnTo>
                  <a:pt x="2236152" y="317261"/>
                </a:lnTo>
                <a:lnTo>
                  <a:pt x="2234881" y="324253"/>
                </a:lnTo>
                <a:lnTo>
                  <a:pt x="2232974" y="331879"/>
                </a:lnTo>
                <a:lnTo>
                  <a:pt x="2230114" y="339188"/>
                </a:lnTo>
                <a:lnTo>
                  <a:pt x="2226617" y="346180"/>
                </a:lnTo>
                <a:lnTo>
                  <a:pt x="2222168" y="352853"/>
                </a:lnTo>
                <a:lnTo>
                  <a:pt x="2076917" y="553056"/>
                </a:lnTo>
                <a:lnTo>
                  <a:pt x="2072150" y="559412"/>
                </a:lnTo>
                <a:lnTo>
                  <a:pt x="2066429" y="565132"/>
                </a:lnTo>
                <a:lnTo>
                  <a:pt x="2060708" y="570216"/>
                </a:lnTo>
                <a:lnTo>
                  <a:pt x="2054351" y="574348"/>
                </a:lnTo>
                <a:lnTo>
                  <a:pt x="2047359" y="578161"/>
                </a:lnTo>
                <a:lnTo>
                  <a:pt x="2040366" y="581021"/>
                </a:lnTo>
                <a:lnTo>
                  <a:pt x="2033056" y="583246"/>
                </a:lnTo>
                <a:lnTo>
                  <a:pt x="2026064" y="584517"/>
                </a:lnTo>
                <a:lnTo>
                  <a:pt x="2018436" y="585788"/>
                </a:lnTo>
                <a:lnTo>
                  <a:pt x="2010808" y="585788"/>
                </a:lnTo>
                <a:lnTo>
                  <a:pt x="2003497" y="584835"/>
                </a:lnTo>
                <a:lnTo>
                  <a:pt x="1995869" y="583881"/>
                </a:lnTo>
                <a:lnTo>
                  <a:pt x="1988241" y="581657"/>
                </a:lnTo>
                <a:lnTo>
                  <a:pt x="1981249" y="578479"/>
                </a:lnTo>
                <a:lnTo>
                  <a:pt x="1974257" y="574983"/>
                </a:lnTo>
                <a:lnTo>
                  <a:pt x="1967582" y="570534"/>
                </a:lnTo>
                <a:lnTo>
                  <a:pt x="1961225" y="565768"/>
                </a:lnTo>
                <a:lnTo>
                  <a:pt x="1955822" y="560365"/>
                </a:lnTo>
                <a:lnTo>
                  <a:pt x="1950419" y="554327"/>
                </a:lnTo>
                <a:lnTo>
                  <a:pt x="1946605" y="547972"/>
                </a:lnTo>
                <a:lnTo>
                  <a:pt x="1942473" y="541298"/>
                </a:lnTo>
                <a:lnTo>
                  <a:pt x="1939931" y="533989"/>
                </a:lnTo>
                <a:lnTo>
                  <a:pt x="1937388" y="526998"/>
                </a:lnTo>
                <a:lnTo>
                  <a:pt x="1936117" y="519689"/>
                </a:lnTo>
                <a:lnTo>
                  <a:pt x="1935163" y="512380"/>
                </a:lnTo>
                <a:lnTo>
                  <a:pt x="1935163" y="504753"/>
                </a:lnTo>
                <a:lnTo>
                  <a:pt x="1935799" y="497126"/>
                </a:lnTo>
                <a:lnTo>
                  <a:pt x="1937070" y="489500"/>
                </a:lnTo>
                <a:lnTo>
                  <a:pt x="1938977" y="482508"/>
                </a:lnTo>
                <a:lnTo>
                  <a:pt x="1941838" y="474882"/>
                </a:lnTo>
                <a:lnTo>
                  <a:pt x="1945652" y="468208"/>
                </a:lnTo>
                <a:lnTo>
                  <a:pt x="1950101" y="461535"/>
                </a:lnTo>
                <a:lnTo>
                  <a:pt x="2095034" y="260696"/>
                </a:lnTo>
                <a:lnTo>
                  <a:pt x="2100119" y="254976"/>
                </a:lnTo>
                <a:lnTo>
                  <a:pt x="2105840" y="248938"/>
                </a:lnTo>
                <a:lnTo>
                  <a:pt x="2111879" y="244171"/>
                </a:lnTo>
                <a:lnTo>
                  <a:pt x="2118236" y="239722"/>
                </a:lnTo>
                <a:lnTo>
                  <a:pt x="2124592" y="236227"/>
                </a:lnTo>
                <a:lnTo>
                  <a:pt x="2131585" y="233367"/>
                </a:lnTo>
                <a:lnTo>
                  <a:pt x="2138895" y="231142"/>
                </a:lnTo>
                <a:lnTo>
                  <a:pt x="2146205" y="229553"/>
                </a:lnTo>
                <a:lnTo>
                  <a:pt x="2153515" y="228600"/>
                </a:lnTo>
                <a:close/>
                <a:moveTo>
                  <a:pt x="580011" y="142875"/>
                </a:moveTo>
                <a:lnTo>
                  <a:pt x="587656" y="143192"/>
                </a:lnTo>
                <a:lnTo>
                  <a:pt x="595300" y="144458"/>
                </a:lnTo>
                <a:lnTo>
                  <a:pt x="602308" y="146041"/>
                </a:lnTo>
                <a:lnTo>
                  <a:pt x="609635" y="148258"/>
                </a:lnTo>
                <a:lnTo>
                  <a:pt x="616643" y="151424"/>
                </a:lnTo>
                <a:lnTo>
                  <a:pt x="623013" y="155541"/>
                </a:lnTo>
                <a:lnTo>
                  <a:pt x="629384" y="159657"/>
                </a:lnTo>
                <a:lnTo>
                  <a:pt x="635118" y="165040"/>
                </a:lnTo>
                <a:lnTo>
                  <a:pt x="640533" y="170740"/>
                </a:lnTo>
                <a:lnTo>
                  <a:pt x="645311" y="177073"/>
                </a:lnTo>
                <a:lnTo>
                  <a:pt x="780372" y="375611"/>
                </a:lnTo>
                <a:lnTo>
                  <a:pt x="784194" y="382261"/>
                </a:lnTo>
                <a:lnTo>
                  <a:pt x="788016" y="389227"/>
                </a:lnTo>
                <a:lnTo>
                  <a:pt x="790246" y="396510"/>
                </a:lnTo>
                <a:lnTo>
                  <a:pt x="792157" y="404110"/>
                </a:lnTo>
                <a:lnTo>
                  <a:pt x="793432" y="411393"/>
                </a:lnTo>
                <a:lnTo>
                  <a:pt x="793750" y="418992"/>
                </a:lnTo>
                <a:lnTo>
                  <a:pt x="793432" y="426592"/>
                </a:lnTo>
                <a:lnTo>
                  <a:pt x="792157" y="434191"/>
                </a:lnTo>
                <a:lnTo>
                  <a:pt x="790565" y="441158"/>
                </a:lnTo>
                <a:lnTo>
                  <a:pt x="788016" y="448441"/>
                </a:lnTo>
                <a:lnTo>
                  <a:pt x="784831" y="455090"/>
                </a:lnTo>
                <a:lnTo>
                  <a:pt x="781009" y="461740"/>
                </a:lnTo>
                <a:lnTo>
                  <a:pt x="776231" y="467756"/>
                </a:lnTo>
                <a:lnTo>
                  <a:pt x="771452" y="473773"/>
                </a:lnTo>
                <a:lnTo>
                  <a:pt x="765719" y="478839"/>
                </a:lnTo>
                <a:lnTo>
                  <a:pt x="759348" y="483905"/>
                </a:lnTo>
                <a:lnTo>
                  <a:pt x="752340" y="488022"/>
                </a:lnTo>
                <a:lnTo>
                  <a:pt x="745332" y="491505"/>
                </a:lnTo>
                <a:lnTo>
                  <a:pt x="737687" y="493721"/>
                </a:lnTo>
                <a:lnTo>
                  <a:pt x="730679" y="495938"/>
                </a:lnTo>
                <a:lnTo>
                  <a:pt x="723035" y="496888"/>
                </a:lnTo>
                <a:lnTo>
                  <a:pt x="715390" y="496888"/>
                </a:lnTo>
                <a:lnTo>
                  <a:pt x="707745" y="496888"/>
                </a:lnTo>
                <a:lnTo>
                  <a:pt x="700418" y="495938"/>
                </a:lnTo>
                <a:lnTo>
                  <a:pt x="693092" y="493721"/>
                </a:lnTo>
                <a:lnTo>
                  <a:pt x="686084" y="491505"/>
                </a:lnTo>
                <a:lnTo>
                  <a:pt x="678758" y="488338"/>
                </a:lnTo>
                <a:lnTo>
                  <a:pt x="672387" y="484855"/>
                </a:lnTo>
                <a:lnTo>
                  <a:pt x="666016" y="480105"/>
                </a:lnTo>
                <a:lnTo>
                  <a:pt x="660282" y="474722"/>
                </a:lnTo>
                <a:lnTo>
                  <a:pt x="654867" y="469339"/>
                </a:lnTo>
                <a:lnTo>
                  <a:pt x="650089" y="463006"/>
                </a:lnTo>
                <a:lnTo>
                  <a:pt x="515347" y="264785"/>
                </a:lnTo>
                <a:lnTo>
                  <a:pt x="511206" y="257818"/>
                </a:lnTo>
                <a:lnTo>
                  <a:pt x="507702" y="250852"/>
                </a:lnTo>
                <a:lnTo>
                  <a:pt x="505154" y="243252"/>
                </a:lnTo>
                <a:lnTo>
                  <a:pt x="503243" y="236286"/>
                </a:lnTo>
                <a:lnTo>
                  <a:pt x="501969" y="228687"/>
                </a:lnTo>
                <a:lnTo>
                  <a:pt x="501650" y="221087"/>
                </a:lnTo>
                <a:lnTo>
                  <a:pt x="501969" y="213487"/>
                </a:lnTo>
                <a:lnTo>
                  <a:pt x="503243" y="206205"/>
                </a:lnTo>
                <a:lnTo>
                  <a:pt x="504835" y="198922"/>
                </a:lnTo>
                <a:lnTo>
                  <a:pt x="507702" y="191955"/>
                </a:lnTo>
                <a:lnTo>
                  <a:pt x="510888" y="184672"/>
                </a:lnTo>
                <a:lnTo>
                  <a:pt x="514392" y="178340"/>
                </a:lnTo>
                <a:lnTo>
                  <a:pt x="519170" y="172007"/>
                </a:lnTo>
                <a:lnTo>
                  <a:pt x="523948" y="166624"/>
                </a:lnTo>
                <a:lnTo>
                  <a:pt x="530000" y="160924"/>
                </a:lnTo>
                <a:lnTo>
                  <a:pt x="536371" y="156174"/>
                </a:lnTo>
                <a:lnTo>
                  <a:pt x="543060" y="152374"/>
                </a:lnTo>
                <a:lnTo>
                  <a:pt x="550387" y="148575"/>
                </a:lnTo>
                <a:lnTo>
                  <a:pt x="557713" y="146358"/>
                </a:lnTo>
                <a:lnTo>
                  <a:pt x="565039" y="144458"/>
                </a:lnTo>
                <a:lnTo>
                  <a:pt x="572684" y="143192"/>
                </a:lnTo>
                <a:lnTo>
                  <a:pt x="580011" y="142875"/>
                </a:lnTo>
                <a:close/>
                <a:moveTo>
                  <a:pt x="1813331" y="49212"/>
                </a:moveTo>
                <a:lnTo>
                  <a:pt x="1821259" y="49529"/>
                </a:lnTo>
                <a:lnTo>
                  <a:pt x="1828871" y="50796"/>
                </a:lnTo>
                <a:lnTo>
                  <a:pt x="1836483" y="52379"/>
                </a:lnTo>
                <a:lnTo>
                  <a:pt x="1843460" y="54913"/>
                </a:lnTo>
                <a:lnTo>
                  <a:pt x="1851072" y="58081"/>
                </a:lnTo>
                <a:lnTo>
                  <a:pt x="1857732" y="62515"/>
                </a:lnTo>
                <a:lnTo>
                  <a:pt x="1864075" y="67266"/>
                </a:lnTo>
                <a:lnTo>
                  <a:pt x="1869783" y="72334"/>
                </a:lnTo>
                <a:lnTo>
                  <a:pt x="1874858" y="78036"/>
                </a:lnTo>
                <a:lnTo>
                  <a:pt x="1879298" y="84371"/>
                </a:lnTo>
                <a:lnTo>
                  <a:pt x="1883104" y="90706"/>
                </a:lnTo>
                <a:lnTo>
                  <a:pt x="1886275" y="97357"/>
                </a:lnTo>
                <a:lnTo>
                  <a:pt x="1888812" y="104642"/>
                </a:lnTo>
                <a:lnTo>
                  <a:pt x="1890715" y="111928"/>
                </a:lnTo>
                <a:lnTo>
                  <a:pt x="1891984" y="119213"/>
                </a:lnTo>
                <a:lnTo>
                  <a:pt x="1892301" y="126815"/>
                </a:lnTo>
                <a:lnTo>
                  <a:pt x="1891984" y="134100"/>
                </a:lnTo>
                <a:lnTo>
                  <a:pt x="1890715" y="142018"/>
                </a:lnTo>
                <a:lnTo>
                  <a:pt x="1889130" y="149620"/>
                </a:lnTo>
                <a:lnTo>
                  <a:pt x="1886275" y="156905"/>
                </a:lnTo>
                <a:lnTo>
                  <a:pt x="1882787" y="163874"/>
                </a:lnTo>
                <a:lnTo>
                  <a:pt x="1752438" y="407768"/>
                </a:lnTo>
                <a:lnTo>
                  <a:pt x="1747998" y="415053"/>
                </a:lnTo>
                <a:lnTo>
                  <a:pt x="1743240" y="421388"/>
                </a:lnTo>
                <a:lnTo>
                  <a:pt x="1738166" y="426773"/>
                </a:lnTo>
                <a:lnTo>
                  <a:pt x="1732457" y="431841"/>
                </a:lnTo>
                <a:lnTo>
                  <a:pt x="1726114" y="436275"/>
                </a:lnTo>
                <a:lnTo>
                  <a:pt x="1719771" y="440393"/>
                </a:lnTo>
                <a:lnTo>
                  <a:pt x="1713111" y="443560"/>
                </a:lnTo>
                <a:lnTo>
                  <a:pt x="1705817" y="445778"/>
                </a:lnTo>
                <a:lnTo>
                  <a:pt x="1698522" y="447678"/>
                </a:lnTo>
                <a:lnTo>
                  <a:pt x="1691228" y="448945"/>
                </a:lnTo>
                <a:lnTo>
                  <a:pt x="1683616" y="449262"/>
                </a:lnTo>
                <a:lnTo>
                  <a:pt x="1676322" y="448945"/>
                </a:lnTo>
                <a:lnTo>
                  <a:pt x="1668393" y="447678"/>
                </a:lnTo>
                <a:lnTo>
                  <a:pt x="1660781" y="445778"/>
                </a:lnTo>
                <a:lnTo>
                  <a:pt x="1653487" y="443560"/>
                </a:lnTo>
                <a:lnTo>
                  <a:pt x="1646510" y="439759"/>
                </a:lnTo>
                <a:lnTo>
                  <a:pt x="1639215" y="435959"/>
                </a:lnTo>
                <a:lnTo>
                  <a:pt x="1632872" y="431207"/>
                </a:lnTo>
                <a:lnTo>
                  <a:pt x="1627481" y="426139"/>
                </a:lnTo>
                <a:lnTo>
                  <a:pt x="1622406" y="420121"/>
                </a:lnTo>
                <a:lnTo>
                  <a:pt x="1617966" y="414103"/>
                </a:lnTo>
                <a:lnTo>
                  <a:pt x="1613843" y="407451"/>
                </a:lnTo>
                <a:lnTo>
                  <a:pt x="1610672" y="400800"/>
                </a:lnTo>
                <a:lnTo>
                  <a:pt x="1608452" y="393515"/>
                </a:lnTo>
                <a:lnTo>
                  <a:pt x="1606549" y="386546"/>
                </a:lnTo>
                <a:lnTo>
                  <a:pt x="1605280" y="378944"/>
                </a:lnTo>
                <a:lnTo>
                  <a:pt x="1604963" y="371342"/>
                </a:lnTo>
                <a:lnTo>
                  <a:pt x="1605280" y="363740"/>
                </a:lnTo>
                <a:lnTo>
                  <a:pt x="1606549" y="356455"/>
                </a:lnTo>
                <a:lnTo>
                  <a:pt x="1608135" y="348853"/>
                </a:lnTo>
                <a:lnTo>
                  <a:pt x="1610672" y="341252"/>
                </a:lnTo>
                <a:lnTo>
                  <a:pt x="1614478" y="334283"/>
                </a:lnTo>
                <a:lnTo>
                  <a:pt x="1745143" y="90389"/>
                </a:lnTo>
                <a:lnTo>
                  <a:pt x="1749266" y="83420"/>
                </a:lnTo>
                <a:lnTo>
                  <a:pt x="1754024" y="77086"/>
                </a:lnTo>
                <a:lnTo>
                  <a:pt x="1759098" y="71701"/>
                </a:lnTo>
                <a:lnTo>
                  <a:pt x="1764490" y="66633"/>
                </a:lnTo>
                <a:lnTo>
                  <a:pt x="1770833" y="62198"/>
                </a:lnTo>
                <a:lnTo>
                  <a:pt x="1777176" y="58081"/>
                </a:lnTo>
                <a:lnTo>
                  <a:pt x="1784470" y="54913"/>
                </a:lnTo>
                <a:lnTo>
                  <a:pt x="1791130" y="52379"/>
                </a:lnTo>
                <a:lnTo>
                  <a:pt x="1798742" y="50796"/>
                </a:lnTo>
                <a:lnTo>
                  <a:pt x="1805719" y="49529"/>
                </a:lnTo>
                <a:lnTo>
                  <a:pt x="1813331" y="49212"/>
                </a:lnTo>
                <a:close/>
                <a:moveTo>
                  <a:pt x="952183" y="14287"/>
                </a:moveTo>
                <a:lnTo>
                  <a:pt x="959803" y="14921"/>
                </a:lnTo>
                <a:lnTo>
                  <a:pt x="967106" y="16190"/>
                </a:lnTo>
                <a:lnTo>
                  <a:pt x="974408" y="18094"/>
                </a:lnTo>
                <a:lnTo>
                  <a:pt x="981393" y="20949"/>
                </a:lnTo>
                <a:lnTo>
                  <a:pt x="988378" y="24121"/>
                </a:lnTo>
                <a:lnTo>
                  <a:pt x="994728" y="27928"/>
                </a:lnTo>
                <a:lnTo>
                  <a:pt x="1000443" y="32686"/>
                </a:lnTo>
                <a:lnTo>
                  <a:pt x="1006158" y="38079"/>
                </a:lnTo>
                <a:lnTo>
                  <a:pt x="1010921" y="43472"/>
                </a:lnTo>
                <a:lnTo>
                  <a:pt x="1015684" y="49817"/>
                </a:lnTo>
                <a:lnTo>
                  <a:pt x="1019176" y="56479"/>
                </a:lnTo>
                <a:lnTo>
                  <a:pt x="1022668" y="63775"/>
                </a:lnTo>
                <a:lnTo>
                  <a:pt x="1025209" y="71388"/>
                </a:lnTo>
                <a:lnTo>
                  <a:pt x="1086169" y="289326"/>
                </a:lnTo>
                <a:lnTo>
                  <a:pt x="1088391" y="297257"/>
                </a:lnTo>
                <a:lnTo>
                  <a:pt x="1089026" y="304871"/>
                </a:lnTo>
                <a:lnTo>
                  <a:pt x="1089026" y="312801"/>
                </a:lnTo>
                <a:lnTo>
                  <a:pt x="1088709" y="320415"/>
                </a:lnTo>
                <a:lnTo>
                  <a:pt x="1087439" y="327711"/>
                </a:lnTo>
                <a:lnTo>
                  <a:pt x="1085216" y="335008"/>
                </a:lnTo>
                <a:lnTo>
                  <a:pt x="1082676" y="341987"/>
                </a:lnTo>
                <a:lnTo>
                  <a:pt x="1079184" y="348966"/>
                </a:lnTo>
                <a:lnTo>
                  <a:pt x="1075056" y="355310"/>
                </a:lnTo>
                <a:lnTo>
                  <a:pt x="1070294" y="361021"/>
                </a:lnTo>
                <a:lnTo>
                  <a:pt x="1065214" y="366731"/>
                </a:lnTo>
                <a:lnTo>
                  <a:pt x="1059816" y="371806"/>
                </a:lnTo>
                <a:lnTo>
                  <a:pt x="1053466" y="376248"/>
                </a:lnTo>
                <a:lnTo>
                  <a:pt x="1047116" y="380054"/>
                </a:lnTo>
                <a:lnTo>
                  <a:pt x="1039496" y="383227"/>
                </a:lnTo>
                <a:lnTo>
                  <a:pt x="1031876" y="385765"/>
                </a:lnTo>
                <a:lnTo>
                  <a:pt x="1024256" y="387668"/>
                </a:lnTo>
                <a:lnTo>
                  <a:pt x="1016318" y="388620"/>
                </a:lnTo>
                <a:lnTo>
                  <a:pt x="1008381" y="388937"/>
                </a:lnTo>
                <a:lnTo>
                  <a:pt x="1001078" y="387985"/>
                </a:lnTo>
                <a:lnTo>
                  <a:pt x="993458" y="387033"/>
                </a:lnTo>
                <a:lnTo>
                  <a:pt x="986156" y="384813"/>
                </a:lnTo>
                <a:lnTo>
                  <a:pt x="979171" y="382275"/>
                </a:lnTo>
                <a:lnTo>
                  <a:pt x="972503" y="378468"/>
                </a:lnTo>
                <a:lnTo>
                  <a:pt x="966153" y="374661"/>
                </a:lnTo>
                <a:lnTo>
                  <a:pt x="960121" y="370220"/>
                </a:lnTo>
                <a:lnTo>
                  <a:pt x="954406" y="365145"/>
                </a:lnTo>
                <a:lnTo>
                  <a:pt x="949643" y="359117"/>
                </a:lnTo>
                <a:lnTo>
                  <a:pt x="944881" y="353090"/>
                </a:lnTo>
                <a:lnTo>
                  <a:pt x="941388" y="346428"/>
                </a:lnTo>
                <a:lnTo>
                  <a:pt x="938213" y="339449"/>
                </a:lnTo>
                <a:lnTo>
                  <a:pt x="935356" y="331835"/>
                </a:lnTo>
                <a:lnTo>
                  <a:pt x="874396" y="113580"/>
                </a:lnTo>
                <a:lnTo>
                  <a:pt x="872808" y="105649"/>
                </a:lnTo>
                <a:lnTo>
                  <a:pt x="871538" y="97719"/>
                </a:lnTo>
                <a:lnTo>
                  <a:pt x="871538" y="90422"/>
                </a:lnTo>
                <a:lnTo>
                  <a:pt x="871856" y="82492"/>
                </a:lnTo>
                <a:lnTo>
                  <a:pt x="873443" y="75195"/>
                </a:lnTo>
                <a:lnTo>
                  <a:pt x="875666" y="67582"/>
                </a:lnTo>
                <a:lnTo>
                  <a:pt x="878206" y="60920"/>
                </a:lnTo>
                <a:lnTo>
                  <a:pt x="881381" y="54258"/>
                </a:lnTo>
                <a:lnTo>
                  <a:pt x="885508" y="47913"/>
                </a:lnTo>
                <a:lnTo>
                  <a:pt x="890271" y="41886"/>
                </a:lnTo>
                <a:lnTo>
                  <a:pt x="895351" y="36493"/>
                </a:lnTo>
                <a:lnTo>
                  <a:pt x="901066" y="31100"/>
                </a:lnTo>
                <a:lnTo>
                  <a:pt x="907416" y="26976"/>
                </a:lnTo>
                <a:lnTo>
                  <a:pt x="914083" y="22852"/>
                </a:lnTo>
                <a:lnTo>
                  <a:pt x="921068" y="19680"/>
                </a:lnTo>
                <a:lnTo>
                  <a:pt x="928688" y="16825"/>
                </a:lnTo>
                <a:lnTo>
                  <a:pt x="936626" y="15239"/>
                </a:lnTo>
                <a:lnTo>
                  <a:pt x="944246" y="14604"/>
                </a:lnTo>
                <a:lnTo>
                  <a:pt x="952183" y="14287"/>
                </a:lnTo>
                <a:close/>
                <a:moveTo>
                  <a:pt x="1362909" y="0"/>
                </a:moveTo>
                <a:lnTo>
                  <a:pt x="1370792" y="953"/>
                </a:lnTo>
                <a:lnTo>
                  <a:pt x="1378676" y="2542"/>
                </a:lnTo>
                <a:lnTo>
                  <a:pt x="1386244" y="4449"/>
                </a:lnTo>
                <a:lnTo>
                  <a:pt x="1393497" y="7308"/>
                </a:lnTo>
                <a:lnTo>
                  <a:pt x="1400119" y="10804"/>
                </a:lnTo>
                <a:lnTo>
                  <a:pt x="1406426" y="15252"/>
                </a:lnTo>
                <a:lnTo>
                  <a:pt x="1412102" y="20019"/>
                </a:lnTo>
                <a:lnTo>
                  <a:pt x="1417463" y="25103"/>
                </a:lnTo>
                <a:lnTo>
                  <a:pt x="1422509" y="31141"/>
                </a:lnTo>
                <a:lnTo>
                  <a:pt x="1426293" y="37178"/>
                </a:lnTo>
                <a:lnTo>
                  <a:pt x="1430392" y="43851"/>
                </a:lnTo>
                <a:lnTo>
                  <a:pt x="1433231" y="50524"/>
                </a:lnTo>
                <a:lnTo>
                  <a:pt x="1435438" y="57833"/>
                </a:lnTo>
                <a:lnTo>
                  <a:pt x="1437015" y="65141"/>
                </a:lnTo>
                <a:lnTo>
                  <a:pt x="1438276" y="73085"/>
                </a:lnTo>
                <a:lnTo>
                  <a:pt x="1438276" y="81029"/>
                </a:lnTo>
                <a:lnTo>
                  <a:pt x="1437330" y="88973"/>
                </a:lnTo>
                <a:lnTo>
                  <a:pt x="1407057" y="316174"/>
                </a:lnTo>
                <a:lnTo>
                  <a:pt x="1405796" y="323800"/>
                </a:lnTo>
                <a:lnTo>
                  <a:pt x="1403588" y="331426"/>
                </a:lnTo>
                <a:lnTo>
                  <a:pt x="1400750" y="339053"/>
                </a:lnTo>
                <a:lnTo>
                  <a:pt x="1397281" y="345726"/>
                </a:lnTo>
                <a:lnTo>
                  <a:pt x="1392866" y="352081"/>
                </a:lnTo>
                <a:lnTo>
                  <a:pt x="1388136" y="357483"/>
                </a:lnTo>
                <a:lnTo>
                  <a:pt x="1383091" y="363203"/>
                </a:lnTo>
                <a:lnTo>
                  <a:pt x="1377730" y="367969"/>
                </a:lnTo>
                <a:lnTo>
                  <a:pt x="1371423" y="372418"/>
                </a:lnTo>
                <a:lnTo>
                  <a:pt x="1364485" y="375913"/>
                </a:lnTo>
                <a:lnTo>
                  <a:pt x="1357863" y="379091"/>
                </a:lnTo>
                <a:lnTo>
                  <a:pt x="1350926" y="381315"/>
                </a:lnTo>
                <a:lnTo>
                  <a:pt x="1343357" y="382904"/>
                </a:lnTo>
                <a:lnTo>
                  <a:pt x="1335474" y="383857"/>
                </a:lnTo>
                <a:lnTo>
                  <a:pt x="1327906" y="384175"/>
                </a:lnTo>
                <a:lnTo>
                  <a:pt x="1320022" y="383539"/>
                </a:lnTo>
                <a:lnTo>
                  <a:pt x="1312138" y="381951"/>
                </a:lnTo>
                <a:lnTo>
                  <a:pt x="1304570" y="379726"/>
                </a:lnTo>
                <a:lnTo>
                  <a:pt x="1297632" y="376549"/>
                </a:lnTo>
                <a:lnTo>
                  <a:pt x="1290380" y="373053"/>
                </a:lnTo>
                <a:lnTo>
                  <a:pt x="1284703" y="369240"/>
                </a:lnTo>
                <a:lnTo>
                  <a:pt x="1278712" y="364474"/>
                </a:lnTo>
                <a:lnTo>
                  <a:pt x="1273036" y="358754"/>
                </a:lnTo>
                <a:lnTo>
                  <a:pt x="1268305" y="353352"/>
                </a:lnTo>
                <a:lnTo>
                  <a:pt x="1264206" y="346997"/>
                </a:lnTo>
                <a:lnTo>
                  <a:pt x="1260422" y="340641"/>
                </a:lnTo>
                <a:lnTo>
                  <a:pt x="1257268" y="333333"/>
                </a:lnTo>
                <a:lnTo>
                  <a:pt x="1255061" y="326342"/>
                </a:lnTo>
                <a:lnTo>
                  <a:pt x="1253484" y="318716"/>
                </a:lnTo>
                <a:lnTo>
                  <a:pt x="1252538" y="311089"/>
                </a:lnTo>
                <a:lnTo>
                  <a:pt x="1252538" y="303145"/>
                </a:lnTo>
                <a:lnTo>
                  <a:pt x="1253169" y="295201"/>
                </a:lnTo>
                <a:lnTo>
                  <a:pt x="1283442" y="68001"/>
                </a:lnTo>
                <a:lnTo>
                  <a:pt x="1285019" y="60057"/>
                </a:lnTo>
                <a:lnTo>
                  <a:pt x="1287226" y="52431"/>
                </a:lnTo>
                <a:lnTo>
                  <a:pt x="1290064" y="45440"/>
                </a:lnTo>
                <a:lnTo>
                  <a:pt x="1293533" y="38767"/>
                </a:lnTo>
                <a:lnTo>
                  <a:pt x="1297632" y="32412"/>
                </a:lnTo>
                <a:lnTo>
                  <a:pt x="1302363" y="26374"/>
                </a:lnTo>
                <a:lnTo>
                  <a:pt x="1307723" y="21290"/>
                </a:lnTo>
                <a:lnTo>
                  <a:pt x="1313400" y="16524"/>
                </a:lnTo>
                <a:lnTo>
                  <a:pt x="1319706" y="12075"/>
                </a:lnTo>
                <a:lnTo>
                  <a:pt x="1326013" y="8579"/>
                </a:lnTo>
                <a:lnTo>
                  <a:pt x="1332951" y="5402"/>
                </a:lnTo>
                <a:lnTo>
                  <a:pt x="1340204" y="2860"/>
                </a:lnTo>
                <a:lnTo>
                  <a:pt x="1347772" y="1271"/>
                </a:lnTo>
                <a:lnTo>
                  <a:pt x="1355025" y="635"/>
                </a:lnTo>
                <a:lnTo>
                  <a:pt x="13629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" name="KSO_Shape"/>
          <p:cNvSpPr/>
          <p:nvPr/>
        </p:nvSpPr>
        <p:spPr bwMode="auto">
          <a:xfrm>
            <a:off x="4972050" y="4937125"/>
            <a:ext cx="685800" cy="465138"/>
          </a:xfrm>
          <a:custGeom>
            <a:avLst/>
            <a:gdLst>
              <a:gd name="T0" fmla="*/ 391191 w 2541588"/>
              <a:gd name="T1" fmla="*/ 1066523 h 1487487"/>
              <a:gd name="T2" fmla="*/ 730204 w 2541588"/>
              <a:gd name="T3" fmla="*/ 1177513 h 1487487"/>
              <a:gd name="T4" fmla="*/ 650875 w 2541588"/>
              <a:gd name="T5" fmla="*/ 892936 h 1487487"/>
              <a:gd name="T6" fmla="*/ 1732288 w 2541588"/>
              <a:gd name="T7" fmla="*/ 1008227 h 1487487"/>
              <a:gd name="T8" fmla="*/ 1603775 w 2541588"/>
              <a:gd name="T9" fmla="*/ 1266443 h 1487487"/>
              <a:gd name="T10" fmla="*/ 2097049 w 2541588"/>
              <a:gd name="T11" fmla="*/ 1090033 h 1487487"/>
              <a:gd name="T12" fmla="*/ 1789664 w 2541588"/>
              <a:gd name="T13" fmla="*/ 798694 h 1487487"/>
              <a:gd name="T14" fmla="*/ 1089861 w 2541588"/>
              <a:gd name="T15" fmla="*/ 823815 h 1487487"/>
              <a:gd name="T16" fmla="*/ 1065705 w 2541588"/>
              <a:gd name="T17" fmla="*/ 965569 h 1487487"/>
              <a:gd name="T18" fmla="*/ 1172498 w 2541588"/>
              <a:gd name="T19" fmla="*/ 1057741 h 1487487"/>
              <a:gd name="T20" fmla="*/ 1308848 w 2541588"/>
              <a:gd name="T21" fmla="*/ 1013245 h 1487487"/>
              <a:gd name="T22" fmla="*/ 1340493 w 2541588"/>
              <a:gd name="T23" fmla="*/ 888794 h 1487487"/>
              <a:gd name="T24" fmla="*/ 1227337 w 2541588"/>
              <a:gd name="T25" fmla="*/ 954093 h 1487487"/>
              <a:gd name="T26" fmla="*/ 1161092 w 2541588"/>
              <a:gd name="T27" fmla="*/ 830469 h 1487487"/>
              <a:gd name="T28" fmla="*/ 1479526 w 2541588"/>
              <a:gd name="T29" fmla="*/ 798706 h 1487487"/>
              <a:gd name="T30" fmla="*/ 1443610 w 2541588"/>
              <a:gd name="T31" fmla="*/ 1096199 h 1487487"/>
              <a:gd name="T32" fmla="*/ 1170908 w 2541588"/>
              <a:gd name="T33" fmla="*/ 1216023 h 1487487"/>
              <a:gd name="T34" fmla="*/ 929990 w 2541588"/>
              <a:gd name="T35" fmla="*/ 1046617 h 1487487"/>
              <a:gd name="T36" fmla="*/ 951603 w 2541588"/>
              <a:gd name="T37" fmla="*/ 747535 h 1487487"/>
              <a:gd name="T38" fmla="*/ 808899 w 2541588"/>
              <a:gd name="T39" fmla="*/ 920885 h 1487487"/>
              <a:gd name="T40" fmla="*/ 949787 w 2541588"/>
              <a:gd name="T41" fmla="*/ 1202921 h 1487487"/>
              <a:gd name="T42" fmla="*/ 1148427 w 2541588"/>
              <a:gd name="T43" fmla="*/ 1295663 h 1487487"/>
              <a:gd name="T44" fmla="*/ 1350557 w 2541588"/>
              <a:gd name="T45" fmla="*/ 1266125 h 1487487"/>
              <a:gd name="T46" fmla="*/ 1565697 w 2541588"/>
              <a:gd name="T47" fmla="*/ 1022520 h 1487487"/>
              <a:gd name="T48" fmla="*/ 1582515 w 2541588"/>
              <a:gd name="T49" fmla="*/ 810358 h 1487487"/>
              <a:gd name="T50" fmla="*/ 242928 w 2541588"/>
              <a:gd name="T51" fmla="*/ 685482 h 1487487"/>
              <a:gd name="T52" fmla="*/ 235951 w 2541588"/>
              <a:gd name="T53" fmla="*/ 820103 h 1487487"/>
              <a:gd name="T54" fmla="*/ 317 w 2541588"/>
              <a:gd name="T55" fmla="*/ 676910 h 1487487"/>
              <a:gd name="T56" fmla="*/ 1211255 w 2541588"/>
              <a:gd name="T57" fmla="*/ 522287 h 1487487"/>
              <a:gd name="T58" fmla="*/ 1639783 w 2541588"/>
              <a:gd name="T59" fmla="*/ 582334 h 1487487"/>
              <a:gd name="T60" fmla="*/ 2251377 w 2541588"/>
              <a:gd name="T61" fmla="*/ 878121 h 1487487"/>
              <a:gd name="T62" fmla="*/ 2368551 w 2541588"/>
              <a:gd name="T63" fmla="*/ 988684 h 1487487"/>
              <a:gd name="T64" fmla="*/ 2205967 w 2541588"/>
              <a:gd name="T65" fmla="*/ 1203773 h 1487487"/>
              <a:gd name="T66" fmla="*/ 1527054 w 2541588"/>
              <a:gd name="T67" fmla="*/ 1461117 h 1487487"/>
              <a:gd name="T68" fmla="*/ 1086935 w 2541588"/>
              <a:gd name="T69" fmla="*/ 1477638 h 1487487"/>
              <a:gd name="T70" fmla="*/ 379760 w 2541588"/>
              <a:gd name="T71" fmla="*/ 1243487 h 1487487"/>
              <a:gd name="T72" fmla="*/ 182881 w 2541588"/>
              <a:gd name="T73" fmla="*/ 1060804 h 1487487"/>
              <a:gd name="T74" fmla="*/ 265761 w 2541588"/>
              <a:gd name="T75" fmla="*/ 899408 h 1487487"/>
              <a:gd name="T76" fmla="*/ 896090 w 2541588"/>
              <a:gd name="T77" fmla="*/ 574391 h 1487487"/>
              <a:gd name="T78" fmla="*/ 2481655 w 2541588"/>
              <a:gd name="T79" fmla="*/ 465768 h 1487487"/>
              <a:gd name="T80" fmla="*/ 2521185 w 2541588"/>
              <a:gd name="T81" fmla="*/ 594079 h 1487487"/>
              <a:gd name="T82" fmla="*/ 2235864 w 2541588"/>
              <a:gd name="T83" fmla="*/ 713837 h 1487487"/>
              <a:gd name="T84" fmla="*/ 2459339 w 2541588"/>
              <a:gd name="T85" fmla="*/ 463550 h 1487487"/>
              <a:gd name="T86" fmla="*/ 508950 w 2541588"/>
              <a:gd name="T87" fmla="*/ 580186 h 1487487"/>
              <a:gd name="T88" fmla="*/ 381168 w 2541588"/>
              <a:gd name="T89" fmla="*/ 621599 h 1487487"/>
              <a:gd name="T90" fmla="*/ 279451 w 2541588"/>
              <a:gd name="T91" fmla="*/ 363245 h 1487487"/>
              <a:gd name="T92" fmla="*/ 2236788 w 2541588"/>
              <a:gd name="T93" fmla="*/ 302008 h 1487487"/>
              <a:gd name="T94" fmla="*/ 1988241 w 2541588"/>
              <a:gd name="T95" fmla="*/ 581657 h 1487487"/>
              <a:gd name="T96" fmla="*/ 2100119 w 2541588"/>
              <a:gd name="T97" fmla="*/ 254976 h 1487487"/>
              <a:gd name="T98" fmla="*/ 784194 w 2541588"/>
              <a:gd name="T99" fmla="*/ 382261 h 1487487"/>
              <a:gd name="T100" fmla="*/ 715390 w 2541588"/>
              <a:gd name="T101" fmla="*/ 496888 h 1487487"/>
              <a:gd name="T102" fmla="*/ 507702 w 2541588"/>
              <a:gd name="T103" fmla="*/ 191955 h 1487487"/>
              <a:gd name="T104" fmla="*/ 1869783 w 2541588"/>
              <a:gd name="T105" fmla="*/ 72334 h 1487487"/>
              <a:gd name="T106" fmla="*/ 1713111 w 2541588"/>
              <a:gd name="T107" fmla="*/ 443560 h 1487487"/>
              <a:gd name="T108" fmla="*/ 1605280 w 2541588"/>
              <a:gd name="T109" fmla="*/ 363740 h 1487487"/>
              <a:gd name="T110" fmla="*/ 981393 w 2541588"/>
              <a:gd name="T111" fmla="*/ 20949 h 1487487"/>
              <a:gd name="T112" fmla="*/ 1065214 w 2541588"/>
              <a:gd name="T113" fmla="*/ 366731 h 1487487"/>
              <a:gd name="T114" fmla="*/ 935356 w 2541588"/>
              <a:gd name="T115" fmla="*/ 331835 h 1487487"/>
              <a:gd name="T116" fmla="*/ 1362909 w 2541588"/>
              <a:gd name="T117" fmla="*/ 0 h 1487487"/>
              <a:gd name="T118" fmla="*/ 1400750 w 2541588"/>
              <a:gd name="T119" fmla="*/ 339053 h 1487487"/>
              <a:gd name="T120" fmla="*/ 1268305 w 2541588"/>
              <a:gd name="T121" fmla="*/ 353352 h 1487487"/>
              <a:gd name="T122" fmla="*/ 1340204 w 2541588"/>
              <a:gd name="T123" fmla="*/ 2860 h 1487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1588" h="1487487">
                <a:moveTo>
                  <a:pt x="652158" y="841613"/>
                </a:moveTo>
                <a:lnTo>
                  <a:pt x="643323" y="846033"/>
                </a:lnTo>
                <a:lnTo>
                  <a:pt x="614109" y="860647"/>
                </a:lnTo>
                <a:lnTo>
                  <a:pt x="585847" y="875897"/>
                </a:lnTo>
                <a:lnTo>
                  <a:pt x="558538" y="890830"/>
                </a:lnTo>
                <a:lnTo>
                  <a:pt x="532182" y="905762"/>
                </a:lnTo>
                <a:lnTo>
                  <a:pt x="507096" y="920694"/>
                </a:lnTo>
                <a:lnTo>
                  <a:pt x="483915" y="934991"/>
                </a:lnTo>
                <a:lnTo>
                  <a:pt x="461051" y="949288"/>
                </a:lnTo>
                <a:lnTo>
                  <a:pt x="440411" y="963267"/>
                </a:lnTo>
                <a:lnTo>
                  <a:pt x="421041" y="976293"/>
                </a:lnTo>
                <a:lnTo>
                  <a:pt x="403576" y="989002"/>
                </a:lnTo>
                <a:lnTo>
                  <a:pt x="387698" y="1001392"/>
                </a:lnTo>
                <a:lnTo>
                  <a:pt x="373726" y="1012830"/>
                </a:lnTo>
                <a:lnTo>
                  <a:pt x="361659" y="1023632"/>
                </a:lnTo>
                <a:lnTo>
                  <a:pt x="351498" y="1033163"/>
                </a:lnTo>
                <a:lnTo>
                  <a:pt x="357214" y="1038564"/>
                </a:lnTo>
                <a:lnTo>
                  <a:pt x="362612" y="1043965"/>
                </a:lnTo>
                <a:lnTo>
                  <a:pt x="368963" y="1049366"/>
                </a:lnTo>
                <a:lnTo>
                  <a:pt x="376267" y="1055085"/>
                </a:lnTo>
                <a:lnTo>
                  <a:pt x="391191" y="1066523"/>
                </a:lnTo>
                <a:lnTo>
                  <a:pt x="408339" y="1077960"/>
                </a:lnTo>
                <a:lnTo>
                  <a:pt x="427392" y="1090033"/>
                </a:lnTo>
                <a:lnTo>
                  <a:pt x="448032" y="1101788"/>
                </a:lnTo>
                <a:lnTo>
                  <a:pt x="469943" y="1114179"/>
                </a:lnTo>
                <a:lnTo>
                  <a:pt x="493759" y="1126570"/>
                </a:lnTo>
                <a:lnTo>
                  <a:pt x="518845" y="1139278"/>
                </a:lnTo>
                <a:lnTo>
                  <a:pt x="544884" y="1151351"/>
                </a:lnTo>
                <a:lnTo>
                  <a:pt x="572193" y="1163742"/>
                </a:lnTo>
                <a:lnTo>
                  <a:pt x="600454" y="1176132"/>
                </a:lnTo>
                <a:lnTo>
                  <a:pt x="629986" y="1187888"/>
                </a:lnTo>
                <a:lnTo>
                  <a:pt x="659518" y="1199960"/>
                </a:lnTo>
                <a:lnTo>
                  <a:pt x="690320" y="1211716"/>
                </a:lnTo>
                <a:lnTo>
                  <a:pt x="721439" y="1223471"/>
                </a:lnTo>
                <a:lnTo>
                  <a:pt x="753194" y="1234591"/>
                </a:lnTo>
                <a:lnTo>
                  <a:pt x="772127" y="1240780"/>
                </a:lnTo>
                <a:lnTo>
                  <a:pt x="767648" y="1234682"/>
                </a:lnTo>
                <a:lnTo>
                  <a:pt x="759397" y="1223566"/>
                </a:lnTo>
                <a:lnTo>
                  <a:pt x="751782" y="1212449"/>
                </a:lnTo>
                <a:lnTo>
                  <a:pt x="744484" y="1201016"/>
                </a:lnTo>
                <a:lnTo>
                  <a:pt x="737185" y="1189264"/>
                </a:lnTo>
                <a:lnTo>
                  <a:pt x="730204" y="1177513"/>
                </a:lnTo>
                <a:lnTo>
                  <a:pt x="723223" y="1165443"/>
                </a:lnTo>
                <a:lnTo>
                  <a:pt x="716877" y="1153374"/>
                </a:lnTo>
                <a:lnTo>
                  <a:pt x="710531" y="1140988"/>
                </a:lnTo>
                <a:lnTo>
                  <a:pt x="704819" y="1128283"/>
                </a:lnTo>
                <a:lnTo>
                  <a:pt x="699107" y="1115579"/>
                </a:lnTo>
                <a:lnTo>
                  <a:pt x="693713" y="1102875"/>
                </a:lnTo>
                <a:lnTo>
                  <a:pt x="688953" y="1089853"/>
                </a:lnTo>
                <a:lnTo>
                  <a:pt x="684193" y="1076196"/>
                </a:lnTo>
                <a:lnTo>
                  <a:pt x="679434" y="1063174"/>
                </a:lnTo>
                <a:lnTo>
                  <a:pt x="675309" y="1049516"/>
                </a:lnTo>
                <a:lnTo>
                  <a:pt x="671501" y="1036177"/>
                </a:lnTo>
                <a:lnTo>
                  <a:pt x="668010" y="1022202"/>
                </a:lnTo>
                <a:lnTo>
                  <a:pt x="664837" y="1008227"/>
                </a:lnTo>
                <a:lnTo>
                  <a:pt x="661981" y="993935"/>
                </a:lnTo>
                <a:lnTo>
                  <a:pt x="659126" y="980278"/>
                </a:lnTo>
                <a:lnTo>
                  <a:pt x="657222" y="965986"/>
                </a:lnTo>
                <a:lnTo>
                  <a:pt x="655318" y="951693"/>
                </a:lnTo>
                <a:lnTo>
                  <a:pt x="653731" y="936766"/>
                </a:lnTo>
                <a:lnTo>
                  <a:pt x="652462" y="922156"/>
                </a:lnTo>
                <a:lnTo>
                  <a:pt x="651510" y="907546"/>
                </a:lnTo>
                <a:lnTo>
                  <a:pt x="650875" y="892936"/>
                </a:lnTo>
                <a:lnTo>
                  <a:pt x="650875" y="877691"/>
                </a:lnTo>
                <a:lnTo>
                  <a:pt x="650875" y="864351"/>
                </a:lnTo>
                <a:lnTo>
                  <a:pt x="651510" y="850694"/>
                </a:lnTo>
                <a:lnTo>
                  <a:pt x="652158" y="841613"/>
                </a:lnTo>
                <a:close/>
                <a:moveTo>
                  <a:pt x="1736625" y="778344"/>
                </a:moveTo>
                <a:lnTo>
                  <a:pt x="1737048" y="780502"/>
                </a:lnTo>
                <a:lnTo>
                  <a:pt x="1739904" y="796383"/>
                </a:lnTo>
                <a:lnTo>
                  <a:pt x="1742125" y="812263"/>
                </a:lnTo>
                <a:lnTo>
                  <a:pt x="1743712" y="828461"/>
                </a:lnTo>
                <a:lnTo>
                  <a:pt x="1744981" y="844659"/>
                </a:lnTo>
                <a:lnTo>
                  <a:pt x="1745933" y="861493"/>
                </a:lnTo>
                <a:lnTo>
                  <a:pt x="1746250" y="877691"/>
                </a:lnTo>
                <a:lnTo>
                  <a:pt x="1745933" y="892936"/>
                </a:lnTo>
                <a:lnTo>
                  <a:pt x="1745298" y="907546"/>
                </a:lnTo>
                <a:lnTo>
                  <a:pt x="1744663" y="922156"/>
                </a:lnTo>
                <a:lnTo>
                  <a:pt x="1743394" y="936766"/>
                </a:lnTo>
                <a:lnTo>
                  <a:pt x="1741808" y="951693"/>
                </a:lnTo>
                <a:lnTo>
                  <a:pt x="1739904" y="965986"/>
                </a:lnTo>
                <a:lnTo>
                  <a:pt x="1737365" y="980278"/>
                </a:lnTo>
                <a:lnTo>
                  <a:pt x="1735144" y="993935"/>
                </a:lnTo>
                <a:lnTo>
                  <a:pt x="1732288" y="1008227"/>
                </a:lnTo>
                <a:lnTo>
                  <a:pt x="1728798" y="1022202"/>
                </a:lnTo>
                <a:lnTo>
                  <a:pt x="1725307" y="1036177"/>
                </a:lnTo>
                <a:lnTo>
                  <a:pt x="1721499" y="1049516"/>
                </a:lnTo>
                <a:lnTo>
                  <a:pt x="1717374" y="1063174"/>
                </a:lnTo>
                <a:lnTo>
                  <a:pt x="1712932" y="1076196"/>
                </a:lnTo>
                <a:lnTo>
                  <a:pt x="1708172" y="1089853"/>
                </a:lnTo>
                <a:lnTo>
                  <a:pt x="1703095" y="1102875"/>
                </a:lnTo>
                <a:lnTo>
                  <a:pt x="1697701" y="1115579"/>
                </a:lnTo>
                <a:lnTo>
                  <a:pt x="1692306" y="1128283"/>
                </a:lnTo>
                <a:lnTo>
                  <a:pt x="1686277" y="1140988"/>
                </a:lnTo>
                <a:lnTo>
                  <a:pt x="1679931" y="1153374"/>
                </a:lnTo>
                <a:lnTo>
                  <a:pt x="1673585" y="1165443"/>
                </a:lnTo>
                <a:lnTo>
                  <a:pt x="1666921" y="1177513"/>
                </a:lnTo>
                <a:lnTo>
                  <a:pt x="1659623" y="1189264"/>
                </a:lnTo>
                <a:lnTo>
                  <a:pt x="1652642" y="1201016"/>
                </a:lnTo>
                <a:lnTo>
                  <a:pt x="1645026" y="1212449"/>
                </a:lnTo>
                <a:lnTo>
                  <a:pt x="1637093" y="1223566"/>
                </a:lnTo>
                <a:lnTo>
                  <a:pt x="1629160" y="1234682"/>
                </a:lnTo>
                <a:lnTo>
                  <a:pt x="1620910" y="1245481"/>
                </a:lnTo>
                <a:lnTo>
                  <a:pt x="1612660" y="1255962"/>
                </a:lnTo>
                <a:lnTo>
                  <a:pt x="1603775" y="1266443"/>
                </a:lnTo>
                <a:lnTo>
                  <a:pt x="1594573" y="1276289"/>
                </a:lnTo>
                <a:lnTo>
                  <a:pt x="1585688" y="1286134"/>
                </a:lnTo>
                <a:lnTo>
                  <a:pt x="1581053" y="1291083"/>
                </a:lnTo>
                <a:lnTo>
                  <a:pt x="1585482" y="1290190"/>
                </a:lnTo>
                <a:lnTo>
                  <a:pt x="1623588" y="1281294"/>
                </a:lnTo>
                <a:lnTo>
                  <a:pt x="1661376" y="1271763"/>
                </a:lnTo>
                <a:lnTo>
                  <a:pt x="1697894" y="1261914"/>
                </a:lnTo>
                <a:lnTo>
                  <a:pt x="1733459" y="1251112"/>
                </a:lnTo>
                <a:lnTo>
                  <a:pt x="1768389" y="1240310"/>
                </a:lnTo>
                <a:lnTo>
                  <a:pt x="1802366" y="1228872"/>
                </a:lnTo>
                <a:lnTo>
                  <a:pt x="1835074" y="1217117"/>
                </a:lnTo>
                <a:lnTo>
                  <a:pt x="1866511" y="1204726"/>
                </a:lnTo>
                <a:lnTo>
                  <a:pt x="1897630" y="1192335"/>
                </a:lnTo>
                <a:lnTo>
                  <a:pt x="1926844" y="1179627"/>
                </a:lnTo>
                <a:lnTo>
                  <a:pt x="1955106" y="1166919"/>
                </a:lnTo>
                <a:lnTo>
                  <a:pt x="1982097" y="1153893"/>
                </a:lnTo>
                <a:lnTo>
                  <a:pt x="2007819" y="1141184"/>
                </a:lnTo>
                <a:lnTo>
                  <a:pt x="2031952" y="1128158"/>
                </a:lnTo>
                <a:lnTo>
                  <a:pt x="2055133" y="1115450"/>
                </a:lnTo>
                <a:lnTo>
                  <a:pt x="2077044" y="1102742"/>
                </a:lnTo>
                <a:lnTo>
                  <a:pt x="2097049" y="1090033"/>
                </a:lnTo>
                <a:lnTo>
                  <a:pt x="2115784" y="1077643"/>
                </a:lnTo>
                <a:lnTo>
                  <a:pt x="2132932" y="1065570"/>
                </a:lnTo>
                <a:lnTo>
                  <a:pt x="2148174" y="1053814"/>
                </a:lnTo>
                <a:lnTo>
                  <a:pt x="2162464" y="1042695"/>
                </a:lnTo>
                <a:lnTo>
                  <a:pt x="2174848" y="1031575"/>
                </a:lnTo>
                <a:lnTo>
                  <a:pt x="2185644" y="1021090"/>
                </a:lnTo>
                <a:lnTo>
                  <a:pt x="2163099" y="1006793"/>
                </a:lnTo>
                <a:lnTo>
                  <a:pt x="2137695" y="990590"/>
                </a:lnTo>
                <a:lnTo>
                  <a:pt x="2105940" y="969939"/>
                </a:lnTo>
                <a:lnTo>
                  <a:pt x="2071010" y="947382"/>
                </a:lnTo>
                <a:lnTo>
                  <a:pt x="2032905" y="923554"/>
                </a:lnTo>
                <a:lnTo>
                  <a:pt x="2012264" y="911163"/>
                </a:lnTo>
                <a:lnTo>
                  <a:pt x="1991306" y="898772"/>
                </a:lnTo>
                <a:lnTo>
                  <a:pt x="1969078" y="886064"/>
                </a:lnTo>
                <a:lnTo>
                  <a:pt x="1945897" y="873356"/>
                </a:lnTo>
                <a:lnTo>
                  <a:pt x="1922081" y="860647"/>
                </a:lnTo>
                <a:lnTo>
                  <a:pt x="1897630" y="848574"/>
                </a:lnTo>
                <a:lnTo>
                  <a:pt x="1871591" y="835866"/>
                </a:lnTo>
                <a:lnTo>
                  <a:pt x="1845235" y="823475"/>
                </a:lnTo>
                <a:lnTo>
                  <a:pt x="1817609" y="811085"/>
                </a:lnTo>
                <a:lnTo>
                  <a:pt x="1789664" y="798694"/>
                </a:lnTo>
                <a:lnTo>
                  <a:pt x="1760133" y="787256"/>
                </a:lnTo>
                <a:lnTo>
                  <a:pt x="1736625" y="778344"/>
                </a:lnTo>
                <a:close/>
                <a:moveTo>
                  <a:pt x="1202056" y="771055"/>
                </a:moveTo>
                <a:lnTo>
                  <a:pt x="1194428" y="771372"/>
                </a:lnTo>
                <a:lnTo>
                  <a:pt x="1186800" y="771690"/>
                </a:lnTo>
                <a:lnTo>
                  <a:pt x="1179808" y="772962"/>
                </a:lnTo>
                <a:lnTo>
                  <a:pt x="1172498" y="774233"/>
                </a:lnTo>
                <a:lnTo>
                  <a:pt x="1165823" y="775822"/>
                </a:lnTo>
                <a:lnTo>
                  <a:pt x="1158831" y="777729"/>
                </a:lnTo>
                <a:lnTo>
                  <a:pt x="1151838" y="779636"/>
                </a:lnTo>
                <a:lnTo>
                  <a:pt x="1145482" y="782497"/>
                </a:lnTo>
                <a:lnTo>
                  <a:pt x="1139125" y="785357"/>
                </a:lnTo>
                <a:lnTo>
                  <a:pt x="1132768" y="788535"/>
                </a:lnTo>
                <a:lnTo>
                  <a:pt x="1127047" y="792032"/>
                </a:lnTo>
                <a:lnTo>
                  <a:pt x="1121008" y="795846"/>
                </a:lnTo>
                <a:lnTo>
                  <a:pt x="1115287" y="799978"/>
                </a:lnTo>
                <a:lnTo>
                  <a:pt x="1109884" y="804427"/>
                </a:lnTo>
                <a:lnTo>
                  <a:pt x="1104799" y="808559"/>
                </a:lnTo>
                <a:lnTo>
                  <a:pt x="1099396" y="813327"/>
                </a:lnTo>
                <a:lnTo>
                  <a:pt x="1094628" y="818730"/>
                </a:lnTo>
                <a:lnTo>
                  <a:pt x="1089861" y="823815"/>
                </a:lnTo>
                <a:lnTo>
                  <a:pt x="1085729" y="829218"/>
                </a:lnTo>
                <a:lnTo>
                  <a:pt x="1081597" y="834939"/>
                </a:lnTo>
                <a:lnTo>
                  <a:pt x="1078101" y="840978"/>
                </a:lnTo>
                <a:lnTo>
                  <a:pt x="1074604" y="846699"/>
                </a:lnTo>
                <a:lnTo>
                  <a:pt x="1071426" y="853056"/>
                </a:lnTo>
                <a:lnTo>
                  <a:pt x="1068566" y="859413"/>
                </a:lnTo>
                <a:lnTo>
                  <a:pt x="1065705" y="866405"/>
                </a:lnTo>
                <a:lnTo>
                  <a:pt x="1063480" y="873079"/>
                </a:lnTo>
                <a:lnTo>
                  <a:pt x="1061255" y="879754"/>
                </a:lnTo>
                <a:lnTo>
                  <a:pt x="1059666" y="887064"/>
                </a:lnTo>
                <a:lnTo>
                  <a:pt x="1058713" y="894057"/>
                </a:lnTo>
                <a:lnTo>
                  <a:pt x="1057759" y="901367"/>
                </a:lnTo>
                <a:lnTo>
                  <a:pt x="1057124" y="908359"/>
                </a:lnTo>
                <a:lnTo>
                  <a:pt x="1057124" y="915987"/>
                </a:lnTo>
                <a:lnTo>
                  <a:pt x="1057124" y="923615"/>
                </a:lnTo>
                <a:lnTo>
                  <a:pt x="1057759" y="930608"/>
                </a:lnTo>
                <a:lnTo>
                  <a:pt x="1058713" y="938236"/>
                </a:lnTo>
                <a:lnTo>
                  <a:pt x="1059666" y="944910"/>
                </a:lnTo>
                <a:lnTo>
                  <a:pt x="1061255" y="952220"/>
                </a:lnTo>
                <a:lnTo>
                  <a:pt x="1063480" y="958895"/>
                </a:lnTo>
                <a:lnTo>
                  <a:pt x="1065705" y="965569"/>
                </a:lnTo>
                <a:lnTo>
                  <a:pt x="1068566" y="972244"/>
                </a:lnTo>
                <a:lnTo>
                  <a:pt x="1071426" y="978601"/>
                </a:lnTo>
                <a:lnTo>
                  <a:pt x="1074604" y="984957"/>
                </a:lnTo>
                <a:lnTo>
                  <a:pt x="1078101" y="990996"/>
                </a:lnTo>
                <a:lnTo>
                  <a:pt x="1081597" y="997035"/>
                </a:lnTo>
                <a:lnTo>
                  <a:pt x="1085729" y="1002438"/>
                </a:lnTo>
                <a:lnTo>
                  <a:pt x="1089861" y="1008159"/>
                </a:lnTo>
                <a:lnTo>
                  <a:pt x="1094628" y="1013245"/>
                </a:lnTo>
                <a:lnTo>
                  <a:pt x="1099396" y="1018330"/>
                </a:lnTo>
                <a:lnTo>
                  <a:pt x="1104799" y="1023097"/>
                </a:lnTo>
                <a:lnTo>
                  <a:pt x="1109884" y="1027547"/>
                </a:lnTo>
                <a:lnTo>
                  <a:pt x="1115287" y="1031997"/>
                </a:lnTo>
                <a:lnTo>
                  <a:pt x="1121008" y="1035811"/>
                </a:lnTo>
                <a:lnTo>
                  <a:pt x="1127047" y="1039943"/>
                </a:lnTo>
                <a:lnTo>
                  <a:pt x="1132768" y="1043121"/>
                </a:lnTo>
                <a:lnTo>
                  <a:pt x="1139125" y="1046617"/>
                </a:lnTo>
                <a:lnTo>
                  <a:pt x="1145482" y="1049478"/>
                </a:lnTo>
                <a:lnTo>
                  <a:pt x="1151838" y="1051702"/>
                </a:lnTo>
                <a:lnTo>
                  <a:pt x="1158831" y="1054245"/>
                </a:lnTo>
                <a:lnTo>
                  <a:pt x="1165823" y="1056152"/>
                </a:lnTo>
                <a:lnTo>
                  <a:pt x="1172498" y="1057741"/>
                </a:lnTo>
                <a:lnTo>
                  <a:pt x="1179808" y="1059013"/>
                </a:lnTo>
                <a:lnTo>
                  <a:pt x="1186800" y="1060284"/>
                </a:lnTo>
                <a:lnTo>
                  <a:pt x="1194428" y="1060602"/>
                </a:lnTo>
                <a:lnTo>
                  <a:pt x="1202056" y="1060602"/>
                </a:lnTo>
                <a:lnTo>
                  <a:pt x="1209048" y="1060602"/>
                </a:lnTo>
                <a:lnTo>
                  <a:pt x="1216676" y="1060284"/>
                </a:lnTo>
                <a:lnTo>
                  <a:pt x="1223987" y="1059013"/>
                </a:lnTo>
                <a:lnTo>
                  <a:pt x="1230979" y="1057741"/>
                </a:lnTo>
                <a:lnTo>
                  <a:pt x="1238289" y="1056152"/>
                </a:lnTo>
                <a:lnTo>
                  <a:pt x="1244964" y="1054245"/>
                </a:lnTo>
                <a:lnTo>
                  <a:pt x="1251638" y="1051702"/>
                </a:lnTo>
                <a:lnTo>
                  <a:pt x="1257995" y="1049478"/>
                </a:lnTo>
                <a:lnTo>
                  <a:pt x="1264352" y="1046617"/>
                </a:lnTo>
                <a:lnTo>
                  <a:pt x="1270708" y="1043121"/>
                </a:lnTo>
                <a:lnTo>
                  <a:pt x="1276747" y="1039943"/>
                </a:lnTo>
                <a:lnTo>
                  <a:pt x="1282786" y="1035811"/>
                </a:lnTo>
                <a:lnTo>
                  <a:pt x="1288189" y="1031997"/>
                </a:lnTo>
                <a:lnTo>
                  <a:pt x="1293910" y="1027547"/>
                </a:lnTo>
                <a:lnTo>
                  <a:pt x="1298996" y="1023097"/>
                </a:lnTo>
                <a:lnTo>
                  <a:pt x="1304081" y="1018330"/>
                </a:lnTo>
                <a:lnTo>
                  <a:pt x="1308848" y="1013245"/>
                </a:lnTo>
                <a:lnTo>
                  <a:pt x="1313616" y="1008159"/>
                </a:lnTo>
                <a:lnTo>
                  <a:pt x="1317748" y="1002438"/>
                </a:lnTo>
                <a:lnTo>
                  <a:pt x="1321880" y="997035"/>
                </a:lnTo>
                <a:lnTo>
                  <a:pt x="1325694" y="990996"/>
                </a:lnTo>
                <a:lnTo>
                  <a:pt x="1329190" y="984957"/>
                </a:lnTo>
                <a:lnTo>
                  <a:pt x="1332368" y="978601"/>
                </a:lnTo>
                <a:lnTo>
                  <a:pt x="1335229" y="972244"/>
                </a:lnTo>
                <a:lnTo>
                  <a:pt x="1337771" y="965569"/>
                </a:lnTo>
                <a:lnTo>
                  <a:pt x="1340314" y="958895"/>
                </a:lnTo>
                <a:lnTo>
                  <a:pt x="1341903" y="952220"/>
                </a:lnTo>
                <a:lnTo>
                  <a:pt x="1343810" y="944910"/>
                </a:lnTo>
                <a:lnTo>
                  <a:pt x="1345082" y="938236"/>
                </a:lnTo>
                <a:lnTo>
                  <a:pt x="1345717" y="930608"/>
                </a:lnTo>
                <a:lnTo>
                  <a:pt x="1346353" y="923615"/>
                </a:lnTo>
                <a:lnTo>
                  <a:pt x="1346671" y="915987"/>
                </a:lnTo>
                <a:lnTo>
                  <a:pt x="1346353" y="908359"/>
                </a:lnTo>
                <a:lnTo>
                  <a:pt x="1345717" y="901367"/>
                </a:lnTo>
                <a:lnTo>
                  <a:pt x="1345082" y="894057"/>
                </a:lnTo>
                <a:lnTo>
                  <a:pt x="1343810" y="887064"/>
                </a:lnTo>
                <a:lnTo>
                  <a:pt x="1342272" y="881168"/>
                </a:lnTo>
                <a:lnTo>
                  <a:pt x="1340493" y="888794"/>
                </a:lnTo>
                <a:lnTo>
                  <a:pt x="1337323" y="897670"/>
                </a:lnTo>
                <a:lnTo>
                  <a:pt x="1333520" y="906228"/>
                </a:lnTo>
                <a:lnTo>
                  <a:pt x="1328765" y="914153"/>
                </a:lnTo>
                <a:lnTo>
                  <a:pt x="1323060" y="921761"/>
                </a:lnTo>
                <a:lnTo>
                  <a:pt x="1317354" y="928734"/>
                </a:lnTo>
                <a:lnTo>
                  <a:pt x="1310381" y="935074"/>
                </a:lnTo>
                <a:lnTo>
                  <a:pt x="1303408" y="940780"/>
                </a:lnTo>
                <a:lnTo>
                  <a:pt x="1295484" y="945535"/>
                </a:lnTo>
                <a:lnTo>
                  <a:pt x="1287560" y="949972"/>
                </a:lnTo>
                <a:lnTo>
                  <a:pt x="1278685" y="953142"/>
                </a:lnTo>
                <a:lnTo>
                  <a:pt x="1274564" y="954093"/>
                </a:lnTo>
                <a:lnTo>
                  <a:pt x="1269810" y="955361"/>
                </a:lnTo>
                <a:lnTo>
                  <a:pt x="1265056" y="956312"/>
                </a:lnTo>
                <a:lnTo>
                  <a:pt x="1260618" y="956946"/>
                </a:lnTo>
                <a:lnTo>
                  <a:pt x="1255864" y="957263"/>
                </a:lnTo>
                <a:lnTo>
                  <a:pt x="1250792" y="957263"/>
                </a:lnTo>
                <a:lnTo>
                  <a:pt x="1246038" y="957263"/>
                </a:lnTo>
                <a:lnTo>
                  <a:pt x="1241283" y="956946"/>
                </a:lnTo>
                <a:lnTo>
                  <a:pt x="1236529" y="956312"/>
                </a:lnTo>
                <a:lnTo>
                  <a:pt x="1232092" y="955361"/>
                </a:lnTo>
                <a:lnTo>
                  <a:pt x="1227337" y="954093"/>
                </a:lnTo>
                <a:lnTo>
                  <a:pt x="1222900" y="953142"/>
                </a:lnTo>
                <a:lnTo>
                  <a:pt x="1214342" y="949972"/>
                </a:lnTo>
                <a:lnTo>
                  <a:pt x="1206418" y="945535"/>
                </a:lnTo>
                <a:lnTo>
                  <a:pt x="1198493" y="940780"/>
                </a:lnTo>
                <a:lnTo>
                  <a:pt x="1191203" y="935074"/>
                </a:lnTo>
                <a:lnTo>
                  <a:pt x="1184547" y="928734"/>
                </a:lnTo>
                <a:lnTo>
                  <a:pt x="1178525" y="921761"/>
                </a:lnTo>
                <a:lnTo>
                  <a:pt x="1173136" y="914153"/>
                </a:lnTo>
                <a:lnTo>
                  <a:pt x="1168382" y="906228"/>
                </a:lnTo>
                <a:lnTo>
                  <a:pt x="1164261" y="897670"/>
                </a:lnTo>
                <a:lnTo>
                  <a:pt x="1161092" y="888794"/>
                </a:lnTo>
                <a:lnTo>
                  <a:pt x="1159190" y="879285"/>
                </a:lnTo>
                <a:lnTo>
                  <a:pt x="1157922" y="874530"/>
                </a:lnTo>
                <a:lnTo>
                  <a:pt x="1157605" y="869775"/>
                </a:lnTo>
                <a:lnTo>
                  <a:pt x="1157288" y="864703"/>
                </a:lnTo>
                <a:lnTo>
                  <a:pt x="1157288" y="859949"/>
                </a:lnTo>
                <a:lnTo>
                  <a:pt x="1157288" y="854877"/>
                </a:lnTo>
                <a:lnTo>
                  <a:pt x="1157605" y="850122"/>
                </a:lnTo>
                <a:lnTo>
                  <a:pt x="1157922" y="844733"/>
                </a:lnTo>
                <a:lnTo>
                  <a:pt x="1159190" y="839979"/>
                </a:lnTo>
                <a:lnTo>
                  <a:pt x="1161092" y="830469"/>
                </a:lnTo>
                <a:lnTo>
                  <a:pt x="1164261" y="821910"/>
                </a:lnTo>
                <a:lnTo>
                  <a:pt x="1168382" y="813035"/>
                </a:lnTo>
                <a:lnTo>
                  <a:pt x="1173136" y="805110"/>
                </a:lnTo>
                <a:lnTo>
                  <a:pt x="1178525" y="797819"/>
                </a:lnTo>
                <a:lnTo>
                  <a:pt x="1184547" y="790529"/>
                </a:lnTo>
                <a:lnTo>
                  <a:pt x="1191203" y="784189"/>
                </a:lnTo>
                <a:lnTo>
                  <a:pt x="1198493" y="778800"/>
                </a:lnTo>
                <a:lnTo>
                  <a:pt x="1206418" y="774046"/>
                </a:lnTo>
                <a:lnTo>
                  <a:pt x="1211043" y="771455"/>
                </a:lnTo>
                <a:lnTo>
                  <a:pt x="1209048" y="771372"/>
                </a:lnTo>
                <a:lnTo>
                  <a:pt x="1202056" y="771055"/>
                </a:lnTo>
                <a:close/>
                <a:moveTo>
                  <a:pt x="1408633" y="696541"/>
                </a:moveTo>
                <a:lnTo>
                  <a:pt x="1415005" y="702720"/>
                </a:lnTo>
                <a:lnTo>
                  <a:pt x="1424858" y="713208"/>
                </a:lnTo>
                <a:lnTo>
                  <a:pt x="1434393" y="724015"/>
                </a:lnTo>
                <a:lnTo>
                  <a:pt x="1443610" y="735457"/>
                </a:lnTo>
                <a:lnTo>
                  <a:pt x="1451874" y="747535"/>
                </a:lnTo>
                <a:lnTo>
                  <a:pt x="1459820" y="759930"/>
                </a:lnTo>
                <a:lnTo>
                  <a:pt x="1466812" y="772008"/>
                </a:lnTo>
                <a:lnTo>
                  <a:pt x="1473805" y="785357"/>
                </a:lnTo>
                <a:lnTo>
                  <a:pt x="1479526" y="798706"/>
                </a:lnTo>
                <a:lnTo>
                  <a:pt x="1484929" y="812373"/>
                </a:lnTo>
                <a:lnTo>
                  <a:pt x="1489696" y="826676"/>
                </a:lnTo>
                <a:lnTo>
                  <a:pt x="1493828" y="840978"/>
                </a:lnTo>
                <a:lnTo>
                  <a:pt x="1497007" y="855281"/>
                </a:lnTo>
                <a:lnTo>
                  <a:pt x="1499867" y="870219"/>
                </a:lnTo>
                <a:lnTo>
                  <a:pt x="1501774" y="885475"/>
                </a:lnTo>
                <a:lnTo>
                  <a:pt x="1503045" y="900413"/>
                </a:lnTo>
                <a:lnTo>
                  <a:pt x="1503363" y="915987"/>
                </a:lnTo>
                <a:lnTo>
                  <a:pt x="1503045" y="931561"/>
                </a:lnTo>
                <a:lnTo>
                  <a:pt x="1501774" y="946817"/>
                </a:lnTo>
                <a:lnTo>
                  <a:pt x="1499867" y="962073"/>
                </a:lnTo>
                <a:lnTo>
                  <a:pt x="1497007" y="976694"/>
                </a:lnTo>
                <a:lnTo>
                  <a:pt x="1493828" y="991314"/>
                </a:lnTo>
                <a:lnTo>
                  <a:pt x="1489696" y="1005616"/>
                </a:lnTo>
                <a:lnTo>
                  <a:pt x="1484929" y="1019601"/>
                </a:lnTo>
                <a:lnTo>
                  <a:pt x="1479526" y="1033268"/>
                </a:lnTo>
                <a:lnTo>
                  <a:pt x="1473805" y="1046617"/>
                </a:lnTo>
                <a:lnTo>
                  <a:pt x="1466812" y="1059648"/>
                </a:lnTo>
                <a:lnTo>
                  <a:pt x="1459820" y="1072044"/>
                </a:lnTo>
                <a:lnTo>
                  <a:pt x="1451874" y="1084439"/>
                </a:lnTo>
                <a:lnTo>
                  <a:pt x="1443610" y="1096199"/>
                </a:lnTo>
                <a:lnTo>
                  <a:pt x="1434393" y="1107959"/>
                </a:lnTo>
                <a:lnTo>
                  <a:pt x="1424858" y="1118448"/>
                </a:lnTo>
                <a:lnTo>
                  <a:pt x="1415005" y="1129254"/>
                </a:lnTo>
                <a:lnTo>
                  <a:pt x="1404517" y="1139107"/>
                </a:lnTo>
                <a:lnTo>
                  <a:pt x="1393392" y="1148642"/>
                </a:lnTo>
                <a:lnTo>
                  <a:pt x="1381950" y="1157541"/>
                </a:lnTo>
                <a:lnTo>
                  <a:pt x="1370508" y="1165805"/>
                </a:lnTo>
                <a:lnTo>
                  <a:pt x="1358113" y="1173751"/>
                </a:lnTo>
                <a:lnTo>
                  <a:pt x="1345399" y="1181061"/>
                </a:lnTo>
                <a:lnTo>
                  <a:pt x="1332368" y="1187736"/>
                </a:lnTo>
                <a:lnTo>
                  <a:pt x="1319337" y="1193775"/>
                </a:lnTo>
                <a:lnTo>
                  <a:pt x="1305352" y="1199178"/>
                </a:lnTo>
                <a:lnTo>
                  <a:pt x="1291368" y="1203945"/>
                </a:lnTo>
                <a:lnTo>
                  <a:pt x="1277065" y="1208077"/>
                </a:lnTo>
                <a:lnTo>
                  <a:pt x="1262445" y="1211573"/>
                </a:lnTo>
                <a:lnTo>
                  <a:pt x="1247824" y="1213798"/>
                </a:lnTo>
                <a:lnTo>
                  <a:pt x="1232568" y="1216023"/>
                </a:lnTo>
                <a:lnTo>
                  <a:pt x="1217630" y="1216976"/>
                </a:lnTo>
                <a:lnTo>
                  <a:pt x="1202056" y="1217612"/>
                </a:lnTo>
                <a:lnTo>
                  <a:pt x="1186482" y="1216976"/>
                </a:lnTo>
                <a:lnTo>
                  <a:pt x="1170908" y="1216023"/>
                </a:lnTo>
                <a:lnTo>
                  <a:pt x="1155970" y="1213798"/>
                </a:lnTo>
                <a:lnTo>
                  <a:pt x="1141350" y="1211573"/>
                </a:lnTo>
                <a:lnTo>
                  <a:pt x="1126412" y="1208077"/>
                </a:lnTo>
                <a:lnTo>
                  <a:pt x="1112109" y="1203945"/>
                </a:lnTo>
                <a:lnTo>
                  <a:pt x="1098442" y="1199178"/>
                </a:lnTo>
                <a:lnTo>
                  <a:pt x="1084457" y="1193775"/>
                </a:lnTo>
                <a:lnTo>
                  <a:pt x="1071426" y="1187736"/>
                </a:lnTo>
                <a:lnTo>
                  <a:pt x="1058077" y="1181061"/>
                </a:lnTo>
                <a:lnTo>
                  <a:pt x="1045364" y="1173751"/>
                </a:lnTo>
                <a:lnTo>
                  <a:pt x="1033286" y="1165805"/>
                </a:lnTo>
                <a:lnTo>
                  <a:pt x="1021526" y="1157541"/>
                </a:lnTo>
                <a:lnTo>
                  <a:pt x="1010084" y="1148642"/>
                </a:lnTo>
                <a:lnTo>
                  <a:pt x="998960" y="1139107"/>
                </a:lnTo>
                <a:lnTo>
                  <a:pt x="988789" y="1129254"/>
                </a:lnTo>
                <a:lnTo>
                  <a:pt x="978618" y="1118448"/>
                </a:lnTo>
                <a:lnTo>
                  <a:pt x="969083" y="1107959"/>
                </a:lnTo>
                <a:lnTo>
                  <a:pt x="960184" y="1096199"/>
                </a:lnTo>
                <a:lnTo>
                  <a:pt x="951603" y="1084439"/>
                </a:lnTo>
                <a:lnTo>
                  <a:pt x="943657" y="1072044"/>
                </a:lnTo>
                <a:lnTo>
                  <a:pt x="936664" y="1059648"/>
                </a:lnTo>
                <a:lnTo>
                  <a:pt x="929990" y="1046617"/>
                </a:lnTo>
                <a:lnTo>
                  <a:pt x="923951" y="1033268"/>
                </a:lnTo>
                <a:lnTo>
                  <a:pt x="918230" y="1019601"/>
                </a:lnTo>
                <a:lnTo>
                  <a:pt x="913462" y="1005616"/>
                </a:lnTo>
                <a:lnTo>
                  <a:pt x="909648" y="991314"/>
                </a:lnTo>
                <a:lnTo>
                  <a:pt x="906470" y="976694"/>
                </a:lnTo>
                <a:lnTo>
                  <a:pt x="903610" y="962073"/>
                </a:lnTo>
                <a:lnTo>
                  <a:pt x="901702" y="946817"/>
                </a:lnTo>
                <a:lnTo>
                  <a:pt x="900431" y="931561"/>
                </a:lnTo>
                <a:lnTo>
                  <a:pt x="900113" y="915987"/>
                </a:lnTo>
                <a:lnTo>
                  <a:pt x="900431" y="900413"/>
                </a:lnTo>
                <a:lnTo>
                  <a:pt x="901702" y="885475"/>
                </a:lnTo>
                <a:lnTo>
                  <a:pt x="903610" y="870219"/>
                </a:lnTo>
                <a:lnTo>
                  <a:pt x="906470" y="855281"/>
                </a:lnTo>
                <a:lnTo>
                  <a:pt x="909648" y="840978"/>
                </a:lnTo>
                <a:lnTo>
                  <a:pt x="913462" y="826676"/>
                </a:lnTo>
                <a:lnTo>
                  <a:pt x="918230" y="812373"/>
                </a:lnTo>
                <a:lnTo>
                  <a:pt x="923951" y="798706"/>
                </a:lnTo>
                <a:lnTo>
                  <a:pt x="929990" y="785357"/>
                </a:lnTo>
                <a:lnTo>
                  <a:pt x="936664" y="772008"/>
                </a:lnTo>
                <a:lnTo>
                  <a:pt x="943657" y="759930"/>
                </a:lnTo>
                <a:lnTo>
                  <a:pt x="951603" y="747535"/>
                </a:lnTo>
                <a:lnTo>
                  <a:pt x="960184" y="735457"/>
                </a:lnTo>
                <a:lnTo>
                  <a:pt x="969083" y="724015"/>
                </a:lnTo>
                <a:lnTo>
                  <a:pt x="976369" y="715758"/>
                </a:lnTo>
                <a:lnTo>
                  <a:pt x="960893" y="720157"/>
                </a:lnTo>
                <a:lnTo>
                  <a:pt x="934873" y="728097"/>
                </a:lnTo>
                <a:lnTo>
                  <a:pt x="908219" y="736672"/>
                </a:lnTo>
                <a:lnTo>
                  <a:pt x="880929" y="745883"/>
                </a:lnTo>
                <a:lnTo>
                  <a:pt x="853323" y="755729"/>
                </a:lnTo>
                <a:lnTo>
                  <a:pt x="825399" y="766528"/>
                </a:lnTo>
                <a:lnTo>
                  <a:pt x="821274" y="781773"/>
                </a:lnTo>
                <a:lnTo>
                  <a:pt x="818101" y="796700"/>
                </a:lnTo>
                <a:lnTo>
                  <a:pt x="814928" y="811310"/>
                </a:lnTo>
                <a:lnTo>
                  <a:pt x="812072" y="825603"/>
                </a:lnTo>
                <a:lnTo>
                  <a:pt x="810168" y="839578"/>
                </a:lnTo>
                <a:lnTo>
                  <a:pt x="808581" y="853235"/>
                </a:lnTo>
                <a:lnTo>
                  <a:pt x="807312" y="865939"/>
                </a:lnTo>
                <a:lnTo>
                  <a:pt x="806995" y="877691"/>
                </a:lnTo>
                <a:lnTo>
                  <a:pt x="807312" y="888807"/>
                </a:lnTo>
                <a:lnTo>
                  <a:pt x="807947" y="899605"/>
                </a:lnTo>
                <a:lnTo>
                  <a:pt x="808264" y="910404"/>
                </a:lnTo>
                <a:lnTo>
                  <a:pt x="808899" y="920885"/>
                </a:lnTo>
                <a:lnTo>
                  <a:pt x="810168" y="931366"/>
                </a:lnTo>
                <a:lnTo>
                  <a:pt x="811755" y="942165"/>
                </a:lnTo>
                <a:lnTo>
                  <a:pt x="813341" y="952328"/>
                </a:lnTo>
                <a:lnTo>
                  <a:pt x="814928" y="962809"/>
                </a:lnTo>
                <a:lnTo>
                  <a:pt x="817466" y="972973"/>
                </a:lnTo>
                <a:lnTo>
                  <a:pt x="819370" y="982819"/>
                </a:lnTo>
                <a:lnTo>
                  <a:pt x="822226" y="993300"/>
                </a:lnTo>
                <a:lnTo>
                  <a:pt x="824764" y="1003146"/>
                </a:lnTo>
                <a:lnTo>
                  <a:pt x="827620" y="1012674"/>
                </a:lnTo>
                <a:lnTo>
                  <a:pt x="830793" y="1022520"/>
                </a:lnTo>
                <a:lnTo>
                  <a:pt x="838092" y="1041576"/>
                </a:lnTo>
                <a:lnTo>
                  <a:pt x="846025" y="1060315"/>
                </a:lnTo>
                <a:lnTo>
                  <a:pt x="854592" y="1078736"/>
                </a:lnTo>
                <a:lnTo>
                  <a:pt x="863794" y="1096205"/>
                </a:lnTo>
                <a:lnTo>
                  <a:pt x="873948" y="1113038"/>
                </a:lnTo>
                <a:lnTo>
                  <a:pt x="885055" y="1129871"/>
                </a:lnTo>
                <a:lnTo>
                  <a:pt x="896795" y="1145752"/>
                </a:lnTo>
                <a:lnTo>
                  <a:pt x="908853" y="1161315"/>
                </a:lnTo>
                <a:lnTo>
                  <a:pt x="922180" y="1175924"/>
                </a:lnTo>
                <a:lnTo>
                  <a:pt x="935508" y="1189899"/>
                </a:lnTo>
                <a:lnTo>
                  <a:pt x="949787" y="1202921"/>
                </a:lnTo>
                <a:lnTo>
                  <a:pt x="964384" y="1215625"/>
                </a:lnTo>
                <a:lnTo>
                  <a:pt x="979932" y="1227059"/>
                </a:lnTo>
                <a:lnTo>
                  <a:pt x="987865" y="1232776"/>
                </a:lnTo>
                <a:lnTo>
                  <a:pt x="995798" y="1238176"/>
                </a:lnTo>
                <a:lnTo>
                  <a:pt x="1003731" y="1243257"/>
                </a:lnTo>
                <a:lnTo>
                  <a:pt x="1011981" y="1248657"/>
                </a:lnTo>
                <a:lnTo>
                  <a:pt x="1020548" y="1253421"/>
                </a:lnTo>
                <a:lnTo>
                  <a:pt x="1029116" y="1257550"/>
                </a:lnTo>
                <a:lnTo>
                  <a:pt x="1037366" y="1261996"/>
                </a:lnTo>
                <a:lnTo>
                  <a:pt x="1046251" y="1266125"/>
                </a:lnTo>
                <a:lnTo>
                  <a:pt x="1054819" y="1269936"/>
                </a:lnTo>
                <a:lnTo>
                  <a:pt x="1064021" y="1273430"/>
                </a:lnTo>
                <a:lnTo>
                  <a:pt x="1073223" y="1277241"/>
                </a:lnTo>
                <a:lnTo>
                  <a:pt x="1082425" y="1280418"/>
                </a:lnTo>
                <a:lnTo>
                  <a:pt x="1091310" y="1283594"/>
                </a:lnTo>
                <a:lnTo>
                  <a:pt x="1100829" y="1285817"/>
                </a:lnTo>
                <a:lnTo>
                  <a:pt x="1110032" y="1288675"/>
                </a:lnTo>
                <a:lnTo>
                  <a:pt x="1119551" y="1290581"/>
                </a:lnTo>
                <a:lnTo>
                  <a:pt x="1129071" y="1292487"/>
                </a:lnTo>
                <a:lnTo>
                  <a:pt x="1138907" y="1294710"/>
                </a:lnTo>
                <a:lnTo>
                  <a:pt x="1148427" y="1295663"/>
                </a:lnTo>
                <a:lnTo>
                  <a:pt x="1158581" y="1296933"/>
                </a:lnTo>
                <a:lnTo>
                  <a:pt x="1168418" y="1298204"/>
                </a:lnTo>
                <a:lnTo>
                  <a:pt x="1178255" y="1298521"/>
                </a:lnTo>
                <a:lnTo>
                  <a:pt x="1188091" y="1299474"/>
                </a:lnTo>
                <a:lnTo>
                  <a:pt x="1198563" y="1299474"/>
                </a:lnTo>
                <a:lnTo>
                  <a:pt x="1208400" y="1299474"/>
                </a:lnTo>
                <a:lnTo>
                  <a:pt x="1218871" y="1298521"/>
                </a:lnTo>
                <a:lnTo>
                  <a:pt x="1228708" y="1298204"/>
                </a:lnTo>
                <a:lnTo>
                  <a:pt x="1238545" y="1296933"/>
                </a:lnTo>
                <a:lnTo>
                  <a:pt x="1248064" y="1295663"/>
                </a:lnTo>
                <a:lnTo>
                  <a:pt x="1257901" y="1294710"/>
                </a:lnTo>
                <a:lnTo>
                  <a:pt x="1267420" y="1292487"/>
                </a:lnTo>
                <a:lnTo>
                  <a:pt x="1276940" y="1290581"/>
                </a:lnTo>
                <a:lnTo>
                  <a:pt x="1286459" y="1288675"/>
                </a:lnTo>
                <a:lnTo>
                  <a:pt x="1295979" y="1285817"/>
                </a:lnTo>
                <a:lnTo>
                  <a:pt x="1305498" y="1283594"/>
                </a:lnTo>
                <a:lnTo>
                  <a:pt x="1314700" y="1280418"/>
                </a:lnTo>
                <a:lnTo>
                  <a:pt x="1323903" y="1277241"/>
                </a:lnTo>
                <a:lnTo>
                  <a:pt x="1333105" y="1273430"/>
                </a:lnTo>
                <a:lnTo>
                  <a:pt x="1341672" y="1269936"/>
                </a:lnTo>
                <a:lnTo>
                  <a:pt x="1350557" y="1266125"/>
                </a:lnTo>
                <a:lnTo>
                  <a:pt x="1359125" y="1261996"/>
                </a:lnTo>
                <a:lnTo>
                  <a:pt x="1368009" y="1257550"/>
                </a:lnTo>
                <a:lnTo>
                  <a:pt x="1376577" y="1253421"/>
                </a:lnTo>
                <a:lnTo>
                  <a:pt x="1384827" y="1248657"/>
                </a:lnTo>
                <a:lnTo>
                  <a:pt x="1392760" y="1243257"/>
                </a:lnTo>
                <a:lnTo>
                  <a:pt x="1401010" y="1238176"/>
                </a:lnTo>
                <a:lnTo>
                  <a:pt x="1408943" y="1232776"/>
                </a:lnTo>
                <a:lnTo>
                  <a:pt x="1416876" y="1227059"/>
                </a:lnTo>
                <a:lnTo>
                  <a:pt x="1432425" y="1215625"/>
                </a:lnTo>
                <a:lnTo>
                  <a:pt x="1447021" y="1202921"/>
                </a:lnTo>
                <a:lnTo>
                  <a:pt x="1461300" y="1189899"/>
                </a:lnTo>
                <a:lnTo>
                  <a:pt x="1474945" y="1175924"/>
                </a:lnTo>
                <a:lnTo>
                  <a:pt x="1487955" y="1161315"/>
                </a:lnTo>
                <a:lnTo>
                  <a:pt x="1500330" y="1145752"/>
                </a:lnTo>
                <a:lnTo>
                  <a:pt x="1511754" y="1129871"/>
                </a:lnTo>
                <a:lnTo>
                  <a:pt x="1522860" y="1113038"/>
                </a:lnTo>
                <a:lnTo>
                  <a:pt x="1532696" y="1096205"/>
                </a:lnTo>
                <a:lnTo>
                  <a:pt x="1542216" y="1078736"/>
                </a:lnTo>
                <a:lnTo>
                  <a:pt x="1551101" y="1060315"/>
                </a:lnTo>
                <a:lnTo>
                  <a:pt x="1559034" y="1041576"/>
                </a:lnTo>
                <a:lnTo>
                  <a:pt x="1565697" y="1022520"/>
                </a:lnTo>
                <a:lnTo>
                  <a:pt x="1568870" y="1012674"/>
                </a:lnTo>
                <a:lnTo>
                  <a:pt x="1572044" y="1003146"/>
                </a:lnTo>
                <a:lnTo>
                  <a:pt x="1574899" y="993300"/>
                </a:lnTo>
                <a:lnTo>
                  <a:pt x="1577121" y="982819"/>
                </a:lnTo>
                <a:lnTo>
                  <a:pt x="1579659" y="972973"/>
                </a:lnTo>
                <a:lnTo>
                  <a:pt x="1581563" y="962809"/>
                </a:lnTo>
                <a:lnTo>
                  <a:pt x="1583467" y="952328"/>
                </a:lnTo>
                <a:lnTo>
                  <a:pt x="1585054" y="942165"/>
                </a:lnTo>
                <a:lnTo>
                  <a:pt x="1586323" y="931366"/>
                </a:lnTo>
                <a:lnTo>
                  <a:pt x="1587592" y="920885"/>
                </a:lnTo>
                <a:lnTo>
                  <a:pt x="1588227" y="910404"/>
                </a:lnTo>
                <a:lnTo>
                  <a:pt x="1589179" y="899605"/>
                </a:lnTo>
                <a:lnTo>
                  <a:pt x="1589496" y="888807"/>
                </a:lnTo>
                <a:lnTo>
                  <a:pt x="1589496" y="877691"/>
                </a:lnTo>
                <a:lnTo>
                  <a:pt x="1589496" y="867845"/>
                </a:lnTo>
                <a:lnTo>
                  <a:pt x="1589179" y="858316"/>
                </a:lnTo>
                <a:lnTo>
                  <a:pt x="1588227" y="848471"/>
                </a:lnTo>
                <a:lnTo>
                  <a:pt x="1587275" y="838942"/>
                </a:lnTo>
                <a:lnTo>
                  <a:pt x="1586005" y="829414"/>
                </a:lnTo>
                <a:lnTo>
                  <a:pt x="1584419" y="819886"/>
                </a:lnTo>
                <a:lnTo>
                  <a:pt x="1582515" y="810358"/>
                </a:lnTo>
                <a:lnTo>
                  <a:pt x="1580294" y="800829"/>
                </a:lnTo>
                <a:lnTo>
                  <a:pt x="1578073" y="791619"/>
                </a:lnTo>
                <a:lnTo>
                  <a:pt x="1575217" y="782091"/>
                </a:lnTo>
                <a:lnTo>
                  <a:pt x="1569188" y="763034"/>
                </a:lnTo>
                <a:lnTo>
                  <a:pt x="1562524" y="744295"/>
                </a:lnTo>
                <a:lnTo>
                  <a:pt x="1554591" y="725238"/>
                </a:lnTo>
                <a:lnTo>
                  <a:pt x="1533331" y="720157"/>
                </a:lnTo>
                <a:lnTo>
                  <a:pt x="1511754" y="715393"/>
                </a:lnTo>
                <a:lnTo>
                  <a:pt x="1490811" y="710946"/>
                </a:lnTo>
                <a:lnTo>
                  <a:pt x="1469233" y="706500"/>
                </a:lnTo>
                <a:lnTo>
                  <a:pt x="1447973" y="703006"/>
                </a:lnTo>
                <a:lnTo>
                  <a:pt x="1426396" y="699195"/>
                </a:lnTo>
                <a:lnTo>
                  <a:pt x="1408633" y="696541"/>
                </a:lnTo>
                <a:close/>
                <a:moveTo>
                  <a:pt x="77699" y="590550"/>
                </a:moveTo>
                <a:lnTo>
                  <a:pt x="85310" y="591185"/>
                </a:lnTo>
                <a:lnTo>
                  <a:pt x="92604" y="592137"/>
                </a:lnTo>
                <a:lnTo>
                  <a:pt x="100216" y="593725"/>
                </a:lnTo>
                <a:lnTo>
                  <a:pt x="107510" y="596582"/>
                </a:lnTo>
                <a:lnTo>
                  <a:pt x="114487" y="599757"/>
                </a:lnTo>
                <a:lnTo>
                  <a:pt x="121781" y="604202"/>
                </a:lnTo>
                <a:lnTo>
                  <a:pt x="242928" y="685482"/>
                </a:lnTo>
                <a:lnTo>
                  <a:pt x="249588" y="690245"/>
                </a:lnTo>
                <a:lnTo>
                  <a:pt x="255296" y="695325"/>
                </a:lnTo>
                <a:lnTo>
                  <a:pt x="260370" y="701357"/>
                </a:lnTo>
                <a:lnTo>
                  <a:pt x="265128" y="707707"/>
                </a:lnTo>
                <a:lnTo>
                  <a:pt x="268616" y="714057"/>
                </a:lnTo>
                <a:lnTo>
                  <a:pt x="271787" y="720725"/>
                </a:lnTo>
                <a:lnTo>
                  <a:pt x="274642" y="728027"/>
                </a:lnTo>
                <a:lnTo>
                  <a:pt x="276227" y="735647"/>
                </a:lnTo>
                <a:lnTo>
                  <a:pt x="277496" y="742632"/>
                </a:lnTo>
                <a:lnTo>
                  <a:pt x="277813" y="750252"/>
                </a:lnTo>
                <a:lnTo>
                  <a:pt x="277496" y="757872"/>
                </a:lnTo>
                <a:lnTo>
                  <a:pt x="276227" y="765175"/>
                </a:lnTo>
                <a:lnTo>
                  <a:pt x="274642" y="772795"/>
                </a:lnTo>
                <a:lnTo>
                  <a:pt x="271787" y="780098"/>
                </a:lnTo>
                <a:lnTo>
                  <a:pt x="268616" y="787083"/>
                </a:lnTo>
                <a:lnTo>
                  <a:pt x="264810" y="794385"/>
                </a:lnTo>
                <a:lnTo>
                  <a:pt x="259736" y="800735"/>
                </a:lnTo>
                <a:lnTo>
                  <a:pt x="254345" y="806450"/>
                </a:lnTo>
                <a:lnTo>
                  <a:pt x="248954" y="811848"/>
                </a:lnTo>
                <a:lnTo>
                  <a:pt x="242611" y="815975"/>
                </a:lnTo>
                <a:lnTo>
                  <a:pt x="235951" y="820103"/>
                </a:lnTo>
                <a:lnTo>
                  <a:pt x="228974" y="823278"/>
                </a:lnTo>
                <a:lnTo>
                  <a:pt x="221997" y="825500"/>
                </a:lnTo>
                <a:lnTo>
                  <a:pt x="214703" y="827088"/>
                </a:lnTo>
                <a:lnTo>
                  <a:pt x="207408" y="828358"/>
                </a:lnTo>
                <a:lnTo>
                  <a:pt x="199797" y="828675"/>
                </a:lnTo>
                <a:lnTo>
                  <a:pt x="192186" y="828358"/>
                </a:lnTo>
                <a:lnTo>
                  <a:pt x="184574" y="827723"/>
                </a:lnTo>
                <a:lnTo>
                  <a:pt x="177597" y="825500"/>
                </a:lnTo>
                <a:lnTo>
                  <a:pt x="169986" y="823278"/>
                </a:lnTo>
                <a:lnTo>
                  <a:pt x="163009" y="819785"/>
                </a:lnTo>
                <a:lnTo>
                  <a:pt x="156032" y="815658"/>
                </a:lnTo>
                <a:lnTo>
                  <a:pt x="34568" y="734060"/>
                </a:lnTo>
                <a:lnTo>
                  <a:pt x="28225" y="729297"/>
                </a:lnTo>
                <a:lnTo>
                  <a:pt x="22200" y="723900"/>
                </a:lnTo>
                <a:lnTo>
                  <a:pt x="17125" y="718185"/>
                </a:lnTo>
                <a:lnTo>
                  <a:pt x="12686" y="712152"/>
                </a:lnTo>
                <a:lnTo>
                  <a:pt x="8563" y="705485"/>
                </a:lnTo>
                <a:lnTo>
                  <a:pt x="5391" y="698500"/>
                </a:lnTo>
                <a:lnTo>
                  <a:pt x="3171" y="691515"/>
                </a:lnTo>
                <a:lnTo>
                  <a:pt x="1269" y="684212"/>
                </a:lnTo>
                <a:lnTo>
                  <a:pt x="317" y="676910"/>
                </a:lnTo>
                <a:lnTo>
                  <a:pt x="0" y="669290"/>
                </a:lnTo>
                <a:lnTo>
                  <a:pt x="0" y="661670"/>
                </a:lnTo>
                <a:lnTo>
                  <a:pt x="1269" y="654050"/>
                </a:lnTo>
                <a:lnTo>
                  <a:pt x="3171" y="646747"/>
                </a:lnTo>
                <a:lnTo>
                  <a:pt x="5391" y="639445"/>
                </a:lnTo>
                <a:lnTo>
                  <a:pt x="9197" y="632460"/>
                </a:lnTo>
                <a:lnTo>
                  <a:pt x="13003" y="625475"/>
                </a:lnTo>
                <a:lnTo>
                  <a:pt x="17760" y="619125"/>
                </a:lnTo>
                <a:lnTo>
                  <a:pt x="22834" y="613410"/>
                </a:lnTo>
                <a:lnTo>
                  <a:pt x="28860" y="608012"/>
                </a:lnTo>
                <a:lnTo>
                  <a:pt x="35202" y="603885"/>
                </a:lnTo>
                <a:lnTo>
                  <a:pt x="41545" y="599757"/>
                </a:lnTo>
                <a:lnTo>
                  <a:pt x="48205" y="596582"/>
                </a:lnTo>
                <a:lnTo>
                  <a:pt x="55499" y="594360"/>
                </a:lnTo>
                <a:lnTo>
                  <a:pt x="63111" y="592137"/>
                </a:lnTo>
                <a:lnTo>
                  <a:pt x="70088" y="591185"/>
                </a:lnTo>
                <a:lnTo>
                  <a:pt x="77699" y="590550"/>
                </a:lnTo>
                <a:close/>
                <a:moveTo>
                  <a:pt x="1180793" y="522287"/>
                </a:moveTo>
                <a:lnTo>
                  <a:pt x="1194583" y="522287"/>
                </a:lnTo>
                <a:lnTo>
                  <a:pt x="1196024" y="522287"/>
                </a:lnTo>
                <a:lnTo>
                  <a:pt x="1211255" y="522287"/>
                </a:lnTo>
                <a:lnTo>
                  <a:pt x="1211730" y="522287"/>
                </a:lnTo>
                <a:lnTo>
                  <a:pt x="1215750" y="522446"/>
                </a:lnTo>
                <a:lnTo>
                  <a:pt x="1238227" y="523240"/>
                </a:lnTo>
                <a:lnTo>
                  <a:pt x="1241349" y="523388"/>
                </a:lnTo>
                <a:lnTo>
                  <a:pt x="1259362" y="523875"/>
                </a:lnTo>
                <a:lnTo>
                  <a:pt x="1283178" y="525146"/>
                </a:lnTo>
                <a:lnTo>
                  <a:pt x="1306042" y="526735"/>
                </a:lnTo>
                <a:lnTo>
                  <a:pt x="1329223" y="528323"/>
                </a:lnTo>
                <a:lnTo>
                  <a:pt x="1351768" y="530865"/>
                </a:lnTo>
                <a:lnTo>
                  <a:pt x="1373997" y="532771"/>
                </a:lnTo>
                <a:lnTo>
                  <a:pt x="1396225" y="535631"/>
                </a:lnTo>
                <a:lnTo>
                  <a:pt x="1418136" y="538172"/>
                </a:lnTo>
                <a:lnTo>
                  <a:pt x="1439411" y="541032"/>
                </a:lnTo>
                <a:lnTo>
                  <a:pt x="1461004" y="544209"/>
                </a:lnTo>
                <a:lnTo>
                  <a:pt x="1481962" y="547704"/>
                </a:lnTo>
                <a:lnTo>
                  <a:pt x="1502603" y="551516"/>
                </a:lnTo>
                <a:lnTo>
                  <a:pt x="1522926" y="555329"/>
                </a:lnTo>
                <a:lnTo>
                  <a:pt x="1542931" y="559459"/>
                </a:lnTo>
                <a:lnTo>
                  <a:pt x="1562937" y="563589"/>
                </a:lnTo>
                <a:lnTo>
                  <a:pt x="1602312" y="572803"/>
                </a:lnTo>
                <a:lnTo>
                  <a:pt x="1639783" y="582334"/>
                </a:lnTo>
                <a:lnTo>
                  <a:pt x="1677253" y="592818"/>
                </a:lnTo>
                <a:lnTo>
                  <a:pt x="1712818" y="603938"/>
                </a:lnTo>
                <a:lnTo>
                  <a:pt x="1747748" y="615376"/>
                </a:lnTo>
                <a:lnTo>
                  <a:pt x="1781726" y="627131"/>
                </a:lnTo>
                <a:lnTo>
                  <a:pt x="1814433" y="639521"/>
                </a:lnTo>
                <a:lnTo>
                  <a:pt x="1846188" y="652230"/>
                </a:lnTo>
                <a:lnTo>
                  <a:pt x="1876990" y="665256"/>
                </a:lnTo>
                <a:lnTo>
                  <a:pt x="1906521" y="678600"/>
                </a:lnTo>
                <a:lnTo>
                  <a:pt x="1935736" y="691943"/>
                </a:lnTo>
                <a:lnTo>
                  <a:pt x="1963362" y="705605"/>
                </a:lnTo>
                <a:lnTo>
                  <a:pt x="1990354" y="719266"/>
                </a:lnTo>
                <a:lnTo>
                  <a:pt x="2016075" y="732928"/>
                </a:lnTo>
                <a:lnTo>
                  <a:pt x="2041161" y="746907"/>
                </a:lnTo>
                <a:lnTo>
                  <a:pt x="2064977" y="760251"/>
                </a:lnTo>
                <a:lnTo>
                  <a:pt x="2088158" y="773913"/>
                </a:lnTo>
                <a:lnTo>
                  <a:pt x="2110069" y="787256"/>
                </a:lnTo>
                <a:lnTo>
                  <a:pt x="2131344" y="799965"/>
                </a:lnTo>
                <a:lnTo>
                  <a:pt x="2151350" y="812673"/>
                </a:lnTo>
                <a:lnTo>
                  <a:pt x="2189138" y="837454"/>
                </a:lnTo>
                <a:lnTo>
                  <a:pt x="2223750" y="859694"/>
                </a:lnTo>
                <a:lnTo>
                  <a:pt x="2251377" y="878121"/>
                </a:lnTo>
                <a:lnTo>
                  <a:pt x="2277733" y="894960"/>
                </a:lnTo>
                <a:lnTo>
                  <a:pt x="2289165" y="901632"/>
                </a:lnTo>
                <a:lnTo>
                  <a:pt x="2299644" y="907668"/>
                </a:lnTo>
                <a:lnTo>
                  <a:pt x="2308217" y="912116"/>
                </a:lnTo>
                <a:lnTo>
                  <a:pt x="2314568" y="914658"/>
                </a:lnTo>
                <a:lnTo>
                  <a:pt x="2320602" y="917199"/>
                </a:lnTo>
                <a:lnTo>
                  <a:pt x="2326000" y="919423"/>
                </a:lnTo>
                <a:lnTo>
                  <a:pt x="2331716" y="922601"/>
                </a:lnTo>
                <a:lnTo>
                  <a:pt x="2336479" y="926413"/>
                </a:lnTo>
                <a:lnTo>
                  <a:pt x="2341242" y="929908"/>
                </a:lnTo>
                <a:lnTo>
                  <a:pt x="2345688" y="933720"/>
                </a:lnTo>
                <a:lnTo>
                  <a:pt x="2349816" y="938486"/>
                </a:lnTo>
                <a:lnTo>
                  <a:pt x="2353626" y="942934"/>
                </a:lnTo>
                <a:lnTo>
                  <a:pt x="2356802" y="948017"/>
                </a:lnTo>
                <a:lnTo>
                  <a:pt x="2359977" y="953418"/>
                </a:lnTo>
                <a:lnTo>
                  <a:pt x="2362200" y="958819"/>
                </a:lnTo>
                <a:lnTo>
                  <a:pt x="2364741" y="964538"/>
                </a:lnTo>
                <a:lnTo>
                  <a:pt x="2366328" y="970257"/>
                </a:lnTo>
                <a:lnTo>
                  <a:pt x="2367281" y="976293"/>
                </a:lnTo>
                <a:lnTo>
                  <a:pt x="2368234" y="982330"/>
                </a:lnTo>
                <a:lnTo>
                  <a:pt x="2368551" y="988684"/>
                </a:lnTo>
                <a:lnTo>
                  <a:pt x="2368234" y="997262"/>
                </a:lnTo>
                <a:lnTo>
                  <a:pt x="2367281" y="1006158"/>
                </a:lnTo>
                <a:lnTo>
                  <a:pt x="2366328" y="1014736"/>
                </a:lnTo>
                <a:lnTo>
                  <a:pt x="2364105" y="1023314"/>
                </a:lnTo>
                <a:lnTo>
                  <a:pt x="2361883" y="1031892"/>
                </a:lnTo>
                <a:lnTo>
                  <a:pt x="2358707" y="1040788"/>
                </a:lnTo>
                <a:lnTo>
                  <a:pt x="2355214" y="1049684"/>
                </a:lnTo>
                <a:lnTo>
                  <a:pt x="2350769" y="1058580"/>
                </a:lnTo>
                <a:lnTo>
                  <a:pt x="2346005" y="1067158"/>
                </a:lnTo>
                <a:lnTo>
                  <a:pt x="2340290" y="1076054"/>
                </a:lnTo>
                <a:lnTo>
                  <a:pt x="2334574" y="1085268"/>
                </a:lnTo>
                <a:lnTo>
                  <a:pt x="2328223" y="1094163"/>
                </a:lnTo>
                <a:lnTo>
                  <a:pt x="2320919" y="1103059"/>
                </a:lnTo>
                <a:lnTo>
                  <a:pt x="2312981" y="1112273"/>
                </a:lnTo>
                <a:lnTo>
                  <a:pt x="2304724" y="1121169"/>
                </a:lnTo>
                <a:lnTo>
                  <a:pt x="2295833" y="1130382"/>
                </a:lnTo>
                <a:lnTo>
                  <a:pt x="2281226" y="1144679"/>
                </a:lnTo>
                <a:lnTo>
                  <a:pt x="2264713" y="1159294"/>
                </a:lnTo>
                <a:lnTo>
                  <a:pt x="2246613" y="1174226"/>
                </a:lnTo>
                <a:lnTo>
                  <a:pt x="2227243" y="1188841"/>
                </a:lnTo>
                <a:lnTo>
                  <a:pt x="2205967" y="1203773"/>
                </a:lnTo>
                <a:lnTo>
                  <a:pt x="2183739" y="1219023"/>
                </a:lnTo>
                <a:lnTo>
                  <a:pt x="2159288" y="1234591"/>
                </a:lnTo>
                <a:lnTo>
                  <a:pt x="2133884" y="1249523"/>
                </a:lnTo>
                <a:lnTo>
                  <a:pt x="2107528" y="1264773"/>
                </a:lnTo>
                <a:lnTo>
                  <a:pt x="2079267" y="1279705"/>
                </a:lnTo>
                <a:lnTo>
                  <a:pt x="2050052" y="1294955"/>
                </a:lnTo>
                <a:lnTo>
                  <a:pt x="2019250" y="1309570"/>
                </a:lnTo>
                <a:lnTo>
                  <a:pt x="1987496" y="1324185"/>
                </a:lnTo>
                <a:lnTo>
                  <a:pt x="1954788" y="1338164"/>
                </a:lnTo>
                <a:lnTo>
                  <a:pt x="1920493" y="1352143"/>
                </a:lnTo>
                <a:lnTo>
                  <a:pt x="1885246" y="1365487"/>
                </a:lnTo>
                <a:lnTo>
                  <a:pt x="1849046" y="1378513"/>
                </a:lnTo>
                <a:lnTo>
                  <a:pt x="1811893" y="1391221"/>
                </a:lnTo>
                <a:lnTo>
                  <a:pt x="1773787" y="1403294"/>
                </a:lnTo>
                <a:lnTo>
                  <a:pt x="1734729" y="1414732"/>
                </a:lnTo>
                <a:lnTo>
                  <a:pt x="1694718" y="1425534"/>
                </a:lnTo>
                <a:lnTo>
                  <a:pt x="1653755" y="1435383"/>
                </a:lnTo>
                <a:lnTo>
                  <a:pt x="1612474" y="1444914"/>
                </a:lnTo>
                <a:lnTo>
                  <a:pt x="1569923" y="1453175"/>
                </a:lnTo>
                <a:lnTo>
                  <a:pt x="1548647" y="1457305"/>
                </a:lnTo>
                <a:lnTo>
                  <a:pt x="1527054" y="1461117"/>
                </a:lnTo>
                <a:lnTo>
                  <a:pt x="1505461" y="1464294"/>
                </a:lnTo>
                <a:lnTo>
                  <a:pt x="1483550" y="1468107"/>
                </a:lnTo>
                <a:lnTo>
                  <a:pt x="1461322" y="1470649"/>
                </a:lnTo>
                <a:lnTo>
                  <a:pt x="1439094" y="1473508"/>
                </a:lnTo>
                <a:lnTo>
                  <a:pt x="1416548" y="1476367"/>
                </a:lnTo>
                <a:lnTo>
                  <a:pt x="1394320" y="1478591"/>
                </a:lnTo>
                <a:lnTo>
                  <a:pt x="1371774" y="1480815"/>
                </a:lnTo>
                <a:lnTo>
                  <a:pt x="1348593" y="1482404"/>
                </a:lnTo>
                <a:lnTo>
                  <a:pt x="1325730" y="1483992"/>
                </a:lnTo>
                <a:lnTo>
                  <a:pt x="1302549" y="1484945"/>
                </a:lnTo>
                <a:lnTo>
                  <a:pt x="1279685" y="1486216"/>
                </a:lnTo>
                <a:lnTo>
                  <a:pt x="1256187" y="1486534"/>
                </a:lnTo>
                <a:lnTo>
                  <a:pt x="1232689" y="1487169"/>
                </a:lnTo>
                <a:lnTo>
                  <a:pt x="1209190" y="1487487"/>
                </a:lnTo>
                <a:lnTo>
                  <a:pt x="1195536" y="1487169"/>
                </a:lnTo>
                <a:lnTo>
                  <a:pt x="1181564" y="1486534"/>
                </a:lnTo>
                <a:lnTo>
                  <a:pt x="1166956" y="1485899"/>
                </a:lnTo>
                <a:lnTo>
                  <a:pt x="1151714" y="1484628"/>
                </a:lnTo>
                <a:lnTo>
                  <a:pt x="1136155" y="1483039"/>
                </a:lnTo>
                <a:lnTo>
                  <a:pt x="1120277" y="1481451"/>
                </a:lnTo>
                <a:lnTo>
                  <a:pt x="1086935" y="1477638"/>
                </a:lnTo>
                <a:lnTo>
                  <a:pt x="1052957" y="1472237"/>
                </a:lnTo>
                <a:lnTo>
                  <a:pt x="1017075" y="1465883"/>
                </a:lnTo>
                <a:lnTo>
                  <a:pt x="980239" y="1458893"/>
                </a:lnTo>
                <a:lnTo>
                  <a:pt x="943086" y="1450951"/>
                </a:lnTo>
                <a:lnTo>
                  <a:pt x="904346" y="1441737"/>
                </a:lnTo>
                <a:lnTo>
                  <a:pt x="865605" y="1431888"/>
                </a:lnTo>
                <a:lnTo>
                  <a:pt x="826229" y="1421086"/>
                </a:lnTo>
                <a:lnTo>
                  <a:pt x="786536" y="1409648"/>
                </a:lnTo>
                <a:lnTo>
                  <a:pt x="746843" y="1397258"/>
                </a:lnTo>
                <a:lnTo>
                  <a:pt x="707150" y="1384549"/>
                </a:lnTo>
                <a:lnTo>
                  <a:pt x="667456" y="1370570"/>
                </a:lnTo>
                <a:lnTo>
                  <a:pt x="628716" y="1356909"/>
                </a:lnTo>
                <a:lnTo>
                  <a:pt x="590293" y="1341976"/>
                </a:lnTo>
                <a:lnTo>
                  <a:pt x="552505" y="1326726"/>
                </a:lnTo>
                <a:lnTo>
                  <a:pt x="515669" y="1310841"/>
                </a:lnTo>
                <a:lnTo>
                  <a:pt x="479469" y="1294320"/>
                </a:lnTo>
                <a:lnTo>
                  <a:pt x="444857" y="1278117"/>
                </a:lnTo>
                <a:lnTo>
                  <a:pt x="428344" y="1269539"/>
                </a:lnTo>
                <a:lnTo>
                  <a:pt x="411514" y="1260961"/>
                </a:lnTo>
                <a:lnTo>
                  <a:pt x="395637" y="1252382"/>
                </a:lnTo>
                <a:lnTo>
                  <a:pt x="379760" y="1243487"/>
                </a:lnTo>
                <a:lnTo>
                  <a:pt x="364835" y="1234908"/>
                </a:lnTo>
                <a:lnTo>
                  <a:pt x="349910" y="1226013"/>
                </a:lnTo>
                <a:lnTo>
                  <a:pt x="335303" y="1217117"/>
                </a:lnTo>
                <a:lnTo>
                  <a:pt x="321331" y="1208221"/>
                </a:lnTo>
                <a:lnTo>
                  <a:pt x="308312" y="1199007"/>
                </a:lnTo>
                <a:lnTo>
                  <a:pt x="295292" y="1190112"/>
                </a:lnTo>
                <a:lnTo>
                  <a:pt x="282908" y="1180898"/>
                </a:lnTo>
                <a:lnTo>
                  <a:pt x="271476" y="1171684"/>
                </a:lnTo>
                <a:lnTo>
                  <a:pt x="260362" y="1162471"/>
                </a:lnTo>
                <a:lnTo>
                  <a:pt x="249566" y="1153575"/>
                </a:lnTo>
                <a:lnTo>
                  <a:pt x="239722" y="1144361"/>
                </a:lnTo>
                <a:lnTo>
                  <a:pt x="230513" y="1135148"/>
                </a:lnTo>
                <a:lnTo>
                  <a:pt x="221939" y="1125617"/>
                </a:lnTo>
                <a:lnTo>
                  <a:pt x="214001" y="1116403"/>
                </a:lnTo>
                <a:lnTo>
                  <a:pt x="206697" y="1107507"/>
                </a:lnTo>
                <a:lnTo>
                  <a:pt x="200346" y="1097976"/>
                </a:lnTo>
                <a:lnTo>
                  <a:pt x="194313" y="1088762"/>
                </a:lnTo>
                <a:lnTo>
                  <a:pt x="189549" y="1079549"/>
                </a:lnTo>
                <a:lnTo>
                  <a:pt x="186057" y="1071288"/>
                </a:lnTo>
                <a:lnTo>
                  <a:pt x="184151" y="1066523"/>
                </a:lnTo>
                <a:lnTo>
                  <a:pt x="182881" y="1060804"/>
                </a:lnTo>
                <a:lnTo>
                  <a:pt x="181293" y="1055403"/>
                </a:lnTo>
                <a:lnTo>
                  <a:pt x="180658" y="1049366"/>
                </a:lnTo>
                <a:lnTo>
                  <a:pt x="179706" y="1042695"/>
                </a:lnTo>
                <a:lnTo>
                  <a:pt x="179388" y="1036023"/>
                </a:lnTo>
                <a:lnTo>
                  <a:pt x="179706" y="1028715"/>
                </a:lnTo>
                <a:lnTo>
                  <a:pt x="180658" y="1021090"/>
                </a:lnTo>
                <a:lnTo>
                  <a:pt x="182246" y="1013148"/>
                </a:lnTo>
                <a:lnTo>
                  <a:pt x="184151" y="1004887"/>
                </a:lnTo>
                <a:lnTo>
                  <a:pt x="187009" y="996309"/>
                </a:lnTo>
                <a:lnTo>
                  <a:pt x="190820" y="987413"/>
                </a:lnTo>
                <a:lnTo>
                  <a:pt x="195265" y="978200"/>
                </a:lnTo>
                <a:lnTo>
                  <a:pt x="200664" y="968668"/>
                </a:lnTo>
                <a:lnTo>
                  <a:pt x="205427" y="961996"/>
                </a:lnTo>
                <a:lnTo>
                  <a:pt x="211143" y="955007"/>
                </a:lnTo>
                <a:lnTo>
                  <a:pt x="217176" y="947382"/>
                </a:lnTo>
                <a:lnTo>
                  <a:pt x="223527" y="939757"/>
                </a:lnTo>
                <a:lnTo>
                  <a:pt x="230830" y="932132"/>
                </a:lnTo>
                <a:lnTo>
                  <a:pt x="238452" y="923871"/>
                </a:lnTo>
                <a:lnTo>
                  <a:pt x="247343" y="915929"/>
                </a:lnTo>
                <a:lnTo>
                  <a:pt x="256234" y="907668"/>
                </a:lnTo>
                <a:lnTo>
                  <a:pt x="265761" y="899408"/>
                </a:lnTo>
                <a:lnTo>
                  <a:pt x="275922" y="890512"/>
                </a:lnTo>
                <a:lnTo>
                  <a:pt x="297515" y="873038"/>
                </a:lnTo>
                <a:lnTo>
                  <a:pt x="321966" y="855246"/>
                </a:lnTo>
                <a:lnTo>
                  <a:pt x="347687" y="836819"/>
                </a:lnTo>
                <a:lnTo>
                  <a:pt x="374996" y="818392"/>
                </a:lnTo>
                <a:lnTo>
                  <a:pt x="404528" y="799647"/>
                </a:lnTo>
                <a:lnTo>
                  <a:pt x="435013" y="780585"/>
                </a:lnTo>
                <a:lnTo>
                  <a:pt x="467085" y="761839"/>
                </a:lnTo>
                <a:lnTo>
                  <a:pt x="500427" y="743095"/>
                </a:lnTo>
                <a:lnTo>
                  <a:pt x="535040" y="724668"/>
                </a:lnTo>
                <a:lnTo>
                  <a:pt x="570287" y="706240"/>
                </a:lnTo>
                <a:lnTo>
                  <a:pt x="606805" y="688449"/>
                </a:lnTo>
                <a:lnTo>
                  <a:pt x="644276" y="670975"/>
                </a:lnTo>
                <a:lnTo>
                  <a:pt x="681746" y="654136"/>
                </a:lnTo>
                <a:lnTo>
                  <a:pt x="720169" y="637615"/>
                </a:lnTo>
                <a:lnTo>
                  <a:pt x="759227" y="622048"/>
                </a:lnTo>
                <a:lnTo>
                  <a:pt x="797968" y="607433"/>
                </a:lnTo>
                <a:lnTo>
                  <a:pt x="837344" y="593454"/>
                </a:lnTo>
                <a:lnTo>
                  <a:pt x="857349" y="586782"/>
                </a:lnTo>
                <a:lnTo>
                  <a:pt x="876719" y="580428"/>
                </a:lnTo>
                <a:lnTo>
                  <a:pt x="896090" y="574391"/>
                </a:lnTo>
                <a:lnTo>
                  <a:pt x="916095" y="568355"/>
                </a:lnTo>
                <a:lnTo>
                  <a:pt x="935465" y="563271"/>
                </a:lnTo>
                <a:lnTo>
                  <a:pt x="954836" y="557870"/>
                </a:lnTo>
                <a:lnTo>
                  <a:pt x="974206" y="553105"/>
                </a:lnTo>
                <a:lnTo>
                  <a:pt x="993259" y="548657"/>
                </a:lnTo>
                <a:lnTo>
                  <a:pt x="1012947" y="544209"/>
                </a:lnTo>
                <a:lnTo>
                  <a:pt x="1031999" y="540396"/>
                </a:lnTo>
                <a:lnTo>
                  <a:pt x="1050417" y="536584"/>
                </a:lnTo>
                <a:lnTo>
                  <a:pt x="1069470" y="533407"/>
                </a:lnTo>
                <a:lnTo>
                  <a:pt x="1087888" y="530865"/>
                </a:lnTo>
                <a:lnTo>
                  <a:pt x="1089921" y="530589"/>
                </a:lnTo>
                <a:lnTo>
                  <a:pt x="1102099" y="528639"/>
                </a:lnTo>
                <a:lnTo>
                  <a:pt x="1117965" y="527051"/>
                </a:lnTo>
                <a:lnTo>
                  <a:pt x="1133830" y="525463"/>
                </a:lnTo>
                <a:lnTo>
                  <a:pt x="1149379" y="523875"/>
                </a:lnTo>
                <a:lnTo>
                  <a:pt x="1165245" y="523240"/>
                </a:lnTo>
                <a:lnTo>
                  <a:pt x="1180793" y="522287"/>
                </a:lnTo>
                <a:close/>
                <a:moveTo>
                  <a:pt x="2459339" y="463550"/>
                </a:moveTo>
                <a:lnTo>
                  <a:pt x="2466990" y="463867"/>
                </a:lnTo>
                <a:lnTo>
                  <a:pt x="2474641" y="464184"/>
                </a:lnTo>
                <a:lnTo>
                  <a:pt x="2481655" y="465768"/>
                </a:lnTo>
                <a:lnTo>
                  <a:pt x="2488987" y="468302"/>
                </a:lnTo>
                <a:lnTo>
                  <a:pt x="2496000" y="471154"/>
                </a:lnTo>
                <a:lnTo>
                  <a:pt x="2503014" y="474639"/>
                </a:lnTo>
                <a:lnTo>
                  <a:pt x="2509390" y="479074"/>
                </a:lnTo>
                <a:lnTo>
                  <a:pt x="2515766" y="483826"/>
                </a:lnTo>
                <a:lnTo>
                  <a:pt x="2521185" y="489529"/>
                </a:lnTo>
                <a:lnTo>
                  <a:pt x="2526286" y="495549"/>
                </a:lnTo>
                <a:lnTo>
                  <a:pt x="2530749" y="502202"/>
                </a:lnTo>
                <a:lnTo>
                  <a:pt x="2534256" y="509172"/>
                </a:lnTo>
                <a:lnTo>
                  <a:pt x="2537125" y="516142"/>
                </a:lnTo>
                <a:lnTo>
                  <a:pt x="2539038" y="523429"/>
                </a:lnTo>
                <a:lnTo>
                  <a:pt x="2540632" y="530715"/>
                </a:lnTo>
                <a:lnTo>
                  <a:pt x="2541588" y="538319"/>
                </a:lnTo>
                <a:lnTo>
                  <a:pt x="2541269" y="545923"/>
                </a:lnTo>
                <a:lnTo>
                  <a:pt x="2540632" y="553526"/>
                </a:lnTo>
                <a:lnTo>
                  <a:pt x="2539038" y="560496"/>
                </a:lnTo>
                <a:lnTo>
                  <a:pt x="2536806" y="568100"/>
                </a:lnTo>
                <a:lnTo>
                  <a:pt x="2533937" y="574753"/>
                </a:lnTo>
                <a:lnTo>
                  <a:pt x="2530430" y="581406"/>
                </a:lnTo>
                <a:lnTo>
                  <a:pt x="2525967" y="588376"/>
                </a:lnTo>
                <a:lnTo>
                  <a:pt x="2521185" y="594079"/>
                </a:lnTo>
                <a:lnTo>
                  <a:pt x="2515128" y="599782"/>
                </a:lnTo>
                <a:lnTo>
                  <a:pt x="2359875" y="739182"/>
                </a:lnTo>
                <a:lnTo>
                  <a:pt x="2353818" y="743934"/>
                </a:lnTo>
                <a:lnTo>
                  <a:pt x="2347123" y="748370"/>
                </a:lnTo>
                <a:lnTo>
                  <a:pt x="2340428" y="751855"/>
                </a:lnTo>
                <a:lnTo>
                  <a:pt x="2333096" y="755023"/>
                </a:lnTo>
                <a:lnTo>
                  <a:pt x="2325445" y="756924"/>
                </a:lnTo>
                <a:lnTo>
                  <a:pt x="2318431" y="758191"/>
                </a:lnTo>
                <a:lnTo>
                  <a:pt x="2310780" y="758825"/>
                </a:lnTo>
                <a:lnTo>
                  <a:pt x="2303129" y="758825"/>
                </a:lnTo>
                <a:lnTo>
                  <a:pt x="2295797" y="758191"/>
                </a:lnTo>
                <a:lnTo>
                  <a:pt x="2288146" y="756924"/>
                </a:lnTo>
                <a:lnTo>
                  <a:pt x="2280814" y="754706"/>
                </a:lnTo>
                <a:lnTo>
                  <a:pt x="2274119" y="751855"/>
                </a:lnTo>
                <a:lnTo>
                  <a:pt x="2267105" y="748370"/>
                </a:lnTo>
                <a:lnTo>
                  <a:pt x="2260730" y="743934"/>
                </a:lnTo>
                <a:lnTo>
                  <a:pt x="2254672" y="738865"/>
                </a:lnTo>
                <a:lnTo>
                  <a:pt x="2248934" y="733163"/>
                </a:lnTo>
                <a:lnTo>
                  <a:pt x="2243833" y="726826"/>
                </a:lnTo>
                <a:lnTo>
                  <a:pt x="2239370" y="720490"/>
                </a:lnTo>
                <a:lnTo>
                  <a:pt x="2235864" y="713837"/>
                </a:lnTo>
                <a:lnTo>
                  <a:pt x="2232994" y="706550"/>
                </a:lnTo>
                <a:lnTo>
                  <a:pt x="2230763" y="699263"/>
                </a:lnTo>
                <a:lnTo>
                  <a:pt x="2229488" y="691976"/>
                </a:lnTo>
                <a:lnTo>
                  <a:pt x="2228850" y="684372"/>
                </a:lnTo>
                <a:lnTo>
                  <a:pt x="2228850" y="677086"/>
                </a:lnTo>
                <a:lnTo>
                  <a:pt x="2229488" y="669482"/>
                </a:lnTo>
                <a:lnTo>
                  <a:pt x="2231082" y="661878"/>
                </a:lnTo>
                <a:lnTo>
                  <a:pt x="2232994" y="654908"/>
                </a:lnTo>
                <a:lnTo>
                  <a:pt x="2236182" y="647622"/>
                </a:lnTo>
                <a:lnTo>
                  <a:pt x="2240008" y="640968"/>
                </a:lnTo>
                <a:lnTo>
                  <a:pt x="2243833" y="634632"/>
                </a:lnTo>
                <a:lnTo>
                  <a:pt x="2248934" y="628612"/>
                </a:lnTo>
                <a:lnTo>
                  <a:pt x="2254672" y="622593"/>
                </a:lnTo>
                <a:lnTo>
                  <a:pt x="2409926" y="483826"/>
                </a:lnTo>
                <a:lnTo>
                  <a:pt x="2416302" y="478440"/>
                </a:lnTo>
                <a:lnTo>
                  <a:pt x="2423315" y="474322"/>
                </a:lnTo>
                <a:lnTo>
                  <a:pt x="2430010" y="470520"/>
                </a:lnTo>
                <a:lnTo>
                  <a:pt x="2437023" y="467985"/>
                </a:lnTo>
                <a:lnTo>
                  <a:pt x="2444356" y="465768"/>
                </a:lnTo>
                <a:lnTo>
                  <a:pt x="2452007" y="464184"/>
                </a:lnTo>
                <a:lnTo>
                  <a:pt x="2459339" y="463550"/>
                </a:lnTo>
                <a:close/>
                <a:moveTo>
                  <a:pt x="308695" y="355600"/>
                </a:moveTo>
                <a:lnTo>
                  <a:pt x="316324" y="355600"/>
                </a:lnTo>
                <a:lnTo>
                  <a:pt x="323952" y="356556"/>
                </a:lnTo>
                <a:lnTo>
                  <a:pt x="330945" y="357830"/>
                </a:lnTo>
                <a:lnTo>
                  <a:pt x="338256" y="359741"/>
                </a:lnTo>
                <a:lnTo>
                  <a:pt x="345249" y="362608"/>
                </a:lnTo>
                <a:lnTo>
                  <a:pt x="352242" y="366112"/>
                </a:lnTo>
                <a:lnTo>
                  <a:pt x="358918" y="369935"/>
                </a:lnTo>
                <a:lnTo>
                  <a:pt x="364957" y="375351"/>
                </a:lnTo>
                <a:lnTo>
                  <a:pt x="370679" y="380766"/>
                </a:lnTo>
                <a:lnTo>
                  <a:pt x="489878" y="509147"/>
                </a:lnTo>
                <a:lnTo>
                  <a:pt x="495282" y="515518"/>
                </a:lnTo>
                <a:lnTo>
                  <a:pt x="499414" y="521889"/>
                </a:lnTo>
                <a:lnTo>
                  <a:pt x="503546" y="528579"/>
                </a:lnTo>
                <a:lnTo>
                  <a:pt x="506407" y="535587"/>
                </a:lnTo>
                <a:lnTo>
                  <a:pt x="508632" y="543233"/>
                </a:lnTo>
                <a:lnTo>
                  <a:pt x="510222" y="550560"/>
                </a:lnTo>
                <a:lnTo>
                  <a:pt x="511175" y="557887"/>
                </a:lnTo>
                <a:lnTo>
                  <a:pt x="511175" y="565532"/>
                </a:lnTo>
                <a:lnTo>
                  <a:pt x="510222" y="573178"/>
                </a:lnTo>
                <a:lnTo>
                  <a:pt x="508950" y="580186"/>
                </a:lnTo>
                <a:lnTo>
                  <a:pt x="507043" y="587831"/>
                </a:lnTo>
                <a:lnTo>
                  <a:pt x="504182" y="595158"/>
                </a:lnTo>
                <a:lnTo>
                  <a:pt x="500686" y="601848"/>
                </a:lnTo>
                <a:lnTo>
                  <a:pt x="496235" y="608219"/>
                </a:lnTo>
                <a:lnTo>
                  <a:pt x="491467" y="614591"/>
                </a:lnTo>
                <a:lnTo>
                  <a:pt x="486064" y="620006"/>
                </a:lnTo>
                <a:lnTo>
                  <a:pt x="480024" y="625422"/>
                </a:lnTo>
                <a:lnTo>
                  <a:pt x="473349" y="629563"/>
                </a:lnTo>
                <a:lnTo>
                  <a:pt x="466674" y="633704"/>
                </a:lnTo>
                <a:lnTo>
                  <a:pt x="459363" y="636571"/>
                </a:lnTo>
                <a:lnTo>
                  <a:pt x="452370" y="638801"/>
                </a:lnTo>
                <a:lnTo>
                  <a:pt x="444741" y="640394"/>
                </a:lnTo>
                <a:lnTo>
                  <a:pt x="437112" y="641350"/>
                </a:lnTo>
                <a:lnTo>
                  <a:pt x="430119" y="641350"/>
                </a:lnTo>
                <a:lnTo>
                  <a:pt x="422491" y="640394"/>
                </a:lnTo>
                <a:lnTo>
                  <a:pt x="414862" y="639120"/>
                </a:lnTo>
                <a:lnTo>
                  <a:pt x="407869" y="637209"/>
                </a:lnTo>
                <a:lnTo>
                  <a:pt x="400558" y="634341"/>
                </a:lnTo>
                <a:lnTo>
                  <a:pt x="393883" y="630837"/>
                </a:lnTo>
                <a:lnTo>
                  <a:pt x="387208" y="627015"/>
                </a:lnTo>
                <a:lnTo>
                  <a:pt x="381168" y="621599"/>
                </a:lnTo>
                <a:lnTo>
                  <a:pt x="375129" y="616183"/>
                </a:lnTo>
                <a:lnTo>
                  <a:pt x="255929" y="487484"/>
                </a:lnTo>
                <a:lnTo>
                  <a:pt x="250843" y="481432"/>
                </a:lnTo>
                <a:lnTo>
                  <a:pt x="246393" y="475061"/>
                </a:lnTo>
                <a:lnTo>
                  <a:pt x="242897" y="468052"/>
                </a:lnTo>
                <a:lnTo>
                  <a:pt x="239718" y="461362"/>
                </a:lnTo>
                <a:lnTo>
                  <a:pt x="237175" y="453717"/>
                </a:lnTo>
                <a:lnTo>
                  <a:pt x="236222" y="446390"/>
                </a:lnTo>
                <a:lnTo>
                  <a:pt x="235268" y="439063"/>
                </a:lnTo>
                <a:lnTo>
                  <a:pt x="234950" y="431418"/>
                </a:lnTo>
                <a:lnTo>
                  <a:pt x="235586" y="423772"/>
                </a:lnTo>
                <a:lnTo>
                  <a:pt x="236857" y="416127"/>
                </a:lnTo>
                <a:lnTo>
                  <a:pt x="238764" y="409118"/>
                </a:lnTo>
                <a:lnTo>
                  <a:pt x="241625" y="401791"/>
                </a:lnTo>
                <a:lnTo>
                  <a:pt x="245122" y="395102"/>
                </a:lnTo>
                <a:lnTo>
                  <a:pt x="249572" y="388730"/>
                </a:lnTo>
                <a:lnTo>
                  <a:pt x="254340" y="382359"/>
                </a:lnTo>
                <a:lnTo>
                  <a:pt x="260062" y="376944"/>
                </a:lnTo>
                <a:lnTo>
                  <a:pt x="266419" y="371528"/>
                </a:lnTo>
                <a:lnTo>
                  <a:pt x="272776" y="367387"/>
                </a:lnTo>
                <a:lnTo>
                  <a:pt x="279451" y="363245"/>
                </a:lnTo>
                <a:lnTo>
                  <a:pt x="286444" y="360378"/>
                </a:lnTo>
                <a:lnTo>
                  <a:pt x="293755" y="358148"/>
                </a:lnTo>
                <a:lnTo>
                  <a:pt x="301384" y="356556"/>
                </a:lnTo>
                <a:lnTo>
                  <a:pt x="308695" y="355600"/>
                </a:lnTo>
                <a:close/>
                <a:moveTo>
                  <a:pt x="2153515" y="228600"/>
                </a:moveTo>
                <a:lnTo>
                  <a:pt x="2161143" y="228600"/>
                </a:lnTo>
                <a:lnTo>
                  <a:pt x="2168454" y="228918"/>
                </a:lnTo>
                <a:lnTo>
                  <a:pt x="2176082" y="230507"/>
                </a:lnTo>
                <a:lnTo>
                  <a:pt x="2183710" y="232731"/>
                </a:lnTo>
                <a:lnTo>
                  <a:pt x="2190702" y="235273"/>
                </a:lnTo>
                <a:lnTo>
                  <a:pt x="2198012" y="239087"/>
                </a:lnTo>
                <a:lnTo>
                  <a:pt x="2204369" y="243218"/>
                </a:lnTo>
                <a:lnTo>
                  <a:pt x="2210726" y="248620"/>
                </a:lnTo>
                <a:lnTo>
                  <a:pt x="2216129" y="254023"/>
                </a:lnTo>
                <a:lnTo>
                  <a:pt x="2221532" y="260060"/>
                </a:lnTo>
                <a:lnTo>
                  <a:pt x="2225664" y="266416"/>
                </a:lnTo>
                <a:lnTo>
                  <a:pt x="2229478" y="273089"/>
                </a:lnTo>
                <a:lnTo>
                  <a:pt x="2232021" y="279763"/>
                </a:lnTo>
                <a:lnTo>
                  <a:pt x="2234563" y="287072"/>
                </a:lnTo>
                <a:lnTo>
                  <a:pt x="2236152" y="294699"/>
                </a:lnTo>
                <a:lnTo>
                  <a:pt x="2236788" y="302008"/>
                </a:lnTo>
                <a:lnTo>
                  <a:pt x="2236788" y="309635"/>
                </a:lnTo>
                <a:lnTo>
                  <a:pt x="2236152" y="317261"/>
                </a:lnTo>
                <a:lnTo>
                  <a:pt x="2234881" y="324253"/>
                </a:lnTo>
                <a:lnTo>
                  <a:pt x="2232974" y="331879"/>
                </a:lnTo>
                <a:lnTo>
                  <a:pt x="2230114" y="339188"/>
                </a:lnTo>
                <a:lnTo>
                  <a:pt x="2226617" y="346180"/>
                </a:lnTo>
                <a:lnTo>
                  <a:pt x="2222168" y="352853"/>
                </a:lnTo>
                <a:lnTo>
                  <a:pt x="2076917" y="553056"/>
                </a:lnTo>
                <a:lnTo>
                  <a:pt x="2072150" y="559412"/>
                </a:lnTo>
                <a:lnTo>
                  <a:pt x="2066429" y="565132"/>
                </a:lnTo>
                <a:lnTo>
                  <a:pt x="2060708" y="570216"/>
                </a:lnTo>
                <a:lnTo>
                  <a:pt x="2054351" y="574348"/>
                </a:lnTo>
                <a:lnTo>
                  <a:pt x="2047359" y="578161"/>
                </a:lnTo>
                <a:lnTo>
                  <a:pt x="2040366" y="581021"/>
                </a:lnTo>
                <a:lnTo>
                  <a:pt x="2033056" y="583246"/>
                </a:lnTo>
                <a:lnTo>
                  <a:pt x="2026064" y="584517"/>
                </a:lnTo>
                <a:lnTo>
                  <a:pt x="2018436" y="585788"/>
                </a:lnTo>
                <a:lnTo>
                  <a:pt x="2010808" y="585788"/>
                </a:lnTo>
                <a:lnTo>
                  <a:pt x="2003497" y="584835"/>
                </a:lnTo>
                <a:lnTo>
                  <a:pt x="1995869" y="583881"/>
                </a:lnTo>
                <a:lnTo>
                  <a:pt x="1988241" y="581657"/>
                </a:lnTo>
                <a:lnTo>
                  <a:pt x="1981249" y="578479"/>
                </a:lnTo>
                <a:lnTo>
                  <a:pt x="1974257" y="574983"/>
                </a:lnTo>
                <a:lnTo>
                  <a:pt x="1967582" y="570534"/>
                </a:lnTo>
                <a:lnTo>
                  <a:pt x="1961225" y="565768"/>
                </a:lnTo>
                <a:lnTo>
                  <a:pt x="1955822" y="560365"/>
                </a:lnTo>
                <a:lnTo>
                  <a:pt x="1950419" y="554327"/>
                </a:lnTo>
                <a:lnTo>
                  <a:pt x="1946605" y="547972"/>
                </a:lnTo>
                <a:lnTo>
                  <a:pt x="1942473" y="541298"/>
                </a:lnTo>
                <a:lnTo>
                  <a:pt x="1939931" y="533989"/>
                </a:lnTo>
                <a:lnTo>
                  <a:pt x="1937388" y="526998"/>
                </a:lnTo>
                <a:lnTo>
                  <a:pt x="1936117" y="519689"/>
                </a:lnTo>
                <a:lnTo>
                  <a:pt x="1935163" y="512380"/>
                </a:lnTo>
                <a:lnTo>
                  <a:pt x="1935163" y="504753"/>
                </a:lnTo>
                <a:lnTo>
                  <a:pt x="1935799" y="497126"/>
                </a:lnTo>
                <a:lnTo>
                  <a:pt x="1937070" y="489500"/>
                </a:lnTo>
                <a:lnTo>
                  <a:pt x="1938977" y="482508"/>
                </a:lnTo>
                <a:lnTo>
                  <a:pt x="1941838" y="474882"/>
                </a:lnTo>
                <a:lnTo>
                  <a:pt x="1945652" y="468208"/>
                </a:lnTo>
                <a:lnTo>
                  <a:pt x="1950101" y="461535"/>
                </a:lnTo>
                <a:lnTo>
                  <a:pt x="2095034" y="260696"/>
                </a:lnTo>
                <a:lnTo>
                  <a:pt x="2100119" y="254976"/>
                </a:lnTo>
                <a:lnTo>
                  <a:pt x="2105840" y="248938"/>
                </a:lnTo>
                <a:lnTo>
                  <a:pt x="2111879" y="244171"/>
                </a:lnTo>
                <a:lnTo>
                  <a:pt x="2118236" y="239722"/>
                </a:lnTo>
                <a:lnTo>
                  <a:pt x="2124592" y="236227"/>
                </a:lnTo>
                <a:lnTo>
                  <a:pt x="2131585" y="233367"/>
                </a:lnTo>
                <a:lnTo>
                  <a:pt x="2138895" y="231142"/>
                </a:lnTo>
                <a:lnTo>
                  <a:pt x="2146205" y="229553"/>
                </a:lnTo>
                <a:lnTo>
                  <a:pt x="2153515" y="228600"/>
                </a:lnTo>
                <a:close/>
                <a:moveTo>
                  <a:pt x="580011" y="142875"/>
                </a:moveTo>
                <a:lnTo>
                  <a:pt x="587656" y="143192"/>
                </a:lnTo>
                <a:lnTo>
                  <a:pt x="595300" y="144458"/>
                </a:lnTo>
                <a:lnTo>
                  <a:pt x="602308" y="146041"/>
                </a:lnTo>
                <a:lnTo>
                  <a:pt x="609635" y="148258"/>
                </a:lnTo>
                <a:lnTo>
                  <a:pt x="616643" y="151424"/>
                </a:lnTo>
                <a:lnTo>
                  <a:pt x="623013" y="155541"/>
                </a:lnTo>
                <a:lnTo>
                  <a:pt x="629384" y="159657"/>
                </a:lnTo>
                <a:lnTo>
                  <a:pt x="635118" y="165040"/>
                </a:lnTo>
                <a:lnTo>
                  <a:pt x="640533" y="170740"/>
                </a:lnTo>
                <a:lnTo>
                  <a:pt x="645311" y="177073"/>
                </a:lnTo>
                <a:lnTo>
                  <a:pt x="780372" y="375611"/>
                </a:lnTo>
                <a:lnTo>
                  <a:pt x="784194" y="382261"/>
                </a:lnTo>
                <a:lnTo>
                  <a:pt x="788016" y="389227"/>
                </a:lnTo>
                <a:lnTo>
                  <a:pt x="790246" y="396510"/>
                </a:lnTo>
                <a:lnTo>
                  <a:pt x="792157" y="404110"/>
                </a:lnTo>
                <a:lnTo>
                  <a:pt x="793432" y="411393"/>
                </a:lnTo>
                <a:lnTo>
                  <a:pt x="793750" y="418992"/>
                </a:lnTo>
                <a:lnTo>
                  <a:pt x="793432" y="426592"/>
                </a:lnTo>
                <a:lnTo>
                  <a:pt x="792157" y="434191"/>
                </a:lnTo>
                <a:lnTo>
                  <a:pt x="790565" y="441158"/>
                </a:lnTo>
                <a:lnTo>
                  <a:pt x="788016" y="448441"/>
                </a:lnTo>
                <a:lnTo>
                  <a:pt x="784831" y="455090"/>
                </a:lnTo>
                <a:lnTo>
                  <a:pt x="781009" y="461740"/>
                </a:lnTo>
                <a:lnTo>
                  <a:pt x="776231" y="467756"/>
                </a:lnTo>
                <a:lnTo>
                  <a:pt x="771452" y="473773"/>
                </a:lnTo>
                <a:lnTo>
                  <a:pt x="765719" y="478839"/>
                </a:lnTo>
                <a:lnTo>
                  <a:pt x="759348" y="483905"/>
                </a:lnTo>
                <a:lnTo>
                  <a:pt x="752340" y="488022"/>
                </a:lnTo>
                <a:lnTo>
                  <a:pt x="745332" y="491505"/>
                </a:lnTo>
                <a:lnTo>
                  <a:pt x="737687" y="493721"/>
                </a:lnTo>
                <a:lnTo>
                  <a:pt x="730679" y="495938"/>
                </a:lnTo>
                <a:lnTo>
                  <a:pt x="723035" y="496888"/>
                </a:lnTo>
                <a:lnTo>
                  <a:pt x="715390" y="496888"/>
                </a:lnTo>
                <a:lnTo>
                  <a:pt x="707745" y="496888"/>
                </a:lnTo>
                <a:lnTo>
                  <a:pt x="700418" y="495938"/>
                </a:lnTo>
                <a:lnTo>
                  <a:pt x="693092" y="493721"/>
                </a:lnTo>
                <a:lnTo>
                  <a:pt x="686084" y="491505"/>
                </a:lnTo>
                <a:lnTo>
                  <a:pt x="678758" y="488338"/>
                </a:lnTo>
                <a:lnTo>
                  <a:pt x="672387" y="484855"/>
                </a:lnTo>
                <a:lnTo>
                  <a:pt x="666016" y="480105"/>
                </a:lnTo>
                <a:lnTo>
                  <a:pt x="660282" y="474722"/>
                </a:lnTo>
                <a:lnTo>
                  <a:pt x="654867" y="469339"/>
                </a:lnTo>
                <a:lnTo>
                  <a:pt x="650089" y="463006"/>
                </a:lnTo>
                <a:lnTo>
                  <a:pt x="515347" y="264785"/>
                </a:lnTo>
                <a:lnTo>
                  <a:pt x="511206" y="257818"/>
                </a:lnTo>
                <a:lnTo>
                  <a:pt x="507702" y="250852"/>
                </a:lnTo>
                <a:lnTo>
                  <a:pt x="505154" y="243252"/>
                </a:lnTo>
                <a:lnTo>
                  <a:pt x="503243" y="236286"/>
                </a:lnTo>
                <a:lnTo>
                  <a:pt x="501969" y="228687"/>
                </a:lnTo>
                <a:lnTo>
                  <a:pt x="501650" y="221087"/>
                </a:lnTo>
                <a:lnTo>
                  <a:pt x="501969" y="213487"/>
                </a:lnTo>
                <a:lnTo>
                  <a:pt x="503243" y="206205"/>
                </a:lnTo>
                <a:lnTo>
                  <a:pt x="504835" y="198922"/>
                </a:lnTo>
                <a:lnTo>
                  <a:pt x="507702" y="191955"/>
                </a:lnTo>
                <a:lnTo>
                  <a:pt x="510888" y="184672"/>
                </a:lnTo>
                <a:lnTo>
                  <a:pt x="514392" y="178340"/>
                </a:lnTo>
                <a:lnTo>
                  <a:pt x="519170" y="172007"/>
                </a:lnTo>
                <a:lnTo>
                  <a:pt x="523948" y="166624"/>
                </a:lnTo>
                <a:lnTo>
                  <a:pt x="530000" y="160924"/>
                </a:lnTo>
                <a:lnTo>
                  <a:pt x="536371" y="156174"/>
                </a:lnTo>
                <a:lnTo>
                  <a:pt x="543060" y="152374"/>
                </a:lnTo>
                <a:lnTo>
                  <a:pt x="550387" y="148575"/>
                </a:lnTo>
                <a:lnTo>
                  <a:pt x="557713" y="146358"/>
                </a:lnTo>
                <a:lnTo>
                  <a:pt x="565039" y="144458"/>
                </a:lnTo>
                <a:lnTo>
                  <a:pt x="572684" y="143192"/>
                </a:lnTo>
                <a:lnTo>
                  <a:pt x="580011" y="142875"/>
                </a:lnTo>
                <a:close/>
                <a:moveTo>
                  <a:pt x="1813331" y="49212"/>
                </a:moveTo>
                <a:lnTo>
                  <a:pt x="1821259" y="49529"/>
                </a:lnTo>
                <a:lnTo>
                  <a:pt x="1828871" y="50796"/>
                </a:lnTo>
                <a:lnTo>
                  <a:pt x="1836483" y="52379"/>
                </a:lnTo>
                <a:lnTo>
                  <a:pt x="1843460" y="54913"/>
                </a:lnTo>
                <a:lnTo>
                  <a:pt x="1851072" y="58081"/>
                </a:lnTo>
                <a:lnTo>
                  <a:pt x="1857732" y="62515"/>
                </a:lnTo>
                <a:lnTo>
                  <a:pt x="1864075" y="67266"/>
                </a:lnTo>
                <a:lnTo>
                  <a:pt x="1869783" y="72334"/>
                </a:lnTo>
                <a:lnTo>
                  <a:pt x="1874858" y="78036"/>
                </a:lnTo>
                <a:lnTo>
                  <a:pt x="1879298" y="84371"/>
                </a:lnTo>
                <a:lnTo>
                  <a:pt x="1883104" y="90706"/>
                </a:lnTo>
                <a:lnTo>
                  <a:pt x="1886275" y="97357"/>
                </a:lnTo>
                <a:lnTo>
                  <a:pt x="1888812" y="104642"/>
                </a:lnTo>
                <a:lnTo>
                  <a:pt x="1890715" y="111928"/>
                </a:lnTo>
                <a:lnTo>
                  <a:pt x="1891984" y="119213"/>
                </a:lnTo>
                <a:lnTo>
                  <a:pt x="1892301" y="126815"/>
                </a:lnTo>
                <a:lnTo>
                  <a:pt x="1891984" y="134100"/>
                </a:lnTo>
                <a:lnTo>
                  <a:pt x="1890715" y="142018"/>
                </a:lnTo>
                <a:lnTo>
                  <a:pt x="1889130" y="149620"/>
                </a:lnTo>
                <a:lnTo>
                  <a:pt x="1886275" y="156905"/>
                </a:lnTo>
                <a:lnTo>
                  <a:pt x="1882787" y="163874"/>
                </a:lnTo>
                <a:lnTo>
                  <a:pt x="1752438" y="407768"/>
                </a:lnTo>
                <a:lnTo>
                  <a:pt x="1747998" y="415053"/>
                </a:lnTo>
                <a:lnTo>
                  <a:pt x="1743240" y="421388"/>
                </a:lnTo>
                <a:lnTo>
                  <a:pt x="1738166" y="426773"/>
                </a:lnTo>
                <a:lnTo>
                  <a:pt x="1732457" y="431841"/>
                </a:lnTo>
                <a:lnTo>
                  <a:pt x="1726114" y="436275"/>
                </a:lnTo>
                <a:lnTo>
                  <a:pt x="1719771" y="440393"/>
                </a:lnTo>
                <a:lnTo>
                  <a:pt x="1713111" y="443560"/>
                </a:lnTo>
                <a:lnTo>
                  <a:pt x="1705817" y="445778"/>
                </a:lnTo>
                <a:lnTo>
                  <a:pt x="1698522" y="447678"/>
                </a:lnTo>
                <a:lnTo>
                  <a:pt x="1691228" y="448945"/>
                </a:lnTo>
                <a:lnTo>
                  <a:pt x="1683616" y="449262"/>
                </a:lnTo>
                <a:lnTo>
                  <a:pt x="1676322" y="448945"/>
                </a:lnTo>
                <a:lnTo>
                  <a:pt x="1668393" y="447678"/>
                </a:lnTo>
                <a:lnTo>
                  <a:pt x="1660781" y="445778"/>
                </a:lnTo>
                <a:lnTo>
                  <a:pt x="1653487" y="443560"/>
                </a:lnTo>
                <a:lnTo>
                  <a:pt x="1646510" y="439759"/>
                </a:lnTo>
                <a:lnTo>
                  <a:pt x="1639215" y="435959"/>
                </a:lnTo>
                <a:lnTo>
                  <a:pt x="1632872" y="431207"/>
                </a:lnTo>
                <a:lnTo>
                  <a:pt x="1627481" y="426139"/>
                </a:lnTo>
                <a:lnTo>
                  <a:pt x="1622406" y="420121"/>
                </a:lnTo>
                <a:lnTo>
                  <a:pt x="1617966" y="414103"/>
                </a:lnTo>
                <a:lnTo>
                  <a:pt x="1613843" y="407451"/>
                </a:lnTo>
                <a:lnTo>
                  <a:pt x="1610672" y="400800"/>
                </a:lnTo>
                <a:lnTo>
                  <a:pt x="1608452" y="393515"/>
                </a:lnTo>
                <a:lnTo>
                  <a:pt x="1606549" y="386546"/>
                </a:lnTo>
                <a:lnTo>
                  <a:pt x="1605280" y="378944"/>
                </a:lnTo>
                <a:lnTo>
                  <a:pt x="1604963" y="371342"/>
                </a:lnTo>
                <a:lnTo>
                  <a:pt x="1605280" y="363740"/>
                </a:lnTo>
                <a:lnTo>
                  <a:pt x="1606549" y="356455"/>
                </a:lnTo>
                <a:lnTo>
                  <a:pt x="1608135" y="348853"/>
                </a:lnTo>
                <a:lnTo>
                  <a:pt x="1610672" y="341252"/>
                </a:lnTo>
                <a:lnTo>
                  <a:pt x="1614478" y="334283"/>
                </a:lnTo>
                <a:lnTo>
                  <a:pt x="1745143" y="90389"/>
                </a:lnTo>
                <a:lnTo>
                  <a:pt x="1749266" y="83420"/>
                </a:lnTo>
                <a:lnTo>
                  <a:pt x="1754024" y="77086"/>
                </a:lnTo>
                <a:lnTo>
                  <a:pt x="1759098" y="71701"/>
                </a:lnTo>
                <a:lnTo>
                  <a:pt x="1764490" y="66633"/>
                </a:lnTo>
                <a:lnTo>
                  <a:pt x="1770833" y="62198"/>
                </a:lnTo>
                <a:lnTo>
                  <a:pt x="1777176" y="58081"/>
                </a:lnTo>
                <a:lnTo>
                  <a:pt x="1784470" y="54913"/>
                </a:lnTo>
                <a:lnTo>
                  <a:pt x="1791130" y="52379"/>
                </a:lnTo>
                <a:lnTo>
                  <a:pt x="1798742" y="50796"/>
                </a:lnTo>
                <a:lnTo>
                  <a:pt x="1805719" y="49529"/>
                </a:lnTo>
                <a:lnTo>
                  <a:pt x="1813331" y="49212"/>
                </a:lnTo>
                <a:close/>
                <a:moveTo>
                  <a:pt x="952183" y="14287"/>
                </a:moveTo>
                <a:lnTo>
                  <a:pt x="959803" y="14921"/>
                </a:lnTo>
                <a:lnTo>
                  <a:pt x="967106" y="16190"/>
                </a:lnTo>
                <a:lnTo>
                  <a:pt x="974408" y="18094"/>
                </a:lnTo>
                <a:lnTo>
                  <a:pt x="981393" y="20949"/>
                </a:lnTo>
                <a:lnTo>
                  <a:pt x="988378" y="24121"/>
                </a:lnTo>
                <a:lnTo>
                  <a:pt x="994728" y="27928"/>
                </a:lnTo>
                <a:lnTo>
                  <a:pt x="1000443" y="32686"/>
                </a:lnTo>
                <a:lnTo>
                  <a:pt x="1006158" y="38079"/>
                </a:lnTo>
                <a:lnTo>
                  <a:pt x="1010921" y="43472"/>
                </a:lnTo>
                <a:lnTo>
                  <a:pt x="1015684" y="49817"/>
                </a:lnTo>
                <a:lnTo>
                  <a:pt x="1019176" y="56479"/>
                </a:lnTo>
                <a:lnTo>
                  <a:pt x="1022668" y="63775"/>
                </a:lnTo>
                <a:lnTo>
                  <a:pt x="1025209" y="71388"/>
                </a:lnTo>
                <a:lnTo>
                  <a:pt x="1086169" y="289326"/>
                </a:lnTo>
                <a:lnTo>
                  <a:pt x="1088391" y="297257"/>
                </a:lnTo>
                <a:lnTo>
                  <a:pt x="1089026" y="304871"/>
                </a:lnTo>
                <a:lnTo>
                  <a:pt x="1089026" y="312801"/>
                </a:lnTo>
                <a:lnTo>
                  <a:pt x="1088709" y="320415"/>
                </a:lnTo>
                <a:lnTo>
                  <a:pt x="1087439" y="327711"/>
                </a:lnTo>
                <a:lnTo>
                  <a:pt x="1085216" y="335008"/>
                </a:lnTo>
                <a:lnTo>
                  <a:pt x="1082676" y="341987"/>
                </a:lnTo>
                <a:lnTo>
                  <a:pt x="1079184" y="348966"/>
                </a:lnTo>
                <a:lnTo>
                  <a:pt x="1075056" y="355310"/>
                </a:lnTo>
                <a:lnTo>
                  <a:pt x="1070294" y="361021"/>
                </a:lnTo>
                <a:lnTo>
                  <a:pt x="1065214" y="366731"/>
                </a:lnTo>
                <a:lnTo>
                  <a:pt x="1059816" y="371806"/>
                </a:lnTo>
                <a:lnTo>
                  <a:pt x="1053466" y="376248"/>
                </a:lnTo>
                <a:lnTo>
                  <a:pt x="1047116" y="380054"/>
                </a:lnTo>
                <a:lnTo>
                  <a:pt x="1039496" y="383227"/>
                </a:lnTo>
                <a:lnTo>
                  <a:pt x="1031876" y="385765"/>
                </a:lnTo>
                <a:lnTo>
                  <a:pt x="1024256" y="387668"/>
                </a:lnTo>
                <a:lnTo>
                  <a:pt x="1016318" y="388620"/>
                </a:lnTo>
                <a:lnTo>
                  <a:pt x="1008381" y="388937"/>
                </a:lnTo>
                <a:lnTo>
                  <a:pt x="1001078" y="387985"/>
                </a:lnTo>
                <a:lnTo>
                  <a:pt x="993458" y="387033"/>
                </a:lnTo>
                <a:lnTo>
                  <a:pt x="986156" y="384813"/>
                </a:lnTo>
                <a:lnTo>
                  <a:pt x="979171" y="382275"/>
                </a:lnTo>
                <a:lnTo>
                  <a:pt x="972503" y="378468"/>
                </a:lnTo>
                <a:lnTo>
                  <a:pt x="966153" y="374661"/>
                </a:lnTo>
                <a:lnTo>
                  <a:pt x="960121" y="370220"/>
                </a:lnTo>
                <a:lnTo>
                  <a:pt x="954406" y="365145"/>
                </a:lnTo>
                <a:lnTo>
                  <a:pt x="949643" y="359117"/>
                </a:lnTo>
                <a:lnTo>
                  <a:pt x="944881" y="353090"/>
                </a:lnTo>
                <a:lnTo>
                  <a:pt x="941388" y="346428"/>
                </a:lnTo>
                <a:lnTo>
                  <a:pt x="938213" y="339449"/>
                </a:lnTo>
                <a:lnTo>
                  <a:pt x="935356" y="331835"/>
                </a:lnTo>
                <a:lnTo>
                  <a:pt x="874396" y="113580"/>
                </a:lnTo>
                <a:lnTo>
                  <a:pt x="872808" y="105649"/>
                </a:lnTo>
                <a:lnTo>
                  <a:pt x="871538" y="97719"/>
                </a:lnTo>
                <a:lnTo>
                  <a:pt x="871538" y="90422"/>
                </a:lnTo>
                <a:lnTo>
                  <a:pt x="871856" y="82492"/>
                </a:lnTo>
                <a:lnTo>
                  <a:pt x="873443" y="75195"/>
                </a:lnTo>
                <a:lnTo>
                  <a:pt x="875666" y="67582"/>
                </a:lnTo>
                <a:lnTo>
                  <a:pt x="878206" y="60920"/>
                </a:lnTo>
                <a:lnTo>
                  <a:pt x="881381" y="54258"/>
                </a:lnTo>
                <a:lnTo>
                  <a:pt x="885508" y="47913"/>
                </a:lnTo>
                <a:lnTo>
                  <a:pt x="890271" y="41886"/>
                </a:lnTo>
                <a:lnTo>
                  <a:pt x="895351" y="36493"/>
                </a:lnTo>
                <a:lnTo>
                  <a:pt x="901066" y="31100"/>
                </a:lnTo>
                <a:lnTo>
                  <a:pt x="907416" y="26976"/>
                </a:lnTo>
                <a:lnTo>
                  <a:pt x="914083" y="22852"/>
                </a:lnTo>
                <a:lnTo>
                  <a:pt x="921068" y="19680"/>
                </a:lnTo>
                <a:lnTo>
                  <a:pt x="928688" y="16825"/>
                </a:lnTo>
                <a:lnTo>
                  <a:pt x="936626" y="15239"/>
                </a:lnTo>
                <a:lnTo>
                  <a:pt x="944246" y="14604"/>
                </a:lnTo>
                <a:lnTo>
                  <a:pt x="952183" y="14287"/>
                </a:lnTo>
                <a:close/>
                <a:moveTo>
                  <a:pt x="1362909" y="0"/>
                </a:moveTo>
                <a:lnTo>
                  <a:pt x="1370792" y="953"/>
                </a:lnTo>
                <a:lnTo>
                  <a:pt x="1378676" y="2542"/>
                </a:lnTo>
                <a:lnTo>
                  <a:pt x="1386244" y="4449"/>
                </a:lnTo>
                <a:lnTo>
                  <a:pt x="1393497" y="7308"/>
                </a:lnTo>
                <a:lnTo>
                  <a:pt x="1400119" y="10804"/>
                </a:lnTo>
                <a:lnTo>
                  <a:pt x="1406426" y="15252"/>
                </a:lnTo>
                <a:lnTo>
                  <a:pt x="1412102" y="20019"/>
                </a:lnTo>
                <a:lnTo>
                  <a:pt x="1417463" y="25103"/>
                </a:lnTo>
                <a:lnTo>
                  <a:pt x="1422509" y="31141"/>
                </a:lnTo>
                <a:lnTo>
                  <a:pt x="1426293" y="37178"/>
                </a:lnTo>
                <a:lnTo>
                  <a:pt x="1430392" y="43851"/>
                </a:lnTo>
                <a:lnTo>
                  <a:pt x="1433231" y="50524"/>
                </a:lnTo>
                <a:lnTo>
                  <a:pt x="1435438" y="57833"/>
                </a:lnTo>
                <a:lnTo>
                  <a:pt x="1437015" y="65141"/>
                </a:lnTo>
                <a:lnTo>
                  <a:pt x="1438276" y="73085"/>
                </a:lnTo>
                <a:lnTo>
                  <a:pt x="1438276" y="81029"/>
                </a:lnTo>
                <a:lnTo>
                  <a:pt x="1437330" y="88973"/>
                </a:lnTo>
                <a:lnTo>
                  <a:pt x="1407057" y="316174"/>
                </a:lnTo>
                <a:lnTo>
                  <a:pt x="1405796" y="323800"/>
                </a:lnTo>
                <a:lnTo>
                  <a:pt x="1403588" y="331426"/>
                </a:lnTo>
                <a:lnTo>
                  <a:pt x="1400750" y="339053"/>
                </a:lnTo>
                <a:lnTo>
                  <a:pt x="1397281" y="345726"/>
                </a:lnTo>
                <a:lnTo>
                  <a:pt x="1392866" y="352081"/>
                </a:lnTo>
                <a:lnTo>
                  <a:pt x="1388136" y="357483"/>
                </a:lnTo>
                <a:lnTo>
                  <a:pt x="1383091" y="363203"/>
                </a:lnTo>
                <a:lnTo>
                  <a:pt x="1377730" y="367969"/>
                </a:lnTo>
                <a:lnTo>
                  <a:pt x="1371423" y="372418"/>
                </a:lnTo>
                <a:lnTo>
                  <a:pt x="1364485" y="375913"/>
                </a:lnTo>
                <a:lnTo>
                  <a:pt x="1357863" y="379091"/>
                </a:lnTo>
                <a:lnTo>
                  <a:pt x="1350926" y="381315"/>
                </a:lnTo>
                <a:lnTo>
                  <a:pt x="1343357" y="382904"/>
                </a:lnTo>
                <a:lnTo>
                  <a:pt x="1335474" y="383857"/>
                </a:lnTo>
                <a:lnTo>
                  <a:pt x="1327906" y="384175"/>
                </a:lnTo>
                <a:lnTo>
                  <a:pt x="1320022" y="383539"/>
                </a:lnTo>
                <a:lnTo>
                  <a:pt x="1312138" y="381951"/>
                </a:lnTo>
                <a:lnTo>
                  <a:pt x="1304570" y="379726"/>
                </a:lnTo>
                <a:lnTo>
                  <a:pt x="1297632" y="376549"/>
                </a:lnTo>
                <a:lnTo>
                  <a:pt x="1290380" y="373053"/>
                </a:lnTo>
                <a:lnTo>
                  <a:pt x="1284703" y="369240"/>
                </a:lnTo>
                <a:lnTo>
                  <a:pt x="1278712" y="364474"/>
                </a:lnTo>
                <a:lnTo>
                  <a:pt x="1273036" y="358754"/>
                </a:lnTo>
                <a:lnTo>
                  <a:pt x="1268305" y="353352"/>
                </a:lnTo>
                <a:lnTo>
                  <a:pt x="1264206" y="346997"/>
                </a:lnTo>
                <a:lnTo>
                  <a:pt x="1260422" y="340641"/>
                </a:lnTo>
                <a:lnTo>
                  <a:pt x="1257268" y="333333"/>
                </a:lnTo>
                <a:lnTo>
                  <a:pt x="1255061" y="326342"/>
                </a:lnTo>
                <a:lnTo>
                  <a:pt x="1253484" y="318716"/>
                </a:lnTo>
                <a:lnTo>
                  <a:pt x="1252538" y="311089"/>
                </a:lnTo>
                <a:lnTo>
                  <a:pt x="1252538" y="303145"/>
                </a:lnTo>
                <a:lnTo>
                  <a:pt x="1253169" y="295201"/>
                </a:lnTo>
                <a:lnTo>
                  <a:pt x="1283442" y="68001"/>
                </a:lnTo>
                <a:lnTo>
                  <a:pt x="1285019" y="60057"/>
                </a:lnTo>
                <a:lnTo>
                  <a:pt x="1287226" y="52431"/>
                </a:lnTo>
                <a:lnTo>
                  <a:pt x="1290064" y="45440"/>
                </a:lnTo>
                <a:lnTo>
                  <a:pt x="1293533" y="38767"/>
                </a:lnTo>
                <a:lnTo>
                  <a:pt x="1297632" y="32412"/>
                </a:lnTo>
                <a:lnTo>
                  <a:pt x="1302363" y="26374"/>
                </a:lnTo>
                <a:lnTo>
                  <a:pt x="1307723" y="21290"/>
                </a:lnTo>
                <a:lnTo>
                  <a:pt x="1313400" y="16524"/>
                </a:lnTo>
                <a:lnTo>
                  <a:pt x="1319706" y="12075"/>
                </a:lnTo>
                <a:lnTo>
                  <a:pt x="1326013" y="8579"/>
                </a:lnTo>
                <a:lnTo>
                  <a:pt x="1332951" y="5402"/>
                </a:lnTo>
                <a:lnTo>
                  <a:pt x="1340204" y="2860"/>
                </a:lnTo>
                <a:lnTo>
                  <a:pt x="1347772" y="1271"/>
                </a:lnTo>
                <a:lnTo>
                  <a:pt x="1355025" y="635"/>
                </a:lnTo>
                <a:lnTo>
                  <a:pt x="13629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3" name="KSO_Shape"/>
          <p:cNvSpPr/>
          <p:nvPr/>
        </p:nvSpPr>
        <p:spPr bwMode="auto">
          <a:xfrm>
            <a:off x="4946650" y="5908675"/>
            <a:ext cx="687388" cy="466725"/>
          </a:xfrm>
          <a:custGeom>
            <a:avLst/>
            <a:gdLst>
              <a:gd name="T0" fmla="*/ 391191 w 2541588"/>
              <a:gd name="T1" fmla="*/ 1066523 h 1487487"/>
              <a:gd name="T2" fmla="*/ 730204 w 2541588"/>
              <a:gd name="T3" fmla="*/ 1177513 h 1487487"/>
              <a:gd name="T4" fmla="*/ 650875 w 2541588"/>
              <a:gd name="T5" fmla="*/ 892936 h 1487487"/>
              <a:gd name="T6" fmla="*/ 1732288 w 2541588"/>
              <a:gd name="T7" fmla="*/ 1008227 h 1487487"/>
              <a:gd name="T8" fmla="*/ 1603775 w 2541588"/>
              <a:gd name="T9" fmla="*/ 1266443 h 1487487"/>
              <a:gd name="T10" fmla="*/ 2097049 w 2541588"/>
              <a:gd name="T11" fmla="*/ 1090033 h 1487487"/>
              <a:gd name="T12" fmla="*/ 1789664 w 2541588"/>
              <a:gd name="T13" fmla="*/ 798694 h 1487487"/>
              <a:gd name="T14" fmla="*/ 1089861 w 2541588"/>
              <a:gd name="T15" fmla="*/ 823815 h 1487487"/>
              <a:gd name="T16" fmla="*/ 1065705 w 2541588"/>
              <a:gd name="T17" fmla="*/ 965569 h 1487487"/>
              <a:gd name="T18" fmla="*/ 1172498 w 2541588"/>
              <a:gd name="T19" fmla="*/ 1057741 h 1487487"/>
              <a:gd name="T20" fmla="*/ 1308848 w 2541588"/>
              <a:gd name="T21" fmla="*/ 1013245 h 1487487"/>
              <a:gd name="T22" fmla="*/ 1340493 w 2541588"/>
              <a:gd name="T23" fmla="*/ 888794 h 1487487"/>
              <a:gd name="T24" fmla="*/ 1227337 w 2541588"/>
              <a:gd name="T25" fmla="*/ 954093 h 1487487"/>
              <a:gd name="T26" fmla="*/ 1161092 w 2541588"/>
              <a:gd name="T27" fmla="*/ 830469 h 1487487"/>
              <a:gd name="T28" fmla="*/ 1479526 w 2541588"/>
              <a:gd name="T29" fmla="*/ 798706 h 1487487"/>
              <a:gd name="T30" fmla="*/ 1443610 w 2541588"/>
              <a:gd name="T31" fmla="*/ 1096199 h 1487487"/>
              <a:gd name="T32" fmla="*/ 1170908 w 2541588"/>
              <a:gd name="T33" fmla="*/ 1216023 h 1487487"/>
              <a:gd name="T34" fmla="*/ 929990 w 2541588"/>
              <a:gd name="T35" fmla="*/ 1046617 h 1487487"/>
              <a:gd name="T36" fmla="*/ 951603 w 2541588"/>
              <a:gd name="T37" fmla="*/ 747535 h 1487487"/>
              <a:gd name="T38" fmla="*/ 808899 w 2541588"/>
              <a:gd name="T39" fmla="*/ 920885 h 1487487"/>
              <a:gd name="T40" fmla="*/ 949787 w 2541588"/>
              <a:gd name="T41" fmla="*/ 1202921 h 1487487"/>
              <a:gd name="T42" fmla="*/ 1148427 w 2541588"/>
              <a:gd name="T43" fmla="*/ 1295663 h 1487487"/>
              <a:gd name="T44" fmla="*/ 1350557 w 2541588"/>
              <a:gd name="T45" fmla="*/ 1266125 h 1487487"/>
              <a:gd name="T46" fmla="*/ 1565697 w 2541588"/>
              <a:gd name="T47" fmla="*/ 1022520 h 1487487"/>
              <a:gd name="T48" fmla="*/ 1582515 w 2541588"/>
              <a:gd name="T49" fmla="*/ 810358 h 1487487"/>
              <a:gd name="T50" fmla="*/ 242928 w 2541588"/>
              <a:gd name="T51" fmla="*/ 685482 h 1487487"/>
              <a:gd name="T52" fmla="*/ 235951 w 2541588"/>
              <a:gd name="T53" fmla="*/ 820103 h 1487487"/>
              <a:gd name="T54" fmla="*/ 317 w 2541588"/>
              <a:gd name="T55" fmla="*/ 676910 h 1487487"/>
              <a:gd name="T56" fmla="*/ 1211255 w 2541588"/>
              <a:gd name="T57" fmla="*/ 522287 h 1487487"/>
              <a:gd name="T58" fmla="*/ 1639783 w 2541588"/>
              <a:gd name="T59" fmla="*/ 582334 h 1487487"/>
              <a:gd name="T60" fmla="*/ 2251377 w 2541588"/>
              <a:gd name="T61" fmla="*/ 878121 h 1487487"/>
              <a:gd name="T62" fmla="*/ 2368551 w 2541588"/>
              <a:gd name="T63" fmla="*/ 988684 h 1487487"/>
              <a:gd name="T64" fmla="*/ 2205967 w 2541588"/>
              <a:gd name="T65" fmla="*/ 1203773 h 1487487"/>
              <a:gd name="T66" fmla="*/ 1527054 w 2541588"/>
              <a:gd name="T67" fmla="*/ 1461117 h 1487487"/>
              <a:gd name="T68" fmla="*/ 1086935 w 2541588"/>
              <a:gd name="T69" fmla="*/ 1477638 h 1487487"/>
              <a:gd name="T70" fmla="*/ 379760 w 2541588"/>
              <a:gd name="T71" fmla="*/ 1243487 h 1487487"/>
              <a:gd name="T72" fmla="*/ 182881 w 2541588"/>
              <a:gd name="T73" fmla="*/ 1060804 h 1487487"/>
              <a:gd name="T74" fmla="*/ 265761 w 2541588"/>
              <a:gd name="T75" fmla="*/ 899408 h 1487487"/>
              <a:gd name="T76" fmla="*/ 896090 w 2541588"/>
              <a:gd name="T77" fmla="*/ 574391 h 1487487"/>
              <a:gd name="T78" fmla="*/ 2481655 w 2541588"/>
              <a:gd name="T79" fmla="*/ 465768 h 1487487"/>
              <a:gd name="T80" fmla="*/ 2521185 w 2541588"/>
              <a:gd name="T81" fmla="*/ 594079 h 1487487"/>
              <a:gd name="T82" fmla="*/ 2235864 w 2541588"/>
              <a:gd name="T83" fmla="*/ 713837 h 1487487"/>
              <a:gd name="T84" fmla="*/ 2459339 w 2541588"/>
              <a:gd name="T85" fmla="*/ 463550 h 1487487"/>
              <a:gd name="T86" fmla="*/ 508950 w 2541588"/>
              <a:gd name="T87" fmla="*/ 580186 h 1487487"/>
              <a:gd name="T88" fmla="*/ 381168 w 2541588"/>
              <a:gd name="T89" fmla="*/ 621599 h 1487487"/>
              <a:gd name="T90" fmla="*/ 279451 w 2541588"/>
              <a:gd name="T91" fmla="*/ 363245 h 1487487"/>
              <a:gd name="T92" fmla="*/ 2236788 w 2541588"/>
              <a:gd name="T93" fmla="*/ 302008 h 1487487"/>
              <a:gd name="T94" fmla="*/ 1988241 w 2541588"/>
              <a:gd name="T95" fmla="*/ 581657 h 1487487"/>
              <a:gd name="T96" fmla="*/ 2100119 w 2541588"/>
              <a:gd name="T97" fmla="*/ 254976 h 1487487"/>
              <a:gd name="T98" fmla="*/ 784194 w 2541588"/>
              <a:gd name="T99" fmla="*/ 382261 h 1487487"/>
              <a:gd name="T100" fmla="*/ 715390 w 2541588"/>
              <a:gd name="T101" fmla="*/ 496888 h 1487487"/>
              <a:gd name="T102" fmla="*/ 507702 w 2541588"/>
              <a:gd name="T103" fmla="*/ 191955 h 1487487"/>
              <a:gd name="T104" fmla="*/ 1869783 w 2541588"/>
              <a:gd name="T105" fmla="*/ 72334 h 1487487"/>
              <a:gd name="T106" fmla="*/ 1713111 w 2541588"/>
              <a:gd name="T107" fmla="*/ 443560 h 1487487"/>
              <a:gd name="T108" fmla="*/ 1605280 w 2541588"/>
              <a:gd name="T109" fmla="*/ 363740 h 1487487"/>
              <a:gd name="T110" fmla="*/ 981393 w 2541588"/>
              <a:gd name="T111" fmla="*/ 20949 h 1487487"/>
              <a:gd name="T112" fmla="*/ 1065214 w 2541588"/>
              <a:gd name="T113" fmla="*/ 366731 h 1487487"/>
              <a:gd name="T114" fmla="*/ 935356 w 2541588"/>
              <a:gd name="T115" fmla="*/ 331835 h 1487487"/>
              <a:gd name="T116" fmla="*/ 1362909 w 2541588"/>
              <a:gd name="T117" fmla="*/ 0 h 1487487"/>
              <a:gd name="T118" fmla="*/ 1400750 w 2541588"/>
              <a:gd name="T119" fmla="*/ 339053 h 1487487"/>
              <a:gd name="T120" fmla="*/ 1268305 w 2541588"/>
              <a:gd name="T121" fmla="*/ 353352 h 1487487"/>
              <a:gd name="T122" fmla="*/ 1340204 w 2541588"/>
              <a:gd name="T123" fmla="*/ 2860 h 1487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41588" h="1487487">
                <a:moveTo>
                  <a:pt x="652158" y="841613"/>
                </a:moveTo>
                <a:lnTo>
                  <a:pt x="643323" y="846033"/>
                </a:lnTo>
                <a:lnTo>
                  <a:pt x="614109" y="860647"/>
                </a:lnTo>
                <a:lnTo>
                  <a:pt x="585847" y="875897"/>
                </a:lnTo>
                <a:lnTo>
                  <a:pt x="558538" y="890830"/>
                </a:lnTo>
                <a:lnTo>
                  <a:pt x="532182" y="905762"/>
                </a:lnTo>
                <a:lnTo>
                  <a:pt x="507096" y="920694"/>
                </a:lnTo>
                <a:lnTo>
                  <a:pt x="483915" y="934991"/>
                </a:lnTo>
                <a:lnTo>
                  <a:pt x="461051" y="949288"/>
                </a:lnTo>
                <a:lnTo>
                  <a:pt x="440411" y="963267"/>
                </a:lnTo>
                <a:lnTo>
                  <a:pt x="421041" y="976293"/>
                </a:lnTo>
                <a:lnTo>
                  <a:pt x="403576" y="989002"/>
                </a:lnTo>
                <a:lnTo>
                  <a:pt x="387698" y="1001392"/>
                </a:lnTo>
                <a:lnTo>
                  <a:pt x="373726" y="1012830"/>
                </a:lnTo>
                <a:lnTo>
                  <a:pt x="361659" y="1023632"/>
                </a:lnTo>
                <a:lnTo>
                  <a:pt x="351498" y="1033163"/>
                </a:lnTo>
                <a:lnTo>
                  <a:pt x="357214" y="1038564"/>
                </a:lnTo>
                <a:lnTo>
                  <a:pt x="362612" y="1043965"/>
                </a:lnTo>
                <a:lnTo>
                  <a:pt x="368963" y="1049366"/>
                </a:lnTo>
                <a:lnTo>
                  <a:pt x="376267" y="1055085"/>
                </a:lnTo>
                <a:lnTo>
                  <a:pt x="391191" y="1066523"/>
                </a:lnTo>
                <a:lnTo>
                  <a:pt x="408339" y="1077960"/>
                </a:lnTo>
                <a:lnTo>
                  <a:pt x="427392" y="1090033"/>
                </a:lnTo>
                <a:lnTo>
                  <a:pt x="448032" y="1101788"/>
                </a:lnTo>
                <a:lnTo>
                  <a:pt x="469943" y="1114179"/>
                </a:lnTo>
                <a:lnTo>
                  <a:pt x="493759" y="1126570"/>
                </a:lnTo>
                <a:lnTo>
                  <a:pt x="518845" y="1139278"/>
                </a:lnTo>
                <a:lnTo>
                  <a:pt x="544884" y="1151351"/>
                </a:lnTo>
                <a:lnTo>
                  <a:pt x="572193" y="1163742"/>
                </a:lnTo>
                <a:lnTo>
                  <a:pt x="600454" y="1176132"/>
                </a:lnTo>
                <a:lnTo>
                  <a:pt x="629986" y="1187888"/>
                </a:lnTo>
                <a:lnTo>
                  <a:pt x="659518" y="1199960"/>
                </a:lnTo>
                <a:lnTo>
                  <a:pt x="690320" y="1211716"/>
                </a:lnTo>
                <a:lnTo>
                  <a:pt x="721439" y="1223471"/>
                </a:lnTo>
                <a:lnTo>
                  <a:pt x="753194" y="1234591"/>
                </a:lnTo>
                <a:lnTo>
                  <a:pt x="772127" y="1240780"/>
                </a:lnTo>
                <a:lnTo>
                  <a:pt x="767648" y="1234682"/>
                </a:lnTo>
                <a:lnTo>
                  <a:pt x="759397" y="1223566"/>
                </a:lnTo>
                <a:lnTo>
                  <a:pt x="751782" y="1212449"/>
                </a:lnTo>
                <a:lnTo>
                  <a:pt x="744484" y="1201016"/>
                </a:lnTo>
                <a:lnTo>
                  <a:pt x="737185" y="1189264"/>
                </a:lnTo>
                <a:lnTo>
                  <a:pt x="730204" y="1177513"/>
                </a:lnTo>
                <a:lnTo>
                  <a:pt x="723223" y="1165443"/>
                </a:lnTo>
                <a:lnTo>
                  <a:pt x="716877" y="1153374"/>
                </a:lnTo>
                <a:lnTo>
                  <a:pt x="710531" y="1140988"/>
                </a:lnTo>
                <a:lnTo>
                  <a:pt x="704819" y="1128283"/>
                </a:lnTo>
                <a:lnTo>
                  <a:pt x="699107" y="1115579"/>
                </a:lnTo>
                <a:lnTo>
                  <a:pt x="693713" y="1102875"/>
                </a:lnTo>
                <a:lnTo>
                  <a:pt x="688953" y="1089853"/>
                </a:lnTo>
                <a:lnTo>
                  <a:pt x="684193" y="1076196"/>
                </a:lnTo>
                <a:lnTo>
                  <a:pt x="679434" y="1063174"/>
                </a:lnTo>
                <a:lnTo>
                  <a:pt x="675309" y="1049516"/>
                </a:lnTo>
                <a:lnTo>
                  <a:pt x="671501" y="1036177"/>
                </a:lnTo>
                <a:lnTo>
                  <a:pt x="668010" y="1022202"/>
                </a:lnTo>
                <a:lnTo>
                  <a:pt x="664837" y="1008227"/>
                </a:lnTo>
                <a:lnTo>
                  <a:pt x="661981" y="993935"/>
                </a:lnTo>
                <a:lnTo>
                  <a:pt x="659126" y="980278"/>
                </a:lnTo>
                <a:lnTo>
                  <a:pt x="657222" y="965986"/>
                </a:lnTo>
                <a:lnTo>
                  <a:pt x="655318" y="951693"/>
                </a:lnTo>
                <a:lnTo>
                  <a:pt x="653731" y="936766"/>
                </a:lnTo>
                <a:lnTo>
                  <a:pt x="652462" y="922156"/>
                </a:lnTo>
                <a:lnTo>
                  <a:pt x="651510" y="907546"/>
                </a:lnTo>
                <a:lnTo>
                  <a:pt x="650875" y="892936"/>
                </a:lnTo>
                <a:lnTo>
                  <a:pt x="650875" y="877691"/>
                </a:lnTo>
                <a:lnTo>
                  <a:pt x="650875" y="864351"/>
                </a:lnTo>
                <a:lnTo>
                  <a:pt x="651510" y="850694"/>
                </a:lnTo>
                <a:lnTo>
                  <a:pt x="652158" y="841613"/>
                </a:lnTo>
                <a:close/>
                <a:moveTo>
                  <a:pt x="1736625" y="778344"/>
                </a:moveTo>
                <a:lnTo>
                  <a:pt x="1737048" y="780502"/>
                </a:lnTo>
                <a:lnTo>
                  <a:pt x="1739904" y="796383"/>
                </a:lnTo>
                <a:lnTo>
                  <a:pt x="1742125" y="812263"/>
                </a:lnTo>
                <a:lnTo>
                  <a:pt x="1743712" y="828461"/>
                </a:lnTo>
                <a:lnTo>
                  <a:pt x="1744981" y="844659"/>
                </a:lnTo>
                <a:lnTo>
                  <a:pt x="1745933" y="861493"/>
                </a:lnTo>
                <a:lnTo>
                  <a:pt x="1746250" y="877691"/>
                </a:lnTo>
                <a:lnTo>
                  <a:pt x="1745933" y="892936"/>
                </a:lnTo>
                <a:lnTo>
                  <a:pt x="1745298" y="907546"/>
                </a:lnTo>
                <a:lnTo>
                  <a:pt x="1744663" y="922156"/>
                </a:lnTo>
                <a:lnTo>
                  <a:pt x="1743394" y="936766"/>
                </a:lnTo>
                <a:lnTo>
                  <a:pt x="1741808" y="951693"/>
                </a:lnTo>
                <a:lnTo>
                  <a:pt x="1739904" y="965986"/>
                </a:lnTo>
                <a:lnTo>
                  <a:pt x="1737365" y="980278"/>
                </a:lnTo>
                <a:lnTo>
                  <a:pt x="1735144" y="993935"/>
                </a:lnTo>
                <a:lnTo>
                  <a:pt x="1732288" y="1008227"/>
                </a:lnTo>
                <a:lnTo>
                  <a:pt x="1728798" y="1022202"/>
                </a:lnTo>
                <a:lnTo>
                  <a:pt x="1725307" y="1036177"/>
                </a:lnTo>
                <a:lnTo>
                  <a:pt x="1721499" y="1049516"/>
                </a:lnTo>
                <a:lnTo>
                  <a:pt x="1717374" y="1063174"/>
                </a:lnTo>
                <a:lnTo>
                  <a:pt x="1712932" y="1076196"/>
                </a:lnTo>
                <a:lnTo>
                  <a:pt x="1708172" y="1089853"/>
                </a:lnTo>
                <a:lnTo>
                  <a:pt x="1703095" y="1102875"/>
                </a:lnTo>
                <a:lnTo>
                  <a:pt x="1697701" y="1115579"/>
                </a:lnTo>
                <a:lnTo>
                  <a:pt x="1692306" y="1128283"/>
                </a:lnTo>
                <a:lnTo>
                  <a:pt x="1686277" y="1140988"/>
                </a:lnTo>
                <a:lnTo>
                  <a:pt x="1679931" y="1153374"/>
                </a:lnTo>
                <a:lnTo>
                  <a:pt x="1673585" y="1165443"/>
                </a:lnTo>
                <a:lnTo>
                  <a:pt x="1666921" y="1177513"/>
                </a:lnTo>
                <a:lnTo>
                  <a:pt x="1659623" y="1189264"/>
                </a:lnTo>
                <a:lnTo>
                  <a:pt x="1652642" y="1201016"/>
                </a:lnTo>
                <a:lnTo>
                  <a:pt x="1645026" y="1212449"/>
                </a:lnTo>
                <a:lnTo>
                  <a:pt x="1637093" y="1223566"/>
                </a:lnTo>
                <a:lnTo>
                  <a:pt x="1629160" y="1234682"/>
                </a:lnTo>
                <a:lnTo>
                  <a:pt x="1620910" y="1245481"/>
                </a:lnTo>
                <a:lnTo>
                  <a:pt x="1612660" y="1255962"/>
                </a:lnTo>
                <a:lnTo>
                  <a:pt x="1603775" y="1266443"/>
                </a:lnTo>
                <a:lnTo>
                  <a:pt x="1594573" y="1276289"/>
                </a:lnTo>
                <a:lnTo>
                  <a:pt x="1585688" y="1286134"/>
                </a:lnTo>
                <a:lnTo>
                  <a:pt x="1581053" y="1291083"/>
                </a:lnTo>
                <a:lnTo>
                  <a:pt x="1585482" y="1290190"/>
                </a:lnTo>
                <a:lnTo>
                  <a:pt x="1623588" y="1281294"/>
                </a:lnTo>
                <a:lnTo>
                  <a:pt x="1661376" y="1271763"/>
                </a:lnTo>
                <a:lnTo>
                  <a:pt x="1697894" y="1261914"/>
                </a:lnTo>
                <a:lnTo>
                  <a:pt x="1733459" y="1251112"/>
                </a:lnTo>
                <a:lnTo>
                  <a:pt x="1768389" y="1240310"/>
                </a:lnTo>
                <a:lnTo>
                  <a:pt x="1802366" y="1228872"/>
                </a:lnTo>
                <a:lnTo>
                  <a:pt x="1835074" y="1217117"/>
                </a:lnTo>
                <a:lnTo>
                  <a:pt x="1866511" y="1204726"/>
                </a:lnTo>
                <a:lnTo>
                  <a:pt x="1897630" y="1192335"/>
                </a:lnTo>
                <a:lnTo>
                  <a:pt x="1926844" y="1179627"/>
                </a:lnTo>
                <a:lnTo>
                  <a:pt x="1955106" y="1166919"/>
                </a:lnTo>
                <a:lnTo>
                  <a:pt x="1982097" y="1153893"/>
                </a:lnTo>
                <a:lnTo>
                  <a:pt x="2007819" y="1141184"/>
                </a:lnTo>
                <a:lnTo>
                  <a:pt x="2031952" y="1128158"/>
                </a:lnTo>
                <a:lnTo>
                  <a:pt x="2055133" y="1115450"/>
                </a:lnTo>
                <a:lnTo>
                  <a:pt x="2077044" y="1102742"/>
                </a:lnTo>
                <a:lnTo>
                  <a:pt x="2097049" y="1090033"/>
                </a:lnTo>
                <a:lnTo>
                  <a:pt x="2115784" y="1077643"/>
                </a:lnTo>
                <a:lnTo>
                  <a:pt x="2132932" y="1065570"/>
                </a:lnTo>
                <a:lnTo>
                  <a:pt x="2148174" y="1053814"/>
                </a:lnTo>
                <a:lnTo>
                  <a:pt x="2162464" y="1042695"/>
                </a:lnTo>
                <a:lnTo>
                  <a:pt x="2174848" y="1031575"/>
                </a:lnTo>
                <a:lnTo>
                  <a:pt x="2185644" y="1021090"/>
                </a:lnTo>
                <a:lnTo>
                  <a:pt x="2163099" y="1006793"/>
                </a:lnTo>
                <a:lnTo>
                  <a:pt x="2137695" y="990590"/>
                </a:lnTo>
                <a:lnTo>
                  <a:pt x="2105940" y="969939"/>
                </a:lnTo>
                <a:lnTo>
                  <a:pt x="2071010" y="947382"/>
                </a:lnTo>
                <a:lnTo>
                  <a:pt x="2032905" y="923554"/>
                </a:lnTo>
                <a:lnTo>
                  <a:pt x="2012264" y="911163"/>
                </a:lnTo>
                <a:lnTo>
                  <a:pt x="1991306" y="898772"/>
                </a:lnTo>
                <a:lnTo>
                  <a:pt x="1969078" y="886064"/>
                </a:lnTo>
                <a:lnTo>
                  <a:pt x="1945897" y="873356"/>
                </a:lnTo>
                <a:lnTo>
                  <a:pt x="1922081" y="860647"/>
                </a:lnTo>
                <a:lnTo>
                  <a:pt x="1897630" y="848574"/>
                </a:lnTo>
                <a:lnTo>
                  <a:pt x="1871591" y="835866"/>
                </a:lnTo>
                <a:lnTo>
                  <a:pt x="1845235" y="823475"/>
                </a:lnTo>
                <a:lnTo>
                  <a:pt x="1817609" y="811085"/>
                </a:lnTo>
                <a:lnTo>
                  <a:pt x="1789664" y="798694"/>
                </a:lnTo>
                <a:lnTo>
                  <a:pt x="1760133" y="787256"/>
                </a:lnTo>
                <a:lnTo>
                  <a:pt x="1736625" y="778344"/>
                </a:lnTo>
                <a:close/>
                <a:moveTo>
                  <a:pt x="1202056" y="771055"/>
                </a:moveTo>
                <a:lnTo>
                  <a:pt x="1194428" y="771372"/>
                </a:lnTo>
                <a:lnTo>
                  <a:pt x="1186800" y="771690"/>
                </a:lnTo>
                <a:lnTo>
                  <a:pt x="1179808" y="772962"/>
                </a:lnTo>
                <a:lnTo>
                  <a:pt x="1172498" y="774233"/>
                </a:lnTo>
                <a:lnTo>
                  <a:pt x="1165823" y="775822"/>
                </a:lnTo>
                <a:lnTo>
                  <a:pt x="1158831" y="777729"/>
                </a:lnTo>
                <a:lnTo>
                  <a:pt x="1151838" y="779636"/>
                </a:lnTo>
                <a:lnTo>
                  <a:pt x="1145482" y="782497"/>
                </a:lnTo>
                <a:lnTo>
                  <a:pt x="1139125" y="785357"/>
                </a:lnTo>
                <a:lnTo>
                  <a:pt x="1132768" y="788535"/>
                </a:lnTo>
                <a:lnTo>
                  <a:pt x="1127047" y="792032"/>
                </a:lnTo>
                <a:lnTo>
                  <a:pt x="1121008" y="795846"/>
                </a:lnTo>
                <a:lnTo>
                  <a:pt x="1115287" y="799978"/>
                </a:lnTo>
                <a:lnTo>
                  <a:pt x="1109884" y="804427"/>
                </a:lnTo>
                <a:lnTo>
                  <a:pt x="1104799" y="808559"/>
                </a:lnTo>
                <a:lnTo>
                  <a:pt x="1099396" y="813327"/>
                </a:lnTo>
                <a:lnTo>
                  <a:pt x="1094628" y="818730"/>
                </a:lnTo>
                <a:lnTo>
                  <a:pt x="1089861" y="823815"/>
                </a:lnTo>
                <a:lnTo>
                  <a:pt x="1085729" y="829218"/>
                </a:lnTo>
                <a:lnTo>
                  <a:pt x="1081597" y="834939"/>
                </a:lnTo>
                <a:lnTo>
                  <a:pt x="1078101" y="840978"/>
                </a:lnTo>
                <a:lnTo>
                  <a:pt x="1074604" y="846699"/>
                </a:lnTo>
                <a:lnTo>
                  <a:pt x="1071426" y="853056"/>
                </a:lnTo>
                <a:lnTo>
                  <a:pt x="1068566" y="859413"/>
                </a:lnTo>
                <a:lnTo>
                  <a:pt x="1065705" y="866405"/>
                </a:lnTo>
                <a:lnTo>
                  <a:pt x="1063480" y="873079"/>
                </a:lnTo>
                <a:lnTo>
                  <a:pt x="1061255" y="879754"/>
                </a:lnTo>
                <a:lnTo>
                  <a:pt x="1059666" y="887064"/>
                </a:lnTo>
                <a:lnTo>
                  <a:pt x="1058713" y="894057"/>
                </a:lnTo>
                <a:lnTo>
                  <a:pt x="1057759" y="901367"/>
                </a:lnTo>
                <a:lnTo>
                  <a:pt x="1057124" y="908359"/>
                </a:lnTo>
                <a:lnTo>
                  <a:pt x="1057124" y="915987"/>
                </a:lnTo>
                <a:lnTo>
                  <a:pt x="1057124" y="923615"/>
                </a:lnTo>
                <a:lnTo>
                  <a:pt x="1057759" y="930608"/>
                </a:lnTo>
                <a:lnTo>
                  <a:pt x="1058713" y="938236"/>
                </a:lnTo>
                <a:lnTo>
                  <a:pt x="1059666" y="944910"/>
                </a:lnTo>
                <a:lnTo>
                  <a:pt x="1061255" y="952220"/>
                </a:lnTo>
                <a:lnTo>
                  <a:pt x="1063480" y="958895"/>
                </a:lnTo>
                <a:lnTo>
                  <a:pt x="1065705" y="965569"/>
                </a:lnTo>
                <a:lnTo>
                  <a:pt x="1068566" y="972244"/>
                </a:lnTo>
                <a:lnTo>
                  <a:pt x="1071426" y="978601"/>
                </a:lnTo>
                <a:lnTo>
                  <a:pt x="1074604" y="984957"/>
                </a:lnTo>
                <a:lnTo>
                  <a:pt x="1078101" y="990996"/>
                </a:lnTo>
                <a:lnTo>
                  <a:pt x="1081597" y="997035"/>
                </a:lnTo>
                <a:lnTo>
                  <a:pt x="1085729" y="1002438"/>
                </a:lnTo>
                <a:lnTo>
                  <a:pt x="1089861" y="1008159"/>
                </a:lnTo>
                <a:lnTo>
                  <a:pt x="1094628" y="1013245"/>
                </a:lnTo>
                <a:lnTo>
                  <a:pt x="1099396" y="1018330"/>
                </a:lnTo>
                <a:lnTo>
                  <a:pt x="1104799" y="1023097"/>
                </a:lnTo>
                <a:lnTo>
                  <a:pt x="1109884" y="1027547"/>
                </a:lnTo>
                <a:lnTo>
                  <a:pt x="1115287" y="1031997"/>
                </a:lnTo>
                <a:lnTo>
                  <a:pt x="1121008" y="1035811"/>
                </a:lnTo>
                <a:lnTo>
                  <a:pt x="1127047" y="1039943"/>
                </a:lnTo>
                <a:lnTo>
                  <a:pt x="1132768" y="1043121"/>
                </a:lnTo>
                <a:lnTo>
                  <a:pt x="1139125" y="1046617"/>
                </a:lnTo>
                <a:lnTo>
                  <a:pt x="1145482" y="1049478"/>
                </a:lnTo>
                <a:lnTo>
                  <a:pt x="1151838" y="1051702"/>
                </a:lnTo>
                <a:lnTo>
                  <a:pt x="1158831" y="1054245"/>
                </a:lnTo>
                <a:lnTo>
                  <a:pt x="1165823" y="1056152"/>
                </a:lnTo>
                <a:lnTo>
                  <a:pt x="1172498" y="1057741"/>
                </a:lnTo>
                <a:lnTo>
                  <a:pt x="1179808" y="1059013"/>
                </a:lnTo>
                <a:lnTo>
                  <a:pt x="1186800" y="1060284"/>
                </a:lnTo>
                <a:lnTo>
                  <a:pt x="1194428" y="1060602"/>
                </a:lnTo>
                <a:lnTo>
                  <a:pt x="1202056" y="1060602"/>
                </a:lnTo>
                <a:lnTo>
                  <a:pt x="1209048" y="1060602"/>
                </a:lnTo>
                <a:lnTo>
                  <a:pt x="1216676" y="1060284"/>
                </a:lnTo>
                <a:lnTo>
                  <a:pt x="1223987" y="1059013"/>
                </a:lnTo>
                <a:lnTo>
                  <a:pt x="1230979" y="1057741"/>
                </a:lnTo>
                <a:lnTo>
                  <a:pt x="1238289" y="1056152"/>
                </a:lnTo>
                <a:lnTo>
                  <a:pt x="1244964" y="1054245"/>
                </a:lnTo>
                <a:lnTo>
                  <a:pt x="1251638" y="1051702"/>
                </a:lnTo>
                <a:lnTo>
                  <a:pt x="1257995" y="1049478"/>
                </a:lnTo>
                <a:lnTo>
                  <a:pt x="1264352" y="1046617"/>
                </a:lnTo>
                <a:lnTo>
                  <a:pt x="1270708" y="1043121"/>
                </a:lnTo>
                <a:lnTo>
                  <a:pt x="1276747" y="1039943"/>
                </a:lnTo>
                <a:lnTo>
                  <a:pt x="1282786" y="1035811"/>
                </a:lnTo>
                <a:lnTo>
                  <a:pt x="1288189" y="1031997"/>
                </a:lnTo>
                <a:lnTo>
                  <a:pt x="1293910" y="1027547"/>
                </a:lnTo>
                <a:lnTo>
                  <a:pt x="1298996" y="1023097"/>
                </a:lnTo>
                <a:lnTo>
                  <a:pt x="1304081" y="1018330"/>
                </a:lnTo>
                <a:lnTo>
                  <a:pt x="1308848" y="1013245"/>
                </a:lnTo>
                <a:lnTo>
                  <a:pt x="1313616" y="1008159"/>
                </a:lnTo>
                <a:lnTo>
                  <a:pt x="1317748" y="1002438"/>
                </a:lnTo>
                <a:lnTo>
                  <a:pt x="1321880" y="997035"/>
                </a:lnTo>
                <a:lnTo>
                  <a:pt x="1325694" y="990996"/>
                </a:lnTo>
                <a:lnTo>
                  <a:pt x="1329190" y="984957"/>
                </a:lnTo>
                <a:lnTo>
                  <a:pt x="1332368" y="978601"/>
                </a:lnTo>
                <a:lnTo>
                  <a:pt x="1335229" y="972244"/>
                </a:lnTo>
                <a:lnTo>
                  <a:pt x="1337771" y="965569"/>
                </a:lnTo>
                <a:lnTo>
                  <a:pt x="1340314" y="958895"/>
                </a:lnTo>
                <a:lnTo>
                  <a:pt x="1341903" y="952220"/>
                </a:lnTo>
                <a:lnTo>
                  <a:pt x="1343810" y="944910"/>
                </a:lnTo>
                <a:lnTo>
                  <a:pt x="1345082" y="938236"/>
                </a:lnTo>
                <a:lnTo>
                  <a:pt x="1345717" y="930608"/>
                </a:lnTo>
                <a:lnTo>
                  <a:pt x="1346353" y="923615"/>
                </a:lnTo>
                <a:lnTo>
                  <a:pt x="1346671" y="915987"/>
                </a:lnTo>
                <a:lnTo>
                  <a:pt x="1346353" y="908359"/>
                </a:lnTo>
                <a:lnTo>
                  <a:pt x="1345717" y="901367"/>
                </a:lnTo>
                <a:lnTo>
                  <a:pt x="1345082" y="894057"/>
                </a:lnTo>
                <a:lnTo>
                  <a:pt x="1343810" y="887064"/>
                </a:lnTo>
                <a:lnTo>
                  <a:pt x="1342272" y="881168"/>
                </a:lnTo>
                <a:lnTo>
                  <a:pt x="1340493" y="888794"/>
                </a:lnTo>
                <a:lnTo>
                  <a:pt x="1337323" y="897670"/>
                </a:lnTo>
                <a:lnTo>
                  <a:pt x="1333520" y="906228"/>
                </a:lnTo>
                <a:lnTo>
                  <a:pt x="1328765" y="914153"/>
                </a:lnTo>
                <a:lnTo>
                  <a:pt x="1323060" y="921761"/>
                </a:lnTo>
                <a:lnTo>
                  <a:pt x="1317354" y="928734"/>
                </a:lnTo>
                <a:lnTo>
                  <a:pt x="1310381" y="935074"/>
                </a:lnTo>
                <a:lnTo>
                  <a:pt x="1303408" y="940780"/>
                </a:lnTo>
                <a:lnTo>
                  <a:pt x="1295484" y="945535"/>
                </a:lnTo>
                <a:lnTo>
                  <a:pt x="1287560" y="949972"/>
                </a:lnTo>
                <a:lnTo>
                  <a:pt x="1278685" y="953142"/>
                </a:lnTo>
                <a:lnTo>
                  <a:pt x="1274564" y="954093"/>
                </a:lnTo>
                <a:lnTo>
                  <a:pt x="1269810" y="955361"/>
                </a:lnTo>
                <a:lnTo>
                  <a:pt x="1265056" y="956312"/>
                </a:lnTo>
                <a:lnTo>
                  <a:pt x="1260618" y="956946"/>
                </a:lnTo>
                <a:lnTo>
                  <a:pt x="1255864" y="957263"/>
                </a:lnTo>
                <a:lnTo>
                  <a:pt x="1250792" y="957263"/>
                </a:lnTo>
                <a:lnTo>
                  <a:pt x="1246038" y="957263"/>
                </a:lnTo>
                <a:lnTo>
                  <a:pt x="1241283" y="956946"/>
                </a:lnTo>
                <a:lnTo>
                  <a:pt x="1236529" y="956312"/>
                </a:lnTo>
                <a:lnTo>
                  <a:pt x="1232092" y="955361"/>
                </a:lnTo>
                <a:lnTo>
                  <a:pt x="1227337" y="954093"/>
                </a:lnTo>
                <a:lnTo>
                  <a:pt x="1222900" y="953142"/>
                </a:lnTo>
                <a:lnTo>
                  <a:pt x="1214342" y="949972"/>
                </a:lnTo>
                <a:lnTo>
                  <a:pt x="1206418" y="945535"/>
                </a:lnTo>
                <a:lnTo>
                  <a:pt x="1198493" y="940780"/>
                </a:lnTo>
                <a:lnTo>
                  <a:pt x="1191203" y="935074"/>
                </a:lnTo>
                <a:lnTo>
                  <a:pt x="1184547" y="928734"/>
                </a:lnTo>
                <a:lnTo>
                  <a:pt x="1178525" y="921761"/>
                </a:lnTo>
                <a:lnTo>
                  <a:pt x="1173136" y="914153"/>
                </a:lnTo>
                <a:lnTo>
                  <a:pt x="1168382" y="906228"/>
                </a:lnTo>
                <a:lnTo>
                  <a:pt x="1164261" y="897670"/>
                </a:lnTo>
                <a:lnTo>
                  <a:pt x="1161092" y="888794"/>
                </a:lnTo>
                <a:lnTo>
                  <a:pt x="1159190" y="879285"/>
                </a:lnTo>
                <a:lnTo>
                  <a:pt x="1157922" y="874530"/>
                </a:lnTo>
                <a:lnTo>
                  <a:pt x="1157605" y="869775"/>
                </a:lnTo>
                <a:lnTo>
                  <a:pt x="1157288" y="864703"/>
                </a:lnTo>
                <a:lnTo>
                  <a:pt x="1157288" y="859949"/>
                </a:lnTo>
                <a:lnTo>
                  <a:pt x="1157288" y="854877"/>
                </a:lnTo>
                <a:lnTo>
                  <a:pt x="1157605" y="850122"/>
                </a:lnTo>
                <a:lnTo>
                  <a:pt x="1157922" y="844733"/>
                </a:lnTo>
                <a:lnTo>
                  <a:pt x="1159190" y="839979"/>
                </a:lnTo>
                <a:lnTo>
                  <a:pt x="1161092" y="830469"/>
                </a:lnTo>
                <a:lnTo>
                  <a:pt x="1164261" y="821910"/>
                </a:lnTo>
                <a:lnTo>
                  <a:pt x="1168382" y="813035"/>
                </a:lnTo>
                <a:lnTo>
                  <a:pt x="1173136" y="805110"/>
                </a:lnTo>
                <a:lnTo>
                  <a:pt x="1178525" y="797819"/>
                </a:lnTo>
                <a:lnTo>
                  <a:pt x="1184547" y="790529"/>
                </a:lnTo>
                <a:lnTo>
                  <a:pt x="1191203" y="784189"/>
                </a:lnTo>
                <a:lnTo>
                  <a:pt x="1198493" y="778800"/>
                </a:lnTo>
                <a:lnTo>
                  <a:pt x="1206418" y="774046"/>
                </a:lnTo>
                <a:lnTo>
                  <a:pt x="1211043" y="771455"/>
                </a:lnTo>
                <a:lnTo>
                  <a:pt x="1209048" y="771372"/>
                </a:lnTo>
                <a:lnTo>
                  <a:pt x="1202056" y="771055"/>
                </a:lnTo>
                <a:close/>
                <a:moveTo>
                  <a:pt x="1408633" y="696541"/>
                </a:moveTo>
                <a:lnTo>
                  <a:pt x="1415005" y="702720"/>
                </a:lnTo>
                <a:lnTo>
                  <a:pt x="1424858" y="713208"/>
                </a:lnTo>
                <a:lnTo>
                  <a:pt x="1434393" y="724015"/>
                </a:lnTo>
                <a:lnTo>
                  <a:pt x="1443610" y="735457"/>
                </a:lnTo>
                <a:lnTo>
                  <a:pt x="1451874" y="747535"/>
                </a:lnTo>
                <a:lnTo>
                  <a:pt x="1459820" y="759930"/>
                </a:lnTo>
                <a:lnTo>
                  <a:pt x="1466812" y="772008"/>
                </a:lnTo>
                <a:lnTo>
                  <a:pt x="1473805" y="785357"/>
                </a:lnTo>
                <a:lnTo>
                  <a:pt x="1479526" y="798706"/>
                </a:lnTo>
                <a:lnTo>
                  <a:pt x="1484929" y="812373"/>
                </a:lnTo>
                <a:lnTo>
                  <a:pt x="1489696" y="826676"/>
                </a:lnTo>
                <a:lnTo>
                  <a:pt x="1493828" y="840978"/>
                </a:lnTo>
                <a:lnTo>
                  <a:pt x="1497007" y="855281"/>
                </a:lnTo>
                <a:lnTo>
                  <a:pt x="1499867" y="870219"/>
                </a:lnTo>
                <a:lnTo>
                  <a:pt x="1501774" y="885475"/>
                </a:lnTo>
                <a:lnTo>
                  <a:pt x="1503045" y="900413"/>
                </a:lnTo>
                <a:lnTo>
                  <a:pt x="1503363" y="915987"/>
                </a:lnTo>
                <a:lnTo>
                  <a:pt x="1503045" y="931561"/>
                </a:lnTo>
                <a:lnTo>
                  <a:pt x="1501774" y="946817"/>
                </a:lnTo>
                <a:lnTo>
                  <a:pt x="1499867" y="962073"/>
                </a:lnTo>
                <a:lnTo>
                  <a:pt x="1497007" y="976694"/>
                </a:lnTo>
                <a:lnTo>
                  <a:pt x="1493828" y="991314"/>
                </a:lnTo>
                <a:lnTo>
                  <a:pt x="1489696" y="1005616"/>
                </a:lnTo>
                <a:lnTo>
                  <a:pt x="1484929" y="1019601"/>
                </a:lnTo>
                <a:lnTo>
                  <a:pt x="1479526" y="1033268"/>
                </a:lnTo>
                <a:lnTo>
                  <a:pt x="1473805" y="1046617"/>
                </a:lnTo>
                <a:lnTo>
                  <a:pt x="1466812" y="1059648"/>
                </a:lnTo>
                <a:lnTo>
                  <a:pt x="1459820" y="1072044"/>
                </a:lnTo>
                <a:lnTo>
                  <a:pt x="1451874" y="1084439"/>
                </a:lnTo>
                <a:lnTo>
                  <a:pt x="1443610" y="1096199"/>
                </a:lnTo>
                <a:lnTo>
                  <a:pt x="1434393" y="1107959"/>
                </a:lnTo>
                <a:lnTo>
                  <a:pt x="1424858" y="1118448"/>
                </a:lnTo>
                <a:lnTo>
                  <a:pt x="1415005" y="1129254"/>
                </a:lnTo>
                <a:lnTo>
                  <a:pt x="1404517" y="1139107"/>
                </a:lnTo>
                <a:lnTo>
                  <a:pt x="1393392" y="1148642"/>
                </a:lnTo>
                <a:lnTo>
                  <a:pt x="1381950" y="1157541"/>
                </a:lnTo>
                <a:lnTo>
                  <a:pt x="1370508" y="1165805"/>
                </a:lnTo>
                <a:lnTo>
                  <a:pt x="1358113" y="1173751"/>
                </a:lnTo>
                <a:lnTo>
                  <a:pt x="1345399" y="1181061"/>
                </a:lnTo>
                <a:lnTo>
                  <a:pt x="1332368" y="1187736"/>
                </a:lnTo>
                <a:lnTo>
                  <a:pt x="1319337" y="1193775"/>
                </a:lnTo>
                <a:lnTo>
                  <a:pt x="1305352" y="1199178"/>
                </a:lnTo>
                <a:lnTo>
                  <a:pt x="1291368" y="1203945"/>
                </a:lnTo>
                <a:lnTo>
                  <a:pt x="1277065" y="1208077"/>
                </a:lnTo>
                <a:lnTo>
                  <a:pt x="1262445" y="1211573"/>
                </a:lnTo>
                <a:lnTo>
                  <a:pt x="1247824" y="1213798"/>
                </a:lnTo>
                <a:lnTo>
                  <a:pt x="1232568" y="1216023"/>
                </a:lnTo>
                <a:lnTo>
                  <a:pt x="1217630" y="1216976"/>
                </a:lnTo>
                <a:lnTo>
                  <a:pt x="1202056" y="1217612"/>
                </a:lnTo>
                <a:lnTo>
                  <a:pt x="1186482" y="1216976"/>
                </a:lnTo>
                <a:lnTo>
                  <a:pt x="1170908" y="1216023"/>
                </a:lnTo>
                <a:lnTo>
                  <a:pt x="1155970" y="1213798"/>
                </a:lnTo>
                <a:lnTo>
                  <a:pt x="1141350" y="1211573"/>
                </a:lnTo>
                <a:lnTo>
                  <a:pt x="1126412" y="1208077"/>
                </a:lnTo>
                <a:lnTo>
                  <a:pt x="1112109" y="1203945"/>
                </a:lnTo>
                <a:lnTo>
                  <a:pt x="1098442" y="1199178"/>
                </a:lnTo>
                <a:lnTo>
                  <a:pt x="1084457" y="1193775"/>
                </a:lnTo>
                <a:lnTo>
                  <a:pt x="1071426" y="1187736"/>
                </a:lnTo>
                <a:lnTo>
                  <a:pt x="1058077" y="1181061"/>
                </a:lnTo>
                <a:lnTo>
                  <a:pt x="1045364" y="1173751"/>
                </a:lnTo>
                <a:lnTo>
                  <a:pt x="1033286" y="1165805"/>
                </a:lnTo>
                <a:lnTo>
                  <a:pt x="1021526" y="1157541"/>
                </a:lnTo>
                <a:lnTo>
                  <a:pt x="1010084" y="1148642"/>
                </a:lnTo>
                <a:lnTo>
                  <a:pt x="998960" y="1139107"/>
                </a:lnTo>
                <a:lnTo>
                  <a:pt x="988789" y="1129254"/>
                </a:lnTo>
                <a:lnTo>
                  <a:pt x="978618" y="1118448"/>
                </a:lnTo>
                <a:lnTo>
                  <a:pt x="969083" y="1107959"/>
                </a:lnTo>
                <a:lnTo>
                  <a:pt x="960184" y="1096199"/>
                </a:lnTo>
                <a:lnTo>
                  <a:pt x="951603" y="1084439"/>
                </a:lnTo>
                <a:lnTo>
                  <a:pt x="943657" y="1072044"/>
                </a:lnTo>
                <a:lnTo>
                  <a:pt x="936664" y="1059648"/>
                </a:lnTo>
                <a:lnTo>
                  <a:pt x="929990" y="1046617"/>
                </a:lnTo>
                <a:lnTo>
                  <a:pt x="923951" y="1033268"/>
                </a:lnTo>
                <a:lnTo>
                  <a:pt x="918230" y="1019601"/>
                </a:lnTo>
                <a:lnTo>
                  <a:pt x="913462" y="1005616"/>
                </a:lnTo>
                <a:lnTo>
                  <a:pt x="909648" y="991314"/>
                </a:lnTo>
                <a:lnTo>
                  <a:pt x="906470" y="976694"/>
                </a:lnTo>
                <a:lnTo>
                  <a:pt x="903610" y="962073"/>
                </a:lnTo>
                <a:lnTo>
                  <a:pt x="901702" y="946817"/>
                </a:lnTo>
                <a:lnTo>
                  <a:pt x="900431" y="931561"/>
                </a:lnTo>
                <a:lnTo>
                  <a:pt x="900113" y="915987"/>
                </a:lnTo>
                <a:lnTo>
                  <a:pt x="900431" y="900413"/>
                </a:lnTo>
                <a:lnTo>
                  <a:pt x="901702" y="885475"/>
                </a:lnTo>
                <a:lnTo>
                  <a:pt x="903610" y="870219"/>
                </a:lnTo>
                <a:lnTo>
                  <a:pt x="906470" y="855281"/>
                </a:lnTo>
                <a:lnTo>
                  <a:pt x="909648" y="840978"/>
                </a:lnTo>
                <a:lnTo>
                  <a:pt x="913462" y="826676"/>
                </a:lnTo>
                <a:lnTo>
                  <a:pt x="918230" y="812373"/>
                </a:lnTo>
                <a:lnTo>
                  <a:pt x="923951" y="798706"/>
                </a:lnTo>
                <a:lnTo>
                  <a:pt x="929990" y="785357"/>
                </a:lnTo>
                <a:lnTo>
                  <a:pt x="936664" y="772008"/>
                </a:lnTo>
                <a:lnTo>
                  <a:pt x="943657" y="759930"/>
                </a:lnTo>
                <a:lnTo>
                  <a:pt x="951603" y="747535"/>
                </a:lnTo>
                <a:lnTo>
                  <a:pt x="960184" y="735457"/>
                </a:lnTo>
                <a:lnTo>
                  <a:pt x="969083" y="724015"/>
                </a:lnTo>
                <a:lnTo>
                  <a:pt x="976369" y="715758"/>
                </a:lnTo>
                <a:lnTo>
                  <a:pt x="960893" y="720157"/>
                </a:lnTo>
                <a:lnTo>
                  <a:pt x="934873" y="728097"/>
                </a:lnTo>
                <a:lnTo>
                  <a:pt x="908219" y="736672"/>
                </a:lnTo>
                <a:lnTo>
                  <a:pt x="880929" y="745883"/>
                </a:lnTo>
                <a:lnTo>
                  <a:pt x="853323" y="755729"/>
                </a:lnTo>
                <a:lnTo>
                  <a:pt x="825399" y="766528"/>
                </a:lnTo>
                <a:lnTo>
                  <a:pt x="821274" y="781773"/>
                </a:lnTo>
                <a:lnTo>
                  <a:pt x="818101" y="796700"/>
                </a:lnTo>
                <a:lnTo>
                  <a:pt x="814928" y="811310"/>
                </a:lnTo>
                <a:lnTo>
                  <a:pt x="812072" y="825603"/>
                </a:lnTo>
                <a:lnTo>
                  <a:pt x="810168" y="839578"/>
                </a:lnTo>
                <a:lnTo>
                  <a:pt x="808581" y="853235"/>
                </a:lnTo>
                <a:lnTo>
                  <a:pt x="807312" y="865939"/>
                </a:lnTo>
                <a:lnTo>
                  <a:pt x="806995" y="877691"/>
                </a:lnTo>
                <a:lnTo>
                  <a:pt x="807312" y="888807"/>
                </a:lnTo>
                <a:lnTo>
                  <a:pt x="807947" y="899605"/>
                </a:lnTo>
                <a:lnTo>
                  <a:pt x="808264" y="910404"/>
                </a:lnTo>
                <a:lnTo>
                  <a:pt x="808899" y="920885"/>
                </a:lnTo>
                <a:lnTo>
                  <a:pt x="810168" y="931366"/>
                </a:lnTo>
                <a:lnTo>
                  <a:pt x="811755" y="942165"/>
                </a:lnTo>
                <a:lnTo>
                  <a:pt x="813341" y="952328"/>
                </a:lnTo>
                <a:lnTo>
                  <a:pt x="814928" y="962809"/>
                </a:lnTo>
                <a:lnTo>
                  <a:pt x="817466" y="972973"/>
                </a:lnTo>
                <a:lnTo>
                  <a:pt x="819370" y="982819"/>
                </a:lnTo>
                <a:lnTo>
                  <a:pt x="822226" y="993300"/>
                </a:lnTo>
                <a:lnTo>
                  <a:pt x="824764" y="1003146"/>
                </a:lnTo>
                <a:lnTo>
                  <a:pt x="827620" y="1012674"/>
                </a:lnTo>
                <a:lnTo>
                  <a:pt x="830793" y="1022520"/>
                </a:lnTo>
                <a:lnTo>
                  <a:pt x="838092" y="1041576"/>
                </a:lnTo>
                <a:lnTo>
                  <a:pt x="846025" y="1060315"/>
                </a:lnTo>
                <a:lnTo>
                  <a:pt x="854592" y="1078736"/>
                </a:lnTo>
                <a:lnTo>
                  <a:pt x="863794" y="1096205"/>
                </a:lnTo>
                <a:lnTo>
                  <a:pt x="873948" y="1113038"/>
                </a:lnTo>
                <a:lnTo>
                  <a:pt x="885055" y="1129871"/>
                </a:lnTo>
                <a:lnTo>
                  <a:pt x="896795" y="1145752"/>
                </a:lnTo>
                <a:lnTo>
                  <a:pt x="908853" y="1161315"/>
                </a:lnTo>
                <a:lnTo>
                  <a:pt x="922180" y="1175924"/>
                </a:lnTo>
                <a:lnTo>
                  <a:pt x="935508" y="1189899"/>
                </a:lnTo>
                <a:lnTo>
                  <a:pt x="949787" y="1202921"/>
                </a:lnTo>
                <a:lnTo>
                  <a:pt x="964384" y="1215625"/>
                </a:lnTo>
                <a:lnTo>
                  <a:pt x="979932" y="1227059"/>
                </a:lnTo>
                <a:lnTo>
                  <a:pt x="987865" y="1232776"/>
                </a:lnTo>
                <a:lnTo>
                  <a:pt x="995798" y="1238176"/>
                </a:lnTo>
                <a:lnTo>
                  <a:pt x="1003731" y="1243257"/>
                </a:lnTo>
                <a:lnTo>
                  <a:pt x="1011981" y="1248657"/>
                </a:lnTo>
                <a:lnTo>
                  <a:pt x="1020548" y="1253421"/>
                </a:lnTo>
                <a:lnTo>
                  <a:pt x="1029116" y="1257550"/>
                </a:lnTo>
                <a:lnTo>
                  <a:pt x="1037366" y="1261996"/>
                </a:lnTo>
                <a:lnTo>
                  <a:pt x="1046251" y="1266125"/>
                </a:lnTo>
                <a:lnTo>
                  <a:pt x="1054819" y="1269936"/>
                </a:lnTo>
                <a:lnTo>
                  <a:pt x="1064021" y="1273430"/>
                </a:lnTo>
                <a:lnTo>
                  <a:pt x="1073223" y="1277241"/>
                </a:lnTo>
                <a:lnTo>
                  <a:pt x="1082425" y="1280418"/>
                </a:lnTo>
                <a:lnTo>
                  <a:pt x="1091310" y="1283594"/>
                </a:lnTo>
                <a:lnTo>
                  <a:pt x="1100829" y="1285817"/>
                </a:lnTo>
                <a:lnTo>
                  <a:pt x="1110032" y="1288675"/>
                </a:lnTo>
                <a:lnTo>
                  <a:pt x="1119551" y="1290581"/>
                </a:lnTo>
                <a:lnTo>
                  <a:pt x="1129071" y="1292487"/>
                </a:lnTo>
                <a:lnTo>
                  <a:pt x="1138907" y="1294710"/>
                </a:lnTo>
                <a:lnTo>
                  <a:pt x="1148427" y="1295663"/>
                </a:lnTo>
                <a:lnTo>
                  <a:pt x="1158581" y="1296933"/>
                </a:lnTo>
                <a:lnTo>
                  <a:pt x="1168418" y="1298204"/>
                </a:lnTo>
                <a:lnTo>
                  <a:pt x="1178255" y="1298521"/>
                </a:lnTo>
                <a:lnTo>
                  <a:pt x="1188091" y="1299474"/>
                </a:lnTo>
                <a:lnTo>
                  <a:pt x="1198563" y="1299474"/>
                </a:lnTo>
                <a:lnTo>
                  <a:pt x="1208400" y="1299474"/>
                </a:lnTo>
                <a:lnTo>
                  <a:pt x="1218871" y="1298521"/>
                </a:lnTo>
                <a:lnTo>
                  <a:pt x="1228708" y="1298204"/>
                </a:lnTo>
                <a:lnTo>
                  <a:pt x="1238545" y="1296933"/>
                </a:lnTo>
                <a:lnTo>
                  <a:pt x="1248064" y="1295663"/>
                </a:lnTo>
                <a:lnTo>
                  <a:pt x="1257901" y="1294710"/>
                </a:lnTo>
                <a:lnTo>
                  <a:pt x="1267420" y="1292487"/>
                </a:lnTo>
                <a:lnTo>
                  <a:pt x="1276940" y="1290581"/>
                </a:lnTo>
                <a:lnTo>
                  <a:pt x="1286459" y="1288675"/>
                </a:lnTo>
                <a:lnTo>
                  <a:pt x="1295979" y="1285817"/>
                </a:lnTo>
                <a:lnTo>
                  <a:pt x="1305498" y="1283594"/>
                </a:lnTo>
                <a:lnTo>
                  <a:pt x="1314700" y="1280418"/>
                </a:lnTo>
                <a:lnTo>
                  <a:pt x="1323903" y="1277241"/>
                </a:lnTo>
                <a:lnTo>
                  <a:pt x="1333105" y="1273430"/>
                </a:lnTo>
                <a:lnTo>
                  <a:pt x="1341672" y="1269936"/>
                </a:lnTo>
                <a:lnTo>
                  <a:pt x="1350557" y="1266125"/>
                </a:lnTo>
                <a:lnTo>
                  <a:pt x="1359125" y="1261996"/>
                </a:lnTo>
                <a:lnTo>
                  <a:pt x="1368009" y="1257550"/>
                </a:lnTo>
                <a:lnTo>
                  <a:pt x="1376577" y="1253421"/>
                </a:lnTo>
                <a:lnTo>
                  <a:pt x="1384827" y="1248657"/>
                </a:lnTo>
                <a:lnTo>
                  <a:pt x="1392760" y="1243257"/>
                </a:lnTo>
                <a:lnTo>
                  <a:pt x="1401010" y="1238176"/>
                </a:lnTo>
                <a:lnTo>
                  <a:pt x="1408943" y="1232776"/>
                </a:lnTo>
                <a:lnTo>
                  <a:pt x="1416876" y="1227059"/>
                </a:lnTo>
                <a:lnTo>
                  <a:pt x="1432425" y="1215625"/>
                </a:lnTo>
                <a:lnTo>
                  <a:pt x="1447021" y="1202921"/>
                </a:lnTo>
                <a:lnTo>
                  <a:pt x="1461300" y="1189899"/>
                </a:lnTo>
                <a:lnTo>
                  <a:pt x="1474945" y="1175924"/>
                </a:lnTo>
                <a:lnTo>
                  <a:pt x="1487955" y="1161315"/>
                </a:lnTo>
                <a:lnTo>
                  <a:pt x="1500330" y="1145752"/>
                </a:lnTo>
                <a:lnTo>
                  <a:pt x="1511754" y="1129871"/>
                </a:lnTo>
                <a:lnTo>
                  <a:pt x="1522860" y="1113038"/>
                </a:lnTo>
                <a:lnTo>
                  <a:pt x="1532696" y="1096205"/>
                </a:lnTo>
                <a:lnTo>
                  <a:pt x="1542216" y="1078736"/>
                </a:lnTo>
                <a:lnTo>
                  <a:pt x="1551101" y="1060315"/>
                </a:lnTo>
                <a:lnTo>
                  <a:pt x="1559034" y="1041576"/>
                </a:lnTo>
                <a:lnTo>
                  <a:pt x="1565697" y="1022520"/>
                </a:lnTo>
                <a:lnTo>
                  <a:pt x="1568870" y="1012674"/>
                </a:lnTo>
                <a:lnTo>
                  <a:pt x="1572044" y="1003146"/>
                </a:lnTo>
                <a:lnTo>
                  <a:pt x="1574899" y="993300"/>
                </a:lnTo>
                <a:lnTo>
                  <a:pt x="1577121" y="982819"/>
                </a:lnTo>
                <a:lnTo>
                  <a:pt x="1579659" y="972973"/>
                </a:lnTo>
                <a:lnTo>
                  <a:pt x="1581563" y="962809"/>
                </a:lnTo>
                <a:lnTo>
                  <a:pt x="1583467" y="952328"/>
                </a:lnTo>
                <a:lnTo>
                  <a:pt x="1585054" y="942165"/>
                </a:lnTo>
                <a:lnTo>
                  <a:pt x="1586323" y="931366"/>
                </a:lnTo>
                <a:lnTo>
                  <a:pt x="1587592" y="920885"/>
                </a:lnTo>
                <a:lnTo>
                  <a:pt x="1588227" y="910404"/>
                </a:lnTo>
                <a:lnTo>
                  <a:pt x="1589179" y="899605"/>
                </a:lnTo>
                <a:lnTo>
                  <a:pt x="1589496" y="888807"/>
                </a:lnTo>
                <a:lnTo>
                  <a:pt x="1589496" y="877691"/>
                </a:lnTo>
                <a:lnTo>
                  <a:pt x="1589496" y="867845"/>
                </a:lnTo>
                <a:lnTo>
                  <a:pt x="1589179" y="858316"/>
                </a:lnTo>
                <a:lnTo>
                  <a:pt x="1588227" y="848471"/>
                </a:lnTo>
                <a:lnTo>
                  <a:pt x="1587275" y="838942"/>
                </a:lnTo>
                <a:lnTo>
                  <a:pt x="1586005" y="829414"/>
                </a:lnTo>
                <a:lnTo>
                  <a:pt x="1584419" y="819886"/>
                </a:lnTo>
                <a:lnTo>
                  <a:pt x="1582515" y="810358"/>
                </a:lnTo>
                <a:lnTo>
                  <a:pt x="1580294" y="800829"/>
                </a:lnTo>
                <a:lnTo>
                  <a:pt x="1578073" y="791619"/>
                </a:lnTo>
                <a:lnTo>
                  <a:pt x="1575217" y="782091"/>
                </a:lnTo>
                <a:lnTo>
                  <a:pt x="1569188" y="763034"/>
                </a:lnTo>
                <a:lnTo>
                  <a:pt x="1562524" y="744295"/>
                </a:lnTo>
                <a:lnTo>
                  <a:pt x="1554591" y="725238"/>
                </a:lnTo>
                <a:lnTo>
                  <a:pt x="1533331" y="720157"/>
                </a:lnTo>
                <a:lnTo>
                  <a:pt x="1511754" y="715393"/>
                </a:lnTo>
                <a:lnTo>
                  <a:pt x="1490811" y="710946"/>
                </a:lnTo>
                <a:lnTo>
                  <a:pt x="1469233" y="706500"/>
                </a:lnTo>
                <a:lnTo>
                  <a:pt x="1447973" y="703006"/>
                </a:lnTo>
                <a:lnTo>
                  <a:pt x="1426396" y="699195"/>
                </a:lnTo>
                <a:lnTo>
                  <a:pt x="1408633" y="696541"/>
                </a:lnTo>
                <a:close/>
                <a:moveTo>
                  <a:pt x="77699" y="590550"/>
                </a:moveTo>
                <a:lnTo>
                  <a:pt x="85310" y="591185"/>
                </a:lnTo>
                <a:lnTo>
                  <a:pt x="92604" y="592137"/>
                </a:lnTo>
                <a:lnTo>
                  <a:pt x="100216" y="593725"/>
                </a:lnTo>
                <a:lnTo>
                  <a:pt x="107510" y="596582"/>
                </a:lnTo>
                <a:lnTo>
                  <a:pt x="114487" y="599757"/>
                </a:lnTo>
                <a:lnTo>
                  <a:pt x="121781" y="604202"/>
                </a:lnTo>
                <a:lnTo>
                  <a:pt x="242928" y="685482"/>
                </a:lnTo>
                <a:lnTo>
                  <a:pt x="249588" y="690245"/>
                </a:lnTo>
                <a:lnTo>
                  <a:pt x="255296" y="695325"/>
                </a:lnTo>
                <a:lnTo>
                  <a:pt x="260370" y="701357"/>
                </a:lnTo>
                <a:lnTo>
                  <a:pt x="265128" y="707707"/>
                </a:lnTo>
                <a:lnTo>
                  <a:pt x="268616" y="714057"/>
                </a:lnTo>
                <a:lnTo>
                  <a:pt x="271787" y="720725"/>
                </a:lnTo>
                <a:lnTo>
                  <a:pt x="274642" y="728027"/>
                </a:lnTo>
                <a:lnTo>
                  <a:pt x="276227" y="735647"/>
                </a:lnTo>
                <a:lnTo>
                  <a:pt x="277496" y="742632"/>
                </a:lnTo>
                <a:lnTo>
                  <a:pt x="277813" y="750252"/>
                </a:lnTo>
                <a:lnTo>
                  <a:pt x="277496" y="757872"/>
                </a:lnTo>
                <a:lnTo>
                  <a:pt x="276227" y="765175"/>
                </a:lnTo>
                <a:lnTo>
                  <a:pt x="274642" y="772795"/>
                </a:lnTo>
                <a:lnTo>
                  <a:pt x="271787" y="780098"/>
                </a:lnTo>
                <a:lnTo>
                  <a:pt x="268616" y="787083"/>
                </a:lnTo>
                <a:lnTo>
                  <a:pt x="264810" y="794385"/>
                </a:lnTo>
                <a:lnTo>
                  <a:pt x="259736" y="800735"/>
                </a:lnTo>
                <a:lnTo>
                  <a:pt x="254345" y="806450"/>
                </a:lnTo>
                <a:lnTo>
                  <a:pt x="248954" y="811848"/>
                </a:lnTo>
                <a:lnTo>
                  <a:pt x="242611" y="815975"/>
                </a:lnTo>
                <a:lnTo>
                  <a:pt x="235951" y="820103"/>
                </a:lnTo>
                <a:lnTo>
                  <a:pt x="228974" y="823278"/>
                </a:lnTo>
                <a:lnTo>
                  <a:pt x="221997" y="825500"/>
                </a:lnTo>
                <a:lnTo>
                  <a:pt x="214703" y="827088"/>
                </a:lnTo>
                <a:lnTo>
                  <a:pt x="207408" y="828358"/>
                </a:lnTo>
                <a:lnTo>
                  <a:pt x="199797" y="828675"/>
                </a:lnTo>
                <a:lnTo>
                  <a:pt x="192186" y="828358"/>
                </a:lnTo>
                <a:lnTo>
                  <a:pt x="184574" y="827723"/>
                </a:lnTo>
                <a:lnTo>
                  <a:pt x="177597" y="825500"/>
                </a:lnTo>
                <a:lnTo>
                  <a:pt x="169986" y="823278"/>
                </a:lnTo>
                <a:lnTo>
                  <a:pt x="163009" y="819785"/>
                </a:lnTo>
                <a:lnTo>
                  <a:pt x="156032" y="815658"/>
                </a:lnTo>
                <a:lnTo>
                  <a:pt x="34568" y="734060"/>
                </a:lnTo>
                <a:lnTo>
                  <a:pt x="28225" y="729297"/>
                </a:lnTo>
                <a:lnTo>
                  <a:pt x="22200" y="723900"/>
                </a:lnTo>
                <a:lnTo>
                  <a:pt x="17125" y="718185"/>
                </a:lnTo>
                <a:lnTo>
                  <a:pt x="12686" y="712152"/>
                </a:lnTo>
                <a:lnTo>
                  <a:pt x="8563" y="705485"/>
                </a:lnTo>
                <a:lnTo>
                  <a:pt x="5391" y="698500"/>
                </a:lnTo>
                <a:lnTo>
                  <a:pt x="3171" y="691515"/>
                </a:lnTo>
                <a:lnTo>
                  <a:pt x="1269" y="684212"/>
                </a:lnTo>
                <a:lnTo>
                  <a:pt x="317" y="676910"/>
                </a:lnTo>
                <a:lnTo>
                  <a:pt x="0" y="669290"/>
                </a:lnTo>
                <a:lnTo>
                  <a:pt x="0" y="661670"/>
                </a:lnTo>
                <a:lnTo>
                  <a:pt x="1269" y="654050"/>
                </a:lnTo>
                <a:lnTo>
                  <a:pt x="3171" y="646747"/>
                </a:lnTo>
                <a:lnTo>
                  <a:pt x="5391" y="639445"/>
                </a:lnTo>
                <a:lnTo>
                  <a:pt x="9197" y="632460"/>
                </a:lnTo>
                <a:lnTo>
                  <a:pt x="13003" y="625475"/>
                </a:lnTo>
                <a:lnTo>
                  <a:pt x="17760" y="619125"/>
                </a:lnTo>
                <a:lnTo>
                  <a:pt x="22834" y="613410"/>
                </a:lnTo>
                <a:lnTo>
                  <a:pt x="28860" y="608012"/>
                </a:lnTo>
                <a:lnTo>
                  <a:pt x="35202" y="603885"/>
                </a:lnTo>
                <a:lnTo>
                  <a:pt x="41545" y="599757"/>
                </a:lnTo>
                <a:lnTo>
                  <a:pt x="48205" y="596582"/>
                </a:lnTo>
                <a:lnTo>
                  <a:pt x="55499" y="594360"/>
                </a:lnTo>
                <a:lnTo>
                  <a:pt x="63111" y="592137"/>
                </a:lnTo>
                <a:lnTo>
                  <a:pt x="70088" y="591185"/>
                </a:lnTo>
                <a:lnTo>
                  <a:pt x="77699" y="590550"/>
                </a:lnTo>
                <a:close/>
                <a:moveTo>
                  <a:pt x="1180793" y="522287"/>
                </a:moveTo>
                <a:lnTo>
                  <a:pt x="1194583" y="522287"/>
                </a:lnTo>
                <a:lnTo>
                  <a:pt x="1196024" y="522287"/>
                </a:lnTo>
                <a:lnTo>
                  <a:pt x="1211255" y="522287"/>
                </a:lnTo>
                <a:lnTo>
                  <a:pt x="1211730" y="522287"/>
                </a:lnTo>
                <a:lnTo>
                  <a:pt x="1215750" y="522446"/>
                </a:lnTo>
                <a:lnTo>
                  <a:pt x="1238227" y="523240"/>
                </a:lnTo>
                <a:lnTo>
                  <a:pt x="1241349" y="523388"/>
                </a:lnTo>
                <a:lnTo>
                  <a:pt x="1259362" y="523875"/>
                </a:lnTo>
                <a:lnTo>
                  <a:pt x="1283178" y="525146"/>
                </a:lnTo>
                <a:lnTo>
                  <a:pt x="1306042" y="526735"/>
                </a:lnTo>
                <a:lnTo>
                  <a:pt x="1329223" y="528323"/>
                </a:lnTo>
                <a:lnTo>
                  <a:pt x="1351768" y="530865"/>
                </a:lnTo>
                <a:lnTo>
                  <a:pt x="1373997" y="532771"/>
                </a:lnTo>
                <a:lnTo>
                  <a:pt x="1396225" y="535631"/>
                </a:lnTo>
                <a:lnTo>
                  <a:pt x="1418136" y="538172"/>
                </a:lnTo>
                <a:lnTo>
                  <a:pt x="1439411" y="541032"/>
                </a:lnTo>
                <a:lnTo>
                  <a:pt x="1461004" y="544209"/>
                </a:lnTo>
                <a:lnTo>
                  <a:pt x="1481962" y="547704"/>
                </a:lnTo>
                <a:lnTo>
                  <a:pt x="1502603" y="551516"/>
                </a:lnTo>
                <a:lnTo>
                  <a:pt x="1522926" y="555329"/>
                </a:lnTo>
                <a:lnTo>
                  <a:pt x="1542931" y="559459"/>
                </a:lnTo>
                <a:lnTo>
                  <a:pt x="1562937" y="563589"/>
                </a:lnTo>
                <a:lnTo>
                  <a:pt x="1602312" y="572803"/>
                </a:lnTo>
                <a:lnTo>
                  <a:pt x="1639783" y="582334"/>
                </a:lnTo>
                <a:lnTo>
                  <a:pt x="1677253" y="592818"/>
                </a:lnTo>
                <a:lnTo>
                  <a:pt x="1712818" y="603938"/>
                </a:lnTo>
                <a:lnTo>
                  <a:pt x="1747748" y="615376"/>
                </a:lnTo>
                <a:lnTo>
                  <a:pt x="1781726" y="627131"/>
                </a:lnTo>
                <a:lnTo>
                  <a:pt x="1814433" y="639521"/>
                </a:lnTo>
                <a:lnTo>
                  <a:pt x="1846188" y="652230"/>
                </a:lnTo>
                <a:lnTo>
                  <a:pt x="1876990" y="665256"/>
                </a:lnTo>
                <a:lnTo>
                  <a:pt x="1906521" y="678600"/>
                </a:lnTo>
                <a:lnTo>
                  <a:pt x="1935736" y="691943"/>
                </a:lnTo>
                <a:lnTo>
                  <a:pt x="1963362" y="705605"/>
                </a:lnTo>
                <a:lnTo>
                  <a:pt x="1990354" y="719266"/>
                </a:lnTo>
                <a:lnTo>
                  <a:pt x="2016075" y="732928"/>
                </a:lnTo>
                <a:lnTo>
                  <a:pt x="2041161" y="746907"/>
                </a:lnTo>
                <a:lnTo>
                  <a:pt x="2064977" y="760251"/>
                </a:lnTo>
                <a:lnTo>
                  <a:pt x="2088158" y="773913"/>
                </a:lnTo>
                <a:lnTo>
                  <a:pt x="2110069" y="787256"/>
                </a:lnTo>
                <a:lnTo>
                  <a:pt x="2131344" y="799965"/>
                </a:lnTo>
                <a:lnTo>
                  <a:pt x="2151350" y="812673"/>
                </a:lnTo>
                <a:lnTo>
                  <a:pt x="2189138" y="837454"/>
                </a:lnTo>
                <a:lnTo>
                  <a:pt x="2223750" y="859694"/>
                </a:lnTo>
                <a:lnTo>
                  <a:pt x="2251377" y="878121"/>
                </a:lnTo>
                <a:lnTo>
                  <a:pt x="2277733" y="894960"/>
                </a:lnTo>
                <a:lnTo>
                  <a:pt x="2289165" y="901632"/>
                </a:lnTo>
                <a:lnTo>
                  <a:pt x="2299644" y="907668"/>
                </a:lnTo>
                <a:lnTo>
                  <a:pt x="2308217" y="912116"/>
                </a:lnTo>
                <a:lnTo>
                  <a:pt x="2314568" y="914658"/>
                </a:lnTo>
                <a:lnTo>
                  <a:pt x="2320602" y="917199"/>
                </a:lnTo>
                <a:lnTo>
                  <a:pt x="2326000" y="919423"/>
                </a:lnTo>
                <a:lnTo>
                  <a:pt x="2331716" y="922601"/>
                </a:lnTo>
                <a:lnTo>
                  <a:pt x="2336479" y="926413"/>
                </a:lnTo>
                <a:lnTo>
                  <a:pt x="2341242" y="929908"/>
                </a:lnTo>
                <a:lnTo>
                  <a:pt x="2345688" y="933720"/>
                </a:lnTo>
                <a:lnTo>
                  <a:pt x="2349816" y="938486"/>
                </a:lnTo>
                <a:lnTo>
                  <a:pt x="2353626" y="942934"/>
                </a:lnTo>
                <a:lnTo>
                  <a:pt x="2356802" y="948017"/>
                </a:lnTo>
                <a:lnTo>
                  <a:pt x="2359977" y="953418"/>
                </a:lnTo>
                <a:lnTo>
                  <a:pt x="2362200" y="958819"/>
                </a:lnTo>
                <a:lnTo>
                  <a:pt x="2364741" y="964538"/>
                </a:lnTo>
                <a:lnTo>
                  <a:pt x="2366328" y="970257"/>
                </a:lnTo>
                <a:lnTo>
                  <a:pt x="2367281" y="976293"/>
                </a:lnTo>
                <a:lnTo>
                  <a:pt x="2368234" y="982330"/>
                </a:lnTo>
                <a:lnTo>
                  <a:pt x="2368551" y="988684"/>
                </a:lnTo>
                <a:lnTo>
                  <a:pt x="2368234" y="997262"/>
                </a:lnTo>
                <a:lnTo>
                  <a:pt x="2367281" y="1006158"/>
                </a:lnTo>
                <a:lnTo>
                  <a:pt x="2366328" y="1014736"/>
                </a:lnTo>
                <a:lnTo>
                  <a:pt x="2364105" y="1023314"/>
                </a:lnTo>
                <a:lnTo>
                  <a:pt x="2361883" y="1031892"/>
                </a:lnTo>
                <a:lnTo>
                  <a:pt x="2358707" y="1040788"/>
                </a:lnTo>
                <a:lnTo>
                  <a:pt x="2355214" y="1049684"/>
                </a:lnTo>
                <a:lnTo>
                  <a:pt x="2350769" y="1058580"/>
                </a:lnTo>
                <a:lnTo>
                  <a:pt x="2346005" y="1067158"/>
                </a:lnTo>
                <a:lnTo>
                  <a:pt x="2340290" y="1076054"/>
                </a:lnTo>
                <a:lnTo>
                  <a:pt x="2334574" y="1085268"/>
                </a:lnTo>
                <a:lnTo>
                  <a:pt x="2328223" y="1094163"/>
                </a:lnTo>
                <a:lnTo>
                  <a:pt x="2320919" y="1103059"/>
                </a:lnTo>
                <a:lnTo>
                  <a:pt x="2312981" y="1112273"/>
                </a:lnTo>
                <a:lnTo>
                  <a:pt x="2304724" y="1121169"/>
                </a:lnTo>
                <a:lnTo>
                  <a:pt x="2295833" y="1130382"/>
                </a:lnTo>
                <a:lnTo>
                  <a:pt x="2281226" y="1144679"/>
                </a:lnTo>
                <a:lnTo>
                  <a:pt x="2264713" y="1159294"/>
                </a:lnTo>
                <a:lnTo>
                  <a:pt x="2246613" y="1174226"/>
                </a:lnTo>
                <a:lnTo>
                  <a:pt x="2227243" y="1188841"/>
                </a:lnTo>
                <a:lnTo>
                  <a:pt x="2205967" y="1203773"/>
                </a:lnTo>
                <a:lnTo>
                  <a:pt x="2183739" y="1219023"/>
                </a:lnTo>
                <a:lnTo>
                  <a:pt x="2159288" y="1234591"/>
                </a:lnTo>
                <a:lnTo>
                  <a:pt x="2133884" y="1249523"/>
                </a:lnTo>
                <a:lnTo>
                  <a:pt x="2107528" y="1264773"/>
                </a:lnTo>
                <a:lnTo>
                  <a:pt x="2079267" y="1279705"/>
                </a:lnTo>
                <a:lnTo>
                  <a:pt x="2050052" y="1294955"/>
                </a:lnTo>
                <a:lnTo>
                  <a:pt x="2019250" y="1309570"/>
                </a:lnTo>
                <a:lnTo>
                  <a:pt x="1987496" y="1324185"/>
                </a:lnTo>
                <a:lnTo>
                  <a:pt x="1954788" y="1338164"/>
                </a:lnTo>
                <a:lnTo>
                  <a:pt x="1920493" y="1352143"/>
                </a:lnTo>
                <a:lnTo>
                  <a:pt x="1885246" y="1365487"/>
                </a:lnTo>
                <a:lnTo>
                  <a:pt x="1849046" y="1378513"/>
                </a:lnTo>
                <a:lnTo>
                  <a:pt x="1811893" y="1391221"/>
                </a:lnTo>
                <a:lnTo>
                  <a:pt x="1773787" y="1403294"/>
                </a:lnTo>
                <a:lnTo>
                  <a:pt x="1734729" y="1414732"/>
                </a:lnTo>
                <a:lnTo>
                  <a:pt x="1694718" y="1425534"/>
                </a:lnTo>
                <a:lnTo>
                  <a:pt x="1653755" y="1435383"/>
                </a:lnTo>
                <a:lnTo>
                  <a:pt x="1612474" y="1444914"/>
                </a:lnTo>
                <a:lnTo>
                  <a:pt x="1569923" y="1453175"/>
                </a:lnTo>
                <a:lnTo>
                  <a:pt x="1548647" y="1457305"/>
                </a:lnTo>
                <a:lnTo>
                  <a:pt x="1527054" y="1461117"/>
                </a:lnTo>
                <a:lnTo>
                  <a:pt x="1505461" y="1464294"/>
                </a:lnTo>
                <a:lnTo>
                  <a:pt x="1483550" y="1468107"/>
                </a:lnTo>
                <a:lnTo>
                  <a:pt x="1461322" y="1470649"/>
                </a:lnTo>
                <a:lnTo>
                  <a:pt x="1439094" y="1473508"/>
                </a:lnTo>
                <a:lnTo>
                  <a:pt x="1416548" y="1476367"/>
                </a:lnTo>
                <a:lnTo>
                  <a:pt x="1394320" y="1478591"/>
                </a:lnTo>
                <a:lnTo>
                  <a:pt x="1371774" y="1480815"/>
                </a:lnTo>
                <a:lnTo>
                  <a:pt x="1348593" y="1482404"/>
                </a:lnTo>
                <a:lnTo>
                  <a:pt x="1325730" y="1483992"/>
                </a:lnTo>
                <a:lnTo>
                  <a:pt x="1302549" y="1484945"/>
                </a:lnTo>
                <a:lnTo>
                  <a:pt x="1279685" y="1486216"/>
                </a:lnTo>
                <a:lnTo>
                  <a:pt x="1256187" y="1486534"/>
                </a:lnTo>
                <a:lnTo>
                  <a:pt x="1232689" y="1487169"/>
                </a:lnTo>
                <a:lnTo>
                  <a:pt x="1209190" y="1487487"/>
                </a:lnTo>
                <a:lnTo>
                  <a:pt x="1195536" y="1487169"/>
                </a:lnTo>
                <a:lnTo>
                  <a:pt x="1181564" y="1486534"/>
                </a:lnTo>
                <a:lnTo>
                  <a:pt x="1166956" y="1485899"/>
                </a:lnTo>
                <a:lnTo>
                  <a:pt x="1151714" y="1484628"/>
                </a:lnTo>
                <a:lnTo>
                  <a:pt x="1136155" y="1483039"/>
                </a:lnTo>
                <a:lnTo>
                  <a:pt x="1120277" y="1481451"/>
                </a:lnTo>
                <a:lnTo>
                  <a:pt x="1086935" y="1477638"/>
                </a:lnTo>
                <a:lnTo>
                  <a:pt x="1052957" y="1472237"/>
                </a:lnTo>
                <a:lnTo>
                  <a:pt x="1017075" y="1465883"/>
                </a:lnTo>
                <a:lnTo>
                  <a:pt x="980239" y="1458893"/>
                </a:lnTo>
                <a:lnTo>
                  <a:pt x="943086" y="1450951"/>
                </a:lnTo>
                <a:lnTo>
                  <a:pt x="904346" y="1441737"/>
                </a:lnTo>
                <a:lnTo>
                  <a:pt x="865605" y="1431888"/>
                </a:lnTo>
                <a:lnTo>
                  <a:pt x="826229" y="1421086"/>
                </a:lnTo>
                <a:lnTo>
                  <a:pt x="786536" y="1409648"/>
                </a:lnTo>
                <a:lnTo>
                  <a:pt x="746843" y="1397258"/>
                </a:lnTo>
                <a:lnTo>
                  <a:pt x="707150" y="1384549"/>
                </a:lnTo>
                <a:lnTo>
                  <a:pt x="667456" y="1370570"/>
                </a:lnTo>
                <a:lnTo>
                  <a:pt x="628716" y="1356909"/>
                </a:lnTo>
                <a:lnTo>
                  <a:pt x="590293" y="1341976"/>
                </a:lnTo>
                <a:lnTo>
                  <a:pt x="552505" y="1326726"/>
                </a:lnTo>
                <a:lnTo>
                  <a:pt x="515669" y="1310841"/>
                </a:lnTo>
                <a:lnTo>
                  <a:pt x="479469" y="1294320"/>
                </a:lnTo>
                <a:lnTo>
                  <a:pt x="444857" y="1278117"/>
                </a:lnTo>
                <a:lnTo>
                  <a:pt x="428344" y="1269539"/>
                </a:lnTo>
                <a:lnTo>
                  <a:pt x="411514" y="1260961"/>
                </a:lnTo>
                <a:lnTo>
                  <a:pt x="395637" y="1252382"/>
                </a:lnTo>
                <a:lnTo>
                  <a:pt x="379760" y="1243487"/>
                </a:lnTo>
                <a:lnTo>
                  <a:pt x="364835" y="1234908"/>
                </a:lnTo>
                <a:lnTo>
                  <a:pt x="349910" y="1226013"/>
                </a:lnTo>
                <a:lnTo>
                  <a:pt x="335303" y="1217117"/>
                </a:lnTo>
                <a:lnTo>
                  <a:pt x="321331" y="1208221"/>
                </a:lnTo>
                <a:lnTo>
                  <a:pt x="308312" y="1199007"/>
                </a:lnTo>
                <a:lnTo>
                  <a:pt x="295292" y="1190112"/>
                </a:lnTo>
                <a:lnTo>
                  <a:pt x="282908" y="1180898"/>
                </a:lnTo>
                <a:lnTo>
                  <a:pt x="271476" y="1171684"/>
                </a:lnTo>
                <a:lnTo>
                  <a:pt x="260362" y="1162471"/>
                </a:lnTo>
                <a:lnTo>
                  <a:pt x="249566" y="1153575"/>
                </a:lnTo>
                <a:lnTo>
                  <a:pt x="239722" y="1144361"/>
                </a:lnTo>
                <a:lnTo>
                  <a:pt x="230513" y="1135148"/>
                </a:lnTo>
                <a:lnTo>
                  <a:pt x="221939" y="1125617"/>
                </a:lnTo>
                <a:lnTo>
                  <a:pt x="214001" y="1116403"/>
                </a:lnTo>
                <a:lnTo>
                  <a:pt x="206697" y="1107507"/>
                </a:lnTo>
                <a:lnTo>
                  <a:pt x="200346" y="1097976"/>
                </a:lnTo>
                <a:lnTo>
                  <a:pt x="194313" y="1088762"/>
                </a:lnTo>
                <a:lnTo>
                  <a:pt x="189549" y="1079549"/>
                </a:lnTo>
                <a:lnTo>
                  <a:pt x="186057" y="1071288"/>
                </a:lnTo>
                <a:lnTo>
                  <a:pt x="184151" y="1066523"/>
                </a:lnTo>
                <a:lnTo>
                  <a:pt x="182881" y="1060804"/>
                </a:lnTo>
                <a:lnTo>
                  <a:pt x="181293" y="1055403"/>
                </a:lnTo>
                <a:lnTo>
                  <a:pt x="180658" y="1049366"/>
                </a:lnTo>
                <a:lnTo>
                  <a:pt x="179706" y="1042695"/>
                </a:lnTo>
                <a:lnTo>
                  <a:pt x="179388" y="1036023"/>
                </a:lnTo>
                <a:lnTo>
                  <a:pt x="179706" y="1028715"/>
                </a:lnTo>
                <a:lnTo>
                  <a:pt x="180658" y="1021090"/>
                </a:lnTo>
                <a:lnTo>
                  <a:pt x="182246" y="1013148"/>
                </a:lnTo>
                <a:lnTo>
                  <a:pt x="184151" y="1004887"/>
                </a:lnTo>
                <a:lnTo>
                  <a:pt x="187009" y="996309"/>
                </a:lnTo>
                <a:lnTo>
                  <a:pt x="190820" y="987413"/>
                </a:lnTo>
                <a:lnTo>
                  <a:pt x="195265" y="978200"/>
                </a:lnTo>
                <a:lnTo>
                  <a:pt x="200664" y="968668"/>
                </a:lnTo>
                <a:lnTo>
                  <a:pt x="205427" y="961996"/>
                </a:lnTo>
                <a:lnTo>
                  <a:pt x="211143" y="955007"/>
                </a:lnTo>
                <a:lnTo>
                  <a:pt x="217176" y="947382"/>
                </a:lnTo>
                <a:lnTo>
                  <a:pt x="223527" y="939757"/>
                </a:lnTo>
                <a:lnTo>
                  <a:pt x="230830" y="932132"/>
                </a:lnTo>
                <a:lnTo>
                  <a:pt x="238452" y="923871"/>
                </a:lnTo>
                <a:lnTo>
                  <a:pt x="247343" y="915929"/>
                </a:lnTo>
                <a:lnTo>
                  <a:pt x="256234" y="907668"/>
                </a:lnTo>
                <a:lnTo>
                  <a:pt x="265761" y="899408"/>
                </a:lnTo>
                <a:lnTo>
                  <a:pt x="275922" y="890512"/>
                </a:lnTo>
                <a:lnTo>
                  <a:pt x="297515" y="873038"/>
                </a:lnTo>
                <a:lnTo>
                  <a:pt x="321966" y="855246"/>
                </a:lnTo>
                <a:lnTo>
                  <a:pt x="347687" y="836819"/>
                </a:lnTo>
                <a:lnTo>
                  <a:pt x="374996" y="818392"/>
                </a:lnTo>
                <a:lnTo>
                  <a:pt x="404528" y="799647"/>
                </a:lnTo>
                <a:lnTo>
                  <a:pt x="435013" y="780585"/>
                </a:lnTo>
                <a:lnTo>
                  <a:pt x="467085" y="761839"/>
                </a:lnTo>
                <a:lnTo>
                  <a:pt x="500427" y="743095"/>
                </a:lnTo>
                <a:lnTo>
                  <a:pt x="535040" y="724668"/>
                </a:lnTo>
                <a:lnTo>
                  <a:pt x="570287" y="706240"/>
                </a:lnTo>
                <a:lnTo>
                  <a:pt x="606805" y="688449"/>
                </a:lnTo>
                <a:lnTo>
                  <a:pt x="644276" y="670975"/>
                </a:lnTo>
                <a:lnTo>
                  <a:pt x="681746" y="654136"/>
                </a:lnTo>
                <a:lnTo>
                  <a:pt x="720169" y="637615"/>
                </a:lnTo>
                <a:lnTo>
                  <a:pt x="759227" y="622048"/>
                </a:lnTo>
                <a:lnTo>
                  <a:pt x="797968" y="607433"/>
                </a:lnTo>
                <a:lnTo>
                  <a:pt x="837344" y="593454"/>
                </a:lnTo>
                <a:lnTo>
                  <a:pt x="857349" y="586782"/>
                </a:lnTo>
                <a:lnTo>
                  <a:pt x="876719" y="580428"/>
                </a:lnTo>
                <a:lnTo>
                  <a:pt x="896090" y="574391"/>
                </a:lnTo>
                <a:lnTo>
                  <a:pt x="916095" y="568355"/>
                </a:lnTo>
                <a:lnTo>
                  <a:pt x="935465" y="563271"/>
                </a:lnTo>
                <a:lnTo>
                  <a:pt x="954836" y="557870"/>
                </a:lnTo>
                <a:lnTo>
                  <a:pt x="974206" y="553105"/>
                </a:lnTo>
                <a:lnTo>
                  <a:pt x="993259" y="548657"/>
                </a:lnTo>
                <a:lnTo>
                  <a:pt x="1012947" y="544209"/>
                </a:lnTo>
                <a:lnTo>
                  <a:pt x="1031999" y="540396"/>
                </a:lnTo>
                <a:lnTo>
                  <a:pt x="1050417" y="536584"/>
                </a:lnTo>
                <a:lnTo>
                  <a:pt x="1069470" y="533407"/>
                </a:lnTo>
                <a:lnTo>
                  <a:pt x="1087888" y="530865"/>
                </a:lnTo>
                <a:lnTo>
                  <a:pt x="1089921" y="530589"/>
                </a:lnTo>
                <a:lnTo>
                  <a:pt x="1102099" y="528639"/>
                </a:lnTo>
                <a:lnTo>
                  <a:pt x="1117965" y="527051"/>
                </a:lnTo>
                <a:lnTo>
                  <a:pt x="1133830" y="525463"/>
                </a:lnTo>
                <a:lnTo>
                  <a:pt x="1149379" y="523875"/>
                </a:lnTo>
                <a:lnTo>
                  <a:pt x="1165245" y="523240"/>
                </a:lnTo>
                <a:lnTo>
                  <a:pt x="1180793" y="522287"/>
                </a:lnTo>
                <a:close/>
                <a:moveTo>
                  <a:pt x="2459339" y="463550"/>
                </a:moveTo>
                <a:lnTo>
                  <a:pt x="2466990" y="463867"/>
                </a:lnTo>
                <a:lnTo>
                  <a:pt x="2474641" y="464184"/>
                </a:lnTo>
                <a:lnTo>
                  <a:pt x="2481655" y="465768"/>
                </a:lnTo>
                <a:lnTo>
                  <a:pt x="2488987" y="468302"/>
                </a:lnTo>
                <a:lnTo>
                  <a:pt x="2496000" y="471154"/>
                </a:lnTo>
                <a:lnTo>
                  <a:pt x="2503014" y="474639"/>
                </a:lnTo>
                <a:lnTo>
                  <a:pt x="2509390" y="479074"/>
                </a:lnTo>
                <a:lnTo>
                  <a:pt x="2515766" y="483826"/>
                </a:lnTo>
                <a:lnTo>
                  <a:pt x="2521185" y="489529"/>
                </a:lnTo>
                <a:lnTo>
                  <a:pt x="2526286" y="495549"/>
                </a:lnTo>
                <a:lnTo>
                  <a:pt x="2530749" y="502202"/>
                </a:lnTo>
                <a:lnTo>
                  <a:pt x="2534256" y="509172"/>
                </a:lnTo>
                <a:lnTo>
                  <a:pt x="2537125" y="516142"/>
                </a:lnTo>
                <a:lnTo>
                  <a:pt x="2539038" y="523429"/>
                </a:lnTo>
                <a:lnTo>
                  <a:pt x="2540632" y="530715"/>
                </a:lnTo>
                <a:lnTo>
                  <a:pt x="2541588" y="538319"/>
                </a:lnTo>
                <a:lnTo>
                  <a:pt x="2541269" y="545923"/>
                </a:lnTo>
                <a:lnTo>
                  <a:pt x="2540632" y="553526"/>
                </a:lnTo>
                <a:lnTo>
                  <a:pt x="2539038" y="560496"/>
                </a:lnTo>
                <a:lnTo>
                  <a:pt x="2536806" y="568100"/>
                </a:lnTo>
                <a:lnTo>
                  <a:pt x="2533937" y="574753"/>
                </a:lnTo>
                <a:lnTo>
                  <a:pt x="2530430" y="581406"/>
                </a:lnTo>
                <a:lnTo>
                  <a:pt x="2525967" y="588376"/>
                </a:lnTo>
                <a:lnTo>
                  <a:pt x="2521185" y="594079"/>
                </a:lnTo>
                <a:lnTo>
                  <a:pt x="2515128" y="599782"/>
                </a:lnTo>
                <a:lnTo>
                  <a:pt x="2359875" y="739182"/>
                </a:lnTo>
                <a:lnTo>
                  <a:pt x="2353818" y="743934"/>
                </a:lnTo>
                <a:lnTo>
                  <a:pt x="2347123" y="748370"/>
                </a:lnTo>
                <a:lnTo>
                  <a:pt x="2340428" y="751855"/>
                </a:lnTo>
                <a:lnTo>
                  <a:pt x="2333096" y="755023"/>
                </a:lnTo>
                <a:lnTo>
                  <a:pt x="2325445" y="756924"/>
                </a:lnTo>
                <a:lnTo>
                  <a:pt x="2318431" y="758191"/>
                </a:lnTo>
                <a:lnTo>
                  <a:pt x="2310780" y="758825"/>
                </a:lnTo>
                <a:lnTo>
                  <a:pt x="2303129" y="758825"/>
                </a:lnTo>
                <a:lnTo>
                  <a:pt x="2295797" y="758191"/>
                </a:lnTo>
                <a:lnTo>
                  <a:pt x="2288146" y="756924"/>
                </a:lnTo>
                <a:lnTo>
                  <a:pt x="2280814" y="754706"/>
                </a:lnTo>
                <a:lnTo>
                  <a:pt x="2274119" y="751855"/>
                </a:lnTo>
                <a:lnTo>
                  <a:pt x="2267105" y="748370"/>
                </a:lnTo>
                <a:lnTo>
                  <a:pt x="2260730" y="743934"/>
                </a:lnTo>
                <a:lnTo>
                  <a:pt x="2254672" y="738865"/>
                </a:lnTo>
                <a:lnTo>
                  <a:pt x="2248934" y="733163"/>
                </a:lnTo>
                <a:lnTo>
                  <a:pt x="2243833" y="726826"/>
                </a:lnTo>
                <a:lnTo>
                  <a:pt x="2239370" y="720490"/>
                </a:lnTo>
                <a:lnTo>
                  <a:pt x="2235864" y="713837"/>
                </a:lnTo>
                <a:lnTo>
                  <a:pt x="2232994" y="706550"/>
                </a:lnTo>
                <a:lnTo>
                  <a:pt x="2230763" y="699263"/>
                </a:lnTo>
                <a:lnTo>
                  <a:pt x="2229488" y="691976"/>
                </a:lnTo>
                <a:lnTo>
                  <a:pt x="2228850" y="684372"/>
                </a:lnTo>
                <a:lnTo>
                  <a:pt x="2228850" y="677086"/>
                </a:lnTo>
                <a:lnTo>
                  <a:pt x="2229488" y="669482"/>
                </a:lnTo>
                <a:lnTo>
                  <a:pt x="2231082" y="661878"/>
                </a:lnTo>
                <a:lnTo>
                  <a:pt x="2232994" y="654908"/>
                </a:lnTo>
                <a:lnTo>
                  <a:pt x="2236182" y="647622"/>
                </a:lnTo>
                <a:lnTo>
                  <a:pt x="2240008" y="640968"/>
                </a:lnTo>
                <a:lnTo>
                  <a:pt x="2243833" y="634632"/>
                </a:lnTo>
                <a:lnTo>
                  <a:pt x="2248934" y="628612"/>
                </a:lnTo>
                <a:lnTo>
                  <a:pt x="2254672" y="622593"/>
                </a:lnTo>
                <a:lnTo>
                  <a:pt x="2409926" y="483826"/>
                </a:lnTo>
                <a:lnTo>
                  <a:pt x="2416302" y="478440"/>
                </a:lnTo>
                <a:lnTo>
                  <a:pt x="2423315" y="474322"/>
                </a:lnTo>
                <a:lnTo>
                  <a:pt x="2430010" y="470520"/>
                </a:lnTo>
                <a:lnTo>
                  <a:pt x="2437023" y="467985"/>
                </a:lnTo>
                <a:lnTo>
                  <a:pt x="2444356" y="465768"/>
                </a:lnTo>
                <a:lnTo>
                  <a:pt x="2452007" y="464184"/>
                </a:lnTo>
                <a:lnTo>
                  <a:pt x="2459339" y="463550"/>
                </a:lnTo>
                <a:close/>
                <a:moveTo>
                  <a:pt x="308695" y="355600"/>
                </a:moveTo>
                <a:lnTo>
                  <a:pt x="316324" y="355600"/>
                </a:lnTo>
                <a:lnTo>
                  <a:pt x="323952" y="356556"/>
                </a:lnTo>
                <a:lnTo>
                  <a:pt x="330945" y="357830"/>
                </a:lnTo>
                <a:lnTo>
                  <a:pt x="338256" y="359741"/>
                </a:lnTo>
                <a:lnTo>
                  <a:pt x="345249" y="362608"/>
                </a:lnTo>
                <a:lnTo>
                  <a:pt x="352242" y="366112"/>
                </a:lnTo>
                <a:lnTo>
                  <a:pt x="358918" y="369935"/>
                </a:lnTo>
                <a:lnTo>
                  <a:pt x="364957" y="375351"/>
                </a:lnTo>
                <a:lnTo>
                  <a:pt x="370679" y="380766"/>
                </a:lnTo>
                <a:lnTo>
                  <a:pt x="489878" y="509147"/>
                </a:lnTo>
                <a:lnTo>
                  <a:pt x="495282" y="515518"/>
                </a:lnTo>
                <a:lnTo>
                  <a:pt x="499414" y="521889"/>
                </a:lnTo>
                <a:lnTo>
                  <a:pt x="503546" y="528579"/>
                </a:lnTo>
                <a:lnTo>
                  <a:pt x="506407" y="535587"/>
                </a:lnTo>
                <a:lnTo>
                  <a:pt x="508632" y="543233"/>
                </a:lnTo>
                <a:lnTo>
                  <a:pt x="510222" y="550560"/>
                </a:lnTo>
                <a:lnTo>
                  <a:pt x="511175" y="557887"/>
                </a:lnTo>
                <a:lnTo>
                  <a:pt x="511175" y="565532"/>
                </a:lnTo>
                <a:lnTo>
                  <a:pt x="510222" y="573178"/>
                </a:lnTo>
                <a:lnTo>
                  <a:pt x="508950" y="580186"/>
                </a:lnTo>
                <a:lnTo>
                  <a:pt x="507043" y="587831"/>
                </a:lnTo>
                <a:lnTo>
                  <a:pt x="504182" y="595158"/>
                </a:lnTo>
                <a:lnTo>
                  <a:pt x="500686" y="601848"/>
                </a:lnTo>
                <a:lnTo>
                  <a:pt x="496235" y="608219"/>
                </a:lnTo>
                <a:lnTo>
                  <a:pt x="491467" y="614591"/>
                </a:lnTo>
                <a:lnTo>
                  <a:pt x="486064" y="620006"/>
                </a:lnTo>
                <a:lnTo>
                  <a:pt x="480024" y="625422"/>
                </a:lnTo>
                <a:lnTo>
                  <a:pt x="473349" y="629563"/>
                </a:lnTo>
                <a:lnTo>
                  <a:pt x="466674" y="633704"/>
                </a:lnTo>
                <a:lnTo>
                  <a:pt x="459363" y="636571"/>
                </a:lnTo>
                <a:lnTo>
                  <a:pt x="452370" y="638801"/>
                </a:lnTo>
                <a:lnTo>
                  <a:pt x="444741" y="640394"/>
                </a:lnTo>
                <a:lnTo>
                  <a:pt x="437112" y="641350"/>
                </a:lnTo>
                <a:lnTo>
                  <a:pt x="430119" y="641350"/>
                </a:lnTo>
                <a:lnTo>
                  <a:pt x="422491" y="640394"/>
                </a:lnTo>
                <a:lnTo>
                  <a:pt x="414862" y="639120"/>
                </a:lnTo>
                <a:lnTo>
                  <a:pt x="407869" y="637209"/>
                </a:lnTo>
                <a:lnTo>
                  <a:pt x="400558" y="634341"/>
                </a:lnTo>
                <a:lnTo>
                  <a:pt x="393883" y="630837"/>
                </a:lnTo>
                <a:lnTo>
                  <a:pt x="387208" y="627015"/>
                </a:lnTo>
                <a:lnTo>
                  <a:pt x="381168" y="621599"/>
                </a:lnTo>
                <a:lnTo>
                  <a:pt x="375129" y="616183"/>
                </a:lnTo>
                <a:lnTo>
                  <a:pt x="255929" y="487484"/>
                </a:lnTo>
                <a:lnTo>
                  <a:pt x="250843" y="481432"/>
                </a:lnTo>
                <a:lnTo>
                  <a:pt x="246393" y="475061"/>
                </a:lnTo>
                <a:lnTo>
                  <a:pt x="242897" y="468052"/>
                </a:lnTo>
                <a:lnTo>
                  <a:pt x="239718" y="461362"/>
                </a:lnTo>
                <a:lnTo>
                  <a:pt x="237175" y="453717"/>
                </a:lnTo>
                <a:lnTo>
                  <a:pt x="236222" y="446390"/>
                </a:lnTo>
                <a:lnTo>
                  <a:pt x="235268" y="439063"/>
                </a:lnTo>
                <a:lnTo>
                  <a:pt x="234950" y="431418"/>
                </a:lnTo>
                <a:lnTo>
                  <a:pt x="235586" y="423772"/>
                </a:lnTo>
                <a:lnTo>
                  <a:pt x="236857" y="416127"/>
                </a:lnTo>
                <a:lnTo>
                  <a:pt x="238764" y="409118"/>
                </a:lnTo>
                <a:lnTo>
                  <a:pt x="241625" y="401791"/>
                </a:lnTo>
                <a:lnTo>
                  <a:pt x="245122" y="395102"/>
                </a:lnTo>
                <a:lnTo>
                  <a:pt x="249572" y="388730"/>
                </a:lnTo>
                <a:lnTo>
                  <a:pt x="254340" y="382359"/>
                </a:lnTo>
                <a:lnTo>
                  <a:pt x="260062" y="376944"/>
                </a:lnTo>
                <a:lnTo>
                  <a:pt x="266419" y="371528"/>
                </a:lnTo>
                <a:lnTo>
                  <a:pt x="272776" y="367387"/>
                </a:lnTo>
                <a:lnTo>
                  <a:pt x="279451" y="363245"/>
                </a:lnTo>
                <a:lnTo>
                  <a:pt x="286444" y="360378"/>
                </a:lnTo>
                <a:lnTo>
                  <a:pt x="293755" y="358148"/>
                </a:lnTo>
                <a:lnTo>
                  <a:pt x="301384" y="356556"/>
                </a:lnTo>
                <a:lnTo>
                  <a:pt x="308695" y="355600"/>
                </a:lnTo>
                <a:close/>
                <a:moveTo>
                  <a:pt x="2153515" y="228600"/>
                </a:moveTo>
                <a:lnTo>
                  <a:pt x="2161143" y="228600"/>
                </a:lnTo>
                <a:lnTo>
                  <a:pt x="2168454" y="228918"/>
                </a:lnTo>
                <a:lnTo>
                  <a:pt x="2176082" y="230507"/>
                </a:lnTo>
                <a:lnTo>
                  <a:pt x="2183710" y="232731"/>
                </a:lnTo>
                <a:lnTo>
                  <a:pt x="2190702" y="235273"/>
                </a:lnTo>
                <a:lnTo>
                  <a:pt x="2198012" y="239087"/>
                </a:lnTo>
                <a:lnTo>
                  <a:pt x="2204369" y="243218"/>
                </a:lnTo>
                <a:lnTo>
                  <a:pt x="2210726" y="248620"/>
                </a:lnTo>
                <a:lnTo>
                  <a:pt x="2216129" y="254023"/>
                </a:lnTo>
                <a:lnTo>
                  <a:pt x="2221532" y="260060"/>
                </a:lnTo>
                <a:lnTo>
                  <a:pt x="2225664" y="266416"/>
                </a:lnTo>
                <a:lnTo>
                  <a:pt x="2229478" y="273089"/>
                </a:lnTo>
                <a:lnTo>
                  <a:pt x="2232021" y="279763"/>
                </a:lnTo>
                <a:lnTo>
                  <a:pt x="2234563" y="287072"/>
                </a:lnTo>
                <a:lnTo>
                  <a:pt x="2236152" y="294699"/>
                </a:lnTo>
                <a:lnTo>
                  <a:pt x="2236788" y="302008"/>
                </a:lnTo>
                <a:lnTo>
                  <a:pt x="2236788" y="309635"/>
                </a:lnTo>
                <a:lnTo>
                  <a:pt x="2236152" y="317261"/>
                </a:lnTo>
                <a:lnTo>
                  <a:pt x="2234881" y="324253"/>
                </a:lnTo>
                <a:lnTo>
                  <a:pt x="2232974" y="331879"/>
                </a:lnTo>
                <a:lnTo>
                  <a:pt x="2230114" y="339188"/>
                </a:lnTo>
                <a:lnTo>
                  <a:pt x="2226617" y="346180"/>
                </a:lnTo>
                <a:lnTo>
                  <a:pt x="2222168" y="352853"/>
                </a:lnTo>
                <a:lnTo>
                  <a:pt x="2076917" y="553056"/>
                </a:lnTo>
                <a:lnTo>
                  <a:pt x="2072150" y="559412"/>
                </a:lnTo>
                <a:lnTo>
                  <a:pt x="2066429" y="565132"/>
                </a:lnTo>
                <a:lnTo>
                  <a:pt x="2060708" y="570216"/>
                </a:lnTo>
                <a:lnTo>
                  <a:pt x="2054351" y="574348"/>
                </a:lnTo>
                <a:lnTo>
                  <a:pt x="2047359" y="578161"/>
                </a:lnTo>
                <a:lnTo>
                  <a:pt x="2040366" y="581021"/>
                </a:lnTo>
                <a:lnTo>
                  <a:pt x="2033056" y="583246"/>
                </a:lnTo>
                <a:lnTo>
                  <a:pt x="2026064" y="584517"/>
                </a:lnTo>
                <a:lnTo>
                  <a:pt x="2018436" y="585788"/>
                </a:lnTo>
                <a:lnTo>
                  <a:pt x="2010808" y="585788"/>
                </a:lnTo>
                <a:lnTo>
                  <a:pt x="2003497" y="584835"/>
                </a:lnTo>
                <a:lnTo>
                  <a:pt x="1995869" y="583881"/>
                </a:lnTo>
                <a:lnTo>
                  <a:pt x="1988241" y="581657"/>
                </a:lnTo>
                <a:lnTo>
                  <a:pt x="1981249" y="578479"/>
                </a:lnTo>
                <a:lnTo>
                  <a:pt x="1974257" y="574983"/>
                </a:lnTo>
                <a:lnTo>
                  <a:pt x="1967582" y="570534"/>
                </a:lnTo>
                <a:lnTo>
                  <a:pt x="1961225" y="565768"/>
                </a:lnTo>
                <a:lnTo>
                  <a:pt x="1955822" y="560365"/>
                </a:lnTo>
                <a:lnTo>
                  <a:pt x="1950419" y="554327"/>
                </a:lnTo>
                <a:lnTo>
                  <a:pt x="1946605" y="547972"/>
                </a:lnTo>
                <a:lnTo>
                  <a:pt x="1942473" y="541298"/>
                </a:lnTo>
                <a:lnTo>
                  <a:pt x="1939931" y="533989"/>
                </a:lnTo>
                <a:lnTo>
                  <a:pt x="1937388" y="526998"/>
                </a:lnTo>
                <a:lnTo>
                  <a:pt x="1936117" y="519689"/>
                </a:lnTo>
                <a:lnTo>
                  <a:pt x="1935163" y="512380"/>
                </a:lnTo>
                <a:lnTo>
                  <a:pt x="1935163" y="504753"/>
                </a:lnTo>
                <a:lnTo>
                  <a:pt x="1935799" y="497126"/>
                </a:lnTo>
                <a:lnTo>
                  <a:pt x="1937070" y="489500"/>
                </a:lnTo>
                <a:lnTo>
                  <a:pt x="1938977" y="482508"/>
                </a:lnTo>
                <a:lnTo>
                  <a:pt x="1941838" y="474882"/>
                </a:lnTo>
                <a:lnTo>
                  <a:pt x="1945652" y="468208"/>
                </a:lnTo>
                <a:lnTo>
                  <a:pt x="1950101" y="461535"/>
                </a:lnTo>
                <a:lnTo>
                  <a:pt x="2095034" y="260696"/>
                </a:lnTo>
                <a:lnTo>
                  <a:pt x="2100119" y="254976"/>
                </a:lnTo>
                <a:lnTo>
                  <a:pt x="2105840" y="248938"/>
                </a:lnTo>
                <a:lnTo>
                  <a:pt x="2111879" y="244171"/>
                </a:lnTo>
                <a:lnTo>
                  <a:pt x="2118236" y="239722"/>
                </a:lnTo>
                <a:lnTo>
                  <a:pt x="2124592" y="236227"/>
                </a:lnTo>
                <a:lnTo>
                  <a:pt x="2131585" y="233367"/>
                </a:lnTo>
                <a:lnTo>
                  <a:pt x="2138895" y="231142"/>
                </a:lnTo>
                <a:lnTo>
                  <a:pt x="2146205" y="229553"/>
                </a:lnTo>
                <a:lnTo>
                  <a:pt x="2153515" y="228600"/>
                </a:lnTo>
                <a:close/>
                <a:moveTo>
                  <a:pt x="580011" y="142875"/>
                </a:moveTo>
                <a:lnTo>
                  <a:pt x="587656" y="143192"/>
                </a:lnTo>
                <a:lnTo>
                  <a:pt x="595300" y="144458"/>
                </a:lnTo>
                <a:lnTo>
                  <a:pt x="602308" y="146041"/>
                </a:lnTo>
                <a:lnTo>
                  <a:pt x="609635" y="148258"/>
                </a:lnTo>
                <a:lnTo>
                  <a:pt x="616643" y="151424"/>
                </a:lnTo>
                <a:lnTo>
                  <a:pt x="623013" y="155541"/>
                </a:lnTo>
                <a:lnTo>
                  <a:pt x="629384" y="159657"/>
                </a:lnTo>
                <a:lnTo>
                  <a:pt x="635118" y="165040"/>
                </a:lnTo>
                <a:lnTo>
                  <a:pt x="640533" y="170740"/>
                </a:lnTo>
                <a:lnTo>
                  <a:pt x="645311" y="177073"/>
                </a:lnTo>
                <a:lnTo>
                  <a:pt x="780372" y="375611"/>
                </a:lnTo>
                <a:lnTo>
                  <a:pt x="784194" y="382261"/>
                </a:lnTo>
                <a:lnTo>
                  <a:pt x="788016" y="389227"/>
                </a:lnTo>
                <a:lnTo>
                  <a:pt x="790246" y="396510"/>
                </a:lnTo>
                <a:lnTo>
                  <a:pt x="792157" y="404110"/>
                </a:lnTo>
                <a:lnTo>
                  <a:pt x="793432" y="411393"/>
                </a:lnTo>
                <a:lnTo>
                  <a:pt x="793750" y="418992"/>
                </a:lnTo>
                <a:lnTo>
                  <a:pt x="793432" y="426592"/>
                </a:lnTo>
                <a:lnTo>
                  <a:pt x="792157" y="434191"/>
                </a:lnTo>
                <a:lnTo>
                  <a:pt x="790565" y="441158"/>
                </a:lnTo>
                <a:lnTo>
                  <a:pt x="788016" y="448441"/>
                </a:lnTo>
                <a:lnTo>
                  <a:pt x="784831" y="455090"/>
                </a:lnTo>
                <a:lnTo>
                  <a:pt x="781009" y="461740"/>
                </a:lnTo>
                <a:lnTo>
                  <a:pt x="776231" y="467756"/>
                </a:lnTo>
                <a:lnTo>
                  <a:pt x="771452" y="473773"/>
                </a:lnTo>
                <a:lnTo>
                  <a:pt x="765719" y="478839"/>
                </a:lnTo>
                <a:lnTo>
                  <a:pt x="759348" y="483905"/>
                </a:lnTo>
                <a:lnTo>
                  <a:pt x="752340" y="488022"/>
                </a:lnTo>
                <a:lnTo>
                  <a:pt x="745332" y="491505"/>
                </a:lnTo>
                <a:lnTo>
                  <a:pt x="737687" y="493721"/>
                </a:lnTo>
                <a:lnTo>
                  <a:pt x="730679" y="495938"/>
                </a:lnTo>
                <a:lnTo>
                  <a:pt x="723035" y="496888"/>
                </a:lnTo>
                <a:lnTo>
                  <a:pt x="715390" y="496888"/>
                </a:lnTo>
                <a:lnTo>
                  <a:pt x="707745" y="496888"/>
                </a:lnTo>
                <a:lnTo>
                  <a:pt x="700418" y="495938"/>
                </a:lnTo>
                <a:lnTo>
                  <a:pt x="693092" y="493721"/>
                </a:lnTo>
                <a:lnTo>
                  <a:pt x="686084" y="491505"/>
                </a:lnTo>
                <a:lnTo>
                  <a:pt x="678758" y="488338"/>
                </a:lnTo>
                <a:lnTo>
                  <a:pt x="672387" y="484855"/>
                </a:lnTo>
                <a:lnTo>
                  <a:pt x="666016" y="480105"/>
                </a:lnTo>
                <a:lnTo>
                  <a:pt x="660282" y="474722"/>
                </a:lnTo>
                <a:lnTo>
                  <a:pt x="654867" y="469339"/>
                </a:lnTo>
                <a:lnTo>
                  <a:pt x="650089" y="463006"/>
                </a:lnTo>
                <a:lnTo>
                  <a:pt x="515347" y="264785"/>
                </a:lnTo>
                <a:lnTo>
                  <a:pt x="511206" y="257818"/>
                </a:lnTo>
                <a:lnTo>
                  <a:pt x="507702" y="250852"/>
                </a:lnTo>
                <a:lnTo>
                  <a:pt x="505154" y="243252"/>
                </a:lnTo>
                <a:lnTo>
                  <a:pt x="503243" y="236286"/>
                </a:lnTo>
                <a:lnTo>
                  <a:pt x="501969" y="228687"/>
                </a:lnTo>
                <a:lnTo>
                  <a:pt x="501650" y="221087"/>
                </a:lnTo>
                <a:lnTo>
                  <a:pt x="501969" y="213487"/>
                </a:lnTo>
                <a:lnTo>
                  <a:pt x="503243" y="206205"/>
                </a:lnTo>
                <a:lnTo>
                  <a:pt x="504835" y="198922"/>
                </a:lnTo>
                <a:lnTo>
                  <a:pt x="507702" y="191955"/>
                </a:lnTo>
                <a:lnTo>
                  <a:pt x="510888" y="184672"/>
                </a:lnTo>
                <a:lnTo>
                  <a:pt x="514392" y="178340"/>
                </a:lnTo>
                <a:lnTo>
                  <a:pt x="519170" y="172007"/>
                </a:lnTo>
                <a:lnTo>
                  <a:pt x="523948" y="166624"/>
                </a:lnTo>
                <a:lnTo>
                  <a:pt x="530000" y="160924"/>
                </a:lnTo>
                <a:lnTo>
                  <a:pt x="536371" y="156174"/>
                </a:lnTo>
                <a:lnTo>
                  <a:pt x="543060" y="152374"/>
                </a:lnTo>
                <a:lnTo>
                  <a:pt x="550387" y="148575"/>
                </a:lnTo>
                <a:lnTo>
                  <a:pt x="557713" y="146358"/>
                </a:lnTo>
                <a:lnTo>
                  <a:pt x="565039" y="144458"/>
                </a:lnTo>
                <a:lnTo>
                  <a:pt x="572684" y="143192"/>
                </a:lnTo>
                <a:lnTo>
                  <a:pt x="580011" y="142875"/>
                </a:lnTo>
                <a:close/>
                <a:moveTo>
                  <a:pt x="1813331" y="49212"/>
                </a:moveTo>
                <a:lnTo>
                  <a:pt x="1821259" y="49529"/>
                </a:lnTo>
                <a:lnTo>
                  <a:pt x="1828871" y="50796"/>
                </a:lnTo>
                <a:lnTo>
                  <a:pt x="1836483" y="52379"/>
                </a:lnTo>
                <a:lnTo>
                  <a:pt x="1843460" y="54913"/>
                </a:lnTo>
                <a:lnTo>
                  <a:pt x="1851072" y="58081"/>
                </a:lnTo>
                <a:lnTo>
                  <a:pt x="1857732" y="62515"/>
                </a:lnTo>
                <a:lnTo>
                  <a:pt x="1864075" y="67266"/>
                </a:lnTo>
                <a:lnTo>
                  <a:pt x="1869783" y="72334"/>
                </a:lnTo>
                <a:lnTo>
                  <a:pt x="1874858" y="78036"/>
                </a:lnTo>
                <a:lnTo>
                  <a:pt x="1879298" y="84371"/>
                </a:lnTo>
                <a:lnTo>
                  <a:pt x="1883104" y="90706"/>
                </a:lnTo>
                <a:lnTo>
                  <a:pt x="1886275" y="97357"/>
                </a:lnTo>
                <a:lnTo>
                  <a:pt x="1888812" y="104642"/>
                </a:lnTo>
                <a:lnTo>
                  <a:pt x="1890715" y="111928"/>
                </a:lnTo>
                <a:lnTo>
                  <a:pt x="1891984" y="119213"/>
                </a:lnTo>
                <a:lnTo>
                  <a:pt x="1892301" y="126815"/>
                </a:lnTo>
                <a:lnTo>
                  <a:pt x="1891984" y="134100"/>
                </a:lnTo>
                <a:lnTo>
                  <a:pt x="1890715" y="142018"/>
                </a:lnTo>
                <a:lnTo>
                  <a:pt x="1889130" y="149620"/>
                </a:lnTo>
                <a:lnTo>
                  <a:pt x="1886275" y="156905"/>
                </a:lnTo>
                <a:lnTo>
                  <a:pt x="1882787" y="163874"/>
                </a:lnTo>
                <a:lnTo>
                  <a:pt x="1752438" y="407768"/>
                </a:lnTo>
                <a:lnTo>
                  <a:pt x="1747998" y="415053"/>
                </a:lnTo>
                <a:lnTo>
                  <a:pt x="1743240" y="421388"/>
                </a:lnTo>
                <a:lnTo>
                  <a:pt x="1738166" y="426773"/>
                </a:lnTo>
                <a:lnTo>
                  <a:pt x="1732457" y="431841"/>
                </a:lnTo>
                <a:lnTo>
                  <a:pt x="1726114" y="436275"/>
                </a:lnTo>
                <a:lnTo>
                  <a:pt x="1719771" y="440393"/>
                </a:lnTo>
                <a:lnTo>
                  <a:pt x="1713111" y="443560"/>
                </a:lnTo>
                <a:lnTo>
                  <a:pt x="1705817" y="445778"/>
                </a:lnTo>
                <a:lnTo>
                  <a:pt x="1698522" y="447678"/>
                </a:lnTo>
                <a:lnTo>
                  <a:pt x="1691228" y="448945"/>
                </a:lnTo>
                <a:lnTo>
                  <a:pt x="1683616" y="449262"/>
                </a:lnTo>
                <a:lnTo>
                  <a:pt x="1676322" y="448945"/>
                </a:lnTo>
                <a:lnTo>
                  <a:pt x="1668393" y="447678"/>
                </a:lnTo>
                <a:lnTo>
                  <a:pt x="1660781" y="445778"/>
                </a:lnTo>
                <a:lnTo>
                  <a:pt x="1653487" y="443560"/>
                </a:lnTo>
                <a:lnTo>
                  <a:pt x="1646510" y="439759"/>
                </a:lnTo>
                <a:lnTo>
                  <a:pt x="1639215" y="435959"/>
                </a:lnTo>
                <a:lnTo>
                  <a:pt x="1632872" y="431207"/>
                </a:lnTo>
                <a:lnTo>
                  <a:pt x="1627481" y="426139"/>
                </a:lnTo>
                <a:lnTo>
                  <a:pt x="1622406" y="420121"/>
                </a:lnTo>
                <a:lnTo>
                  <a:pt x="1617966" y="414103"/>
                </a:lnTo>
                <a:lnTo>
                  <a:pt x="1613843" y="407451"/>
                </a:lnTo>
                <a:lnTo>
                  <a:pt x="1610672" y="400800"/>
                </a:lnTo>
                <a:lnTo>
                  <a:pt x="1608452" y="393515"/>
                </a:lnTo>
                <a:lnTo>
                  <a:pt x="1606549" y="386546"/>
                </a:lnTo>
                <a:lnTo>
                  <a:pt x="1605280" y="378944"/>
                </a:lnTo>
                <a:lnTo>
                  <a:pt x="1604963" y="371342"/>
                </a:lnTo>
                <a:lnTo>
                  <a:pt x="1605280" y="363740"/>
                </a:lnTo>
                <a:lnTo>
                  <a:pt x="1606549" y="356455"/>
                </a:lnTo>
                <a:lnTo>
                  <a:pt x="1608135" y="348853"/>
                </a:lnTo>
                <a:lnTo>
                  <a:pt x="1610672" y="341252"/>
                </a:lnTo>
                <a:lnTo>
                  <a:pt x="1614478" y="334283"/>
                </a:lnTo>
                <a:lnTo>
                  <a:pt x="1745143" y="90389"/>
                </a:lnTo>
                <a:lnTo>
                  <a:pt x="1749266" y="83420"/>
                </a:lnTo>
                <a:lnTo>
                  <a:pt x="1754024" y="77086"/>
                </a:lnTo>
                <a:lnTo>
                  <a:pt x="1759098" y="71701"/>
                </a:lnTo>
                <a:lnTo>
                  <a:pt x="1764490" y="66633"/>
                </a:lnTo>
                <a:lnTo>
                  <a:pt x="1770833" y="62198"/>
                </a:lnTo>
                <a:lnTo>
                  <a:pt x="1777176" y="58081"/>
                </a:lnTo>
                <a:lnTo>
                  <a:pt x="1784470" y="54913"/>
                </a:lnTo>
                <a:lnTo>
                  <a:pt x="1791130" y="52379"/>
                </a:lnTo>
                <a:lnTo>
                  <a:pt x="1798742" y="50796"/>
                </a:lnTo>
                <a:lnTo>
                  <a:pt x="1805719" y="49529"/>
                </a:lnTo>
                <a:lnTo>
                  <a:pt x="1813331" y="49212"/>
                </a:lnTo>
                <a:close/>
                <a:moveTo>
                  <a:pt x="952183" y="14287"/>
                </a:moveTo>
                <a:lnTo>
                  <a:pt x="959803" y="14921"/>
                </a:lnTo>
                <a:lnTo>
                  <a:pt x="967106" y="16190"/>
                </a:lnTo>
                <a:lnTo>
                  <a:pt x="974408" y="18094"/>
                </a:lnTo>
                <a:lnTo>
                  <a:pt x="981393" y="20949"/>
                </a:lnTo>
                <a:lnTo>
                  <a:pt x="988378" y="24121"/>
                </a:lnTo>
                <a:lnTo>
                  <a:pt x="994728" y="27928"/>
                </a:lnTo>
                <a:lnTo>
                  <a:pt x="1000443" y="32686"/>
                </a:lnTo>
                <a:lnTo>
                  <a:pt x="1006158" y="38079"/>
                </a:lnTo>
                <a:lnTo>
                  <a:pt x="1010921" y="43472"/>
                </a:lnTo>
                <a:lnTo>
                  <a:pt x="1015684" y="49817"/>
                </a:lnTo>
                <a:lnTo>
                  <a:pt x="1019176" y="56479"/>
                </a:lnTo>
                <a:lnTo>
                  <a:pt x="1022668" y="63775"/>
                </a:lnTo>
                <a:lnTo>
                  <a:pt x="1025209" y="71388"/>
                </a:lnTo>
                <a:lnTo>
                  <a:pt x="1086169" y="289326"/>
                </a:lnTo>
                <a:lnTo>
                  <a:pt x="1088391" y="297257"/>
                </a:lnTo>
                <a:lnTo>
                  <a:pt x="1089026" y="304871"/>
                </a:lnTo>
                <a:lnTo>
                  <a:pt x="1089026" y="312801"/>
                </a:lnTo>
                <a:lnTo>
                  <a:pt x="1088709" y="320415"/>
                </a:lnTo>
                <a:lnTo>
                  <a:pt x="1087439" y="327711"/>
                </a:lnTo>
                <a:lnTo>
                  <a:pt x="1085216" y="335008"/>
                </a:lnTo>
                <a:lnTo>
                  <a:pt x="1082676" y="341987"/>
                </a:lnTo>
                <a:lnTo>
                  <a:pt x="1079184" y="348966"/>
                </a:lnTo>
                <a:lnTo>
                  <a:pt x="1075056" y="355310"/>
                </a:lnTo>
                <a:lnTo>
                  <a:pt x="1070294" y="361021"/>
                </a:lnTo>
                <a:lnTo>
                  <a:pt x="1065214" y="366731"/>
                </a:lnTo>
                <a:lnTo>
                  <a:pt x="1059816" y="371806"/>
                </a:lnTo>
                <a:lnTo>
                  <a:pt x="1053466" y="376248"/>
                </a:lnTo>
                <a:lnTo>
                  <a:pt x="1047116" y="380054"/>
                </a:lnTo>
                <a:lnTo>
                  <a:pt x="1039496" y="383227"/>
                </a:lnTo>
                <a:lnTo>
                  <a:pt x="1031876" y="385765"/>
                </a:lnTo>
                <a:lnTo>
                  <a:pt x="1024256" y="387668"/>
                </a:lnTo>
                <a:lnTo>
                  <a:pt x="1016318" y="388620"/>
                </a:lnTo>
                <a:lnTo>
                  <a:pt x="1008381" y="388937"/>
                </a:lnTo>
                <a:lnTo>
                  <a:pt x="1001078" y="387985"/>
                </a:lnTo>
                <a:lnTo>
                  <a:pt x="993458" y="387033"/>
                </a:lnTo>
                <a:lnTo>
                  <a:pt x="986156" y="384813"/>
                </a:lnTo>
                <a:lnTo>
                  <a:pt x="979171" y="382275"/>
                </a:lnTo>
                <a:lnTo>
                  <a:pt x="972503" y="378468"/>
                </a:lnTo>
                <a:lnTo>
                  <a:pt x="966153" y="374661"/>
                </a:lnTo>
                <a:lnTo>
                  <a:pt x="960121" y="370220"/>
                </a:lnTo>
                <a:lnTo>
                  <a:pt x="954406" y="365145"/>
                </a:lnTo>
                <a:lnTo>
                  <a:pt x="949643" y="359117"/>
                </a:lnTo>
                <a:lnTo>
                  <a:pt x="944881" y="353090"/>
                </a:lnTo>
                <a:lnTo>
                  <a:pt x="941388" y="346428"/>
                </a:lnTo>
                <a:lnTo>
                  <a:pt x="938213" y="339449"/>
                </a:lnTo>
                <a:lnTo>
                  <a:pt x="935356" y="331835"/>
                </a:lnTo>
                <a:lnTo>
                  <a:pt x="874396" y="113580"/>
                </a:lnTo>
                <a:lnTo>
                  <a:pt x="872808" y="105649"/>
                </a:lnTo>
                <a:lnTo>
                  <a:pt x="871538" y="97719"/>
                </a:lnTo>
                <a:lnTo>
                  <a:pt x="871538" y="90422"/>
                </a:lnTo>
                <a:lnTo>
                  <a:pt x="871856" y="82492"/>
                </a:lnTo>
                <a:lnTo>
                  <a:pt x="873443" y="75195"/>
                </a:lnTo>
                <a:lnTo>
                  <a:pt x="875666" y="67582"/>
                </a:lnTo>
                <a:lnTo>
                  <a:pt x="878206" y="60920"/>
                </a:lnTo>
                <a:lnTo>
                  <a:pt x="881381" y="54258"/>
                </a:lnTo>
                <a:lnTo>
                  <a:pt x="885508" y="47913"/>
                </a:lnTo>
                <a:lnTo>
                  <a:pt x="890271" y="41886"/>
                </a:lnTo>
                <a:lnTo>
                  <a:pt x="895351" y="36493"/>
                </a:lnTo>
                <a:lnTo>
                  <a:pt x="901066" y="31100"/>
                </a:lnTo>
                <a:lnTo>
                  <a:pt x="907416" y="26976"/>
                </a:lnTo>
                <a:lnTo>
                  <a:pt x="914083" y="22852"/>
                </a:lnTo>
                <a:lnTo>
                  <a:pt x="921068" y="19680"/>
                </a:lnTo>
                <a:lnTo>
                  <a:pt x="928688" y="16825"/>
                </a:lnTo>
                <a:lnTo>
                  <a:pt x="936626" y="15239"/>
                </a:lnTo>
                <a:lnTo>
                  <a:pt x="944246" y="14604"/>
                </a:lnTo>
                <a:lnTo>
                  <a:pt x="952183" y="14287"/>
                </a:lnTo>
                <a:close/>
                <a:moveTo>
                  <a:pt x="1362909" y="0"/>
                </a:moveTo>
                <a:lnTo>
                  <a:pt x="1370792" y="953"/>
                </a:lnTo>
                <a:lnTo>
                  <a:pt x="1378676" y="2542"/>
                </a:lnTo>
                <a:lnTo>
                  <a:pt x="1386244" y="4449"/>
                </a:lnTo>
                <a:lnTo>
                  <a:pt x="1393497" y="7308"/>
                </a:lnTo>
                <a:lnTo>
                  <a:pt x="1400119" y="10804"/>
                </a:lnTo>
                <a:lnTo>
                  <a:pt x="1406426" y="15252"/>
                </a:lnTo>
                <a:lnTo>
                  <a:pt x="1412102" y="20019"/>
                </a:lnTo>
                <a:lnTo>
                  <a:pt x="1417463" y="25103"/>
                </a:lnTo>
                <a:lnTo>
                  <a:pt x="1422509" y="31141"/>
                </a:lnTo>
                <a:lnTo>
                  <a:pt x="1426293" y="37178"/>
                </a:lnTo>
                <a:lnTo>
                  <a:pt x="1430392" y="43851"/>
                </a:lnTo>
                <a:lnTo>
                  <a:pt x="1433231" y="50524"/>
                </a:lnTo>
                <a:lnTo>
                  <a:pt x="1435438" y="57833"/>
                </a:lnTo>
                <a:lnTo>
                  <a:pt x="1437015" y="65141"/>
                </a:lnTo>
                <a:lnTo>
                  <a:pt x="1438276" y="73085"/>
                </a:lnTo>
                <a:lnTo>
                  <a:pt x="1438276" y="81029"/>
                </a:lnTo>
                <a:lnTo>
                  <a:pt x="1437330" y="88973"/>
                </a:lnTo>
                <a:lnTo>
                  <a:pt x="1407057" y="316174"/>
                </a:lnTo>
                <a:lnTo>
                  <a:pt x="1405796" y="323800"/>
                </a:lnTo>
                <a:lnTo>
                  <a:pt x="1403588" y="331426"/>
                </a:lnTo>
                <a:lnTo>
                  <a:pt x="1400750" y="339053"/>
                </a:lnTo>
                <a:lnTo>
                  <a:pt x="1397281" y="345726"/>
                </a:lnTo>
                <a:lnTo>
                  <a:pt x="1392866" y="352081"/>
                </a:lnTo>
                <a:lnTo>
                  <a:pt x="1388136" y="357483"/>
                </a:lnTo>
                <a:lnTo>
                  <a:pt x="1383091" y="363203"/>
                </a:lnTo>
                <a:lnTo>
                  <a:pt x="1377730" y="367969"/>
                </a:lnTo>
                <a:lnTo>
                  <a:pt x="1371423" y="372418"/>
                </a:lnTo>
                <a:lnTo>
                  <a:pt x="1364485" y="375913"/>
                </a:lnTo>
                <a:lnTo>
                  <a:pt x="1357863" y="379091"/>
                </a:lnTo>
                <a:lnTo>
                  <a:pt x="1350926" y="381315"/>
                </a:lnTo>
                <a:lnTo>
                  <a:pt x="1343357" y="382904"/>
                </a:lnTo>
                <a:lnTo>
                  <a:pt x="1335474" y="383857"/>
                </a:lnTo>
                <a:lnTo>
                  <a:pt x="1327906" y="384175"/>
                </a:lnTo>
                <a:lnTo>
                  <a:pt x="1320022" y="383539"/>
                </a:lnTo>
                <a:lnTo>
                  <a:pt x="1312138" y="381951"/>
                </a:lnTo>
                <a:lnTo>
                  <a:pt x="1304570" y="379726"/>
                </a:lnTo>
                <a:lnTo>
                  <a:pt x="1297632" y="376549"/>
                </a:lnTo>
                <a:lnTo>
                  <a:pt x="1290380" y="373053"/>
                </a:lnTo>
                <a:lnTo>
                  <a:pt x="1284703" y="369240"/>
                </a:lnTo>
                <a:lnTo>
                  <a:pt x="1278712" y="364474"/>
                </a:lnTo>
                <a:lnTo>
                  <a:pt x="1273036" y="358754"/>
                </a:lnTo>
                <a:lnTo>
                  <a:pt x="1268305" y="353352"/>
                </a:lnTo>
                <a:lnTo>
                  <a:pt x="1264206" y="346997"/>
                </a:lnTo>
                <a:lnTo>
                  <a:pt x="1260422" y="340641"/>
                </a:lnTo>
                <a:lnTo>
                  <a:pt x="1257268" y="333333"/>
                </a:lnTo>
                <a:lnTo>
                  <a:pt x="1255061" y="326342"/>
                </a:lnTo>
                <a:lnTo>
                  <a:pt x="1253484" y="318716"/>
                </a:lnTo>
                <a:lnTo>
                  <a:pt x="1252538" y="311089"/>
                </a:lnTo>
                <a:lnTo>
                  <a:pt x="1252538" y="303145"/>
                </a:lnTo>
                <a:lnTo>
                  <a:pt x="1253169" y="295201"/>
                </a:lnTo>
                <a:lnTo>
                  <a:pt x="1283442" y="68001"/>
                </a:lnTo>
                <a:lnTo>
                  <a:pt x="1285019" y="60057"/>
                </a:lnTo>
                <a:lnTo>
                  <a:pt x="1287226" y="52431"/>
                </a:lnTo>
                <a:lnTo>
                  <a:pt x="1290064" y="45440"/>
                </a:lnTo>
                <a:lnTo>
                  <a:pt x="1293533" y="38767"/>
                </a:lnTo>
                <a:lnTo>
                  <a:pt x="1297632" y="32412"/>
                </a:lnTo>
                <a:lnTo>
                  <a:pt x="1302363" y="26374"/>
                </a:lnTo>
                <a:lnTo>
                  <a:pt x="1307723" y="21290"/>
                </a:lnTo>
                <a:lnTo>
                  <a:pt x="1313400" y="16524"/>
                </a:lnTo>
                <a:lnTo>
                  <a:pt x="1319706" y="12075"/>
                </a:lnTo>
                <a:lnTo>
                  <a:pt x="1326013" y="8579"/>
                </a:lnTo>
                <a:lnTo>
                  <a:pt x="1332951" y="5402"/>
                </a:lnTo>
                <a:lnTo>
                  <a:pt x="1340204" y="2860"/>
                </a:lnTo>
                <a:lnTo>
                  <a:pt x="1347772" y="1271"/>
                </a:lnTo>
                <a:lnTo>
                  <a:pt x="1355025" y="635"/>
                </a:lnTo>
                <a:lnTo>
                  <a:pt x="1362909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7" grpId="0"/>
      <p:bldP spid="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5763" y="671513"/>
            <a:ext cx="11269662" cy="3694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+mn-ea"/>
                <a:ea typeface="+mn-ea"/>
                <a:cs typeface="Helvetica"/>
                <a:sym typeface="Helvetica"/>
              </a:rPr>
              <a:t>正确使用温度计的几个要点：</a:t>
            </a:r>
            <a:endParaRPr lang="en-US" altLang="zh-CN" sz="2600" kern="0">
              <a:solidFill>
                <a:sysClr val="windowText" lastClr="000000"/>
              </a:solidFill>
              <a:latin typeface="+mn-ea"/>
              <a:ea typeface="+mn-ea"/>
              <a:cs typeface="Helvetica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1. </a:t>
            </a:r>
            <a:r>
              <a:rPr lang="zh-CN" altLang="en-US" sz="2600" kern="0">
                <a:solidFill>
                  <a:sysClr val="windowText" lastClr="000000"/>
                </a:solidFill>
                <a:latin typeface="+mn-ea"/>
                <a:ea typeface="+mn-ea"/>
                <a:cs typeface="Helvetica"/>
                <a:sym typeface="Helvetica"/>
              </a:rPr>
              <a:t>温度计的玻璃泡要全部浸入被测的液体中，不要碰到容器底或容器壁；</a:t>
            </a:r>
            <a:endParaRPr lang="en-US" altLang="zh-CN" sz="2600" kern="0">
              <a:solidFill>
                <a:sysClr val="windowText" lastClr="000000"/>
              </a:solidFill>
              <a:latin typeface="+mn-ea"/>
              <a:ea typeface="+mn-ea"/>
              <a:cs typeface="Helvetica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2. </a:t>
            </a:r>
            <a:r>
              <a:rPr lang="zh-CN" altLang="en-US" sz="2600" kern="0">
                <a:solidFill>
                  <a:sysClr val="windowText" lastClr="000000"/>
                </a:solidFill>
                <a:latin typeface="+mn-ea"/>
                <a:ea typeface="+mn-ea"/>
                <a:cs typeface="Helvetica"/>
                <a:sym typeface="Helvetica"/>
              </a:rPr>
              <a:t>温度计的玻璃泡浸入被测液体后要稍等一会儿，待温度计的示数稳定后再读数；</a:t>
            </a:r>
            <a:endParaRPr lang="en-US" altLang="zh-CN" sz="2600" kern="0">
              <a:solidFill>
                <a:sysClr val="windowText" lastClr="000000"/>
              </a:solidFill>
              <a:latin typeface="+mn-ea"/>
              <a:ea typeface="+mn-ea"/>
              <a:cs typeface="Helvetica"/>
              <a:sym typeface="Helvetica"/>
            </a:endParaRPr>
          </a:p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3. </a:t>
            </a:r>
            <a:r>
              <a:rPr lang="zh-CN" altLang="en-US" sz="2600" kern="0">
                <a:solidFill>
                  <a:sysClr val="windowText" lastClr="000000"/>
                </a:solidFill>
                <a:latin typeface="+mn-ea"/>
                <a:ea typeface="+mn-ea"/>
                <a:cs typeface="Helvetica"/>
                <a:sym typeface="Helvetica"/>
              </a:rPr>
              <a:t>读数时温度计的玻璃泡要继续留在液体中，视线要与温度计中液柱的液面相平。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0" y="14288"/>
            <a:ext cx="1641475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归纳总结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2"/>
          <p:cNvSpPr>
            <a:spLocks noChangeArrowheads="1"/>
          </p:cNvSpPr>
          <p:nvPr/>
        </p:nvSpPr>
        <p:spPr bwMode="auto">
          <a:xfrm>
            <a:off x="292100" y="603250"/>
            <a:ext cx="10007600" cy="25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在用“温度计测水的温度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"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实验中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:</a:t>
            </a:r>
          </a:p>
          <a:p>
            <a:pPr>
              <a:lnSpc>
                <a:spcPts val="3900"/>
              </a:lnSpc>
            </a:pP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实验室常用的温度计是根据液体</a:t>
            </a:r>
            <a:r>
              <a:rPr lang="en-US" altLang="zh-CN" sz="2600" baseline="-25000">
                <a:latin typeface="微软雅黑" pitchFamily="34" charset="-122"/>
                <a:ea typeface="微软雅黑" pitchFamily="34" charset="-122"/>
                <a:sym typeface="+mn-ea"/>
              </a:rPr>
              <a:t>————————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的规律制成的。</a:t>
            </a:r>
            <a:endParaRPr lang="en-US" altLang="zh-CN" sz="260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ts val="3900"/>
              </a:lnSpc>
            </a:pP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使用温度计之前，应观察它的 </a:t>
            </a:r>
            <a:r>
              <a:rPr lang="en-US" altLang="zh-CN" sz="2600" baseline="-25000"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和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———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lang="en-US" altLang="zh-CN" sz="2600"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ts val="3900"/>
              </a:lnSpc>
            </a:pP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(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)</a:t>
            </a:r>
            <a:r>
              <a:rPr lang="zh-CN" altLang="en-US" sz="2600">
                <a:latin typeface="微软雅黑" pitchFamily="34" charset="-122"/>
                <a:ea typeface="微软雅黑" pitchFamily="34" charset="-122"/>
                <a:sym typeface="+mn-ea"/>
              </a:rPr>
              <a:t>请指出图甲中的错误操作</a:t>
            </a:r>
            <a:r>
              <a:rPr lang="en-US" altLang="zh-CN" sz="2600">
                <a:latin typeface="微软雅黑" pitchFamily="34" charset="-122"/>
                <a:ea typeface="微软雅黑" pitchFamily="34" charset="-122"/>
                <a:sym typeface="+mn-ea"/>
              </a:rPr>
              <a:t>:①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————————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；</a:t>
            </a:r>
            <a:endParaRPr lang="en-US" altLang="zh-CN" sz="260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ts val="39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②</a:t>
            </a:r>
            <a:r>
              <a:rPr lang="en-US" altLang="zh-CN" sz="2600" baseline="-250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————————————————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。</a:t>
            </a:r>
            <a:endParaRPr lang="en-US" altLang="zh-CN" sz="2600"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9238" y="3087688"/>
            <a:ext cx="7778750" cy="1092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ts val="39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>
                <a:solidFill>
                  <a:prstClr val="black"/>
                </a:solidFill>
                <a:latin typeface="+mn-lt"/>
                <a:ea typeface="+mn-ea"/>
                <a:sym typeface="+mn-ea"/>
              </a:rPr>
              <a:t>(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4</a:t>
            </a:r>
            <a:r>
              <a:rPr lang="en-US" altLang="zh-CN" sz="2600">
                <a:solidFill>
                  <a:prstClr val="black"/>
                </a:solidFill>
                <a:latin typeface="+mn-lt"/>
                <a:ea typeface="+mn-ea"/>
                <a:sym typeface="+mn-ea"/>
              </a:rPr>
              <a:t>)</a:t>
            </a:r>
            <a:r>
              <a:rPr lang="zh-CN" altLang="en-US" sz="2600">
                <a:solidFill>
                  <a:prstClr val="black"/>
                </a:solidFill>
                <a:latin typeface="+mn-lt"/>
                <a:ea typeface="+mn-ea"/>
                <a:sym typeface="+mn-ea"/>
              </a:rPr>
              <a:t>第一小组同学在测量温水的温度时，温度计示数如图乙所示，应记为</a:t>
            </a:r>
            <a:r>
              <a:rPr lang="en-US" altLang="zh-CN" sz="2600" baseline="-25000">
                <a:solidFill>
                  <a:prstClr val="black"/>
                </a:solidFill>
                <a:latin typeface="+mn-lt"/>
                <a:ea typeface="+mn-ea"/>
                <a:sym typeface="+mn-ea"/>
              </a:rPr>
              <a:t>————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。</a:t>
            </a:r>
          </a:p>
        </p:txBody>
      </p:sp>
      <p:sp>
        <p:nvSpPr>
          <p:cNvPr id="33796" name="矩形 6"/>
          <p:cNvSpPr>
            <a:spLocks noChangeArrowheads="1"/>
          </p:cNvSpPr>
          <p:nvPr/>
        </p:nvSpPr>
        <p:spPr bwMode="auto">
          <a:xfrm>
            <a:off x="10669588" y="4097338"/>
            <a:ext cx="49212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乙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797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159750" y="1781175"/>
            <a:ext cx="1635125" cy="22415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3798" name="图片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-1809891">
            <a:off x="9825038" y="2339975"/>
            <a:ext cx="495300" cy="552450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12" name="直接连接符 11"/>
          <p:cNvCxnSpPr/>
          <p:nvPr/>
        </p:nvCxnSpPr>
        <p:spPr>
          <a:xfrm flipV="1">
            <a:off x="8977313" y="2713038"/>
            <a:ext cx="831850" cy="377825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00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399"/>
          <a:stretch>
            <a:fillRect/>
          </a:stretch>
        </p:blipFill>
        <p:spPr bwMode="auto">
          <a:xfrm>
            <a:off x="10496550" y="1931988"/>
            <a:ext cx="798513" cy="22002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3801" name="文本框 13"/>
          <p:cNvSpPr txBox="1">
            <a:spLocks noChangeArrowheads="1"/>
          </p:cNvSpPr>
          <p:nvPr/>
        </p:nvSpPr>
        <p:spPr bwMode="auto">
          <a:xfrm>
            <a:off x="10482263" y="3551238"/>
            <a:ext cx="37465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5</a:t>
            </a:r>
            <a:endParaRPr lang="zh-CN" altLang="en-US"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802" name="文本框 14"/>
          <p:cNvSpPr txBox="1">
            <a:spLocks noChangeArrowheads="1"/>
          </p:cNvSpPr>
          <p:nvPr/>
        </p:nvSpPr>
        <p:spPr bwMode="auto">
          <a:xfrm>
            <a:off x="10382250" y="3032125"/>
            <a:ext cx="508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10</a:t>
            </a:r>
            <a:endParaRPr lang="zh-CN" altLang="en-US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3803" name="文本框 15"/>
          <p:cNvSpPr txBox="1">
            <a:spLocks noChangeArrowheads="1"/>
          </p:cNvSpPr>
          <p:nvPr/>
        </p:nvSpPr>
        <p:spPr bwMode="auto">
          <a:xfrm>
            <a:off x="10388600" y="2498725"/>
            <a:ext cx="508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15</a:t>
            </a:r>
            <a:endParaRPr lang="zh-CN" altLang="en-US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3804" name="文本框 16"/>
          <p:cNvSpPr txBox="1">
            <a:spLocks noChangeArrowheads="1"/>
          </p:cNvSpPr>
          <p:nvPr/>
        </p:nvSpPr>
        <p:spPr bwMode="auto">
          <a:xfrm>
            <a:off x="10520363" y="1768475"/>
            <a:ext cx="5080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℃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0" y="14288"/>
            <a:ext cx="1881188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  <a:r>
              <a:rPr lang="en-US" altLang="zh-CN" sz="2600" b="1">
                <a:solidFill>
                  <a:prstClr val="white"/>
                </a:solidFill>
                <a:sym typeface="+mn-ea"/>
              </a:rPr>
              <a:t>3</a:t>
            </a:r>
            <a:endParaRPr lang="zh-CN" altLang="en-US" sz="2600" b="1">
              <a:solidFill>
                <a:prstClr val="white"/>
              </a:solidFill>
              <a:sym typeface="+mn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63000" y="3979863"/>
            <a:ext cx="492125" cy="581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甲</a:t>
            </a: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49238" y="4532313"/>
            <a:ext cx="11134725" cy="1754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答案：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（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）热胀冷缩；（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）量程     分度值；（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）温度计的玻璃泡接触了容器的底部，这样测量的结果可能会出现较大偏差；温度计读数时，视线应与液柱液面相平，题图甲中人眼俯视液面，会造成读数偏大；（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4</a:t>
            </a:r>
            <a:r>
              <a:rPr lang="zh-CN" altLang="en-US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）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2"/>
          <p:cNvGrpSpPr/>
          <p:nvPr/>
        </p:nvGrpSpPr>
        <p:grpSpPr>
          <a:xfrm>
            <a:off x="471488" y="576263"/>
            <a:ext cx="3417887" cy="784225"/>
            <a:chOff x="216686" y="545765"/>
            <a:chExt cx="3416791" cy="784830"/>
          </a:xfrm>
        </p:grpSpPr>
        <p:sp>
          <p:nvSpPr>
            <p:cNvPr id="34823" name="文本框 3"/>
            <p:cNvSpPr txBox="1">
              <a:spLocks noChangeArrowheads="1"/>
            </p:cNvSpPr>
            <p:nvPr/>
          </p:nvSpPr>
          <p:spPr bwMode="auto">
            <a:xfrm>
              <a:off x="216686" y="545765"/>
              <a:ext cx="3416791" cy="7848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  体温计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1549758" y="730057"/>
              <a:ext cx="444357" cy="46231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>
                  <a:solidFill>
                    <a:prstClr val="white"/>
                  </a:solidFill>
                </a:rPr>
                <a:t>4</a:t>
              </a:r>
              <a:endParaRPr lang="zh-CN" altLang="en-US" sz="2600" b="1">
                <a:solidFill>
                  <a:prstClr val="white"/>
                </a:solidFill>
              </a:endParaRPr>
            </a:p>
          </p:txBody>
        </p:sp>
      </p:grp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71488" y="1270000"/>
            <a:ext cx="2933700" cy="661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认识体温计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AFEFF"/>
              </a:clrFrom>
              <a:clrTo>
                <a:srgbClr val="FAFE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93788" y="2505075"/>
            <a:ext cx="3616325" cy="26066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圆角矩形 9"/>
          <p:cNvSpPr/>
          <p:nvPr/>
        </p:nvSpPr>
        <p:spPr>
          <a:xfrm>
            <a:off x="5095875" y="2505075"/>
            <a:ext cx="5876925" cy="26066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体温计用于测量人体温度，如图所示为常见的体温计，其玻璃泡内的测温物质是水银，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量程为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35~42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Helvetica"/>
              </a:rPr>
              <a:t>℃，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分度值为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+mn-ea"/>
              </a:rPr>
              <a:t>0.1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  <a:sym typeface="Helvetica"/>
              </a:rPr>
              <a:t>℃。</a:t>
            </a:r>
            <a:endParaRPr lang="zh-CN" altLang="en-US" sz="260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8775" y="636588"/>
            <a:ext cx="4403725" cy="7381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kern="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2.</a:t>
            </a:r>
            <a:r>
              <a:rPr lang="zh-CN" altLang="en-US" sz="2800" b="1" kern="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体温计的特殊结构及作用</a:t>
            </a:r>
            <a:endParaRPr lang="zh-CN" altLang="en-US" b="1"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1800" y="1284288"/>
            <a:ext cx="11382375" cy="189388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5975">
              <a:lnSpc>
                <a:spcPct val="150000"/>
              </a:lnSpc>
              <a:defRPr/>
            </a:pPr>
            <a:r>
              <a:rPr lang="zh-CN" altLang="en-US" sz="2600">
                <a:solidFill>
                  <a:prstClr val="black"/>
                </a:solidFill>
                <a:latin typeface="+mn-ea"/>
                <a:ea typeface="+mn-ea"/>
              </a:rPr>
              <a:t>体温计的</a:t>
            </a:r>
            <a:r>
              <a:rPr lang="zh-CN" altLang="en-US" sz="2600">
                <a:solidFill>
                  <a:srgbClr val="FF0000"/>
                </a:solidFill>
                <a:latin typeface="+mn-ea"/>
                <a:ea typeface="+mn-ea"/>
              </a:rPr>
              <a:t>玻璃管很细</a:t>
            </a:r>
            <a:r>
              <a:rPr lang="zh-CN" altLang="en-US" sz="2600">
                <a:solidFill>
                  <a:prstClr val="black"/>
                </a:solidFill>
                <a:latin typeface="+mn-ea"/>
                <a:ea typeface="+mn-ea"/>
              </a:rPr>
              <a:t>，而且在玻璃泡和直玻璃管之间有非常细的</a:t>
            </a:r>
            <a:r>
              <a:rPr lang="zh-CN" altLang="en-US" sz="2600">
                <a:solidFill>
                  <a:srgbClr val="FF0000"/>
                </a:solidFill>
                <a:latin typeface="+mn-ea"/>
                <a:ea typeface="+mn-ea"/>
              </a:rPr>
              <a:t>弯曲缩口</a:t>
            </a:r>
            <a:r>
              <a:rPr lang="zh-CN" altLang="en-US" sz="2600">
                <a:solidFill>
                  <a:prstClr val="black"/>
                </a:solidFill>
                <a:latin typeface="+mn-ea"/>
                <a:ea typeface="+mn-ea"/>
              </a:rPr>
              <a:t>。</a:t>
            </a:r>
            <a:endParaRPr lang="en-US" altLang="zh-CN" sz="2600">
              <a:solidFill>
                <a:prstClr val="black"/>
              </a:solidFill>
              <a:latin typeface="+mn-ea"/>
              <a:ea typeface="+mn-ea"/>
            </a:endParaRPr>
          </a:p>
          <a:p>
            <a:pPr defTabSz="815975">
              <a:lnSpc>
                <a:spcPct val="150000"/>
              </a:lnSpc>
              <a:defRPr/>
            </a:pPr>
            <a:r>
              <a:rPr lang="zh-CN" altLang="en-US" sz="2600">
                <a:solidFill>
                  <a:srgbClr val="FF0000"/>
                </a:solidFill>
                <a:latin typeface="+mn-ea"/>
                <a:ea typeface="+mn-ea"/>
              </a:rPr>
              <a:t>体温计离开人体</a:t>
            </a:r>
            <a:r>
              <a:rPr lang="zh-CN" altLang="en-US" sz="2600">
                <a:solidFill>
                  <a:prstClr val="black"/>
                </a:solidFill>
                <a:latin typeface="+mn-ea"/>
                <a:ea typeface="+mn-ea"/>
              </a:rPr>
              <a:t>，水银遇冷收缩，毛细管内水银来不及退回玻璃泡就在缩口处断开，故</a:t>
            </a:r>
            <a:r>
              <a:rPr lang="zh-CN" altLang="en-US" sz="2600">
                <a:solidFill>
                  <a:srgbClr val="FF0000"/>
                </a:solidFill>
                <a:latin typeface="+mn-ea"/>
                <a:ea typeface="+mn-ea"/>
              </a:rPr>
              <a:t>仍然指示原来的温度。</a:t>
            </a:r>
            <a:endParaRPr lang="zh-CN" altLang="en-US" sz="2600">
              <a:latin typeface="+mn-ea"/>
              <a:ea typeface="+mn-ea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1938338" y="3486150"/>
            <a:ext cx="7215187" cy="2543175"/>
            <a:chOff x="625861" y="3204345"/>
            <a:chExt cx="7213856" cy="2543481"/>
          </a:xfrm>
        </p:grpSpPr>
        <p:pic>
          <p:nvPicPr>
            <p:cNvPr id="35846" name="图片 4" descr="未标题-1 副本2 副本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 rot="5400000">
              <a:off x="4194049" y="2349457"/>
              <a:ext cx="456286" cy="47486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35847" name="矩形 5"/>
            <p:cNvSpPr>
              <a:spLocks noChangeArrowheads="1"/>
            </p:cNvSpPr>
            <p:nvPr/>
          </p:nvSpPr>
          <p:spPr bwMode="auto">
            <a:xfrm>
              <a:off x="2629190" y="3541763"/>
              <a:ext cx="833785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815975">
                <a:buFont typeface="Arial"/>
                <a:buNone/>
              </a:pPr>
              <a:r>
                <a:rPr lang="zh-CN" altLang="en-US" sz="2400">
                  <a:latin typeface="Times New Roman" panose="02020603050405020304" pitchFamily="18" charset="0"/>
                  <a:ea typeface="微软雅黑" pitchFamily="34" charset="-122"/>
                </a:rPr>
                <a:t>缩口</a:t>
              </a:r>
              <a:endParaRPr lang="zh-CN" altLang="en-US" sz="2400">
                <a:latin typeface="Calibri" pitchFamily="34" charset="0"/>
              </a:endParaRPr>
            </a:p>
          </p:txBody>
        </p:sp>
        <p:cxnSp>
          <p:nvCxnSpPr>
            <p:cNvPr id="35848" name="直接箭头连接符 6"/>
            <p:cNvCxnSpPr>
              <a:cxnSpLocks noChangeShapeType="1"/>
            </p:cNvCxnSpPr>
            <p:nvPr/>
          </p:nvCxnSpPr>
          <p:spPr bwMode="auto">
            <a:xfrm flipV="1">
              <a:off x="3001948" y="4007400"/>
              <a:ext cx="23354" cy="72329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49" name="矩形 13"/>
            <p:cNvSpPr>
              <a:spLocks noChangeArrowheads="1"/>
            </p:cNvSpPr>
            <p:nvPr/>
          </p:nvSpPr>
          <p:spPr bwMode="auto">
            <a:xfrm>
              <a:off x="625861" y="4168170"/>
              <a:ext cx="11079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玻璃泡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850" name="直接箭头连接符 14"/>
            <p:cNvCxnSpPr>
              <a:cxnSpLocks noChangeShapeType="1"/>
            </p:cNvCxnSpPr>
            <p:nvPr/>
          </p:nvCxnSpPr>
          <p:spPr bwMode="auto">
            <a:xfrm flipH="1" flipV="1">
              <a:off x="1691522" y="4460923"/>
              <a:ext cx="712705" cy="15240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51" name="矩形 16"/>
            <p:cNvSpPr>
              <a:spLocks noChangeArrowheads="1"/>
            </p:cNvSpPr>
            <p:nvPr/>
          </p:nvSpPr>
          <p:spPr bwMode="auto">
            <a:xfrm>
              <a:off x="1619368" y="3840708"/>
              <a:ext cx="1107996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毛细管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852" name="直接箭头连接符 17"/>
            <p:cNvCxnSpPr>
              <a:cxnSpLocks noChangeShapeType="1"/>
            </p:cNvCxnSpPr>
            <p:nvPr/>
          </p:nvCxnSpPr>
          <p:spPr bwMode="auto">
            <a:xfrm flipH="1" flipV="1">
              <a:off x="2640484" y="4251516"/>
              <a:ext cx="310156" cy="48885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53" name="矩形 20"/>
            <p:cNvSpPr>
              <a:spLocks noChangeArrowheads="1"/>
            </p:cNvSpPr>
            <p:nvPr/>
          </p:nvSpPr>
          <p:spPr bwMode="auto">
            <a:xfrm>
              <a:off x="3001948" y="5065355"/>
              <a:ext cx="80021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815975">
                <a:lnSpc>
                  <a:spcPct val="150000"/>
                </a:lnSpc>
              </a:pP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液体</a:t>
              </a:r>
            </a:p>
          </p:txBody>
        </p:sp>
        <p:cxnSp>
          <p:nvCxnSpPr>
            <p:cNvPr id="35854" name="直接箭头连接符 21"/>
            <p:cNvCxnSpPr>
              <a:cxnSpLocks noChangeShapeType="1"/>
            </p:cNvCxnSpPr>
            <p:nvPr/>
          </p:nvCxnSpPr>
          <p:spPr bwMode="auto">
            <a:xfrm>
              <a:off x="3152147" y="4717148"/>
              <a:ext cx="247074" cy="457967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55" name="矩形 25"/>
            <p:cNvSpPr>
              <a:spLocks noChangeArrowheads="1"/>
            </p:cNvSpPr>
            <p:nvPr/>
          </p:nvSpPr>
          <p:spPr bwMode="auto">
            <a:xfrm>
              <a:off x="3908246" y="3204345"/>
              <a:ext cx="80021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815975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刻度</a:t>
              </a:r>
            </a:p>
          </p:txBody>
        </p:sp>
        <p:cxnSp>
          <p:nvCxnSpPr>
            <p:cNvPr id="35856" name="直接箭头连接符 26"/>
            <p:cNvCxnSpPr>
              <a:cxnSpLocks noChangeShapeType="1"/>
            </p:cNvCxnSpPr>
            <p:nvPr/>
          </p:nvCxnSpPr>
          <p:spPr bwMode="auto">
            <a:xfrm flipV="1">
              <a:off x="4239840" y="3788967"/>
              <a:ext cx="23354" cy="723290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57" name="矩形 27"/>
            <p:cNvSpPr>
              <a:spLocks noChangeArrowheads="1"/>
            </p:cNvSpPr>
            <p:nvPr/>
          </p:nvSpPr>
          <p:spPr bwMode="auto">
            <a:xfrm>
              <a:off x="4957270" y="3772294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直玻璃管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858" name="直接箭头连接符 28"/>
            <p:cNvCxnSpPr>
              <a:cxnSpLocks noChangeShapeType="1"/>
            </p:cNvCxnSpPr>
            <p:nvPr/>
          </p:nvCxnSpPr>
          <p:spPr bwMode="auto">
            <a:xfrm flipV="1">
              <a:off x="4719018" y="4234731"/>
              <a:ext cx="636960" cy="470729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59" name="矩形 30"/>
            <p:cNvSpPr>
              <a:spLocks noChangeArrowheads="1"/>
            </p:cNvSpPr>
            <p:nvPr/>
          </p:nvSpPr>
          <p:spPr bwMode="auto">
            <a:xfrm>
              <a:off x="4559455" y="5251359"/>
              <a:ext cx="141577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玻璃外壳</a:t>
              </a:r>
              <a:endParaRPr lang="zh-CN" altLang="en-US" sz="2400">
                <a:latin typeface="微软雅黑" pitchFamily="34" charset="-122"/>
                <a:ea typeface="微软雅黑" pitchFamily="34" charset="-122"/>
              </a:endParaRPr>
            </a:p>
          </p:txBody>
        </p:sp>
        <p:cxnSp>
          <p:nvCxnSpPr>
            <p:cNvPr id="35860" name="直接箭头连接符 31"/>
            <p:cNvCxnSpPr>
              <a:cxnSpLocks noChangeShapeType="1"/>
            </p:cNvCxnSpPr>
            <p:nvPr/>
          </p:nvCxnSpPr>
          <p:spPr bwMode="auto">
            <a:xfrm>
              <a:off x="4806861" y="4955338"/>
              <a:ext cx="461273" cy="292314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4" name="矩形 33"/>
            <p:cNvSpPr/>
            <p:nvPr/>
          </p:nvSpPr>
          <p:spPr>
            <a:xfrm>
              <a:off x="6469958" y="4630092"/>
              <a:ext cx="377755" cy="3080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400" b="1" kern="0"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℃</a:t>
              </a:r>
              <a:endParaRPr lang="zh-CN" altLang="en-US" sz="1400" b="1">
                <a:latin typeface="Times New Roman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35862" name="直接箭头连接符 34"/>
            <p:cNvCxnSpPr>
              <a:cxnSpLocks noChangeShapeType="1"/>
            </p:cNvCxnSpPr>
            <p:nvPr/>
          </p:nvCxnSpPr>
          <p:spPr bwMode="auto">
            <a:xfrm>
              <a:off x="6732515" y="4847083"/>
              <a:ext cx="462066" cy="413636"/>
            </a:xfrm>
            <a:prstGeom prst="straightConnector1">
              <a:avLst/>
            </a:prstGeom>
            <a:noFill/>
            <a:ln w="9525" algn="ctr">
              <a:solidFill>
                <a:srgbClr val="FF0000"/>
              </a:solidFill>
              <a:round/>
              <a:tailEnd type="triangle" w="med" len="med"/>
            </a:ln>
          </p:spPr>
        </p:cxnSp>
        <p:sp>
          <p:nvSpPr>
            <p:cNvPr id="35863" name="矩形 35"/>
            <p:cNvSpPr>
              <a:spLocks noChangeArrowheads="1"/>
            </p:cNvSpPr>
            <p:nvPr/>
          </p:nvSpPr>
          <p:spPr bwMode="auto">
            <a:xfrm>
              <a:off x="7039498" y="5101495"/>
              <a:ext cx="800219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defTabSz="815975"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单位</a:t>
              </a:r>
            </a:p>
          </p:txBody>
        </p:sp>
      </p:grpSp>
      <p:sp>
        <p:nvSpPr>
          <p:cNvPr id="30" name="圆角矩形 29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90538" y="649288"/>
            <a:ext cx="11153775" cy="4340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3.</a:t>
            </a:r>
            <a:r>
              <a:rPr lang="zh-CN" altLang="en-US" sz="28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使用方法</a:t>
            </a: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体温计在使用前，应用力向下甩几下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，让直管中的水银流回玻璃泡中，否则，当人体的温度低于体温计的原示数时，由于体温计的示数不会下降，将导致测量值偏高；当人体的温度高于体温计的原示数时，体温计的示数还可以上升，此时能测量出人体的实际温度。</a:t>
            </a: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（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2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）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使用体温计读数时，应把体温计从腋下或口腔中拿出来读数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，此时应注意体温计的分度值是</a:t>
            </a:r>
            <a:r>
              <a:rPr lang="en-US" altLang="zh-CN" sz="2600"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0.1</a:t>
            </a:r>
            <a:r>
              <a:rPr lang="zh-CN" altLang="en-US" sz="2600" kern="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，读数时精确到</a:t>
            </a:r>
            <a:r>
              <a:rPr lang="en-US" altLang="zh-CN" sz="2600"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0.1</a:t>
            </a:r>
            <a:r>
              <a:rPr lang="zh-CN" altLang="en-US" sz="2600" kern="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℃。</a:t>
            </a:r>
            <a:endParaRPr lang="zh-CN" altLang="en-US" sz="2600">
              <a:latin typeface="Times New Roman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2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学习目标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44500" y="644525"/>
            <a:ext cx="10866438" cy="5494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1.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什么是噪声？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）从物理学的角度讲，噪声通常是指那些刺耳难听、令人厌烦的声音，是发声体做无规则振动时发出的。</a:t>
            </a:r>
            <a:endParaRPr lang="en-US" altLang="zh-CN" sz="260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）从环境保护的角度讲，凡是妨碍人们正常休息、学习和工作的声音，以及对人们要听的声音产生干扰的声音，都属于噪声。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控制噪声途径有哪些？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1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）防止噪声产生</a:t>
            </a:r>
            <a:r>
              <a:rPr lang="en-US" altLang="zh-CN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在声源处减弱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）阻断噪声的传播</a:t>
            </a:r>
            <a:r>
              <a:rPr lang="en-US" altLang="zh-CN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在传播过程中减弱</a:t>
            </a:r>
          </a:p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（</a:t>
            </a: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3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）防止噪声进入耳朵</a:t>
            </a:r>
            <a:r>
              <a:rPr lang="en-US" altLang="zh-CN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在人耳处减弱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14288" y="22225"/>
            <a:ext cx="1560512" cy="423863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知识回顾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41313" y="733425"/>
            <a:ext cx="11447462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ker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体温计玻璃泡破裂的处理</a:t>
            </a: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体温计玻璃泡里面的测温物质是水银，水银会挥发成气体，如果被吸入体内会损害人的神经系统，吸入大量的水银会引发过敏、胸痛、肾脏损伤等。</a:t>
            </a:r>
            <a:endParaRPr lang="en-US" altLang="zh-CN" sz="2600" kern="0">
              <a:solidFill>
                <a:prstClr val="black"/>
              </a:solidFill>
              <a:latin typeface="微软雅黑" pitchFamily="34" charset="-122"/>
              <a:ea typeface="微软雅黑" pitchFamily="34" charset="-122"/>
              <a:cs typeface="Helvetica"/>
              <a:sym typeface="Helvetica"/>
            </a:endParaRP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如果体温计玻璃泡打碎了，要第一时间开窗通风透气，然后及时将散落的水银收集并密封起来交由专门的医疗机构处理。处理过程中最好戴上口罩、手套，处理完后要用硫磺皂洗手，以清除皮肤表面可能残留的水银。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0" y="14288"/>
            <a:ext cx="1641475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拓展延伸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2275" y="796925"/>
            <a:ext cx="10647363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> 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+mn-ea"/>
              </a:rPr>
              <a:t> </a:t>
            </a:r>
            <a:r>
              <a:rPr lang="zh-CN" altLang="en-US" sz="260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>（体温计的读数）如图所示为常用体温计，其读数为</a:t>
            </a:r>
            <a:r>
              <a:rPr lang="en-US" altLang="zh-CN" sz="2600" baseline="-25000">
                <a:latin typeface="Times New Roman" panose="02020603050405020304" pitchFamily="18" charset="0"/>
                <a:ea typeface="+mn-ea"/>
                <a:cs typeface="Times New Roman" pitchFamily="18" charset="0"/>
              </a:rPr>
              <a:t>——————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℃。</a:t>
            </a:r>
            <a:endParaRPr lang="zh-CN" altLang="en-US" sz="2600"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35025" y="3930650"/>
            <a:ext cx="9821863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解析：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由图可知，体温计上每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1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之间都有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10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个小格，即此体温计的分度值为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0.1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 。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此时的示数为</a:t>
            </a:r>
            <a:r>
              <a:rPr lang="en-US" altLang="zh-CN" sz="260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</a:rPr>
              <a:t>37.8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℃。</a:t>
            </a:r>
            <a:endParaRPr lang="en-US" altLang="zh-CN" sz="2600" ker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Helvetica"/>
            </a:endParaRPr>
          </a:p>
        </p:txBody>
      </p:sp>
      <p:pic>
        <p:nvPicPr>
          <p:cNvPr id="38916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697163" y="1682750"/>
            <a:ext cx="6469062" cy="21351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8" name="圆角矩形 7"/>
          <p:cNvSpPr/>
          <p:nvPr/>
        </p:nvSpPr>
        <p:spPr>
          <a:xfrm>
            <a:off x="0" y="14288"/>
            <a:ext cx="1881188" cy="463550"/>
          </a:xfrm>
          <a:prstGeom prst="roundRect">
            <a:avLst>
              <a:gd name="adj" fmla="val 50000"/>
            </a:avLst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prstClr val="white"/>
                </a:solidFill>
                <a:sym typeface="+mn-ea"/>
              </a:rPr>
              <a:t>典型例题</a:t>
            </a:r>
            <a:r>
              <a:rPr lang="en-US" altLang="zh-CN" sz="2600" b="1">
                <a:solidFill>
                  <a:prstClr val="white"/>
                </a:solidFill>
                <a:sym typeface="+mn-ea"/>
              </a:rPr>
              <a:t>4</a:t>
            </a:r>
            <a:endParaRPr lang="zh-CN" altLang="en-US" sz="2600" b="1">
              <a:solidFill>
                <a:prstClr val="white"/>
              </a:solidFill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课堂总结</a:t>
            </a:r>
          </a:p>
        </p:txBody>
      </p:sp>
      <p:sp>
        <p:nvSpPr>
          <p:cNvPr id="39939" name="矩形 5"/>
          <p:cNvSpPr>
            <a:spLocks noChangeArrowheads="1"/>
          </p:cNvSpPr>
          <p:nvPr/>
        </p:nvSpPr>
        <p:spPr bwMode="auto">
          <a:xfrm>
            <a:off x="2109788" y="1819275"/>
            <a:ext cx="85090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引入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3575" y="1636713"/>
            <a:ext cx="1406525" cy="142716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描述物体的冷热程度</a:t>
            </a:r>
            <a:endParaRPr lang="zh-CN" altLang="en-US" sz="2600"/>
          </a:p>
        </p:txBody>
      </p:sp>
      <p:cxnSp>
        <p:nvCxnSpPr>
          <p:cNvPr id="9" name="直接箭头连接符 8"/>
          <p:cNvCxnSpPr>
            <a:stCxn id="7" idx="3"/>
          </p:cNvCxnSpPr>
          <p:nvPr/>
        </p:nvCxnSpPr>
        <p:spPr>
          <a:xfrm>
            <a:off x="2070100" y="2351088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2" name="矩形 10"/>
          <p:cNvSpPr>
            <a:spLocks noChangeArrowheads="1"/>
          </p:cNvSpPr>
          <p:nvPr/>
        </p:nvSpPr>
        <p:spPr bwMode="auto">
          <a:xfrm>
            <a:off x="2093913" y="2266950"/>
            <a:ext cx="85090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概念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2984500" y="2089150"/>
            <a:ext cx="1042988" cy="5238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温度</a:t>
            </a:r>
          </a:p>
        </p:txBody>
      </p:sp>
      <p:sp>
        <p:nvSpPr>
          <p:cNvPr id="39944" name="矩形 13"/>
          <p:cNvSpPr>
            <a:spLocks noChangeArrowheads="1"/>
          </p:cNvSpPr>
          <p:nvPr/>
        </p:nvSpPr>
        <p:spPr bwMode="auto">
          <a:xfrm>
            <a:off x="4354513" y="622300"/>
            <a:ext cx="852487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定标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945" name="矩形 14"/>
          <p:cNvSpPr>
            <a:spLocks noChangeArrowheads="1"/>
          </p:cNvSpPr>
          <p:nvPr/>
        </p:nvSpPr>
        <p:spPr bwMode="auto">
          <a:xfrm>
            <a:off x="4354513" y="3140075"/>
            <a:ext cx="852487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测量</a:t>
            </a:r>
            <a:endParaRPr lang="zh-CN" altLang="en-US" sz="26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254625" y="804863"/>
            <a:ext cx="3098800" cy="5746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摄氏温度，符号</a:t>
            </a:r>
            <a:r>
              <a:rPr lang="en-US" altLang="zh-CN" sz="2600">
                <a:solidFill>
                  <a:prstClr val="black"/>
                </a:solidFill>
                <a:cs typeface="微软雅黑" panose="020B0503020204020204" charset="-122"/>
              </a:rPr>
              <a:t>: 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℃</a:t>
            </a:r>
            <a:endParaRPr lang="en-US" altLang="zh-CN" sz="260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37163" y="3198813"/>
            <a:ext cx="1749425" cy="7889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常用液体温度计</a:t>
            </a:r>
            <a:endParaRPr lang="en-US" altLang="zh-CN" sz="2600">
              <a:solidFill>
                <a:prstClr val="black"/>
              </a:solidFill>
              <a:cs typeface="微软雅黑" panose="020B0503020204020204" charset="-122"/>
            </a:endParaRPr>
          </a:p>
        </p:txBody>
      </p:sp>
      <p:grpSp>
        <p:nvGrpSpPr>
          <p:cNvPr id="39948" name="组合 20"/>
          <p:cNvGrpSpPr/>
          <p:nvPr/>
        </p:nvGrpSpPr>
        <p:grpSpPr>
          <a:xfrm>
            <a:off x="4037013" y="1104900"/>
            <a:ext cx="1200150" cy="2492375"/>
            <a:chOff x="4785314" y="1217146"/>
            <a:chExt cx="1200834" cy="1659812"/>
          </a:xfrm>
        </p:grpSpPr>
        <p:sp>
          <p:nvSpPr>
            <p:cNvPr id="13" name="左大括号 12"/>
            <p:cNvSpPr/>
            <p:nvPr/>
          </p:nvSpPr>
          <p:spPr>
            <a:xfrm>
              <a:off x="4785314" y="1217146"/>
              <a:ext cx="487640" cy="1659812"/>
            </a:xfrm>
            <a:prstGeom prst="leftBrace">
              <a:avLst>
                <a:gd name="adj1" fmla="val 0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600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5139528" y="1217146"/>
              <a:ext cx="8355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5150647" y="2876958"/>
              <a:ext cx="83550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左大括号 22"/>
          <p:cNvSpPr/>
          <p:nvPr/>
        </p:nvSpPr>
        <p:spPr>
          <a:xfrm>
            <a:off x="7024688" y="2540000"/>
            <a:ext cx="454025" cy="218598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600"/>
          </a:p>
        </p:txBody>
      </p:sp>
      <p:sp>
        <p:nvSpPr>
          <p:cNvPr id="26" name="圆角矩形 25"/>
          <p:cNvSpPr/>
          <p:nvPr/>
        </p:nvSpPr>
        <p:spPr>
          <a:xfrm>
            <a:off x="7504113" y="2279650"/>
            <a:ext cx="3425825" cy="5143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原理</a:t>
            </a:r>
            <a:r>
              <a:rPr lang="en-US" altLang="zh-CN" sz="2600">
                <a:solidFill>
                  <a:prstClr val="black"/>
                </a:solidFill>
                <a:cs typeface="微软雅黑" panose="020B0503020204020204" charset="-122"/>
              </a:rPr>
              <a:t>: </a:t>
            </a: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液体的热胀冷缩</a:t>
            </a:r>
            <a:endParaRPr lang="en-US" altLang="zh-CN" sz="2600">
              <a:solidFill>
                <a:prstClr val="black"/>
              </a:solidFill>
              <a:cs typeface="微软雅黑" panose="020B050302020402020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7493000" y="3138488"/>
            <a:ext cx="3800475" cy="89058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使用：会认、会选、会拿、会放、会读、会记</a:t>
            </a:r>
          </a:p>
        </p:txBody>
      </p:sp>
      <p:sp>
        <p:nvSpPr>
          <p:cNvPr id="28" name="圆角矩形 27"/>
          <p:cNvSpPr/>
          <p:nvPr/>
        </p:nvSpPr>
        <p:spPr>
          <a:xfrm>
            <a:off x="7504113" y="4332288"/>
            <a:ext cx="4033837" cy="7874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  <a:cs typeface="微软雅黑" panose="020B0503020204020204" charset="-122"/>
              </a:rPr>
              <a:t>按用途分类：实验室用温度计、体温计、寒暑表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7038975" y="3633788"/>
            <a:ext cx="4397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圆角矩形 21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课堂总结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04813" y="933450"/>
            <a:ext cx="1104265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itchFamily="34" charset="-122"/>
              </a:rPr>
              <a:t>1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．体温计和实验用温度计都是利用液体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itchFamily="34" charset="-122"/>
              </a:rPr>
              <a:t>______________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的性质制成的。可用来测沸水温度的是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itchFamily="34" charset="-122"/>
              </a:rPr>
              <a:t>_____________________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；体温计可以离开被测人体来读数，是因为体温计上有个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itchFamily="34" charset="-122"/>
              </a:rPr>
              <a:t>_________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。</a:t>
            </a:r>
            <a:endParaRPr lang="zh-CN" altLang="en-US" sz="28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04813" y="3295650"/>
            <a:ext cx="11304587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Times New Roman" panose="02020603050405020304" pitchFamily="18" charset="0"/>
                <a:ea typeface="微软雅黑" pitchFamily="34" charset="-122"/>
              </a:rPr>
              <a:t>2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．北方冬天某地气温降到</a:t>
            </a:r>
            <a:r>
              <a:rPr lang="en-US" altLang="zh-CN" sz="2800">
                <a:latin typeface="Times New Roman" panose="02020603050405020304" pitchFamily="18" charset="0"/>
                <a:ea typeface="微软雅黑" pitchFamily="34" charset="-122"/>
              </a:rPr>
              <a:t>-20℃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，此地湖面的冰表面的温度是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itchFamily="34" charset="-122"/>
              </a:rPr>
              <a:t>__________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，与水接触一面的温度为</a:t>
            </a:r>
            <a:r>
              <a:rPr lang="en-US" altLang="zh-CN" sz="2800" baseline="-25000">
                <a:latin typeface="Times New Roman" panose="02020603050405020304" pitchFamily="18" charset="0"/>
                <a:ea typeface="微软雅黑" pitchFamily="34" charset="-122"/>
              </a:rPr>
              <a:t>________</a:t>
            </a:r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777038" y="1087438"/>
            <a:ext cx="1620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热胀冷缩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887788" y="1731963"/>
            <a:ext cx="233997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实验用温度计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508500" y="2381250"/>
            <a:ext cx="903288" cy="5222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20788"/>
            <a:r>
              <a:rPr lang="zh-CN" altLang="en-US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缩口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155238" y="3340100"/>
            <a:ext cx="1030287" cy="738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20788">
              <a:lnSpc>
                <a:spcPct val="150000"/>
              </a:lnSpc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-20℃</a:t>
            </a:r>
            <a:endParaRPr lang="zh-CN" altLang="en-US" sz="2800"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183063" y="4078288"/>
            <a:ext cx="7239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0℃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课堂作业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3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课堂作业</a:t>
            </a:r>
          </a:p>
        </p:txBody>
      </p:sp>
      <p:sp>
        <p:nvSpPr>
          <p:cNvPr id="105" name="Text Box 23"/>
          <p:cNvSpPr txBox="1"/>
          <p:nvPr/>
        </p:nvSpPr>
        <p:spPr>
          <a:xfrm>
            <a:off x="614363" y="893763"/>
            <a:ext cx="11331575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3. 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如图所示，温度计（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1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）的示数为</a:t>
            </a:r>
            <a:r>
              <a:rPr lang="en-US" altLang="x-none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_____℃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，读作</a:t>
            </a:r>
            <a:r>
              <a:rPr lang="en-US" altLang="x-none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__________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。温度计（</a:t>
            </a:r>
            <a:r>
              <a:rPr lang="en-US" altLang="zh-CN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</a:t>
            </a:r>
            <a:r>
              <a:rPr lang="zh-CN" altLang="en-US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）的示数为</a:t>
            </a:r>
            <a:r>
              <a:rPr lang="en-US" altLang="x-none" sz="2600" kern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_____℃</a:t>
            </a:r>
            <a:endParaRPr lang="zh-CN" altLang="en-US" sz="2600" ker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106" name="Text Box 23"/>
          <p:cNvSpPr txBox="1"/>
          <p:nvPr/>
        </p:nvSpPr>
        <p:spPr>
          <a:xfrm>
            <a:off x="6016625" y="981075"/>
            <a:ext cx="674688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x-none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39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 </a:t>
            </a:r>
          </a:p>
        </p:txBody>
      </p:sp>
      <p:sp>
        <p:nvSpPr>
          <p:cNvPr id="107" name="文本框 1"/>
          <p:cNvSpPr txBox="1"/>
          <p:nvPr/>
        </p:nvSpPr>
        <p:spPr>
          <a:xfrm>
            <a:off x="8061325" y="969963"/>
            <a:ext cx="1704975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39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摄氏度</a:t>
            </a:r>
          </a:p>
        </p:txBody>
      </p:sp>
      <p:grpSp>
        <p:nvGrpSpPr>
          <p:cNvPr id="41990" name="组合 1"/>
          <p:cNvGrpSpPr/>
          <p:nvPr/>
        </p:nvGrpSpPr>
        <p:grpSpPr>
          <a:xfrm>
            <a:off x="2417763" y="2263775"/>
            <a:ext cx="7197725" cy="3471863"/>
            <a:chOff x="2590326" y="2225271"/>
            <a:chExt cx="7509323" cy="3981307"/>
          </a:xfrm>
        </p:grpSpPr>
        <p:grpSp>
          <p:nvGrpSpPr>
            <p:cNvPr id="41993" name="Group 135"/>
            <p:cNvGrpSpPr/>
            <p:nvPr/>
          </p:nvGrpSpPr>
          <p:grpSpPr>
            <a:xfrm>
              <a:off x="2590326" y="2225271"/>
              <a:ext cx="2944337" cy="3053821"/>
              <a:chOff x="0" y="-133"/>
              <a:chExt cx="932" cy="1680"/>
            </a:xfrm>
          </p:grpSpPr>
          <p:grpSp>
            <p:nvGrpSpPr>
              <p:cNvPr id="42027" name="Group 101"/>
              <p:cNvGrpSpPr/>
              <p:nvPr/>
            </p:nvGrpSpPr>
            <p:grpSpPr>
              <a:xfrm>
                <a:off x="152" y="147"/>
                <a:ext cx="447" cy="1297"/>
                <a:chOff x="0" y="0"/>
                <a:chExt cx="630" cy="1248"/>
              </a:xfrm>
            </p:grpSpPr>
            <p:sp>
              <p:nvSpPr>
                <p:cNvPr id="42040" name="Line 102"/>
                <p:cNvSpPr>
                  <a:spLocks noChangeShapeType="1"/>
                </p:cNvSpPr>
                <p:nvPr/>
              </p:nvSpPr>
              <p:spPr bwMode="auto">
                <a:xfrm>
                  <a:off x="105" y="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1" name="Line 103"/>
                <p:cNvSpPr>
                  <a:spLocks noChangeShapeType="1"/>
                </p:cNvSpPr>
                <p:nvPr/>
              </p:nvSpPr>
              <p:spPr bwMode="auto">
                <a:xfrm>
                  <a:off x="105" y="15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2" name="Line 104"/>
                <p:cNvSpPr>
                  <a:spLocks noChangeShapeType="1"/>
                </p:cNvSpPr>
                <p:nvPr/>
              </p:nvSpPr>
              <p:spPr bwMode="auto">
                <a:xfrm>
                  <a:off x="0" y="31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3" name="Line 105"/>
                <p:cNvSpPr>
                  <a:spLocks noChangeShapeType="1"/>
                </p:cNvSpPr>
                <p:nvPr/>
              </p:nvSpPr>
              <p:spPr bwMode="auto">
                <a:xfrm>
                  <a:off x="105" y="4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4" name="Line 106"/>
                <p:cNvSpPr>
                  <a:spLocks noChangeShapeType="1"/>
                </p:cNvSpPr>
                <p:nvPr/>
              </p:nvSpPr>
              <p:spPr bwMode="auto">
                <a:xfrm>
                  <a:off x="105" y="62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5" name="Line 107"/>
                <p:cNvSpPr>
                  <a:spLocks noChangeShapeType="1"/>
                </p:cNvSpPr>
                <p:nvPr/>
              </p:nvSpPr>
              <p:spPr bwMode="auto">
                <a:xfrm>
                  <a:off x="105" y="7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6" name="Line 108"/>
                <p:cNvSpPr>
                  <a:spLocks noChangeShapeType="1"/>
                </p:cNvSpPr>
                <p:nvPr/>
              </p:nvSpPr>
              <p:spPr bwMode="auto">
                <a:xfrm>
                  <a:off x="105" y="9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7" name="Line 109"/>
                <p:cNvSpPr>
                  <a:spLocks noChangeShapeType="1"/>
                </p:cNvSpPr>
                <p:nvPr/>
              </p:nvSpPr>
              <p:spPr bwMode="auto">
                <a:xfrm>
                  <a:off x="0" y="109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8" name="Line 110"/>
                <p:cNvSpPr>
                  <a:spLocks noChangeShapeType="1"/>
                </p:cNvSpPr>
                <p:nvPr/>
              </p:nvSpPr>
              <p:spPr bwMode="auto">
                <a:xfrm>
                  <a:off x="105" y="12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49" name="Line 111"/>
                <p:cNvSpPr>
                  <a:spLocks noChangeShapeType="1"/>
                </p:cNvSpPr>
                <p:nvPr/>
              </p:nvSpPr>
              <p:spPr bwMode="auto">
                <a:xfrm>
                  <a:off x="105" y="7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0" name="Line 112"/>
                <p:cNvSpPr>
                  <a:spLocks noChangeShapeType="1"/>
                </p:cNvSpPr>
                <p:nvPr/>
              </p:nvSpPr>
              <p:spPr bwMode="auto">
                <a:xfrm>
                  <a:off x="105" y="23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1" name="Line 113"/>
                <p:cNvSpPr>
                  <a:spLocks noChangeShapeType="1"/>
                </p:cNvSpPr>
                <p:nvPr/>
              </p:nvSpPr>
              <p:spPr bwMode="auto">
                <a:xfrm>
                  <a:off x="105" y="3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2" name="Line 114"/>
                <p:cNvSpPr>
                  <a:spLocks noChangeShapeType="1"/>
                </p:cNvSpPr>
                <p:nvPr/>
              </p:nvSpPr>
              <p:spPr bwMode="auto">
                <a:xfrm>
                  <a:off x="105" y="5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3" name="Line 115"/>
                <p:cNvSpPr>
                  <a:spLocks noChangeShapeType="1"/>
                </p:cNvSpPr>
                <p:nvPr/>
              </p:nvSpPr>
              <p:spPr bwMode="auto">
                <a:xfrm>
                  <a:off x="0" y="70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4" name="Line 116"/>
                <p:cNvSpPr>
                  <a:spLocks noChangeShapeType="1"/>
                </p:cNvSpPr>
                <p:nvPr/>
              </p:nvSpPr>
              <p:spPr bwMode="auto">
                <a:xfrm>
                  <a:off x="105" y="8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5" name="Line 117"/>
                <p:cNvSpPr>
                  <a:spLocks noChangeShapeType="1"/>
                </p:cNvSpPr>
                <p:nvPr/>
              </p:nvSpPr>
              <p:spPr bwMode="auto">
                <a:xfrm>
                  <a:off x="105" y="101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56" name="Line 118"/>
                <p:cNvSpPr>
                  <a:spLocks noChangeShapeType="1"/>
                </p:cNvSpPr>
                <p:nvPr/>
              </p:nvSpPr>
              <p:spPr bwMode="auto">
                <a:xfrm>
                  <a:off x="105" y="11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6" name="Rectangle 119"/>
              <p:cNvSpPr/>
              <p:nvPr/>
            </p:nvSpPr>
            <p:spPr>
              <a:xfrm>
                <a:off x="306" y="41"/>
                <a:ext cx="134" cy="1443"/>
              </a:xfrm>
              <a:prstGeom prst="rect">
                <a:avLst/>
              </a:prstGeom>
              <a:solidFill>
                <a:srgbClr val="FFFFFF"/>
              </a:solidFill>
              <a:ln w="222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77" name="Rectangle 121"/>
              <p:cNvSpPr/>
              <p:nvPr/>
            </p:nvSpPr>
            <p:spPr>
              <a:xfrm>
                <a:off x="312" y="552"/>
                <a:ext cx="114" cy="932"/>
              </a:xfrm>
              <a:prstGeom prst="rect">
                <a:avLst/>
              </a:prstGeom>
              <a:solidFill>
                <a:srgbClr val="000000"/>
              </a:solidFill>
              <a:ln w="222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grpSp>
            <p:nvGrpSpPr>
              <p:cNvPr id="42030" name="Group 123"/>
              <p:cNvGrpSpPr/>
              <p:nvPr/>
            </p:nvGrpSpPr>
            <p:grpSpPr>
              <a:xfrm>
                <a:off x="0" y="68"/>
                <a:ext cx="736" cy="1479"/>
                <a:chOff x="0" y="0"/>
                <a:chExt cx="972" cy="1950"/>
              </a:xfrm>
            </p:grpSpPr>
            <p:sp>
              <p:nvSpPr>
                <p:cNvPr id="4203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0" y="18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39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972" y="0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79" name="Text Box 127"/>
              <p:cNvSpPr txBox="1"/>
              <p:nvPr/>
            </p:nvSpPr>
            <p:spPr>
              <a:xfrm>
                <a:off x="613" y="342"/>
                <a:ext cx="319" cy="2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x-none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40</a:t>
                </a:r>
              </a:p>
            </p:txBody>
          </p:sp>
          <p:sp>
            <p:nvSpPr>
              <p:cNvPr id="80" name="Text Box 128"/>
              <p:cNvSpPr txBox="1"/>
              <p:nvPr/>
            </p:nvSpPr>
            <p:spPr>
              <a:xfrm>
                <a:off x="524" y="-133"/>
                <a:ext cx="272" cy="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℃</a:t>
                </a:r>
              </a:p>
            </p:txBody>
          </p:sp>
          <p:sp>
            <p:nvSpPr>
              <p:cNvPr id="81" name="Text Box 129"/>
              <p:cNvSpPr txBox="1"/>
              <p:nvPr/>
            </p:nvSpPr>
            <p:spPr>
              <a:xfrm>
                <a:off x="598" y="1150"/>
                <a:ext cx="321" cy="25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x-none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30</a:t>
                </a:r>
              </a:p>
            </p:txBody>
          </p:sp>
          <p:sp>
            <p:nvSpPr>
              <p:cNvPr id="82" name="Freeform 131"/>
              <p:cNvSpPr/>
              <p:nvPr/>
            </p:nvSpPr>
            <p:spPr>
              <a:xfrm>
                <a:off x="425" y="112"/>
                <a:ext cx="5" cy="13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06"/>
                  </a:cxn>
                </a:cxnLst>
                <a:rect l="0" t="0" r="0" b="0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83" name="Freeform 132"/>
              <p:cNvSpPr/>
              <p:nvPr/>
            </p:nvSpPr>
            <p:spPr>
              <a:xfrm>
                <a:off x="313" y="109"/>
                <a:ext cx="6" cy="137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00"/>
                  </a:cxn>
                </a:cxnLst>
                <a:rect l="0" t="0" r="0" b="0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42036" name="Line 133"/>
              <p:cNvSpPr>
                <a:spLocks noChangeShapeType="1"/>
              </p:cNvSpPr>
              <p:nvPr/>
            </p:nvSpPr>
            <p:spPr bwMode="auto">
              <a:xfrm flipH="1" flipV="1">
                <a:off x="328" y="95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37" name="Line 134"/>
              <p:cNvSpPr>
                <a:spLocks noChangeShapeType="1"/>
              </p:cNvSpPr>
              <p:nvPr/>
            </p:nvSpPr>
            <p:spPr bwMode="auto">
              <a:xfrm flipH="1" flipV="1">
                <a:off x="417" y="96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1994" name="Group 135"/>
            <p:cNvGrpSpPr/>
            <p:nvPr/>
          </p:nvGrpSpPr>
          <p:grpSpPr>
            <a:xfrm>
              <a:off x="7196381" y="2437948"/>
              <a:ext cx="2903268" cy="2813878"/>
              <a:chOff x="0" y="-1"/>
              <a:chExt cx="919" cy="1548"/>
            </a:xfrm>
          </p:grpSpPr>
          <p:grpSp>
            <p:nvGrpSpPr>
              <p:cNvPr id="41997" name="Group 101"/>
              <p:cNvGrpSpPr/>
              <p:nvPr/>
            </p:nvGrpSpPr>
            <p:grpSpPr>
              <a:xfrm>
                <a:off x="152" y="147"/>
                <a:ext cx="447" cy="1297"/>
                <a:chOff x="0" y="0"/>
                <a:chExt cx="630" cy="1248"/>
              </a:xfrm>
            </p:grpSpPr>
            <p:sp>
              <p:nvSpPr>
                <p:cNvPr id="42010" name="Line 102"/>
                <p:cNvSpPr>
                  <a:spLocks noChangeShapeType="1"/>
                </p:cNvSpPr>
                <p:nvPr/>
              </p:nvSpPr>
              <p:spPr bwMode="auto">
                <a:xfrm>
                  <a:off x="105" y="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1" name="Line 103"/>
                <p:cNvSpPr>
                  <a:spLocks noChangeShapeType="1"/>
                </p:cNvSpPr>
                <p:nvPr/>
              </p:nvSpPr>
              <p:spPr bwMode="auto">
                <a:xfrm>
                  <a:off x="105" y="15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2" name="Line 104"/>
                <p:cNvSpPr>
                  <a:spLocks noChangeShapeType="1"/>
                </p:cNvSpPr>
                <p:nvPr/>
              </p:nvSpPr>
              <p:spPr bwMode="auto">
                <a:xfrm>
                  <a:off x="0" y="31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3" name="Line 105"/>
                <p:cNvSpPr>
                  <a:spLocks noChangeShapeType="1"/>
                </p:cNvSpPr>
                <p:nvPr/>
              </p:nvSpPr>
              <p:spPr bwMode="auto">
                <a:xfrm>
                  <a:off x="105" y="46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4" name="Line 106"/>
                <p:cNvSpPr>
                  <a:spLocks noChangeShapeType="1"/>
                </p:cNvSpPr>
                <p:nvPr/>
              </p:nvSpPr>
              <p:spPr bwMode="auto">
                <a:xfrm>
                  <a:off x="105" y="62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5" name="Line 107"/>
                <p:cNvSpPr>
                  <a:spLocks noChangeShapeType="1"/>
                </p:cNvSpPr>
                <p:nvPr/>
              </p:nvSpPr>
              <p:spPr bwMode="auto">
                <a:xfrm>
                  <a:off x="105" y="78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6" name="Line 108"/>
                <p:cNvSpPr>
                  <a:spLocks noChangeShapeType="1"/>
                </p:cNvSpPr>
                <p:nvPr/>
              </p:nvSpPr>
              <p:spPr bwMode="auto">
                <a:xfrm>
                  <a:off x="105" y="93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7" name="Line 109"/>
                <p:cNvSpPr>
                  <a:spLocks noChangeShapeType="1"/>
                </p:cNvSpPr>
                <p:nvPr/>
              </p:nvSpPr>
              <p:spPr bwMode="auto">
                <a:xfrm>
                  <a:off x="0" y="109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8" name="Line 110"/>
                <p:cNvSpPr>
                  <a:spLocks noChangeShapeType="1"/>
                </p:cNvSpPr>
                <p:nvPr/>
              </p:nvSpPr>
              <p:spPr bwMode="auto">
                <a:xfrm>
                  <a:off x="105" y="124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19" name="Line 111"/>
                <p:cNvSpPr>
                  <a:spLocks noChangeShapeType="1"/>
                </p:cNvSpPr>
                <p:nvPr/>
              </p:nvSpPr>
              <p:spPr bwMode="auto">
                <a:xfrm>
                  <a:off x="105" y="7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0" name="Line 112"/>
                <p:cNvSpPr>
                  <a:spLocks noChangeShapeType="1"/>
                </p:cNvSpPr>
                <p:nvPr/>
              </p:nvSpPr>
              <p:spPr bwMode="auto">
                <a:xfrm>
                  <a:off x="105" y="23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1" name="Line 113"/>
                <p:cNvSpPr>
                  <a:spLocks noChangeShapeType="1"/>
                </p:cNvSpPr>
                <p:nvPr/>
              </p:nvSpPr>
              <p:spPr bwMode="auto">
                <a:xfrm>
                  <a:off x="105" y="39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2" name="Line 114"/>
                <p:cNvSpPr>
                  <a:spLocks noChangeShapeType="1"/>
                </p:cNvSpPr>
                <p:nvPr/>
              </p:nvSpPr>
              <p:spPr bwMode="auto">
                <a:xfrm>
                  <a:off x="105" y="546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3" name="Line 115"/>
                <p:cNvSpPr>
                  <a:spLocks noChangeShapeType="1"/>
                </p:cNvSpPr>
                <p:nvPr/>
              </p:nvSpPr>
              <p:spPr bwMode="auto">
                <a:xfrm>
                  <a:off x="0" y="702"/>
                  <a:ext cx="63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4" name="Line 116"/>
                <p:cNvSpPr>
                  <a:spLocks noChangeShapeType="1"/>
                </p:cNvSpPr>
                <p:nvPr/>
              </p:nvSpPr>
              <p:spPr bwMode="auto">
                <a:xfrm>
                  <a:off x="105" y="858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5" name="Line 117"/>
                <p:cNvSpPr>
                  <a:spLocks noChangeShapeType="1"/>
                </p:cNvSpPr>
                <p:nvPr/>
              </p:nvSpPr>
              <p:spPr bwMode="auto">
                <a:xfrm>
                  <a:off x="105" y="1014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26" name="Line 118"/>
                <p:cNvSpPr>
                  <a:spLocks noChangeShapeType="1"/>
                </p:cNvSpPr>
                <p:nvPr/>
              </p:nvSpPr>
              <p:spPr bwMode="auto">
                <a:xfrm>
                  <a:off x="105" y="1170"/>
                  <a:ext cx="420" cy="0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0" name="Rectangle 119"/>
              <p:cNvSpPr/>
              <p:nvPr/>
            </p:nvSpPr>
            <p:spPr>
              <a:xfrm>
                <a:off x="306" y="41"/>
                <a:ext cx="134" cy="1464"/>
              </a:xfrm>
              <a:prstGeom prst="rect">
                <a:avLst/>
              </a:prstGeom>
              <a:solidFill>
                <a:srgbClr val="FFFFFF"/>
              </a:solidFill>
              <a:ln w="222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111" name="Rectangle 121"/>
              <p:cNvSpPr/>
              <p:nvPr/>
            </p:nvSpPr>
            <p:spPr>
              <a:xfrm>
                <a:off x="312" y="552"/>
                <a:ext cx="114" cy="935"/>
              </a:xfrm>
              <a:prstGeom prst="rect">
                <a:avLst/>
              </a:prstGeom>
              <a:solidFill>
                <a:srgbClr val="000000"/>
              </a:solidFill>
              <a:ln w="2222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grpSp>
            <p:nvGrpSpPr>
              <p:cNvPr id="42000" name="Group 123"/>
              <p:cNvGrpSpPr/>
              <p:nvPr/>
            </p:nvGrpSpPr>
            <p:grpSpPr>
              <a:xfrm>
                <a:off x="0" y="68"/>
                <a:ext cx="736" cy="1479"/>
                <a:chOff x="0" y="0"/>
                <a:chExt cx="972" cy="1950"/>
              </a:xfrm>
            </p:grpSpPr>
            <p:sp>
              <p:nvSpPr>
                <p:cNvPr id="4200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0" y="18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2009" name="Line 125"/>
                <p:cNvSpPr>
                  <a:spLocks noChangeShapeType="1"/>
                </p:cNvSpPr>
                <p:nvPr/>
              </p:nvSpPr>
              <p:spPr bwMode="auto">
                <a:xfrm flipH="1">
                  <a:off x="972" y="0"/>
                  <a:ext cx="0" cy="1932"/>
                </a:xfrm>
                <a:prstGeom prst="line">
                  <a:avLst/>
                </a:prstGeom>
                <a:noFill/>
                <a:ln w="22225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13" name="Text Box 127"/>
              <p:cNvSpPr txBox="1"/>
              <p:nvPr/>
            </p:nvSpPr>
            <p:spPr>
              <a:xfrm>
                <a:off x="577" y="310"/>
                <a:ext cx="319" cy="26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x-none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0</a:t>
                </a:r>
              </a:p>
            </p:txBody>
          </p:sp>
          <p:sp>
            <p:nvSpPr>
              <p:cNvPr id="114" name="Text Box 128"/>
              <p:cNvSpPr txBox="1"/>
              <p:nvPr/>
            </p:nvSpPr>
            <p:spPr>
              <a:xfrm>
                <a:off x="536" y="-1"/>
                <a:ext cx="272" cy="2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℃</a:t>
                </a:r>
              </a:p>
            </p:txBody>
          </p:sp>
          <p:sp>
            <p:nvSpPr>
              <p:cNvPr id="115" name="Text Box 129"/>
              <p:cNvSpPr txBox="1"/>
              <p:nvPr/>
            </p:nvSpPr>
            <p:spPr>
              <a:xfrm>
                <a:off x="598" y="1151"/>
                <a:ext cx="321" cy="25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lIns="0" tIns="0" rIns="0" bIns="0"/>
              <a:lstStyle/>
              <a:p>
                <a:pPr algn="just"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1</a:t>
                </a:r>
                <a:r>
                  <a:rPr lang="en-US" altLang="x-none" sz="2600" ker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微软雅黑" pitchFamily="34" charset="-122"/>
                    <a:cs typeface="Times New Roman" pitchFamily="18" charset="0"/>
                    <a:sym typeface="Helvetica"/>
                  </a:rPr>
                  <a:t>0</a:t>
                </a:r>
              </a:p>
            </p:txBody>
          </p:sp>
          <p:sp>
            <p:nvSpPr>
              <p:cNvPr id="116" name="Freeform 131"/>
              <p:cNvSpPr/>
              <p:nvPr/>
            </p:nvSpPr>
            <p:spPr>
              <a:xfrm>
                <a:off x="425" y="112"/>
                <a:ext cx="5" cy="13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606"/>
                  </a:cxn>
                </a:cxnLst>
                <a:rect l="0" t="0" r="0" b="0"/>
                <a:pathLst>
                  <a:path w="7" h="1838">
                    <a:moveTo>
                      <a:pt x="0" y="0"/>
                    </a:moveTo>
                    <a:lnTo>
                      <a:pt x="7" y="1838"/>
                    </a:lnTo>
                  </a:path>
                </a:pathLst>
              </a:custGeom>
              <a:noFill/>
              <a:ln w="222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117" name="Freeform 132"/>
              <p:cNvSpPr/>
              <p:nvPr/>
            </p:nvSpPr>
            <p:spPr>
              <a:xfrm>
                <a:off x="313" y="109"/>
                <a:ext cx="6" cy="137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600"/>
                  </a:cxn>
                </a:cxnLst>
                <a:rect l="0" t="0" r="0" b="0"/>
                <a:pathLst>
                  <a:path w="8" h="1818">
                    <a:moveTo>
                      <a:pt x="8" y="0"/>
                    </a:moveTo>
                    <a:lnTo>
                      <a:pt x="0" y="1818"/>
                    </a:lnTo>
                  </a:path>
                </a:pathLst>
              </a:custGeom>
              <a:noFill/>
              <a:ln w="22225" cap="flat" cmpd="sng">
                <a:solidFill>
                  <a:srgbClr val="FF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fontAlgn="auto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800" kern="0">
                  <a:solidFill>
                    <a:sysClr val="windowText" lastClr="000000"/>
                  </a:solidFill>
                  <a:latin typeface="微软雅黑" pitchFamily="34" charset="-122"/>
                  <a:ea typeface="微软雅黑" pitchFamily="34" charset="-122"/>
                  <a:cs typeface="Helvetica"/>
                  <a:sym typeface="Helvetica"/>
                </a:endParaRPr>
              </a:p>
            </p:txBody>
          </p:sp>
          <p:sp>
            <p:nvSpPr>
              <p:cNvPr id="42006" name="Line 133"/>
              <p:cNvSpPr>
                <a:spLocks noChangeShapeType="1"/>
              </p:cNvSpPr>
              <p:nvPr/>
            </p:nvSpPr>
            <p:spPr bwMode="auto">
              <a:xfrm flipH="1" flipV="1">
                <a:off x="328" y="95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007" name="Line 134"/>
              <p:cNvSpPr>
                <a:spLocks noChangeShapeType="1"/>
              </p:cNvSpPr>
              <p:nvPr/>
            </p:nvSpPr>
            <p:spPr bwMode="auto">
              <a:xfrm flipH="1" flipV="1">
                <a:off x="417" y="96"/>
                <a:ext cx="0" cy="709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39" name="矩形 138"/>
            <p:cNvSpPr/>
            <p:nvPr/>
          </p:nvSpPr>
          <p:spPr>
            <a:xfrm>
              <a:off x="3305815" y="5678650"/>
              <a:ext cx="1594944" cy="49151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（</a:t>
              </a:r>
              <a:r>
                <a:rPr lang="en-US" altLang="x-none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1</a:t>
              </a:r>
              <a:r>
                <a:rPr lang="zh-CN" altLang="en-US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）</a:t>
              </a:r>
              <a:endParaRPr lang="zh-CN" altLang="en-US" sz="2600" kern="0">
                <a:solidFill>
                  <a:sysClr val="windowText" lastClr="000000"/>
                </a:solidFill>
                <a:latin typeface="Times New Roman" pitchFamily="18" charset="0"/>
                <a:ea typeface="微软雅黑" pitchFamily="34" charset="-122"/>
                <a:cs typeface="Times New Roman" panose="02020603050405020304" pitchFamily="18" charset="0"/>
                <a:sym typeface="Helvetica"/>
              </a:endParaRPr>
            </a:p>
          </p:txBody>
        </p:sp>
        <p:sp>
          <p:nvSpPr>
            <p:cNvPr id="140" name="矩形 139"/>
            <p:cNvSpPr/>
            <p:nvPr/>
          </p:nvSpPr>
          <p:spPr>
            <a:xfrm>
              <a:off x="7830621" y="5713238"/>
              <a:ext cx="1594944" cy="4933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（</a:t>
              </a:r>
              <a:r>
                <a:rPr lang="en-US" altLang="zh-CN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2</a:t>
              </a:r>
              <a:r>
                <a:rPr lang="zh-CN" altLang="en-US" sz="2600" ker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itchFamily="18" charset="0"/>
                  <a:sym typeface="Helvetica"/>
                </a:rPr>
                <a:t>）</a:t>
              </a:r>
              <a:endPara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endParaRPr>
            </a:p>
          </p:txBody>
        </p:sp>
      </p:grpSp>
      <p:sp>
        <p:nvSpPr>
          <p:cNvPr id="141" name="Text Box 23"/>
          <p:cNvSpPr txBox="1"/>
          <p:nvPr/>
        </p:nvSpPr>
        <p:spPr>
          <a:xfrm>
            <a:off x="2236788" y="1592263"/>
            <a:ext cx="674687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600" kern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Helvetica"/>
              </a:rPr>
              <a:t>-1</a:t>
            </a:r>
            <a:endParaRPr lang="zh-CN" altLang="en-US" sz="2600" kern="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  <a:sym typeface="Helvetica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课堂作业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16038" y="787400"/>
            <a:ext cx="7902575" cy="309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．人体感到舒适的温度约为（　　）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37℃	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50℃	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20℃	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D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8℃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035675" y="931863"/>
            <a:ext cx="4064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C</a:t>
            </a:r>
            <a:endParaRPr lang="zh-CN" altLang="en-US" sz="2600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课堂作业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矩形 1"/>
          <p:cNvSpPr>
            <a:spLocks noChangeArrowheads="1"/>
          </p:cNvSpPr>
          <p:nvPr/>
        </p:nvSpPr>
        <p:spPr bwMode="auto">
          <a:xfrm>
            <a:off x="881063" y="919163"/>
            <a:ext cx="9547225" cy="3492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815975">
              <a:lnSpc>
                <a:spcPct val="150000"/>
              </a:lnSpc>
              <a:buFont typeface="Arial"/>
              <a:buNone/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5.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（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2019·</a:t>
            </a:r>
            <a:r>
              <a:rPr lang="zh-CN" altLang="en-US" sz="2600">
                <a:solidFill>
                  <a:srgbClr val="C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青岛模拟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）关于温度计，下列说法中正确的是（　　）</a:t>
            </a:r>
          </a:p>
          <a:p>
            <a:pPr defTabSz="815975">
              <a:lnSpc>
                <a:spcPct val="150000"/>
              </a:lnSpc>
              <a:buFont typeface="Arial"/>
              <a:buNone/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．液体温度计的原理是根据液体热胀冷缩的性质制成的	</a:t>
            </a:r>
          </a:p>
          <a:p>
            <a:pPr defTabSz="815975">
              <a:lnSpc>
                <a:spcPct val="150000"/>
              </a:lnSpc>
              <a:buFont typeface="Arial"/>
              <a:buNone/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．常用温度计把冰的温度定为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0℃	</a:t>
            </a:r>
          </a:p>
          <a:p>
            <a:pPr defTabSz="815975">
              <a:lnSpc>
                <a:spcPct val="150000"/>
              </a:lnSpc>
              <a:buFont typeface="Arial"/>
              <a:buNone/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．常用温度计把冰的温度定为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100℃	</a:t>
            </a:r>
          </a:p>
          <a:p>
            <a:pPr defTabSz="815975">
              <a:lnSpc>
                <a:spcPct val="150000"/>
              </a:lnSpc>
              <a:buFont typeface="Arial"/>
              <a:buNone/>
            </a:pP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D</a:t>
            </a:r>
            <a:r>
              <a:rPr lang="zh-CN" altLang="en-US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．常用温度计内的液体通常用水</a:t>
            </a:r>
          </a:p>
          <a:p>
            <a:pPr defTabSz="815975">
              <a:buFont typeface="Arial"/>
              <a:buNone/>
            </a:pPr>
            <a:endParaRPr lang="zh-CN" altLang="en-US" sz="260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9386888" y="1066800"/>
            <a:ext cx="425450" cy="493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A</a:t>
            </a:r>
            <a:endParaRPr lang="zh-CN" altLang="en-US" sz="260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课堂作业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1344613" y="971550"/>
            <a:ext cx="7980362" cy="302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6. 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以下温度中，最接近</a:t>
            </a: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22</a:t>
            </a:r>
            <a:r>
              <a:rPr lang="en-US" altLang="zh-CN" sz="2600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℃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的是（         ）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A.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冰水混合物的温度</a:t>
            </a:r>
            <a:endParaRPr lang="en-US" altLang="zh-CN" sz="2600">
              <a:latin typeface="Times New Roman" pitchFamily="18" charset="0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itchFamily="18" charset="0"/>
                <a:ea typeface="微软雅黑" pitchFamily="34" charset="-122"/>
                <a:cs typeface="Times New Roman" panose="02020603050405020304" pitchFamily="18" charset="0"/>
              </a:rPr>
              <a:t>B.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健康成年人的体温</a:t>
            </a: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C.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让人感觉温暖而舒适的室内温度</a:t>
            </a:r>
            <a:endParaRPr lang="en-US" altLang="zh-CN" sz="2600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D.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北京市夏季最热时的室外温度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588125" y="982663"/>
            <a:ext cx="407988" cy="62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1220788">
              <a:lnSpc>
                <a:spcPct val="150000"/>
              </a:lnSpc>
            </a:pPr>
            <a:r>
              <a:rPr lang="en-US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C</a:t>
            </a:r>
            <a:endParaRPr lang="zh-CN" altLang="en-US" sz="2600">
              <a:latin typeface="Times New Roman" panose="02020603050405020304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  <a:sym typeface="+mn-ea"/>
              </a:rPr>
              <a:t>课堂作业</a:t>
            </a:r>
            <a:endParaRPr lang="zh-CN" sz="2600" b="1">
              <a:solidFill>
                <a:schemeClr val="bg1"/>
              </a:solidFill>
            </a:endParaRPr>
          </a:p>
        </p:txBody>
      </p:sp>
      <p:pic>
        <p:nvPicPr>
          <p:cNvPr id="46083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760200" y="12522200"/>
            <a:ext cx="368300" cy="3302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0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课堂导入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627063" y="771525"/>
            <a:ext cx="9725025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你能描述“春”“夏”“秋”“冬”分别给我们的感受吗？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85849" y="1851615"/>
            <a:ext cx="2251711" cy="1885995"/>
          </a:xfrm>
          <a:prstGeom prst="round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65300" y="3810000"/>
            <a:ext cx="850900" cy="4937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温暖</a:t>
            </a:r>
            <a:endParaRPr lang="zh-CN" altLang="en-US" sz="2600" kern="0">
              <a:solidFill>
                <a:sysClr val="windowText" lastClr="000000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13" name="图片 12" descr="shum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836" y="1851615"/>
            <a:ext cx="2300272" cy="1885995"/>
          </a:xfrm>
          <a:prstGeom prst="round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381500" y="3709988"/>
            <a:ext cx="850900" cy="6937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炎热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15572" y="1828800"/>
            <a:ext cx="2285980" cy="1930320"/>
          </a:xfrm>
          <a:prstGeom prst="round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11" y="1828800"/>
            <a:ext cx="2205858" cy="1930320"/>
          </a:xfrm>
          <a:prstGeom prst="roundRect">
            <a:avLst/>
          </a:prstGeom>
        </p:spPr>
      </p:pic>
      <p:sp>
        <p:nvSpPr>
          <p:cNvPr id="22" name="TextBox 2"/>
          <p:cNvSpPr txBox="1"/>
          <p:nvPr/>
        </p:nvSpPr>
        <p:spPr>
          <a:xfrm>
            <a:off x="6937375" y="3721100"/>
            <a:ext cx="1282700" cy="693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凉爽</a:t>
            </a:r>
          </a:p>
        </p:txBody>
      </p:sp>
      <p:sp>
        <p:nvSpPr>
          <p:cNvPr id="23" name="矩形 22"/>
          <p:cNvSpPr/>
          <p:nvPr/>
        </p:nvSpPr>
        <p:spPr>
          <a:xfrm>
            <a:off x="9501188" y="3741738"/>
            <a:ext cx="850900" cy="692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寒冷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新课引入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6" name="矩形 5"/>
          <p:cNvSpPr/>
          <p:nvPr/>
        </p:nvSpPr>
        <p:spPr>
          <a:xfrm>
            <a:off x="388938" y="1425575"/>
            <a:ext cx="11041062" cy="122237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lnSpc>
                <a:spcPct val="150000"/>
              </a:lnSpc>
              <a:defRPr/>
            </a:pPr>
            <a:r>
              <a:rPr lang="en-US" altLang="zh-CN" sz="2600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itchFamily="18" charset="0"/>
                <a:sym typeface="Helvetica"/>
              </a:rPr>
              <a:t>1. </a:t>
            </a:r>
            <a:r>
              <a:rPr lang="zh-CN" altLang="en-US" sz="2600" b="1">
                <a:solidFill>
                  <a:prstClr val="black"/>
                </a:solidFill>
                <a:latin typeface="+mn-ea"/>
                <a:ea typeface="+mn-ea"/>
                <a:cs typeface="Helvetica"/>
                <a:sym typeface="Helvetica"/>
              </a:rPr>
              <a:t>温度</a:t>
            </a:r>
            <a:endParaRPr lang="en-US" altLang="zh-CN" sz="2600" b="1">
              <a:solidFill>
                <a:prstClr val="black"/>
              </a:solidFill>
              <a:latin typeface="+mn-ea"/>
              <a:ea typeface="+mn-ea"/>
              <a:cs typeface="Helvetica"/>
              <a:sym typeface="Helvetica"/>
            </a:endParaRPr>
          </a:p>
          <a:p>
            <a:pPr defTabSz="457200">
              <a:lnSpc>
                <a:spcPct val="150000"/>
              </a:lnSpc>
              <a:defRPr/>
            </a:pP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物体的</a:t>
            </a:r>
            <a:r>
              <a:rPr lang="zh-CN" altLang="zh-CN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冷热程度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叫</a:t>
            </a:r>
            <a:r>
              <a:rPr lang="zh-CN" altLang="zh-CN" sz="2600"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温度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。符号用</a:t>
            </a:r>
            <a:r>
              <a:rPr lang="en-US" altLang="zh-CN" sz="2600" i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t</a:t>
            </a:r>
            <a:r>
              <a:rPr lang="zh-CN" altLang="zh-CN" sz="260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表示。</a:t>
            </a:r>
            <a:r>
              <a:rPr lang="zh-CN" altLang="en-US" sz="260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热的物体温度高，冷的物体温度低。</a:t>
            </a:r>
          </a:p>
        </p:txBody>
      </p:sp>
      <p:grpSp>
        <p:nvGrpSpPr>
          <p:cNvPr id="12292" name="组合 4"/>
          <p:cNvGrpSpPr/>
          <p:nvPr/>
        </p:nvGrpSpPr>
        <p:grpSpPr>
          <a:xfrm>
            <a:off x="260350" y="644525"/>
            <a:ext cx="4216400" cy="703263"/>
            <a:chOff x="256491" y="589271"/>
            <a:chExt cx="4216219" cy="703206"/>
          </a:xfrm>
        </p:grpSpPr>
        <p:sp>
          <p:nvSpPr>
            <p:cNvPr id="12296" name="文本框 6"/>
            <p:cNvSpPr txBox="1">
              <a:spLocks noChangeArrowheads="1"/>
            </p:cNvSpPr>
            <p:nvPr/>
          </p:nvSpPr>
          <p:spPr bwMode="auto">
            <a:xfrm>
              <a:off x="256491" y="589271"/>
              <a:ext cx="4216219" cy="7032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000" b="1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知识点     温度与温度计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1551835" y="790868"/>
              <a:ext cx="444481" cy="46351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600" b="1">
                  <a:solidFill>
                    <a:prstClr val="white"/>
                  </a:solidFill>
                </a:rPr>
                <a:t>1</a:t>
              </a:r>
              <a:endParaRPr lang="zh-CN" altLang="en-US" sz="2600" b="1">
                <a:solidFill>
                  <a:prstClr val="white"/>
                </a:solidFill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88938" y="2738438"/>
            <a:ext cx="11250612" cy="620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思考：人们有时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凭感觉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判断物体的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冷热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，这种感觉真的</a:t>
            </a: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</a:rPr>
              <a:t>可靠</a:t>
            </a:r>
            <a:r>
              <a:rPr lang="zh-CN" altLang="en-US" sz="2600">
                <a:latin typeface="Times New Roman" panose="02020603050405020304" pitchFamily="18" charset="0"/>
                <a:ea typeface="微软雅黑" pitchFamily="34" charset="-122"/>
              </a:rPr>
              <a:t>吗？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44500" y="3719513"/>
            <a:ext cx="10836275" cy="1328737"/>
          </a:xfrm>
          <a:prstGeom prst="roundRect">
            <a:avLst>
              <a:gd name="adj" fmla="val 909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srgbClr val="FF0000"/>
                </a:solidFill>
                <a:latin typeface="Times New Roman" panose="02020603050405020304" pitchFamily="18" charset="0"/>
              </a:rPr>
              <a:t>做一做：</a:t>
            </a:r>
            <a:r>
              <a:rPr lang="zh-CN" altLang="en-US" sz="2600">
                <a:solidFill>
                  <a:prstClr val="black"/>
                </a:solidFill>
                <a:latin typeface="Arial" panose="020B0604020202020204" pitchFamily="34" charset="0"/>
              </a:rPr>
              <a:t>把两只手分别放入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</a:rPr>
              <a:t>热</a:t>
            </a:r>
            <a:r>
              <a:rPr lang="zh-CN" altLang="en-US" sz="2600">
                <a:solidFill>
                  <a:prstClr val="black"/>
                </a:solidFill>
                <a:latin typeface="Arial" panose="020B0604020202020204" pitchFamily="34" charset="0"/>
              </a:rPr>
              <a:t>水和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</a:rPr>
              <a:t>冷</a:t>
            </a:r>
            <a:r>
              <a:rPr lang="zh-CN" altLang="en-US" sz="2600">
                <a:solidFill>
                  <a:prstClr val="black"/>
                </a:solidFill>
                <a:latin typeface="Arial" panose="020B0604020202020204" pitchFamily="34" charset="0"/>
              </a:rPr>
              <a:t>水中；过一会儿，再把双手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</a:rPr>
              <a:t>同时</a:t>
            </a:r>
            <a:r>
              <a:rPr lang="zh-CN" altLang="en-US" sz="2600">
                <a:solidFill>
                  <a:schemeClr val="tx1"/>
                </a:solidFill>
                <a:latin typeface="Arial" panose="020B0604020202020204" pitchFamily="34" charset="0"/>
              </a:rPr>
              <a:t>放入</a:t>
            </a:r>
            <a:r>
              <a:rPr lang="zh-CN" altLang="en-US" sz="2600">
                <a:solidFill>
                  <a:srgbClr val="FF0000"/>
                </a:solidFill>
                <a:latin typeface="Arial" panose="020B0604020202020204" pitchFamily="34" charset="0"/>
              </a:rPr>
              <a:t>温水</a:t>
            </a:r>
            <a:r>
              <a:rPr lang="zh-CN" altLang="en-US" sz="2600">
                <a:solidFill>
                  <a:schemeClr val="tx1"/>
                </a:solidFill>
                <a:latin typeface="Arial" panose="020B0604020202020204" pitchFamily="34" charset="0"/>
              </a:rPr>
              <a:t>中。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</a:rPr>
              <a:t>说出两只手对“温水”的感觉。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2524"/>
          <a:stretch>
            <a:fillRect/>
          </a:stretch>
        </p:blipFill>
        <p:spPr>
          <a:xfrm>
            <a:off x="6581100" y="805845"/>
            <a:ext cx="2662051" cy="3213230"/>
          </a:xfrm>
          <a:prstGeom prst="roundRect">
            <a:avLst/>
          </a:prstGeom>
        </p:spPr>
      </p:pic>
      <p:sp>
        <p:nvSpPr>
          <p:cNvPr id="13315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7754938" y="2524125"/>
            <a:ext cx="1833562" cy="379413"/>
          </a:xfrm>
          <a:prstGeom prst="straightConnector1">
            <a:avLst/>
          </a:prstGeom>
          <a:noFill/>
          <a:ln w="25400" cap="flat">
            <a:solidFill>
              <a:srgbClr val="00B0F0"/>
            </a:solidFill>
            <a:prstDash val="solid"/>
            <a:bevel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9544050" y="2217738"/>
            <a:ext cx="54451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凉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6235700" y="2338388"/>
            <a:ext cx="1309688" cy="552450"/>
          </a:xfrm>
          <a:prstGeom prst="straightConnector1">
            <a:avLst/>
          </a:prstGeom>
          <a:noFill/>
          <a:ln w="25400" cap="flat">
            <a:solidFill>
              <a:srgbClr val="FF0000"/>
            </a:solidFill>
            <a:prstDash val="solid"/>
            <a:bevel/>
            <a:tailEnd type="triangle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29288" y="2011363"/>
            <a:ext cx="544512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>
                <a:latin typeface="Times New Roman" panose="02020603050405020304" pitchFamily="18" charset="0"/>
                <a:ea typeface="微软雅黑" pitchFamily="34" charset="-122"/>
              </a:rPr>
              <a:t>热</a:t>
            </a:r>
            <a:endParaRPr lang="zh-CN" altLang="en-US" sz="280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687388" y="4252913"/>
            <a:ext cx="10631487" cy="1220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总结：要</a:t>
            </a:r>
            <a:r>
              <a:rPr lang="zh-CN" altLang="en-US" sz="2600" kern="0"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准确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地</a:t>
            </a:r>
            <a:r>
              <a:rPr lang="zh-CN" altLang="en-US" sz="2600" kern="0"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判断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温度的高低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，就要用测量温度的工具</a:t>
            </a:r>
            <a:r>
              <a:rPr lang="en-US" altLang="zh-CN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——</a:t>
            </a: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温度计</a:t>
            </a:r>
            <a:r>
              <a:rPr lang="zh-CN" altLang="en-US" sz="2600" kern="0"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进行测量</a:t>
            </a: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224" y="805844"/>
            <a:ext cx="2595161" cy="3213230"/>
          </a:xfrm>
          <a:prstGeom prst="round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7"/>
          <p:cNvSpPr>
            <a:spLocks noChangeArrowheads="1"/>
          </p:cNvSpPr>
          <p:nvPr/>
        </p:nvSpPr>
        <p:spPr bwMode="auto">
          <a:xfrm>
            <a:off x="444500" y="14288"/>
            <a:ext cx="9953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6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新知探究</a:t>
            </a:r>
          </a:p>
        </p:txBody>
      </p:sp>
      <p:sp>
        <p:nvSpPr>
          <p:cNvPr id="14339" name="矩形 5"/>
          <p:cNvSpPr>
            <a:spLocks noChangeArrowheads="1"/>
          </p:cNvSpPr>
          <p:nvPr/>
        </p:nvSpPr>
        <p:spPr bwMode="auto">
          <a:xfrm>
            <a:off x="444500" y="496888"/>
            <a:ext cx="1654175" cy="739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  <a:sym typeface="+mn-ea"/>
              </a:rPr>
              <a:t>温度计</a:t>
            </a:r>
          </a:p>
        </p:txBody>
      </p:sp>
      <p:sp>
        <p:nvSpPr>
          <p:cNvPr id="2" name="矩形 1"/>
          <p:cNvSpPr/>
          <p:nvPr/>
        </p:nvSpPr>
        <p:spPr>
          <a:xfrm>
            <a:off x="631825" y="4832350"/>
            <a:ext cx="10318750" cy="1292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自制的温度计它是根据什么原理来工作的？它能测量出液体的具体温度吗？</a:t>
            </a:r>
          </a:p>
        </p:txBody>
      </p:sp>
      <p:sp>
        <p:nvSpPr>
          <p:cNvPr id="4" name="矩形 3"/>
          <p:cNvSpPr/>
          <p:nvPr/>
        </p:nvSpPr>
        <p:spPr>
          <a:xfrm>
            <a:off x="444500" y="1168400"/>
            <a:ext cx="3775075" cy="6635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itchFamily="34" charset="-122"/>
                <a:cs typeface="Helvetica"/>
                <a:sym typeface="Helvetica"/>
              </a:rPr>
              <a:t>想想做做：自制温度计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720725" y="1982788"/>
            <a:ext cx="10142538" cy="2543175"/>
          </a:xfrm>
          <a:prstGeom prst="roundRect">
            <a:avLst>
              <a:gd name="adj" fmla="val 9099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Helvetica"/>
                <a:sym typeface="Helvetica"/>
              </a:rPr>
              <a:t>        在小瓶里装满带颜色的水。给小瓶配一个橡皮塞，橡皮塞上插进一根细玻璃管，使橡皮塞塞住瓶口。</a:t>
            </a:r>
          </a:p>
          <a:p>
            <a:pPr algn="just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Helvetica"/>
                <a:sym typeface="Helvetica"/>
              </a:rPr>
              <a:t>        将小瓶放入热水中，观察细管中水柱的位置；然后把小瓶放入冷水中，再次观察细管中水柱的位置。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8145463" y="1446213"/>
            <a:ext cx="223837" cy="3219450"/>
            <a:chOff x="0" y="0"/>
            <a:chExt cx="272" cy="2450"/>
          </a:xfrm>
        </p:grpSpPr>
        <p:sp>
          <p:nvSpPr>
            <p:cNvPr id="4372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72" cy="181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30000"/>
              </a:solidFill>
              <a:miter lim="800000"/>
            </a:ln>
          </p:spPr>
          <p:txBody>
            <a:bodyPr wrap="none" anchor="ctr"/>
            <a:lstStyle/>
            <a:p>
              <a:pPr defTabSz="1222096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zh-CN" altLang="en-US" sz="3999" kern="0">
                <a:solidFill>
                  <a:srgbClr val="FF3300"/>
                </a:solidFill>
                <a:latin typeface="Times New Roman" pitchFamily="18" charset="0"/>
                <a:ea typeface="华文行楷" pitchFamily="2" charset="-122"/>
                <a:sym typeface="Helvetica"/>
              </a:endParaRPr>
            </a:p>
          </p:txBody>
        </p:sp>
        <p:sp>
          <p:nvSpPr>
            <p:cNvPr id="437252" name="Rectangle 4"/>
            <p:cNvSpPr>
              <a:spLocks noChangeArrowheads="1"/>
            </p:cNvSpPr>
            <p:nvPr/>
          </p:nvSpPr>
          <p:spPr bwMode="auto">
            <a:xfrm>
              <a:off x="0" y="1815"/>
              <a:ext cx="272" cy="635"/>
            </a:xfrm>
            <a:prstGeom prst="rect">
              <a:avLst/>
            </a:prstGeom>
            <a:solidFill>
              <a:srgbClr val="F30000"/>
            </a:solidFill>
            <a:ln w="9525">
              <a:solidFill>
                <a:srgbClr val="F30000"/>
              </a:solidFill>
              <a:miter lim="800000"/>
            </a:ln>
          </p:spPr>
          <p:txBody>
            <a:bodyPr wrap="none" anchor="ctr"/>
            <a:lstStyle/>
            <a:p>
              <a:pPr defTabSz="1222096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zh-CN" altLang="en-US" sz="3999" kern="0">
                <a:solidFill>
                  <a:srgbClr val="FF3300"/>
                </a:solidFill>
                <a:latin typeface="Times New Roman" panose="02020603050405020304" pitchFamily="18" charset="0"/>
                <a:ea typeface="华文行楷" pitchFamily="2" charset="-122"/>
                <a:sym typeface="Helvetica"/>
              </a:endParaRPr>
            </a:p>
          </p:txBody>
        </p:sp>
      </p:grp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8145463" y="1457325"/>
            <a:ext cx="223837" cy="2365375"/>
          </a:xfrm>
          <a:prstGeom prst="rect">
            <a:avLst/>
          </a:prstGeom>
          <a:solidFill>
            <a:srgbClr val="F30000"/>
          </a:solidFill>
          <a:ln w="9525">
            <a:solidFill>
              <a:srgbClr val="F30000"/>
            </a:solidFill>
            <a:miter lim="800000"/>
          </a:ln>
        </p:spPr>
        <p:txBody>
          <a:bodyPr wrap="none" anchor="ctr"/>
          <a:lstStyle/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endParaRPr kumimoji="1" lang="zh-CN" altLang="en-US" sz="3999" kern="0">
              <a:solidFill>
                <a:srgbClr val="FF3300"/>
              </a:solidFill>
              <a:latin typeface="Times New Roman" panose="02020603050405020304" pitchFamily="18" charset="0"/>
              <a:ea typeface="华文行楷" pitchFamily="2" charset="-122"/>
              <a:sym typeface="Helvetica"/>
            </a:endParaRPr>
          </a:p>
        </p:txBody>
      </p:sp>
      <p:grpSp>
        <p:nvGrpSpPr>
          <p:cNvPr id="15364" name="Group 6"/>
          <p:cNvGrpSpPr/>
          <p:nvPr/>
        </p:nvGrpSpPr>
        <p:grpSpPr>
          <a:xfrm>
            <a:off x="7748588" y="3930650"/>
            <a:ext cx="1054100" cy="1247775"/>
            <a:chOff x="0" y="0"/>
            <a:chExt cx="816" cy="1270"/>
          </a:xfrm>
        </p:grpSpPr>
        <p:sp>
          <p:nvSpPr>
            <p:cNvPr id="437255" name="AutoShape 7"/>
            <p:cNvSpPr>
              <a:spLocks noChangeArrowheads="1"/>
            </p:cNvSpPr>
            <p:nvPr/>
          </p:nvSpPr>
          <p:spPr bwMode="auto">
            <a:xfrm>
              <a:off x="0" y="183"/>
              <a:ext cx="816" cy="1087"/>
            </a:xfrm>
            <a:prstGeom prst="roundRect">
              <a:avLst>
                <a:gd name="adj" fmla="val 16667"/>
              </a:avLst>
            </a:prstGeom>
            <a:solidFill>
              <a:srgbClr val="F3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defTabSz="1222096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zh-CN" altLang="en-US" sz="3999" kern="0">
                <a:solidFill>
                  <a:srgbClr val="FF3300"/>
                </a:solidFill>
                <a:latin typeface="Times New Roman" panose="02020603050405020304" pitchFamily="18" charset="0"/>
                <a:ea typeface="华文行楷" pitchFamily="2" charset="-122"/>
                <a:sym typeface="Helvetica"/>
              </a:endParaRPr>
            </a:p>
          </p:txBody>
        </p:sp>
        <p:sp>
          <p:nvSpPr>
            <p:cNvPr id="437256" name="Rectangle 8"/>
            <p:cNvSpPr>
              <a:spLocks noChangeArrowheads="1"/>
            </p:cNvSpPr>
            <p:nvPr/>
          </p:nvSpPr>
          <p:spPr bwMode="auto">
            <a:xfrm>
              <a:off x="136" y="0"/>
              <a:ext cx="543" cy="18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1222096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zh-CN" altLang="en-US" sz="3999" kern="0">
                <a:solidFill>
                  <a:srgbClr val="FF3300"/>
                </a:solidFill>
                <a:latin typeface="Times New Roman" panose="02020603050405020304" pitchFamily="18" charset="0"/>
                <a:ea typeface="华文行楷" pitchFamily="2" charset="-122"/>
                <a:sym typeface="Helvetica"/>
              </a:endParaRPr>
            </a:p>
          </p:txBody>
        </p:sp>
        <p:sp>
          <p:nvSpPr>
            <p:cNvPr id="437257" name="Rectangle 9"/>
            <p:cNvSpPr>
              <a:spLocks noChangeArrowheads="1"/>
            </p:cNvSpPr>
            <p:nvPr/>
          </p:nvSpPr>
          <p:spPr bwMode="auto">
            <a:xfrm>
              <a:off x="90" y="45"/>
              <a:ext cx="635" cy="9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defTabSz="1222096" fontAlgn="auto">
                <a:spcBef>
                  <a:spcPct val="50000"/>
                </a:spcBef>
                <a:spcAft>
                  <a:spcPct val="0"/>
                </a:spcAft>
                <a:defRPr/>
              </a:pPr>
              <a:endParaRPr kumimoji="1" lang="zh-CN" altLang="en-US" sz="3999" kern="0">
                <a:solidFill>
                  <a:srgbClr val="FF3300"/>
                </a:solidFill>
                <a:latin typeface="Times New Roman" panose="02020603050405020304" pitchFamily="18" charset="0"/>
                <a:ea typeface="华文行楷" pitchFamily="2" charset="-122"/>
                <a:sym typeface="Helvetica"/>
              </a:endParaRPr>
            </a:p>
          </p:txBody>
        </p:sp>
      </p:grp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9080500" y="1738313"/>
            <a:ext cx="2592388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放入 冷  </a:t>
            </a:r>
            <a:r>
              <a:rPr lang="en-US" altLang="zh-CN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水</a:t>
            </a:r>
            <a:endParaRPr lang="zh-CN" altLang="en-US" sz="2600" kern="0">
              <a:solidFill>
                <a:sysClr val="windowText" lastClr="000000"/>
              </a:solidFill>
              <a:latin typeface="+mn-lt"/>
              <a:ea typeface="微软雅黑" pitchFamily="34" charset="-122"/>
              <a:sym typeface="Helvetica"/>
            </a:endParaRP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9167813" y="3678238"/>
            <a:ext cx="2232025" cy="4921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放入 热 </a:t>
            </a:r>
            <a:r>
              <a:rPr lang="en-US" altLang="zh-CN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水中</a:t>
            </a:r>
            <a:endParaRPr lang="zh-CN" altLang="en-US" sz="2600" kern="0">
              <a:solidFill>
                <a:sysClr val="windowText" lastClr="000000"/>
              </a:solidFill>
              <a:latin typeface="+mn-lt"/>
              <a:ea typeface="微软雅黑" pitchFamily="34" charset="-122"/>
              <a:sym typeface="Helvetica"/>
            </a:endParaRP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9902825" y="3479800"/>
            <a:ext cx="547688" cy="1092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extLst/>
        </p:spPr>
        <p:txBody>
          <a:bodyPr>
            <a:spAutoFit/>
          </a:bodyPr>
          <a:lstStyle/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endParaRPr lang="en-US" altLang="zh-CN" sz="2600" kern="0">
              <a:solidFill>
                <a:srgbClr val="FFFFFF"/>
              </a:solidFill>
              <a:latin typeface="+mn-lt"/>
              <a:ea typeface="微软雅黑" pitchFamily="34" charset="-122"/>
              <a:sym typeface="Helvetica"/>
            </a:endParaRPr>
          </a:p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胀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9825038" y="1543050"/>
            <a:ext cx="576262" cy="10922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</a:ln>
          <a:effectLst/>
          <a:extLst/>
        </p:spPr>
        <p:txBody>
          <a:bodyPr>
            <a:spAutoFit/>
          </a:bodyPr>
          <a:lstStyle/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endParaRPr lang="en-US" altLang="zh-CN" sz="2600" kern="0">
              <a:solidFill>
                <a:srgbClr val="FFFFFF"/>
              </a:solidFill>
              <a:latin typeface="+mn-lt"/>
              <a:ea typeface="微软雅黑" pitchFamily="34" charset="-122"/>
              <a:sym typeface="Helvetica"/>
            </a:endParaRPr>
          </a:p>
          <a:p>
            <a:pPr defTabSz="1222096" fontAlgn="auto">
              <a:spcBef>
                <a:spcPct val="5000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+mn-lt"/>
                <a:ea typeface="微软雅黑" pitchFamily="34" charset="-122"/>
                <a:sym typeface="Helvetica"/>
              </a:rPr>
              <a:t>缩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655638" y="1438275"/>
            <a:ext cx="6213475" cy="30781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>
                <a:solidFill>
                  <a:prstClr val="black"/>
                </a:solidFill>
              </a:rPr>
              <a:t>自制温度计是根据</a:t>
            </a:r>
            <a:r>
              <a:rPr lang="zh-CN" altLang="en-US" sz="2600">
                <a:solidFill>
                  <a:srgbClr val="FF0000"/>
                </a:solidFill>
              </a:rPr>
              <a:t>水的热胀冷缩</a:t>
            </a:r>
            <a:r>
              <a:rPr lang="zh-CN" altLang="en-US" sz="2600">
                <a:solidFill>
                  <a:prstClr val="black"/>
                </a:solidFill>
              </a:rPr>
              <a:t>的规律测量温度的，让小瓶与被测液体充分接触，当小瓶放入</a:t>
            </a:r>
            <a:r>
              <a:rPr lang="zh-CN" altLang="en-US" sz="2600">
                <a:solidFill>
                  <a:srgbClr val="FF0000"/>
                </a:solidFill>
              </a:rPr>
              <a:t>冷水中</a:t>
            </a:r>
            <a:r>
              <a:rPr lang="zh-CN" altLang="en-US" sz="2600">
                <a:solidFill>
                  <a:prstClr val="black"/>
                </a:solidFill>
              </a:rPr>
              <a:t>时，细管内的</a:t>
            </a:r>
            <a:r>
              <a:rPr lang="zh-CN" altLang="en-US" sz="2600">
                <a:solidFill>
                  <a:srgbClr val="FF0000"/>
                </a:solidFill>
              </a:rPr>
              <a:t>水柱下降；</a:t>
            </a:r>
            <a:r>
              <a:rPr lang="zh-CN" altLang="en-US" sz="2600">
                <a:solidFill>
                  <a:prstClr val="black"/>
                </a:solidFill>
              </a:rPr>
              <a:t>当小瓶放入</a:t>
            </a:r>
            <a:r>
              <a:rPr lang="zh-CN" altLang="en-US" sz="2600">
                <a:solidFill>
                  <a:srgbClr val="FF0000"/>
                </a:solidFill>
              </a:rPr>
              <a:t>热水中</a:t>
            </a:r>
            <a:r>
              <a:rPr lang="zh-CN" altLang="en-US" sz="2600">
                <a:solidFill>
                  <a:prstClr val="black"/>
                </a:solidFill>
              </a:rPr>
              <a:t>时，细管内的</a:t>
            </a:r>
            <a:r>
              <a:rPr lang="zh-CN" altLang="en-US" sz="2600">
                <a:solidFill>
                  <a:srgbClr val="FF0000"/>
                </a:solidFill>
              </a:rPr>
              <a:t>水柱上升。</a:t>
            </a:r>
            <a:endParaRPr lang="en-US" altLang="zh-CN" sz="2600">
              <a:solidFill>
                <a:prstClr val="black"/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20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4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3" grpId="0" animBg="1"/>
      <p:bldP spid="437253" grpId="1" animBg="1"/>
      <p:bldP spid="437268" grpId="0"/>
      <p:bldP spid="437269" grpId="0"/>
      <p:bldP spid="437271" grpId="0" animBg="1"/>
      <p:bldP spid="4372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93713" y="2632075"/>
            <a:ext cx="10193337" cy="12938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②利用自制温度计</a:t>
            </a:r>
            <a:r>
              <a:rPr lang="en-US" altLang="zh-CN" sz="2600" kern="0" baseline="-25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___________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测量出液体的具体温度值，但是可以根据水柱升高或下降的多少来比较液体温度的</a:t>
            </a:r>
            <a:r>
              <a:rPr lang="en-US" altLang="zh-CN" sz="2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_______</a:t>
            </a:r>
            <a:r>
              <a:rPr lang="zh-CN" altLang="en-US" sz="2600" kern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cs typeface="Helvetica"/>
                <a:sym typeface="Helvetica"/>
              </a:rPr>
              <a:t>。</a:t>
            </a:r>
            <a:endParaRPr lang="zh-CN" altLang="en-US" sz="260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367088" y="2655888"/>
            <a:ext cx="850900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不能</a:t>
            </a:r>
            <a:endParaRPr lang="en-US" altLang="zh-CN" sz="260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99200" y="3303588"/>
            <a:ext cx="850900" cy="4937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高低</a:t>
            </a:r>
            <a:endParaRPr lang="zh-CN" altLang="en-US" sz="2600"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93713" y="4010025"/>
            <a:ext cx="3317875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</a:t>
            </a:r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en-US" altLang="zh-CN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26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常用温度计的原理</a:t>
            </a:r>
            <a:endParaRPr lang="en-US" altLang="zh-CN" sz="2600" b="1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93713" y="4597400"/>
            <a:ext cx="10548937" cy="692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家庭和实验室里常用的温度计是</a:t>
            </a:r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根据液体热胀冷缩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的规律制成的。</a:t>
            </a:r>
            <a:endParaRPr lang="zh-CN" altLang="en-US" sz="26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93713" y="1265238"/>
            <a:ext cx="10420350" cy="1222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①水柱升高得越多，说明液体的温度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；水柱下降得越多，说明液体的温度</a:t>
            </a:r>
            <a:r>
              <a:rPr lang="en-US" altLang="zh-CN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________</a:t>
            </a:r>
            <a:r>
              <a:rPr lang="zh-CN" altLang="en-US" sz="2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。  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053138" y="1370013"/>
            <a:ext cx="1322387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越高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17763" y="1947863"/>
            <a:ext cx="876300" cy="492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越低</a:t>
            </a:r>
          </a:p>
        </p:txBody>
      </p:sp>
      <p:sp>
        <p:nvSpPr>
          <p:cNvPr id="9" name="矩形 8"/>
          <p:cNvSpPr/>
          <p:nvPr/>
        </p:nvSpPr>
        <p:spPr>
          <a:xfrm>
            <a:off x="479425" y="760413"/>
            <a:ext cx="7519988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kern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Helvetica"/>
                <a:sym typeface="Helvetica"/>
              </a:rPr>
              <a:t>通过对自制温度计的观察与实验完成下面的填空：</a:t>
            </a:r>
            <a:endParaRPr lang="zh-CN" altLang="en-US" sz="2600">
              <a:latin typeface="+mn-lt"/>
              <a:ea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5400" y="33338"/>
            <a:ext cx="1560513" cy="423862"/>
          </a:xfrm>
          <a:prstGeom prst="roundRect">
            <a:avLst/>
          </a:prstGeom>
          <a:solidFill>
            <a:srgbClr val="83C3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>
                <a:solidFill>
                  <a:schemeClr val="bg1"/>
                </a:solidFill>
              </a:rPr>
              <a:t>新知探究</a:t>
            </a:r>
            <a:endParaRPr lang="zh-CN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22" grpId="0"/>
      <p:bldP spid="3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r="http://schemas.openxmlformats.org/officeDocument/2006/relationships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3289</TotalTime>
  <Words>2954</Words>
  <Application>Microsoft Office PowerPoint</Application>
  <PresentationFormat>自定义</PresentationFormat>
  <Paragraphs>324</Paragraphs>
  <Slides>37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lenovo</cp:lastModifiedBy>
  <cp:revision>1</cp:revision>
  <dcterms:created xsi:type="dcterms:W3CDTF">2019-05-20T10:58:00Z</dcterms:created>
  <dcterms:modified xsi:type="dcterms:W3CDTF">2020-10-26T02:36:20Z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