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png" ContentType="image/png"/>
  <Default Extension="gif" ContentType="image/gif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activeX/activeX2.bin" ContentType="application/vnd.ms-office.activeX"/>
  <Override PartName="/ppt/activeX/activeX2.xml" ContentType="application/vnd.ms-office.activeX+xml"/>
  <Override PartName="/ppt/activeX/activeX3.bin" ContentType="application/vnd.ms-office.activeX"/>
  <Override PartName="/ppt/activeX/activeX3.xml" ContentType="application/vnd.ms-office.activeX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7" r:id="rId3"/>
    <p:sldId id="258" r:id="rId4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60" r:id="rId17"/>
    <p:sldId id="273" r:id="rId18"/>
    <p:sldId id="274" r:id="rId19"/>
    <p:sldId id="275" r:id="rId20"/>
    <p:sldId id="276" r:id="rId21"/>
    <p:sldId id="277" r:id="rId22"/>
    <p:sldId id="280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6A410-CDEE-4CF6-9A4E-7C3F15E05C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DF68B-D64E-414C-A4AD-85B23C3B147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EADDBC-B5B9-4C54-95E5-F3AB613FB867}" type="slidenum">
              <a:rPr lang="en-US" altLang="zh-CN" smtClean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2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3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0F27E30C-2E28-43CE-959C-20F72AB4F1F6}" type="slidenum">
              <a:rPr lang="en-US" altLang="zh-CN" sz="1200" b="1" u="sng"/>
            </a:fld>
            <a:endParaRPr lang="en-US" altLang="zh-CN" sz="1200" b="1" u="sn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jpeg"/><Relationship Id="rId3" Type="http://schemas.openxmlformats.org/officeDocument/2006/relationships/image" Target="../media/image2.png"/><Relationship Id="rId2" Type="http://schemas.openxmlformats.org/officeDocument/2006/relationships/slide" Target="slide10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hyperlink" Target="&#27833;&#37327;&#34920;.ex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wmf"/><Relationship Id="rId2" Type="http://schemas.openxmlformats.org/officeDocument/2006/relationships/control" Target="../activeX/activeX1.xml"/><Relationship Id="rId1" Type="http://schemas.openxmlformats.org/officeDocument/2006/relationships/hyperlink" Target="14-&#35270;&#39057;-3&#29992;&#38085;&#31508;&#33455;&#20351;&#30005;&#36335;&#20013;&#30340;&#30005;&#27969;&#36830;&#32493;&#30340;&#21464;&#21270;.mpg" TargetMode="Externa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wmf"/><Relationship Id="rId1" Type="http://schemas.openxmlformats.org/officeDocument/2006/relationships/control" Target="../activeX/activeX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wmf"/><Relationship Id="rId1" Type="http://schemas.openxmlformats.org/officeDocument/2006/relationships/control" Target="../activeX/activeX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GIF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z="8400" b="1" dirty="0" smtClean="0">
                <a:solidFill>
                  <a:srgbClr val="FF0000"/>
                </a:solidFill>
              </a:rPr>
              <a:t>16.4   </a:t>
            </a:r>
            <a:r>
              <a:rPr lang="zh-CN" altLang="en-US" sz="8400" b="1" dirty="0" smtClean="0">
                <a:solidFill>
                  <a:srgbClr val="FF0000"/>
                </a:solidFill>
              </a:rPr>
              <a:t>变阻器</a:t>
            </a:r>
            <a:endParaRPr lang="zh-CN" altLang="en-US" sz="8400" b="1" dirty="0" smtClean="0">
              <a:solidFill>
                <a:srgbClr val="FF0000"/>
              </a:solidFill>
            </a:endParaRPr>
          </a:p>
        </p:txBody>
      </p:sp>
      <p:pic>
        <p:nvPicPr>
          <p:cNvPr id="5125" name="Picture 8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2997200"/>
            <a:ext cx="1800225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6156325" y="2060575"/>
            <a:ext cx="29876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u="sng">
                <a:solidFill>
                  <a:schemeClr val="accent2"/>
                </a:solidFill>
              </a:rPr>
              <a:t>结构示意图 </a:t>
            </a:r>
            <a:endParaRPr lang="zh-CN" altLang="en-US" sz="3200" b="1" u="sng">
              <a:solidFill>
                <a:schemeClr val="accent2"/>
              </a:solidFill>
            </a:endParaRPr>
          </a:p>
        </p:txBody>
      </p:sp>
      <p:pic>
        <p:nvPicPr>
          <p:cNvPr id="5127" name="Picture 23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r="5208"/>
          <a:stretch>
            <a:fillRect/>
          </a:stretch>
        </p:blipFill>
        <p:spPr bwMode="auto">
          <a:xfrm>
            <a:off x="6215074" y="5357826"/>
            <a:ext cx="151288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48" descr="u=2917161125,208372043&amp;fm=21&amp;gp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844675"/>
            <a:ext cx="5040313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Text Box 149"/>
          <p:cNvSpPr txBox="1">
            <a:spLocks noChangeArrowheads="1"/>
          </p:cNvSpPr>
          <p:nvPr/>
        </p:nvSpPr>
        <p:spPr bwMode="auto">
          <a:xfrm>
            <a:off x="5715008" y="4214818"/>
            <a:ext cx="2987675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u="sng" dirty="0">
                <a:solidFill>
                  <a:schemeClr val="accent2"/>
                </a:solidFill>
              </a:rPr>
              <a:t>电路中的符号</a:t>
            </a:r>
            <a:endParaRPr lang="zh-CN" altLang="en-US" sz="3200" b="1" u="sng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08025" y="2357438"/>
            <a:ext cx="8435975" cy="1139825"/>
          </a:xfrm>
        </p:spPr>
        <p:txBody>
          <a:bodyPr/>
          <a:lstStyle/>
          <a:p>
            <a:pPr algn="l" eaLnBrk="1" hangingPunct="1"/>
            <a:r>
              <a:rPr lang="zh-CN" altLang="en-US" sz="3400" b="1" smtClean="0">
                <a:solidFill>
                  <a:schemeClr val="tx1"/>
                </a:solidFill>
              </a:rPr>
              <a:t>连接电路时要将滑动变阻器的滑片置于</a:t>
            </a:r>
            <a:r>
              <a:rPr lang="zh-CN" altLang="en-US" sz="3400" b="1" smtClean="0">
                <a:solidFill>
                  <a:srgbClr val="FF0000"/>
                </a:solidFill>
              </a:rPr>
              <a:t>最大阻值</a:t>
            </a:r>
            <a:r>
              <a:rPr lang="zh-CN" altLang="en-US" sz="3400" b="1" smtClean="0">
                <a:solidFill>
                  <a:schemeClr val="tx1"/>
                </a:solidFill>
              </a:rPr>
              <a:t>处。</a:t>
            </a:r>
            <a:endParaRPr lang="en-US" altLang="zh-CN" sz="3400" b="1" smtClean="0">
              <a:solidFill>
                <a:schemeClr val="tx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3857625"/>
            <a:ext cx="7929562" cy="669925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zh-CN" altLang="en-US" b="1" smtClean="0">
                <a:solidFill>
                  <a:srgbClr val="D60093"/>
                </a:solidFill>
                <a:latin typeface="Garamond" panose="02020404030301010803" pitchFamily="18" charset="0"/>
              </a:rPr>
              <a:t>目的：为了防止闭和合开关时电流过大而烧坏元件</a:t>
            </a:r>
            <a:r>
              <a:rPr lang="en-US" altLang="zh-CN" b="1" smtClean="0">
                <a:solidFill>
                  <a:srgbClr val="D60093"/>
                </a:solidFill>
                <a:latin typeface="Garamond" panose="02020404030301010803" pitchFamily="18" charset="0"/>
              </a:rPr>
              <a:t>.</a:t>
            </a:r>
            <a:r>
              <a:rPr lang="zh-CN" altLang="en-US" b="1" smtClean="0">
                <a:solidFill>
                  <a:srgbClr val="D60093"/>
                </a:solidFill>
                <a:latin typeface="Garamond" panose="02020404030301010803" pitchFamily="18" charset="0"/>
              </a:rPr>
              <a:t>（保护电路）</a:t>
            </a:r>
            <a:endParaRPr lang="en-US" altLang="zh-CN" b="1" smtClean="0">
              <a:solidFill>
                <a:srgbClr val="D60093"/>
              </a:solidFill>
              <a:latin typeface="Garamond" panose="02020404030301010803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 bwMode="auto">
          <a:xfrm>
            <a:off x="250825" y="188913"/>
            <a:ext cx="2447925" cy="1008062"/>
            <a:chOff x="113" y="255"/>
            <a:chExt cx="2041" cy="960"/>
          </a:xfrm>
        </p:grpSpPr>
        <p:sp>
          <p:nvSpPr>
            <p:cNvPr id="13320" name="Text Box 5"/>
            <p:cNvSpPr txBox="1">
              <a:spLocks noChangeArrowheads="1"/>
            </p:cNvSpPr>
            <p:nvPr/>
          </p:nvSpPr>
          <p:spPr bwMode="auto">
            <a:xfrm>
              <a:off x="793" y="391"/>
              <a:ext cx="1361" cy="61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 b="1">
                  <a:solidFill>
                    <a:srgbClr val="FF0000"/>
                  </a:solidFill>
                </a:rPr>
                <a:t>注意：</a:t>
              </a:r>
              <a:endParaRPr lang="zh-CN" altLang="en-US" sz="3600" b="1">
                <a:solidFill>
                  <a:srgbClr val="FF0000"/>
                </a:solidFill>
              </a:endParaRPr>
            </a:p>
          </p:txBody>
        </p:sp>
        <p:pic>
          <p:nvPicPr>
            <p:cNvPr id="13321" name="Picture 6" descr="j0299125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113" y="255"/>
              <a:ext cx="703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组合 8"/>
          <p:cNvGrpSpPr/>
          <p:nvPr/>
        </p:nvGrpSpPr>
        <p:grpSpPr bwMode="auto">
          <a:xfrm>
            <a:off x="5786438" y="0"/>
            <a:ext cx="2000250" cy="1428750"/>
            <a:chOff x="7143768" y="3643314"/>
            <a:chExt cx="2000232" cy="1428760"/>
          </a:xfrm>
        </p:grpSpPr>
        <p:sp>
          <p:nvSpPr>
            <p:cNvPr id="10" name="椭圆形标注 9"/>
            <p:cNvSpPr/>
            <p:nvPr/>
          </p:nvSpPr>
          <p:spPr>
            <a:xfrm>
              <a:off x="7143768" y="3643314"/>
              <a:ext cx="2000232" cy="142876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319" name="TextBox 10"/>
            <p:cNvSpPr txBox="1">
              <a:spLocks noChangeArrowheads="1"/>
            </p:cNvSpPr>
            <p:nvPr/>
          </p:nvSpPr>
          <p:spPr bwMode="auto">
            <a:xfrm>
              <a:off x="7429520" y="3857628"/>
              <a:ext cx="1428760" cy="10772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3200" b="1">
                  <a:solidFill>
                    <a:srgbClr val="FF0000"/>
                  </a:solidFill>
                </a:rPr>
                <a:t>请做笔记！</a:t>
              </a:r>
              <a:endParaRPr lang="zh-CN" altLang="en-US" sz="3200" b="1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39825"/>
          </a:xfrm>
        </p:spPr>
        <p:txBody>
          <a:bodyPr/>
          <a:lstStyle/>
          <a:p>
            <a:pPr algn="l" eaLnBrk="1" hangingPunct="1"/>
            <a:r>
              <a:rPr lang="en-US" altLang="zh-CN" sz="3600" b="1" smtClean="0">
                <a:solidFill>
                  <a:schemeClr val="tx1"/>
                </a:solidFill>
              </a:rPr>
              <a:t>3</a:t>
            </a:r>
            <a:r>
              <a:rPr lang="zh-CN" altLang="en-US" sz="3600" b="1" smtClean="0">
                <a:solidFill>
                  <a:schemeClr val="tx1"/>
                </a:solidFill>
              </a:rPr>
              <a:t>、滑动变阻器的正确接法</a:t>
            </a:r>
            <a:r>
              <a:rPr lang="en-US" altLang="zh-CN" sz="3600" b="1" smtClean="0">
                <a:solidFill>
                  <a:schemeClr val="tx1"/>
                </a:solidFill>
              </a:rPr>
              <a:t>:</a:t>
            </a:r>
            <a:endParaRPr lang="en-US" altLang="zh-CN" sz="3600" b="1" smtClean="0">
              <a:solidFill>
                <a:schemeClr val="tx1"/>
              </a:solidFill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217025" cy="3960812"/>
          </a:xfrm>
        </p:spPr>
        <p:txBody>
          <a:bodyPr/>
          <a:lstStyle/>
          <a:p>
            <a:pPr marL="571500" indent="-571500" eaLnBrk="1" hangingPunct="1"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600" b="1" smtClean="0">
                <a:solidFill>
                  <a:srgbClr val="0000CC"/>
                </a:solidFill>
              </a:rPr>
              <a:t>1</a:t>
            </a:r>
            <a:r>
              <a:rPr lang="zh-CN" altLang="en-US" sz="3600" b="1" smtClean="0">
                <a:solidFill>
                  <a:srgbClr val="0000CC"/>
                </a:solidFill>
              </a:rPr>
              <a:t>、变阻器要</a:t>
            </a:r>
            <a:r>
              <a:rPr lang="zh-CN" altLang="en-US" sz="3600" b="1" smtClean="0">
                <a:solidFill>
                  <a:srgbClr val="FF0000"/>
                </a:solidFill>
              </a:rPr>
              <a:t>串联</a:t>
            </a:r>
            <a:r>
              <a:rPr lang="zh-CN" altLang="en-US" sz="3600" b="1" smtClean="0">
                <a:solidFill>
                  <a:srgbClr val="0000CC"/>
                </a:solidFill>
              </a:rPr>
              <a:t>连入电路</a:t>
            </a:r>
            <a:r>
              <a:rPr lang="en-US" altLang="zh-CN" sz="3600" b="1" smtClean="0">
                <a:solidFill>
                  <a:srgbClr val="0000CC"/>
                </a:solidFill>
              </a:rPr>
              <a:t>,</a:t>
            </a:r>
            <a:endParaRPr lang="en-US" altLang="zh-CN" sz="3600" b="1" smtClean="0">
              <a:solidFill>
                <a:srgbClr val="0000CC"/>
              </a:solidFill>
            </a:endParaRPr>
          </a:p>
          <a:p>
            <a:pPr marL="571500" indent="-571500" eaLnBrk="1" hangingPunct="1"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600" b="1" smtClean="0">
                <a:solidFill>
                  <a:srgbClr val="0000CC"/>
                </a:solidFill>
              </a:rPr>
              <a:t>2</a:t>
            </a:r>
            <a:r>
              <a:rPr lang="zh-CN" altLang="en-US" sz="3600" b="1" smtClean="0">
                <a:solidFill>
                  <a:srgbClr val="0000CC"/>
                </a:solidFill>
              </a:rPr>
              <a:t>、连接时，其正确接法是</a:t>
            </a:r>
            <a:r>
              <a:rPr lang="zh-CN" altLang="en-US" sz="3600" smtClean="0">
                <a:solidFill>
                  <a:srgbClr val="0000CC"/>
                </a:solidFill>
              </a:rPr>
              <a:t>  </a:t>
            </a:r>
            <a:r>
              <a:rPr lang="zh-CN" altLang="en-US" sz="3600" b="1" smtClean="0">
                <a:solidFill>
                  <a:srgbClr val="FF0000"/>
                </a:solidFill>
              </a:rPr>
              <a:t>“</a:t>
            </a:r>
            <a:r>
              <a:rPr lang="zh-CN" altLang="en-US" b="1" smtClean="0">
                <a:solidFill>
                  <a:srgbClr val="FF0000"/>
                </a:solidFill>
                <a:ea typeface="黑体" panose="02010609060101010101" pitchFamily="2" charset="-122"/>
              </a:rPr>
              <a:t>一上一下</a:t>
            </a:r>
            <a:r>
              <a:rPr lang="zh-CN" altLang="en-US" b="1" smtClean="0">
                <a:solidFill>
                  <a:srgbClr val="FF0000"/>
                </a:solidFill>
              </a:rPr>
              <a:t>”</a:t>
            </a:r>
            <a:r>
              <a:rPr lang="zh-CN" altLang="en-US" sz="3600" b="1" smtClean="0">
                <a:solidFill>
                  <a:srgbClr val="0000CC"/>
                </a:solidFill>
              </a:rPr>
              <a:t> </a:t>
            </a:r>
            <a:endParaRPr lang="zh-CN" altLang="en-US" sz="3600" b="1" smtClean="0">
              <a:solidFill>
                <a:srgbClr val="0000CC"/>
              </a:solidFill>
            </a:endParaRPr>
          </a:p>
          <a:p>
            <a:pPr marL="571500" indent="-571500" eaLnBrk="1" hangingPunct="1"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600" b="1" smtClean="0">
                <a:solidFill>
                  <a:srgbClr val="0000CC"/>
                </a:solidFill>
              </a:rPr>
              <a:t>3</a:t>
            </a:r>
            <a:r>
              <a:rPr lang="zh-CN" altLang="en-US" sz="3600" b="1" smtClean="0">
                <a:solidFill>
                  <a:srgbClr val="0000CC"/>
                </a:solidFill>
              </a:rPr>
              <a:t>、连接电路时要将滑动变阻器的滑片置于</a:t>
            </a:r>
            <a:r>
              <a:rPr lang="zh-CN" altLang="en-US" sz="3600" b="1" smtClean="0">
                <a:solidFill>
                  <a:srgbClr val="FF0000"/>
                </a:solidFill>
              </a:rPr>
              <a:t>最大阻值处</a:t>
            </a:r>
            <a:r>
              <a:rPr lang="zh-CN" altLang="en-US" sz="3600" b="1" smtClean="0">
                <a:solidFill>
                  <a:srgbClr val="0000CC"/>
                </a:solidFill>
              </a:rPr>
              <a:t>；</a:t>
            </a:r>
            <a:endParaRPr lang="zh-CN" altLang="en-US" sz="3600" b="1" smtClean="0">
              <a:solidFill>
                <a:srgbClr val="0000CC"/>
              </a:solidFill>
            </a:endParaRPr>
          </a:p>
          <a:p>
            <a:pPr marL="571500" indent="-571500" eaLnBrk="1" hangingPunct="1"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endParaRPr lang="zh-CN" altLang="en-US" b="1" smtClean="0">
              <a:solidFill>
                <a:srgbClr val="FF0000"/>
              </a:solidFill>
            </a:endParaRPr>
          </a:p>
          <a:p>
            <a:pPr marL="571500" indent="-571500" eaLnBrk="1" hangingPunct="1"/>
            <a:endParaRPr lang="en-US" altLang="zh-CN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solidFill>
                  <a:srgbClr val="FF0000"/>
                </a:solidFill>
              </a:rPr>
              <a:t>滑动变阻器的作用</a:t>
            </a:r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1638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CN" b="1" smtClean="0">
                <a:solidFill>
                  <a:srgbClr val="0000CC"/>
                </a:solidFill>
              </a:rPr>
              <a:t>1</a:t>
            </a:r>
            <a:r>
              <a:rPr lang="zh-CN" altLang="en-US" b="1" smtClean="0">
                <a:solidFill>
                  <a:srgbClr val="0000CC"/>
                </a:solidFill>
              </a:rPr>
              <a:t>、保护电路</a:t>
            </a:r>
            <a:endParaRPr lang="en-US" altLang="zh-CN" b="1" smtClean="0">
              <a:solidFill>
                <a:srgbClr val="0000CC"/>
              </a:solidFill>
            </a:endParaRPr>
          </a:p>
          <a:p>
            <a:pPr>
              <a:buFontTx/>
              <a:buNone/>
            </a:pPr>
            <a:r>
              <a:rPr lang="en-US" altLang="zh-CN" b="1" smtClean="0">
                <a:solidFill>
                  <a:srgbClr val="0000CC"/>
                </a:solidFill>
              </a:rPr>
              <a:t>2</a:t>
            </a:r>
            <a:r>
              <a:rPr lang="zh-CN" altLang="en-US" b="1" smtClean="0">
                <a:solidFill>
                  <a:srgbClr val="0000CC"/>
                </a:solidFill>
              </a:rPr>
              <a:t>、改变电路的电流</a:t>
            </a:r>
            <a:endParaRPr lang="en-US" altLang="zh-CN" b="1" smtClean="0">
              <a:solidFill>
                <a:srgbClr val="0000CC"/>
              </a:solidFill>
            </a:endParaRPr>
          </a:p>
          <a:p>
            <a:pPr>
              <a:buFontTx/>
              <a:buNone/>
            </a:pPr>
            <a:r>
              <a:rPr lang="en-US" altLang="zh-CN" b="1" smtClean="0">
                <a:solidFill>
                  <a:srgbClr val="0000CC"/>
                </a:solidFill>
              </a:rPr>
              <a:t>3</a:t>
            </a:r>
            <a:r>
              <a:rPr lang="zh-CN" altLang="en-US" b="1" smtClean="0">
                <a:solidFill>
                  <a:srgbClr val="0000CC"/>
                </a:solidFill>
              </a:rPr>
              <a:t>、改变或者控制部分电路的电压</a:t>
            </a:r>
            <a:endParaRPr lang="en-US" altLang="zh-CN" b="1" smtClean="0">
              <a:solidFill>
                <a:srgbClr val="0000CC"/>
              </a:solidFill>
            </a:endParaRPr>
          </a:p>
          <a:p>
            <a:pPr>
              <a:buFontTx/>
              <a:buNone/>
            </a:pPr>
            <a:endParaRPr lang="zh-CN" altLang="en-US" b="1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14-图片-11"/>
          <p:cNvPicPr>
            <a:picLocks noChangeAspect="1" noChangeArrowheads="1"/>
          </p:cNvPicPr>
          <p:nvPr/>
        </p:nvPicPr>
        <p:blipFill>
          <a:blip r:embed="rId1" cstate="print">
            <a:lum contrast="-24000"/>
          </a:blip>
          <a:srcRect/>
          <a:stretch>
            <a:fillRect/>
          </a:stretch>
        </p:blipFill>
        <p:spPr bwMode="auto">
          <a:xfrm>
            <a:off x="0" y="1484313"/>
            <a:ext cx="9144000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250825" y="260350"/>
            <a:ext cx="4321175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ea typeface="黑体" panose="02010609060101010101" pitchFamily="2" charset="-122"/>
              </a:rPr>
              <a:t>几种常见的变阻器：</a:t>
            </a:r>
            <a:endParaRPr lang="zh-CN" altLang="en-US" sz="3200" b="1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427538" y="5013325"/>
            <a:ext cx="1800225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</a:rPr>
              <a:t>电阻箱</a:t>
            </a:r>
            <a:endParaRPr lang="zh-CN" altLang="en-US" sz="2400" b="1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900113" y="5013325"/>
            <a:ext cx="2303462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</a:rPr>
              <a:t>滑动变阻器</a:t>
            </a:r>
            <a:endParaRPr lang="zh-CN" alt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7380288" y="5013325"/>
            <a:ext cx="15113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</a:rPr>
              <a:t>电位器</a:t>
            </a:r>
            <a:endParaRPr lang="zh-CN" altLang="en-US" sz="2400" b="1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8101013" y="1052513"/>
            <a:ext cx="51435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sym typeface="Wingdings" panose="05000000000000000000" pitchFamily="2" charset="2"/>
              </a:rPr>
              <a:t>A</a:t>
            </a:r>
            <a:endParaRPr lang="en-US" altLang="zh-CN" sz="3600" b="1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364163" y="4914900"/>
            <a:ext cx="27527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0"/>
            <a:ext cx="50038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4000" b="1" dirty="0">
                <a:solidFill>
                  <a:srgbClr val="FF0000"/>
                </a:solidFill>
              </a:rPr>
              <a:t>自学检</a:t>
            </a:r>
            <a:r>
              <a:rPr kumimoji="1" lang="zh-CN" altLang="en-US" sz="4000" b="1" dirty="0" smtClean="0">
                <a:solidFill>
                  <a:srgbClr val="FF0000"/>
                </a:solidFill>
              </a:rPr>
              <a:t>测</a:t>
            </a:r>
            <a:endParaRPr lang="zh-CN" altLang="en-US" sz="4000" b="1" dirty="0">
              <a:solidFill>
                <a:srgbClr val="FF0000"/>
              </a:solidFill>
              <a:ea typeface="华文新魏" panose="02010800040101010101" pitchFamily="2" charset="-122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333375"/>
            <a:ext cx="9144000" cy="3165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endParaRPr lang="en-US" altLang="zh-CN" sz="2800" b="1" dirty="0"/>
          </a:p>
          <a:p>
            <a:pPr>
              <a:lnSpc>
                <a:spcPct val="90000"/>
              </a:lnSpc>
            </a:pPr>
            <a:r>
              <a:rPr lang="en-US" altLang="zh-CN" sz="2800" b="1" dirty="0"/>
              <a:t>1</a:t>
            </a:r>
            <a:r>
              <a:rPr lang="zh-CN" altLang="en-US" sz="2800" b="1" dirty="0"/>
              <a:t>、如图所示的甲、乙两种电路是在电源电压不变的情况下，利用滑动变阻器改变小灯泡亮度的是</a:t>
            </a:r>
            <a:r>
              <a:rPr lang="zh-CN" altLang="en-US" sz="2800" b="1" dirty="0">
                <a:sym typeface="Wingdings" panose="05000000000000000000" pitchFamily="2" charset="2"/>
              </a:rPr>
              <a:t>：（       ）</a:t>
            </a:r>
            <a:endParaRPr lang="zh-CN" altLang="en-US" sz="2800" b="1" dirty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r>
              <a:rPr lang="en-US" altLang="zh-CN" sz="2800" b="1" dirty="0">
                <a:sym typeface="Wingdings" panose="05000000000000000000" pitchFamily="2" charset="2"/>
              </a:rPr>
              <a:t>A</a:t>
            </a:r>
            <a:r>
              <a:rPr lang="zh-CN" altLang="en-US" sz="2800" b="1" dirty="0">
                <a:sym typeface="Wingdings" panose="05000000000000000000" pitchFamily="2" charset="2"/>
              </a:rPr>
              <a:t>、甲图</a:t>
            </a:r>
            <a:endParaRPr lang="zh-CN" altLang="en-US" sz="2800" b="1" dirty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r>
              <a:rPr lang="en-US" altLang="zh-CN" sz="2800" b="1" dirty="0">
                <a:sym typeface="Wingdings" panose="05000000000000000000" pitchFamily="2" charset="2"/>
              </a:rPr>
              <a:t>B</a:t>
            </a:r>
            <a:r>
              <a:rPr lang="zh-CN" altLang="en-US" sz="2800" b="1" dirty="0">
                <a:sym typeface="Wingdings" panose="05000000000000000000" pitchFamily="2" charset="2"/>
              </a:rPr>
              <a:t>、</a:t>
            </a:r>
            <a:r>
              <a:rPr lang="zh-CN" altLang="en-US" sz="2800" b="1" dirty="0"/>
              <a:t>乙</a:t>
            </a:r>
            <a:r>
              <a:rPr lang="zh-CN" altLang="en-US" sz="2800" b="1" dirty="0">
                <a:sym typeface="Wingdings" panose="05000000000000000000" pitchFamily="2" charset="2"/>
              </a:rPr>
              <a:t>图</a:t>
            </a:r>
            <a:endParaRPr lang="zh-CN" altLang="en-US" sz="2800" b="1" dirty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r>
              <a:rPr lang="en-US" altLang="zh-CN" sz="2800" b="1" dirty="0">
                <a:sym typeface="Wingdings" panose="05000000000000000000" pitchFamily="2" charset="2"/>
              </a:rPr>
              <a:t>C</a:t>
            </a:r>
            <a:r>
              <a:rPr lang="zh-CN" altLang="en-US" sz="2800" b="1" dirty="0">
                <a:sym typeface="Wingdings" panose="05000000000000000000" pitchFamily="2" charset="2"/>
              </a:rPr>
              <a:t>、两图都可以</a:t>
            </a:r>
            <a:endParaRPr lang="zh-CN" altLang="en-US" sz="2800" b="1" dirty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r>
              <a:rPr lang="en-US" altLang="zh-CN" sz="2800" b="1" dirty="0">
                <a:sym typeface="Wingdings" panose="05000000000000000000" pitchFamily="2" charset="2"/>
              </a:rPr>
              <a:t>D</a:t>
            </a:r>
            <a:r>
              <a:rPr lang="zh-CN" altLang="en-US" sz="2800" b="1" dirty="0">
                <a:sym typeface="Wingdings" panose="05000000000000000000" pitchFamily="2" charset="2"/>
              </a:rPr>
              <a:t>、两图都不能改</a:t>
            </a:r>
            <a:endParaRPr lang="zh-CN" altLang="en-US" sz="2800" b="1" dirty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r>
              <a:rPr lang="zh-CN" altLang="en-US" sz="2800" b="1" dirty="0">
                <a:sym typeface="Wingdings" panose="05000000000000000000" pitchFamily="2" charset="2"/>
              </a:rPr>
              <a:t>     变灯的亮度</a:t>
            </a:r>
            <a:endParaRPr lang="zh-CN" altLang="en-US" sz="2800" b="1" dirty="0">
              <a:sym typeface="Wingdings" panose="05000000000000000000" pitchFamily="2" charset="2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1557338"/>
            <a:ext cx="2232025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1557338"/>
            <a:ext cx="2016125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356100" y="2852738"/>
            <a:ext cx="935038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/>
              <a:t>（甲）</a:t>
            </a:r>
            <a:endParaRPr lang="zh-CN" altLang="en-US" b="1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7164388" y="2852738"/>
            <a:ext cx="874712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b="1"/>
              <a:t>（乙）</a:t>
            </a:r>
            <a:endParaRPr lang="zh-CN" altLang="en-US" b="1"/>
          </a:p>
        </p:txBody>
      </p:sp>
      <p:sp>
        <p:nvSpPr>
          <p:cNvPr id="134154" name="Text Box 10"/>
          <p:cNvSpPr txBox="1">
            <a:spLocks noChangeArrowheads="1"/>
          </p:cNvSpPr>
          <p:nvPr/>
        </p:nvSpPr>
        <p:spPr bwMode="auto">
          <a:xfrm>
            <a:off x="250825" y="3590925"/>
            <a:ext cx="8893175" cy="27813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800" b="1"/>
              <a:t>2</a:t>
            </a:r>
            <a:r>
              <a:rPr lang="zh-CN" altLang="en-US" sz="2800" b="1"/>
              <a:t>、如图所示，用滑动变阻器控制灯的亮度，若要求滑片</a:t>
            </a:r>
            <a:r>
              <a:rPr lang="en-US" altLang="zh-CN" sz="2800" b="1"/>
              <a:t>P</a:t>
            </a:r>
            <a:r>
              <a:rPr lang="zh-CN" altLang="en-US" sz="2800" b="1"/>
              <a:t>向</a:t>
            </a:r>
            <a:r>
              <a:rPr lang="en-US" altLang="zh-CN" sz="2800" b="1"/>
              <a:t>C</a:t>
            </a:r>
            <a:r>
              <a:rPr lang="zh-CN" altLang="en-US" sz="2800" b="1"/>
              <a:t>端滑动时灯变亮，则变阻器连入电路中正确的接法是（      ）</a:t>
            </a:r>
            <a:endParaRPr lang="zh-CN" altLang="en-US" sz="2800" b="1"/>
          </a:p>
          <a:p>
            <a:pPr>
              <a:lnSpc>
                <a:spcPct val="90000"/>
              </a:lnSpc>
            </a:pPr>
            <a:r>
              <a:rPr lang="en-US" altLang="zh-CN" sz="2800" b="1"/>
              <a:t>A</a:t>
            </a:r>
            <a:r>
              <a:rPr lang="zh-CN" altLang="en-US" sz="2800" b="1"/>
              <a:t>、</a:t>
            </a:r>
            <a:r>
              <a:rPr lang="en-US" altLang="zh-CN" sz="2800" b="1"/>
              <a:t>C</a:t>
            </a:r>
            <a:r>
              <a:rPr lang="zh-CN" altLang="en-US" sz="2800" b="1"/>
              <a:t>接</a:t>
            </a:r>
            <a:r>
              <a:rPr lang="en-US" altLang="zh-CN" sz="2800" b="1"/>
              <a:t>M</a:t>
            </a:r>
            <a:r>
              <a:rPr lang="zh-CN" altLang="en-US" sz="2800" b="1"/>
              <a:t>，</a:t>
            </a:r>
            <a:r>
              <a:rPr lang="en-US" altLang="zh-CN" sz="2800" b="1"/>
              <a:t>D</a:t>
            </a:r>
            <a:r>
              <a:rPr lang="zh-CN" altLang="en-US" sz="2800" b="1"/>
              <a:t>接</a:t>
            </a:r>
            <a:r>
              <a:rPr lang="en-US" altLang="zh-CN" sz="2800" b="1"/>
              <a:t>N          </a:t>
            </a:r>
            <a:endParaRPr lang="en-US" altLang="zh-CN" sz="2800" b="1"/>
          </a:p>
          <a:p>
            <a:pPr>
              <a:lnSpc>
                <a:spcPct val="90000"/>
              </a:lnSpc>
            </a:pPr>
            <a:r>
              <a:rPr lang="en-US" altLang="zh-CN" sz="2800" b="1"/>
              <a:t>B</a:t>
            </a:r>
            <a:r>
              <a:rPr lang="zh-CN" altLang="en-US" sz="2800" b="1"/>
              <a:t>、</a:t>
            </a:r>
            <a:r>
              <a:rPr lang="en-US" altLang="zh-CN" sz="2800" b="1"/>
              <a:t>A</a:t>
            </a:r>
            <a:r>
              <a:rPr lang="zh-CN" altLang="en-US" sz="2800" b="1"/>
              <a:t>接</a:t>
            </a:r>
            <a:r>
              <a:rPr lang="en-US" altLang="zh-CN" sz="2800" b="1"/>
              <a:t>M</a:t>
            </a:r>
            <a:r>
              <a:rPr lang="zh-CN" altLang="en-US" sz="2800" b="1"/>
              <a:t>，</a:t>
            </a:r>
            <a:r>
              <a:rPr lang="en-US" altLang="zh-CN" sz="2800" b="1"/>
              <a:t>B</a:t>
            </a:r>
            <a:r>
              <a:rPr lang="zh-CN" altLang="en-US" sz="2800" b="1"/>
              <a:t>接</a:t>
            </a:r>
            <a:r>
              <a:rPr lang="en-US" altLang="zh-CN" sz="2800" b="1"/>
              <a:t>N</a:t>
            </a:r>
            <a:endParaRPr lang="en-US" altLang="zh-CN" sz="2800" b="1"/>
          </a:p>
          <a:p>
            <a:pPr>
              <a:lnSpc>
                <a:spcPct val="90000"/>
              </a:lnSpc>
            </a:pPr>
            <a:r>
              <a:rPr lang="en-US" altLang="zh-CN" sz="2800" b="1"/>
              <a:t>C</a:t>
            </a:r>
            <a:r>
              <a:rPr lang="zh-CN" altLang="en-US" sz="2800" b="1"/>
              <a:t>、</a:t>
            </a:r>
            <a:r>
              <a:rPr lang="en-US" altLang="zh-CN" sz="2800" b="1"/>
              <a:t>A</a:t>
            </a:r>
            <a:r>
              <a:rPr lang="zh-CN" altLang="en-US" sz="2800" b="1"/>
              <a:t>接</a:t>
            </a:r>
            <a:r>
              <a:rPr lang="en-US" altLang="zh-CN" sz="2800" b="1"/>
              <a:t>M</a:t>
            </a:r>
            <a:r>
              <a:rPr lang="zh-CN" altLang="en-US" sz="2800" b="1"/>
              <a:t>，</a:t>
            </a:r>
            <a:r>
              <a:rPr lang="en-US" altLang="zh-CN" sz="2800" b="1"/>
              <a:t>D</a:t>
            </a:r>
            <a:r>
              <a:rPr lang="zh-CN" altLang="en-US" sz="2800" b="1"/>
              <a:t>接</a:t>
            </a:r>
            <a:r>
              <a:rPr lang="en-US" altLang="zh-CN" sz="2800" b="1"/>
              <a:t>N          </a:t>
            </a:r>
            <a:endParaRPr lang="en-US" altLang="zh-CN" sz="2800" b="1"/>
          </a:p>
          <a:p>
            <a:pPr>
              <a:lnSpc>
                <a:spcPct val="90000"/>
              </a:lnSpc>
            </a:pPr>
            <a:r>
              <a:rPr lang="en-US" altLang="zh-CN" sz="2800" b="1"/>
              <a:t>D</a:t>
            </a:r>
            <a:r>
              <a:rPr lang="zh-CN" altLang="en-US" sz="2800" b="1"/>
              <a:t>、</a:t>
            </a:r>
            <a:r>
              <a:rPr lang="en-US" altLang="zh-CN" sz="2800" b="1"/>
              <a:t>B</a:t>
            </a:r>
            <a:r>
              <a:rPr lang="zh-CN" altLang="en-US" sz="2800" b="1"/>
              <a:t>接</a:t>
            </a:r>
            <a:r>
              <a:rPr lang="en-US" altLang="zh-CN" sz="2800" b="1"/>
              <a:t>M</a:t>
            </a:r>
            <a:r>
              <a:rPr lang="zh-CN" altLang="en-US" sz="2800" b="1"/>
              <a:t>，</a:t>
            </a:r>
            <a:r>
              <a:rPr lang="en-US" altLang="zh-CN" sz="2800" b="1"/>
              <a:t>D</a:t>
            </a:r>
            <a:r>
              <a:rPr lang="zh-CN" altLang="en-US" sz="2800" b="1"/>
              <a:t>接</a:t>
            </a:r>
            <a:r>
              <a:rPr lang="en-US" altLang="zh-CN" sz="2800" b="1"/>
              <a:t>N</a:t>
            </a:r>
            <a:endParaRPr lang="en-US" altLang="zh-CN" sz="2800" b="1"/>
          </a:p>
        </p:txBody>
      </p:sp>
      <p:sp>
        <p:nvSpPr>
          <p:cNvPr id="134155" name="Rectangle 11"/>
          <p:cNvSpPr>
            <a:spLocks noChangeArrowheads="1"/>
          </p:cNvSpPr>
          <p:nvPr/>
        </p:nvSpPr>
        <p:spPr bwMode="auto">
          <a:xfrm>
            <a:off x="1547813" y="4221163"/>
            <a:ext cx="477837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sym typeface="Wingdings" panose="05000000000000000000" pitchFamily="2" charset="2"/>
              </a:rPr>
              <a:t>C</a:t>
            </a:r>
            <a:endParaRPr lang="en-US" altLang="zh-CN" sz="3200" b="1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  <p:bldP spid="134154" grpId="0"/>
      <p:bldP spid="1341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642938" y="571500"/>
            <a:ext cx="7496175" cy="1938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4000" b="1">
                <a:latin typeface="Times New Roman" panose="02020603050405020304" pitchFamily="18" charset="0"/>
              </a:rPr>
              <a:t>如图所示电阻箱的示数是</a:t>
            </a:r>
            <a:r>
              <a:rPr kumimoji="1" lang="zh-CN" altLang="en-US" sz="4000" b="1" u="sng">
                <a:latin typeface="Times New Roman" panose="02020603050405020304" pitchFamily="18" charset="0"/>
              </a:rPr>
              <a:t>　　</a:t>
            </a:r>
            <a:r>
              <a:rPr kumimoji="1" lang="en-US" altLang="zh-CN" sz="4000" b="1">
                <a:latin typeface="Times New Roman" panose="02020603050405020304" pitchFamily="18" charset="0"/>
              </a:rPr>
              <a:t>Ω</a:t>
            </a:r>
            <a:r>
              <a:rPr kumimoji="1" lang="zh-CN" altLang="en-US" sz="4000" b="1">
                <a:latin typeface="Times New Roman" panose="02020603050405020304" pitchFamily="18" charset="0"/>
              </a:rPr>
              <a:t>，此电阻箱有</a:t>
            </a:r>
            <a:r>
              <a:rPr kumimoji="1" lang="zh-CN" altLang="en-US" sz="4000" b="1" u="sng">
                <a:latin typeface="Times New Roman" panose="02020603050405020304" pitchFamily="18" charset="0"/>
              </a:rPr>
              <a:t>         </a:t>
            </a:r>
            <a:r>
              <a:rPr kumimoji="1" lang="zh-CN" altLang="en-US" sz="4000" b="1">
                <a:latin typeface="Times New Roman" panose="02020603050405020304" pitchFamily="18" charset="0"/>
              </a:rPr>
              <a:t>种读数。</a:t>
            </a:r>
            <a:endParaRPr kumimoji="1" lang="zh-CN" altLang="en-US" sz="4000" b="1">
              <a:latin typeface="Times New Roman" panose="02020603050405020304" pitchFamily="18" charset="0"/>
            </a:endParaRPr>
          </a:p>
          <a:p>
            <a:pPr eaLnBrk="0" hangingPunct="0"/>
            <a:endParaRPr kumimoji="1" lang="en-US" altLang="zh-CN" sz="4000" b="1">
              <a:latin typeface="Times New Roman" panose="02020603050405020304" pitchFamily="18" charset="0"/>
            </a:endParaRP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1" cstate="print"/>
          <a:srcRect l="64444" b="11203"/>
          <a:stretch>
            <a:fillRect/>
          </a:stretch>
        </p:blipFill>
        <p:spPr bwMode="auto">
          <a:xfrm>
            <a:off x="1714500" y="2143125"/>
            <a:ext cx="3860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357938" y="571500"/>
            <a:ext cx="1357312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>
                <a:solidFill>
                  <a:srgbClr val="0000CC"/>
                </a:solidFill>
                <a:latin typeface="宋体" panose="02010600030101010101" pitchFamily="2" charset="-122"/>
              </a:rPr>
              <a:t>2008</a:t>
            </a:r>
            <a:endParaRPr kumimoji="1" lang="en-US" altLang="zh-CN" sz="3600" b="1">
              <a:solidFill>
                <a:srgbClr val="0000CC"/>
              </a:solidFill>
              <a:latin typeface="宋体" panose="02010600030101010101" pitchFamily="2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357563" y="1273175"/>
            <a:ext cx="142875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0000CC"/>
                </a:solidFill>
              </a:rPr>
              <a:t>10</a:t>
            </a:r>
            <a:r>
              <a:rPr lang="en-US" altLang="zh-CN" sz="3200" b="1" baseline="30000">
                <a:solidFill>
                  <a:srgbClr val="0000CC"/>
                </a:solidFill>
              </a:rPr>
              <a:t>4</a:t>
            </a:r>
            <a:endParaRPr lang="zh-CN" altLang="en-US" sz="3200" b="1" baseline="3000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autoUpdateAnimBg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62000" y="2133600"/>
            <a:ext cx="2362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13" descr="http://www.8848home.com/attachments/2007/12/73_200712221436242.jpg"/>
          <p:cNvPicPr>
            <a:picLocks noChangeAspect="1" noChangeArrowheads="1"/>
          </p:cNvPicPr>
          <p:nvPr/>
        </p:nvPicPr>
        <p:blipFill>
          <a:blip r:embed="rId2" cstate="print"/>
          <a:srcRect l="10884"/>
          <a:stretch>
            <a:fillRect/>
          </a:stretch>
        </p:blipFill>
        <p:spPr bwMode="auto">
          <a:xfrm>
            <a:off x="6096000" y="2133600"/>
            <a:ext cx="24955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5" descr="http://www.898buy.com/userfiles/product/img/20100619/center/center_1276934101783.jpg"/>
          <p:cNvPicPr>
            <a:picLocks noChangeAspect="1" noChangeArrowheads="1"/>
          </p:cNvPicPr>
          <p:nvPr/>
        </p:nvPicPr>
        <p:blipFill>
          <a:blip r:embed="rId3" cstate="print"/>
          <a:srcRect l="5161" t="10323" b="12257"/>
          <a:stretch>
            <a:fillRect/>
          </a:stretch>
        </p:blipFill>
        <p:spPr bwMode="auto">
          <a:xfrm>
            <a:off x="3276600" y="2133600"/>
            <a:ext cx="28003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AutoShape 7"/>
          <p:cNvSpPr>
            <a:spLocks noChangeArrowheads="1"/>
          </p:cNvSpPr>
          <p:nvPr/>
        </p:nvSpPr>
        <p:spPr bwMode="auto">
          <a:xfrm>
            <a:off x="609600" y="2057400"/>
            <a:ext cx="8077200" cy="2209800"/>
          </a:xfrm>
          <a:prstGeom prst="roundRect">
            <a:avLst>
              <a:gd name="adj" fmla="val 7315"/>
            </a:avLst>
          </a:prstGeom>
          <a:noFill/>
          <a:ln w="19050" cap="rnd">
            <a:solidFill>
              <a:srgbClr val="1C1C1C"/>
            </a:solidFill>
            <a:prstDash val="sysDot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2" name="Text Box 38"/>
          <p:cNvSpPr txBox="1">
            <a:spLocks noChangeArrowheads="1"/>
          </p:cNvSpPr>
          <p:nvPr/>
        </p:nvSpPr>
        <p:spPr bwMode="auto">
          <a:xfrm>
            <a:off x="0" y="428625"/>
            <a:ext cx="3200400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en-US" altLang="zh-CN" sz="2800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【</a:t>
            </a:r>
            <a:r>
              <a:rPr kumimoji="1" lang="zh-CN" altLang="en-US" sz="2800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思考</a:t>
            </a:r>
            <a:r>
              <a:rPr kumimoji="1" lang="en-US" altLang="zh-CN" sz="2800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】</a:t>
            </a:r>
            <a:endParaRPr kumimoji="1" lang="zh-CN" altLang="en-US" sz="2800">
              <a:solidFill>
                <a:srgbClr val="990033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9463" name="AutoShape 19"/>
          <p:cNvSpPr>
            <a:spLocks noChangeArrowheads="1"/>
          </p:cNvSpPr>
          <p:nvPr/>
        </p:nvSpPr>
        <p:spPr bwMode="gray">
          <a:xfrm>
            <a:off x="595313" y="4343400"/>
            <a:ext cx="8151812" cy="592138"/>
          </a:xfrm>
          <a:prstGeom prst="roundRect">
            <a:avLst>
              <a:gd name="adj" fmla="val 47509"/>
            </a:avLst>
          </a:prstGeom>
          <a:solidFill>
            <a:srgbClr val="5F5F5F"/>
          </a:solidFill>
          <a:ln w="28575">
            <a:solidFill>
              <a:srgbClr val="EAEAEA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1174750" y="4373563"/>
            <a:ext cx="23622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亮度改变</a:t>
            </a:r>
            <a:endParaRPr kumimoji="1" lang="en-US" altLang="zh-CN" sz="2800">
              <a:solidFill>
                <a:srgbClr val="FFFF00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6535738" y="4387850"/>
            <a:ext cx="20574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风速改变</a:t>
            </a:r>
            <a:endParaRPr kumimoji="1" lang="en-US" altLang="zh-CN" sz="2800">
              <a:solidFill>
                <a:srgbClr val="FFFF00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3854450" y="4371975"/>
            <a:ext cx="20574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音量改变</a:t>
            </a:r>
            <a:endParaRPr kumimoji="1" lang="en-US" altLang="zh-CN" sz="2800">
              <a:solidFill>
                <a:srgbClr val="FFFF00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467" name="矩形 22"/>
          <p:cNvSpPr>
            <a:spLocks noChangeArrowheads="1"/>
          </p:cNvSpPr>
          <p:nvPr/>
        </p:nvSpPr>
        <p:spPr bwMode="auto">
          <a:xfrm>
            <a:off x="1785938" y="500063"/>
            <a:ext cx="7586662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生活中这些用电器有哪些工作特点？</a:t>
            </a:r>
            <a:endParaRPr lang="zh-CN" altLang="en-US" sz="280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114" name="矩形 24"/>
          <p:cNvSpPr>
            <a:spLocks noChangeArrowheads="1"/>
          </p:cNvSpPr>
          <p:nvPr/>
        </p:nvSpPr>
        <p:spPr bwMode="auto">
          <a:xfrm>
            <a:off x="642938" y="5572125"/>
            <a:ext cx="7586662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这些用电器的调节功能是通过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电位器</a:t>
            </a:r>
            <a:r>
              <a:rPr lang="zh-CN" altLang="en-US" sz="28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来实现的。</a:t>
            </a:r>
            <a:endParaRPr lang="zh-CN" altLang="en-US" sz="28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41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ic0007"/>
          <p:cNvPicPr>
            <a:picLocks noChangeAspect="1" noChangeArrowheads="1"/>
          </p:cNvPicPr>
          <p:nvPr/>
        </p:nvPicPr>
        <p:blipFill>
          <a:blip r:embed="rId1" cstate="print">
            <a:lum bright="12000"/>
          </a:blip>
          <a:srcRect t="11647" b="8698"/>
          <a:stretch>
            <a:fillRect/>
          </a:stretch>
        </p:blipFill>
        <p:spPr bwMode="auto">
          <a:xfrm>
            <a:off x="0" y="3265488"/>
            <a:ext cx="4191000" cy="359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1371600" y="762000"/>
            <a:ext cx="3048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zh-CN" altLang="zh-CN" sz="2400">
              <a:latin typeface="Tahoma" panose="020B0604030504040204" pitchFamily="34" charset="0"/>
            </a:endParaRP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214313" y="357188"/>
            <a:ext cx="8429625" cy="1816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latin typeface="Tahoma" panose="020B0604030504040204" pitchFamily="34" charset="0"/>
              </a:rPr>
              <a:t>例：收音机上调节音量的旋钮实际上是一个电位器</a:t>
            </a:r>
            <a:r>
              <a:rPr kumimoji="1" lang="en-US" altLang="zh-CN" sz="2800" b="1">
                <a:latin typeface="Tahoma" panose="020B0604030504040204" pitchFamily="34" charset="0"/>
              </a:rPr>
              <a:t>.</a:t>
            </a:r>
            <a:r>
              <a:rPr kumimoji="1" lang="zh-CN" altLang="en-US" sz="2800" b="1">
                <a:latin typeface="Tahoma" panose="020B0604030504040204" pitchFamily="34" charset="0"/>
              </a:rPr>
              <a:t>若接线片</a:t>
            </a:r>
            <a:r>
              <a:rPr kumimoji="1" lang="en-US" altLang="zh-CN" sz="2800" b="1">
                <a:latin typeface="Tahoma" panose="020B0604030504040204" pitchFamily="34" charset="0"/>
              </a:rPr>
              <a:t>A</a:t>
            </a:r>
            <a:r>
              <a:rPr kumimoji="1" lang="zh-CN" altLang="en-US" sz="2800" b="1">
                <a:latin typeface="Tahoma" panose="020B0604030504040204" pitchFamily="34" charset="0"/>
              </a:rPr>
              <a:t>、</a:t>
            </a:r>
            <a:r>
              <a:rPr kumimoji="1" lang="en-US" altLang="zh-CN" sz="2800" b="1">
                <a:latin typeface="Tahoma" panose="020B0604030504040204" pitchFamily="34" charset="0"/>
              </a:rPr>
              <a:t>B</a:t>
            </a:r>
            <a:r>
              <a:rPr kumimoji="1" lang="zh-CN" altLang="en-US" sz="2800" b="1">
                <a:latin typeface="Tahoma" panose="020B0604030504040204" pitchFamily="34" charset="0"/>
              </a:rPr>
              <a:t>已接入了电路，则顺时针转动旋钮触片时，收音机的音量将变 </a:t>
            </a:r>
            <a:r>
              <a:rPr kumimoji="1" lang="zh-CN" altLang="en-US" sz="2800" b="1" u="sng">
                <a:latin typeface="Tahoma" panose="020B0604030504040204" pitchFamily="34" charset="0"/>
              </a:rPr>
              <a:t>       </a:t>
            </a:r>
            <a:r>
              <a:rPr kumimoji="1" lang="zh-CN" altLang="en-US" sz="2800" b="1">
                <a:latin typeface="Tahoma" panose="020B0604030504040204" pitchFamily="34" charset="0"/>
              </a:rPr>
              <a:t> ，若把</a:t>
            </a:r>
            <a:r>
              <a:rPr kumimoji="1" lang="en-US" altLang="zh-CN" sz="2800" b="1">
                <a:latin typeface="Tahoma" panose="020B0604030504040204" pitchFamily="34" charset="0"/>
              </a:rPr>
              <a:t>A</a:t>
            </a:r>
            <a:r>
              <a:rPr kumimoji="1" lang="zh-CN" altLang="en-US" sz="2800" b="1">
                <a:latin typeface="Tahoma" panose="020B0604030504040204" pitchFamily="34" charset="0"/>
              </a:rPr>
              <a:t>、</a:t>
            </a:r>
            <a:r>
              <a:rPr kumimoji="1" lang="en-US" altLang="zh-CN" sz="2800" b="1">
                <a:latin typeface="Tahoma" panose="020B0604030504040204" pitchFamily="34" charset="0"/>
              </a:rPr>
              <a:t>C</a:t>
            </a:r>
            <a:r>
              <a:rPr kumimoji="1" lang="zh-CN" altLang="en-US" sz="2800" b="1">
                <a:latin typeface="Tahoma" panose="020B0604030504040204" pitchFamily="34" charset="0"/>
              </a:rPr>
              <a:t>接入电路，音量</a:t>
            </a:r>
            <a:r>
              <a:rPr kumimoji="1" lang="zh-CN" altLang="en-US" sz="2800" b="1" u="sng">
                <a:latin typeface="Tahoma" panose="020B0604030504040204" pitchFamily="34" charset="0"/>
              </a:rPr>
              <a:t>        </a:t>
            </a:r>
            <a:r>
              <a:rPr kumimoji="1" lang="zh-CN" altLang="en-US" sz="2800" b="1">
                <a:latin typeface="Tahoma" panose="020B0604030504040204" pitchFamily="34" charset="0"/>
              </a:rPr>
              <a:t>发生变化。（选择“会”与“不会”）　　　　　　　　　　　　　</a:t>
            </a:r>
            <a:r>
              <a:rPr kumimoji="1" lang="zh-CN" altLang="en-US" sz="2800" u="sng">
                <a:latin typeface="Tahoma" panose="020B0604030504040204" pitchFamily="34" charset="0"/>
              </a:rPr>
              <a:t> </a:t>
            </a:r>
            <a:r>
              <a:rPr kumimoji="1" lang="zh-CN" altLang="en-US" sz="2800">
                <a:latin typeface="Tahoma" panose="020B0604030504040204" pitchFamily="34" charset="0"/>
              </a:rPr>
              <a:t>              </a:t>
            </a:r>
            <a:r>
              <a:rPr kumimoji="1" lang="zh-CN" altLang="en-US" sz="2800" u="sng">
                <a:latin typeface="Tahoma" panose="020B0604030504040204" pitchFamily="34" charset="0"/>
              </a:rPr>
              <a:t>           </a:t>
            </a:r>
            <a:endParaRPr kumimoji="1" lang="zh-CN" altLang="en-US" sz="2800">
              <a:latin typeface="Tahoma" panose="020B0604030504040204" pitchFamily="34" charset="0"/>
            </a:endParaRP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4286250" y="1143000"/>
            <a:ext cx="9144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solidFill>
                  <a:srgbClr val="FF0000"/>
                </a:solidFill>
                <a:latin typeface="Tahoma" panose="020B0604030504040204" pitchFamily="34" charset="0"/>
              </a:rPr>
              <a:t>小</a:t>
            </a:r>
            <a:endParaRPr kumimoji="1" lang="zh-CN" altLang="en-US" sz="3200" b="1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00563" y="3643313"/>
            <a:ext cx="4143375" cy="1384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00CC"/>
                </a:solidFill>
              </a:rPr>
              <a:t>电位器的实质就是</a:t>
            </a:r>
            <a:r>
              <a:rPr lang="zh-CN" altLang="en-US" sz="2800" b="1">
                <a:solidFill>
                  <a:srgbClr val="FF0000"/>
                </a:solidFill>
              </a:rPr>
              <a:t>变阻器</a:t>
            </a:r>
            <a:r>
              <a:rPr lang="zh-CN" altLang="en-US" sz="2800" b="1">
                <a:solidFill>
                  <a:srgbClr val="0000CC"/>
                </a:solidFill>
              </a:rPr>
              <a:t>，可用于亮度、音量、温度等的调节。</a:t>
            </a:r>
            <a:endParaRPr lang="zh-CN" altLang="en-US" sz="2800" b="1">
              <a:solidFill>
                <a:srgbClr val="0000CC"/>
              </a:solidFill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071563" y="1643063"/>
            <a:ext cx="906462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zh-CN" altLang="en-US" sz="2800" b="1">
                <a:solidFill>
                  <a:srgbClr val="FF0000"/>
                </a:solidFill>
                <a:latin typeface="Tahoma" panose="020B0604030504040204" pitchFamily="34" charset="0"/>
              </a:rPr>
              <a:t>不会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 autoUpdateAnimBg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-71438" y="571500"/>
            <a:ext cx="9215438" cy="1262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en-US" altLang="zh-CN" sz="2400" b="1">
                <a:latin typeface="Times New Roman" panose="02020603050405020304" pitchFamily="18" charset="0"/>
              </a:rPr>
              <a:t>      1</a:t>
            </a:r>
            <a:r>
              <a:rPr kumimoji="1" lang="zh-CN" altLang="en-US" sz="2400" b="1">
                <a:latin typeface="Times New Roman" panose="02020603050405020304" pitchFamily="18" charset="0"/>
              </a:rPr>
              <a:t>、</a:t>
            </a:r>
            <a:r>
              <a:rPr kumimoji="1" lang="en-US" altLang="zh-CN" sz="2400" b="1">
                <a:latin typeface="Times New Roman" panose="02020603050405020304" pitchFamily="18" charset="0"/>
              </a:rPr>
              <a:t> </a:t>
            </a:r>
            <a:r>
              <a:rPr kumimoji="1" lang="zh-CN" altLang="en-US" sz="2400" b="1">
                <a:latin typeface="Times New Roman" panose="02020603050405020304" pitchFamily="18" charset="0"/>
              </a:rPr>
              <a:t>滑动变阻器的原理：</a:t>
            </a:r>
            <a:r>
              <a:rPr lang="zh-CN" altLang="en-US" sz="2400" b="1">
                <a:solidFill>
                  <a:srgbClr val="0000CC"/>
                </a:solidFill>
              </a:rPr>
              <a:t>通过</a:t>
            </a:r>
            <a:r>
              <a:rPr lang="zh-CN" altLang="en-US" sz="2400" b="1">
                <a:solidFill>
                  <a:srgbClr val="0000FF"/>
                </a:solidFill>
              </a:rPr>
              <a:t>改变接入电路中的</a:t>
            </a:r>
            <a:r>
              <a:rPr lang="zh-CN" altLang="en-US" sz="2400" b="1">
                <a:solidFill>
                  <a:srgbClr val="FF0000"/>
                </a:solidFill>
              </a:rPr>
              <a:t>电阻丝的长度</a:t>
            </a:r>
            <a:r>
              <a:rPr lang="zh-CN" altLang="en-US" sz="2400" b="1">
                <a:solidFill>
                  <a:srgbClr val="0000FF"/>
                </a:solidFill>
              </a:rPr>
              <a:t>来改变电阻</a:t>
            </a:r>
            <a:r>
              <a:rPr lang="zh-CN" altLang="en-US" sz="2400" b="1">
                <a:solidFill>
                  <a:srgbClr val="FF0000"/>
                </a:solidFill>
              </a:rPr>
              <a:t>。电阻丝的材料是电阻率比较大的</a:t>
            </a:r>
            <a:r>
              <a:rPr lang="zh-CN" altLang="en-US" sz="2800" b="1">
                <a:solidFill>
                  <a:srgbClr val="FF0000"/>
                </a:solidFill>
              </a:rPr>
              <a:t>镍铬合金丝</a:t>
            </a:r>
            <a:r>
              <a:rPr lang="zh-CN" altLang="en-US" sz="2400" b="1">
                <a:solidFill>
                  <a:srgbClr val="FF0000"/>
                </a:solidFill>
              </a:rPr>
              <a:t>。</a:t>
            </a:r>
            <a:endParaRPr kumimoji="1" lang="en-US" altLang="zh-CN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kumimoji="1" lang="en-US" altLang="zh-CN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92100" y="1500188"/>
            <a:ext cx="8851900" cy="8302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CN" sz="2400" b="1" kern="0" dirty="0">
                <a:ea typeface="宋体" panose="02010600030101010101" pitchFamily="2" charset="-122"/>
              </a:rPr>
              <a:t>2</a:t>
            </a:r>
            <a:r>
              <a:rPr kumimoji="1" lang="zh-CN" altLang="en-US" sz="2400" b="1" kern="0" dirty="0">
                <a:ea typeface="宋体" panose="02010600030101010101" pitchFamily="2" charset="-122"/>
              </a:rPr>
              <a:t>、铭牌上标的</a:t>
            </a:r>
            <a:r>
              <a:rPr kumimoji="1" lang="zh-CN" altLang="en-US" sz="2400" b="1" kern="0" dirty="0">
                <a:latin typeface="Garamond" panose="02020404030301010803" pitchFamily="18" charset="0"/>
                <a:ea typeface="宋体" panose="02010600030101010101" pitchFamily="2" charset="-122"/>
              </a:rPr>
              <a:t>“</a:t>
            </a:r>
            <a:r>
              <a:rPr kumimoji="1" lang="en-US" altLang="zh-CN" sz="2400" b="1" kern="0" dirty="0">
                <a:ea typeface="宋体" panose="02010600030101010101" pitchFamily="2" charset="-122"/>
              </a:rPr>
              <a:t>20Ω 1A</a:t>
            </a:r>
            <a:r>
              <a:rPr kumimoji="1" lang="en-US" altLang="zh-CN" sz="2400" b="1" kern="0" dirty="0">
                <a:latin typeface="Garamond" panose="02020404030301010803" pitchFamily="18" charset="0"/>
                <a:ea typeface="宋体" panose="02010600030101010101" pitchFamily="2" charset="-122"/>
              </a:rPr>
              <a:t>”</a:t>
            </a:r>
            <a:r>
              <a:rPr kumimoji="1" lang="zh-CN" altLang="en-US" sz="2400" b="1" kern="0" dirty="0">
                <a:latin typeface="Garamond" panose="02020404030301010803" pitchFamily="18" charset="0"/>
                <a:ea typeface="宋体" panose="02010600030101010101" pitchFamily="2" charset="-122"/>
              </a:rPr>
              <a:t>的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物理意义：</a:t>
            </a:r>
            <a:r>
              <a:rPr lang="zh-CN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变阻器的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最大阻值</a:t>
            </a:r>
            <a:r>
              <a:rPr lang="zh-CN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是</a:t>
            </a:r>
            <a:r>
              <a:rPr lang="en-US" altLang="zh-CN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20Ω</a:t>
            </a:r>
            <a:r>
              <a:rPr lang="zh-CN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，允许通过的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最大电流</a:t>
            </a:r>
            <a:r>
              <a:rPr lang="zh-CN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是</a:t>
            </a:r>
            <a:r>
              <a:rPr lang="en-US" altLang="zh-CN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1A</a:t>
            </a:r>
            <a:r>
              <a:rPr lang="zh-CN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r>
              <a:rPr lang="en-US" altLang="zh-CN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CN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否则会烧坏变阻器</a:t>
            </a:r>
            <a:r>
              <a:rPr lang="en-US" altLang="zh-CN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endParaRPr lang="en-US" altLang="zh-CN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179388" y="4733925"/>
            <a:ext cx="8964612" cy="21240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zh-CN" altLang="en-US" sz="2400" b="1">
                <a:solidFill>
                  <a:srgbClr val="0000CC"/>
                </a:solidFill>
              </a:rPr>
              <a:t>注意：在连接滑动变阻器时，不能“同上” 或者“同下”</a:t>
            </a:r>
            <a:endParaRPr lang="en-US" altLang="zh-CN" sz="2400" b="1">
              <a:solidFill>
                <a:srgbClr val="0000CC"/>
              </a:solidFill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zh-CN" sz="2400" b="1">
                <a:solidFill>
                  <a:srgbClr val="0000CC"/>
                </a:solidFill>
              </a:rPr>
              <a:t>1</a:t>
            </a:r>
            <a:r>
              <a:rPr lang="zh-CN" altLang="en-US" sz="2400" b="1">
                <a:solidFill>
                  <a:srgbClr val="0000CC"/>
                </a:solidFill>
              </a:rPr>
              <a:t>、</a:t>
            </a:r>
            <a:r>
              <a:rPr lang="zh-CN" altLang="en-US" sz="2400" b="1">
                <a:solidFill>
                  <a:srgbClr val="FF0000"/>
                </a:solidFill>
              </a:rPr>
              <a:t>“同上”</a:t>
            </a:r>
            <a:r>
              <a:rPr lang="zh-CN" altLang="en-US" sz="2400" b="1">
                <a:solidFill>
                  <a:srgbClr val="0000CC"/>
                </a:solidFill>
              </a:rPr>
              <a:t>电阻为</a:t>
            </a:r>
            <a:r>
              <a:rPr lang="en-US" altLang="zh-CN" sz="2400" b="1">
                <a:solidFill>
                  <a:srgbClr val="0000CC"/>
                </a:solidFill>
              </a:rPr>
              <a:t>0</a:t>
            </a:r>
            <a:r>
              <a:rPr lang="zh-CN" altLang="en-US" sz="2400" b="1">
                <a:solidFill>
                  <a:srgbClr val="FF33CC"/>
                </a:solidFill>
              </a:rPr>
              <a:t>（相当于一条导线）</a:t>
            </a:r>
            <a:endParaRPr lang="zh-CN" altLang="en-US" sz="2400" b="1">
              <a:solidFill>
                <a:srgbClr val="FF33CC"/>
              </a:solidFill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zh-CN" sz="2400" b="1">
                <a:solidFill>
                  <a:srgbClr val="FF33CC"/>
                </a:solidFill>
              </a:rPr>
              <a:t>2</a:t>
            </a:r>
            <a:r>
              <a:rPr lang="zh-CN" altLang="en-US" sz="2400" b="1">
                <a:solidFill>
                  <a:srgbClr val="FF33CC"/>
                </a:solidFill>
              </a:rPr>
              <a:t>、</a:t>
            </a:r>
            <a:r>
              <a:rPr lang="zh-CN" altLang="en-US" sz="2400" b="1">
                <a:solidFill>
                  <a:srgbClr val="FF0000"/>
                </a:solidFill>
              </a:rPr>
              <a:t>“同下”</a:t>
            </a:r>
            <a:r>
              <a:rPr lang="zh-CN" altLang="en-US" sz="2400" b="1">
                <a:solidFill>
                  <a:srgbClr val="0000CC"/>
                </a:solidFill>
              </a:rPr>
              <a:t>电阻最大（相当于</a:t>
            </a:r>
            <a:r>
              <a:rPr lang="zh-CN" altLang="en-US" sz="2400" b="1">
                <a:solidFill>
                  <a:srgbClr val="FF33CC"/>
                </a:solidFill>
              </a:rPr>
              <a:t>定值电阻</a:t>
            </a:r>
            <a:r>
              <a:rPr lang="zh-CN" altLang="en-US" sz="2400" b="1">
                <a:solidFill>
                  <a:srgbClr val="0000CC"/>
                </a:solidFill>
              </a:rPr>
              <a:t>）。</a:t>
            </a:r>
            <a:endParaRPr lang="en-US" altLang="zh-CN" sz="2400" b="1">
              <a:solidFill>
                <a:srgbClr val="0000CC"/>
              </a:solidFill>
            </a:endParaRPr>
          </a:p>
          <a:p>
            <a:pPr marL="342900" indent="-342900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</a:rPr>
              <a:t>这两种接法无法改变电阻的大小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14313" y="2357438"/>
            <a:ext cx="9217025" cy="2428875"/>
          </a:xfrm>
          <a:prstGeom prst="rect">
            <a:avLst/>
          </a:prstGeom>
        </p:spPr>
        <p:txBody>
          <a:bodyPr/>
          <a:lstStyle/>
          <a:p>
            <a:pPr marL="571500" indent="-571500">
              <a:lnSpc>
                <a:spcPct val="13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None/>
              <a:defRPr/>
            </a:pPr>
            <a:r>
              <a:rPr lang="en-US" altLang="zh-CN" sz="2400" b="1" kern="0" dirty="0">
                <a:latin typeface="+mn-lt"/>
                <a:ea typeface="+mn-ea"/>
              </a:rPr>
              <a:t>3</a:t>
            </a:r>
            <a:r>
              <a:rPr lang="zh-CN" altLang="en-US" sz="2400" b="1" kern="0" dirty="0">
                <a:latin typeface="+mn-lt"/>
                <a:ea typeface="+mn-ea"/>
              </a:rPr>
              <a:t>、滑动变阻器的使用注意事项：</a:t>
            </a:r>
            <a:endParaRPr lang="en-US" altLang="zh-CN" sz="2400" b="1" kern="0" dirty="0">
              <a:latin typeface="+mn-lt"/>
              <a:ea typeface="+mn-ea"/>
            </a:endParaRPr>
          </a:p>
          <a:p>
            <a:pPr marL="571500" indent="-571500">
              <a:lnSpc>
                <a:spcPct val="130000"/>
              </a:lnSpc>
              <a:spcBef>
                <a:spcPct val="20000"/>
              </a:spcBef>
              <a:buClr>
                <a:srgbClr val="FF0000"/>
              </a:buClr>
              <a:defRPr/>
            </a:pPr>
            <a:r>
              <a:rPr lang="zh-CN" altLang="en-US" sz="2400" b="1" kern="0" dirty="0">
                <a:solidFill>
                  <a:srgbClr val="0000CC"/>
                </a:solidFill>
                <a:latin typeface="+mn-lt"/>
                <a:ea typeface="+mn-ea"/>
              </a:rPr>
              <a:t>（</a:t>
            </a:r>
            <a:r>
              <a:rPr lang="en-US" altLang="zh-CN" sz="2400" b="1" kern="0" dirty="0">
                <a:solidFill>
                  <a:srgbClr val="0000CC"/>
                </a:solidFill>
                <a:latin typeface="+mn-lt"/>
                <a:ea typeface="+mn-ea"/>
              </a:rPr>
              <a:t>1</a:t>
            </a:r>
            <a:r>
              <a:rPr lang="zh-CN" altLang="en-US" sz="2400" b="1" kern="0" dirty="0">
                <a:solidFill>
                  <a:srgbClr val="0000CC"/>
                </a:solidFill>
                <a:latin typeface="+mn-lt"/>
                <a:ea typeface="+mn-ea"/>
              </a:rPr>
              <a:t>）变阻器要</a:t>
            </a:r>
            <a:r>
              <a:rPr lang="zh-CN" altLang="en-US" sz="2400" b="1" kern="0" dirty="0">
                <a:solidFill>
                  <a:srgbClr val="FF0000"/>
                </a:solidFill>
                <a:latin typeface="+mn-lt"/>
                <a:ea typeface="+mn-ea"/>
              </a:rPr>
              <a:t>串联</a:t>
            </a:r>
            <a:r>
              <a:rPr lang="zh-CN" altLang="en-US" sz="2400" b="1" kern="0" dirty="0">
                <a:solidFill>
                  <a:srgbClr val="0000CC"/>
                </a:solidFill>
                <a:latin typeface="+mn-lt"/>
                <a:ea typeface="+mn-ea"/>
              </a:rPr>
              <a:t>连入电路</a:t>
            </a:r>
            <a:r>
              <a:rPr lang="en-US" altLang="zh-CN" sz="2400" b="1" kern="0" dirty="0">
                <a:solidFill>
                  <a:srgbClr val="0000CC"/>
                </a:solidFill>
                <a:latin typeface="+mn-lt"/>
                <a:ea typeface="+mn-ea"/>
              </a:rPr>
              <a:t>,</a:t>
            </a:r>
            <a:endParaRPr lang="en-US" altLang="zh-CN" sz="2400" b="1" kern="0" dirty="0">
              <a:solidFill>
                <a:srgbClr val="0000CC"/>
              </a:solidFill>
              <a:latin typeface="+mn-lt"/>
              <a:ea typeface="+mn-ea"/>
            </a:endParaRPr>
          </a:p>
          <a:p>
            <a:pPr marL="571500" indent="-571500">
              <a:lnSpc>
                <a:spcPct val="130000"/>
              </a:lnSpc>
              <a:spcBef>
                <a:spcPct val="20000"/>
              </a:spcBef>
              <a:buClr>
                <a:srgbClr val="FF0000"/>
              </a:buClr>
              <a:defRPr/>
            </a:pPr>
            <a:r>
              <a:rPr lang="zh-CN" altLang="en-US" sz="2400" b="1" kern="0" dirty="0">
                <a:solidFill>
                  <a:srgbClr val="0000CC"/>
                </a:solidFill>
                <a:latin typeface="+mn-lt"/>
                <a:ea typeface="+mn-ea"/>
              </a:rPr>
              <a:t>（</a:t>
            </a:r>
            <a:r>
              <a:rPr lang="en-US" altLang="zh-CN" sz="2400" b="1" kern="0" dirty="0">
                <a:solidFill>
                  <a:srgbClr val="0000CC"/>
                </a:solidFill>
                <a:latin typeface="+mn-lt"/>
                <a:ea typeface="+mn-ea"/>
              </a:rPr>
              <a:t>2</a:t>
            </a:r>
            <a:r>
              <a:rPr lang="zh-CN" altLang="en-US" sz="2400" b="1" kern="0" dirty="0">
                <a:solidFill>
                  <a:srgbClr val="0000CC"/>
                </a:solidFill>
                <a:latin typeface="+mn-lt"/>
                <a:ea typeface="+mn-ea"/>
              </a:rPr>
              <a:t>）连接时，其正确接法是  </a:t>
            </a:r>
            <a:r>
              <a:rPr lang="zh-CN" altLang="en-US" sz="2400" b="1" kern="0" dirty="0">
                <a:solidFill>
                  <a:srgbClr val="FF0000"/>
                </a:solidFill>
                <a:latin typeface="+mn-lt"/>
                <a:ea typeface="+mn-ea"/>
              </a:rPr>
              <a:t>“</a:t>
            </a:r>
            <a:r>
              <a:rPr lang="zh-CN" altLang="en-US" sz="2400" b="1" kern="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一上一下</a:t>
            </a:r>
            <a:r>
              <a:rPr lang="zh-CN" altLang="en-US" sz="2400" b="1" kern="0" dirty="0">
                <a:solidFill>
                  <a:srgbClr val="FF0000"/>
                </a:solidFill>
                <a:latin typeface="+mn-lt"/>
                <a:ea typeface="+mn-ea"/>
              </a:rPr>
              <a:t>”</a:t>
            </a:r>
            <a:r>
              <a:rPr lang="zh-CN" altLang="en-US" sz="2400" b="1" kern="0" dirty="0">
                <a:solidFill>
                  <a:srgbClr val="0000CC"/>
                </a:solidFill>
                <a:latin typeface="+mn-lt"/>
                <a:ea typeface="+mn-ea"/>
              </a:rPr>
              <a:t> </a:t>
            </a:r>
            <a:endParaRPr lang="zh-CN" altLang="en-US" sz="2400" b="1" kern="0" dirty="0">
              <a:solidFill>
                <a:srgbClr val="0000CC"/>
              </a:solidFill>
              <a:latin typeface="+mn-lt"/>
              <a:ea typeface="+mn-ea"/>
            </a:endParaRPr>
          </a:p>
          <a:p>
            <a:pPr marL="571500" indent="-571500">
              <a:lnSpc>
                <a:spcPct val="130000"/>
              </a:lnSpc>
              <a:spcBef>
                <a:spcPct val="20000"/>
              </a:spcBef>
              <a:buClr>
                <a:srgbClr val="FF0000"/>
              </a:buClr>
              <a:defRPr/>
            </a:pPr>
            <a:r>
              <a:rPr lang="zh-CN" altLang="en-US" sz="2400" b="1" kern="0" dirty="0">
                <a:solidFill>
                  <a:srgbClr val="0000CC"/>
                </a:solidFill>
                <a:latin typeface="+mn-lt"/>
                <a:ea typeface="+mn-ea"/>
              </a:rPr>
              <a:t>（</a:t>
            </a:r>
            <a:r>
              <a:rPr lang="en-US" altLang="zh-CN" sz="2400" b="1" kern="0" dirty="0">
                <a:solidFill>
                  <a:srgbClr val="0000CC"/>
                </a:solidFill>
                <a:latin typeface="+mn-lt"/>
                <a:ea typeface="+mn-ea"/>
              </a:rPr>
              <a:t>3</a:t>
            </a:r>
            <a:r>
              <a:rPr lang="zh-CN" altLang="en-US" sz="2400" b="1" kern="0" dirty="0">
                <a:solidFill>
                  <a:srgbClr val="0000CC"/>
                </a:solidFill>
                <a:latin typeface="+mn-lt"/>
                <a:ea typeface="+mn-ea"/>
              </a:rPr>
              <a:t>）闭合开关</a:t>
            </a:r>
            <a:r>
              <a:rPr lang="zh-CN" altLang="en-US" sz="2400" b="1" kern="0" dirty="0">
                <a:solidFill>
                  <a:schemeClr val="accent2"/>
                </a:solidFill>
                <a:latin typeface="+mn-lt"/>
                <a:ea typeface="+mn-ea"/>
              </a:rPr>
              <a:t>前</a:t>
            </a:r>
            <a:r>
              <a:rPr lang="zh-CN" altLang="en-US" sz="2400" b="1" kern="0" dirty="0">
                <a:solidFill>
                  <a:srgbClr val="0000CC"/>
                </a:solidFill>
                <a:latin typeface="+mn-lt"/>
                <a:ea typeface="+mn-ea"/>
              </a:rPr>
              <a:t>要将滑动变阻器的滑片置于</a:t>
            </a:r>
            <a:r>
              <a:rPr lang="zh-CN" altLang="en-US" sz="2400" b="1" kern="0" dirty="0">
                <a:solidFill>
                  <a:srgbClr val="FF0000"/>
                </a:solidFill>
                <a:latin typeface="+mn-lt"/>
                <a:ea typeface="+mn-ea"/>
              </a:rPr>
              <a:t>最大阻值处</a:t>
            </a:r>
            <a:r>
              <a:rPr lang="zh-CN" altLang="en-US" sz="2400" b="1" kern="0" dirty="0">
                <a:solidFill>
                  <a:srgbClr val="0000CC"/>
                </a:solidFill>
                <a:latin typeface="+mn-lt"/>
                <a:ea typeface="+mn-ea"/>
              </a:rPr>
              <a:t>；</a:t>
            </a:r>
            <a:endParaRPr lang="zh-CN" altLang="en-US" sz="2400" b="1" kern="0" dirty="0">
              <a:solidFill>
                <a:srgbClr val="0000CC"/>
              </a:solidFill>
              <a:latin typeface="+mn-lt"/>
              <a:ea typeface="+mn-ea"/>
            </a:endParaRPr>
          </a:p>
          <a:p>
            <a:pPr marL="571500" indent="-571500">
              <a:lnSpc>
                <a:spcPct val="13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None/>
              <a:defRPr/>
            </a:pPr>
            <a:endParaRPr lang="zh-CN" altLang="en-US" sz="2400" b="1" kern="0" dirty="0">
              <a:solidFill>
                <a:srgbClr val="FF0000"/>
              </a:solidFill>
              <a:latin typeface="+mn-lt"/>
              <a:ea typeface="+mn-ea"/>
            </a:endParaRPr>
          </a:p>
          <a:p>
            <a:pPr marL="571500" indent="-571500">
              <a:spcBef>
                <a:spcPct val="20000"/>
              </a:spcBef>
              <a:buFontTx/>
              <a:buChar char="•"/>
              <a:defRPr/>
            </a:pPr>
            <a:endParaRPr lang="en-US" altLang="zh-CN" sz="2400" b="1" kern="0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214313" y="0"/>
            <a:ext cx="257175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dirty="0"/>
              <a:t>复习指</a:t>
            </a:r>
            <a:r>
              <a:rPr lang="zh-CN" altLang="en-US" sz="2400" dirty="0" smtClean="0"/>
              <a:t>导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solidFill>
                  <a:srgbClr val="FF0000"/>
                </a:solidFill>
              </a:rPr>
              <a:t>滑动变阻器的作用</a:t>
            </a:r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2253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CN" b="1" smtClean="0">
                <a:solidFill>
                  <a:srgbClr val="0000CC"/>
                </a:solidFill>
              </a:rPr>
              <a:t>1</a:t>
            </a:r>
            <a:r>
              <a:rPr lang="zh-CN" altLang="en-US" b="1" smtClean="0">
                <a:solidFill>
                  <a:srgbClr val="0000CC"/>
                </a:solidFill>
              </a:rPr>
              <a:t>、保护电路</a:t>
            </a:r>
            <a:endParaRPr lang="en-US" altLang="zh-CN" b="1" smtClean="0">
              <a:solidFill>
                <a:srgbClr val="0000CC"/>
              </a:solidFill>
            </a:endParaRPr>
          </a:p>
          <a:p>
            <a:pPr>
              <a:buFontTx/>
              <a:buNone/>
            </a:pPr>
            <a:r>
              <a:rPr lang="en-US" altLang="zh-CN" b="1" smtClean="0">
                <a:solidFill>
                  <a:srgbClr val="0000CC"/>
                </a:solidFill>
              </a:rPr>
              <a:t>2</a:t>
            </a:r>
            <a:r>
              <a:rPr lang="zh-CN" altLang="en-US" b="1" smtClean="0">
                <a:solidFill>
                  <a:srgbClr val="0000CC"/>
                </a:solidFill>
              </a:rPr>
              <a:t>、改变电路的电流</a:t>
            </a:r>
            <a:endParaRPr lang="en-US" altLang="zh-CN" b="1" smtClean="0">
              <a:solidFill>
                <a:srgbClr val="0000CC"/>
              </a:solidFill>
            </a:endParaRPr>
          </a:p>
          <a:p>
            <a:pPr>
              <a:buFontTx/>
              <a:buNone/>
            </a:pPr>
            <a:r>
              <a:rPr lang="en-US" altLang="zh-CN" b="1" smtClean="0">
                <a:solidFill>
                  <a:srgbClr val="0000CC"/>
                </a:solidFill>
              </a:rPr>
              <a:t>3</a:t>
            </a:r>
            <a:r>
              <a:rPr lang="zh-CN" altLang="en-US" b="1" smtClean="0">
                <a:solidFill>
                  <a:srgbClr val="0000CC"/>
                </a:solidFill>
              </a:rPr>
              <a:t>、改变或者控制部分电路的电压</a:t>
            </a:r>
            <a:endParaRPr lang="en-US" altLang="zh-CN" b="1" smtClean="0">
              <a:solidFill>
                <a:srgbClr val="0000CC"/>
              </a:solidFill>
            </a:endParaRPr>
          </a:p>
          <a:p>
            <a:pPr>
              <a:buFontTx/>
              <a:buNone/>
            </a:pPr>
            <a:endParaRPr lang="zh-CN" altLang="en-US" b="1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0" y="285750"/>
            <a:ext cx="8642350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学习目</a:t>
            </a: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标</a:t>
            </a:r>
            <a:endParaRPr lang="en-US" altLang="zh-CN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7" name="Rectangle 3"/>
          <p:cNvSpPr txBox="1">
            <a:spLocks noChangeArrowheads="1"/>
          </p:cNvSpPr>
          <p:nvPr/>
        </p:nvSpPr>
        <p:spPr bwMode="auto">
          <a:xfrm>
            <a:off x="0" y="1196975"/>
            <a:ext cx="8858250" cy="4857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zh-CN" sz="3600" b="1" dirty="0"/>
              <a:t>1</a:t>
            </a:r>
            <a:r>
              <a:rPr lang="zh-CN" altLang="en-US" sz="3600" b="1" dirty="0"/>
              <a:t>、知道变阻器的原理是</a:t>
            </a:r>
            <a:r>
              <a:rPr lang="zh-CN" altLang="en-US" sz="3600" b="1" dirty="0">
                <a:solidFill>
                  <a:srgbClr val="0000CC"/>
                </a:solidFill>
              </a:rPr>
              <a:t>通过</a:t>
            </a:r>
            <a:r>
              <a:rPr lang="zh-CN" altLang="en-US" sz="3600" b="1" dirty="0">
                <a:solidFill>
                  <a:srgbClr val="0000FF"/>
                </a:solidFill>
              </a:rPr>
              <a:t>改变接入电路中的电阻丝的长度来改变电阻</a:t>
            </a:r>
            <a:r>
              <a:rPr lang="zh-CN" altLang="en-US" sz="3600" b="1" dirty="0"/>
              <a:t>。</a:t>
            </a:r>
            <a:endParaRPr lang="zh-CN" altLang="en-US" sz="3600" b="1" dirty="0"/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zh-CN" sz="3600" b="1" dirty="0"/>
              <a:t>2</a:t>
            </a:r>
            <a:r>
              <a:rPr lang="zh-CN" altLang="en-US" sz="3600" b="1" dirty="0"/>
              <a:t>、知道滑动变阻器的</a:t>
            </a:r>
            <a:r>
              <a:rPr lang="zh-CN" altLang="en-US" sz="3600" b="1" dirty="0">
                <a:solidFill>
                  <a:srgbClr val="0000CC"/>
                </a:solidFill>
              </a:rPr>
              <a:t>作用</a:t>
            </a:r>
            <a:r>
              <a:rPr lang="zh-CN" altLang="en-US" sz="3600" b="1" dirty="0"/>
              <a:t>和</a:t>
            </a:r>
            <a:r>
              <a:rPr lang="zh-CN" altLang="en-US" sz="3600" b="1" dirty="0">
                <a:solidFill>
                  <a:srgbClr val="0000FF"/>
                </a:solidFill>
              </a:rPr>
              <a:t>铭牌参数</a:t>
            </a:r>
            <a:r>
              <a:rPr lang="zh-CN" altLang="en-US" sz="3600" b="1" dirty="0"/>
              <a:t>的物理意义。</a:t>
            </a:r>
            <a:endParaRPr lang="zh-CN" altLang="en-US" sz="3600" b="1" dirty="0"/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zh-CN" sz="3600" b="1" dirty="0"/>
              <a:t>3</a:t>
            </a:r>
            <a:r>
              <a:rPr lang="zh-CN" altLang="en-US" sz="3600" b="1" dirty="0"/>
              <a:t>、掌握滑动变阻器的</a:t>
            </a:r>
            <a:r>
              <a:rPr lang="zh-CN" altLang="en-US" sz="3600" b="1" dirty="0">
                <a:solidFill>
                  <a:srgbClr val="0000FF"/>
                </a:solidFill>
              </a:rPr>
              <a:t>使用</a:t>
            </a:r>
            <a:r>
              <a:rPr lang="zh-CN" altLang="en-US" sz="3600" b="1" dirty="0"/>
              <a:t>方法。</a:t>
            </a:r>
            <a:endParaRPr lang="zh-CN" altLang="en-US" sz="3600" b="1" dirty="0"/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</a:pPr>
            <a:endParaRPr lang="zh-CN" altLang="en-US" sz="3600" b="1" dirty="0"/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</a:pPr>
            <a:endParaRPr lang="zh-CN" altLang="en-US" sz="3600" b="1" dirty="0"/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endParaRPr lang="zh-CN" altLang="en-US" sz="3600" b="1" dirty="0"/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endParaRPr lang="en-US" altLang="zh-CN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>
            <a:hlinkClick r:id="rId1" action="ppaction://hlinkfil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188913"/>
            <a:ext cx="40386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179388" y="260350"/>
            <a:ext cx="3529012" cy="1616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  <a:ea typeface="华文新魏" panose="02010800040101010101" pitchFamily="2" charset="-122"/>
              </a:rPr>
              <a:t>拓展与应用</a:t>
            </a:r>
            <a:endParaRPr lang="zh-CN" altLang="en-US" sz="4000" b="1">
              <a:solidFill>
                <a:srgbClr val="FF0000"/>
              </a:solidFill>
              <a:ea typeface="华文新魏" panose="020108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ea typeface="华文新魏" panose="02010800040101010101" pitchFamily="2" charset="-122"/>
              </a:rPr>
              <a:t>(</a:t>
            </a:r>
            <a:r>
              <a:rPr lang="zh-CN" altLang="en-US" sz="4000" b="1">
                <a:solidFill>
                  <a:srgbClr val="FF0000"/>
                </a:solidFill>
                <a:ea typeface="华文新魏" panose="02010800040101010101" pitchFamily="2" charset="-122"/>
              </a:rPr>
              <a:t>油量表）：</a:t>
            </a:r>
            <a:endParaRPr lang="zh-CN" altLang="en-US" sz="4000" b="1">
              <a:solidFill>
                <a:srgbClr val="FF0000"/>
              </a:solidFill>
              <a:ea typeface="华文新魏" panose="02010800040101010101" pitchFamily="2" charset="-122"/>
            </a:endParaRP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0" y="3354388"/>
            <a:ext cx="9144000" cy="35036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/>
              <a:t>如图所示，是一种自动测定油箱油面高度的装置。</a:t>
            </a:r>
            <a:r>
              <a:rPr lang="en-US" altLang="zh-CN" sz="3200" b="1"/>
              <a:t>R</a:t>
            </a:r>
            <a:r>
              <a:rPr lang="en-US" altLang="zh-CN" sz="3200" b="1" baseline="-25000"/>
              <a:t>2</a:t>
            </a:r>
            <a:r>
              <a:rPr lang="zh-CN" altLang="en-US" sz="3200" b="1"/>
              <a:t>是滑动变阻器，它的金属片连在杠杆的一端。其工作原理是：当油箱内油面下降时，浮标随之一起下降，金属滑片</a:t>
            </a:r>
            <a:r>
              <a:rPr lang="en-US" altLang="zh-CN" sz="3200" b="1"/>
              <a:t>P</a:t>
            </a:r>
            <a:r>
              <a:rPr lang="zh-CN" altLang="en-US" sz="3200" b="1"/>
              <a:t>向上滑，变阻器</a:t>
            </a:r>
            <a:r>
              <a:rPr lang="en-US" altLang="zh-CN" sz="3200" b="1"/>
              <a:t>R</a:t>
            </a:r>
            <a:r>
              <a:rPr lang="en-US" altLang="zh-CN" sz="3200" b="1" baseline="-25000"/>
              <a:t>2</a:t>
            </a:r>
            <a:r>
              <a:rPr lang="zh-CN" altLang="en-US" sz="3200" b="1"/>
              <a:t>连入电路中的电阻变</a:t>
            </a:r>
            <a:r>
              <a:rPr lang="en-US" altLang="zh-CN" sz="3200" b="1"/>
              <a:t>_____</a:t>
            </a:r>
            <a:r>
              <a:rPr lang="zh-CN" altLang="en-US" sz="3200" b="1"/>
              <a:t>，电路中电流变</a:t>
            </a:r>
            <a:r>
              <a:rPr lang="en-US" altLang="zh-CN" sz="3200" b="1"/>
              <a:t>_____</a:t>
            </a:r>
            <a:r>
              <a:rPr lang="zh-CN" altLang="en-US" sz="3200" b="1"/>
              <a:t>，油量表（由电流表改装而成）示数变</a:t>
            </a:r>
            <a:r>
              <a:rPr lang="en-US" altLang="zh-CN" sz="3200" b="1"/>
              <a:t>_____,</a:t>
            </a:r>
            <a:r>
              <a:rPr lang="zh-CN" altLang="en-US" sz="3200" b="1"/>
              <a:t>表示油量减少；反之</a:t>
            </a:r>
            <a:r>
              <a:rPr lang="en-US" altLang="zh-CN" sz="3200" b="1"/>
              <a:t>…….</a:t>
            </a:r>
            <a:endParaRPr lang="en-US" altLang="zh-CN" sz="3200" b="1"/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4498975" y="728663"/>
            <a:ext cx="504825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/>
              <a:t>R</a:t>
            </a:r>
            <a:r>
              <a:rPr lang="en-US" altLang="zh-CN" sz="2000" b="1" baseline="-25000"/>
              <a:t>1</a:t>
            </a:r>
            <a:endParaRPr lang="en-US" altLang="zh-CN" sz="2000" b="1" baseline="-25000"/>
          </a:p>
        </p:txBody>
      </p:sp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4240213" y="1557338"/>
            <a:ext cx="4762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b="1"/>
              <a:t>R2</a:t>
            </a:r>
            <a:endParaRPr lang="en-US" altLang="zh-CN" b="1"/>
          </a:p>
        </p:txBody>
      </p:sp>
      <p:sp>
        <p:nvSpPr>
          <p:cNvPr id="25607" name="Text Box 9"/>
          <p:cNvSpPr txBox="1">
            <a:spLocks noChangeArrowheads="1"/>
          </p:cNvSpPr>
          <p:nvPr/>
        </p:nvSpPr>
        <p:spPr bwMode="auto">
          <a:xfrm>
            <a:off x="3706813" y="1346200"/>
            <a:ext cx="433387" cy="427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200" b="1">
                <a:solidFill>
                  <a:srgbClr val="FF0000"/>
                </a:solidFill>
              </a:rPr>
              <a:t>P</a:t>
            </a:r>
            <a:endParaRPr lang="en-US" altLang="zh-CN" sz="2200" b="1">
              <a:solidFill>
                <a:srgbClr val="FF0000"/>
              </a:solidFill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6000760" y="5286388"/>
            <a:ext cx="592137" cy="5794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ea typeface="黑体" panose="02010609060101010101" pitchFamily="2" charset="-122"/>
              </a:rPr>
              <a:t>小</a:t>
            </a:r>
            <a:endParaRPr lang="zh-CN" altLang="en-US" sz="3200" b="1" dirty="0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1979613" y="5300663"/>
            <a:ext cx="592137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ea typeface="黑体" panose="02010609060101010101" pitchFamily="2" charset="-122"/>
              </a:rPr>
              <a:t>大</a:t>
            </a:r>
            <a:endParaRPr lang="zh-CN" altLang="en-US" sz="3200" b="1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5651500" y="5876925"/>
            <a:ext cx="592138" cy="5794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ea typeface="黑体" panose="02010609060101010101" pitchFamily="2" charset="-122"/>
              </a:rPr>
              <a:t>小</a:t>
            </a:r>
            <a:endParaRPr lang="zh-CN" altLang="en-US" sz="3200" b="1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/>
      <p:bldP spid="12299" grpId="0"/>
      <p:bldP spid="1230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539750" y="3644900"/>
            <a:ext cx="8424863" cy="51911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kumimoji="1"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、改变导体最方便、实用的方法是哪一种？</a:t>
            </a:r>
            <a:endParaRPr kumimoji="1" lang="zh-CN" altLang="en-US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187450" y="4244975"/>
            <a:ext cx="3957638" cy="5794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solidFill>
                  <a:srgbClr val="FF33CC"/>
                </a:solidFill>
                <a:latin typeface="Times New Roman" panose="02020603050405020304" pitchFamily="18" charset="0"/>
              </a:rPr>
              <a:t>（改变导体的长度 ）</a:t>
            </a:r>
            <a:endParaRPr kumimoji="1" lang="zh-CN" altLang="en-US" sz="3200" b="1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1116013" y="2781300"/>
            <a:ext cx="7527925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solidFill>
                  <a:srgbClr val="FF33CC"/>
                </a:solidFill>
                <a:latin typeface="Times New Roman" panose="02020603050405020304" pitchFamily="18" charset="0"/>
              </a:rPr>
              <a:t>（可改变长度、材料、横截面积、温度）</a:t>
            </a:r>
            <a:endParaRPr kumimoji="1" lang="zh-CN" altLang="en-US" sz="3200" b="1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468313" y="1341438"/>
            <a:ext cx="8496300" cy="13731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kumimoji="1"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、在电压不变的条件下，要改变灯泡的亮度（电流），就要改变导体的电阻，那么如何改变导体的电阻？</a:t>
            </a:r>
            <a:endParaRPr kumimoji="1" lang="zh-CN" altLang="en-US" sz="2800" b="1">
              <a:effectLst>
                <a:outerShdw blurRad="38100" dist="38100" dir="2700000" algn="tl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22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769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  <a:latin typeface="宋体" panose="02010600030101010101" pitchFamily="2" charset="-122"/>
              </a:rPr>
              <a:t>点拨一</a:t>
            </a:r>
            <a:r>
              <a:rPr lang="en-US" altLang="zh-CN" sz="4400" b="1" dirty="0">
                <a:solidFill>
                  <a:srgbClr val="FF0000"/>
                </a:solidFill>
                <a:latin typeface="宋体" panose="02010600030101010101" pitchFamily="2" charset="-122"/>
              </a:rPr>
              <a:t>.</a:t>
            </a:r>
            <a:r>
              <a:rPr lang="zh-CN" altLang="en-US" sz="4400" b="1" dirty="0">
                <a:solidFill>
                  <a:srgbClr val="FF0000"/>
                </a:solidFill>
                <a:latin typeface="宋体" panose="02010600030101010101" pitchFamily="2" charset="-122"/>
              </a:rPr>
              <a:t>改变电阻的方</a:t>
            </a:r>
            <a:r>
              <a:rPr lang="zh-CN" altLang="en-US" sz="44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法</a:t>
            </a:r>
            <a:r>
              <a:rPr lang="en-US" altLang="zh-CN" sz="20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(3min)</a:t>
            </a:r>
            <a:endParaRPr lang="en-US" altLang="zh-CN" sz="20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autoUpdateAnimBg="0"/>
      <p:bldP spid="90116" grpId="0" autoUpdateAnimBg="0"/>
      <p:bldP spid="9011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ChangeArrowheads="1"/>
          </p:cNvSpPr>
          <p:nvPr/>
        </p:nvSpPr>
        <p:spPr bwMode="auto">
          <a:xfrm>
            <a:off x="0" y="5589588"/>
            <a:ext cx="802798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hlinkClick r:id="rId1" action="ppaction://hlinkfile"/>
              </a:rPr>
              <a:t>实验</a:t>
            </a:r>
            <a:r>
              <a:rPr kumimoji="1"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：用铅笔芯使电路中的电流连续变化</a:t>
            </a:r>
            <a:endParaRPr kumimoji="1" lang="zh-CN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67" name="Rectangle 7"/>
          <p:cNvSpPr>
            <a:spLocks noChangeArrowheads="1"/>
          </p:cNvSpPr>
          <p:nvPr/>
        </p:nvSpPr>
        <p:spPr bwMode="auto">
          <a:xfrm>
            <a:off x="0" y="6092825"/>
            <a:ext cx="9144000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原理：通过改变导体在电路中的长度来改变电阻，从而改变电流大小。</a:t>
            </a:r>
            <a:endParaRPr kumimoji="1" lang="zh-CN" altLang="en-US" sz="28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6" name="" r:id="rId2" imgW="8686800" imgH="5638800"/>
        </mc:Choice>
        <mc:Fallback>
          <p:control name="" r:id="rId2" imgW="8686800" imgH="5638800">
            <p:pic>
              <p:nvPicPr>
                <p:cNvPr id="0" name="ShockwaveFlash1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8600" y="0"/>
                  <a:ext cx="8686800" cy="56388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-图片-1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268413"/>
            <a:ext cx="90011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0" y="908050"/>
            <a:ext cx="3960813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/>
              <a:t>1</a:t>
            </a:r>
            <a:r>
              <a:rPr lang="zh-CN" altLang="en-US" sz="3200" b="1"/>
              <a:t>、认识滑动变阻器：</a:t>
            </a:r>
            <a:endParaRPr lang="zh-CN" altLang="en-US" sz="3200" b="1"/>
          </a:p>
        </p:txBody>
      </p:sp>
      <p:grpSp>
        <p:nvGrpSpPr>
          <p:cNvPr id="2" name="Group 28"/>
          <p:cNvGrpSpPr/>
          <p:nvPr/>
        </p:nvGrpSpPr>
        <p:grpSpPr bwMode="auto">
          <a:xfrm>
            <a:off x="1547813" y="1844675"/>
            <a:ext cx="6840537" cy="1608138"/>
            <a:chOff x="975" y="1162"/>
            <a:chExt cx="4309" cy="1013"/>
          </a:xfrm>
        </p:grpSpPr>
        <p:sp>
          <p:nvSpPr>
            <p:cNvPr id="10267" name="Text Box 5"/>
            <p:cNvSpPr txBox="1">
              <a:spLocks noChangeArrowheads="1"/>
            </p:cNvSpPr>
            <p:nvPr/>
          </p:nvSpPr>
          <p:spPr bwMode="auto">
            <a:xfrm>
              <a:off x="975" y="1298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rgbClr val="FF0000"/>
                  </a:solidFill>
                </a:rPr>
                <a:t>C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10268" name="Text Box 6"/>
            <p:cNvSpPr txBox="1">
              <a:spLocks noChangeArrowheads="1"/>
            </p:cNvSpPr>
            <p:nvPr/>
          </p:nvSpPr>
          <p:spPr bwMode="auto">
            <a:xfrm>
              <a:off x="4967" y="1162"/>
              <a:ext cx="317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rgbClr val="FF0000"/>
                  </a:solidFill>
                </a:rPr>
                <a:t>D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10269" name="Rectangle 7"/>
            <p:cNvSpPr>
              <a:spLocks noChangeArrowheads="1"/>
            </p:cNvSpPr>
            <p:nvPr/>
          </p:nvSpPr>
          <p:spPr bwMode="auto">
            <a:xfrm>
              <a:off x="1746" y="1887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FF0000"/>
                  </a:solidFill>
                </a:rPr>
                <a:t>A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10270" name="Rectangle 8"/>
            <p:cNvSpPr>
              <a:spLocks noChangeArrowheads="1"/>
            </p:cNvSpPr>
            <p:nvPr/>
          </p:nvSpPr>
          <p:spPr bwMode="auto">
            <a:xfrm>
              <a:off x="4105" y="1797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FF0000"/>
                  </a:solidFill>
                </a:rPr>
                <a:t>B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29"/>
          <p:cNvGrpSpPr/>
          <p:nvPr/>
        </p:nvGrpSpPr>
        <p:grpSpPr bwMode="auto">
          <a:xfrm>
            <a:off x="5003800" y="3573463"/>
            <a:ext cx="2232025" cy="1901825"/>
            <a:chOff x="3152" y="2251"/>
            <a:chExt cx="1406" cy="1198"/>
          </a:xfrm>
        </p:grpSpPr>
        <p:sp>
          <p:nvSpPr>
            <p:cNvPr id="10265" name="Line 10"/>
            <p:cNvSpPr>
              <a:spLocks noChangeShapeType="1"/>
            </p:cNvSpPr>
            <p:nvPr/>
          </p:nvSpPr>
          <p:spPr bwMode="auto">
            <a:xfrm>
              <a:off x="3424" y="2251"/>
              <a:ext cx="182" cy="72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6" name="Text Box 15"/>
            <p:cNvSpPr txBox="1">
              <a:spLocks noChangeArrowheads="1"/>
            </p:cNvSpPr>
            <p:nvPr/>
          </p:nvSpPr>
          <p:spPr bwMode="auto">
            <a:xfrm>
              <a:off x="3152" y="2931"/>
              <a:ext cx="1406" cy="5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rgbClr val="0000FF"/>
                  </a:solidFill>
                </a:rPr>
                <a:t>①</a:t>
              </a:r>
              <a:r>
                <a:rPr lang="zh-CN" altLang="en-US" sz="2400" b="1">
                  <a:solidFill>
                    <a:srgbClr val="0000FF"/>
                  </a:solidFill>
                </a:rPr>
                <a:t>表面涂有绝缘层的电阻丝</a:t>
              </a:r>
              <a:endParaRPr lang="zh-CN" altLang="en-US" sz="24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4" name="Group 34"/>
          <p:cNvGrpSpPr/>
          <p:nvPr/>
        </p:nvGrpSpPr>
        <p:grpSpPr bwMode="auto">
          <a:xfrm>
            <a:off x="2700338" y="3644900"/>
            <a:ext cx="2016125" cy="1754188"/>
            <a:chOff x="1701" y="2296"/>
            <a:chExt cx="1270" cy="1105"/>
          </a:xfrm>
        </p:grpSpPr>
        <p:sp>
          <p:nvSpPr>
            <p:cNvPr id="10263" name="Line 12"/>
            <p:cNvSpPr>
              <a:spLocks noChangeShapeType="1"/>
            </p:cNvSpPr>
            <p:nvPr/>
          </p:nvSpPr>
          <p:spPr bwMode="auto">
            <a:xfrm>
              <a:off x="1701" y="2296"/>
              <a:ext cx="746" cy="86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4" name="Rectangle 20"/>
            <p:cNvSpPr>
              <a:spLocks noChangeArrowheads="1"/>
            </p:cNvSpPr>
            <p:nvPr/>
          </p:nvSpPr>
          <p:spPr bwMode="auto">
            <a:xfrm>
              <a:off x="2154" y="3113"/>
              <a:ext cx="817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rgbClr val="0000FF"/>
                  </a:solidFill>
                </a:rPr>
                <a:t>②</a:t>
              </a:r>
              <a:r>
                <a:rPr lang="zh-CN" altLang="en-US" sz="2400" b="1">
                  <a:solidFill>
                    <a:srgbClr val="0000FF"/>
                  </a:solidFill>
                </a:rPr>
                <a:t>瓷管</a:t>
              </a:r>
              <a:endParaRPr lang="zh-CN" altLang="en-US" sz="24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Group 31"/>
          <p:cNvGrpSpPr/>
          <p:nvPr/>
        </p:nvGrpSpPr>
        <p:grpSpPr bwMode="auto">
          <a:xfrm>
            <a:off x="4356100" y="1335088"/>
            <a:ext cx="2862263" cy="1446212"/>
            <a:chOff x="2744" y="841"/>
            <a:chExt cx="1803" cy="911"/>
          </a:xfrm>
        </p:grpSpPr>
        <p:sp>
          <p:nvSpPr>
            <p:cNvPr id="10261" name="Line 13"/>
            <p:cNvSpPr>
              <a:spLocks noChangeShapeType="1"/>
            </p:cNvSpPr>
            <p:nvPr/>
          </p:nvSpPr>
          <p:spPr bwMode="auto">
            <a:xfrm flipV="1">
              <a:off x="2744" y="1071"/>
              <a:ext cx="680" cy="68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2" name="Rectangle 21"/>
            <p:cNvSpPr>
              <a:spLocks noChangeArrowheads="1"/>
            </p:cNvSpPr>
            <p:nvPr/>
          </p:nvSpPr>
          <p:spPr bwMode="auto">
            <a:xfrm>
              <a:off x="3343" y="841"/>
              <a:ext cx="1204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rgbClr val="0000FF"/>
                  </a:solidFill>
                </a:rPr>
                <a:t>③</a:t>
              </a:r>
              <a:r>
                <a:rPr lang="zh-CN" altLang="en-US" sz="2400" b="1">
                  <a:solidFill>
                    <a:srgbClr val="0000FF"/>
                  </a:solidFill>
                </a:rPr>
                <a:t>金属滑片</a:t>
              </a:r>
              <a:r>
                <a:rPr lang="en-US" altLang="zh-CN" sz="2400" b="1">
                  <a:solidFill>
                    <a:srgbClr val="0000FF"/>
                  </a:solidFill>
                </a:rPr>
                <a:t>P</a:t>
              </a:r>
              <a:endParaRPr lang="en-US" altLang="zh-CN" sz="24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6" name="Group 35"/>
          <p:cNvGrpSpPr/>
          <p:nvPr/>
        </p:nvGrpSpPr>
        <p:grpSpPr bwMode="auto">
          <a:xfrm>
            <a:off x="2339975" y="1316038"/>
            <a:ext cx="1727200" cy="1392237"/>
            <a:chOff x="1474" y="829"/>
            <a:chExt cx="1088" cy="877"/>
          </a:xfrm>
        </p:grpSpPr>
        <p:sp>
          <p:nvSpPr>
            <p:cNvPr id="10259" name="Line 14"/>
            <p:cNvSpPr>
              <a:spLocks noChangeShapeType="1"/>
            </p:cNvSpPr>
            <p:nvPr/>
          </p:nvSpPr>
          <p:spPr bwMode="auto">
            <a:xfrm flipH="1">
              <a:off x="1837" y="1117"/>
              <a:ext cx="167" cy="58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0" name="Rectangle 22"/>
            <p:cNvSpPr>
              <a:spLocks noChangeArrowheads="1"/>
            </p:cNvSpPr>
            <p:nvPr/>
          </p:nvSpPr>
          <p:spPr bwMode="auto">
            <a:xfrm>
              <a:off x="1474" y="829"/>
              <a:ext cx="1088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rgbClr val="0000FF"/>
                  </a:solidFill>
                </a:rPr>
                <a:t>④</a:t>
              </a:r>
              <a:r>
                <a:rPr lang="zh-CN" altLang="en-US" sz="2400" b="1">
                  <a:solidFill>
                    <a:srgbClr val="0000FF"/>
                  </a:solidFill>
                </a:rPr>
                <a:t>金属杆</a:t>
              </a:r>
              <a:endParaRPr lang="zh-CN" altLang="en-US" sz="24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7" name="Group 33"/>
          <p:cNvGrpSpPr/>
          <p:nvPr/>
        </p:nvGrpSpPr>
        <p:grpSpPr bwMode="auto">
          <a:xfrm>
            <a:off x="7308850" y="3357563"/>
            <a:ext cx="1835150" cy="1033462"/>
            <a:chOff x="4604" y="2115"/>
            <a:chExt cx="1156" cy="651"/>
          </a:xfrm>
        </p:grpSpPr>
        <p:sp>
          <p:nvSpPr>
            <p:cNvPr id="10257" name="Text Box 23"/>
            <p:cNvSpPr txBox="1">
              <a:spLocks noChangeArrowheads="1"/>
            </p:cNvSpPr>
            <p:nvPr/>
          </p:nvSpPr>
          <p:spPr bwMode="auto">
            <a:xfrm>
              <a:off x="4830" y="2478"/>
              <a:ext cx="930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rgbClr val="0000FF"/>
                  </a:solidFill>
                </a:rPr>
                <a:t>⑤</a:t>
              </a:r>
              <a:r>
                <a:rPr lang="zh-CN" altLang="en-US" sz="2400" b="1">
                  <a:solidFill>
                    <a:srgbClr val="0000FF"/>
                  </a:solidFill>
                </a:rPr>
                <a:t>支架</a:t>
              </a:r>
              <a:endParaRPr lang="zh-CN" altLang="en-US" sz="2400" b="1">
                <a:solidFill>
                  <a:srgbClr val="0000FF"/>
                </a:solidFill>
              </a:endParaRPr>
            </a:p>
          </p:txBody>
        </p:sp>
        <p:sp>
          <p:nvSpPr>
            <p:cNvPr id="10258" name="Line 24"/>
            <p:cNvSpPr>
              <a:spLocks noChangeShapeType="1"/>
            </p:cNvSpPr>
            <p:nvPr/>
          </p:nvSpPr>
          <p:spPr bwMode="auto">
            <a:xfrm>
              <a:off x="4604" y="2115"/>
              <a:ext cx="317" cy="40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6206" name="Picture 6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55650" y="5300663"/>
            <a:ext cx="2105025" cy="1038225"/>
          </a:xfrm>
          <a:noFill/>
        </p:spPr>
      </p:pic>
      <p:pic>
        <p:nvPicPr>
          <p:cNvPr id="6208" name="Picture 64" descr="图片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651500" y="5589588"/>
            <a:ext cx="2808288" cy="1033462"/>
          </a:xfrm>
          <a:noFill/>
        </p:spPr>
      </p:pic>
      <p:sp>
        <p:nvSpPr>
          <p:cNvPr id="10252" name="Text Box 67"/>
          <p:cNvSpPr txBox="1">
            <a:spLocks noChangeArrowheads="1"/>
          </p:cNvSpPr>
          <p:nvPr/>
        </p:nvSpPr>
        <p:spPr bwMode="auto">
          <a:xfrm>
            <a:off x="1187450" y="6237288"/>
            <a:ext cx="1439863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6212" name="Text Box 68"/>
          <p:cNvSpPr txBox="1">
            <a:spLocks noChangeArrowheads="1"/>
          </p:cNvSpPr>
          <p:nvPr/>
        </p:nvSpPr>
        <p:spPr bwMode="auto">
          <a:xfrm>
            <a:off x="827088" y="6381750"/>
            <a:ext cx="22320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</a:rPr>
              <a:t>结构示意图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6213" name="Text Box 69"/>
          <p:cNvSpPr txBox="1">
            <a:spLocks noChangeArrowheads="1"/>
          </p:cNvSpPr>
          <p:nvPr/>
        </p:nvSpPr>
        <p:spPr bwMode="auto">
          <a:xfrm>
            <a:off x="6516688" y="6400800"/>
            <a:ext cx="20161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</a:rPr>
              <a:t>电路符号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6214" name="Text Box 70"/>
          <p:cNvSpPr txBox="1">
            <a:spLocks noChangeArrowheads="1"/>
          </p:cNvSpPr>
          <p:nvPr/>
        </p:nvSpPr>
        <p:spPr bwMode="auto">
          <a:xfrm>
            <a:off x="6877050" y="5445125"/>
            <a:ext cx="6492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P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10256" name="Text Box 12"/>
          <p:cNvSpPr txBox="1">
            <a:spLocks noChangeArrowheads="1"/>
          </p:cNvSpPr>
          <p:nvPr/>
        </p:nvSpPr>
        <p:spPr bwMode="auto">
          <a:xfrm>
            <a:off x="0" y="0"/>
            <a:ext cx="8820150" cy="1006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6000" b="1" dirty="0">
                <a:solidFill>
                  <a:srgbClr val="FF0000"/>
                </a:solidFill>
                <a:latin typeface="宋体" panose="02010600030101010101" pitchFamily="2" charset="-122"/>
              </a:rPr>
              <a:t>点拨二、滑动变阻</a:t>
            </a:r>
            <a:r>
              <a:rPr lang="zh-CN" altLang="en-US" sz="60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器</a:t>
            </a:r>
            <a:r>
              <a:rPr lang="en-US" altLang="zh-CN" sz="32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(2min)</a:t>
            </a:r>
            <a:endParaRPr lang="en-US" altLang="zh-CN" sz="32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9" grpId="0"/>
      <p:bldP spid="6212" grpId="0"/>
      <p:bldP spid="6213" grpId="0"/>
      <p:bldP spid="62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0"/>
            <a:ext cx="2438400" cy="685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kumimoji="1" lang="zh-CN" altLang="en-US" sz="4000" b="1">
                <a:solidFill>
                  <a:srgbClr val="FF33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工作原理</a:t>
            </a:r>
            <a:endParaRPr kumimoji="1" lang="zh-CN" altLang="en-US" sz="4000" b="1">
              <a:solidFill>
                <a:schemeClr val="tx2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468313" y="5410200"/>
            <a:ext cx="8135937" cy="144621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</a:ln>
        </p:spPr>
        <p:txBody>
          <a:bodyPr>
            <a:spAutoFit/>
          </a:bodyPr>
          <a:lstStyle/>
          <a:p>
            <a:r>
              <a:rPr kumimoji="1" lang="en-US" altLang="zh-CN" sz="2800" b="1">
                <a:solidFill>
                  <a:srgbClr val="990000"/>
                </a:solidFill>
                <a:latin typeface="Times New Roman" panose="02020603050405020304" pitchFamily="18" charset="0"/>
              </a:rPr>
              <a:t>      </a:t>
            </a:r>
            <a:r>
              <a:rPr kumimoji="1" lang="en-US" altLang="zh-CN" sz="2800" b="1">
                <a:latin typeface="Times New Roman" panose="02020603050405020304" pitchFamily="18" charset="0"/>
              </a:rPr>
              <a:t> </a:t>
            </a:r>
            <a:r>
              <a:rPr kumimoji="1" lang="zh-CN" altLang="en-US" sz="2800" b="1">
                <a:latin typeface="Times New Roman" panose="02020603050405020304" pitchFamily="18" charset="0"/>
              </a:rPr>
              <a:t>滑动变阻器的原理：</a:t>
            </a:r>
            <a:r>
              <a:rPr lang="zh-CN" altLang="en-US" sz="2800" b="1">
                <a:solidFill>
                  <a:srgbClr val="0000CC"/>
                </a:solidFill>
              </a:rPr>
              <a:t>通过</a:t>
            </a:r>
            <a:r>
              <a:rPr lang="zh-CN" altLang="en-US" sz="2800" b="1">
                <a:solidFill>
                  <a:srgbClr val="0000FF"/>
                </a:solidFill>
              </a:rPr>
              <a:t>改变接入电路中的电阻丝的长度来改变电阻</a:t>
            </a:r>
            <a:r>
              <a:rPr lang="zh-CN" altLang="en-US" sz="2800" b="1">
                <a:solidFill>
                  <a:srgbClr val="FF0000"/>
                </a:solidFill>
              </a:rPr>
              <a:t>。</a:t>
            </a:r>
            <a:endParaRPr lang="en-US" altLang="zh-CN" sz="2800" b="1">
              <a:solidFill>
                <a:srgbClr val="FF0000"/>
              </a:solidFill>
            </a:endParaRPr>
          </a:p>
          <a:p>
            <a:r>
              <a:rPr lang="zh-CN" altLang="en-US" sz="2800" b="1">
                <a:solidFill>
                  <a:srgbClr val="FF0000"/>
                </a:solidFill>
              </a:rPr>
              <a:t>电阻丝的材料是电阻率比较大的</a:t>
            </a:r>
            <a:r>
              <a:rPr lang="zh-CN" altLang="en-US" sz="3200" b="1">
                <a:solidFill>
                  <a:srgbClr val="FF0000"/>
                </a:solidFill>
              </a:rPr>
              <a:t>镍铬合金丝</a:t>
            </a:r>
            <a:r>
              <a:rPr lang="zh-CN" altLang="en-US" sz="2800" b="1">
                <a:solidFill>
                  <a:srgbClr val="FF0000"/>
                </a:solidFill>
              </a:rPr>
              <a:t>。</a:t>
            </a:r>
            <a:endParaRPr kumimoji="1"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0" name="" r:id="rId1" imgW="9144000" imgH="4608512"/>
        </mc:Choice>
        <mc:Fallback>
          <p:control name="" r:id="rId1" imgW="9144000" imgH="4608512">
            <p:pic>
              <p:nvPicPr>
                <p:cNvPr id="0" name="ShockwaveFlash1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0" y="620713"/>
                  <a:ext cx="9144000" cy="4608513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76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2381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0000CC"/>
                  </a:solidFill>
                </a:rPr>
                <a:t>练习使用滑动变阻器</a:t>
              </a:r>
              <a:endParaRPr lang="zh-CN" altLang="en-US" sz="2800" b="1">
                <a:solidFill>
                  <a:srgbClr val="0000CC"/>
                </a:solidFill>
              </a:endParaRPr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spid="3074" name="" r:id="rId1" imgW="9144000" imgH="6858000"/>
        </mc:Choice>
        <mc:Fallback>
          <p:control name="" r:id="rId1" imgW="9144000" imgH="6858000">
            <p:pic>
              <p:nvPicPr>
                <p:cNvPr id="0" name="ShockwaveFlash1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0" y="0"/>
                  <a:ext cx="9144000" cy="68580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1" name="Picture 9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00313" y="4357688"/>
            <a:ext cx="4608512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8"/>
          <p:cNvSpPr txBox="1">
            <a:spLocks noChangeArrowheads="1"/>
          </p:cNvSpPr>
          <p:nvPr/>
        </p:nvSpPr>
        <p:spPr bwMode="auto">
          <a:xfrm>
            <a:off x="71438" y="0"/>
            <a:ext cx="8964612" cy="4367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将如图所示的滑动变阻器的滑片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P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向右移动的过程中：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1.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当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A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D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接入电路时，接入电路的电阻值将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_______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；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2.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当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A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C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接入电路时，接入电路的电阻值将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_________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；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3.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当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B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C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接入电路时，接入电路的电阻值将 </a:t>
            </a:r>
            <a:r>
              <a:rPr lang="zh-CN" altLang="en-US" sz="2800" b="1" u="sng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 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；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4.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当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B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D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接入电路时，接入电路的电阻值将</a:t>
            </a:r>
            <a:r>
              <a:rPr lang="zh-CN" altLang="en-US" sz="2800" b="1" u="sng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  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；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5.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当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C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D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接入电路时，接入电路的电阻为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_________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；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6.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当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A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B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接入电路时，变阻器成为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_________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；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5651500" y="3860800"/>
            <a:ext cx="1841500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ea typeface="黑体" panose="02010609060101010101" pitchFamily="2" charset="-122"/>
              </a:rPr>
              <a:t>定值电阻</a:t>
            </a:r>
            <a:endParaRPr lang="zh-CN" altLang="en-US" sz="2800" b="1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7092950" y="620713"/>
            <a:ext cx="10795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ea typeface="黑体" panose="02010609060101010101" pitchFamily="2" charset="-122"/>
              </a:rPr>
              <a:t>变大</a:t>
            </a:r>
            <a:endParaRPr lang="zh-CN" altLang="en-US" sz="2800" b="1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7092950" y="1196975"/>
            <a:ext cx="1223963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ea typeface="黑体" panose="02010609060101010101" pitchFamily="2" charset="-122"/>
              </a:rPr>
              <a:t>变大</a:t>
            </a:r>
            <a:endParaRPr lang="zh-CN" altLang="en-US" sz="2800" b="1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7019925" y="3213100"/>
            <a:ext cx="541338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ea typeface="黑体" panose="02010609060101010101" pitchFamily="2" charset="-122"/>
              </a:rPr>
              <a:t>零</a:t>
            </a:r>
            <a:endParaRPr lang="zh-CN" altLang="en-US" sz="2800" b="1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7092950" y="1916113"/>
            <a:ext cx="10795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ea typeface="黑体" panose="02010609060101010101" pitchFamily="2" charset="-122"/>
              </a:rPr>
              <a:t>变小</a:t>
            </a:r>
            <a:endParaRPr lang="zh-CN" altLang="en-US" sz="2800" b="1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7019925" y="2420938"/>
            <a:ext cx="10795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ea typeface="黑体" panose="02010609060101010101" pitchFamily="2" charset="-122"/>
              </a:rPr>
              <a:t>变小</a:t>
            </a:r>
            <a:endParaRPr lang="zh-CN" altLang="en-US" sz="2800" b="1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0" y="4395788"/>
            <a:ext cx="8964613" cy="246221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zh-CN" altLang="en-US" sz="2800" b="1">
                <a:solidFill>
                  <a:srgbClr val="0000CC"/>
                </a:solidFill>
              </a:rPr>
              <a:t>注意：在连接滑动变阻器时，不能“同上” 或者“同下”</a:t>
            </a:r>
            <a:endParaRPr lang="en-US" altLang="zh-CN" sz="2800" b="1">
              <a:solidFill>
                <a:srgbClr val="0000CC"/>
              </a:solidFill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zh-CN" sz="2800" b="1">
                <a:solidFill>
                  <a:srgbClr val="0000CC"/>
                </a:solidFill>
              </a:rPr>
              <a:t>1</a:t>
            </a:r>
            <a:r>
              <a:rPr lang="zh-CN" altLang="en-US" sz="2800" b="1">
                <a:solidFill>
                  <a:srgbClr val="0000CC"/>
                </a:solidFill>
              </a:rPr>
              <a:t>、其中</a:t>
            </a:r>
            <a:r>
              <a:rPr lang="zh-CN" altLang="en-US" sz="2800" b="1">
                <a:solidFill>
                  <a:srgbClr val="FF0000"/>
                </a:solidFill>
              </a:rPr>
              <a:t>“同上”</a:t>
            </a:r>
            <a:r>
              <a:rPr lang="zh-CN" altLang="en-US" sz="2800" b="1">
                <a:solidFill>
                  <a:srgbClr val="0000CC"/>
                </a:solidFill>
              </a:rPr>
              <a:t>电阻为</a:t>
            </a:r>
            <a:r>
              <a:rPr lang="en-US" altLang="zh-CN" sz="2800" b="1">
                <a:solidFill>
                  <a:srgbClr val="0000CC"/>
                </a:solidFill>
              </a:rPr>
              <a:t>0</a:t>
            </a:r>
            <a:r>
              <a:rPr lang="zh-CN" altLang="en-US" sz="2800" b="1">
                <a:solidFill>
                  <a:srgbClr val="FF33CC"/>
                </a:solidFill>
              </a:rPr>
              <a:t>（相当于一条导线）</a:t>
            </a:r>
            <a:endParaRPr lang="zh-CN" altLang="en-US" sz="2800" b="1">
              <a:solidFill>
                <a:srgbClr val="FF33CC"/>
              </a:solidFill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zh-CN" sz="2800" b="1">
                <a:solidFill>
                  <a:srgbClr val="FF33CC"/>
                </a:solidFill>
              </a:rPr>
              <a:t>2</a:t>
            </a:r>
            <a:r>
              <a:rPr lang="zh-CN" altLang="en-US" sz="2800" b="1">
                <a:solidFill>
                  <a:srgbClr val="FF33CC"/>
                </a:solidFill>
              </a:rPr>
              <a:t>、</a:t>
            </a:r>
            <a:r>
              <a:rPr lang="zh-CN" altLang="en-US" sz="2800" b="1">
                <a:solidFill>
                  <a:srgbClr val="0000CC"/>
                </a:solidFill>
              </a:rPr>
              <a:t>而</a:t>
            </a:r>
            <a:r>
              <a:rPr lang="zh-CN" altLang="en-US" sz="2800" b="1">
                <a:solidFill>
                  <a:srgbClr val="FF0000"/>
                </a:solidFill>
              </a:rPr>
              <a:t>“同下”</a:t>
            </a:r>
            <a:r>
              <a:rPr lang="zh-CN" altLang="en-US" sz="2800" b="1">
                <a:solidFill>
                  <a:srgbClr val="0000CC"/>
                </a:solidFill>
              </a:rPr>
              <a:t>电阻最大（相当于</a:t>
            </a:r>
            <a:r>
              <a:rPr lang="zh-CN" altLang="en-US" sz="2800" b="1">
                <a:solidFill>
                  <a:srgbClr val="FF33CC"/>
                </a:solidFill>
              </a:rPr>
              <a:t>定值电阻</a:t>
            </a:r>
            <a:r>
              <a:rPr lang="zh-CN" altLang="en-US" sz="2800" b="1">
                <a:solidFill>
                  <a:srgbClr val="0000CC"/>
                </a:solidFill>
              </a:rPr>
              <a:t>）。</a:t>
            </a:r>
            <a:endParaRPr lang="en-US" altLang="zh-CN" sz="2800" b="1">
              <a:solidFill>
                <a:srgbClr val="0000CC"/>
              </a:solidFill>
            </a:endParaRPr>
          </a:p>
          <a:p>
            <a:pPr marL="342900" indent="-342900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这两种接法无法改变电阻的大小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grpSp>
        <p:nvGrpSpPr>
          <p:cNvPr id="2" name="组合 12"/>
          <p:cNvGrpSpPr/>
          <p:nvPr/>
        </p:nvGrpSpPr>
        <p:grpSpPr bwMode="auto">
          <a:xfrm>
            <a:off x="7358063" y="5214938"/>
            <a:ext cx="2000250" cy="1428750"/>
            <a:chOff x="7143768" y="4572008"/>
            <a:chExt cx="2000232" cy="1428760"/>
          </a:xfrm>
        </p:grpSpPr>
        <p:sp>
          <p:nvSpPr>
            <p:cNvPr id="14" name="椭圆形标注 13"/>
            <p:cNvSpPr/>
            <p:nvPr/>
          </p:nvSpPr>
          <p:spPr>
            <a:xfrm>
              <a:off x="7143768" y="4572008"/>
              <a:ext cx="2000232" cy="142876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277" name="TextBox 14"/>
            <p:cNvSpPr txBox="1">
              <a:spLocks noChangeArrowheads="1"/>
            </p:cNvSpPr>
            <p:nvPr/>
          </p:nvSpPr>
          <p:spPr bwMode="auto">
            <a:xfrm>
              <a:off x="7500958" y="4714884"/>
              <a:ext cx="1428760" cy="10772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3200" b="1">
                  <a:solidFill>
                    <a:srgbClr val="FF0000"/>
                  </a:solidFill>
                </a:rPr>
                <a:t>请做笔记！</a:t>
              </a:r>
              <a:endParaRPr lang="zh-CN" altLang="en-US" sz="3200" b="1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44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44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44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44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2" grpId="0"/>
      <p:bldP spid="44043" grpId="0"/>
      <p:bldP spid="44044" grpId="0"/>
      <p:bldP spid="44045" grpId="0"/>
      <p:bldP spid="44046" grpId="0"/>
      <p:bldP spid="440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540875" cy="1139825"/>
          </a:xfrm>
        </p:spPr>
        <p:txBody>
          <a:bodyPr/>
          <a:lstStyle/>
          <a:p>
            <a:pPr algn="l" eaLnBrk="1" hangingPunct="1"/>
            <a:r>
              <a:rPr kumimoji="1" lang="en-US" altLang="zh-CN" sz="3300" b="1" smtClean="0">
                <a:solidFill>
                  <a:schemeClr val="tx1"/>
                </a:solidFill>
              </a:rPr>
              <a:t>2</a:t>
            </a:r>
            <a:r>
              <a:rPr kumimoji="1" lang="zh-CN" altLang="en-US" sz="3300" b="1" smtClean="0">
                <a:solidFill>
                  <a:schemeClr val="tx1"/>
                </a:solidFill>
              </a:rPr>
              <a:t>、铭牌上标的</a:t>
            </a:r>
            <a:r>
              <a:rPr kumimoji="1" lang="zh-CN" altLang="en-US" sz="3300" b="1" smtClean="0">
                <a:solidFill>
                  <a:schemeClr val="tx1"/>
                </a:solidFill>
                <a:latin typeface="Garamond" panose="02020404030301010803" pitchFamily="18" charset="0"/>
              </a:rPr>
              <a:t>“</a:t>
            </a:r>
            <a:r>
              <a:rPr kumimoji="1" lang="en-US" altLang="zh-CN" sz="3300" b="1" smtClean="0">
                <a:solidFill>
                  <a:schemeClr val="tx1"/>
                </a:solidFill>
              </a:rPr>
              <a:t>20Ω 1A</a:t>
            </a:r>
            <a:r>
              <a:rPr kumimoji="1" lang="en-US" altLang="zh-CN" sz="3300" b="1" smtClean="0">
                <a:solidFill>
                  <a:schemeClr val="tx1"/>
                </a:solidFill>
                <a:latin typeface="Garamond" panose="02020404030301010803" pitchFamily="18" charset="0"/>
              </a:rPr>
              <a:t>”</a:t>
            </a:r>
            <a:r>
              <a:rPr kumimoji="1" lang="zh-CN" altLang="en-US" sz="3300" b="1" smtClean="0">
                <a:solidFill>
                  <a:schemeClr val="tx1"/>
                </a:solidFill>
              </a:rPr>
              <a:t>是什么意思？</a:t>
            </a:r>
            <a:r>
              <a:rPr kumimoji="1" lang="zh-CN" altLang="en-US" sz="3300" b="1" smtClean="0"/>
              <a:t> </a:t>
            </a:r>
            <a:endParaRPr kumimoji="1" lang="zh-CN" altLang="en-US" sz="3300" b="1" smtClean="0"/>
          </a:p>
        </p:txBody>
      </p:sp>
      <p:pic>
        <p:nvPicPr>
          <p:cNvPr id="99332" name="Picture 4" descr="pic_13676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331913" y="2205038"/>
            <a:ext cx="5976937" cy="3192462"/>
          </a:xfrm>
          <a:noFill/>
        </p:spPr>
      </p:pic>
      <p:pic>
        <p:nvPicPr>
          <p:cNvPr id="99334" name="Picture 6" descr="0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95738" y="2133600"/>
            <a:ext cx="1366837" cy="719138"/>
          </a:xfrm>
          <a:noFill/>
        </p:spPr>
      </p:pic>
      <p:sp>
        <p:nvSpPr>
          <p:cNvPr id="99336" name="AutoShape 8"/>
          <p:cNvSpPr>
            <a:spLocks noChangeArrowheads="1"/>
          </p:cNvSpPr>
          <p:nvPr/>
        </p:nvSpPr>
        <p:spPr bwMode="auto">
          <a:xfrm>
            <a:off x="2339975" y="981075"/>
            <a:ext cx="2376488" cy="906463"/>
          </a:xfrm>
          <a:prstGeom prst="wedgeEllipseCallout">
            <a:avLst>
              <a:gd name="adj1" fmla="val 44588"/>
              <a:gd name="adj2" fmla="val 10113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kumimoji="1" lang="en-US" altLang="zh-CN" sz="3200" b="1" i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20Ω 1A</a:t>
            </a:r>
            <a:endParaRPr kumimoji="1" lang="en-US" altLang="zh-CN" sz="3200" b="1" i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250825" y="5516563"/>
            <a:ext cx="8208963" cy="1066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物理意义：变阻器的最大阻值是</a:t>
            </a: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20Ω</a:t>
            </a: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，允许通过的最大电流是</a:t>
            </a: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1A</a:t>
            </a: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否则会烧坏变阻器</a:t>
            </a: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endParaRPr lang="en-US" altLang="zh-CN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" name="组合 8"/>
          <p:cNvGrpSpPr/>
          <p:nvPr/>
        </p:nvGrpSpPr>
        <p:grpSpPr bwMode="auto">
          <a:xfrm>
            <a:off x="7143750" y="3643313"/>
            <a:ext cx="2000250" cy="1428750"/>
            <a:chOff x="7143768" y="3643314"/>
            <a:chExt cx="2000232" cy="1428760"/>
          </a:xfrm>
        </p:grpSpPr>
        <p:sp>
          <p:nvSpPr>
            <p:cNvPr id="7" name="椭圆形标注 6"/>
            <p:cNvSpPr/>
            <p:nvPr/>
          </p:nvSpPr>
          <p:spPr>
            <a:xfrm>
              <a:off x="7143768" y="3643314"/>
              <a:ext cx="2000232" cy="142876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297" name="TextBox 7"/>
            <p:cNvSpPr txBox="1">
              <a:spLocks noChangeArrowheads="1"/>
            </p:cNvSpPr>
            <p:nvPr/>
          </p:nvSpPr>
          <p:spPr bwMode="auto">
            <a:xfrm>
              <a:off x="7429520" y="3857628"/>
              <a:ext cx="1428760" cy="10772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3200" b="1">
                  <a:solidFill>
                    <a:srgbClr val="FF0000"/>
                  </a:solidFill>
                </a:rPr>
                <a:t>请做笔记！</a:t>
              </a:r>
              <a:endParaRPr lang="zh-CN" altLang="en-US" sz="3200" b="1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6" grpId="0" animBg="1" autoUpdateAnimBg="0"/>
      <p:bldP spid="9933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1921</Words>
  <Application>WPS 演示</Application>
  <PresentationFormat>全屏显示(4:3)</PresentationFormat>
  <Paragraphs>224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7" baseType="lpstr">
      <vt:lpstr>Arial</vt:lpstr>
      <vt:lpstr>宋体</vt:lpstr>
      <vt:lpstr>Wingdings</vt:lpstr>
      <vt:lpstr>Times New Roman</vt:lpstr>
      <vt:lpstr>隶书</vt:lpstr>
      <vt:lpstr>黑体</vt:lpstr>
      <vt:lpstr>Garamond</vt:lpstr>
      <vt:lpstr>楷体</vt:lpstr>
      <vt:lpstr>Calibri</vt:lpstr>
      <vt:lpstr>微软雅黑</vt:lpstr>
      <vt:lpstr>Arial Unicode MS</vt:lpstr>
      <vt:lpstr>华文新魏</vt:lpstr>
      <vt:lpstr>华文细黑</vt:lpstr>
      <vt:lpstr>楷体_GB2312</vt:lpstr>
      <vt:lpstr>新宋体</vt:lpstr>
      <vt:lpstr>Tahoma</vt:lpstr>
      <vt:lpstr>Office 主题</vt:lpstr>
      <vt:lpstr>16.4   变阻器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2、铭牌上标的“20Ω 1A”是什么意思？ </vt:lpstr>
      <vt:lpstr>连接电路时要将滑动变阻器的滑片置于最大阻值处。</vt:lpstr>
      <vt:lpstr>3、滑动变阻器的正确接法:</vt:lpstr>
      <vt:lpstr>滑动变阻器的作用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滑动变阻器的作用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16.4   变阻器</dc:title>
  <dc:creator/>
  <cp:lastModifiedBy>0</cp:lastModifiedBy>
  <cp:revision>1</cp:revision>
  <dcterms:created xsi:type="dcterms:W3CDTF">2019-10-23T03:54:54Z</dcterms:created>
  <dcterms:modified xsi:type="dcterms:W3CDTF">2019-10-23T03:54:54Z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2052-11.1.0.9145</vt:lpwstr>
  </property>
</Properties>
</file>