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2"/>
  </p:handoutMasterIdLst>
  <p:sldIdLst>
    <p:sldId id="317" r:id="rId3"/>
    <p:sldId id="258" r:id="rId4"/>
    <p:sldId id="293" r:id="rId6"/>
    <p:sldId id="323" r:id="rId7"/>
    <p:sldId id="315" r:id="rId8"/>
    <p:sldId id="263" r:id="rId9"/>
    <p:sldId id="349" r:id="rId10"/>
    <p:sldId id="296" r:id="rId11"/>
    <p:sldId id="308" r:id="rId12"/>
    <p:sldId id="338" r:id="rId13"/>
    <p:sldId id="337" r:id="rId14"/>
    <p:sldId id="339" r:id="rId15"/>
    <p:sldId id="340" r:id="rId16"/>
    <p:sldId id="318" r:id="rId17"/>
    <p:sldId id="345" r:id="rId18"/>
    <p:sldId id="325" r:id="rId19"/>
    <p:sldId id="310" r:id="rId20"/>
    <p:sldId id="292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73DC52"/>
    <a:srgbClr val="E97117"/>
    <a:srgbClr val="FF9900"/>
    <a:srgbClr val="177743"/>
    <a:srgbClr val="FF9B01"/>
    <a:srgbClr val="DE0023"/>
    <a:srgbClr val="1A804A"/>
    <a:srgbClr val="A7EA65"/>
    <a:srgbClr val="6DC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14" autoAdjust="0"/>
  </p:normalViewPr>
  <p:slideViewPr>
    <p:cSldViewPr snapToGrid="0" showGuides="1">
      <p:cViewPr>
        <p:scale>
          <a:sx n="80" d="100"/>
          <a:sy n="80" d="100"/>
        </p:scale>
        <p:origin x="-408" y="-90"/>
      </p:cViewPr>
      <p:guideLst>
        <p:guide orient="horz" pos="821"/>
        <p:guide pos="356"/>
        <p:guide pos="793"/>
        <p:guide pos="7274"/>
        <p:guide orient="horz" pos="18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7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5.png"/><Relationship Id="rId7" Type="http://schemas.openxmlformats.org/officeDocument/2006/relationships/slide" Target="slide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NULL" TargetMode="Externa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8.xml"/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5.png"/><Relationship Id="rId7" Type="http://schemas.openxmlformats.org/officeDocument/2006/relationships/slide" Target="slide6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slide" Target="slide6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916" y="1642230"/>
            <a:ext cx="7098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kern="8000" spc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 理</a:t>
            </a:r>
            <a:endParaRPr lang="zh-CN" altLang="en-US" sz="11500" b="1" kern="8000" spc="1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22423" y="5311888"/>
            <a:ext cx="50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九年级（全一册）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-9525" y="4209415"/>
            <a:ext cx="4608195" cy="2140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600revs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kW·h)”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指接在这个电能表上的用电器，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每消耗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1kW·h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的电能，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电能表上的转盘转过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600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转。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（电能的计量）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 descr="图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4180" y="-194310"/>
            <a:ext cx="8956040" cy="52635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840" y="2056130"/>
            <a:ext cx="332867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220V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”表示这个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电能表应该在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220V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电路中使用。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94065" y="1557020"/>
            <a:ext cx="32111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表示这个电能表的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标定电流为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10A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额定最大电流为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20A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电能表工作时的电流</a:t>
            </a:r>
            <a:endParaRPr lang="zh-CN" altLang="en-US" sz="2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不能超过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20A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67470" y="4330700"/>
            <a:ext cx="29444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50~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”指这个电能表在频率为</a:t>
            </a:r>
            <a:r>
              <a:rPr lang="en-US" altLang="zh-CN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50Hz</a:t>
            </a:r>
            <a:r>
              <a:rPr lang="zh-CN" altLang="en-US" sz="2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的交流电路中使用。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64490" y="1948180"/>
            <a:ext cx="3248025" cy="1424305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2705" y="4160520"/>
            <a:ext cx="4501515" cy="1940560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394065" y="1431925"/>
            <a:ext cx="3348355" cy="2729230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993505" y="4246880"/>
            <a:ext cx="2945130" cy="1478280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8395970" y="2210435"/>
            <a:ext cx="721995" cy="396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736850" y="4473575"/>
            <a:ext cx="1476375" cy="158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688080" y="4359275"/>
            <a:ext cx="828040" cy="3797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2" grpId="0"/>
      <p:bldP spid="17" grpId="0" animBg="1"/>
      <p:bldP spid="13" grpId="0"/>
      <p:bldP spid="18" grpId="0" animBg="1"/>
      <p:bldP spid="14" grpId="0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（电能的计量）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32205" y="2171065"/>
            <a:ext cx="9183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电能表：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51255" y="3626485"/>
            <a:ext cx="31584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消耗的电能＝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2" name="对象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49065" y="3270250"/>
          <a:ext cx="6002020" cy="129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2057400" imgH="444500" progId="Equation.KSEE3">
                  <p:embed/>
                </p:oleObj>
              </mc:Choice>
              <mc:Fallback>
                <p:oleObj name="" r:id="rId1" imgW="2057400" imgH="4445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49065" y="3270250"/>
                        <a:ext cx="6002020" cy="1296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2765425" y="2197100"/>
            <a:ext cx="7592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计量用电器在一段时间内消耗多少电能的仪器。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（电能的计量）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39945" y="912495"/>
            <a:ext cx="2555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卡电能表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图18.1-2 IC卡电能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955" y="2108200"/>
            <a:ext cx="3634105" cy="3310890"/>
          </a:xfrm>
          <a:prstGeom prst="rect">
            <a:avLst/>
          </a:prstGeom>
        </p:spPr>
      </p:pic>
      <p:pic>
        <p:nvPicPr>
          <p:cNvPr id="6" name="图片 5" descr="ed2326e287b3478c862ea48b451e8f36"/>
          <p:cNvPicPr>
            <a:picLocks noChangeAspect="1"/>
          </p:cNvPicPr>
          <p:nvPr/>
        </p:nvPicPr>
        <p:blipFill>
          <a:blip r:embed="rId2"/>
          <a:srcRect l="26173" r="26352" b="4110"/>
          <a:stretch>
            <a:fillRect/>
          </a:stretch>
        </p:blipFill>
        <p:spPr>
          <a:xfrm>
            <a:off x="4624070" y="1874520"/>
            <a:ext cx="2974340" cy="3778250"/>
          </a:xfrm>
          <a:prstGeom prst="rect">
            <a:avLst/>
          </a:prstGeom>
        </p:spPr>
      </p:pic>
      <p:pic>
        <p:nvPicPr>
          <p:cNvPr id="8" name="图片 7" descr="e7ddf93a7affe6efcc6b611d5498f7d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285" y="2040255"/>
            <a:ext cx="3544570" cy="354457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020820" y="1574165"/>
            <a:ext cx="3571875" cy="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1bca4b3b4352a79a438e7fb47bc44f"/>
          <p:cNvPicPr>
            <a:picLocks noChangeAspect="1"/>
          </p:cNvPicPr>
          <p:nvPr/>
        </p:nvPicPr>
        <p:blipFill>
          <a:blip r:embed="rId1"/>
          <a:srcRect l="6635" r="25259" b="10732"/>
          <a:stretch>
            <a:fillRect/>
          </a:stretch>
        </p:blipFill>
        <p:spPr>
          <a:xfrm>
            <a:off x="6763385" y="1059180"/>
            <a:ext cx="2310130" cy="2270760"/>
          </a:xfrm>
          <a:prstGeom prst="rect">
            <a:avLst/>
          </a:prstGeom>
        </p:spPr>
      </p:pic>
      <p:pic>
        <p:nvPicPr>
          <p:cNvPr id="11" name="图片 10" descr="1092d36d0a5b57dc09142ada9f230852"/>
          <p:cNvPicPr>
            <a:picLocks noChangeAspect="1"/>
          </p:cNvPicPr>
          <p:nvPr/>
        </p:nvPicPr>
        <p:blipFill>
          <a:blip r:embed="rId2"/>
          <a:srcRect l="17210" t="7357" r="19382" b="9680"/>
          <a:stretch>
            <a:fillRect/>
          </a:stretch>
        </p:blipFill>
        <p:spPr>
          <a:xfrm>
            <a:off x="6763385" y="3531235"/>
            <a:ext cx="2313940" cy="22707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865620" y="5295265"/>
            <a:ext cx="2105025" cy="39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3eb21fcd9e98b53bed797d53f9c6c72b"/>
          <p:cNvPicPr>
            <a:picLocks noChangeAspect="1"/>
          </p:cNvPicPr>
          <p:nvPr/>
        </p:nvPicPr>
        <p:blipFill>
          <a:blip r:embed="rId3"/>
          <a:srcRect l="10662" r="9430"/>
          <a:stretch>
            <a:fillRect/>
          </a:stretch>
        </p:blipFill>
        <p:spPr>
          <a:xfrm>
            <a:off x="574040" y="1059180"/>
            <a:ext cx="2180590" cy="2260600"/>
          </a:xfrm>
          <a:prstGeom prst="rect">
            <a:avLst/>
          </a:prstGeom>
          <a:ln>
            <a:solidFill>
              <a:srgbClr val="E97117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985"/>
            <a:ext cx="181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（电能的计量）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57365" y="5295265"/>
            <a:ext cx="2216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电炉炼钢约</a:t>
            </a:r>
            <a:r>
              <a:rPr lang="en-US" altLang="zh-CN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1.6kg</a:t>
            </a:r>
            <a:endParaRPr lang="en-US" altLang="zh-CN" sz="20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6570" y="2817495"/>
            <a:ext cx="2335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洗衣机工作约</a:t>
            </a:r>
            <a:r>
              <a:rPr lang="en-US" altLang="zh-CN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2.7h</a:t>
            </a:r>
            <a:endParaRPr lang="en-US" altLang="zh-CN" sz="20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 descr="997cbb174b3d6a32bc86b75dc7f23113"/>
          <p:cNvPicPr>
            <a:picLocks noChangeAspect="1"/>
          </p:cNvPicPr>
          <p:nvPr/>
        </p:nvPicPr>
        <p:blipFill>
          <a:blip r:embed="rId4"/>
          <a:srcRect l="16747" r="21000" b="9389"/>
          <a:stretch>
            <a:fillRect/>
          </a:stretch>
        </p:blipFill>
        <p:spPr>
          <a:xfrm>
            <a:off x="9267190" y="1059180"/>
            <a:ext cx="2344420" cy="2272665"/>
          </a:xfrm>
          <a:prstGeom prst="rect">
            <a:avLst/>
          </a:prstGeom>
        </p:spPr>
      </p:pic>
      <p:pic>
        <p:nvPicPr>
          <p:cNvPr id="17" name="图片 16" descr="eb70d1c8ea623b2a36114e07347796fc"/>
          <p:cNvPicPr>
            <a:picLocks noChangeAspect="1"/>
          </p:cNvPicPr>
          <p:nvPr/>
        </p:nvPicPr>
        <p:blipFill>
          <a:blip r:embed="rId5"/>
          <a:srcRect l="9887" r="9515"/>
          <a:stretch>
            <a:fillRect/>
          </a:stretch>
        </p:blipFill>
        <p:spPr>
          <a:xfrm>
            <a:off x="512445" y="3520440"/>
            <a:ext cx="2319655" cy="172656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74040" y="3506470"/>
            <a:ext cx="2180590" cy="2297430"/>
          </a:xfrm>
          <a:prstGeom prst="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9711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3905" y="5247005"/>
            <a:ext cx="1807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电脑工作</a:t>
            </a:r>
            <a:r>
              <a:rPr lang="zh-CN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zh-CN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5h</a:t>
            </a:r>
            <a:endParaRPr lang="en-US" altLang="zh-CN" sz="20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65620" y="2785110"/>
            <a:ext cx="2105025" cy="39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66555" y="2785110"/>
            <a:ext cx="2345055" cy="39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32900" y="2792095"/>
            <a:ext cx="2439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电车行驶约</a:t>
            </a:r>
            <a:r>
              <a:rPr lang="en-US" altLang="zh-CN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0.85km</a:t>
            </a:r>
            <a:endParaRPr lang="en-US" altLang="zh-CN" sz="20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" name="图片 23" descr="c2862aa75c25e6d20fbfb4dd463ef82b"/>
          <p:cNvPicPr>
            <a:picLocks noChangeAspect="1"/>
          </p:cNvPicPr>
          <p:nvPr/>
        </p:nvPicPr>
        <p:blipFill>
          <a:blip r:embed="rId6"/>
          <a:srcRect t="26204" r="42374"/>
          <a:stretch>
            <a:fillRect/>
          </a:stretch>
        </p:blipFill>
        <p:spPr>
          <a:xfrm>
            <a:off x="9267190" y="3530600"/>
            <a:ext cx="2309495" cy="22733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365615" y="5295265"/>
            <a:ext cx="2105025" cy="39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08470" y="2792095"/>
            <a:ext cx="2257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采掘原煤约</a:t>
            </a:r>
            <a:r>
              <a:rPr lang="en-US" altLang="zh-CN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100kg</a:t>
            </a:r>
            <a:endParaRPr lang="en-US" altLang="zh-CN" sz="20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88780" y="5295265"/>
            <a:ext cx="2436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灌溉农田约</a:t>
            </a:r>
            <a:r>
              <a:rPr lang="en-US" altLang="zh-CN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330m</a:t>
            </a:r>
            <a:r>
              <a:rPr lang="en-US" altLang="zh-CN" sz="2000" b="1" baseline="300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zh-CN" sz="2000" b="1" baseline="300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20110" y="2719070"/>
            <a:ext cx="267716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kW·h</a:t>
            </a:r>
            <a:endParaRPr lang="zh-CN" altLang="en-US" sz="36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电的作用</a:t>
            </a:r>
            <a:endParaRPr lang="zh-CN" altLang="en-US" sz="36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0" name="图片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15" y="5960706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1" grpId="0" animBg="1"/>
      <p:bldP spid="26" grpId="0"/>
      <p:bldP spid="20" grpId="0" animBg="1"/>
      <p:bldP spid="12" grpId="0"/>
      <p:bldP spid="23" grpId="0" animBg="1"/>
      <p:bldP spid="16" grpId="0"/>
      <p:bldP spid="25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4231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（电功）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3405" y="1066800"/>
            <a:ext cx="10858500" cy="1850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电功：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电能转化为其他形式的能的过程也可以说是电流做功的过程，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         有多少电能发生了转化就说电流做了多少功，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         即电功是多少。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9610" y="3493135"/>
            <a:ext cx="112991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当电路两端的电压为U，电路的电流为I，通电时间为t时，电功W(或者说消耗的电能)为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55695" y="4272280"/>
            <a:ext cx="25450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W=UIt</a:t>
            </a:r>
            <a:endParaRPr lang="en-US" altLang="zh-CN" sz="54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9610" y="5343525"/>
            <a:ext cx="1099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（加在用电器上的电压越高、通过的电流越大、通电时间越长，电流做功越多）。</a:t>
            </a:r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4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30" y="5810846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118225" y="1666875"/>
            <a:ext cx="3242945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30000"/>
              </a:lnSpc>
            </a:pP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</a:t>
            </a:r>
            <a:r>
              <a:rPr lang="en-US" sz="32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32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UIt</a:t>
            </a:r>
            <a:endParaRPr lang="en-US" altLang="en-US" sz="3200" b="1" i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2605" y="1157605"/>
            <a:ext cx="2680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电能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0230" y="1802765"/>
            <a:ext cx="4693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单位：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</a:t>
            </a:r>
            <a:r>
              <a:rPr 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endParaRPr lang="en-US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995" y="3789045"/>
            <a:ext cx="2954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电能的计量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6955" y="4517390"/>
            <a:ext cx="3525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电能表参数的含义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8680" y="1175385"/>
            <a:ext cx="185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电功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92240" y="2386330"/>
            <a:ext cx="2975610" cy="0"/>
          </a:xfrm>
          <a:prstGeom prst="line">
            <a:avLst/>
          </a:prstGeom>
          <a:ln w="222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139950" y="1814195"/>
            <a:ext cx="1304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kW·h</a:t>
            </a:r>
            <a:r>
              <a:rPr 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6945" y="2453005"/>
            <a:ext cx="4785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1kW·h</a:t>
            </a: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</a:t>
            </a:r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3.6×10</a:t>
            </a:r>
            <a:r>
              <a:rPr lang="en-US" sz="32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</a:t>
            </a:r>
            <a:endParaRPr lang="en-US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063625" y="2984500"/>
            <a:ext cx="3849370" cy="0"/>
          </a:xfrm>
          <a:prstGeom prst="line">
            <a:avLst/>
          </a:prstGeom>
          <a:ln w="222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125845" y="2305685"/>
            <a:ext cx="4004945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1J=1V·A·s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482715" y="2984500"/>
            <a:ext cx="3849370" cy="0"/>
          </a:xfrm>
          <a:prstGeom prst="line">
            <a:avLst/>
          </a:prstGeom>
          <a:ln w="222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4" grpId="0"/>
      <p:bldP spid="4" grpId="0"/>
      <p:bldP spid="6" grpId="0"/>
      <p:bldP spid="100" grpId="0"/>
      <p:bldP spid="2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605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255" y="1098550"/>
            <a:ext cx="112509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如图，对于电能表面板上的一些参数的理解，下列说法错误的是(　)。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3880" y="3448050"/>
            <a:ext cx="112560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此时电能表的读数为2818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7度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“220V”是指这个电能表应该在220V的电路中使用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“10(20)A”是指这个电能表使用时正常工作电流为10安或20安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“3000Revs/(kW·h)”是指用电器每消耗1千瓦时电能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电能表的转盘转过3000转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1350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077595" y="1880235"/>
            <a:ext cx="1448435" cy="1540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0644505" y="1098550"/>
            <a:ext cx="68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97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76350" y="1351280"/>
            <a:ext cx="96393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串联在电路中的两盏灯L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和L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，已知L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的电阻比L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的电阻大，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则________两端电压大，相同时间内________消耗的电能多，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______更亮些；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若将它们并联在电路中，通过______的电流大些，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相同时间内电流通过______做功多些，______更亮一些。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77085" y="2112010"/>
            <a:ext cx="681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32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3760" y="2112010"/>
            <a:ext cx="681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32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5110" y="2748915"/>
            <a:ext cx="681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32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6960" y="4025900"/>
            <a:ext cx="681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32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45990" y="4662805"/>
            <a:ext cx="681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32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17435" y="4662805"/>
            <a:ext cx="681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32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9337" y="30794"/>
            <a:ext cx="10213326" cy="6825439"/>
            <a:chOff x="989337" y="30794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0794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701105" y="2370381"/>
              <a:ext cx="6285186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第十八章 电功率</a:t>
              </a:r>
              <a:endPara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第1节 电能 电功</a:t>
              </a:r>
              <a:endPara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631334" y="1898260"/>
            <a:ext cx="993876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1.知道电能表的作用并了解它的技术参数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2.了解电功的概念，进一步体会做功与能量转化的联系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3.理解电功公式的意义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4.能初步运用电功公式进行简单计算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1064" y="1189850"/>
            <a:ext cx="24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207886" y="1573622"/>
            <a:ext cx="11249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学习重点 </a:t>
            </a:r>
            <a:r>
              <a:rPr altLang="zh-CN" sz="2800" dirty="0">
                <a:latin typeface="微软雅黑" panose="020B0503020204020204" charset="-122"/>
                <a:ea typeface="微软雅黑" panose="020B0503020204020204" charset="-122"/>
              </a:rPr>
              <a:t>理解电功公式的意义，并能运用电功公式计算</a:t>
            </a:r>
            <a:r>
              <a:rPr lang="zh-CN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1588" y="3473790"/>
            <a:ext cx="1013206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难点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认识电能表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3305" y="1059815"/>
            <a:ext cx="118833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学习方法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1.通过设计实验引导学生体会电流做功的因素，并掌握电功公式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通过了解电能的利用，认识电能表，并理解电功的概念和公式，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   明确电功由电压、电流和通电时间决定。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3305" y="3263265"/>
            <a:ext cx="10250170" cy="26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学具准备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感应式电能表、IC卡式电能表、电子式电能表、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开关、导线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endParaRPr lang="zh-CN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两个小灯泡(“2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5V  0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5A”“2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5V　0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3A”)、两只电压表、</a:t>
            </a:r>
            <a:endParaRPr lang="zh-CN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两只电流表、滑动变阻器、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两节干电池及电池盒、</a:t>
            </a:r>
            <a:endParaRPr lang="zh-CN" altLang="zh-CN" sz="2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几张家庭连续月交电费发票。</a:t>
            </a:r>
            <a:endParaRPr lang="zh-CN" altLang="zh-CN" sz="2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639410" y="2056921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148357" y="2165447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spc="300" dirty="0" smtClean="0">
                <a:solidFill>
                  <a:schemeClr val="bg2">
                    <a:lumMod val="10000"/>
                  </a:schemeClr>
                </a:solidFill>
                <a:hlinkClick r:id="rId1" action="ppaction://hlinksldjump"/>
              </a:rPr>
              <a:t>导入新课</a:t>
            </a:r>
            <a:endParaRPr lang="zh-CN" altLang="en-US" sz="4000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661445" y="3624464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802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 smtClean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03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170392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课堂小结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618536" y="2056921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02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618536" y="3624464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8080674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课题练习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892542" y="1535247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0372" y="163056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977" y="2166143"/>
            <a:ext cx="309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4" action="ppaction://hlinksldjump"/>
              </a:rPr>
              <a:t>讲授新课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 flipV="1">
            <a:off x="577215" y="1889760"/>
            <a:ext cx="6334125" cy="3959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8F8F8"/>
            </a:solidFill>
          </a:ln>
        </p:spPr>
        <p:style>
          <a:lnRef idx="2">
            <a:srgbClr val="FF4251">
              <a:shade val="50000"/>
            </a:srgbClr>
          </a:lnRef>
          <a:fillRef idx="1">
            <a:srgbClr val="FF4251"/>
          </a:fillRef>
          <a:effectRef idx="0">
            <a:srgbClr val="FF4251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63ee9f7f47aaf71ab5ac7f0175fd09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25" y="1889760"/>
            <a:ext cx="5278755" cy="39598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048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3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导入新课</a:t>
            </a:r>
            <a:endParaRPr lang="zh-CN" altLang="en-US" sz="2800" b="1" spc="3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7570" y="2920365"/>
            <a:ext cx="5021580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各种各样的发电厂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将不同形式的能转化为电能，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供人们使用。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10796270" y="1227455"/>
            <a:ext cx="731520" cy="762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rgbClr val="FF4251">
              <a:shade val="50000"/>
            </a:srgbClr>
          </a:lnRef>
          <a:fillRef idx="1">
            <a:srgbClr val="FF4251"/>
          </a:fillRef>
          <a:effectRef idx="0">
            <a:srgbClr val="FF4251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>
            <p:custDataLst>
              <p:tags r:id="rId4"/>
            </p:custDataLst>
          </p:nvPr>
        </p:nvSpPr>
        <p:spPr>
          <a:xfrm rot="5400000">
            <a:off x="753110" y="906145"/>
            <a:ext cx="339725" cy="71882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rgbClr val="FF4251">
              <a:shade val="50000"/>
            </a:srgbClr>
          </a:lnRef>
          <a:fillRef idx="1">
            <a:srgbClr val="FF4251"/>
          </a:fillRef>
          <a:effectRef idx="0">
            <a:srgbClr val="FF4251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任意多边形: 形状 5"/>
          <p:cNvSpPr/>
          <p:nvPr>
            <p:custDataLst>
              <p:tags r:id="rId5"/>
            </p:custDataLst>
          </p:nvPr>
        </p:nvSpPr>
        <p:spPr>
          <a:xfrm>
            <a:off x="5692639" y="2274874"/>
            <a:ext cx="333511" cy="333511"/>
          </a:xfrm>
          <a:custGeom>
            <a:avLst/>
            <a:gdLst>
              <a:gd name="connsiteX0" fmla="*/ 120141 w 333511"/>
              <a:gd name="connsiteY0" fmla="*/ 0 h 333511"/>
              <a:gd name="connsiteX1" fmla="*/ 213370 w 333511"/>
              <a:gd name="connsiteY1" fmla="*/ 0 h 333511"/>
              <a:gd name="connsiteX2" fmla="*/ 213370 w 333511"/>
              <a:gd name="connsiteY2" fmla="*/ 120141 h 333511"/>
              <a:gd name="connsiteX3" fmla="*/ 333511 w 333511"/>
              <a:gd name="connsiteY3" fmla="*/ 120141 h 333511"/>
              <a:gd name="connsiteX4" fmla="*/ 333511 w 333511"/>
              <a:gd name="connsiteY4" fmla="*/ 213370 h 333511"/>
              <a:gd name="connsiteX5" fmla="*/ 213370 w 333511"/>
              <a:gd name="connsiteY5" fmla="*/ 213370 h 333511"/>
              <a:gd name="connsiteX6" fmla="*/ 213370 w 333511"/>
              <a:gd name="connsiteY6" fmla="*/ 333511 h 333511"/>
              <a:gd name="connsiteX7" fmla="*/ 120141 w 333511"/>
              <a:gd name="connsiteY7" fmla="*/ 333511 h 333511"/>
              <a:gd name="connsiteX8" fmla="*/ 120141 w 333511"/>
              <a:gd name="connsiteY8" fmla="*/ 213370 h 333511"/>
              <a:gd name="connsiteX9" fmla="*/ 0 w 333511"/>
              <a:gd name="connsiteY9" fmla="*/ 213370 h 333511"/>
              <a:gd name="connsiteX10" fmla="*/ 0 w 333511"/>
              <a:gd name="connsiteY10" fmla="*/ 120141 h 333511"/>
              <a:gd name="connsiteX11" fmla="*/ 120141 w 333511"/>
              <a:gd name="connsiteY11" fmla="*/ 120141 h 33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511" h="333511">
                <a:moveTo>
                  <a:pt x="120141" y="0"/>
                </a:moveTo>
                <a:lnTo>
                  <a:pt x="213370" y="0"/>
                </a:lnTo>
                <a:lnTo>
                  <a:pt x="213370" y="120141"/>
                </a:lnTo>
                <a:lnTo>
                  <a:pt x="333511" y="120141"/>
                </a:lnTo>
                <a:lnTo>
                  <a:pt x="333511" y="213370"/>
                </a:lnTo>
                <a:lnTo>
                  <a:pt x="213370" y="213370"/>
                </a:lnTo>
                <a:lnTo>
                  <a:pt x="213370" y="333511"/>
                </a:lnTo>
                <a:lnTo>
                  <a:pt x="120141" y="333511"/>
                </a:lnTo>
                <a:lnTo>
                  <a:pt x="120141" y="213370"/>
                </a:lnTo>
                <a:lnTo>
                  <a:pt x="0" y="213370"/>
                </a:lnTo>
                <a:lnTo>
                  <a:pt x="0" y="120141"/>
                </a:lnTo>
                <a:lnTo>
                  <a:pt x="120141" y="120141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rgbClr val="FF4251">
              <a:shade val="50000"/>
            </a:srgbClr>
          </a:lnRef>
          <a:fillRef idx="1">
            <a:srgbClr val="FF4251"/>
          </a:fillRef>
          <a:effectRef idx="0">
            <a:srgbClr val="FF4251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6"/>
            </p:custDataLst>
          </p:nvPr>
        </p:nvCxnSpPr>
        <p:spPr>
          <a:xfrm>
            <a:off x="1014095" y="5130800"/>
            <a:ext cx="4639945" cy="0"/>
          </a:xfrm>
          <a:prstGeom prst="line">
            <a:avLst/>
          </a:prstGeom>
          <a:ln w="25400">
            <a:solidFill>
              <a:sysClr val="window" lastClr="FFFFFF">
                <a:lumMod val="75000"/>
              </a:sysClr>
            </a:solidFill>
            <a:prstDash val="dash"/>
          </a:ln>
        </p:spPr>
        <p:style>
          <a:lnRef idx="1">
            <a:srgbClr val="FF4251"/>
          </a:lnRef>
          <a:fillRef idx="0">
            <a:srgbClr val="FF4251"/>
          </a:fillRef>
          <a:effectRef idx="0">
            <a:srgbClr val="FF4251"/>
          </a:effectRef>
          <a:fontRef idx="minor">
            <a:sysClr val="windowText" lastClr="000000"/>
          </a:fontRef>
        </p:style>
      </p:cxnSp>
      <p:pic>
        <p:nvPicPr>
          <p:cNvPr id="14" name="图片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15" y="559304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6170" y="1307465"/>
            <a:ext cx="5100320" cy="3990340"/>
          </a:xfrm>
          <a:prstGeom prst="rect">
            <a:avLst/>
          </a:prstGeom>
          <a:solidFill>
            <a:schemeClr val="bg1"/>
          </a:solidFill>
          <a:ln w="19050">
            <a:solidFill>
              <a:srgbClr val="E9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（电能）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c680d418e9d36b04500830028e1f71f0"/>
          <p:cNvPicPr>
            <a:picLocks noChangeAspect="1"/>
          </p:cNvPicPr>
          <p:nvPr/>
        </p:nvPicPr>
        <p:blipFill>
          <a:blip r:embed="rId1"/>
          <a:srcRect l="7161" t="22307" r="15535" b="6028"/>
          <a:stretch>
            <a:fillRect/>
          </a:stretch>
        </p:blipFill>
        <p:spPr>
          <a:xfrm>
            <a:off x="1291590" y="1578610"/>
            <a:ext cx="4705350" cy="2469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2075" y="4048125"/>
            <a:ext cx="465582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电视机、电脑依靠电能工作，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把各种信息加工后传达给我们。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02400" y="1307465"/>
            <a:ext cx="4467860" cy="3990340"/>
          </a:xfrm>
          <a:prstGeom prst="rect">
            <a:avLst/>
          </a:prstGeom>
          <a:solidFill>
            <a:schemeClr val="bg1"/>
          </a:solidFill>
          <a:ln w="19050">
            <a:solidFill>
              <a:srgbClr val="E9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25063e51d04655fbf7cc49b08027e149"/>
          <p:cNvPicPr>
            <a:picLocks noChangeAspect="1"/>
          </p:cNvPicPr>
          <p:nvPr/>
        </p:nvPicPr>
        <p:blipFill>
          <a:blip r:embed="rId2"/>
          <a:srcRect l="12152" b="30233"/>
          <a:stretch>
            <a:fillRect/>
          </a:stretch>
        </p:blipFill>
        <p:spPr>
          <a:xfrm>
            <a:off x="6746875" y="1578610"/>
            <a:ext cx="3979545" cy="21075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27190" y="3793490"/>
            <a:ext cx="420052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人造卫星展开太阳能电池板，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把太阳能转化为电能提供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给卫星上的用电器。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0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（电能）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1875" y="1793240"/>
            <a:ext cx="10040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电能的单位：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42315" y="3990340"/>
            <a:ext cx="85439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36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1kW·h</a:t>
            </a:r>
            <a:r>
              <a:rPr lang="en-US" altLang="zh-CN" sz="36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=1</a:t>
            </a:r>
            <a:r>
              <a:rPr lang="en-US" sz="36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×10</a:t>
            </a:r>
            <a:r>
              <a:rPr lang="en-US" sz="3600" baseline="300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sz="36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W×3600s=</a:t>
            </a:r>
            <a:r>
              <a:rPr lang="en-US" sz="36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3.6×10</a:t>
            </a:r>
            <a:r>
              <a:rPr lang="en-US" sz="3600" b="0" baseline="300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sz="3600" b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endParaRPr lang="en-US" altLang="en-US" sz="3600" b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31875" y="3452495"/>
            <a:ext cx="4607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千瓦时与焦耳的关系：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0260" y="2379980"/>
            <a:ext cx="7608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“度”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学名叫做“千瓦时”，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符号：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kW·h。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0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1000_1*i*1"/>
  <p:tag name="KSO_WM_TEMPLATE_CATEGORY" val="diagram"/>
  <p:tag name="KSO_WM_TEMPLATE_INDEX" val="20191000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FOIL_COLOR" val="1"/>
  <p:tag name="KSO_WM_UNIT_ADJUSTLAYOUT_ID" val="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1000_1*i*5"/>
  <p:tag name="KSO_WM_TEMPLATE_CATEGORY" val="diagram"/>
  <p:tag name="KSO_WM_TEMPLATE_INDEX" val="20191000"/>
  <p:tag name="KSO_WM_UNIT_LAYERLEVEL" val="1"/>
  <p:tag name="KSO_WM_TAG_VERSION" val="1.0"/>
  <p:tag name="KSO_WM_BEAUTIFY_FLAG" val="#wm#"/>
  <p:tag name="KSO_WM_UNIT_COLOR_SCHEME_SHAPE_ID" val="40"/>
  <p:tag name="KSO_WM_UNIT_COLOR_SCHEME_PARENT_PAGE" val="0_1"/>
  <p:tag name="KSO_WM_UNIT_ADJUSTLAYOUT_ID" val="4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1000_1*i*7"/>
  <p:tag name="KSO_WM_TEMPLATE_CATEGORY" val="diagram"/>
  <p:tag name="KSO_WM_TEMPLATE_INDEX" val="20191000"/>
  <p:tag name="KSO_WM_UNIT_LAYERLEVEL" val="1"/>
  <p:tag name="KSO_WM_TAG_VERSION" val="1.0"/>
  <p:tag name="KSO_WM_BEAUTIFY_FLAG" val="#wm#"/>
  <p:tag name="KSO_WM_UNIT_COLOR_SCHEME_SHAPE_ID" val="64"/>
  <p:tag name="KSO_WM_UNIT_COLOR_SCHEME_PARENT_PAGE" val="0_1"/>
  <p:tag name="KSO_WM_UNIT_ADJUSTLAYOUT_ID" val="6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191000_1*i*8"/>
  <p:tag name="KSO_WM_TEMPLATE_CATEGORY" val="diagram"/>
  <p:tag name="KSO_WM_TEMPLATE_INDEX" val="20191000"/>
  <p:tag name="KSO_WM_UNIT_LAYERLEVEL" val="1"/>
  <p:tag name="KSO_WM_TAG_VERSION" val="1.0"/>
  <p:tag name="KSO_WM_BEAUTIFY_FLAG" val="#wm#"/>
  <p:tag name="KSO_WM_UNIT_COLOR_SCHEME_SHAPE_ID" val="65"/>
  <p:tag name="KSO_WM_UNIT_COLOR_SCHEME_PARENT_PAGE" val="0_1"/>
  <p:tag name="KSO_WM_UNIT_ADJUSTLAYOUT_ID" val="65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1000_1*i*2"/>
  <p:tag name="KSO_WM_TEMPLATE_CATEGORY" val="diagram"/>
  <p:tag name="KSO_WM_TEMPLATE_INDEX" val="20191000"/>
  <p:tag name="KSO_WM_UNIT_LAYERLEVEL" val="1"/>
  <p:tag name="KSO_WM_TAG_VERSION" val="1.0"/>
  <p:tag name="KSO_WM_BEAUTIFY_FLAG" val="#wm#"/>
  <p:tag name="KSO_WM_UNIT_COLOR_SCHEME_SHAPE_ID" val="43"/>
  <p:tag name="KSO_WM_UNIT_COLOR_SCHEME_PARENT_PAGE" val="0_1"/>
  <p:tag name="KSO_WM_UNIT_DECOLORIZATION" val="1"/>
  <p:tag name="KSO_WM_UNIT_ADJUSTLAYOUT_ID" val="43"/>
</p:tagLst>
</file>

<file path=ppt/tags/tag7.xml><?xml version="1.0" encoding="utf-8"?>
<p:tagLst xmlns:p="http://schemas.openxmlformats.org/presentationml/2006/main">
  <p:tag name="KSO_WM_DOC_GUID" val="{3e51ec63-fd45-43a2-b346-6037026548c4}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WPS 演示</Application>
  <PresentationFormat>自定义</PresentationFormat>
  <Paragraphs>224</Paragraphs>
  <Slides>18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Agency FB</vt:lpstr>
      <vt:lpstr>Malgun Gothic</vt:lpstr>
      <vt:lpstr>幼圆</vt:lpstr>
      <vt:lpstr>微软雅黑 Light</vt:lpstr>
      <vt:lpstr>Arial Unicode MS</vt:lpstr>
      <vt:lpstr>Office 主题​​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1.10信息化教师说课05PPT</dc:title>
  <dc:creator>Administrator</dc:creator>
  <cp:lastModifiedBy>Administrator</cp:lastModifiedBy>
  <cp:revision>341</cp:revision>
  <dcterms:created xsi:type="dcterms:W3CDTF">2018-01-10T07:31:00Z</dcterms:created>
  <dcterms:modified xsi:type="dcterms:W3CDTF">2019-09-03T07:09:59Z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