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8"/>
  </p:handoutMasterIdLst>
  <p:sldIdLst>
    <p:sldId id="317" r:id="rId3"/>
    <p:sldId id="258" r:id="rId4"/>
    <p:sldId id="293" r:id="rId6"/>
    <p:sldId id="323" r:id="rId7"/>
    <p:sldId id="315" r:id="rId8"/>
    <p:sldId id="263" r:id="rId9"/>
    <p:sldId id="295" r:id="rId10"/>
    <p:sldId id="296" r:id="rId11"/>
    <p:sldId id="308" r:id="rId12"/>
    <p:sldId id="337" r:id="rId13"/>
    <p:sldId id="321" r:id="rId14"/>
    <p:sldId id="325" r:id="rId15"/>
    <p:sldId id="310" r:id="rId16"/>
    <p:sldId id="292"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17"/>
    <a:srgbClr val="FF9900"/>
    <a:srgbClr val="177743"/>
    <a:srgbClr val="FF9B01"/>
    <a:srgbClr val="DE0023"/>
    <a:srgbClr val="1A804A"/>
    <a:srgbClr val="A7EA65"/>
    <a:srgbClr val="6DC01A"/>
    <a:srgbClr val="529013"/>
    <a:srgbClr val="147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9" autoAdjust="0"/>
    <p:restoredTop sz="94614" autoAdjust="0"/>
  </p:normalViewPr>
  <p:slideViewPr>
    <p:cSldViewPr snapToGrid="0" showGuides="1">
      <p:cViewPr>
        <p:scale>
          <a:sx n="80" d="100"/>
          <a:sy n="80" d="100"/>
        </p:scale>
        <p:origin x="-408" y="-90"/>
      </p:cViewPr>
      <p:guideLst>
        <p:guide orient="horz" pos="2374"/>
        <p:guide pos="391"/>
        <p:guide pos="1986"/>
        <p:guide orient="horz" pos="1371"/>
        <p:guide orient="horz" pos="2811"/>
        <p:guide pos="751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CC37E846-C89D-4742-8455-2264ABF165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F3B7977C-932D-4410-8CF1-A9FC3AAB8F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B7977C-932D-4410-8CF1-A9FC3AAB8FD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B7977C-932D-4410-8CF1-A9FC3AAB8FD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3C742A-C417-4B3D-8AF9-DC82C9E4C5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0" name="图片 79"/>
          <p:cNvPicPr>
            <a:picLocks noChangeAspect="1"/>
          </p:cNvPicPr>
          <p:nvPr userDrawn="1"/>
        </p:nvPicPr>
        <p:blipFill rotWithShape="1">
          <a:blip r:embed="rId2" cstate="screen"/>
          <a:srcRect/>
          <a:stretch>
            <a:fillRect/>
          </a:stretch>
        </p:blipFill>
        <p:spPr>
          <a:xfrm>
            <a:off x="0" y="235642"/>
            <a:ext cx="449943" cy="756005"/>
          </a:xfrm>
          <a:prstGeom prst="rect">
            <a:avLst/>
          </a:prstGeom>
        </p:spPr>
      </p:pic>
      <p:pic>
        <p:nvPicPr>
          <p:cNvPr id="81" name="图片 80"/>
          <p:cNvPicPr>
            <a:picLocks noChangeAspect="1"/>
          </p:cNvPicPr>
          <p:nvPr userDrawn="1"/>
        </p:nvPicPr>
        <p:blipFill rotWithShape="1">
          <a:blip r:embed="rId3" cstate="screen"/>
          <a:srcRect l="-1" r="-801"/>
          <a:stretch>
            <a:fillRect/>
          </a:stretch>
        </p:blipFill>
        <p:spPr>
          <a:xfrm>
            <a:off x="-540774" y="5527839"/>
            <a:ext cx="12965003" cy="1330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4AF5AE-2E0F-409A-8E23-AB5175A1EB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EB4C5C-6577-4D17-874D-74C56C5016A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defRPr>
            </a:lvl1pPr>
          </a:lstStyle>
          <a:p>
            <a:fld id="{7A4AF5AE-2E0F-409A-8E23-AB5175A1EB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defRPr>
            </a:lvl1pPr>
          </a:lstStyle>
          <a:p>
            <a:fld id="{6BEB4C5C-6577-4D17-874D-74C56C5016A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slide" Target="slide6.xml"/><Relationship Id="rId3"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image" Target="NULL" TargetMode="External"/><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slide" Target="slide8.xml"/><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 Target="slide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image" Target="../media/image8.wmf"/><Relationship Id="rId7" Type="http://schemas.openxmlformats.org/officeDocument/2006/relationships/oleObject" Target="../embeddings/oleObject3.bin"/><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3" Type="http://schemas.openxmlformats.org/officeDocument/2006/relationships/oleObject" Target="../embeddings/oleObject1.bin"/><Relationship Id="rId2" Type="http://schemas.openxmlformats.org/officeDocument/2006/relationships/image" Target="../media/image5.png"/><Relationship Id="rId13" Type="http://schemas.openxmlformats.org/officeDocument/2006/relationships/notesSlide" Target="../notesSlides/notesSlide7.xml"/><Relationship Id="rId12" Type="http://schemas.openxmlformats.org/officeDocument/2006/relationships/vmlDrawing" Target="../drawings/vmlDrawing1.vml"/><Relationship Id="rId11" Type="http://schemas.openxmlformats.org/officeDocument/2006/relationships/slideLayout" Target="../slideLayouts/slideLayout12.xml"/><Relationship Id="rId10" Type="http://schemas.openxmlformats.org/officeDocument/2006/relationships/image" Target="../media/image9.wmf"/><Relationship Id="rId1" Type="http://schemas.openxmlformats.org/officeDocument/2006/relationships/slide" Target="slide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10.wmf"/><Relationship Id="rId1"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6"/>
          <p:cNvGrpSpPr/>
          <p:nvPr/>
        </p:nvGrpSpPr>
        <p:grpSpPr>
          <a:xfrm>
            <a:off x="285710" y="1523987"/>
            <a:ext cx="5524525" cy="5022768"/>
            <a:chOff x="214282" y="1142990"/>
            <a:chExt cx="4143394" cy="3767076"/>
          </a:xfrm>
        </p:grpSpPr>
        <p:sp>
          <p:nvSpPr>
            <p:cNvPr id="6" name="Oval 33"/>
            <p:cNvSpPr/>
            <p:nvPr/>
          </p:nvSpPr>
          <p:spPr>
            <a:xfrm>
              <a:off x="214282" y="1142990"/>
              <a:ext cx="3767076" cy="37670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charset="-122"/>
              </a:endParaRPr>
            </a:p>
          </p:txBody>
        </p:sp>
        <p:grpSp>
          <p:nvGrpSpPr>
            <p:cNvPr id="7" name="Group 14"/>
            <p:cNvGrpSpPr/>
            <p:nvPr/>
          </p:nvGrpSpPr>
          <p:grpSpPr>
            <a:xfrm>
              <a:off x="1050011" y="1411003"/>
              <a:ext cx="2015686" cy="1660970"/>
              <a:chOff x="2606675" y="2208213"/>
              <a:chExt cx="1136651" cy="936626"/>
            </a:xfrm>
          </p:grpSpPr>
          <p:sp>
            <p:nvSpPr>
              <p:cNvPr id="22" name="Freeform 138"/>
              <p:cNvSpPr>
                <a:spLocks noEditPoints="1"/>
              </p:cNvSpPr>
              <p:nvPr/>
            </p:nvSpPr>
            <p:spPr bwMode="auto">
              <a:xfrm>
                <a:off x="2606675" y="2895601"/>
                <a:ext cx="561975" cy="249238"/>
              </a:xfrm>
              <a:custGeom>
                <a:avLst/>
                <a:gdLst/>
                <a:ahLst/>
                <a:cxnLst>
                  <a:cxn ang="0">
                    <a:pos x="354" y="97"/>
                  </a:cxn>
                  <a:cxn ang="0">
                    <a:pos x="353" y="97"/>
                  </a:cxn>
                  <a:cxn ang="0">
                    <a:pos x="339" y="97"/>
                  </a:cxn>
                  <a:cxn ang="0">
                    <a:pos x="341" y="53"/>
                  </a:cxn>
                  <a:cxn ang="0">
                    <a:pos x="341" y="53"/>
                  </a:cxn>
                  <a:cxn ang="0">
                    <a:pos x="341" y="52"/>
                  </a:cxn>
                  <a:cxn ang="0">
                    <a:pos x="343" y="48"/>
                  </a:cxn>
                  <a:cxn ang="0">
                    <a:pos x="347" y="45"/>
                  </a:cxn>
                  <a:cxn ang="0">
                    <a:pos x="349" y="45"/>
                  </a:cxn>
                  <a:cxn ang="0">
                    <a:pos x="353" y="44"/>
                  </a:cxn>
                  <a:cxn ang="0">
                    <a:pos x="353" y="44"/>
                  </a:cxn>
                  <a:cxn ang="0">
                    <a:pos x="354" y="44"/>
                  </a:cxn>
                  <a:cxn ang="0">
                    <a:pos x="354" y="44"/>
                  </a:cxn>
                  <a:cxn ang="0">
                    <a:pos x="354" y="44"/>
                  </a:cxn>
                  <a:cxn ang="0">
                    <a:pos x="354" y="3"/>
                  </a:cxn>
                  <a:cxn ang="0">
                    <a:pos x="144" y="1"/>
                  </a:cxn>
                  <a:cxn ang="0">
                    <a:pos x="144" y="1"/>
                  </a:cxn>
                  <a:cxn ang="0">
                    <a:pos x="2" y="0"/>
                  </a:cxn>
                  <a:cxn ang="0">
                    <a:pos x="0" y="157"/>
                  </a:cxn>
                  <a:cxn ang="0">
                    <a:pos x="353" y="157"/>
                  </a:cxn>
                  <a:cxn ang="0">
                    <a:pos x="354" y="97"/>
                  </a:cxn>
                  <a:cxn ang="0">
                    <a:pos x="59" y="117"/>
                  </a:cxn>
                  <a:cxn ang="0">
                    <a:pos x="34" y="116"/>
                  </a:cxn>
                  <a:cxn ang="0">
                    <a:pos x="34" y="82"/>
                  </a:cxn>
                  <a:cxn ang="0">
                    <a:pos x="60" y="82"/>
                  </a:cxn>
                  <a:cxn ang="0">
                    <a:pos x="59" y="117"/>
                  </a:cxn>
                  <a:cxn ang="0">
                    <a:pos x="60" y="62"/>
                  </a:cxn>
                  <a:cxn ang="0">
                    <a:pos x="34" y="62"/>
                  </a:cxn>
                  <a:cxn ang="0">
                    <a:pos x="36" y="28"/>
                  </a:cxn>
                  <a:cxn ang="0">
                    <a:pos x="60" y="28"/>
                  </a:cxn>
                  <a:cxn ang="0">
                    <a:pos x="60" y="62"/>
                  </a:cxn>
                  <a:cxn ang="0">
                    <a:pos x="111" y="117"/>
                  </a:cxn>
                  <a:cxn ang="0">
                    <a:pos x="87" y="117"/>
                  </a:cxn>
                  <a:cxn ang="0">
                    <a:pos x="87" y="82"/>
                  </a:cxn>
                  <a:cxn ang="0">
                    <a:pos x="112" y="82"/>
                  </a:cxn>
                  <a:cxn ang="0">
                    <a:pos x="111" y="117"/>
                  </a:cxn>
                  <a:cxn ang="0">
                    <a:pos x="112" y="63"/>
                  </a:cxn>
                  <a:cxn ang="0">
                    <a:pos x="87" y="63"/>
                  </a:cxn>
                  <a:cxn ang="0">
                    <a:pos x="88" y="28"/>
                  </a:cxn>
                  <a:cxn ang="0">
                    <a:pos x="112" y="28"/>
                  </a:cxn>
                  <a:cxn ang="0">
                    <a:pos x="112" y="63"/>
                  </a:cxn>
                  <a:cxn ang="0">
                    <a:pos x="191" y="96"/>
                  </a:cxn>
                  <a:cxn ang="0">
                    <a:pos x="167" y="94"/>
                  </a:cxn>
                  <a:cxn ang="0">
                    <a:pos x="168" y="11"/>
                  </a:cxn>
                  <a:cxn ang="0">
                    <a:pos x="191" y="11"/>
                  </a:cxn>
                  <a:cxn ang="0">
                    <a:pos x="191" y="96"/>
                  </a:cxn>
                  <a:cxn ang="0">
                    <a:pos x="235" y="96"/>
                  </a:cxn>
                  <a:cxn ang="0">
                    <a:pos x="212" y="96"/>
                  </a:cxn>
                  <a:cxn ang="0">
                    <a:pos x="213" y="12"/>
                  </a:cxn>
                  <a:cxn ang="0">
                    <a:pos x="236" y="12"/>
                  </a:cxn>
                  <a:cxn ang="0">
                    <a:pos x="235" y="96"/>
                  </a:cxn>
                  <a:cxn ang="0">
                    <a:pos x="280" y="97"/>
                  </a:cxn>
                  <a:cxn ang="0">
                    <a:pos x="256" y="96"/>
                  </a:cxn>
                  <a:cxn ang="0">
                    <a:pos x="257" y="12"/>
                  </a:cxn>
                  <a:cxn ang="0">
                    <a:pos x="280" y="12"/>
                  </a:cxn>
                  <a:cxn ang="0">
                    <a:pos x="280" y="97"/>
                  </a:cxn>
                  <a:cxn ang="0">
                    <a:pos x="324" y="97"/>
                  </a:cxn>
                  <a:cxn ang="0">
                    <a:pos x="301" y="97"/>
                  </a:cxn>
                  <a:cxn ang="0">
                    <a:pos x="302" y="13"/>
                  </a:cxn>
                  <a:cxn ang="0">
                    <a:pos x="325" y="13"/>
                  </a:cxn>
                  <a:cxn ang="0">
                    <a:pos x="324" y="97"/>
                  </a:cxn>
                </a:cxnLst>
                <a:rect l="0" t="0" r="r" b="b"/>
                <a:pathLst>
                  <a:path w="354" h="157">
                    <a:moveTo>
                      <a:pt x="354" y="97"/>
                    </a:moveTo>
                    <a:lnTo>
                      <a:pt x="353" y="97"/>
                    </a:lnTo>
                    <a:lnTo>
                      <a:pt x="339" y="97"/>
                    </a:lnTo>
                    <a:lnTo>
                      <a:pt x="341" y="53"/>
                    </a:lnTo>
                    <a:lnTo>
                      <a:pt x="341" y="53"/>
                    </a:lnTo>
                    <a:lnTo>
                      <a:pt x="341" y="52"/>
                    </a:lnTo>
                    <a:lnTo>
                      <a:pt x="343" y="48"/>
                    </a:lnTo>
                    <a:lnTo>
                      <a:pt x="347" y="45"/>
                    </a:lnTo>
                    <a:lnTo>
                      <a:pt x="349" y="45"/>
                    </a:lnTo>
                    <a:lnTo>
                      <a:pt x="353" y="44"/>
                    </a:lnTo>
                    <a:lnTo>
                      <a:pt x="353" y="44"/>
                    </a:lnTo>
                    <a:lnTo>
                      <a:pt x="354" y="44"/>
                    </a:lnTo>
                    <a:lnTo>
                      <a:pt x="354" y="44"/>
                    </a:lnTo>
                    <a:lnTo>
                      <a:pt x="354" y="44"/>
                    </a:lnTo>
                    <a:lnTo>
                      <a:pt x="354" y="3"/>
                    </a:lnTo>
                    <a:lnTo>
                      <a:pt x="144" y="1"/>
                    </a:lnTo>
                    <a:lnTo>
                      <a:pt x="144" y="1"/>
                    </a:lnTo>
                    <a:lnTo>
                      <a:pt x="2" y="0"/>
                    </a:lnTo>
                    <a:lnTo>
                      <a:pt x="0" y="157"/>
                    </a:lnTo>
                    <a:lnTo>
                      <a:pt x="353" y="157"/>
                    </a:lnTo>
                    <a:lnTo>
                      <a:pt x="354" y="97"/>
                    </a:lnTo>
                    <a:close/>
                    <a:moveTo>
                      <a:pt x="59" y="117"/>
                    </a:moveTo>
                    <a:lnTo>
                      <a:pt x="34" y="116"/>
                    </a:lnTo>
                    <a:lnTo>
                      <a:pt x="34" y="82"/>
                    </a:lnTo>
                    <a:lnTo>
                      <a:pt x="60" y="82"/>
                    </a:lnTo>
                    <a:lnTo>
                      <a:pt x="59" y="117"/>
                    </a:lnTo>
                    <a:close/>
                    <a:moveTo>
                      <a:pt x="60" y="62"/>
                    </a:moveTo>
                    <a:lnTo>
                      <a:pt x="34" y="62"/>
                    </a:lnTo>
                    <a:lnTo>
                      <a:pt x="36" y="28"/>
                    </a:lnTo>
                    <a:lnTo>
                      <a:pt x="60" y="28"/>
                    </a:lnTo>
                    <a:lnTo>
                      <a:pt x="60" y="62"/>
                    </a:lnTo>
                    <a:close/>
                    <a:moveTo>
                      <a:pt x="111" y="117"/>
                    </a:moveTo>
                    <a:lnTo>
                      <a:pt x="87" y="117"/>
                    </a:lnTo>
                    <a:lnTo>
                      <a:pt x="87" y="82"/>
                    </a:lnTo>
                    <a:lnTo>
                      <a:pt x="112" y="82"/>
                    </a:lnTo>
                    <a:lnTo>
                      <a:pt x="111" y="117"/>
                    </a:lnTo>
                    <a:close/>
                    <a:moveTo>
                      <a:pt x="112" y="63"/>
                    </a:moveTo>
                    <a:lnTo>
                      <a:pt x="87" y="63"/>
                    </a:lnTo>
                    <a:lnTo>
                      <a:pt x="88" y="28"/>
                    </a:lnTo>
                    <a:lnTo>
                      <a:pt x="112" y="28"/>
                    </a:lnTo>
                    <a:lnTo>
                      <a:pt x="112" y="63"/>
                    </a:lnTo>
                    <a:close/>
                    <a:moveTo>
                      <a:pt x="191" y="96"/>
                    </a:moveTo>
                    <a:lnTo>
                      <a:pt x="167" y="94"/>
                    </a:lnTo>
                    <a:lnTo>
                      <a:pt x="168" y="11"/>
                    </a:lnTo>
                    <a:lnTo>
                      <a:pt x="191" y="11"/>
                    </a:lnTo>
                    <a:lnTo>
                      <a:pt x="191" y="96"/>
                    </a:lnTo>
                    <a:close/>
                    <a:moveTo>
                      <a:pt x="235" y="96"/>
                    </a:moveTo>
                    <a:lnTo>
                      <a:pt x="212" y="96"/>
                    </a:lnTo>
                    <a:lnTo>
                      <a:pt x="213" y="12"/>
                    </a:lnTo>
                    <a:lnTo>
                      <a:pt x="236" y="12"/>
                    </a:lnTo>
                    <a:lnTo>
                      <a:pt x="235" y="96"/>
                    </a:lnTo>
                    <a:close/>
                    <a:moveTo>
                      <a:pt x="280" y="97"/>
                    </a:moveTo>
                    <a:lnTo>
                      <a:pt x="256" y="96"/>
                    </a:lnTo>
                    <a:lnTo>
                      <a:pt x="257" y="12"/>
                    </a:lnTo>
                    <a:lnTo>
                      <a:pt x="280" y="12"/>
                    </a:lnTo>
                    <a:lnTo>
                      <a:pt x="280" y="97"/>
                    </a:lnTo>
                    <a:close/>
                    <a:moveTo>
                      <a:pt x="324" y="97"/>
                    </a:moveTo>
                    <a:lnTo>
                      <a:pt x="301" y="97"/>
                    </a:lnTo>
                    <a:lnTo>
                      <a:pt x="302" y="13"/>
                    </a:lnTo>
                    <a:lnTo>
                      <a:pt x="325" y="13"/>
                    </a:lnTo>
                    <a:lnTo>
                      <a:pt x="324" y="97"/>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3" name="Freeform 139"/>
              <p:cNvSpPr>
                <a:spLocks noEditPoints="1"/>
              </p:cNvSpPr>
              <p:nvPr/>
            </p:nvSpPr>
            <p:spPr bwMode="auto">
              <a:xfrm>
                <a:off x="2976563" y="2711451"/>
                <a:ext cx="193675" cy="112713"/>
              </a:xfrm>
              <a:custGeom>
                <a:avLst/>
                <a:gdLst/>
                <a:ahLst/>
                <a:cxnLst>
                  <a:cxn ang="0">
                    <a:pos x="113" y="70"/>
                  </a:cxn>
                  <a:cxn ang="0">
                    <a:pos x="114" y="11"/>
                  </a:cxn>
                  <a:cxn ang="0">
                    <a:pos x="114" y="8"/>
                  </a:cxn>
                  <a:cxn ang="0">
                    <a:pos x="119" y="3"/>
                  </a:cxn>
                  <a:cxn ang="0">
                    <a:pos x="121" y="3"/>
                  </a:cxn>
                  <a:cxn ang="0">
                    <a:pos x="122" y="3"/>
                  </a:cxn>
                  <a:cxn ang="0">
                    <a:pos x="122" y="1"/>
                  </a:cxn>
                  <a:cxn ang="0">
                    <a:pos x="0" y="69"/>
                  </a:cxn>
                  <a:cxn ang="0">
                    <a:pos x="14" y="11"/>
                  </a:cxn>
                  <a:cxn ang="0">
                    <a:pos x="14" y="9"/>
                  </a:cxn>
                  <a:cxn ang="0">
                    <a:pos x="17" y="3"/>
                  </a:cxn>
                  <a:cxn ang="0">
                    <a:pos x="21" y="2"/>
                  </a:cxn>
                  <a:cxn ang="0">
                    <a:pos x="24" y="2"/>
                  </a:cxn>
                  <a:cxn ang="0">
                    <a:pos x="27" y="6"/>
                  </a:cxn>
                  <a:cxn ang="0">
                    <a:pos x="29" y="11"/>
                  </a:cxn>
                  <a:cxn ang="0">
                    <a:pos x="46" y="70"/>
                  </a:cxn>
                  <a:cxn ang="0">
                    <a:pos x="47" y="11"/>
                  </a:cxn>
                  <a:cxn ang="0">
                    <a:pos x="48" y="6"/>
                  </a:cxn>
                  <a:cxn ang="0">
                    <a:pos x="52" y="3"/>
                  </a:cxn>
                  <a:cxn ang="0">
                    <a:pos x="55" y="2"/>
                  </a:cxn>
                  <a:cxn ang="0">
                    <a:pos x="59" y="4"/>
                  </a:cxn>
                  <a:cxn ang="0">
                    <a:pos x="62" y="10"/>
                  </a:cxn>
                  <a:cxn ang="0">
                    <a:pos x="62" y="70"/>
                  </a:cxn>
                  <a:cxn ang="0">
                    <a:pos x="122" y="71"/>
                  </a:cxn>
                  <a:cxn ang="0">
                    <a:pos x="122" y="71"/>
                  </a:cxn>
                  <a:cxn ang="0">
                    <a:pos x="80" y="11"/>
                  </a:cxn>
                  <a:cxn ang="0">
                    <a:pos x="80" y="10"/>
                  </a:cxn>
                  <a:cxn ang="0">
                    <a:pos x="83" y="4"/>
                  </a:cxn>
                  <a:cxn ang="0">
                    <a:pos x="88" y="3"/>
                  </a:cxn>
                  <a:cxn ang="0">
                    <a:pos x="90" y="3"/>
                  </a:cxn>
                  <a:cxn ang="0">
                    <a:pos x="94" y="8"/>
                  </a:cxn>
                  <a:cxn ang="0">
                    <a:pos x="96" y="11"/>
                  </a:cxn>
                  <a:cxn ang="0">
                    <a:pos x="80" y="70"/>
                  </a:cxn>
                </a:cxnLst>
                <a:rect l="0" t="0" r="r" b="b"/>
                <a:pathLst>
                  <a:path w="122" h="71">
                    <a:moveTo>
                      <a:pt x="122" y="71"/>
                    </a:moveTo>
                    <a:lnTo>
                      <a:pt x="113" y="70"/>
                    </a:lnTo>
                    <a:lnTo>
                      <a:pt x="114" y="11"/>
                    </a:lnTo>
                    <a:lnTo>
                      <a:pt x="114" y="11"/>
                    </a:lnTo>
                    <a:lnTo>
                      <a:pt x="114" y="10"/>
                    </a:lnTo>
                    <a:lnTo>
                      <a:pt x="114" y="8"/>
                    </a:lnTo>
                    <a:lnTo>
                      <a:pt x="116" y="4"/>
                    </a:lnTo>
                    <a:lnTo>
                      <a:pt x="119" y="3"/>
                    </a:lnTo>
                    <a:lnTo>
                      <a:pt x="121" y="3"/>
                    </a:lnTo>
                    <a:lnTo>
                      <a:pt x="121" y="3"/>
                    </a:lnTo>
                    <a:lnTo>
                      <a:pt x="122" y="3"/>
                    </a:lnTo>
                    <a:lnTo>
                      <a:pt x="122" y="3"/>
                    </a:lnTo>
                    <a:lnTo>
                      <a:pt x="122" y="3"/>
                    </a:lnTo>
                    <a:lnTo>
                      <a:pt x="122" y="1"/>
                    </a:lnTo>
                    <a:lnTo>
                      <a:pt x="0" y="0"/>
                    </a:lnTo>
                    <a:lnTo>
                      <a:pt x="0" y="69"/>
                    </a:lnTo>
                    <a:lnTo>
                      <a:pt x="13" y="69"/>
                    </a:lnTo>
                    <a:lnTo>
                      <a:pt x="14" y="11"/>
                    </a:lnTo>
                    <a:lnTo>
                      <a:pt x="14" y="11"/>
                    </a:lnTo>
                    <a:lnTo>
                      <a:pt x="14" y="9"/>
                    </a:lnTo>
                    <a:lnTo>
                      <a:pt x="14" y="6"/>
                    </a:lnTo>
                    <a:lnTo>
                      <a:pt x="17" y="3"/>
                    </a:lnTo>
                    <a:lnTo>
                      <a:pt x="19" y="2"/>
                    </a:lnTo>
                    <a:lnTo>
                      <a:pt x="21" y="2"/>
                    </a:lnTo>
                    <a:lnTo>
                      <a:pt x="21" y="2"/>
                    </a:lnTo>
                    <a:lnTo>
                      <a:pt x="24" y="2"/>
                    </a:lnTo>
                    <a:lnTo>
                      <a:pt x="25" y="3"/>
                    </a:lnTo>
                    <a:lnTo>
                      <a:pt x="27" y="6"/>
                    </a:lnTo>
                    <a:lnTo>
                      <a:pt x="29" y="9"/>
                    </a:lnTo>
                    <a:lnTo>
                      <a:pt x="29" y="11"/>
                    </a:lnTo>
                    <a:lnTo>
                      <a:pt x="29" y="70"/>
                    </a:lnTo>
                    <a:lnTo>
                      <a:pt x="46" y="70"/>
                    </a:lnTo>
                    <a:lnTo>
                      <a:pt x="47" y="11"/>
                    </a:lnTo>
                    <a:lnTo>
                      <a:pt x="47" y="11"/>
                    </a:lnTo>
                    <a:lnTo>
                      <a:pt x="47" y="10"/>
                    </a:lnTo>
                    <a:lnTo>
                      <a:pt x="48" y="6"/>
                    </a:lnTo>
                    <a:lnTo>
                      <a:pt x="51" y="3"/>
                    </a:lnTo>
                    <a:lnTo>
                      <a:pt x="52" y="3"/>
                    </a:lnTo>
                    <a:lnTo>
                      <a:pt x="55" y="2"/>
                    </a:lnTo>
                    <a:lnTo>
                      <a:pt x="55" y="2"/>
                    </a:lnTo>
                    <a:lnTo>
                      <a:pt x="57" y="3"/>
                    </a:lnTo>
                    <a:lnTo>
                      <a:pt x="59" y="4"/>
                    </a:lnTo>
                    <a:lnTo>
                      <a:pt x="62" y="6"/>
                    </a:lnTo>
                    <a:lnTo>
                      <a:pt x="62" y="10"/>
                    </a:lnTo>
                    <a:lnTo>
                      <a:pt x="62" y="11"/>
                    </a:lnTo>
                    <a:lnTo>
                      <a:pt x="62" y="70"/>
                    </a:lnTo>
                    <a:lnTo>
                      <a:pt x="54" y="70"/>
                    </a:lnTo>
                    <a:lnTo>
                      <a:pt x="122" y="71"/>
                    </a:lnTo>
                    <a:lnTo>
                      <a:pt x="122" y="71"/>
                    </a:lnTo>
                    <a:lnTo>
                      <a:pt x="122" y="71"/>
                    </a:lnTo>
                    <a:close/>
                    <a:moveTo>
                      <a:pt x="80" y="70"/>
                    </a:moveTo>
                    <a:lnTo>
                      <a:pt x="80" y="11"/>
                    </a:lnTo>
                    <a:lnTo>
                      <a:pt x="80" y="11"/>
                    </a:lnTo>
                    <a:lnTo>
                      <a:pt x="80" y="10"/>
                    </a:lnTo>
                    <a:lnTo>
                      <a:pt x="81" y="6"/>
                    </a:lnTo>
                    <a:lnTo>
                      <a:pt x="83" y="4"/>
                    </a:lnTo>
                    <a:lnTo>
                      <a:pt x="86" y="3"/>
                    </a:lnTo>
                    <a:lnTo>
                      <a:pt x="88" y="3"/>
                    </a:lnTo>
                    <a:lnTo>
                      <a:pt x="88" y="3"/>
                    </a:lnTo>
                    <a:lnTo>
                      <a:pt x="90" y="3"/>
                    </a:lnTo>
                    <a:lnTo>
                      <a:pt x="92" y="4"/>
                    </a:lnTo>
                    <a:lnTo>
                      <a:pt x="94" y="8"/>
                    </a:lnTo>
                    <a:lnTo>
                      <a:pt x="96" y="10"/>
                    </a:lnTo>
                    <a:lnTo>
                      <a:pt x="96" y="11"/>
                    </a:lnTo>
                    <a:lnTo>
                      <a:pt x="94" y="70"/>
                    </a:lnTo>
                    <a:lnTo>
                      <a:pt x="80" y="7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4" name="Freeform 140"/>
              <p:cNvSpPr/>
              <p:nvPr/>
            </p:nvSpPr>
            <p:spPr bwMode="auto">
              <a:xfrm>
                <a:off x="3141663" y="2224088"/>
                <a:ext cx="33338" cy="180975"/>
              </a:xfrm>
              <a:custGeom>
                <a:avLst/>
                <a:gdLst/>
                <a:ahLst/>
                <a:cxnLst>
                  <a:cxn ang="0">
                    <a:pos x="20" y="114"/>
                  </a:cxn>
                  <a:cxn ang="0">
                    <a:pos x="21" y="0"/>
                  </a:cxn>
                  <a:cxn ang="0">
                    <a:pos x="17" y="0"/>
                  </a:cxn>
                  <a:cxn ang="0">
                    <a:pos x="17" y="60"/>
                  </a:cxn>
                  <a:cxn ang="0">
                    <a:pos x="17" y="60"/>
                  </a:cxn>
                  <a:cxn ang="0">
                    <a:pos x="11" y="62"/>
                  </a:cxn>
                  <a:cxn ang="0">
                    <a:pos x="8" y="66"/>
                  </a:cxn>
                  <a:cxn ang="0">
                    <a:pos x="6" y="66"/>
                  </a:cxn>
                  <a:cxn ang="0">
                    <a:pos x="6" y="66"/>
                  </a:cxn>
                  <a:cxn ang="0">
                    <a:pos x="4" y="67"/>
                  </a:cxn>
                  <a:cxn ang="0">
                    <a:pos x="2" y="68"/>
                  </a:cxn>
                  <a:cxn ang="0">
                    <a:pos x="0" y="70"/>
                  </a:cxn>
                  <a:cxn ang="0">
                    <a:pos x="0" y="72"/>
                  </a:cxn>
                  <a:cxn ang="0">
                    <a:pos x="0" y="72"/>
                  </a:cxn>
                  <a:cxn ang="0">
                    <a:pos x="1" y="74"/>
                  </a:cxn>
                  <a:cxn ang="0">
                    <a:pos x="4" y="76"/>
                  </a:cxn>
                  <a:cxn ang="0">
                    <a:pos x="2" y="114"/>
                  </a:cxn>
                  <a:cxn ang="0">
                    <a:pos x="20" y="114"/>
                  </a:cxn>
                </a:cxnLst>
                <a:rect l="0" t="0" r="r" b="b"/>
                <a:pathLst>
                  <a:path w="21" h="114">
                    <a:moveTo>
                      <a:pt x="20" y="114"/>
                    </a:moveTo>
                    <a:lnTo>
                      <a:pt x="21" y="0"/>
                    </a:lnTo>
                    <a:lnTo>
                      <a:pt x="17" y="0"/>
                    </a:lnTo>
                    <a:lnTo>
                      <a:pt x="17" y="60"/>
                    </a:lnTo>
                    <a:lnTo>
                      <a:pt x="17" y="60"/>
                    </a:lnTo>
                    <a:lnTo>
                      <a:pt x="11" y="62"/>
                    </a:lnTo>
                    <a:lnTo>
                      <a:pt x="8" y="66"/>
                    </a:lnTo>
                    <a:lnTo>
                      <a:pt x="6" y="66"/>
                    </a:lnTo>
                    <a:lnTo>
                      <a:pt x="6" y="66"/>
                    </a:lnTo>
                    <a:lnTo>
                      <a:pt x="4" y="67"/>
                    </a:lnTo>
                    <a:lnTo>
                      <a:pt x="2" y="68"/>
                    </a:lnTo>
                    <a:lnTo>
                      <a:pt x="0" y="70"/>
                    </a:lnTo>
                    <a:lnTo>
                      <a:pt x="0" y="72"/>
                    </a:lnTo>
                    <a:lnTo>
                      <a:pt x="0" y="72"/>
                    </a:lnTo>
                    <a:lnTo>
                      <a:pt x="1" y="74"/>
                    </a:lnTo>
                    <a:lnTo>
                      <a:pt x="4" y="76"/>
                    </a:lnTo>
                    <a:lnTo>
                      <a:pt x="2" y="114"/>
                    </a:lnTo>
                    <a:lnTo>
                      <a:pt x="20" y="114"/>
                    </a:lnTo>
                    <a:close/>
                  </a:path>
                </a:pathLst>
              </a:custGeom>
              <a:solidFill>
                <a:schemeClr val="tx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5" name="Freeform 141"/>
              <p:cNvSpPr>
                <a:spLocks noEditPoints="1"/>
              </p:cNvSpPr>
              <p:nvPr/>
            </p:nvSpPr>
            <p:spPr bwMode="auto">
              <a:xfrm>
                <a:off x="2978150" y="2438401"/>
                <a:ext cx="195263" cy="241300"/>
              </a:xfrm>
              <a:custGeom>
                <a:avLst/>
                <a:gdLst/>
                <a:ahLst/>
                <a:cxnLst>
                  <a:cxn ang="0">
                    <a:pos x="122" y="152"/>
                  </a:cxn>
                  <a:cxn ang="0">
                    <a:pos x="121" y="152"/>
                  </a:cxn>
                  <a:cxn ang="0">
                    <a:pos x="115" y="109"/>
                  </a:cxn>
                  <a:cxn ang="0">
                    <a:pos x="115" y="106"/>
                  </a:cxn>
                  <a:cxn ang="0">
                    <a:pos x="121" y="103"/>
                  </a:cxn>
                  <a:cxn ang="0">
                    <a:pos x="122" y="103"/>
                  </a:cxn>
                  <a:cxn ang="0">
                    <a:pos x="122" y="103"/>
                  </a:cxn>
                  <a:cxn ang="0">
                    <a:pos x="95" y="0"/>
                  </a:cxn>
                  <a:cxn ang="0">
                    <a:pos x="96" y="0"/>
                  </a:cxn>
                  <a:cxn ang="0">
                    <a:pos x="85" y="5"/>
                  </a:cxn>
                  <a:cxn ang="0">
                    <a:pos x="62" y="23"/>
                  </a:cxn>
                  <a:cxn ang="0">
                    <a:pos x="52" y="35"/>
                  </a:cxn>
                  <a:cxn ang="0">
                    <a:pos x="44" y="49"/>
                  </a:cxn>
                  <a:cxn ang="0">
                    <a:pos x="35" y="79"/>
                  </a:cxn>
                  <a:cxn ang="0">
                    <a:pos x="23" y="90"/>
                  </a:cxn>
                  <a:cxn ang="0">
                    <a:pos x="19" y="91"/>
                  </a:cxn>
                  <a:cxn ang="0">
                    <a:pos x="14" y="95"/>
                  </a:cxn>
                  <a:cxn ang="0">
                    <a:pos x="13" y="98"/>
                  </a:cxn>
                  <a:cxn ang="0">
                    <a:pos x="18" y="106"/>
                  </a:cxn>
                  <a:cxn ang="0">
                    <a:pos x="2" y="151"/>
                  </a:cxn>
                  <a:cxn ang="0">
                    <a:pos x="0" y="151"/>
                  </a:cxn>
                  <a:cxn ang="0">
                    <a:pos x="93" y="103"/>
                  </a:cxn>
                  <a:cxn ang="0">
                    <a:pos x="97" y="104"/>
                  </a:cxn>
                  <a:cxn ang="0">
                    <a:pos x="100" y="108"/>
                  </a:cxn>
                  <a:cxn ang="0">
                    <a:pos x="87" y="151"/>
                  </a:cxn>
                  <a:cxn ang="0">
                    <a:pos x="88" y="108"/>
                  </a:cxn>
                  <a:cxn ang="0">
                    <a:pos x="90" y="104"/>
                  </a:cxn>
                  <a:cxn ang="0">
                    <a:pos x="93" y="103"/>
                  </a:cxn>
                  <a:cxn ang="0">
                    <a:pos x="66" y="103"/>
                  </a:cxn>
                  <a:cxn ang="0">
                    <a:pos x="71" y="105"/>
                  </a:cxn>
                  <a:cxn ang="0">
                    <a:pos x="73" y="151"/>
                  </a:cxn>
                  <a:cxn ang="0">
                    <a:pos x="61" y="108"/>
                  </a:cxn>
                  <a:cxn ang="0">
                    <a:pos x="61" y="105"/>
                  </a:cxn>
                  <a:cxn ang="0">
                    <a:pos x="66" y="103"/>
                  </a:cxn>
                  <a:cxn ang="0">
                    <a:pos x="33" y="108"/>
                  </a:cxn>
                  <a:cxn ang="0">
                    <a:pos x="34" y="105"/>
                  </a:cxn>
                  <a:cxn ang="0">
                    <a:pos x="39" y="102"/>
                  </a:cxn>
                  <a:cxn ang="0">
                    <a:pos x="43" y="103"/>
                  </a:cxn>
                  <a:cxn ang="0">
                    <a:pos x="45" y="108"/>
                  </a:cxn>
                  <a:cxn ang="0">
                    <a:pos x="33" y="151"/>
                  </a:cxn>
                </a:cxnLst>
                <a:rect l="0" t="0" r="r" b="b"/>
                <a:pathLst>
                  <a:path w="123" h="152">
                    <a:moveTo>
                      <a:pt x="0" y="151"/>
                    </a:moveTo>
                    <a:lnTo>
                      <a:pt x="122" y="152"/>
                    </a:lnTo>
                    <a:lnTo>
                      <a:pt x="122" y="152"/>
                    </a:lnTo>
                    <a:lnTo>
                      <a:pt x="121" y="152"/>
                    </a:lnTo>
                    <a:lnTo>
                      <a:pt x="114" y="152"/>
                    </a:lnTo>
                    <a:lnTo>
                      <a:pt x="115" y="109"/>
                    </a:lnTo>
                    <a:lnTo>
                      <a:pt x="115" y="109"/>
                    </a:lnTo>
                    <a:lnTo>
                      <a:pt x="115" y="106"/>
                    </a:lnTo>
                    <a:lnTo>
                      <a:pt x="118" y="104"/>
                    </a:lnTo>
                    <a:lnTo>
                      <a:pt x="121" y="103"/>
                    </a:lnTo>
                    <a:lnTo>
                      <a:pt x="121" y="103"/>
                    </a:lnTo>
                    <a:lnTo>
                      <a:pt x="122" y="103"/>
                    </a:lnTo>
                    <a:lnTo>
                      <a:pt x="122" y="103"/>
                    </a:lnTo>
                    <a:lnTo>
                      <a:pt x="122" y="103"/>
                    </a:lnTo>
                    <a:lnTo>
                      <a:pt x="123" y="0"/>
                    </a:lnTo>
                    <a:lnTo>
                      <a:pt x="95" y="0"/>
                    </a:lnTo>
                    <a:lnTo>
                      <a:pt x="95" y="0"/>
                    </a:lnTo>
                    <a:lnTo>
                      <a:pt x="96" y="0"/>
                    </a:lnTo>
                    <a:lnTo>
                      <a:pt x="96" y="0"/>
                    </a:lnTo>
                    <a:lnTo>
                      <a:pt x="85" y="5"/>
                    </a:lnTo>
                    <a:lnTo>
                      <a:pt x="73" y="13"/>
                    </a:lnTo>
                    <a:lnTo>
                      <a:pt x="62" y="23"/>
                    </a:lnTo>
                    <a:lnTo>
                      <a:pt x="52" y="35"/>
                    </a:lnTo>
                    <a:lnTo>
                      <a:pt x="52" y="35"/>
                    </a:lnTo>
                    <a:lnTo>
                      <a:pt x="47" y="41"/>
                    </a:lnTo>
                    <a:lnTo>
                      <a:pt x="44" y="49"/>
                    </a:lnTo>
                    <a:lnTo>
                      <a:pt x="39" y="64"/>
                    </a:lnTo>
                    <a:lnTo>
                      <a:pt x="35" y="79"/>
                    </a:lnTo>
                    <a:lnTo>
                      <a:pt x="34" y="90"/>
                    </a:lnTo>
                    <a:lnTo>
                      <a:pt x="23" y="90"/>
                    </a:lnTo>
                    <a:lnTo>
                      <a:pt x="23" y="90"/>
                    </a:lnTo>
                    <a:lnTo>
                      <a:pt x="19" y="91"/>
                    </a:lnTo>
                    <a:lnTo>
                      <a:pt x="17" y="92"/>
                    </a:lnTo>
                    <a:lnTo>
                      <a:pt x="14" y="95"/>
                    </a:lnTo>
                    <a:lnTo>
                      <a:pt x="13" y="98"/>
                    </a:lnTo>
                    <a:lnTo>
                      <a:pt x="13" y="98"/>
                    </a:lnTo>
                    <a:lnTo>
                      <a:pt x="14" y="103"/>
                    </a:lnTo>
                    <a:lnTo>
                      <a:pt x="18" y="106"/>
                    </a:lnTo>
                    <a:lnTo>
                      <a:pt x="17" y="151"/>
                    </a:lnTo>
                    <a:lnTo>
                      <a:pt x="2" y="151"/>
                    </a:lnTo>
                    <a:lnTo>
                      <a:pt x="2" y="151"/>
                    </a:lnTo>
                    <a:lnTo>
                      <a:pt x="0" y="151"/>
                    </a:lnTo>
                    <a:lnTo>
                      <a:pt x="0" y="151"/>
                    </a:lnTo>
                    <a:close/>
                    <a:moveTo>
                      <a:pt x="93" y="103"/>
                    </a:moveTo>
                    <a:lnTo>
                      <a:pt x="93" y="103"/>
                    </a:lnTo>
                    <a:lnTo>
                      <a:pt x="97" y="104"/>
                    </a:lnTo>
                    <a:lnTo>
                      <a:pt x="99" y="106"/>
                    </a:lnTo>
                    <a:lnTo>
                      <a:pt x="100" y="108"/>
                    </a:lnTo>
                    <a:lnTo>
                      <a:pt x="99" y="152"/>
                    </a:lnTo>
                    <a:lnTo>
                      <a:pt x="87" y="151"/>
                    </a:lnTo>
                    <a:lnTo>
                      <a:pt x="88" y="108"/>
                    </a:lnTo>
                    <a:lnTo>
                      <a:pt x="88" y="108"/>
                    </a:lnTo>
                    <a:lnTo>
                      <a:pt x="88" y="106"/>
                    </a:lnTo>
                    <a:lnTo>
                      <a:pt x="90" y="104"/>
                    </a:lnTo>
                    <a:lnTo>
                      <a:pt x="93" y="103"/>
                    </a:lnTo>
                    <a:lnTo>
                      <a:pt x="93" y="103"/>
                    </a:lnTo>
                    <a:close/>
                    <a:moveTo>
                      <a:pt x="66" y="103"/>
                    </a:moveTo>
                    <a:lnTo>
                      <a:pt x="66" y="103"/>
                    </a:lnTo>
                    <a:lnTo>
                      <a:pt x="70" y="104"/>
                    </a:lnTo>
                    <a:lnTo>
                      <a:pt x="71" y="105"/>
                    </a:lnTo>
                    <a:lnTo>
                      <a:pt x="73" y="108"/>
                    </a:lnTo>
                    <a:lnTo>
                      <a:pt x="73" y="151"/>
                    </a:lnTo>
                    <a:lnTo>
                      <a:pt x="61" y="151"/>
                    </a:lnTo>
                    <a:lnTo>
                      <a:pt x="61" y="108"/>
                    </a:lnTo>
                    <a:lnTo>
                      <a:pt x="61" y="108"/>
                    </a:lnTo>
                    <a:lnTo>
                      <a:pt x="61" y="105"/>
                    </a:lnTo>
                    <a:lnTo>
                      <a:pt x="63" y="103"/>
                    </a:lnTo>
                    <a:lnTo>
                      <a:pt x="66" y="103"/>
                    </a:lnTo>
                    <a:lnTo>
                      <a:pt x="66" y="103"/>
                    </a:lnTo>
                    <a:close/>
                    <a:moveTo>
                      <a:pt x="33" y="108"/>
                    </a:moveTo>
                    <a:lnTo>
                      <a:pt x="33" y="108"/>
                    </a:lnTo>
                    <a:lnTo>
                      <a:pt x="34" y="105"/>
                    </a:lnTo>
                    <a:lnTo>
                      <a:pt x="35" y="103"/>
                    </a:lnTo>
                    <a:lnTo>
                      <a:pt x="39" y="102"/>
                    </a:lnTo>
                    <a:lnTo>
                      <a:pt x="39" y="102"/>
                    </a:lnTo>
                    <a:lnTo>
                      <a:pt x="43" y="103"/>
                    </a:lnTo>
                    <a:lnTo>
                      <a:pt x="44" y="105"/>
                    </a:lnTo>
                    <a:lnTo>
                      <a:pt x="45" y="108"/>
                    </a:lnTo>
                    <a:lnTo>
                      <a:pt x="45" y="151"/>
                    </a:lnTo>
                    <a:lnTo>
                      <a:pt x="33" y="151"/>
                    </a:lnTo>
                    <a:lnTo>
                      <a:pt x="33" y="108"/>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6" name="Freeform 142"/>
              <p:cNvSpPr/>
              <p:nvPr/>
            </p:nvSpPr>
            <p:spPr bwMode="auto">
              <a:xfrm>
                <a:off x="3125788" y="2405063"/>
                <a:ext cx="47625" cy="33338"/>
              </a:xfrm>
              <a:custGeom>
                <a:avLst/>
                <a:gdLst/>
                <a:ahLst/>
                <a:cxnLst>
                  <a:cxn ang="0">
                    <a:pos x="30" y="0"/>
                  </a:cxn>
                  <a:cxn ang="0">
                    <a:pos x="12" y="0"/>
                  </a:cxn>
                  <a:cxn ang="0">
                    <a:pos x="12" y="0"/>
                  </a:cxn>
                  <a:cxn ang="0">
                    <a:pos x="7" y="0"/>
                  </a:cxn>
                  <a:cxn ang="0">
                    <a:pos x="7" y="7"/>
                  </a:cxn>
                  <a:cxn ang="0">
                    <a:pos x="7" y="7"/>
                  </a:cxn>
                  <a:cxn ang="0">
                    <a:pos x="5" y="9"/>
                  </a:cxn>
                  <a:cxn ang="0">
                    <a:pos x="3" y="11"/>
                  </a:cxn>
                  <a:cxn ang="0">
                    <a:pos x="2" y="13"/>
                  </a:cxn>
                  <a:cxn ang="0">
                    <a:pos x="0" y="16"/>
                  </a:cxn>
                  <a:cxn ang="0">
                    <a:pos x="0" y="16"/>
                  </a:cxn>
                  <a:cxn ang="0">
                    <a:pos x="0" y="18"/>
                  </a:cxn>
                  <a:cxn ang="0">
                    <a:pos x="2" y="21"/>
                  </a:cxn>
                  <a:cxn ang="0">
                    <a:pos x="30" y="21"/>
                  </a:cxn>
                  <a:cxn ang="0">
                    <a:pos x="30" y="0"/>
                  </a:cxn>
                </a:cxnLst>
                <a:rect l="0" t="0" r="r" b="b"/>
                <a:pathLst>
                  <a:path w="30" h="21">
                    <a:moveTo>
                      <a:pt x="30" y="0"/>
                    </a:moveTo>
                    <a:lnTo>
                      <a:pt x="12" y="0"/>
                    </a:lnTo>
                    <a:lnTo>
                      <a:pt x="12" y="0"/>
                    </a:lnTo>
                    <a:lnTo>
                      <a:pt x="7" y="0"/>
                    </a:lnTo>
                    <a:lnTo>
                      <a:pt x="7" y="7"/>
                    </a:lnTo>
                    <a:lnTo>
                      <a:pt x="7" y="7"/>
                    </a:lnTo>
                    <a:lnTo>
                      <a:pt x="5" y="9"/>
                    </a:lnTo>
                    <a:lnTo>
                      <a:pt x="3" y="11"/>
                    </a:lnTo>
                    <a:lnTo>
                      <a:pt x="2" y="13"/>
                    </a:lnTo>
                    <a:lnTo>
                      <a:pt x="0" y="16"/>
                    </a:lnTo>
                    <a:lnTo>
                      <a:pt x="0" y="16"/>
                    </a:lnTo>
                    <a:lnTo>
                      <a:pt x="0" y="18"/>
                    </a:lnTo>
                    <a:lnTo>
                      <a:pt x="2" y="21"/>
                    </a:lnTo>
                    <a:lnTo>
                      <a:pt x="30" y="21"/>
                    </a:lnTo>
                    <a:lnTo>
                      <a:pt x="30" y="0"/>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7" name="Freeform 143"/>
              <p:cNvSpPr/>
              <p:nvPr/>
            </p:nvSpPr>
            <p:spPr bwMode="auto">
              <a:xfrm>
                <a:off x="3170238" y="2713038"/>
                <a:ext cx="193675" cy="111125"/>
              </a:xfrm>
              <a:custGeom>
                <a:avLst/>
                <a:gdLst/>
                <a:ahLst/>
                <a:cxnLst>
                  <a:cxn ang="0">
                    <a:pos x="106" y="12"/>
                  </a:cxn>
                  <a:cxn ang="0">
                    <a:pos x="106" y="70"/>
                  </a:cxn>
                  <a:cxn ang="0">
                    <a:pos x="119" y="70"/>
                  </a:cxn>
                  <a:cxn ang="0">
                    <a:pos x="121" y="2"/>
                  </a:cxn>
                  <a:cxn ang="0">
                    <a:pos x="121" y="2"/>
                  </a:cxn>
                  <a:cxn ang="0">
                    <a:pos x="122" y="1"/>
                  </a:cxn>
                  <a:cxn ang="0">
                    <a:pos x="0" y="0"/>
                  </a:cxn>
                  <a:cxn ang="0">
                    <a:pos x="0" y="2"/>
                  </a:cxn>
                  <a:cxn ang="0">
                    <a:pos x="0" y="2"/>
                  </a:cxn>
                  <a:cxn ang="0">
                    <a:pos x="2" y="3"/>
                  </a:cxn>
                  <a:cxn ang="0">
                    <a:pos x="4" y="4"/>
                  </a:cxn>
                  <a:cxn ang="0">
                    <a:pos x="6" y="7"/>
                  </a:cxn>
                  <a:cxn ang="0">
                    <a:pos x="6" y="11"/>
                  </a:cxn>
                  <a:cxn ang="0">
                    <a:pos x="6" y="70"/>
                  </a:cxn>
                  <a:cxn ang="0">
                    <a:pos x="25" y="70"/>
                  </a:cxn>
                  <a:cxn ang="0">
                    <a:pos x="25" y="11"/>
                  </a:cxn>
                  <a:cxn ang="0">
                    <a:pos x="25" y="11"/>
                  </a:cxn>
                  <a:cxn ang="0">
                    <a:pos x="25" y="10"/>
                  </a:cxn>
                  <a:cxn ang="0">
                    <a:pos x="26" y="7"/>
                  </a:cxn>
                  <a:cxn ang="0">
                    <a:pos x="28" y="3"/>
                  </a:cxn>
                  <a:cxn ang="0">
                    <a:pos x="29" y="3"/>
                  </a:cxn>
                  <a:cxn ang="0">
                    <a:pos x="33" y="2"/>
                  </a:cxn>
                  <a:cxn ang="0">
                    <a:pos x="33" y="2"/>
                  </a:cxn>
                  <a:cxn ang="0">
                    <a:pos x="35" y="3"/>
                  </a:cxn>
                  <a:cxn ang="0">
                    <a:pos x="37" y="4"/>
                  </a:cxn>
                  <a:cxn ang="0">
                    <a:pos x="39" y="7"/>
                  </a:cxn>
                  <a:cxn ang="0">
                    <a:pos x="39" y="10"/>
                  </a:cxn>
                  <a:cxn ang="0">
                    <a:pos x="40" y="11"/>
                  </a:cxn>
                  <a:cxn ang="0">
                    <a:pos x="39" y="70"/>
                  </a:cxn>
                  <a:cxn ang="0">
                    <a:pos x="58" y="70"/>
                  </a:cxn>
                  <a:cxn ang="0">
                    <a:pos x="58" y="11"/>
                  </a:cxn>
                  <a:cxn ang="0">
                    <a:pos x="58" y="11"/>
                  </a:cxn>
                  <a:cxn ang="0">
                    <a:pos x="59" y="10"/>
                  </a:cxn>
                  <a:cxn ang="0">
                    <a:pos x="59" y="7"/>
                  </a:cxn>
                  <a:cxn ang="0">
                    <a:pos x="61" y="4"/>
                  </a:cxn>
                  <a:cxn ang="0">
                    <a:pos x="64" y="3"/>
                  </a:cxn>
                  <a:cxn ang="0">
                    <a:pos x="66" y="3"/>
                  </a:cxn>
                  <a:cxn ang="0">
                    <a:pos x="66" y="3"/>
                  </a:cxn>
                  <a:cxn ang="0">
                    <a:pos x="68" y="3"/>
                  </a:cxn>
                  <a:cxn ang="0">
                    <a:pos x="70" y="4"/>
                  </a:cxn>
                  <a:cxn ang="0">
                    <a:pos x="72" y="7"/>
                  </a:cxn>
                  <a:cxn ang="0">
                    <a:pos x="73" y="10"/>
                  </a:cxn>
                  <a:cxn ang="0">
                    <a:pos x="73" y="11"/>
                  </a:cxn>
                  <a:cxn ang="0">
                    <a:pos x="72" y="70"/>
                  </a:cxn>
                  <a:cxn ang="0">
                    <a:pos x="91" y="70"/>
                  </a:cxn>
                  <a:cxn ang="0">
                    <a:pos x="92" y="11"/>
                  </a:cxn>
                  <a:cxn ang="0">
                    <a:pos x="92" y="11"/>
                  </a:cxn>
                  <a:cxn ang="0">
                    <a:pos x="92" y="10"/>
                  </a:cxn>
                  <a:cxn ang="0">
                    <a:pos x="93" y="8"/>
                  </a:cxn>
                  <a:cxn ang="0">
                    <a:pos x="94" y="4"/>
                  </a:cxn>
                  <a:cxn ang="0">
                    <a:pos x="96" y="3"/>
                  </a:cxn>
                  <a:cxn ang="0">
                    <a:pos x="99" y="3"/>
                  </a:cxn>
                  <a:cxn ang="0">
                    <a:pos x="99" y="3"/>
                  </a:cxn>
                  <a:cxn ang="0">
                    <a:pos x="102" y="3"/>
                  </a:cxn>
                  <a:cxn ang="0">
                    <a:pos x="104" y="4"/>
                  </a:cxn>
                  <a:cxn ang="0">
                    <a:pos x="106" y="8"/>
                  </a:cxn>
                  <a:cxn ang="0">
                    <a:pos x="106" y="10"/>
                  </a:cxn>
                  <a:cxn ang="0">
                    <a:pos x="106" y="12"/>
                  </a:cxn>
                  <a:cxn ang="0">
                    <a:pos x="106" y="12"/>
                  </a:cxn>
                </a:cxnLst>
                <a:rect l="0" t="0" r="r" b="b"/>
                <a:pathLst>
                  <a:path w="122" h="70">
                    <a:moveTo>
                      <a:pt x="106" y="12"/>
                    </a:moveTo>
                    <a:lnTo>
                      <a:pt x="106" y="70"/>
                    </a:lnTo>
                    <a:lnTo>
                      <a:pt x="119" y="70"/>
                    </a:lnTo>
                    <a:lnTo>
                      <a:pt x="121" y="2"/>
                    </a:lnTo>
                    <a:lnTo>
                      <a:pt x="121" y="2"/>
                    </a:lnTo>
                    <a:lnTo>
                      <a:pt x="122" y="1"/>
                    </a:lnTo>
                    <a:lnTo>
                      <a:pt x="0" y="0"/>
                    </a:lnTo>
                    <a:lnTo>
                      <a:pt x="0" y="2"/>
                    </a:lnTo>
                    <a:lnTo>
                      <a:pt x="0" y="2"/>
                    </a:lnTo>
                    <a:lnTo>
                      <a:pt x="2" y="3"/>
                    </a:lnTo>
                    <a:lnTo>
                      <a:pt x="4" y="4"/>
                    </a:lnTo>
                    <a:lnTo>
                      <a:pt x="6" y="7"/>
                    </a:lnTo>
                    <a:lnTo>
                      <a:pt x="6" y="11"/>
                    </a:lnTo>
                    <a:lnTo>
                      <a:pt x="6" y="70"/>
                    </a:lnTo>
                    <a:lnTo>
                      <a:pt x="25" y="70"/>
                    </a:lnTo>
                    <a:lnTo>
                      <a:pt x="25" y="11"/>
                    </a:lnTo>
                    <a:lnTo>
                      <a:pt x="25" y="11"/>
                    </a:lnTo>
                    <a:lnTo>
                      <a:pt x="25" y="10"/>
                    </a:lnTo>
                    <a:lnTo>
                      <a:pt x="26" y="7"/>
                    </a:lnTo>
                    <a:lnTo>
                      <a:pt x="28" y="3"/>
                    </a:lnTo>
                    <a:lnTo>
                      <a:pt x="29" y="3"/>
                    </a:lnTo>
                    <a:lnTo>
                      <a:pt x="33" y="2"/>
                    </a:lnTo>
                    <a:lnTo>
                      <a:pt x="33" y="2"/>
                    </a:lnTo>
                    <a:lnTo>
                      <a:pt x="35" y="3"/>
                    </a:lnTo>
                    <a:lnTo>
                      <a:pt x="37" y="4"/>
                    </a:lnTo>
                    <a:lnTo>
                      <a:pt x="39" y="7"/>
                    </a:lnTo>
                    <a:lnTo>
                      <a:pt x="39" y="10"/>
                    </a:lnTo>
                    <a:lnTo>
                      <a:pt x="40" y="11"/>
                    </a:lnTo>
                    <a:lnTo>
                      <a:pt x="39" y="70"/>
                    </a:lnTo>
                    <a:lnTo>
                      <a:pt x="58" y="70"/>
                    </a:lnTo>
                    <a:lnTo>
                      <a:pt x="58" y="11"/>
                    </a:lnTo>
                    <a:lnTo>
                      <a:pt x="58" y="11"/>
                    </a:lnTo>
                    <a:lnTo>
                      <a:pt x="59" y="10"/>
                    </a:lnTo>
                    <a:lnTo>
                      <a:pt x="59" y="7"/>
                    </a:lnTo>
                    <a:lnTo>
                      <a:pt x="61" y="4"/>
                    </a:lnTo>
                    <a:lnTo>
                      <a:pt x="64" y="3"/>
                    </a:lnTo>
                    <a:lnTo>
                      <a:pt x="66" y="3"/>
                    </a:lnTo>
                    <a:lnTo>
                      <a:pt x="66" y="3"/>
                    </a:lnTo>
                    <a:lnTo>
                      <a:pt x="68" y="3"/>
                    </a:lnTo>
                    <a:lnTo>
                      <a:pt x="70" y="4"/>
                    </a:lnTo>
                    <a:lnTo>
                      <a:pt x="72" y="7"/>
                    </a:lnTo>
                    <a:lnTo>
                      <a:pt x="73" y="10"/>
                    </a:lnTo>
                    <a:lnTo>
                      <a:pt x="73" y="11"/>
                    </a:lnTo>
                    <a:lnTo>
                      <a:pt x="72" y="70"/>
                    </a:lnTo>
                    <a:lnTo>
                      <a:pt x="91" y="70"/>
                    </a:lnTo>
                    <a:lnTo>
                      <a:pt x="92" y="11"/>
                    </a:lnTo>
                    <a:lnTo>
                      <a:pt x="92" y="11"/>
                    </a:lnTo>
                    <a:lnTo>
                      <a:pt x="92" y="10"/>
                    </a:lnTo>
                    <a:lnTo>
                      <a:pt x="93" y="8"/>
                    </a:lnTo>
                    <a:lnTo>
                      <a:pt x="94" y="4"/>
                    </a:lnTo>
                    <a:lnTo>
                      <a:pt x="96" y="3"/>
                    </a:lnTo>
                    <a:lnTo>
                      <a:pt x="99" y="3"/>
                    </a:lnTo>
                    <a:lnTo>
                      <a:pt x="99" y="3"/>
                    </a:lnTo>
                    <a:lnTo>
                      <a:pt x="102" y="3"/>
                    </a:lnTo>
                    <a:lnTo>
                      <a:pt x="104" y="4"/>
                    </a:lnTo>
                    <a:lnTo>
                      <a:pt x="106" y="8"/>
                    </a:lnTo>
                    <a:lnTo>
                      <a:pt x="106" y="10"/>
                    </a:lnTo>
                    <a:lnTo>
                      <a:pt x="106" y="12"/>
                    </a:lnTo>
                    <a:lnTo>
                      <a:pt x="106" y="1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8" name="Freeform 144"/>
              <p:cNvSpPr/>
              <p:nvPr/>
            </p:nvSpPr>
            <p:spPr bwMode="auto">
              <a:xfrm>
                <a:off x="3173413" y="2224088"/>
                <a:ext cx="31750" cy="180975"/>
              </a:xfrm>
              <a:custGeom>
                <a:avLst/>
                <a:gdLst/>
                <a:ahLst/>
                <a:cxnLst>
                  <a:cxn ang="0">
                    <a:pos x="15" y="114"/>
                  </a:cxn>
                  <a:cxn ang="0">
                    <a:pos x="17" y="78"/>
                  </a:cxn>
                  <a:cxn ang="0">
                    <a:pos x="17" y="78"/>
                  </a:cxn>
                  <a:cxn ang="0">
                    <a:pos x="19" y="75"/>
                  </a:cxn>
                  <a:cxn ang="0">
                    <a:pos x="20" y="72"/>
                  </a:cxn>
                  <a:cxn ang="0">
                    <a:pos x="20" y="72"/>
                  </a:cxn>
                  <a:cxn ang="0">
                    <a:pos x="19" y="70"/>
                  </a:cxn>
                  <a:cxn ang="0">
                    <a:pos x="18" y="68"/>
                  </a:cxn>
                  <a:cxn ang="0">
                    <a:pos x="15" y="67"/>
                  </a:cxn>
                  <a:cxn ang="0">
                    <a:pos x="13" y="67"/>
                  </a:cxn>
                  <a:cxn ang="0">
                    <a:pos x="12" y="67"/>
                  </a:cxn>
                  <a:cxn ang="0">
                    <a:pos x="12" y="67"/>
                  </a:cxn>
                  <a:cxn ang="0">
                    <a:pos x="9" y="62"/>
                  </a:cxn>
                  <a:cxn ang="0">
                    <a:pos x="3" y="60"/>
                  </a:cxn>
                  <a:cxn ang="0">
                    <a:pos x="4" y="0"/>
                  </a:cxn>
                  <a:cxn ang="0">
                    <a:pos x="1" y="0"/>
                  </a:cxn>
                  <a:cxn ang="0">
                    <a:pos x="0" y="0"/>
                  </a:cxn>
                  <a:cxn ang="0">
                    <a:pos x="0" y="114"/>
                  </a:cxn>
                  <a:cxn ang="0">
                    <a:pos x="15" y="114"/>
                  </a:cxn>
                </a:cxnLst>
                <a:rect l="0" t="0" r="r" b="b"/>
                <a:pathLst>
                  <a:path w="20" h="114">
                    <a:moveTo>
                      <a:pt x="15" y="114"/>
                    </a:moveTo>
                    <a:lnTo>
                      <a:pt x="17" y="78"/>
                    </a:lnTo>
                    <a:lnTo>
                      <a:pt x="17" y="78"/>
                    </a:lnTo>
                    <a:lnTo>
                      <a:pt x="19" y="75"/>
                    </a:lnTo>
                    <a:lnTo>
                      <a:pt x="20" y="72"/>
                    </a:lnTo>
                    <a:lnTo>
                      <a:pt x="20" y="72"/>
                    </a:lnTo>
                    <a:lnTo>
                      <a:pt x="19" y="70"/>
                    </a:lnTo>
                    <a:lnTo>
                      <a:pt x="18" y="68"/>
                    </a:lnTo>
                    <a:lnTo>
                      <a:pt x="15" y="67"/>
                    </a:lnTo>
                    <a:lnTo>
                      <a:pt x="13" y="67"/>
                    </a:lnTo>
                    <a:lnTo>
                      <a:pt x="12" y="67"/>
                    </a:lnTo>
                    <a:lnTo>
                      <a:pt x="12" y="67"/>
                    </a:lnTo>
                    <a:lnTo>
                      <a:pt x="9" y="62"/>
                    </a:lnTo>
                    <a:lnTo>
                      <a:pt x="3" y="60"/>
                    </a:lnTo>
                    <a:lnTo>
                      <a:pt x="4" y="0"/>
                    </a:lnTo>
                    <a:lnTo>
                      <a:pt x="1" y="0"/>
                    </a:lnTo>
                    <a:lnTo>
                      <a:pt x="0" y="0"/>
                    </a:lnTo>
                    <a:lnTo>
                      <a:pt x="0" y="114"/>
                    </a:lnTo>
                    <a:lnTo>
                      <a:pt x="15" y="114"/>
                    </a:lnTo>
                    <a:close/>
                  </a:path>
                </a:pathLst>
              </a:custGeom>
              <a:solidFill>
                <a:schemeClr val="tx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9" name="Freeform 145"/>
              <p:cNvSpPr/>
              <p:nvPr/>
            </p:nvSpPr>
            <p:spPr bwMode="auto">
              <a:xfrm>
                <a:off x="3173413" y="2405063"/>
                <a:ext cx="42863" cy="33338"/>
              </a:xfrm>
              <a:custGeom>
                <a:avLst/>
                <a:gdLst/>
                <a:ahLst/>
                <a:cxnLst>
                  <a:cxn ang="0">
                    <a:pos x="27" y="16"/>
                  </a:cxn>
                  <a:cxn ang="0">
                    <a:pos x="27" y="16"/>
                  </a:cxn>
                  <a:cxn ang="0">
                    <a:pos x="27" y="14"/>
                  </a:cxn>
                  <a:cxn ang="0">
                    <a:pos x="26" y="11"/>
                  </a:cxn>
                  <a:cxn ang="0">
                    <a:pos x="24" y="10"/>
                  </a:cxn>
                  <a:cxn ang="0">
                    <a:pos x="22" y="9"/>
                  </a:cxn>
                  <a:cxn ang="0">
                    <a:pos x="22" y="1"/>
                  </a:cxn>
                  <a:cxn ang="0">
                    <a:pos x="15" y="1"/>
                  </a:cxn>
                  <a:cxn ang="0">
                    <a:pos x="15" y="0"/>
                  </a:cxn>
                  <a:cxn ang="0">
                    <a:pos x="0" y="0"/>
                  </a:cxn>
                  <a:cxn ang="0">
                    <a:pos x="0" y="21"/>
                  </a:cxn>
                  <a:cxn ang="0">
                    <a:pos x="26" y="21"/>
                  </a:cxn>
                  <a:cxn ang="0">
                    <a:pos x="26" y="21"/>
                  </a:cxn>
                  <a:cxn ang="0">
                    <a:pos x="27" y="18"/>
                  </a:cxn>
                  <a:cxn ang="0">
                    <a:pos x="27" y="16"/>
                  </a:cxn>
                  <a:cxn ang="0">
                    <a:pos x="27" y="16"/>
                  </a:cxn>
                </a:cxnLst>
                <a:rect l="0" t="0" r="r" b="b"/>
                <a:pathLst>
                  <a:path w="27" h="21">
                    <a:moveTo>
                      <a:pt x="27" y="16"/>
                    </a:moveTo>
                    <a:lnTo>
                      <a:pt x="27" y="16"/>
                    </a:lnTo>
                    <a:lnTo>
                      <a:pt x="27" y="14"/>
                    </a:lnTo>
                    <a:lnTo>
                      <a:pt x="26" y="11"/>
                    </a:lnTo>
                    <a:lnTo>
                      <a:pt x="24" y="10"/>
                    </a:lnTo>
                    <a:lnTo>
                      <a:pt x="22" y="9"/>
                    </a:lnTo>
                    <a:lnTo>
                      <a:pt x="22" y="1"/>
                    </a:lnTo>
                    <a:lnTo>
                      <a:pt x="15" y="1"/>
                    </a:lnTo>
                    <a:lnTo>
                      <a:pt x="15" y="0"/>
                    </a:lnTo>
                    <a:lnTo>
                      <a:pt x="0" y="0"/>
                    </a:lnTo>
                    <a:lnTo>
                      <a:pt x="0" y="21"/>
                    </a:lnTo>
                    <a:lnTo>
                      <a:pt x="26" y="21"/>
                    </a:lnTo>
                    <a:lnTo>
                      <a:pt x="26" y="21"/>
                    </a:lnTo>
                    <a:lnTo>
                      <a:pt x="27" y="18"/>
                    </a:lnTo>
                    <a:lnTo>
                      <a:pt x="27" y="16"/>
                    </a:lnTo>
                    <a:lnTo>
                      <a:pt x="27" y="16"/>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0" name="Freeform 146"/>
              <p:cNvSpPr>
                <a:spLocks noEditPoints="1"/>
              </p:cNvSpPr>
              <p:nvPr/>
            </p:nvSpPr>
            <p:spPr bwMode="auto">
              <a:xfrm>
                <a:off x="3171825" y="2438401"/>
                <a:ext cx="168275" cy="242888"/>
              </a:xfrm>
              <a:custGeom>
                <a:avLst/>
                <a:gdLst/>
                <a:ahLst/>
                <a:cxnLst>
                  <a:cxn ang="0">
                    <a:pos x="87" y="152"/>
                  </a:cxn>
                  <a:cxn ang="0">
                    <a:pos x="103" y="108"/>
                  </a:cxn>
                  <a:cxn ang="0">
                    <a:pos x="105" y="105"/>
                  </a:cxn>
                  <a:cxn ang="0">
                    <a:pos x="106" y="101"/>
                  </a:cxn>
                  <a:cxn ang="0">
                    <a:pos x="104" y="94"/>
                  </a:cxn>
                  <a:cxn ang="0">
                    <a:pos x="98" y="92"/>
                  </a:cxn>
                  <a:cxn ang="0">
                    <a:pos x="87" y="92"/>
                  </a:cxn>
                  <a:cxn ang="0">
                    <a:pos x="82" y="65"/>
                  </a:cxn>
                  <a:cxn ang="0">
                    <a:pos x="73" y="42"/>
                  </a:cxn>
                  <a:cxn ang="0">
                    <a:pos x="70" y="36"/>
                  </a:cxn>
                  <a:cxn ang="0">
                    <a:pos x="49" y="14"/>
                  </a:cxn>
                  <a:cxn ang="0">
                    <a:pos x="27" y="0"/>
                  </a:cxn>
                  <a:cxn ang="0">
                    <a:pos x="27" y="0"/>
                  </a:cxn>
                  <a:cxn ang="0">
                    <a:pos x="0" y="103"/>
                  </a:cxn>
                  <a:cxn ang="0">
                    <a:pos x="3" y="104"/>
                  </a:cxn>
                  <a:cxn ang="0">
                    <a:pos x="5" y="109"/>
                  </a:cxn>
                  <a:cxn ang="0">
                    <a:pos x="0" y="152"/>
                  </a:cxn>
                  <a:cxn ang="0">
                    <a:pos x="47" y="152"/>
                  </a:cxn>
                  <a:cxn ang="0">
                    <a:pos x="47" y="109"/>
                  </a:cxn>
                  <a:cxn ang="0">
                    <a:pos x="50" y="104"/>
                  </a:cxn>
                  <a:cxn ang="0">
                    <a:pos x="54" y="104"/>
                  </a:cxn>
                  <a:cxn ang="0">
                    <a:pos x="59" y="106"/>
                  </a:cxn>
                  <a:cxn ang="0">
                    <a:pos x="59" y="152"/>
                  </a:cxn>
                  <a:cxn ang="0">
                    <a:pos x="75" y="109"/>
                  </a:cxn>
                  <a:cxn ang="0">
                    <a:pos x="76" y="107"/>
                  </a:cxn>
                  <a:cxn ang="0">
                    <a:pos x="81" y="104"/>
                  </a:cxn>
                  <a:cxn ang="0">
                    <a:pos x="84" y="105"/>
                  </a:cxn>
                  <a:cxn ang="0">
                    <a:pos x="87" y="109"/>
                  </a:cxn>
                  <a:cxn ang="0">
                    <a:pos x="32" y="152"/>
                  </a:cxn>
                  <a:cxn ang="0">
                    <a:pos x="21" y="109"/>
                  </a:cxn>
                  <a:cxn ang="0">
                    <a:pos x="21" y="106"/>
                  </a:cxn>
                  <a:cxn ang="0">
                    <a:pos x="26" y="103"/>
                  </a:cxn>
                  <a:cxn ang="0">
                    <a:pos x="30" y="104"/>
                  </a:cxn>
                  <a:cxn ang="0">
                    <a:pos x="33" y="109"/>
                  </a:cxn>
                </a:cxnLst>
                <a:rect l="0" t="0" r="r" b="b"/>
                <a:pathLst>
                  <a:path w="105" h="153">
                    <a:moveTo>
                      <a:pt x="87" y="109"/>
                    </a:moveTo>
                    <a:lnTo>
                      <a:pt x="87" y="152"/>
                    </a:lnTo>
                    <a:lnTo>
                      <a:pt x="102" y="153"/>
                    </a:lnTo>
                    <a:lnTo>
                      <a:pt x="103" y="108"/>
                    </a:lnTo>
                    <a:lnTo>
                      <a:pt x="103" y="108"/>
                    </a:lnTo>
                    <a:lnTo>
                      <a:pt x="105" y="105"/>
                    </a:lnTo>
                    <a:lnTo>
                      <a:pt x="106" y="101"/>
                    </a:lnTo>
                    <a:lnTo>
                      <a:pt x="106" y="101"/>
                    </a:lnTo>
                    <a:lnTo>
                      <a:pt x="106" y="97"/>
                    </a:lnTo>
                    <a:lnTo>
                      <a:pt x="104" y="94"/>
                    </a:lnTo>
                    <a:lnTo>
                      <a:pt x="101" y="93"/>
                    </a:lnTo>
                    <a:lnTo>
                      <a:pt x="98" y="92"/>
                    </a:lnTo>
                    <a:lnTo>
                      <a:pt x="87" y="92"/>
                    </a:lnTo>
                    <a:lnTo>
                      <a:pt x="87" y="92"/>
                    </a:lnTo>
                    <a:lnTo>
                      <a:pt x="84" y="80"/>
                    </a:lnTo>
                    <a:lnTo>
                      <a:pt x="82" y="65"/>
                    </a:lnTo>
                    <a:lnTo>
                      <a:pt x="77" y="50"/>
                    </a:lnTo>
                    <a:lnTo>
                      <a:pt x="73" y="42"/>
                    </a:lnTo>
                    <a:lnTo>
                      <a:pt x="70" y="36"/>
                    </a:lnTo>
                    <a:lnTo>
                      <a:pt x="70" y="36"/>
                    </a:lnTo>
                    <a:lnTo>
                      <a:pt x="60" y="24"/>
                    </a:lnTo>
                    <a:lnTo>
                      <a:pt x="49" y="14"/>
                    </a:lnTo>
                    <a:lnTo>
                      <a:pt x="38" y="6"/>
                    </a:lnTo>
                    <a:lnTo>
                      <a:pt x="27" y="0"/>
                    </a:lnTo>
                    <a:lnTo>
                      <a:pt x="27" y="0"/>
                    </a:lnTo>
                    <a:lnTo>
                      <a:pt x="27" y="0"/>
                    </a:lnTo>
                    <a:lnTo>
                      <a:pt x="1" y="0"/>
                    </a:lnTo>
                    <a:lnTo>
                      <a:pt x="0" y="103"/>
                    </a:lnTo>
                    <a:lnTo>
                      <a:pt x="0" y="103"/>
                    </a:lnTo>
                    <a:lnTo>
                      <a:pt x="3" y="104"/>
                    </a:lnTo>
                    <a:lnTo>
                      <a:pt x="4" y="106"/>
                    </a:lnTo>
                    <a:lnTo>
                      <a:pt x="5" y="109"/>
                    </a:lnTo>
                    <a:lnTo>
                      <a:pt x="4" y="152"/>
                    </a:lnTo>
                    <a:lnTo>
                      <a:pt x="0" y="152"/>
                    </a:lnTo>
                    <a:lnTo>
                      <a:pt x="0" y="152"/>
                    </a:lnTo>
                    <a:lnTo>
                      <a:pt x="47" y="152"/>
                    </a:lnTo>
                    <a:lnTo>
                      <a:pt x="47" y="109"/>
                    </a:lnTo>
                    <a:lnTo>
                      <a:pt x="47" y="109"/>
                    </a:lnTo>
                    <a:lnTo>
                      <a:pt x="48" y="106"/>
                    </a:lnTo>
                    <a:lnTo>
                      <a:pt x="50" y="104"/>
                    </a:lnTo>
                    <a:lnTo>
                      <a:pt x="54" y="104"/>
                    </a:lnTo>
                    <a:lnTo>
                      <a:pt x="54" y="104"/>
                    </a:lnTo>
                    <a:lnTo>
                      <a:pt x="57" y="105"/>
                    </a:lnTo>
                    <a:lnTo>
                      <a:pt x="59" y="106"/>
                    </a:lnTo>
                    <a:lnTo>
                      <a:pt x="59" y="109"/>
                    </a:lnTo>
                    <a:lnTo>
                      <a:pt x="59" y="152"/>
                    </a:lnTo>
                    <a:lnTo>
                      <a:pt x="75" y="152"/>
                    </a:lnTo>
                    <a:lnTo>
                      <a:pt x="75" y="109"/>
                    </a:lnTo>
                    <a:lnTo>
                      <a:pt x="75" y="109"/>
                    </a:lnTo>
                    <a:lnTo>
                      <a:pt x="76" y="107"/>
                    </a:lnTo>
                    <a:lnTo>
                      <a:pt x="77" y="105"/>
                    </a:lnTo>
                    <a:lnTo>
                      <a:pt x="81" y="104"/>
                    </a:lnTo>
                    <a:lnTo>
                      <a:pt x="81" y="104"/>
                    </a:lnTo>
                    <a:lnTo>
                      <a:pt x="84" y="105"/>
                    </a:lnTo>
                    <a:lnTo>
                      <a:pt x="87" y="107"/>
                    </a:lnTo>
                    <a:lnTo>
                      <a:pt x="87" y="109"/>
                    </a:lnTo>
                    <a:lnTo>
                      <a:pt x="87" y="109"/>
                    </a:lnTo>
                    <a:close/>
                    <a:moveTo>
                      <a:pt x="32" y="152"/>
                    </a:moveTo>
                    <a:lnTo>
                      <a:pt x="20" y="152"/>
                    </a:lnTo>
                    <a:lnTo>
                      <a:pt x="21" y="109"/>
                    </a:lnTo>
                    <a:lnTo>
                      <a:pt x="21" y="109"/>
                    </a:lnTo>
                    <a:lnTo>
                      <a:pt x="21" y="106"/>
                    </a:lnTo>
                    <a:lnTo>
                      <a:pt x="23" y="104"/>
                    </a:lnTo>
                    <a:lnTo>
                      <a:pt x="26" y="103"/>
                    </a:lnTo>
                    <a:lnTo>
                      <a:pt x="26" y="103"/>
                    </a:lnTo>
                    <a:lnTo>
                      <a:pt x="30" y="104"/>
                    </a:lnTo>
                    <a:lnTo>
                      <a:pt x="32" y="106"/>
                    </a:lnTo>
                    <a:lnTo>
                      <a:pt x="33" y="109"/>
                    </a:lnTo>
                    <a:lnTo>
                      <a:pt x="32" y="15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1" name="Freeform 147"/>
              <p:cNvSpPr>
                <a:spLocks noEditPoints="1"/>
              </p:cNvSpPr>
              <p:nvPr/>
            </p:nvSpPr>
            <p:spPr bwMode="auto">
              <a:xfrm>
                <a:off x="3167063" y="2900363"/>
                <a:ext cx="558800" cy="244475"/>
              </a:xfrm>
              <a:custGeom>
                <a:avLst/>
                <a:gdLst/>
                <a:ahLst/>
                <a:cxnLst>
                  <a:cxn ang="0">
                    <a:pos x="352" y="5"/>
                  </a:cxn>
                  <a:cxn ang="0">
                    <a:pos x="1" y="0"/>
                  </a:cxn>
                  <a:cxn ang="0">
                    <a:pos x="1" y="41"/>
                  </a:cxn>
                  <a:cxn ang="0">
                    <a:pos x="1" y="41"/>
                  </a:cxn>
                  <a:cxn ang="0">
                    <a:pos x="4" y="42"/>
                  </a:cxn>
                  <a:cxn ang="0">
                    <a:pos x="6" y="43"/>
                  </a:cxn>
                  <a:cxn ang="0">
                    <a:pos x="10" y="45"/>
                  </a:cxn>
                  <a:cxn ang="0">
                    <a:pos x="12" y="49"/>
                  </a:cxn>
                  <a:cxn ang="0">
                    <a:pos x="12" y="50"/>
                  </a:cxn>
                  <a:cxn ang="0">
                    <a:pos x="12" y="94"/>
                  </a:cxn>
                  <a:cxn ang="0">
                    <a:pos x="1" y="94"/>
                  </a:cxn>
                  <a:cxn ang="0">
                    <a:pos x="0" y="154"/>
                  </a:cxn>
                  <a:cxn ang="0">
                    <a:pos x="350" y="154"/>
                  </a:cxn>
                  <a:cxn ang="0">
                    <a:pos x="352" y="5"/>
                  </a:cxn>
                  <a:cxn ang="0">
                    <a:pos x="50" y="95"/>
                  </a:cxn>
                  <a:cxn ang="0">
                    <a:pos x="27" y="94"/>
                  </a:cxn>
                  <a:cxn ang="0">
                    <a:pos x="28" y="10"/>
                  </a:cxn>
                  <a:cxn ang="0">
                    <a:pos x="51" y="10"/>
                  </a:cxn>
                  <a:cxn ang="0">
                    <a:pos x="50" y="95"/>
                  </a:cxn>
                  <a:cxn ang="0">
                    <a:pos x="95" y="95"/>
                  </a:cxn>
                  <a:cxn ang="0">
                    <a:pos x="72" y="95"/>
                  </a:cxn>
                  <a:cxn ang="0">
                    <a:pos x="72" y="11"/>
                  </a:cxn>
                  <a:cxn ang="0">
                    <a:pos x="96" y="11"/>
                  </a:cxn>
                  <a:cxn ang="0">
                    <a:pos x="95" y="95"/>
                  </a:cxn>
                  <a:cxn ang="0">
                    <a:pos x="139" y="96"/>
                  </a:cxn>
                  <a:cxn ang="0">
                    <a:pos x="116" y="95"/>
                  </a:cxn>
                  <a:cxn ang="0">
                    <a:pos x="117" y="11"/>
                  </a:cxn>
                  <a:cxn ang="0">
                    <a:pos x="140" y="11"/>
                  </a:cxn>
                  <a:cxn ang="0">
                    <a:pos x="139" y="96"/>
                  </a:cxn>
                  <a:cxn ang="0">
                    <a:pos x="184" y="96"/>
                  </a:cxn>
                  <a:cxn ang="0">
                    <a:pos x="161" y="96"/>
                  </a:cxn>
                  <a:cxn ang="0">
                    <a:pos x="161" y="12"/>
                  </a:cxn>
                  <a:cxn ang="0">
                    <a:pos x="185" y="12"/>
                  </a:cxn>
                  <a:cxn ang="0">
                    <a:pos x="184" y="96"/>
                  </a:cxn>
                  <a:cxn ang="0">
                    <a:pos x="260" y="120"/>
                  </a:cxn>
                  <a:cxn ang="0">
                    <a:pos x="236" y="120"/>
                  </a:cxn>
                  <a:cxn ang="0">
                    <a:pos x="236" y="85"/>
                  </a:cxn>
                  <a:cxn ang="0">
                    <a:pos x="261" y="85"/>
                  </a:cxn>
                  <a:cxn ang="0">
                    <a:pos x="260" y="120"/>
                  </a:cxn>
                  <a:cxn ang="0">
                    <a:pos x="261" y="65"/>
                  </a:cxn>
                  <a:cxn ang="0">
                    <a:pos x="237" y="64"/>
                  </a:cxn>
                  <a:cxn ang="0">
                    <a:pos x="237" y="30"/>
                  </a:cxn>
                  <a:cxn ang="0">
                    <a:pos x="261" y="30"/>
                  </a:cxn>
                  <a:cxn ang="0">
                    <a:pos x="261" y="65"/>
                  </a:cxn>
                  <a:cxn ang="0">
                    <a:pos x="314" y="120"/>
                  </a:cxn>
                  <a:cxn ang="0">
                    <a:pos x="288" y="120"/>
                  </a:cxn>
                  <a:cxn ang="0">
                    <a:pos x="289" y="85"/>
                  </a:cxn>
                  <a:cxn ang="0">
                    <a:pos x="314" y="86"/>
                  </a:cxn>
                  <a:cxn ang="0">
                    <a:pos x="314" y="120"/>
                  </a:cxn>
                  <a:cxn ang="0">
                    <a:pos x="289" y="65"/>
                  </a:cxn>
                  <a:cxn ang="0">
                    <a:pos x="289" y="30"/>
                  </a:cxn>
                  <a:cxn ang="0">
                    <a:pos x="314" y="30"/>
                  </a:cxn>
                  <a:cxn ang="0">
                    <a:pos x="314" y="65"/>
                  </a:cxn>
                  <a:cxn ang="0">
                    <a:pos x="289" y="65"/>
                  </a:cxn>
                </a:cxnLst>
                <a:rect l="0" t="0" r="r" b="b"/>
                <a:pathLst>
                  <a:path w="352" h="154">
                    <a:moveTo>
                      <a:pt x="352" y="5"/>
                    </a:moveTo>
                    <a:lnTo>
                      <a:pt x="1" y="0"/>
                    </a:lnTo>
                    <a:lnTo>
                      <a:pt x="1" y="41"/>
                    </a:lnTo>
                    <a:lnTo>
                      <a:pt x="1" y="41"/>
                    </a:lnTo>
                    <a:lnTo>
                      <a:pt x="4" y="42"/>
                    </a:lnTo>
                    <a:lnTo>
                      <a:pt x="6" y="43"/>
                    </a:lnTo>
                    <a:lnTo>
                      <a:pt x="10" y="45"/>
                    </a:lnTo>
                    <a:lnTo>
                      <a:pt x="12" y="49"/>
                    </a:lnTo>
                    <a:lnTo>
                      <a:pt x="12" y="50"/>
                    </a:lnTo>
                    <a:lnTo>
                      <a:pt x="12" y="94"/>
                    </a:lnTo>
                    <a:lnTo>
                      <a:pt x="1" y="94"/>
                    </a:lnTo>
                    <a:lnTo>
                      <a:pt x="0" y="154"/>
                    </a:lnTo>
                    <a:lnTo>
                      <a:pt x="350" y="154"/>
                    </a:lnTo>
                    <a:lnTo>
                      <a:pt x="352" y="5"/>
                    </a:lnTo>
                    <a:close/>
                    <a:moveTo>
                      <a:pt x="50" y="95"/>
                    </a:moveTo>
                    <a:lnTo>
                      <a:pt x="27" y="94"/>
                    </a:lnTo>
                    <a:lnTo>
                      <a:pt x="28" y="10"/>
                    </a:lnTo>
                    <a:lnTo>
                      <a:pt x="51" y="10"/>
                    </a:lnTo>
                    <a:lnTo>
                      <a:pt x="50" y="95"/>
                    </a:lnTo>
                    <a:close/>
                    <a:moveTo>
                      <a:pt x="95" y="95"/>
                    </a:moveTo>
                    <a:lnTo>
                      <a:pt x="72" y="95"/>
                    </a:lnTo>
                    <a:lnTo>
                      <a:pt x="72" y="11"/>
                    </a:lnTo>
                    <a:lnTo>
                      <a:pt x="96" y="11"/>
                    </a:lnTo>
                    <a:lnTo>
                      <a:pt x="95" y="95"/>
                    </a:lnTo>
                    <a:close/>
                    <a:moveTo>
                      <a:pt x="139" y="96"/>
                    </a:moveTo>
                    <a:lnTo>
                      <a:pt x="116" y="95"/>
                    </a:lnTo>
                    <a:lnTo>
                      <a:pt x="117" y="11"/>
                    </a:lnTo>
                    <a:lnTo>
                      <a:pt x="140" y="11"/>
                    </a:lnTo>
                    <a:lnTo>
                      <a:pt x="139" y="96"/>
                    </a:lnTo>
                    <a:close/>
                    <a:moveTo>
                      <a:pt x="184" y="96"/>
                    </a:moveTo>
                    <a:lnTo>
                      <a:pt x="161" y="96"/>
                    </a:lnTo>
                    <a:lnTo>
                      <a:pt x="161" y="12"/>
                    </a:lnTo>
                    <a:lnTo>
                      <a:pt x="185" y="12"/>
                    </a:lnTo>
                    <a:lnTo>
                      <a:pt x="184" y="96"/>
                    </a:lnTo>
                    <a:close/>
                    <a:moveTo>
                      <a:pt x="260" y="120"/>
                    </a:moveTo>
                    <a:lnTo>
                      <a:pt x="236" y="120"/>
                    </a:lnTo>
                    <a:lnTo>
                      <a:pt x="236" y="85"/>
                    </a:lnTo>
                    <a:lnTo>
                      <a:pt x="261" y="85"/>
                    </a:lnTo>
                    <a:lnTo>
                      <a:pt x="260" y="120"/>
                    </a:lnTo>
                    <a:close/>
                    <a:moveTo>
                      <a:pt x="261" y="65"/>
                    </a:moveTo>
                    <a:lnTo>
                      <a:pt x="237" y="64"/>
                    </a:lnTo>
                    <a:lnTo>
                      <a:pt x="237" y="30"/>
                    </a:lnTo>
                    <a:lnTo>
                      <a:pt x="261" y="30"/>
                    </a:lnTo>
                    <a:lnTo>
                      <a:pt x="261" y="65"/>
                    </a:lnTo>
                    <a:close/>
                    <a:moveTo>
                      <a:pt x="314" y="120"/>
                    </a:moveTo>
                    <a:lnTo>
                      <a:pt x="288" y="120"/>
                    </a:lnTo>
                    <a:lnTo>
                      <a:pt x="289" y="85"/>
                    </a:lnTo>
                    <a:lnTo>
                      <a:pt x="314" y="86"/>
                    </a:lnTo>
                    <a:lnTo>
                      <a:pt x="314" y="120"/>
                    </a:lnTo>
                    <a:close/>
                    <a:moveTo>
                      <a:pt x="289" y="65"/>
                    </a:moveTo>
                    <a:lnTo>
                      <a:pt x="289" y="30"/>
                    </a:lnTo>
                    <a:lnTo>
                      <a:pt x="314" y="30"/>
                    </a:lnTo>
                    <a:lnTo>
                      <a:pt x="314" y="65"/>
                    </a:lnTo>
                    <a:lnTo>
                      <a:pt x="289" y="65"/>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2" name="Freeform 148"/>
              <p:cNvSpPr/>
              <p:nvPr/>
            </p:nvSpPr>
            <p:spPr bwMode="auto">
              <a:xfrm>
                <a:off x="3168650" y="2824163"/>
                <a:ext cx="557213" cy="84138"/>
              </a:xfrm>
              <a:custGeom>
                <a:avLst/>
                <a:gdLst/>
                <a:ahLst/>
                <a:cxnLst>
                  <a:cxn ang="0">
                    <a:pos x="351" y="52"/>
                  </a:cxn>
                  <a:cxn ang="0">
                    <a:pos x="208" y="51"/>
                  </a:cxn>
                  <a:cxn ang="0">
                    <a:pos x="209" y="21"/>
                  </a:cxn>
                  <a:cxn ang="0">
                    <a:pos x="142" y="20"/>
                  </a:cxn>
                  <a:cxn ang="0">
                    <a:pos x="144" y="1"/>
                  </a:cxn>
                  <a:cxn ang="0">
                    <a:pos x="120" y="1"/>
                  </a:cxn>
                  <a:cxn ang="0">
                    <a:pos x="120" y="0"/>
                  </a:cxn>
                  <a:cxn ang="0">
                    <a:pos x="107" y="0"/>
                  </a:cxn>
                  <a:cxn ang="0">
                    <a:pos x="107" y="1"/>
                  </a:cxn>
                  <a:cxn ang="0">
                    <a:pos x="92" y="0"/>
                  </a:cxn>
                  <a:cxn ang="0">
                    <a:pos x="92" y="0"/>
                  </a:cxn>
                  <a:cxn ang="0">
                    <a:pos x="73" y="0"/>
                  </a:cxn>
                  <a:cxn ang="0">
                    <a:pos x="73" y="0"/>
                  </a:cxn>
                  <a:cxn ang="0">
                    <a:pos x="59" y="0"/>
                  </a:cxn>
                  <a:cxn ang="0">
                    <a:pos x="59" y="0"/>
                  </a:cxn>
                  <a:cxn ang="0">
                    <a:pos x="40" y="0"/>
                  </a:cxn>
                  <a:cxn ang="0">
                    <a:pos x="40" y="0"/>
                  </a:cxn>
                  <a:cxn ang="0">
                    <a:pos x="26" y="0"/>
                  </a:cxn>
                  <a:cxn ang="0">
                    <a:pos x="26" y="0"/>
                  </a:cxn>
                  <a:cxn ang="0">
                    <a:pos x="7" y="0"/>
                  </a:cxn>
                  <a:cxn ang="0">
                    <a:pos x="7" y="0"/>
                  </a:cxn>
                  <a:cxn ang="0">
                    <a:pos x="1" y="0"/>
                  </a:cxn>
                  <a:cxn ang="0">
                    <a:pos x="0" y="48"/>
                  </a:cxn>
                  <a:cxn ang="0">
                    <a:pos x="351" y="53"/>
                  </a:cxn>
                  <a:cxn ang="0">
                    <a:pos x="351" y="52"/>
                  </a:cxn>
                </a:cxnLst>
                <a:rect l="0" t="0" r="r" b="b"/>
                <a:pathLst>
                  <a:path w="351" h="52">
                    <a:moveTo>
                      <a:pt x="351" y="52"/>
                    </a:moveTo>
                    <a:lnTo>
                      <a:pt x="208" y="51"/>
                    </a:lnTo>
                    <a:lnTo>
                      <a:pt x="209" y="21"/>
                    </a:lnTo>
                    <a:lnTo>
                      <a:pt x="142" y="20"/>
                    </a:lnTo>
                    <a:lnTo>
                      <a:pt x="144" y="1"/>
                    </a:lnTo>
                    <a:lnTo>
                      <a:pt x="120" y="1"/>
                    </a:lnTo>
                    <a:lnTo>
                      <a:pt x="120" y="0"/>
                    </a:lnTo>
                    <a:lnTo>
                      <a:pt x="107" y="0"/>
                    </a:lnTo>
                    <a:lnTo>
                      <a:pt x="107" y="1"/>
                    </a:lnTo>
                    <a:lnTo>
                      <a:pt x="92" y="0"/>
                    </a:lnTo>
                    <a:lnTo>
                      <a:pt x="92" y="0"/>
                    </a:lnTo>
                    <a:lnTo>
                      <a:pt x="73" y="0"/>
                    </a:lnTo>
                    <a:lnTo>
                      <a:pt x="73" y="0"/>
                    </a:lnTo>
                    <a:lnTo>
                      <a:pt x="59" y="0"/>
                    </a:lnTo>
                    <a:lnTo>
                      <a:pt x="59" y="0"/>
                    </a:lnTo>
                    <a:lnTo>
                      <a:pt x="40" y="0"/>
                    </a:lnTo>
                    <a:lnTo>
                      <a:pt x="40" y="0"/>
                    </a:lnTo>
                    <a:lnTo>
                      <a:pt x="26" y="0"/>
                    </a:lnTo>
                    <a:lnTo>
                      <a:pt x="26" y="0"/>
                    </a:lnTo>
                    <a:lnTo>
                      <a:pt x="7" y="0"/>
                    </a:lnTo>
                    <a:lnTo>
                      <a:pt x="7" y="0"/>
                    </a:lnTo>
                    <a:lnTo>
                      <a:pt x="1" y="0"/>
                    </a:lnTo>
                    <a:lnTo>
                      <a:pt x="0" y="48"/>
                    </a:lnTo>
                    <a:lnTo>
                      <a:pt x="351" y="53"/>
                    </a:lnTo>
                    <a:lnTo>
                      <a:pt x="351" y="52"/>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3" name="Freeform 149"/>
              <p:cNvSpPr/>
              <p:nvPr/>
            </p:nvSpPr>
            <p:spPr bwMode="auto">
              <a:xfrm>
                <a:off x="2835275" y="2820988"/>
                <a:ext cx="334963" cy="79375"/>
              </a:xfrm>
              <a:custGeom>
                <a:avLst/>
                <a:gdLst/>
                <a:ahLst/>
                <a:cxnLst>
                  <a:cxn ang="0">
                    <a:pos x="211" y="1"/>
                  </a:cxn>
                  <a:cxn ang="0">
                    <a:pos x="143" y="1"/>
                  </a:cxn>
                  <a:cxn ang="0">
                    <a:pos x="136" y="1"/>
                  </a:cxn>
                  <a:cxn ang="0">
                    <a:pos x="136" y="1"/>
                  </a:cxn>
                  <a:cxn ang="0">
                    <a:pos x="118" y="0"/>
                  </a:cxn>
                  <a:cxn ang="0">
                    <a:pos x="118" y="0"/>
                  </a:cxn>
                  <a:cxn ang="0">
                    <a:pos x="102" y="0"/>
                  </a:cxn>
                  <a:cxn ang="0">
                    <a:pos x="102" y="0"/>
                  </a:cxn>
                  <a:cxn ang="0">
                    <a:pos x="89" y="0"/>
                  </a:cxn>
                  <a:cxn ang="0">
                    <a:pos x="89" y="1"/>
                  </a:cxn>
                  <a:cxn ang="0">
                    <a:pos x="66" y="0"/>
                  </a:cxn>
                  <a:cxn ang="0">
                    <a:pos x="66" y="19"/>
                  </a:cxn>
                  <a:cxn ang="0">
                    <a:pos x="0" y="19"/>
                  </a:cxn>
                  <a:cxn ang="0">
                    <a:pos x="0" y="47"/>
                  </a:cxn>
                  <a:cxn ang="0">
                    <a:pos x="211" y="50"/>
                  </a:cxn>
                  <a:cxn ang="0">
                    <a:pos x="211" y="1"/>
                  </a:cxn>
                </a:cxnLst>
                <a:rect l="0" t="0" r="r" b="b"/>
                <a:pathLst>
                  <a:path w="211" h="50">
                    <a:moveTo>
                      <a:pt x="211" y="1"/>
                    </a:moveTo>
                    <a:lnTo>
                      <a:pt x="143" y="1"/>
                    </a:lnTo>
                    <a:lnTo>
                      <a:pt x="136" y="1"/>
                    </a:lnTo>
                    <a:lnTo>
                      <a:pt x="136" y="1"/>
                    </a:lnTo>
                    <a:lnTo>
                      <a:pt x="118" y="0"/>
                    </a:lnTo>
                    <a:lnTo>
                      <a:pt x="118" y="0"/>
                    </a:lnTo>
                    <a:lnTo>
                      <a:pt x="102" y="0"/>
                    </a:lnTo>
                    <a:lnTo>
                      <a:pt x="102" y="0"/>
                    </a:lnTo>
                    <a:lnTo>
                      <a:pt x="89" y="0"/>
                    </a:lnTo>
                    <a:lnTo>
                      <a:pt x="89" y="1"/>
                    </a:lnTo>
                    <a:lnTo>
                      <a:pt x="66" y="0"/>
                    </a:lnTo>
                    <a:lnTo>
                      <a:pt x="66" y="19"/>
                    </a:lnTo>
                    <a:lnTo>
                      <a:pt x="0" y="19"/>
                    </a:lnTo>
                    <a:lnTo>
                      <a:pt x="0" y="47"/>
                    </a:lnTo>
                    <a:lnTo>
                      <a:pt x="211" y="50"/>
                    </a:lnTo>
                    <a:lnTo>
                      <a:pt x="211" y="1"/>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4" name="Freeform 150"/>
              <p:cNvSpPr/>
              <p:nvPr/>
            </p:nvSpPr>
            <p:spPr bwMode="auto">
              <a:xfrm>
                <a:off x="2963863" y="2676526"/>
                <a:ext cx="207963" cy="36513"/>
              </a:xfrm>
              <a:custGeom>
                <a:avLst/>
                <a:gdLst/>
                <a:ahLst/>
                <a:cxnLst>
                  <a:cxn ang="0">
                    <a:pos x="131" y="1"/>
                  </a:cxn>
                  <a:cxn ang="0">
                    <a:pos x="9" y="0"/>
                  </a:cxn>
                  <a:cxn ang="0">
                    <a:pos x="9" y="0"/>
                  </a:cxn>
                  <a:cxn ang="0">
                    <a:pos x="6" y="1"/>
                  </a:cxn>
                  <a:cxn ang="0">
                    <a:pos x="3" y="4"/>
                  </a:cxn>
                  <a:cxn ang="0">
                    <a:pos x="1" y="8"/>
                  </a:cxn>
                  <a:cxn ang="0">
                    <a:pos x="0" y="11"/>
                  </a:cxn>
                  <a:cxn ang="0">
                    <a:pos x="0" y="11"/>
                  </a:cxn>
                  <a:cxn ang="0">
                    <a:pos x="0" y="15"/>
                  </a:cxn>
                  <a:cxn ang="0">
                    <a:pos x="3" y="17"/>
                  </a:cxn>
                  <a:cxn ang="0">
                    <a:pos x="5" y="21"/>
                  </a:cxn>
                  <a:cxn ang="0">
                    <a:pos x="8" y="22"/>
                  </a:cxn>
                  <a:cxn ang="0">
                    <a:pos x="8" y="22"/>
                  </a:cxn>
                  <a:cxn ang="0">
                    <a:pos x="130" y="23"/>
                  </a:cxn>
                  <a:cxn ang="0">
                    <a:pos x="131" y="1"/>
                  </a:cxn>
                </a:cxnLst>
                <a:rect l="0" t="0" r="r" b="b"/>
                <a:pathLst>
                  <a:path w="131" h="23">
                    <a:moveTo>
                      <a:pt x="131" y="1"/>
                    </a:moveTo>
                    <a:lnTo>
                      <a:pt x="9" y="0"/>
                    </a:lnTo>
                    <a:lnTo>
                      <a:pt x="9" y="0"/>
                    </a:lnTo>
                    <a:lnTo>
                      <a:pt x="6" y="1"/>
                    </a:lnTo>
                    <a:lnTo>
                      <a:pt x="3" y="4"/>
                    </a:lnTo>
                    <a:lnTo>
                      <a:pt x="1" y="8"/>
                    </a:lnTo>
                    <a:lnTo>
                      <a:pt x="0" y="11"/>
                    </a:lnTo>
                    <a:lnTo>
                      <a:pt x="0" y="11"/>
                    </a:lnTo>
                    <a:lnTo>
                      <a:pt x="0" y="15"/>
                    </a:lnTo>
                    <a:lnTo>
                      <a:pt x="3" y="17"/>
                    </a:lnTo>
                    <a:lnTo>
                      <a:pt x="5" y="21"/>
                    </a:lnTo>
                    <a:lnTo>
                      <a:pt x="8" y="22"/>
                    </a:lnTo>
                    <a:lnTo>
                      <a:pt x="8" y="22"/>
                    </a:lnTo>
                    <a:lnTo>
                      <a:pt x="130" y="23"/>
                    </a:lnTo>
                    <a:lnTo>
                      <a:pt x="131" y="1"/>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5" name="Freeform 151"/>
              <p:cNvSpPr/>
              <p:nvPr/>
            </p:nvSpPr>
            <p:spPr bwMode="auto">
              <a:xfrm>
                <a:off x="3170238" y="2678113"/>
                <a:ext cx="203200" cy="36513"/>
              </a:xfrm>
              <a:custGeom>
                <a:avLst/>
                <a:gdLst/>
                <a:ahLst/>
                <a:cxnLst>
                  <a:cxn ang="0">
                    <a:pos x="128" y="13"/>
                  </a:cxn>
                  <a:cxn ang="0">
                    <a:pos x="128" y="13"/>
                  </a:cxn>
                  <a:cxn ang="0">
                    <a:pos x="128" y="9"/>
                  </a:cxn>
                  <a:cxn ang="0">
                    <a:pos x="126" y="5"/>
                  </a:cxn>
                  <a:cxn ang="0">
                    <a:pos x="122" y="3"/>
                  </a:cxn>
                  <a:cxn ang="0">
                    <a:pos x="118" y="2"/>
                  </a:cxn>
                  <a:cxn ang="0">
                    <a:pos x="103" y="2"/>
                  </a:cxn>
                  <a:cxn ang="0">
                    <a:pos x="103" y="2"/>
                  </a:cxn>
                  <a:cxn ang="0">
                    <a:pos x="88" y="1"/>
                  </a:cxn>
                  <a:cxn ang="0">
                    <a:pos x="88" y="2"/>
                  </a:cxn>
                  <a:cxn ang="0">
                    <a:pos x="76" y="1"/>
                  </a:cxn>
                  <a:cxn ang="0">
                    <a:pos x="76" y="1"/>
                  </a:cxn>
                  <a:cxn ang="0">
                    <a:pos x="60" y="1"/>
                  </a:cxn>
                  <a:cxn ang="0">
                    <a:pos x="60" y="1"/>
                  </a:cxn>
                  <a:cxn ang="0">
                    <a:pos x="48" y="1"/>
                  </a:cxn>
                  <a:cxn ang="0">
                    <a:pos x="48" y="1"/>
                  </a:cxn>
                  <a:cxn ang="0">
                    <a:pos x="0" y="0"/>
                  </a:cxn>
                  <a:cxn ang="0">
                    <a:pos x="0" y="22"/>
                  </a:cxn>
                  <a:cxn ang="0">
                    <a:pos x="122" y="23"/>
                  </a:cxn>
                  <a:cxn ang="0">
                    <a:pos x="122" y="23"/>
                  </a:cxn>
                  <a:cxn ang="0">
                    <a:pos x="124" y="22"/>
                  </a:cxn>
                  <a:cxn ang="0">
                    <a:pos x="127" y="20"/>
                  </a:cxn>
                  <a:cxn ang="0">
                    <a:pos x="128" y="16"/>
                  </a:cxn>
                  <a:cxn ang="0">
                    <a:pos x="128" y="13"/>
                  </a:cxn>
                  <a:cxn ang="0">
                    <a:pos x="128" y="13"/>
                  </a:cxn>
                </a:cxnLst>
                <a:rect l="0" t="0" r="r" b="b"/>
                <a:pathLst>
                  <a:path w="128" h="23">
                    <a:moveTo>
                      <a:pt x="128" y="13"/>
                    </a:moveTo>
                    <a:lnTo>
                      <a:pt x="128" y="13"/>
                    </a:lnTo>
                    <a:lnTo>
                      <a:pt x="128" y="9"/>
                    </a:lnTo>
                    <a:lnTo>
                      <a:pt x="126" y="5"/>
                    </a:lnTo>
                    <a:lnTo>
                      <a:pt x="122" y="3"/>
                    </a:lnTo>
                    <a:lnTo>
                      <a:pt x="118" y="2"/>
                    </a:lnTo>
                    <a:lnTo>
                      <a:pt x="103" y="2"/>
                    </a:lnTo>
                    <a:lnTo>
                      <a:pt x="103" y="2"/>
                    </a:lnTo>
                    <a:lnTo>
                      <a:pt x="88" y="1"/>
                    </a:lnTo>
                    <a:lnTo>
                      <a:pt x="88" y="2"/>
                    </a:lnTo>
                    <a:lnTo>
                      <a:pt x="76" y="1"/>
                    </a:lnTo>
                    <a:lnTo>
                      <a:pt x="76" y="1"/>
                    </a:lnTo>
                    <a:lnTo>
                      <a:pt x="60" y="1"/>
                    </a:lnTo>
                    <a:lnTo>
                      <a:pt x="60" y="1"/>
                    </a:lnTo>
                    <a:lnTo>
                      <a:pt x="48" y="1"/>
                    </a:lnTo>
                    <a:lnTo>
                      <a:pt x="48" y="1"/>
                    </a:lnTo>
                    <a:lnTo>
                      <a:pt x="0" y="0"/>
                    </a:lnTo>
                    <a:lnTo>
                      <a:pt x="0" y="22"/>
                    </a:lnTo>
                    <a:lnTo>
                      <a:pt x="122" y="23"/>
                    </a:lnTo>
                    <a:lnTo>
                      <a:pt x="122" y="23"/>
                    </a:lnTo>
                    <a:lnTo>
                      <a:pt x="124" y="22"/>
                    </a:lnTo>
                    <a:lnTo>
                      <a:pt x="127" y="20"/>
                    </a:lnTo>
                    <a:lnTo>
                      <a:pt x="128" y="16"/>
                    </a:lnTo>
                    <a:lnTo>
                      <a:pt x="128" y="13"/>
                    </a:lnTo>
                    <a:lnTo>
                      <a:pt x="128" y="13"/>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6" name="Freeform 316"/>
              <p:cNvSpPr/>
              <p:nvPr/>
            </p:nvSpPr>
            <p:spPr bwMode="auto">
              <a:xfrm>
                <a:off x="2654300" y="2501901"/>
                <a:ext cx="141288" cy="68263"/>
              </a:xfrm>
              <a:custGeom>
                <a:avLst/>
                <a:gdLst/>
                <a:ahLst/>
                <a:cxnLst>
                  <a:cxn ang="0">
                    <a:pos x="89" y="30"/>
                  </a:cxn>
                  <a:cxn ang="0">
                    <a:pos x="89" y="30"/>
                  </a:cxn>
                  <a:cxn ang="0">
                    <a:pos x="88" y="25"/>
                  </a:cxn>
                  <a:cxn ang="0">
                    <a:pos x="85" y="21"/>
                  </a:cxn>
                  <a:cxn ang="0">
                    <a:pos x="80" y="18"/>
                  </a:cxn>
                  <a:cxn ang="0">
                    <a:pos x="75" y="17"/>
                  </a:cxn>
                  <a:cxn ang="0">
                    <a:pos x="75" y="17"/>
                  </a:cxn>
                  <a:cxn ang="0">
                    <a:pos x="72" y="12"/>
                  </a:cxn>
                  <a:cxn ang="0">
                    <a:pos x="69" y="8"/>
                  </a:cxn>
                  <a:cxn ang="0">
                    <a:pos x="64" y="6"/>
                  </a:cxn>
                  <a:cxn ang="0">
                    <a:pos x="57" y="5"/>
                  </a:cxn>
                  <a:cxn ang="0">
                    <a:pos x="57" y="5"/>
                  </a:cxn>
                  <a:cxn ang="0">
                    <a:pos x="52" y="6"/>
                  </a:cxn>
                  <a:cxn ang="0">
                    <a:pos x="46" y="8"/>
                  </a:cxn>
                  <a:cxn ang="0">
                    <a:pos x="46" y="8"/>
                  </a:cxn>
                  <a:cxn ang="0">
                    <a:pos x="44" y="5"/>
                  </a:cxn>
                  <a:cxn ang="0">
                    <a:pos x="41" y="2"/>
                  </a:cxn>
                  <a:cxn ang="0">
                    <a:pos x="36" y="1"/>
                  </a:cxn>
                  <a:cxn ang="0">
                    <a:pos x="32" y="0"/>
                  </a:cxn>
                  <a:cxn ang="0">
                    <a:pos x="32" y="0"/>
                  </a:cxn>
                  <a:cxn ang="0">
                    <a:pos x="25" y="1"/>
                  </a:cxn>
                  <a:cxn ang="0">
                    <a:pos x="20" y="5"/>
                  </a:cxn>
                  <a:cxn ang="0">
                    <a:pos x="15" y="8"/>
                  </a:cxn>
                  <a:cxn ang="0">
                    <a:pos x="14" y="11"/>
                  </a:cxn>
                  <a:cxn ang="0">
                    <a:pos x="14" y="13"/>
                  </a:cxn>
                  <a:cxn ang="0">
                    <a:pos x="14" y="13"/>
                  </a:cxn>
                  <a:cxn ang="0">
                    <a:pos x="15" y="17"/>
                  </a:cxn>
                  <a:cxn ang="0">
                    <a:pos x="15" y="17"/>
                  </a:cxn>
                  <a:cxn ang="0">
                    <a:pos x="9" y="18"/>
                  </a:cxn>
                  <a:cxn ang="0">
                    <a:pos x="4" y="21"/>
                  </a:cxn>
                  <a:cxn ang="0">
                    <a:pos x="1" y="25"/>
                  </a:cxn>
                  <a:cxn ang="0">
                    <a:pos x="0" y="30"/>
                  </a:cxn>
                  <a:cxn ang="0">
                    <a:pos x="0" y="30"/>
                  </a:cxn>
                  <a:cxn ang="0">
                    <a:pos x="1" y="35"/>
                  </a:cxn>
                  <a:cxn ang="0">
                    <a:pos x="3" y="39"/>
                  </a:cxn>
                  <a:cxn ang="0">
                    <a:pos x="9" y="42"/>
                  </a:cxn>
                  <a:cxn ang="0">
                    <a:pos x="14" y="43"/>
                  </a:cxn>
                  <a:cxn ang="0">
                    <a:pos x="14" y="43"/>
                  </a:cxn>
                  <a:cxn ang="0">
                    <a:pos x="15" y="43"/>
                  </a:cxn>
                  <a:cxn ang="0">
                    <a:pos x="15" y="43"/>
                  </a:cxn>
                  <a:cxn ang="0">
                    <a:pos x="17" y="43"/>
                  </a:cxn>
                  <a:cxn ang="0">
                    <a:pos x="17" y="43"/>
                  </a:cxn>
                  <a:cxn ang="0">
                    <a:pos x="18" y="43"/>
                  </a:cxn>
                  <a:cxn ang="0">
                    <a:pos x="74" y="43"/>
                  </a:cxn>
                  <a:cxn ang="0">
                    <a:pos x="74" y="43"/>
                  </a:cxn>
                  <a:cxn ang="0">
                    <a:pos x="74" y="43"/>
                  </a:cxn>
                  <a:cxn ang="0">
                    <a:pos x="80" y="42"/>
                  </a:cxn>
                  <a:cxn ang="0">
                    <a:pos x="85" y="39"/>
                  </a:cxn>
                  <a:cxn ang="0">
                    <a:pos x="88" y="35"/>
                  </a:cxn>
                  <a:cxn ang="0">
                    <a:pos x="89" y="30"/>
                  </a:cxn>
                  <a:cxn ang="0">
                    <a:pos x="89" y="30"/>
                  </a:cxn>
                </a:cxnLst>
                <a:rect l="0" t="0" r="r" b="b"/>
                <a:pathLst>
                  <a:path w="89" h="43">
                    <a:moveTo>
                      <a:pt x="89" y="30"/>
                    </a:moveTo>
                    <a:lnTo>
                      <a:pt x="89" y="30"/>
                    </a:lnTo>
                    <a:lnTo>
                      <a:pt x="88" y="25"/>
                    </a:lnTo>
                    <a:lnTo>
                      <a:pt x="85" y="21"/>
                    </a:lnTo>
                    <a:lnTo>
                      <a:pt x="80" y="18"/>
                    </a:lnTo>
                    <a:lnTo>
                      <a:pt x="75" y="17"/>
                    </a:lnTo>
                    <a:lnTo>
                      <a:pt x="75" y="17"/>
                    </a:lnTo>
                    <a:lnTo>
                      <a:pt x="72" y="12"/>
                    </a:lnTo>
                    <a:lnTo>
                      <a:pt x="69" y="8"/>
                    </a:lnTo>
                    <a:lnTo>
                      <a:pt x="64" y="6"/>
                    </a:lnTo>
                    <a:lnTo>
                      <a:pt x="57" y="5"/>
                    </a:lnTo>
                    <a:lnTo>
                      <a:pt x="57" y="5"/>
                    </a:lnTo>
                    <a:lnTo>
                      <a:pt x="52" y="6"/>
                    </a:lnTo>
                    <a:lnTo>
                      <a:pt x="46" y="8"/>
                    </a:lnTo>
                    <a:lnTo>
                      <a:pt x="46" y="8"/>
                    </a:lnTo>
                    <a:lnTo>
                      <a:pt x="44" y="5"/>
                    </a:lnTo>
                    <a:lnTo>
                      <a:pt x="41" y="2"/>
                    </a:lnTo>
                    <a:lnTo>
                      <a:pt x="36" y="1"/>
                    </a:lnTo>
                    <a:lnTo>
                      <a:pt x="32" y="0"/>
                    </a:lnTo>
                    <a:lnTo>
                      <a:pt x="32" y="0"/>
                    </a:lnTo>
                    <a:lnTo>
                      <a:pt x="25" y="1"/>
                    </a:lnTo>
                    <a:lnTo>
                      <a:pt x="20" y="5"/>
                    </a:lnTo>
                    <a:lnTo>
                      <a:pt x="15" y="8"/>
                    </a:lnTo>
                    <a:lnTo>
                      <a:pt x="14" y="11"/>
                    </a:lnTo>
                    <a:lnTo>
                      <a:pt x="14" y="13"/>
                    </a:lnTo>
                    <a:lnTo>
                      <a:pt x="14" y="13"/>
                    </a:lnTo>
                    <a:lnTo>
                      <a:pt x="15" y="17"/>
                    </a:lnTo>
                    <a:lnTo>
                      <a:pt x="15" y="17"/>
                    </a:lnTo>
                    <a:lnTo>
                      <a:pt x="9" y="18"/>
                    </a:lnTo>
                    <a:lnTo>
                      <a:pt x="4" y="21"/>
                    </a:lnTo>
                    <a:lnTo>
                      <a:pt x="1" y="25"/>
                    </a:lnTo>
                    <a:lnTo>
                      <a:pt x="0" y="30"/>
                    </a:lnTo>
                    <a:lnTo>
                      <a:pt x="0" y="30"/>
                    </a:lnTo>
                    <a:lnTo>
                      <a:pt x="1" y="35"/>
                    </a:lnTo>
                    <a:lnTo>
                      <a:pt x="3" y="39"/>
                    </a:lnTo>
                    <a:lnTo>
                      <a:pt x="9" y="42"/>
                    </a:lnTo>
                    <a:lnTo>
                      <a:pt x="14" y="43"/>
                    </a:lnTo>
                    <a:lnTo>
                      <a:pt x="14" y="43"/>
                    </a:lnTo>
                    <a:lnTo>
                      <a:pt x="15" y="43"/>
                    </a:lnTo>
                    <a:lnTo>
                      <a:pt x="15" y="43"/>
                    </a:lnTo>
                    <a:lnTo>
                      <a:pt x="17" y="43"/>
                    </a:lnTo>
                    <a:lnTo>
                      <a:pt x="17" y="43"/>
                    </a:lnTo>
                    <a:lnTo>
                      <a:pt x="18" y="43"/>
                    </a:lnTo>
                    <a:lnTo>
                      <a:pt x="74" y="43"/>
                    </a:lnTo>
                    <a:lnTo>
                      <a:pt x="74" y="43"/>
                    </a:lnTo>
                    <a:lnTo>
                      <a:pt x="74" y="43"/>
                    </a:lnTo>
                    <a:lnTo>
                      <a:pt x="80" y="42"/>
                    </a:lnTo>
                    <a:lnTo>
                      <a:pt x="85" y="39"/>
                    </a:lnTo>
                    <a:lnTo>
                      <a:pt x="88" y="35"/>
                    </a:lnTo>
                    <a:lnTo>
                      <a:pt x="89" y="30"/>
                    </a:lnTo>
                    <a:lnTo>
                      <a:pt x="89" y="30"/>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7" name="Freeform 317"/>
              <p:cNvSpPr/>
              <p:nvPr/>
            </p:nvSpPr>
            <p:spPr bwMode="auto">
              <a:xfrm>
                <a:off x="3459163" y="2374901"/>
                <a:ext cx="284163" cy="136525"/>
              </a:xfrm>
              <a:custGeom>
                <a:avLst/>
                <a:gdLst/>
                <a:ahLst/>
                <a:cxnLst>
                  <a:cxn ang="0">
                    <a:pos x="179" y="59"/>
                  </a:cxn>
                  <a:cxn ang="0">
                    <a:pos x="177" y="49"/>
                  </a:cxn>
                  <a:cxn ang="0">
                    <a:pos x="170" y="42"/>
                  </a:cxn>
                  <a:cxn ang="0">
                    <a:pos x="160" y="36"/>
                  </a:cxn>
                  <a:cxn ang="0">
                    <a:pos x="148" y="33"/>
                  </a:cxn>
                  <a:cxn ang="0">
                    <a:pos x="147" y="29"/>
                  </a:cxn>
                  <a:cxn ang="0">
                    <a:pos x="143" y="20"/>
                  </a:cxn>
                  <a:cxn ang="0">
                    <a:pos x="133" y="13"/>
                  </a:cxn>
                  <a:cxn ang="0">
                    <a:pos x="122" y="9"/>
                  </a:cxn>
                  <a:cxn ang="0">
                    <a:pos x="115" y="9"/>
                  </a:cxn>
                  <a:cxn ang="0">
                    <a:pos x="103" y="10"/>
                  </a:cxn>
                  <a:cxn ang="0">
                    <a:pos x="93" y="14"/>
                  </a:cxn>
                  <a:cxn ang="0">
                    <a:pos x="88" y="9"/>
                  </a:cxn>
                  <a:cxn ang="0">
                    <a:pos x="72" y="1"/>
                  </a:cxn>
                  <a:cxn ang="0">
                    <a:pos x="64" y="0"/>
                  </a:cxn>
                  <a:cxn ang="0">
                    <a:pos x="51" y="2"/>
                  </a:cxn>
                  <a:cxn ang="0">
                    <a:pos x="40" y="8"/>
                  </a:cxn>
                  <a:cxn ang="0">
                    <a:pos x="33" y="17"/>
                  </a:cxn>
                  <a:cxn ang="0">
                    <a:pos x="30" y="26"/>
                  </a:cxn>
                  <a:cxn ang="0">
                    <a:pos x="31" y="33"/>
                  </a:cxn>
                  <a:cxn ang="0">
                    <a:pos x="24" y="34"/>
                  </a:cxn>
                  <a:cxn ang="0">
                    <a:pos x="13" y="39"/>
                  </a:cxn>
                  <a:cxn ang="0">
                    <a:pos x="6" y="45"/>
                  </a:cxn>
                  <a:cxn ang="0">
                    <a:pos x="1" y="54"/>
                  </a:cxn>
                  <a:cxn ang="0">
                    <a:pos x="0" y="59"/>
                  </a:cxn>
                  <a:cxn ang="0">
                    <a:pos x="2" y="69"/>
                  </a:cxn>
                  <a:cxn ang="0">
                    <a:pos x="9" y="77"/>
                  </a:cxn>
                  <a:cxn ang="0">
                    <a:pos x="19" y="82"/>
                  </a:cxn>
                  <a:cxn ang="0">
                    <a:pos x="30" y="86"/>
                  </a:cxn>
                  <a:cxn ang="0">
                    <a:pos x="32" y="86"/>
                  </a:cxn>
                  <a:cxn ang="0">
                    <a:pos x="34" y="86"/>
                  </a:cxn>
                  <a:cxn ang="0">
                    <a:pos x="35" y="86"/>
                  </a:cxn>
                  <a:cxn ang="0">
                    <a:pos x="147" y="86"/>
                  </a:cxn>
                  <a:cxn ang="0">
                    <a:pos x="154" y="85"/>
                  </a:cxn>
                  <a:cxn ang="0">
                    <a:pos x="165" y="80"/>
                  </a:cxn>
                  <a:cxn ang="0">
                    <a:pos x="173" y="74"/>
                  </a:cxn>
                  <a:cxn ang="0">
                    <a:pos x="178" y="65"/>
                  </a:cxn>
                  <a:cxn ang="0">
                    <a:pos x="179" y="59"/>
                  </a:cxn>
                </a:cxnLst>
                <a:rect l="0" t="0" r="r" b="b"/>
                <a:pathLst>
                  <a:path w="179" h="86">
                    <a:moveTo>
                      <a:pt x="179" y="59"/>
                    </a:moveTo>
                    <a:lnTo>
                      <a:pt x="179" y="59"/>
                    </a:lnTo>
                    <a:lnTo>
                      <a:pt x="178" y="54"/>
                    </a:lnTo>
                    <a:lnTo>
                      <a:pt x="177" y="49"/>
                    </a:lnTo>
                    <a:lnTo>
                      <a:pt x="173" y="45"/>
                    </a:lnTo>
                    <a:lnTo>
                      <a:pt x="170" y="42"/>
                    </a:lnTo>
                    <a:lnTo>
                      <a:pt x="166" y="39"/>
                    </a:lnTo>
                    <a:lnTo>
                      <a:pt x="160" y="36"/>
                    </a:lnTo>
                    <a:lnTo>
                      <a:pt x="155" y="34"/>
                    </a:lnTo>
                    <a:lnTo>
                      <a:pt x="148" y="33"/>
                    </a:lnTo>
                    <a:lnTo>
                      <a:pt x="148" y="33"/>
                    </a:lnTo>
                    <a:lnTo>
                      <a:pt x="147" y="29"/>
                    </a:lnTo>
                    <a:lnTo>
                      <a:pt x="145" y="23"/>
                    </a:lnTo>
                    <a:lnTo>
                      <a:pt x="143" y="20"/>
                    </a:lnTo>
                    <a:lnTo>
                      <a:pt x="138" y="15"/>
                    </a:lnTo>
                    <a:lnTo>
                      <a:pt x="133" y="13"/>
                    </a:lnTo>
                    <a:lnTo>
                      <a:pt x="127" y="10"/>
                    </a:lnTo>
                    <a:lnTo>
                      <a:pt x="122" y="9"/>
                    </a:lnTo>
                    <a:lnTo>
                      <a:pt x="115" y="9"/>
                    </a:lnTo>
                    <a:lnTo>
                      <a:pt x="115" y="9"/>
                    </a:lnTo>
                    <a:lnTo>
                      <a:pt x="109" y="9"/>
                    </a:lnTo>
                    <a:lnTo>
                      <a:pt x="103" y="10"/>
                    </a:lnTo>
                    <a:lnTo>
                      <a:pt x="98" y="12"/>
                    </a:lnTo>
                    <a:lnTo>
                      <a:pt x="93" y="14"/>
                    </a:lnTo>
                    <a:lnTo>
                      <a:pt x="93" y="14"/>
                    </a:lnTo>
                    <a:lnTo>
                      <a:pt x="88" y="9"/>
                    </a:lnTo>
                    <a:lnTo>
                      <a:pt x="81" y="5"/>
                    </a:lnTo>
                    <a:lnTo>
                      <a:pt x="72" y="1"/>
                    </a:lnTo>
                    <a:lnTo>
                      <a:pt x="64" y="0"/>
                    </a:lnTo>
                    <a:lnTo>
                      <a:pt x="64" y="0"/>
                    </a:lnTo>
                    <a:lnTo>
                      <a:pt x="57" y="1"/>
                    </a:lnTo>
                    <a:lnTo>
                      <a:pt x="51" y="2"/>
                    </a:lnTo>
                    <a:lnTo>
                      <a:pt x="45" y="5"/>
                    </a:lnTo>
                    <a:lnTo>
                      <a:pt x="40" y="8"/>
                    </a:lnTo>
                    <a:lnTo>
                      <a:pt x="35" y="12"/>
                    </a:lnTo>
                    <a:lnTo>
                      <a:pt x="33" y="17"/>
                    </a:lnTo>
                    <a:lnTo>
                      <a:pt x="31" y="21"/>
                    </a:lnTo>
                    <a:lnTo>
                      <a:pt x="30" y="26"/>
                    </a:lnTo>
                    <a:lnTo>
                      <a:pt x="30" y="26"/>
                    </a:lnTo>
                    <a:lnTo>
                      <a:pt x="31" y="33"/>
                    </a:lnTo>
                    <a:lnTo>
                      <a:pt x="31" y="33"/>
                    </a:lnTo>
                    <a:lnTo>
                      <a:pt x="24" y="34"/>
                    </a:lnTo>
                    <a:lnTo>
                      <a:pt x="19" y="36"/>
                    </a:lnTo>
                    <a:lnTo>
                      <a:pt x="13" y="39"/>
                    </a:lnTo>
                    <a:lnTo>
                      <a:pt x="9" y="42"/>
                    </a:lnTo>
                    <a:lnTo>
                      <a:pt x="6" y="45"/>
                    </a:lnTo>
                    <a:lnTo>
                      <a:pt x="2" y="49"/>
                    </a:lnTo>
                    <a:lnTo>
                      <a:pt x="1" y="54"/>
                    </a:lnTo>
                    <a:lnTo>
                      <a:pt x="0" y="59"/>
                    </a:lnTo>
                    <a:lnTo>
                      <a:pt x="0" y="59"/>
                    </a:lnTo>
                    <a:lnTo>
                      <a:pt x="1" y="65"/>
                    </a:lnTo>
                    <a:lnTo>
                      <a:pt x="2" y="69"/>
                    </a:lnTo>
                    <a:lnTo>
                      <a:pt x="6" y="74"/>
                    </a:lnTo>
                    <a:lnTo>
                      <a:pt x="9" y="77"/>
                    </a:lnTo>
                    <a:lnTo>
                      <a:pt x="13" y="80"/>
                    </a:lnTo>
                    <a:lnTo>
                      <a:pt x="19" y="82"/>
                    </a:lnTo>
                    <a:lnTo>
                      <a:pt x="24"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60" y="82"/>
                    </a:lnTo>
                    <a:lnTo>
                      <a:pt x="165" y="80"/>
                    </a:lnTo>
                    <a:lnTo>
                      <a:pt x="170" y="77"/>
                    </a:lnTo>
                    <a:lnTo>
                      <a:pt x="173" y="74"/>
                    </a:lnTo>
                    <a:lnTo>
                      <a:pt x="177" y="69"/>
                    </a:lnTo>
                    <a:lnTo>
                      <a:pt x="178" y="65"/>
                    </a:lnTo>
                    <a:lnTo>
                      <a:pt x="179" y="59"/>
                    </a:lnTo>
                    <a:lnTo>
                      <a:pt x="179" y="59"/>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38" name="Freeform 318"/>
              <p:cNvSpPr/>
              <p:nvPr/>
            </p:nvSpPr>
            <p:spPr bwMode="auto">
              <a:xfrm>
                <a:off x="3227388" y="2208213"/>
                <a:ext cx="157163" cy="74613"/>
              </a:xfrm>
              <a:custGeom>
                <a:avLst/>
                <a:gdLst/>
                <a:ahLst/>
                <a:cxnLst>
                  <a:cxn ang="0">
                    <a:pos x="99" y="33"/>
                  </a:cxn>
                  <a:cxn ang="0">
                    <a:pos x="99" y="33"/>
                  </a:cxn>
                  <a:cxn ang="0">
                    <a:pos x="99" y="29"/>
                  </a:cxn>
                  <a:cxn ang="0">
                    <a:pos x="98" y="27"/>
                  </a:cxn>
                  <a:cxn ang="0">
                    <a:pos x="93" y="23"/>
                  </a:cxn>
                  <a:cxn ang="0">
                    <a:pos x="89" y="20"/>
                  </a:cxn>
                  <a:cxn ang="0">
                    <a:pos x="82" y="18"/>
                  </a:cxn>
                  <a:cxn ang="0">
                    <a:pos x="82" y="18"/>
                  </a:cxn>
                  <a:cxn ang="0">
                    <a:pos x="81" y="15"/>
                  </a:cxn>
                  <a:cxn ang="0">
                    <a:pos x="80" y="13"/>
                  </a:cxn>
                  <a:cxn ang="0">
                    <a:pos x="76" y="9"/>
                  </a:cxn>
                  <a:cxn ang="0">
                    <a:pos x="70" y="5"/>
                  </a:cxn>
                  <a:cxn ang="0">
                    <a:pos x="64" y="4"/>
                  </a:cxn>
                  <a:cxn ang="0">
                    <a:pos x="64" y="4"/>
                  </a:cxn>
                  <a:cxn ang="0">
                    <a:pos x="57" y="5"/>
                  </a:cxn>
                  <a:cxn ang="0">
                    <a:pos x="52" y="7"/>
                  </a:cxn>
                  <a:cxn ang="0">
                    <a:pos x="52" y="7"/>
                  </a:cxn>
                  <a:cxn ang="0">
                    <a:pos x="48" y="4"/>
                  </a:cxn>
                  <a:cxn ang="0">
                    <a:pos x="45" y="2"/>
                  </a:cxn>
                  <a:cxn ang="0">
                    <a:pos x="40" y="1"/>
                  </a:cxn>
                  <a:cxn ang="0">
                    <a:pos x="35" y="0"/>
                  </a:cxn>
                  <a:cxn ang="0">
                    <a:pos x="35" y="0"/>
                  </a:cxn>
                  <a:cxn ang="0">
                    <a:pos x="28" y="1"/>
                  </a:cxn>
                  <a:cxn ang="0">
                    <a:pos x="22" y="4"/>
                  </a:cxn>
                  <a:cxn ang="0">
                    <a:pos x="18" y="9"/>
                  </a:cxn>
                  <a:cxn ang="0">
                    <a:pos x="17" y="12"/>
                  </a:cxn>
                  <a:cxn ang="0">
                    <a:pos x="17" y="14"/>
                  </a:cxn>
                  <a:cxn ang="0">
                    <a:pos x="17" y="14"/>
                  </a:cxn>
                  <a:cxn ang="0">
                    <a:pos x="17" y="18"/>
                  </a:cxn>
                  <a:cxn ang="0">
                    <a:pos x="17" y="18"/>
                  </a:cxn>
                  <a:cxn ang="0">
                    <a:pos x="10" y="20"/>
                  </a:cxn>
                  <a:cxn ang="0">
                    <a:pos x="4" y="23"/>
                  </a:cxn>
                  <a:cxn ang="0">
                    <a:pos x="1" y="27"/>
                  </a:cxn>
                  <a:cxn ang="0">
                    <a:pos x="0" y="29"/>
                  </a:cxn>
                  <a:cxn ang="0">
                    <a:pos x="0" y="33"/>
                  </a:cxn>
                  <a:cxn ang="0">
                    <a:pos x="0" y="33"/>
                  </a:cxn>
                  <a:cxn ang="0">
                    <a:pos x="1" y="38"/>
                  </a:cxn>
                  <a:cxn ang="0">
                    <a:pos x="4" y="43"/>
                  </a:cxn>
                  <a:cxn ang="0">
                    <a:pos x="10" y="46"/>
                  </a:cxn>
                  <a:cxn ang="0">
                    <a:pos x="17" y="47"/>
                  </a:cxn>
                  <a:cxn ang="0">
                    <a:pos x="17" y="47"/>
                  </a:cxn>
                  <a:cxn ang="0">
                    <a:pos x="18" y="47"/>
                  </a:cxn>
                  <a:cxn ang="0">
                    <a:pos x="18" y="47"/>
                  </a:cxn>
                  <a:cxn ang="0">
                    <a:pos x="19" y="47"/>
                  </a:cxn>
                  <a:cxn ang="0">
                    <a:pos x="19" y="47"/>
                  </a:cxn>
                  <a:cxn ang="0">
                    <a:pos x="20" y="47"/>
                  </a:cxn>
                  <a:cxn ang="0">
                    <a:pos x="81" y="47"/>
                  </a:cxn>
                  <a:cxn ang="0">
                    <a:pos x="81" y="47"/>
                  </a:cxn>
                  <a:cxn ang="0">
                    <a:pos x="81" y="47"/>
                  </a:cxn>
                  <a:cxn ang="0">
                    <a:pos x="88" y="46"/>
                  </a:cxn>
                  <a:cxn ang="0">
                    <a:pos x="93" y="43"/>
                  </a:cxn>
                  <a:cxn ang="0">
                    <a:pos x="98" y="38"/>
                  </a:cxn>
                  <a:cxn ang="0">
                    <a:pos x="98" y="35"/>
                  </a:cxn>
                  <a:cxn ang="0">
                    <a:pos x="99" y="33"/>
                  </a:cxn>
                  <a:cxn ang="0">
                    <a:pos x="99" y="33"/>
                  </a:cxn>
                </a:cxnLst>
                <a:rect l="0" t="0" r="r" b="b"/>
                <a:pathLst>
                  <a:path w="99" h="47">
                    <a:moveTo>
                      <a:pt x="99" y="33"/>
                    </a:moveTo>
                    <a:lnTo>
                      <a:pt x="99" y="33"/>
                    </a:lnTo>
                    <a:lnTo>
                      <a:pt x="99" y="29"/>
                    </a:lnTo>
                    <a:lnTo>
                      <a:pt x="98" y="27"/>
                    </a:lnTo>
                    <a:lnTo>
                      <a:pt x="93" y="23"/>
                    </a:lnTo>
                    <a:lnTo>
                      <a:pt x="89" y="20"/>
                    </a:lnTo>
                    <a:lnTo>
                      <a:pt x="82" y="18"/>
                    </a:lnTo>
                    <a:lnTo>
                      <a:pt x="82" y="18"/>
                    </a:lnTo>
                    <a:lnTo>
                      <a:pt x="81" y="15"/>
                    </a:lnTo>
                    <a:lnTo>
                      <a:pt x="80" y="13"/>
                    </a:lnTo>
                    <a:lnTo>
                      <a:pt x="76" y="9"/>
                    </a:lnTo>
                    <a:lnTo>
                      <a:pt x="70" y="5"/>
                    </a:lnTo>
                    <a:lnTo>
                      <a:pt x="64" y="4"/>
                    </a:lnTo>
                    <a:lnTo>
                      <a:pt x="64" y="4"/>
                    </a:lnTo>
                    <a:lnTo>
                      <a:pt x="57" y="5"/>
                    </a:lnTo>
                    <a:lnTo>
                      <a:pt x="52" y="7"/>
                    </a:lnTo>
                    <a:lnTo>
                      <a:pt x="52" y="7"/>
                    </a:lnTo>
                    <a:lnTo>
                      <a:pt x="48" y="4"/>
                    </a:lnTo>
                    <a:lnTo>
                      <a:pt x="45" y="2"/>
                    </a:lnTo>
                    <a:lnTo>
                      <a:pt x="40" y="1"/>
                    </a:lnTo>
                    <a:lnTo>
                      <a:pt x="35" y="0"/>
                    </a:lnTo>
                    <a:lnTo>
                      <a:pt x="35" y="0"/>
                    </a:lnTo>
                    <a:lnTo>
                      <a:pt x="28" y="1"/>
                    </a:lnTo>
                    <a:lnTo>
                      <a:pt x="22" y="4"/>
                    </a:lnTo>
                    <a:lnTo>
                      <a:pt x="18" y="9"/>
                    </a:lnTo>
                    <a:lnTo>
                      <a:pt x="17" y="12"/>
                    </a:lnTo>
                    <a:lnTo>
                      <a:pt x="17" y="14"/>
                    </a:lnTo>
                    <a:lnTo>
                      <a:pt x="17" y="14"/>
                    </a:lnTo>
                    <a:lnTo>
                      <a:pt x="17" y="18"/>
                    </a:lnTo>
                    <a:lnTo>
                      <a:pt x="17" y="18"/>
                    </a:lnTo>
                    <a:lnTo>
                      <a:pt x="10" y="20"/>
                    </a:lnTo>
                    <a:lnTo>
                      <a:pt x="4" y="23"/>
                    </a:lnTo>
                    <a:lnTo>
                      <a:pt x="1" y="27"/>
                    </a:lnTo>
                    <a:lnTo>
                      <a:pt x="0" y="29"/>
                    </a:lnTo>
                    <a:lnTo>
                      <a:pt x="0" y="33"/>
                    </a:lnTo>
                    <a:lnTo>
                      <a:pt x="0" y="33"/>
                    </a:lnTo>
                    <a:lnTo>
                      <a:pt x="1" y="38"/>
                    </a:lnTo>
                    <a:lnTo>
                      <a:pt x="4" y="43"/>
                    </a:lnTo>
                    <a:lnTo>
                      <a:pt x="10" y="46"/>
                    </a:lnTo>
                    <a:lnTo>
                      <a:pt x="17" y="47"/>
                    </a:lnTo>
                    <a:lnTo>
                      <a:pt x="17" y="47"/>
                    </a:lnTo>
                    <a:lnTo>
                      <a:pt x="18" y="47"/>
                    </a:lnTo>
                    <a:lnTo>
                      <a:pt x="18" y="47"/>
                    </a:lnTo>
                    <a:lnTo>
                      <a:pt x="19" y="47"/>
                    </a:lnTo>
                    <a:lnTo>
                      <a:pt x="19" y="47"/>
                    </a:lnTo>
                    <a:lnTo>
                      <a:pt x="20" y="47"/>
                    </a:lnTo>
                    <a:lnTo>
                      <a:pt x="81" y="47"/>
                    </a:lnTo>
                    <a:lnTo>
                      <a:pt x="81" y="47"/>
                    </a:lnTo>
                    <a:lnTo>
                      <a:pt x="81" y="47"/>
                    </a:lnTo>
                    <a:lnTo>
                      <a:pt x="88" y="46"/>
                    </a:lnTo>
                    <a:lnTo>
                      <a:pt x="93" y="43"/>
                    </a:lnTo>
                    <a:lnTo>
                      <a:pt x="98" y="38"/>
                    </a:lnTo>
                    <a:lnTo>
                      <a:pt x="98" y="35"/>
                    </a:lnTo>
                    <a:lnTo>
                      <a:pt x="99" y="33"/>
                    </a:lnTo>
                    <a:lnTo>
                      <a:pt x="99" y="33"/>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grpSp>
        <p:grpSp>
          <p:nvGrpSpPr>
            <p:cNvPr id="8" name="Group 97"/>
            <p:cNvGrpSpPr/>
            <p:nvPr/>
          </p:nvGrpSpPr>
          <p:grpSpPr>
            <a:xfrm>
              <a:off x="2857488" y="1285866"/>
              <a:ext cx="1500188" cy="439738"/>
              <a:chOff x="3000364" y="1000114"/>
              <a:chExt cx="1500188" cy="439738"/>
            </a:xfrm>
            <a:solidFill>
              <a:schemeClr val="accent4"/>
            </a:solidFill>
          </p:grpSpPr>
          <p:sp>
            <p:nvSpPr>
              <p:cNvPr id="9" name="Freeform 298"/>
              <p:cNvSpPr/>
              <p:nvPr/>
            </p:nvSpPr>
            <p:spPr bwMode="auto">
              <a:xfrm>
                <a:off x="4200514" y="1000114"/>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0" name="Freeform 299"/>
              <p:cNvSpPr/>
              <p:nvPr/>
            </p:nvSpPr>
            <p:spPr bwMode="auto">
              <a:xfrm>
                <a:off x="3376602" y="1177914"/>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1" name="Freeform 300"/>
              <p:cNvSpPr/>
              <p:nvPr/>
            </p:nvSpPr>
            <p:spPr bwMode="auto">
              <a:xfrm>
                <a:off x="3276589" y="1220776"/>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2" name="Freeform 301"/>
              <p:cNvSpPr/>
              <p:nvPr/>
            </p:nvSpPr>
            <p:spPr bwMode="auto">
              <a:xfrm>
                <a:off x="3178164" y="1269989"/>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3" name="Freeform 302"/>
              <p:cNvSpPr/>
              <p:nvPr/>
            </p:nvSpPr>
            <p:spPr bwMode="auto">
              <a:xfrm>
                <a:off x="3000364" y="1393814"/>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8">
                    <a:moveTo>
                      <a:pt x="0" y="23"/>
                    </a:moveTo>
                    <a:lnTo>
                      <a:pt x="5" y="29"/>
                    </a:lnTo>
                    <a:lnTo>
                      <a:pt x="5" y="29"/>
                    </a:lnTo>
                    <a:lnTo>
                      <a:pt x="31" y="6"/>
                    </a:lnTo>
                    <a:lnTo>
                      <a:pt x="27" y="0"/>
                    </a:lnTo>
                    <a:lnTo>
                      <a:pt x="27" y="0"/>
                    </a:lnTo>
                    <a:lnTo>
                      <a:pt x="0" y="23"/>
                    </a:lnTo>
                    <a:lnTo>
                      <a:pt x="0" y="23"/>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4" name="Freeform 303"/>
              <p:cNvSpPr/>
              <p:nvPr/>
            </p:nvSpPr>
            <p:spPr bwMode="auto">
              <a:xfrm>
                <a:off x="3086089" y="1328726"/>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5" name="Freeform 304"/>
              <p:cNvSpPr/>
              <p:nvPr/>
            </p:nvSpPr>
            <p:spPr bwMode="auto">
              <a:xfrm>
                <a:off x="3805227" y="1087426"/>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6" name="Freeform 305"/>
              <p:cNvSpPr/>
              <p:nvPr/>
            </p:nvSpPr>
            <p:spPr bwMode="auto">
              <a:xfrm>
                <a:off x="4027477" y="1084251"/>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7" name="Freeform 306"/>
              <p:cNvSpPr/>
              <p:nvPr/>
            </p:nvSpPr>
            <p:spPr bwMode="auto">
              <a:xfrm>
                <a:off x="3914764" y="1084251"/>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8" name="Freeform 307"/>
              <p:cNvSpPr/>
              <p:nvPr/>
            </p:nvSpPr>
            <p:spPr bwMode="auto">
              <a:xfrm>
                <a:off x="4137014" y="1092189"/>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19" name="Freeform 308"/>
              <p:cNvSpPr/>
              <p:nvPr/>
            </p:nvSpPr>
            <p:spPr bwMode="auto">
              <a:xfrm>
                <a:off x="3695689" y="1098539"/>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0" name="Freeform 309"/>
              <p:cNvSpPr/>
              <p:nvPr/>
            </p:nvSpPr>
            <p:spPr bwMode="auto">
              <a:xfrm>
                <a:off x="3587739" y="1117589"/>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sp>
            <p:nvSpPr>
              <p:cNvPr id="21" name="Freeform 310"/>
              <p:cNvSpPr/>
              <p:nvPr/>
            </p:nvSpPr>
            <p:spPr bwMode="auto">
              <a:xfrm>
                <a:off x="3479789" y="1142989"/>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charset="-122"/>
                </a:endParaRPr>
              </a:p>
            </p:txBody>
          </p:sp>
        </p:grpSp>
      </p:grpSp>
      <p:sp>
        <p:nvSpPr>
          <p:cNvPr id="39" name="Rectangle 32"/>
          <p:cNvSpPr/>
          <p:nvPr/>
        </p:nvSpPr>
        <p:spPr>
          <a:xfrm>
            <a:off x="0" y="4095755"/>
            <a:ext cx="12192000" cy="2762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charset="-122"/>
            </a:endParaRPr>
          </a:p>
        </p:txBody>
      </p:sp>
      <p:sp>
        <p:nvSpPr>
          <p:cNvPr id="51" name="文本框 50"/>
          <p:cNvSpPr txBox="1"/>
          <p:nvPr/>
        </p:nvSpPr>
        <p:spPr>
          <a:xfrm>
            <a:off x="4911916" y="1642230"/>
            <a:ext cx="7098046" cy="1862048"/>
          </a:xfrm>
          <a:prstGeom prst="rect">
            <a:avLst/>
          </a:prstGeom>
          <a:noFill/>
        </p:spPr>
        <p:txBody>
          <a:bodyPr wrap="square" rtlCol="0">
            <a:spAutoFit/>
          </a:bodyPr>
          <a:lstStyle/>
          <a:p>
            <a:pPr algn="ctr"/>
            <a:r>
              <a:rPr lang="zh-CN" altLang="en-US" sz="11500" b="1" kern="8000" spc="100" dirty="0" smtClean="0">
                <a:solidFill>
                  <a:srgbClr val="C00000"/>
                </a:solidFill>
                <a:latin typeface="微软雅黑" panose="020B0503020204020204" charset="-122"/>
                <a:ea typeface="微软雅黑" panose="020B0503020204020204" charset="-122"/>
              </a:rPr>
              <a:t>物 理</a:t>
            </a:r>
            <a:endParaRPr lang="zh-CN" altLang="en-US" sz="11500" b="1" kern="8000" spc="100" dirty="0">
              <a:solidFill>
                <a:srgbClr val="C00000"/>
              </a:solidFill>
              <a:latin typeface="微软雅黑" panose="020B0503020204020204" charset="-122"/>
              <a:ea typeface="微软雅黑" panose="020B0503020204020204" charset="-122"/>
            </a:endParaRPr>
          </a:p>
        </p:txBody>
      </p:sp>
      <p:sp>
        <p:nvSpPr>
          <p:cNvPr id="52" name="文本框 51"/>
          <p:cNvSpPr txBox="1"/>
          <p:nvPr/>
        </p:nvSpPr>
        <p:spPr>
          <a:xfrm>
            <a:off x="5922423" y="5311888"/>
            <a:ext cx="5050138" cy="646331"/>
          </a:xfrm>
          <a:prstGeom prst="rect">
            <a:avLst/>
          </a:prstGeom>
          <a:noFill/>
        </p:spPr>
        <p:txBody>
          <a:bodyPr wrap="square" rtlCol="0">
            <a:spAutoFit/>
          </a:bodyPr>
          <a:lstStyle/>
          <a:p>
            <a:r>
              <a:rPr lang="zh-CN" altLang="en-US" sz="3600" dirty="0" smtClean="0">
                <a:solidFill>
                  <a:schemeClr val="bg1"/>
                </a:solidFill>
                <a:latin typeface="黑体" panose="02010609060101010101" pitchFamily="49" charset="-122"/>
                <a:ea typeface="黑体" panose="02010609060101010101" pitchFamily="49" charset="-122"/>
              </a:rPr>
              <a:t>人教</a:t>
            </a:r>
            <a:r>
              <a:rPr lang="en-US" altLang="zh-CN" sz="3600" dirty="0" smtClean="0">
                <a:solidFill>
                  <a:schemeClr val="bg1"/>
                </a:solidFill>
                <a:latin typeface="黑体" panose="02010609060101010101" pitchFamily="49" charset="-122"/>
                <a:ea typeface="黑体" panose="02010609060101010101" pitchFamily="49" charset="-122"/>
              </a:rPr>
              <a:t>˙</a:t>
            </a:r>
            <a:r>
              <a:rPr lang="zh-CN" altLang="en-US" sz="3600" dirty="0" smtClean="0">
                <a:solidFill>
                  <a:schemeClr val="bg1"/>
                </a:solidFill>
                <a:latin typeface="黑体" panose="02010609060101010101" pitchFamily="49" charset="-122"/>
                <a:ea typeface="黑体" panose="02010609060101010101" pitchFamily="49" charset="-122"/>
              </a:rPr>
              <a:t>九年级（全一册）</a:t>
            </a:r>
            <a:endParaRPr lang="zh-CN" altLang="en-US" sz="3600"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103" y="388997"/>
            <a:ext cx="2113079" cy="523220"/>
          </a:xfrm>
          <a:prstGeom prst="rect">
            <a:avLst/>
          </a:prstGeom>
        </p:spPr>
        <p:txBody>
          <a:bodyPr wrap="square">
            <a:spAutoFit/>
          </a:bodyPr>
          <a:lstStyle/>
          <a:p>
            <a:r>
              <a:rPr lang="zh-CN" altLang="en-US" sz="2800" b="1" dirty="0" smtClean="0">
                <a:solidFill>
                  <a:schemeClr val="bg2">
                    <a:lumMod val="10000"/>
                  </a:schemeClr>
                </a:solidFill>
                <a:latin typeface="微软雅黑" panose="020B0503020204020204" charset="-122"/>
                <a:ea typeface="微软雅黑" panose="020B0503020204020204" charset="-122"/>
              </a:rPr>
              <a:t>讲授新课</a:t>
            </a:r>
            <a:endParaRPr lang="zh-CN" altLang="en-US" sz="2800" b="1" dirty="0">
              <a:solidFill>
                <a:schemeClr val="bg2">
                  <a:lumMod val="10000"/>
                </a:schemeClr>
              </a:solidFill>
              <a:latin typeface="微软雅黑" panose="020B0503020204020204" charset="-122"/>
              <a:ea typeface="微软雅黑" panose="020B0503020204020204" charset="-122"/>
            </a:endParaRPr>
          </a:p>
        </p:txBody>
      </p:sp>
      <p:sp>
        <p:nvSpPr>
          <p:cNvPr id="7" name="文本框 6"/>
          <p:cNvSpPr txBox="1"/>
          <p:nvPr/>
        </p:nvSpPr>
        <p:spPr>
          <a:xfrm>
            <a:off x="2068830" y="514727"/>
            <a:ext cx="4240530" cy="645160"/>
          </a:xfrm>
          <a:prstGeom prst="rect">
            <a:avLst/>
          </a:prstGeom>
          <a:noFill/>
        </p:spPr>
        <p:txBody>
          <a:bodyPr wrap="square" rtlCol="0">
            <a:spAutoFit/>
          </a:bodyPr>
          <a:lstStyle/>
          <a:p>
            <a:r>
              <a:rPr lang="zh-CN" altLang="en-US" b="1" dirty="0" smtClean="0">
                <a:latin typeface="微软雅黑 Light" panose="020B0502040204020203" pitchFamily="34" charset="-122"/>
                <a:ea typeface="微软雅黑 Light" panose="020B0502040204020203" pitchFamily="34" charset="-122"/>
              </a:rPr>
              <a:t>（</a:t>
            </a:r>
            <a:r>
              <a:rPr lang="zh-CN" altLang="en-US" b="1" dirty="0" smtClean="0">
                <a:latin typeface="微软雅黑 Light" panose="020B0502040204020203" pitchFamily="34" charset="-122"/>
                <a:ea typeface="微软雅黑 Light" panose="020B0502040204020203" pitchFamily="34" charset="-122"/>
                <a:sym typeface="+mn-ea"/>
              </a:rPr>
              <a:t>欧姆定律的应用</a:t>
            </a:r>
            <a:r>
              <a:rPr lang="zh-CN" altLang="en-US" b="1" dirty="0" smtClean="0">
                <a:latin typeface="微软雅黑 Light" panose="020B0502040204020203" pitchFamily="34" charset="-122"/>
                <a:ea typeface="微软雅黑 Light" panose="020B0502040204020203" pitchFamily="34" charset="-122"/>
              </a:rPr>
              <a:t>）</a:t>
            </a:r>
            <a:endParaRPr lang="zh-CN" altLang="en-US" b="1" dirty="0">
              <a:latin typeface="微软雅黑 Light" panose="020B0502040204020203" pitchFamily="34" charset="-122"/>
              <a:ea typeface="微软雅黑 Light" panose="020B0502040204020203" pitchFamily="34" charset="-122"/>
            </a:endParaRPr>
          </a:p>
          <a:p>
            <a:endParaRPr lang="zh-CN" altLang="en-US" b="1" dirty="0">
              <a:latin typeface="黑体" panose="02010609060101010101" pitchFamily="49" charset="-122"/>
              <a:ea typeface="黑体" panose="02010609060101010101" pitchFamily="49" charset="-122"/>
            </a:endParaRPr>
          </a:p>
        </p:txBody>
      </p:sp>
      <p:grpSp>
        <p:nvGrpSpPr>
          <p:cNvPr id="20" name="组合 19"/>
          <p:cNvGrpSpPr/>
          <p:nvPr/>
        </p:nvGrpSpPr>
        <p:grpSpPr>
          <a:xfrm>
            <a:off x="621665" y="1055370"/>
            <a:ext cx="856471" cy="482770"/>
            <a:chOff x="1108" y="1827"/>
            <a:chExt cx="1871" cy="794"/>
          </a:xfrm>
        </p:grpSpPr>
        <p:sp>
          <p:nvSpPr>
            <p:cNvPr id="21" name="圆角矩形 20"/>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2" name="文本框 21"/>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例</a:t>
              </a:r>
              <a:r>
                <a:rPr lang="en-US" altLang="zh-CN"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2</a:t>
              </a:r>
              <a:endParaRPr lang="en-US" altLang="zh-CN"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4" name="文本框 3"/>
          <p:cNvSpPr txBox="1"/>
          <p:nvPr/>
        </p:nvSpPr>
        <p:spPr>
          <a:xfrm>
            <a:off x="1557655" y="1002030"/>
            <a:ext cx="10643235" cy="953135"/>
          </a:xfrm>
          <a:prstGeom prst="rect">
            <a:avLst/>
          </a:prstGeom>
          <a:noFill/>
        </p:spPr>
        <p:txBody>
          <a:bodyPr wrap="square" rtlCol="0" anchor="t">
            <a:spAutoFit/>
          </a:bodyPr>
          <a:p>
            <a:pPr marR="0" indent="0" defTabSz="914400" fontAlgn="base">
              <a:lnSpc>
                <a:spcPct val="100000"/>
              </a:lnSpc>
              <a:spcBef>
                <a:spcPct val="0"/>
              </a:spcBef>
              <a:spcAft>
                <a:spcPct val="0"/>
              </a:spcAft>
              <a:buClrTx/>
              <a:buSzTx/>
              <a:buFontTx/>
              <a:buNone/>
              <a:defRPr/>
            </a:pPr>
            <a:r>
              <a:rPr sz="2800" b="1" noProof="0" dirty="0">
                <a:latin typeface="微软雅黑" panose="020B0503020204020204" charset="-122"/>
                <a:ea typeface="微软雅黑" panose="020B0503020204020204" charset="-122"/>
                <a:cs typeface="微软雅黑" panose="020B0503020204020204" charset="-122"/>
                <a:sym typeface="+mn-ea"/>
              </a:rPr>
              <a:t>如图所示，闭合开关，电压表的示数为6V，电流表的示数为0.3A，求电阻R的阻值</a:t>
            </a:r>
            <a:r>
              <a:rPr lang="zh-CN" sz="2800" b="1" noProof="0" dirty="0">
                <a:latin typeface="微软雅黑" panose="020B0503020204020204" charset="-122"/>
                <a:ea typeface="微软雅黑" panose="020B0503020204020204" charset="-122"/>
                <a:cs typeface="微软雅黑" panose="020B0503020204020204" charset="-122"/>
                <a:sym typeface="+mn-ea"/>
              </a:rPr>
              <a:t>。</a:t>
            </a:r>
            <a:endParaRPr lang="zh-CN" sz="2800" b="1" noProof="0" dirty="0">
              <a:latin typeface="微软雅黑" panose="020B0503020204020204" charset="-122"/>
              <a:ea typeface="微软雅黑" panose="020B0503020204020204" charset="-122"/>
              <a:cs typeface="微软雅黑" panose="020B0503020204020204" charset="-122"/>
              <a:sym typeface="+mn-ea"/>
            </a:endParaRPr>
          </a:p>
        </p:txBody>
      </p:sp>
      <p:pic>
        <p:nvPicPr>
          <p:cNvPr id="2" name="图片 -2147481353"/>
          <p:cNvPicPr>
            <a:picLocks noChangeAspect="1"/>
          </p:cNvPicPr>
          <p:nvPr/>
        </p:nvPicPr>
        <p:blipFill>
          <a:blip r:embed="rId1"/>
          <a:stretch>
            <a:fillRect/>
          </a:stretch>
        </p:blipFill>
        <p:spPr>
          <a:xfrm>
            <a:off x="7569200" y="1899920"/>
            <a:ext cx="2990215" cy="2331720"/>
          </a:xfrm>
          <a:prstGeom prst="rect">
            <a:avLst/>
          </a:prstGeom>
          <a:noFill/>
          <a:ln w="9525">
            <a:noFill/>
          </a:ln>
        </p:spPr>
      </p:pic>
      <p:sp>
        <p:nvSpPr>
          <p:cNvPr id="3" name="文本框 2"/>
          <p:cNvSpPr txBox="1"/>
          <p:nvPr/>
        </p:nvSpPr>
        <p:spPr>
          <a:xfrm>
            <a:off x="1516380" y="2070100"/>
            <a:ext cx="5983605" cy="95313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cs typeface="微软雅黑" panose="020B0503020204020204" charset="-122"/>
              </a:rPr>
              <a:t>电阻R两端的电压U＝6V，</a:t>
            </a:r>
            <a:endParaRPr lang="zh-CN" altLang="en-US" sz="2800">
              <a:latin typeface="微软雅黑" panose="020B0503020204020204" charset="-122"/>
              <a:ea typeface="微软雅黑" panose="020B0503020204020204" charset="-122"/>
              <a:cs typeface="微软雅黑" panose="020B0503020204020204" charset="-122"/>
            </a:endParaRPr>
          </a:p>
          <a:p>
            <a:r>
              <a:rPr lang="zh-CN" altLang="en-US" sz="2800">
                <a:latin typeface="微软雅黑" panose="020B0503020204020204" charset="-122"/>
                <a:ea typeface="微软雅黑" panose="020B0503020204020204" charset="-122"/>
                <a:cs typeface="微软雅黑" panose="020B0503020204020204" charset="-122"/>
              </a:rPr>
              <a:t>通过电阻R的电流</a:t>
            </a:r>
            <a:r>
              <a:rPr lang="zh-CN" altLang="en-US" sz="2800" b="1">
                <a:latin typeface="宋体" panose="02010600030101010101" pitchFamily="2" charset="-122"/>
                <a:ea typeface="宋体" panose="02010600030101010101" pitchFamily="2" charset="-122"/>
                <a:cs typeface="微软雅黑" panose="020B0503020204020204" charset="-122"/>
              </a:rPr>
              <a:t>I</a:t>
            </a:r>
            <a:r>
              <a:rPr lang="zh-CN" altLang="en-US" sz="2800">
                <a:latin typeface="微软雅黑" panose="020B0503020204020204" charset="-122"/>
                <a:ea typeface="微软雅黑" panose="020B0503020204020204" charset="-122"/>
                <a:cs typeface="微软雅黑" panose="020B0503020204020204" charset="-122"/>
              </a:rPr>
              <a:t>＝0.3A。</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nvGrpSpPr>
        <p:grpSpPr>
          <a:xfrm>
            <a:off x="629285" y="2070100"/>
            <a:ext cx="548005" cy="482600"/>
            <a:chOff x="1108" y="1827"/>
            <a:chExt cx="1871" cy="794"/>
          </a:xfrm>
        </p:grpSpPr>
        <p:sp>
          <p:nvSpPr>
            <p:cNvPr id="10" name="圆角矩形 9"/>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1" name="文本框 10"/>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解</a:t>
              </a:r>
              <a:endPar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aphicFrame>
        <p:nvGraphicFramePr>
          <p:cNvPr id="6" name="对象 5">
            <a:hlinkClick r:id="" action="ppaction://ole?verb="/>
          </p:cNvPr>
          <p:cNvGraphicFramePr>
            <a:graphicFrameLocks noChangeAspect="1"/>
          </p:cNvGraphicFramePr>
          <p:nvPr/>
        </p:nvGraphicFramePr>
        <p:xfrm>
          <a:off x="2456180" y="3035935"/>
          <a:ext cx="2696210" cy="787400"/>
        </p:xfrm>
        <a:graphic>
          <a:graphicData uri="http://schemas.openxmlformats.org/presentationml/2006/ole">
            <mc:AlternateContent xmlns:mc="http://schemas.openxmlformats.org/markup-compatibility/2006">
              <mc:Choice xmlns:v="urn:schemas-microsoft-com:vml" Requires="v">
                <p:oleObj spid="_x0000_s3073" name="" r:id="rId2" imgW="1371600" imgH="393700" progId="Equation.KSEE3">
                  <p:embed/>
                </p:oleObj>
              </mc:Choice>
              <mc:Fallback>
                <p:oleObj name="" r:id="rId2" imgW="1371600" imgH="393700" progId="Equation.KSEE3">
                  <p:embed/>
                  <p:pic>
                    <p:nvPicPr>
                      <p:cNvPr id="0" name="图片 3072"/>
                      <p:cNvPicPr/>
                      <p:nvPr/>
                    </p:nvPicPr>
                    <p:blipFill>
                      <a:blip r:embed="rId3"/>
                      <a:stretch>
                        <a:fillRect/>
                      </a:stretch>
                    </p:blipFill>
                    <p:spPr>
                      <a:xfrm>
                        <a:off x="2456180" y="3035935"/>
                        <a:ext cx="2696210" cy="787400"/>
                      </a:xfrm>
                      <a:prstGeom prst="rect">
                        <a:avLst/>
                      </a:prstGeom>
                    </p:spPr>
                  </p:pic>
                </p:oleObj>
              </mc:Fallback>
            </mc:AlternateContent>
          </a:graphicData>
        </a:graphic>
      </p:graphicFrame>
      <p:sp>
        <p:nvSpPr>
          <p:cNvPr id="8" name="文本框 7"/>
          <p:cNvSpPr txBox="1"/>
          <p:nvPr/>
        </p:nvSpPr>
        <p:spPr>
          <a:xfrm>
            <a:off x="1518285" y="3168015"/>
            <a:ext cx="1075690" cy="521970"/>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cs typeface="微软雅黑" panose="020B0503020204020204" charset="-122"/>
              </a:rPr>
              <a:t>所以</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601980" y="3842385"/>
            <a:ext cx="548005" cy="482600"/>
            <a:chOff x="1108" y="1827"/>
            <a:chExt cx="1871" cy="794"/>
          </a:xfrm>
        </p:grpSpPr>
        <p:sp>
          <p:nvSpPr>
            <p:cNvPr id="15" name="圆角矩形 14"/>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6" name="文本框 15"/>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答</a:t>
              </a:r>
              <a:endPar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12" name="文本框 11"/>
          <p:cNvSpPr txBox="1"/>
          <p:nvPr/>
        </p:nvSpPr>
        <p:spPr>
          <a:xfrm>
            <a:off x="1221105" y="3867150"/>
            <a:ext cx="5080000" cy="521970"/>
          </a:xfrm>
          <a:prstGeom prst="rect">
            <a:avLst/>
          </a:prstGeom>
          <a:noFill/>
          <a:ln w="9525">
            <a:noFill/>
          </a:ln>
        </p:spPr>
        <p:txBody>
          <a:bodyPr>
            <a:spAutoFit/>
          </a:bodyPr>
          <a:p>
            <a:pPr indent="266700"/>
            <a:r>
              <a:rPr lang="zh-CN" sz="2800" b="0">
                <a:latin typeface="微软雅黑" panose="020B0503020204020204" charset="-122"/>
                <a:ea typeface="微软雅黑" panose="020B0503020204020204" charset="-122"/>
                <a:cs typeface="微软雅黑" panose="020B0503020204020204" charset="-122"/>
              </a:rPr>
              <a:t>电阻</a:t>
            </a:r>
            <a:r>
              <a:rPr lang="en-US" sz="2800" b="0" i="1">
                <a:latin typeface="微软雅黑" panose="020B0503020204020204" charset="-122"/>
                <a:ea typeface="微软雅黑" panose="020B0503020204020204" charset="-122"/>
                <a:cs typeface="微软雅黑" panose="020B0503020204020204" charset="-122"/>
              </a:rPr>
              <a:t>R </a:t>
            </a:r>
            <a:r>
              <a:rPr lang="zh-CN" sz="2800" b="0">
                <a:latin typeface="微软雅黑" panose="020B0503020204020204" charset="-122"/>
                <a:ea typeface="微软雅黑" panose="020B0503020204020204" charset="-122"/>
                <a:cs typeface="微软雅黑" panose="020B0503020204020204" charset="-122"/>
              </a:rPr>
              <a:t>的阻值为</a:t>
            </a:r>
            <a:r>
              <a:rPr lang="en-US" sz="2800" b="0">
                <a:latin typeface="微软雅黑" panose="020B0503020204020204" charset="-122"/>
                <a:ea typeface="微软雅黑" panose="020B0503020204020204" charset="-122"/>
                <a:cs typeface="微软雅黑" panose="020B0503020204020204" charset="-122"/>
              </a:rPr>
              <a:t>20Ω</a:t>
            </a:r>
            <a:r>
              <a:rPr lang="zh-CN" altLang="en-US" sz="2800" b="0">
                <a:latin typeface="微软雅黑" panose="020B0503020204020204" charset="-122"/>
                <a:ea typeface="微软雅黑" panose="020B0503020204020204" charset="-122"/>
                <a:cs typeface="微软雅黑" panose="020B0503020204020204" charset="-122"/>
              </a:rPr>
              <a:t>。</a:t>
            </a:r>
            <a:endParaRPr lang="zh-CN" altLang="en-US" sz="2800" b="0">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643890" y="4742815"/>
            <a:ext cx="11276330" cy="1047750"/>
            <a:chOff x="1014" y="7704"/>
            <a:chExt cx="17758" cy="1650"/>
          </a:xfrm>
        </p:grpSpPr>
        <p:sp>
          <p:nvSpPr>
            <p:cNvPr id="18" name="圆角矩形 17"/>
            <p:cNvSpPr/>
            <p:nvPr/>
          </p:nvSpPr>
          <p:spPr>
            <a:xfrm>
              <a:off x="1014" y="7704"/>
              <a:ext cx="17758" cy="1637"/>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1014" y="7718"/>
              <a:ext cx="17757" cy="1636"/>
            </a:xfrm>
            <a:prstGeom prst="rect">
              <a:avLst/>
            </a:prstGeom>
            <a:noFill/>
          </p:spPr>
          <p:txBody>
            <a:bodyPr wrap="square" rtlCol="0">
              <a:spAutoFit/>
            </a:bodyPr>
            <a:p>
              <a:pPr>
                <a:lnSpc>
                  <a:spcPct val="110000"/>
                </a:lnSpc>
              </a:pPr>
              <a:r>
                <a:rPr lang="zh-CN" altLang="en-US" sz="2800">
                  <a:solidFill>
                    <a:schemeClr val="bg1"/>
                  </a:solidFill>
                  <a:latin typeface="微软雅黑" panose="020B0503020204020204" charset="-122"/>
                  <a:ea typeface="微软雅黑" panose="020B0503020204020204" charset="-122"/>
                  <a:cs typeface="微软雅黑" panose="020B0503020204020204" charset="-122"/>
                </a:rPr>
                <a:t>测量电阻的方法</a:t>
              </a:r>
              <a:r>
                <a:rPr lang="en-US" altLang="zh-CN" sz="280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800">
                  <a:solidFill>
                    <a:schemeClr val="bg1"/>
                  </a:solidFill>
                  <a:latin typeface="微软雅黑" panose="020B0503020204020204" charset="-122"/>
                  <a:ea typeface="微软雅黑" panose="020B0503020204020204" charset="-122"/>
                  <a:cs typeface="微软雅黑" panose="020B0503020204020204" charset="-122"/>
                </a:rPr>
                <a:t>通过测量未知电阻两端的电压和通过该电阻的电流。</a:t>
              </a:r>
              <a:endParaRPr lang="zh-CN" altLang="en-US" sz="2800">
                <a:solidFill>
                  <a:schemeClr val="bg1"/>
                </a:solidFill>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rPr>
                <a:t>                         2.</a:t>
              </a:r>
              <a:r>
                <a:rPr lang="zh-CN" altLang="en-US" sz="2800">
                  <a:solidFill>
                    <a:schemeClr val="bg1"/>
                  </a:solidFill>
                  <a:latin typeface="微软雅黑" panose="020B0503020204020204" charset="-122"/>
                  <a:ea typeface="微软雅黑" panose="020B0503020204020204" charset="-122"/>
                  <a:cs typeface="微软雅黑" panose="020B0503020204020204" charset="-122"/>
                </a:rPr>
                <a:t>应用欧姆定律算出电阻的大小。</a:t>
              </a:r>
              <a:endParaRPr lang="zh-CN" altLang="en-US" sz="2800">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23" name="图片 2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0095" y="5479376"/>
            <a:ext cx="1269841" cy="3809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charset="-122"/>
                <a:ea typeface="微软雅黑" panose="020B0503020204020204" charset="-122"/>
              </a:rPr>
              <a:t>课堂小结</a:t>
            </a:r>
            <a:endParaRPr lang="zh-CN" altLang="en-US" sz="2800" b="1" spc="600" dirty="0">
              <a:solidFill>
                <a:schemeClr val="tx1">
                  <a:lumMod val="85000"/>
                  <a:lumOff val="15000"/>
                </a:schemeClr>
              </a:solidFill>
              <a:latin typeface="微软雅黑" panose="020B0503020204020204" charset="-122"/>
              <a:ea typeface="微软雅黑" panose="020B0503020204020204" charset="-122"/>
            </a:endParaRPr>
          </a:p>
        </p:txBody>
      </p:sp>
      <p:pic>
        <p:nvPicPr>
          <p:cNvPr id="10" name="图片 9">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095" y="5226011"/>
            <a:ext cx="1269841" cy="380952"/>
          </a:xfrm>
          <a:prstGeom prst="rect">
            <a:avLst/>
          </a:prstGeom>
        </p:spPr>
      </p:pic>
      <p:sp>
        <p:nvSpPr>
          <p:cNvPr id="3" name="文本框 2"/>
          <p:cNvSpPr txBox="1"/>
          <p:nvPr/>
        </p:nvSpPr>
        <p:spPr>
          <a:xfrm>
            <a:off x="621665" y="1034415"/>
            <a:ext cx="1918970"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cs typeface="微软雅黑" panose="020B0503020204020204" charset="-122"/>
                <a:sym typeface="+mn-ea"/>
              </a:rPr>
              <a:t>欧姆定律</a:t>
            </a:r>
            <a:endParaRPr lang="zh-CN" altLang="en-US" sz="3200" b="1">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600710" y="1684655"/>
            <a:ext cx="1153795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cs typeface="微软雅黑" panose="020B0503020204020204" charset="-122"/>
                <a:sym typeface="+mn-ea"/>
              </a:rPr>
              <a:t>内容：</a:t>
            </a:r>
            <a:r>
              <a:rPr lang="zh-CN" altLang="en-US" sz="2800">
                <a:latin typeface="微软雅黑" panose="020B0503020204020204" charset="-122"/>
                <a:ea typeface="微软雅黑" panose="020B0503020204020204" charset="-122"/>
                <a:cs typeface="微软雅黑" panose="020B0503020204020204" charset="-122"/>
                <a:sym typeface="+mn-ea"/>
              </a:rPr>
              <a:t>导体中的电流，跟导体两端电压成正比，跟导体的电阻成反比。</a:t>
            </a:r>
            <a:endParaRPr lang="zh-CN" altLang="en-US" sz="28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621665" y="2425700"/>
            <a:ext cx="119824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cs typeface="微软雅黑" panose="020B0503020204020204" charset="-122"/>
                <a:sym typeface="+mn-ea"/>
              </a:rPr>
              <a:t>公式：</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621665" y="3541395"/>
            <a:ext cx="3348355"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cs typeface="微软雅黑" panose="020B0503020204020204" charset="-122"/>
                <a:sym typeface="+mn-ea"/>
              </a:rPr>
              <a:t>欧姆定律的应用</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640715" y="4241165"/>
            <a:ext cx="7429500" cy="52197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cs typeface="微软雅黑" panose="020B0503020204020204" charset="-122"/>
                <a:sym typeface="+mn-ea"/>
              </a:rPr>
              <a:t>欧姆定律的变形公式：            </a:t>
            </a:r>
            <a:endParaRPr lang="en-US" altLang="zh-CN" sz="2800" b="1">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621665" y="4939665"/>
            <a:ext cx="971613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sym typeface="+mn-ea"/>
              </a:rPr>
              <a:t>公式中的各个物理量是同一导体或同一段电路上的同一时刻的对应值。</a:t>
            </a:r>
            <a:endParaRPr lang="zh-CN" altLang="en-US">
              <a:latin typeface="微软雅黑" panose="020B0503020204020204" charset="-122"/>
              <a:ea typeface="微软雅黑" panose="020B0503020204020204" charset="-122"/>
            </a:endParaRPr>
          </a:p>
        </p:txBody>
      </p:sp>
      <p:pic>
        <p:nvPicPr>
          <p:cNvPr id="16" name="图片 15" descr="图片3"/>
          <p:cNvPicPr>
            <a:picLocks noChangeAspect="1"/>
          </p:cNvPicPr>
          <p:nvPr/>
        </p:nvPicPr>
        <p:blipFill>
          <a:blip r:embed="rId3"/>
          <a:stretch>
            <a:fillRect/>
          </a:stretch>
        </p:blipFill>
        <p:spPr>
          <a:xfrm>
            <a:off x="1718310" y="2176780"/>
            <a:ext cx="1428750" cy="1228090"/>
          </a:xfrm>
          <a:prstGeom prst="rect">
            <a:avLst/>
          </a:prstGeom>
        </p:spPr>
      </p:pic>
      <p:pic>
        <p:nvPicPr>
          <p:cNvPr id="17" name="图片 17" descr="图片3"/>
          <p:cNvPicPr>
            <a:picLocks noChangeAspect="1"/>
          </p:cNvPicPr>
          <p:nvPr/>
        </p:nvPicPr>
        <p:blipFill>
          <a:blip r:embed="rId4"/>
          <a:stretch>
            <a:fillRect/>
          </a:stretch>
        </p:blipFill>
        <p:spPr>
          <a:xfrm>
            <a:off x="4166870" y="3902710"/>
            <a:ext cx="1394460" cy="1198880"/>
          </a:xfrm>
          <a:prstGeom prst="rect">
            <a:avLst/>
          </a:prstGeom>
        </p:spPr>
      </p:pic>
      <p:sp>
        <p:nvSpPr>
          <p:cNvPr id="18" name="文本框 17"/>
          <p:cNvSpPr txBox="1"/>
          <p:nvPr/>
        </p:nvSpPr>
        <p:spPr>
          <a:xfrm>
            <a:off x="5878830" y="4124960"/>
            <a:ext cx="2265680" cy="768350"/>
          </a:xfrm>
          <a:prstGeom prst="rect">
            <a:avLst/>
          </a:prstGeom>
          <a:noFill/>
        </p:spPr>
        <p:txBody>
          <a:bodyPr wrap="square" rtlCol="0">
            <a:spAutoFit/>
          </a:bodyPr>
          <a:p>
            <a:r>
              <a:rPr lang="zh-CN" altLang="en-US" sz="4000">
                <a:solidFill>
                  <a:srgbClr val="FF0000"/>
                </a:solidFill>
                <a:latin typeface="微软雅黑" panose="020B0503020204020204" charset="-122"/>
                <a:ea typeface="微软雅黑" panose="020B0503020204020204" charset="-122"/>
                <a:cs typeface="微软雅黑" panose="020B0503020204020204" charset="-122"/>
                <a:sym typeface="+mn-ea"/>
              </a:rPr>
              <a:t>U＝</a:t>
            </a:r>
            <a:r>
              <a:rPr lang="en-US" altLang="zh-CN" sz="4400" b="1">
                <a:solidFill>
                  <a:srgbClr val="FF0000"/>
                </a:solidFill>
                <a:latin typeface="宋体" panose="02010600030101010101" pitchFamily="2" charset="-122"/>
                <a:ea typeface="宋体" panose="02010600030101010101" pitchFamily="2" charset="-122"/>
                <a:cs typeface="微软雅黑" panose="020B0503020204020204" charset="-122"/>
                <a:sym typeface="+mn-ea"/>
              </a:rPr>
              <a:t>I</a:t>
            </a:r>
            <a:r>
              <a:rPr lang="zh-CN" altLang="en-US" sz="4000">
                <a:solidFill>
                  <a:srgbClr val="FF0000"/>
                </a:solidFill>
                <a:latin typeface="微软雅黑" panose="020B0503020204020204" charset="-122"/>
                <a:ea typeface="微软雅黑" panose="020B0503020204020204" charset="-122"/>
                <a:cs typeface="微软雅黑" panose="020B0503020204020204" charset="-122"/>
                <a:sym typeface="+mn-ea"/>
              </a:rPr>
              <a:t>R</a:t>
            </a:r>
            <a:endParaRPr lang="zh-CN" altLang="en-US" sz="40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8605" y="388997"/>
            <a:ext cx="2113079" cy="523220"/>
          </a:xfrm>
          <a:prstGeom prst="rect">
            <a:avLst/>
          </a:prstGeom>
        </p:spPr>
        <p:txBody>
          <a:bodyPr wrap="square">
            <a:spAutoFit/>
          </a:bodyPr>
          <a:lstStyle/>
          <a:p>
            <a:r>
              <a:rPr lang="zh-CN" altLang="en-US" sz="2800" b="1" dirty="0" smtClean="0">
                <a:solidFill>
                  <a:schemeClr val="bg2">
                    <a:lumMod val="10000"/>
                  </a:schemeClr>
                </a:solidFill>
                <a:latin typeface="微软雅黑" panose="020B0503020204020204" charset="-122"/>
                <a:ea typeface="微软雅黑" panose="020B0503020204020204" charset="-122"/>
              </a:rPr>
              <a:t>课题练习</a:t>
            </a:r>
            <a:endParaRPr lang="zh-CN" altLang="en-US" sz="2800" b="1" dirty="0">
              <a:solidFill>
                <a:schemeClr val="bg2">
                  <a:lumMod val="10000"/>
                </a:schemeClr>
              </a:solidFill>
              <a:latin typeface="微软雅黑" panose="020B0503020204020204" charset="-122"/>
              <a:ea typeface="微软雅黑" panose="020B0503020204020204" charset="-122"/>
            </a:endParaRPr>
          </a:p>
        </p:txBody>
      </p:sp>
      <p:sp>
        <p:nvSpPr>
          <p:cNvPr id="2" name="文本框 1"/>
          <p:cNvSpPr txBox="1"/>
          <p:nvPr/>
        </p:nvSpPr>
        <p:spPr>
          <a:xfrm>
            <a:off x="462280" y="912495"/>
            <a:ext cx="8504555" cy="4632960"/>
          </a:xfrm>
          <a:prstGeom prst="rect">
            <a:avLst/>
          </a:prstGeom>
          <a:noFill/>
        </p:spPr>
        <p:txBody>
          <a:bodyPr wrap="square" rtlCol="0">
            <a:spAutoFit/>
          </a:bodyPr>
          <a:p>
            <a:endParaRPr lang="zh-CN" altLang="en-US">
              <a:latin typeface="微软雅黑" panose="020B0503020204020204" charset="-122"/>
              <a:ea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1</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如图所示电路，电源电压保持不变，闭合开关S，</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将滑动变阻器的滑片P向右移动过程中</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(假设灯丝电阻不变)，</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下列说法正确的是(　)。</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A．电压表和电流表示数都变小</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B．电压表和电流表示数的比值变大</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C．电压表示数变大，灯变暗</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　D．电流表示数变大，灯变亮</a:t>
            </a:r>
            <a:endParaRPr lang="zh-CN" altLang="en-US" sz="2800">
              <a:latin typeface="微软雅黑" panose="020B0503020204020204" charset="-122"/>
              <a:ea typeface="微软雅黑" panose="020B0503020204020204" charset="-122"/>
              <a:cs typeface="微软雅黑" panose="020B0503020204020204" charset="-122"/>
            </a:endParaRPr>
          </a:p>
        </p:txBody>
      </p:sp>
      <p:pic>
        <p:nvPicPr>
          <p:cNvPr id="3" name="图片 -2147481327"/>
          <p:cNvPicPr>
            <a:picLocks noChangeAspect="1"/>
          </p:cNvPicPr>
          <p:nvPr/>
        </p:nvPicPr>
        <p:blipFill>
          <a:blip r:embed="rId1"/>
          <a:stretch>
            <a:fillRect/>
          </a:stretch>
        </p:blipFill>
        <p:spPr>
          <a:xfrm>
            <a:off x="7531100" y="2176780"/>
            <a:ext cx="3859530" cy="2633345"/>
          </a:xfrm>
          <a:prstGeom prst="rect">
            <a:avLst/>
          </a:prstGeom>
          <a:noFill/>
          <a:ln w="9525">
            <a:noFill/>
          </a:ln>
        </p:spPr>
      </p:pic>
      <p:sp>
        <p:nvSpPr>
          <p:cNvPr id="4" name="文本框 3"/>
          <p:cNvSpPr txBox="1"/>
          <p:nvPr/>
        </p:nvSpPr>
        <p:spPr>
          <a:xfrm>
            <a:off x="3773170" y="2607945"/>
            <a:ext cx="560070" cy="583565"/>
          </a:xfrm>
          <a:prstGeom prst="rect">
            <a:avLst/>
          </a:prstGeom>
          <a:noFill/>
        </p:spPr>
        <p:txBody>
          <a:bodyPr wrap="square" rtlCol="0">
            <a:spAutoFit/>
          </a:bodyPr>
          <a:p>
            <a:r>
              <a:rPr lang="en-US" altLang="zh-CN" sz="3200" b="1">
                <a:solidFill>
                  <a:srgbClr val="FF0000"/>
                </a:solidFill>
                <a:latin typeface="微软雅黑" panose="020B0503020204020204" charset="-122"/>
                <a:ea typeface="微软雅黑" panose="020B0503020204020204" charset="-122"/>
              </a:rPr>
              <a:t>A</a:t>
            </a:r>
            <a:endParaRPr lang="en-US" altLang="zh-CN" sz="3200" b="1">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2979" y="388997"/>
            <a:ext cx="2113079" cy="523220"/>
          </a:xfrm>
          <a:prstGeom prst="rect">
            <a:avLst/>
          </a:prstGeom>
        </p:spPr>
        <p:txBody>
          <a:bodyPr wrap="square">
            <a:spAutoFit/>
          </a:bodyPr>
          <a:lstStyle/>
          <a:p>
            <a:r>
              <a:rPr lang="zh-CN" altLang="en-US" sz="2800" b="1" dirty="0" smtClean="0">
                <a:solidFill>
                  <a:schemeClr val="bg2">
                    <a:lumMod val="10000"/>
                  </a:schemeClr>
                </a:solidFill>
                <a:latin typeface="微软雅黑" panose="020B0503020204020204" charset="-122"/>
                <a:ea typeface="微软雅黑" panose="020B0503020204020204" charset="-122"/>
              </a:rPr>
              <a:t>课题练习</a:t>
            </a:r>
            <a:endParaRPr lang="zh-CN" altLang="en-US" sz="2800" b="1" dirty="0">
              <a:solidFill>
                <a:schemeClr val="bg2">
                  <a:lumMod val="10000"/>
                </a:schemeClr>
              </a:solidFill>
              <a:latin typeface="微软雅黑" panose="020B0503020204020204" charset="-122"/>
              <a:ea typeface="微软雅黑" panose="020B0503020204020204" charset="-122"/>
            </a:endParaRPr>
          </a:p>
        </p:txBody>
      </p:sp>
      <p:pic>
        <p:nvPicPr>
          <p:cNvPr id="14" name="图片 13">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095" y="5226011"/>
            <a:ext cx="1269841" cy="380952"/>
          </a:xfrm>
          <a:prstGeom prst="rect">
            <a:avLst/>
          </a:prstGeom>
        </p:spPr>
      </p:pic>
      <p:sp>
        <p:nvSpPr>
          <p:cNvPr id="2" name="文本框 1"/>
          <p:cNvSpPr txBox="1"/>
          <p:nvPr/>
        </p:nvSpPr>
        <p:spPr>
          <a:xfrm>
            <a:off x="870585" y="912495"/>
            <a:ext cx="10450830" cy="1641475"/>
          </a:xfrm>
          <a:prstGeom prst="rect">
            <a:avLst/>
          </a:prstGeom>
          <a:noFill/>
        </p:spPr>
        <p:txBody>
          <a:bodyPr wrap="square" rtlCol="0">
            <a:spAutoFit/>
          </a:bodyPr>
          <a:p>
            <a:pPr>
              <a:lnSpc>
                <a:spcPct val="120000"/>
              </a:lnSpc>
            </a:pPr>
            <a:r>
              <a:rPr lang="zh-CN" altLang="en-US" sz="2800">
                <a:latin typeface="微软雅黑" panose="020B0503020204020204" charset="-122"/>
                <a:ea typeface="微软雅黑" panose="020B0503020204020204" charset="-122"/>
                <a:cs typeface="微软雅黑" panose="020B0503020204020204" charset="-122"/>
              </a:rPr>
              <a:t>如图所示，电源电压为12V，闭合开关S，电压表的读数为3V，</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a:latin typeface="微软雅黑" panose="020B0503020204020204" charset="-122"/>
                <a:ea typeface="微软雅黑" panose="020B0503020204020204" charset="-122"/>
                <a:cs typeface="微软雅黑" panose="020B0503020204020204" charset="-122"/>
              </a:rPr>
              <a:t>它测量的是灯______的电压。</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a:latin typeface="微软雅黑" panose="020B0503020204020204" charset="-122"/>
                <a:ea typeface="微软雅黑" panose="020B0503020204020204" charset="-122"/>
                <a:cs typeface="微软雅黑" panose="020B0503020204020204" charset="-122"/>
              </a:rPr>
              <a:t>如果L</a:t>
            </a:r>
            <a:r>
              <a:rPr lang="zh-CN" altLang="en-US" sz="2800" baseline="-250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的电阻为60Ω，则电流表的读数为________A。</a:t>
            </a:r>
            <a:endParaRPr lang="zh-CN" altLang="en-US" sz="2800">
              <a:latin typeface="微软雅黑" panose="020B0503020204020204" charset="-122"/>
              <a:ea typeface="微软雅黑" panose="020B0503020204020204" charset="-122"/>
              <a:cs typeface="微软雅黑" panose="020B0503020204020204" charset="-122"/>
            </a:endParaRPr>
          </a:p>
        </p:txBody>
      </p:sp>
      <p:pic>
        <p:nvPicPr>
          <p:cNvPr id="18" name="图片 1538"/>
          <p:cNvPicPr>
            <a:picLocks noChangeAspect="1"/>
          </p:cNvPicPr>
          <p:nvPr/>
        </p:nvPicPr>
        <p:blipFill>
          <a:blip r:embed="rId3" r:link="rId4"/>
          <a:stretch>
            <a:fillRect/>
          </a:stretch>
        </p:blipFill>
        <p:spPr>
          <a:xfrm>
            <a:off x="4732655" y="2788285"/>
            <a:ext cx="3837305" cy="2587625"/>
          </a:xfrm>
          <a:prstGeom prst="rect">
            <a:avLst/>
          </a:prstGeom>
          <a:noFill/>
          <a:ln>
            <a:noFill/>
          </a:ln>
        </p:spPr>
      </p:pic>
      <p:sp>
        <p:nvSpPr>
          <p:cNvPr id="3" name="文本框 2"/>
          <p:cNvSpPr txBox="1"/>
          <p:nvPr/>
        </p:nvSpPr>
        <p:spPr>
          <a:xfrm>
            <a:off x="3294380" y="1388110"/>
            <a:ext cx="906780" cy="583565"/>
          </a:xfrm>
          <a:prstGeom prst="rect">
            <a:avLst/>
          </a:prstGeom>
          <a:noFill/>
        </p:spPr>
        <p:txBody>
          <a:bodyPr wrap="square" rtlCol="0">
            <a:spAutoFit/>
          </a:bodyPr>
          <a:p>
            <a:r>
              <a:rPr lang="en-US" altLang="zh-CN" sz="3200" b="1">
                <a:solidFill>
                  <a:srgbClr val="FF0000"/>
                </a:solidFill>
                <a:latin typeface="微软雅黑" panose="020B0503020204020204" charset="-122"/>
                <a:ea typeface="微软雅黑" panose="020B0503020204020204" charset="-122"/>
              </a:rPr>
              <a:t>L</a:t>
            </a:r>
            <a:r>
              <a:rPr lang="en-US" altLang="zh-CN" sz="3200" b="1" baseline="-25000">
                <a:solidFill>
                  <a:srgbClr val="FF0000"/>
                </a:solidFill>
                <a:latin typeface="微软雅黑" panose="020B0503020204020204" charset="-122"/>
                <a:ea typeface="微软雅黑" panose="020B0503020204020204" charset="-122"/>
              </a:rPr>
              <a:t>2</a:t>
            </a:r>
            <a:endParaRPr lang="en-US" altLang="zh-CN" sz="3200" b="1" baseline="-25000">
              <a:solidFill>
                <a:srgbClr val="FF0000"/>
              </a:solidFill>
              <a:latin typeface="微软雅黑" panose="020B0503020204020204" charset="-122"/>
              <a:ea typeface="微软雅黑" panose="020B0503020204020204" charset="-122"/>
            </a:endParaRPr>
          </a:p>
        </p:txBody>
      </p:sp>
      <p:sp>
        <p:nvSpPr>
          <p:cNvPr id="4" name="文本框 3"/>
          <p:cNvSpPr txBox="1"/>
          <p:nvPr/>
        </p:nvSpPr>
        <p:spPr>
          <a:xfrm>
            <a:off x="7392035" y="1971675"/>
            <a:ext cx="1396365" cy="583565"/>
          </a:xfrm>
          <a:prstGeom prst="rect">
            <a:avLst/>
          </a:prstGeom>
          <a:noFill/>
        </p:spPr>
        <p:txBody>
          <a:bodyPr wrap="square" rtlCol="0">
            <a:spAutoFit/>
          </a:bodyPr>
          <a:p>
            <a:r>
              <a:rPr lang="en-US" altLang="zh-CN" sz="3200" b="1">
                <a:solidFill>
                  <a:srgbClr val="FF0000"/>
                </a:solidFill>
                <a:latin typeface="微软雅黑" panose="020B0503020204020204" charset="-122"/>
                <a:ea typeface="微软雅黑" panose="020B0503020204020204" charset="-122"/>
              </a:rPr>
              <a:t>0.15</a:t>
            </a:r>
            <a:endParaRPr lang="en-US" altLang="zh-CN" sz="3200" b="1" baseline="-2500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9337" y="45308"/>
            <a:ext cx="10213326" cy="6825439"/>
            <a:chOff x="989337" y="45308"/>
            <a:chExt cx="10213326" cy="6825439"/>
          </a:xfrm>
        </p:grpSpPr>
        <p:pic>
          <p:nvPicPr>
            <p:cNvPr id="30" name="图片 29"/>
            <p:cNvPicPr>
              <a:picLocks noChangeAspect="1"/>
            </p:cNvPicPr>
            <p:nvPr/>
          </p:nvPicPr>
          <p:blipFill rotWithShape="1">
            <a:blip r:embed="rId1" cstate="screen"/>
            <a:srcRect/>
            <a:stretch>
              <a:fillRect/>
            </a:stretch>
          </p:blipFill>
          <p:spPr>
            <a:xfrm>
              <a:off x="989337" y="45308"/>
              <a:ext cx="10213326" cy="6825439"/>
            </a:xfrm>
            <a:prstGeom prst="rect">
              <a:avLst/>
            </a:prstGeom>
          </p:spPr>
        </p:pic>
        <p:sp>
          <p:nvSpPr>
            <p:cNvPr id="6" name="矩形 5"/>
            <p:cNvSpPr/>
            <p:nvPr/>
          </p:nvSpPr>
          <p:spPr>
            <a:xfrm>
              <a:off x="2461729" y="2785626"/>
              <a:ext cx="7771460" cy="1200329"/>
            </a:xfrm>
            <a:prstGeom prst="rect">
              <a:avLst/>
            </a:prstGeom>
          </p:spPr>
          <p:txBody>
            <a:bodyPr wrap="square">
              <a:spAutoFit/>
            </a:bodyPr>
            <a:lstStyle/>
            <a:p>
              <a:pPr algn="ctr"/>
              <a:r>
                <a:rPr lang="zh-CN" altLang="en-US" sz="7200" b="1" spc="-150" dirty="0" smtClean="0">
                  <a:solidFill>
                    <a:schemeClr val="bg1"/>
                  </a:solidFill>
                  <a:latin typeface="微软雅黑" panose="020B0503020204020204" charset="-122"/>
                  <a:ea typeface="微软雅黑" panose="020B0503020204020204" charset="-122"/>
                </a:rPr>
                <a:t>谢谢</a:t>
              </a:r>
              <a:r>
                <a:rPr lang="zh-CN" altLang="en-US" sz="7200" b="1" spc="-150" dirty="0">
                  <a:solidFill>
                    <a:schemeClr val="bg1"/>
                  </a:solidFill>
                  <a:latin typeface="微软雅黑" panose="020B0503020204020204" charset="-122"/>
                  <a:ea typeface="微软雅黑" panose="020B0503020204020204" charset="-122"/>
                </a:rPr>
                <a:t>观看</a:t>
              </a:r>
              <a:endParaRPr lang="zh-CN" altLang="en-US" sz="7200" b="1" spc="-15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9337" y="30794"/>
            <a:ext cx="10213326" cy="6825439"/>
            <a:chOff x="989337" y="30794"/>
            <a:chExt cx="10213326" cy="6825439"/>
          </a:xfrm>
        </p:grpSpPr>
        <p:pic>
          <p:nvPicPr>
            <p:cNvPr id="30" name="图片 29"/>
            <p:cNvPicPr>
              <a:picLocks noChangeAspect="1"/>
            </p:cNvPicPr>
            <p:nvPr/>
          </p:nvPicPr>
          <p:blipFill rotWithShape="1">
            <a:blip r:embed="rId1" cstate="screen"/>
            <a:srcRect/>
            <a:stretch>
              <a:fillRect/>
            </a:stretch>
          </p:blipFill>
          <p:spPr>
            <a:xfrm>
              <a:off x="989337" y="30794"/>
              <a:ext cx="10213326" cy="6825439"/>
            </a:xfrm>
            <a:prstGeom prst="rect">
              <a:avLst/>
            </a:prstGeom>
          </p:spPr>
        </p:pic>
        <p:sp>
          <p:nvSpPr>
            <p:cNvPr id="2" name="文本框 1"/>
            <p:cNvSpPr txBox="1"/>
            <p:nvPr/>
          </p:nvSpPr>
          <p:spPr>
            <a:xfrm>
              <a:off x="2832107" y="2421569"/>
              <a:ext cx="6939915" cy="1753235"/>
            </a:xfrm>
            <a:prstGeom prst="rect">
              <a:avLst/>
            </a:prstGeom>
            <a:noFill/>
          </p:spPr>
          <p:txBody>
            <a:bodyPr wrap="square" rtlCol="0">
              <a:spAutoFit/>
            </a:bodyPr>
            <a:lstStyle/>
            <a:p>
              <a:pPr algn="ctr">
                <a:lnSpc>
                  <a:spcPct val="150000"/>
                </a:lnSpc>
              </a:pPr>
              <a:r>
                <a:rPr lang="zh-CN" altLang="en-US" sz="3600" dirty="0" smtClean="0">
                  <a:solidFill>
                    <a:schemeClr val="bg1"/>
                  </a:solidFill>
                  <a:latin typeface="黑体" panose="02010609060101010101" pitchFamily="49" charset="-122"/>
                  <a:ea typeface="黑体" panose="02010609060101010101" pitchFamily="49" charset="-122"/>
                </a:rPr>
                <a:t>第十七章 欧姆定律</a:t>
              </a:r>
              <a:endParaRPr lang="zh-CN" altLang="en-US" sz="3600" dirty="0" smtClean="0">
                <a:solidFill>
                  <a:schemeClr val="bg1"/>
                </a:solidFill>
                <a:latin typeface="黑体" panose="02010609060101010101" pitchFamily="49" charset="-122"/>
                <a:ea typeface="黑体" panose="02010609060101010101" pitchFamily="49" charset="-122"/>
              </a:endParaRPr>
            </a:p>
            <a:p>
              <a:pPr algn="ctr">
                <a:lnSpc>
                  <a:spcPct val="150000"/>
                </a:lnSpc>
              </a:pPr>
              <a:r>
                <a:rPr lang="zh-CN" altLang="en-US" sz="3600" dirty="0" smtClean="0">
                  <a:solidFill>
                    <a:schemeClr val="bg1"/>
                  </a:solidFill>
                  <a:latin typeface="黑体" panose="02010609060101010101" pitchFamily="49" charset="-122"/>
                  <a:ea typeface="黑体" panose="02010609060101010101" pitchFamily="49" charset="-122"/>
                </a:rPr>
                <a:t>第</a:t>
              </a:r>
              <a:r>
                <a:rPr lang="en-US" altLang="zh-CN" sz="3600" dirty="0" smtClean="0">
                  <a:solidFill>
                    <a:schemeClr val="bg1"/>
                  </a:solidFill>
                  <a:latin typeface="黑体" panose="02010609060101010101" pitchFamily="49" charset="-122"/>
                  <a:ea typeface="黑体" panose="02010609060101010101" pitchFamily="49" charset="-122"/>
                </a:rPr>
                <a:t>2</a:t>
              </a:r>
              <a:r>
                <a:rPr lang="zh-CN" altLang="en-US" sz="3600" dirty="0" smtClean="0">
                  <a:solidFill>
                    <a:schemeClr val="bg1"/>
                  </a:solidFill>
                  <a:latin typeface="黑体" panose="02010609060101010101" pitchFamily="49" charset="-122"/>
                  <a:ea typeface="黑体" panose="02010609060101010101" pitchFamily="49" charset="-122"/>
                </a:rPr>
                <a:t>节 欧姆定律</a:t>
              </a:r>
              <a:endParaRPr lang="zh-CN" altLang="en-US" sz="3600" dirty="0" smtClean="0">
                <a:solidFill>
                  <a:schemeClr val="bg1"/>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charset="-122"/>
                <a:ea typeface="微软雅黑" panose="020B0503020204020204" charset="-122"/>
              </a:rPr>
              <a:t>课前准备</a:t>
            </a:r>
            <a:endParaRPr lang="zh-CN" altLang="en-US" sz="2800" b="1" spc="600" dirty="0">
              <a:solidFill>
                <a:schemeClr val="tx1">
                  <a:lumMod val="85000"/>
                  <a:lumOff val="15000"/>
                </a:schemeClr>
              </a:solidFill>
              <a:latin typeface="微软雅黑" panose="020B0503020204020204" charset="-122"/>
              <a:ea typeface="微软雅黑" panose="020B0503020204020204" charset="-122"/>
            </a:endParaRPr>
          </a:p>
        </p:txBody>
      </p:sp>
      <p:sp>
        <p:nvSpPr>
          <p:cNvPr id="151" name="TextBox 17"/>
          <p:cNvSpPr txBox="1"/>
          <p:nvPr/>
        </p:nvSpPr>
        <p:spPr>
          <a:xfrm>
            <a:off x="2944506" y="2071797"/>
            <a:ext cx="6523324" cy="1200329"/>
          </a:xfrm>
          <a:prstGeom prst="rect">
            <a:avLst/>
          </a:prstGeom>
          <a:noFill/>
        </p:spPr>
        <p:txBody>
          <a:bodyPr wrap="square" rtlCol="0">
            <a:spAutoFit/>
          </a:bodyPr>
          <a:lstStyle/>
          <a:p>
            <a:pPr algn="ctr"/>
            <a:r>
              <a:rPr lang="zh-CN" altLang="en-US" sz="7200" b="1" spc="1000" dirty="0">
                <a:solidFill>
                  <a:schemeClr val="bg1"/>
                </a:solidFill>
                <a:latin typeface="微软雅黑" panose="020B0503020204020204" charset="-122"/>
                <a:ea typeface="微软雅黑" panose="020B0503020204020204" charset="-122"/>
              </a:rPr>
              <a:t>教学分析</a:t>
            </a:r>
            <a:endParaRPr lang="id-ID" sz="7200" b="1" spc="1000" dirty="0">
              <a:solidFill>
                <a:schemeClr val="bg1"/>
              </a:solidFill>
              <a:latin typeface="微软雅黑" panose="020B0503020204020204" charset="-122"/>
              <a:ea typeface="微软雅黑" panose="020B0503020204020204" charset="-122"/>
            </a:endParaRPr>
          </a:p>
        </p:txBody>
      </p:sp>
      <p:sp>
        <p:nvSpPr>
          <p:cNvPr id="154" name="文本框 153"/>
          <p:cNvSpPr txBox="1"/>
          <p:nvPr/>
        </p:nvSpPr>
        <p:spPr>
          <a:xfrm>
            <a:off x="1631334" y="2324980"/>
            <a:ext cx="9938760" cy="2676525"/>
          </a:xfrm>
          <a:prstGeom prst="rect">
            <a:avLst/>
          </a:prstGeom>
          <a:noFill/>
        </p:spPr>
        <p:txBody>
          <a:bodyPr wrap="square" rtlCol="0">
            <a:spAutoFit/>
          </a:bodyPr>
          <a:lstStyle/>
          <a:p>
            <a:pPr>
              <a:lnSpc>
                <a:spcPct val="200000"/>
              </a:lnSpc>
            </a:pPr>
            <a:r>
              <a:rPr lang="en-US" altLang="zh-CN" sz="2800" dirty="0" smtClean="0">
                <a:latin typeface="微软雅黑" panose="020B0503020204020204" charset="-122"/>
                <a:ea typeface="微软雅黑" panose="020B0503020204020204" charset="-122"/>
              </a:rPr>
              <a:t>1．理解欧姆定律的内容及其表达式的物理意义，</a:t>
            </a:r>
            <a:endParaRPr lang="en-US" altLang="zh-CN" sz="2800" dirty="0" smtClean="0">
              <a:latin typeface="微软雅黑" panose="020B0503020204020204" charset="-122"/>
              <a:ea typeface="微软雅黑" panose="020B0503020204020204" charset="-122"/>
            </a:endParaRPr>
          </a:p>
          <a:p>
            <a:pPr>
              <a:lnSpc>
                <a:spcPct val="200000"/>
              </a:lnSpc>
            </a:pPr>
            <a:r>
              <a:rPr lang="en-US" altLang="zh-CN" sz="2800" dirty="0" smtClean="0">
                <a:latin typeface="微软雅黑" panose="020B0503020204020204" charset="-122"/>
                <a:ea typeface="微软雅黑" panose="020B0503020204020204" charset="-122"/>
              </a:rPr>
              <a:t>     了解定律中各量的单位</a:t>
            </a:r>
            <a:r>
              <a:rPr lang="zh-CN" altLang="en-US" sz="2800" dirty="0" smtClean="0">
                <a:latin typeface="微软雅黑" panose="020B0503020204020204" charset="-122"/>
                <a:ea typeface="微软雅黑" panose="020B0503020204020204" charset="-122"/>
              </a:rPr>
              <a:t>。</a:t>
            </a:r>
            <a:endParaRPr lang="en-US" altLang="zh-CN" sz="2800" dirty="0" smtClean="0">
              <a:latin typeface="微软雅黑" panose="020B0503020204020204" charset="-122"/>
              <a:ea typeface="微软雅黑" panose="020B0503020204020204" charset="-122"/>
            </a:endParaRPr>
          </a:p>
          <a:p>
            <a:pPr>
              <a:lnSpc>
                <a:spcPct val="200000"/>
              </a:lnSpc>
            </a:pPr>
            <a:r>
              <a:rPr lang="en-US" altLang="zh-CN" sz="2800" dirty="0" smtClean="0">
                <a:latin typeface="微软雅黑" panose="020B0503020204020204" charset="-122"/>
                <a:ea typeface="微软雅黑" panose="020B0503020204020204" charset="-122"/>
              </a:rPr>
              <a:t>2．能较熟练地运用欧姆定律分析解决有关的简单问题</a:t>
            </a:r>
            <a:r>
              <a:rPr lang="zh-CN" altLang="en-US" sz="2800" dirty="0" smtClean="0">
                <a:latin typeface="微软雅黑" panose="020B0503020204020204" charset="-122"/>
                <a:ea typeface="微软雅黑" panose="020B0503020204020204" charset="-122"/>
              </a:rPr>
              <a:t>。</a:t>
            </a:r>
            <a:endParaRPr lang="zh-CN" altLang="en-US" sz="2800" dirty="0" smtClean="0">
              <a:latin typeface="微软雅黑" panose="020B0503020204020204" charset="-122"/>
              <a:ea typeface="微软雅黑" panose="020B0503020204020204" charset="-122"/>
            </a:endParaRPr>
          </a:p>
        </p:txBody>
      </p:sp>
      <p:sp>
        <p:nvSpPr>
          <p:cNvPr id="2" name="文本框 1"/>
          <p:cNvSpPr txBox="1"/>
          <p:nvPr/>
        </p:nvSpPr>
        <p:spPr>
          <a:xfrm>
            <a:off x="1631064" y="1189850"/>
            <a:ext cx="2430152" cy="707886"/>
          </a:xfrm>
          <a:prstGeom prst="rect">
            <a:avLst/>
          </a:prstGeom>
          <a:noFill/>
        </p:spPr>
        <p:txBody>
          <a:bodyPr wrap="square" rtlCol="0">
            <a:spAutoFit/>
          </a:bodyPr>
          <a:lstStyle/>
          <a:p>
            <a:r>
              <a:rPr lang="zh-CN" altLang="en-US" sz="4000" b="1" dirty="0" smtClean="0">
                <a:solidFill>
                  <a:schemeClr val="tx1">
                    <a:lumMod val="95000"/>
                    <a:lumOff val="5000"/>
                  </a:schemeClr>
                </a:solidFill>
                <a:latin typeface="微软雅黑" panose="020B0503020204020204" charset="-122"/>
                <a:ea typeface="微软雅黑" panose="020B0503020204020204" charset="-122"/>
              </a:rPr>
              <a:t>学习目标</a:t>
            </a:r>
            <a:endParaRPr lang="zh-CN" altLang="en-US" sz="4000" b="1" dirty="0">
              <a:solidFill>
                <a:schemeClr val="tx1">
                  <a:lumMod val="95000"/>
                  <a:lumOff val="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0-#ppt_w/2"/>
                                          </p:val>
                                        </p:tav>
                                        <p:tav tm="100000">
                                          <p:val>
                                            <p:strVal val="#ppt_x"/>
                                          </p:val>
                                        </p:tav>
                                      </p:tavLst>
                                    </p:anim>
                                    <p:anim calcmode="lin" valueType="num">
                                      <p:cBhvr additive="base">
                                        <p:cTn id="8"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charset="-122"/>
                <a:ea typeface="微软雅黑" panose="020B0503020204020204" charset="-122"/>
              </a:rPr>
              <a:t>课前准备</a:t>
            </a:r>
            <a:endParaRPr lang="zh-CN" altLang="en-US" sz="2800" b="1" spc="600" dirty="0">
              <a:solidFill>
                <a:schemeClr val="tx1">
                  <a:lumMod val="85000"/>
                  <a:lumOff val="15000"/>
                </a:schemeClr>
              </a:solidFill>
              <a:latin typeface="微软雅黑" panose="020B0503020204020204" charset="-122"/>
              <a:ea typeface="微软雅黑" panose="020B0503020204020204" charset="-122"/>
            </a:endParaRPr>
          </a:p>
        </p:txBody>
      </p:sp>
      <p:sp>
        <p:nvSpPr>
          <p:cNvPr id="151" name="TextBox 17"/>
          <p:cNvSpPr txBox="1"/>
          <p:nvPr/>
        </p:nvSpPr>
        <p:spPr>
          <a:xfrm>
            <a:off x="2581925" y="2071797"/>
            <a:ext cx="7022877" cy="646331"/>
          </a:xfrm>
          <a:prstGeom prst="rect">
            <a:avLst/>
          </a:prstGeom>
          <a:noFill/>
        </p:spPr>
        <p:txBody>
          <a:bodyPr wrap="square" rtlCol="0">
            <a:spAutoFit/>
          </a:bodyPr>
          <a:lstStyle/>
          <a:p>
            <a:pPr algn="ctr">
              <a:lnSpc>
                <a:spcPct val="150000"/>
              </a:lnSpc>
            </a:pPr>
            <a:r>
              <a:rPr lang="zh-CN" altLang="en-US" sz="2400" b="1" spc="1000" dirty="0">
                <a:solidFill>
                  <a:schemeClr val="bg1"/>
                </a:solidFill>
                <a:latin typeface="微软雅黑" panose="020B0503020204020204" charset="-122"/>
                <a:ea typeface="微软雅黑" panose="020B0503020204020204" charset="-122"/>
              </a:rPr>
              <a:t>教学分析</a:t>
            </a:r>
            <a:endParaRPr lang="id-ID" sz="2400" b="1" spc="1000" dirty="0">
              <a:solidFill>
                <a:schemeClr val="bg1"/>
              </a:solidFill>
              <a:latin typeface="微软雅黑" panose="020B0503020204020204" charset="-122"/>
              <a:ea typeface="微软雅黑" panose="020B0503020204020204" charset="-122"/>
            </a:endParaRPr>
          </a:p>
        </p:txBody>
      </p:sp>
      <p:sp>
        <p:nvSpPr>
          <p:cNvPr id="155" name="文本框 154"/>
          <p:cNvSpPr txBox="1"/>
          <p:nvPr/>
        </p:nvSpPr>
        <p:spPr>
          <a:xfrm>
            <a:off x="1207886" y="1573622"/>
            <a:ext cx="11249330" cy="1660525"/>
          </a:xfrm>
          <a:prstGeom prst="rect">
            <a:avLst/>
          </a:prstGeom>
          <a:noFill/>
        </p:spPr>
        <p:txBody>
          <a:bodyPr wrap="square" rtlCol="0">
            <a:spAutoFit/>
          </a:bodyPr>
          <a:lstStyle/>
          <a:p>
            <a:pPr>
              <a:lnSpc>
                <a:spcPct val="150000"/>
              </a:lnSpc>
            </a:pPr>
            <a:r>
              <a:rPr lang="zh-CN" altLang="zh-CN" sz="4000" b="1" dirty="0">
                <a:latin typeface="微软雅黑" panose="020B0503020204020204" charset="-122"/>
                <a:ea typeface="微软雅黑" panose="020B0503020204020204" charset="-122"/>
              </a:rPr>
              <a:t>学习重点  </a:t>
            </a:r>
            <a:r>
              <a:rPr lang="en-US" altLang="zh-CN" sz="2800" dirty="0" smtClean="0">
                <a:latin typeface="微软雅黑" panose="020B0503020204020204" charset="-122"/>
                <a:ea typeface="微软雅黑" panose="020B0503020204020204" charset="-122"/>
              </a:rPr>
              <a:t>正确理解欧姆定律的物理意义，</a:t>
            </a:r>
            <a:endParaRPr lang="en-US" altLang="zh-CN" sz="2800" dirty="0" smtClean="0">
              <a:latin typeface="微软雅黑" panose="020B0503020204020204" charset="-122"/>
              <a:ea typeface="微软雅黑" panose="020B0503020204020204" charset="-122"/>
            </a:endParaRPr>
          </a:p>
          <a:p>
            <a:pPr>
              <a:lnSpc>
                <a:spcPct val="150000"/>
              </a:lnSpc>
            </a:pPr>
            <a:r>
              <a:rPr lang="en-US" altLang="zh-CN" sz="2800" dirty="0" smtClean="0">
                <a:latin typeface="微软雅黑" panose="020B0503020204020204" charset="-122"/>
                <a:ea typeface="微软雅黑" panose="020B0503020204020204" charset="-122"/>
              </a:rPr>
              <a:t>                      熟练地运用欧姆定律进行简单计算</a:t>
            </a:r>
            <a:r>
              <a:rPr lang="zh-CN" altLang="en-US" sz="2800" dirty="0" smtClean="0">
                <a:latin typeface="微软雅黑" panose="020B0503020204020204" charset="-122"/>
                <a:ea typeface="微软雅黑" panose="020B0503020204020204" charset="-122"/>
              </a:rPr>
              <a:t>。</a:t>
            </a:r>
            <a:endParaRPr lang="zh-CN" altLang="en-US" sz="2800" dirty="0" smtClean="0">
              <a:latin typeface="微软雅黑" panose="020B0503020204020204" charset="-122"/>
              <a:ea typeface="微软雅黑" panose="020B0503020204020204" charset="-122"/>
            </a:endParaRPr>
          </a:p>
        </p:txBody>
      </p:sp>
      <p:sp>
        <p:nvSpPr>
          <p:cNvPr id="6" name="文本框 5"/>
          <p:cNvSpPr txBox="1"/>
          <p:nvPr/>
        </p:nvSpPr>
        <p:spPr>
          <a:xfrm>
            <a:off x="1161588" y="3473790"/>
            <a:ext cx="10132067" cy="1014730"/>
          </a:xfrm>
          <a:prstGeom prst="rect">
            <a:avLst/>
          </a:prstGeom>
          <a:noFill/>
        </p:spPr>
        <p:txBody>
          <a:bodyPr wrap="square" rtlCol="0">
            <a:spAutoFit/>
          </a:bodyPr>
          <a:lstStyle/>
          <a:p>
            <a:pPr>
              <a:lnSpc>
                <a:spcPct val="150000"/>
              </a:lnSpc>
            </a:pPr>
            <a:r>
              <a:rPr lang="zh-CN" altLang="zh-CN" sz="4000" b="1" dirty="0" smtClean="0">
                <a:latin typeface="微软雅黑" panose="020B0503020204020204" charset="-122"/>
                <a:ea typeface="微软雅黑" panose="020B0503020204020204" charset="-122"/>
              </a:rPr>
              <a:t>学习</a:t>
            </a:r>
            <a:r>
              <a:rPr lang="zh-CN" altLang="zh-CN" sz="4000" b="1" dirty="0">
                <a:latin typeface="微软雅黑" panose="020B0503020204020204" charset="-122"/>
                <a:ea typeface="微软雅黑" panose="020B0503020204020204" charset="-122"/>
              </a:rPr>
              <a:t>难点  </a:t>
            </a:r>
            <a:r>
              <a:rPr altLang="zh-CN" sz="2800" dirty="0">
                <a:latin typeface="微软雅黑" panose="020B0503020204020204" charset="-122"/>
                <a:ea typeface="微软雅黑" panose="020B0503020204020204" charset="-122"/>
              </a:rPr>
              <a:t>学习运用欧姆定律进行简单计算</a:t>
            </a:r>
            <a:r>
              <a:rPr lang="zh-CN" sz="2800" dirty="0">
                <a:latin typeface="微软雅黑" panose="020B0503020204020204" charset="-122"/>
                <a:ea typeface="微软雅黑" panose="020B0503020204020204" charset="-122"/>
              </a:rPr>
              <a:t>。</a:t>
            </a:r>
            <a:endParaRPr lang="zh-CN" sz="28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0-#ppt_w/2"/>
                                          </p:val>
                                        </p:tav>
                                        <p:tav tm="100000">
                                          <p:val>
                                            <p:strVal val="#ppt_x"/>
                                          </p:val>
                                        </p:tav>
                                      </p:tavLst>
                                    </p:anim>
                                    <p:anim calcmode="lin" valueType="num">
                                      <p:cBhvr additive="base">
                                        <p:cTn id="8"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2350" y="388997"/>
            <a:ext cx="2113079" cy="523220"/>
          </a:xfrm>
          <a:prstGeom prst="rect">
            <a:avLst/>
          </a:prstGeom>
        </p:spPr>
        <p:txBody>
          <a:bodyPr wrap="square">
            <a:spAutoFit/>
          </a:bodyPr>
          <a:lstStyle/>
          <a:p>
            <a:pPr algn="ctr"/>
            <a:r>
              <a:rPr lang="zh-CN" altLang="en-US" sz="2800" b="1" spc="600" dirty="0" smtClean="0">
                <a:solidFill>
                  <a:schemeClr val="tx1">
                    <a:lumMod val="85000"/>
                    <a:lumOff val="15000"/>
                  </a:schemeClr>
                </a:solidFill>
                <a:latin typeface="微软雅黑" panose="020B0503020204020204" charset="-122"/>
                <a:ea typeface="微软雅黑" panose="020B0503020204020204" charset="-122"/>
              </a:rPr>
              <a:t>课前准备</a:t>
            </a:r>
            <a:endParaRPr lang="zh-CN" altLang="en-US" sz="2800" b="1" spc="600" dirty="0">
              <a:solidFill>
                <a:schemeClr val="tx1">
                  <a:lumMod val="85000"/>
                  <a:lumOff val="15000"/>
                </a:schemeClr>
              </a:solidFill>
              <a:latin typeface="微软雅黑" panose="020B0503020204020204" charset="-122"/>
              <a:ea typeface="微软雅黑" panose="020B0503020204020204" charset="-122"/>
            </a:endParaRPr>
          </a:p>
        </p:txBody>
      </p:sp>
      <p:sp>
        <p:nvSpPr>
          <p:cNvPr id="7" name="文本框 6"/>
          <p:cNvSpPr txBox="1"/>
          <p:nvPr/>
        </p:nvSpPr>
        <p:spPr>
          <a:xfrm>
            <a:off x="1043305" y="1058545"/>
            <a:ext cx="10454005" cy="3069590"/>
          </a:xfrm>
          <a:prstGeom prst="rect">
            <a:avLst/>
          </a:prstGeom>
          <a:noFill/>
        </p:spPr>
        <p:txBody>
          <a:bodyPr wrap="square" rtlCol="0">
            <a:spAutoFit/>
          </a:bodyPr>
          <a:lstStyle/>
          <a:p>
            <a:pPr>
              <a:lnSpc>
                <a:spcPct val="110000"/>
              </a:lnSpc>
            </a:pPr>
            <a:r>
              <a:rPr lang="zh-CN" altLang="zh-CN" sz="3600" b="1" dirty="0" smtClean="0">
                <a:latin typeface="微软雅黑" panose="020B0503020204020204" charset="-122"/>
                <a:ea typeface="微软雅黑" panose="020B0503020204020204" charset="-122"/>
              </a:rPr>
              <a:t>学习方法 </a:t>
            </a:r>
            <a:r>
              <a:rPr lang="en-US" altLang="zh-CN" sz="2800" dirty="0" smtClean="0">
                <a:latin typeface="微软雅黑" panose="020B0503020204020204" charset="-122"/>
                <a:ea typeface="微软雅黑" panose="020B0503020204020204" charset="-122"/>
              </a:rPr>
              <a:t>1.在实验的基础上对欧姆定律的内容进行理解</a:t>
            </a:r>
            <a:r>
              <a:rPr lang="zh-CN" altLang="en-US" sz="2800" dirty="0" smtClean="0">
                <a:latin typeface="微软雅黑" panose="020B0503020204020204" charset="-122"/>
                <a:ea typeface="微软雅黑" panose="020B0503020204020204" charset="-122"/>
              </a:rPr>
              <a:t>。</a:t>
            </a:r>
            <a:endParaRPr lang="zh-CN" altLang="en-US" sz="2800" dirty="0" smtClean="0">
              <a:latin typeface="微软雅黑" panose="020B0503020204020204" charset="-122"/>
              <a:ea typeface="微软雅黑" panose="020B0503020204020204" charset="-122"/>
            </a:endParaRPr>
          </a:p>
          <a:p>
            <a:pPr>
              <a:lnSpc>
                <a:spcPct val="110000"/>
              </a:lnSpc>
            </a:pPr>
            <a:r>
              <a:rPr lang="zh-CN" altLang="en-US" sz="2800" dirty="0" smtClean="0">
                <a:latin typeface="微软雅黑" panose="020B0503020204020204" charset="-122"/>
                <a:ea typeface="微软雅黑" panose="020B0503020204020204" charset="-122"/>
              </a:rPr>
              <a:t>                   </a:t>
            </a:r>
            <a:r>
              <a:rPr lang="en-US" altLang="zh-CN" sz="2800" dirty="0" smtClean="0">
                <a:latin typeface="微软雅黑" panose="020B0503020204020204" charset="-122"/>
                <a:ea typeface="微软雅黑" panose="020B0503020204020204" charset="-122"/>
              </a:rPr>
              <a:t>2.</a:t>
            </a:r>
            <a:r>
              <a:rPr lang="zh-CN" altLang="en-US" sz="2800" dirty="0" smtClean="0">
                <a:latin typeface="微软雅黑" panose="020B0503020204020204" charset="-122"/>
                <a:ea typeface="微软雅黑" panose="020B0503020204020204" charset="-122"/>
              </a:rPr>
              <a:t>利用数学知识对欧姆定律公式进行变形应用，</a:t>
            </a:r>
            <a:endParaRPr lang="zh-CN" altLang="en-US" sz="2800" dirty="0" smtClean="0">
              <a:latin typeface="微软雅黑" panose="020B0503020204020204" charset="-122"/>
              <a:ea typeface="微软雅黑" panose="020B0503020204020204" charset="-122"/>
            </a:endParaRPr>
          </a:p>
          <a:p>
            <a:pPr>
              <a:lnSpc>
                <a:spcPct val="110000"/>
              </a:lnSpc>
            </a:pPr>
            <a:r>
              <a:rPr lang="zh-CN" altLang="en-US" sz="2800" dirty="0" smtClean="0">
                <a:latin typeface="微软雅黑" panose="020B0503020204020204" charset="-122"/>
                <a:ea typeface="微软雅黑" panose="020B0503020204020204" charset="-122"/>
              </a:rPr>
              <a:t>                      同时理解电阻的性质与电压、电流的关系。</a:t>
            </a:r>
            <a:endParaRPr lang="zh-CN" altLang="en-US" sz="2800" dirty="0" smtClean="0">
              <a:latin typeface="微软雅黑" panose="020B0503020204020204" charset="-122"/>
              <a:ea typeface="微软雅黑" panose="020B0503020204020204" charset="-122"/>
            </a:endParaRPr>
          </a:p>
          <a:p>
            <a:pPr>
              <a:lnSpc>
                <a:spcPct val="110000"/>
              </a:lnSpc>
            </a:pPr>
            <a:r>
              <a:rPr lang="zh-CN" altLang="en-US" sz="2800" dirty="0" smtClean="0">
                <a:latin typeface="微软雅黑" panose="020B0503020204020204" charset="-122"/>
                <a:ea typeface="微软雅黑" panose="020B0503020204020204" charset="-122"/>
              </a:rPr>
              <a:t>                   </a:t>
            </a:r>
            <a:r>
              <a:rPr lang="en-US" altLang="zh-CN" sz="2800" dirty="0" smtClean="0">
                <a:latin typeface="微软雅黑" panose="020B0503020204020204" charset="-122"/>
                <a:ea typeface="微软雅黑" panose="020B0503020204020204" charset="-122"/>
              </a:rPr>
              <a:t>3.</a:t>
            </a:r>
            <a:r>
              <a:rPr lang="zh-CN" altLang="zh-CN" sz="2800" dirty="0" smtClean="0">
                <a:latin typeface="微软雅黑" panose="020B0503020204020204" charset="-122"/>
                <a:ea typeface="微软雅黑" panose="020B0503020204020204" charset="-122"/>
              </a:rPr>
              <a:t>在理解欧姆定律的基础上，对欧姆定律的公式进行</a:t>
            </a:r>
            <a:endParaRPr lang="zh-CN" altLang="zh-CN" sz="2800" dirty="0" smtClean="0">
              <a:latin typeface="微软雅黑" panose="020B0503020204020204" charset="-122"/>
              <a:ea typeface="微软雅黑" panose="020B0503020204020204" charset="-122"/>
            </a:endParaRPr>
          </a:p>
          <a:p>
            <a:pPr>
              <a:lnSpc>
                <a:spcPct val="110000"/>
              </a:lnSpc>
            </a:pPr>
            <a:r>
              <a:rPr lang="zh-CN" altLang="zh-CN" sz="2800" dirty="0" smtClean="0">
                <a:latin typeface="微软雅黑" panose="020B0503020204020204" charset="-122"/>
                <a:ea typeface="微软雅黑" panose="020B0503020204020204" charset="-122"/>
              </a:rPr>
              <a:t>                      变形拓展，用对比法加深对电阻是导体本身的</a:t>
            </a:r>
            <a:endParaRPr lang="zh-CN" altLang="zh-CN" sz="2800" dirty="0" smtClean="0">
              <a:latin typeface="微软雅黑" panose="020B0503020204020204" charset="-122"/>
              <a:ea typeface="微软雅黑" panose="020B0503020204020204" charset="-122"/>
            </a:endParaRPr>
          </a:p>
          <a:p>
            <a:pPr>
              <a:lnSpc>
                <a:spcPct val="110000"/>
              </a:lnSpc>
            </a:pPr>
            <a:r>
              <a:rPr lang="zh-CN" altLang="zh-CN" sz="2800" dirty="0" smtClean="0">
                <a:latin typeface="微软雅黑" panose="020B0503020204020204" charset="-122"/>
                <a:ea typeface="微软雅黑" panose="020B0503020204020204" charset="-122"/>
              </a:rPr>
              <a:t>                      一种性质的理解。</a:t>
            </a:r>
            <a:endParaRPr lang="zh-CN" altLang="zh-CN" sz="2800" dirty="0" smtClean="0">
              <a:latin typeface="微软雅黑" panose="020B0503020204020204" charset="-122"/>
              <a:ea typeface="微软雅黑" panose="020B0503020204020204" charset="-122"/>
            </a:endParaRPr>
          </a:p>
        </p:txBody>
      </p:sp>
      <p:sp>
        <p:nvSpPr>
          <p:cNvPr id="8" name="文本框 7"/>
          <p:cNvSpPr txBox="1"/>
          <p:nvPr/>
        </p:nvSpPr>
        <p:spPr>
          <a:xfrm>
            <a:off x="1043212" y="4029621"/>
            <a:ext cx="10132067" cy="1568450"/>
          </a:xfrm>
          <a:prstGeom prst="rect">
            <a:avLst/>
          </a:prstGeom>
          <a:noFill/>
        </p:spPr>
        <p:txBody>
          <a:bodyPr wrap="square" rtlCol="0">
            <a:spAutoFit/>
          </a:bodyPr>
          <a:lstStyle/>
          <a:p>
            <a:pPr>
              <a:lnSpc>
                <a:spcPct val="150000"/>
              </a:lnSpc>
            </a:pPr>
            <a:r>
              <a:rPr lang="zh-CN" altLang="zh-CN" sz="3600" b="1" dirty="0" smtClean="0">
                <a:latin typeface="微软雅黑" panose="020B0503020204020204" charset="-122"/>
                <a:ea typeface="微软雅黑" panose="020B0503020204020204" charset="-122"/>
              </a:rPr>
              <a:t>学具准备 </a:t>
            </a:r>
            <a:r>
              <a:rPr altLang="zh-CN" sz="2800" dirty="0" smtClean="0">
                <a:latin typeface="微软雅黑" panose="020B0503020204020204" charset="-122"/>
                <a:ea typeface="微软雅黑" panose="020B0503020204020204" charset="-122"/>
              </a:rPr>
              <a:t>电压表、电流表、定值电阻、学生电源、开关、</a:t>
            </a:r>
            <a:endParaRPr altLang="zh-CN" sz="2800" dirty="0" smtClean="0">
              <a:latin typeface="微软雅黑" panose="020B0503020204020204" charset="-122"/>
              <a:ea typeface="微软雅黑" panose="020B0503020204020204" charset="-122"/>
            </a:endParaRPr>
          </a:p>
          <a:p>
            <a:pPr>
              <a:lnSpc>
                <a:spcPct val="150000"/>
              </a:lnSpc>
            </a:pPr>
            <a:r>
              <a:rPr altLang="zh-CN" sz="2800" dirty="0" smtClean="0">
                <a:latin typeface="微软雅黑" panose="020B0503020204020204" charset="-122"/>
                <a:ea typeface="微软雅黑" panose="020B0503020204020204" charset="-122"/>
              </a:rPr>
              <a:t>                   滑动变阻器、导线</a:t>
            </a:r>
            <a:r>
              <a:rPr lang="zh-CN" sz="2800" dirty="0" smtClean="0">
                <a:latin typeface="微软雅黑" panose="020B0503020204020204" charset="-122"/>
                <a:ea typeface="微软雅黑" panose="020B0503020204020204" charset="-122"/>
              </a:rPr>
              <a:t>、电池组。</a:t>
            </a:r>
            <a:endParaRPr lang="zh-CN" sz="2800" dirty="0"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8827" y="406299"/>
            <a:ext cx="2113079" cy="523220"/>
          </a:xfrm>
          <a:prstGeom prst="rect">
            <a:avLst/>
          </a:prstGeom>
        </p:spPr>
        <p:txBody>
          <a:bodyPr wrap="square">
            <a:spAutoFit/>
          </a:bodyPr>
          <a:lstStyle/>
          <a:p>
            <a:pPr algn="ctr"/>
            <a:r>
              <a:rPr lang="zh-CN" altLang="en-US" sz="2800" b="1" spc="600" dirty="0">
                <a:solidFill>
                  <a:schemeClr val="tx1">
                    <a:lumMod val="85000"/>
                    <a:lumOff val="15000"/>
                  </a:schemeClr>
                </a:solidFill>
                <a:latin typeface="微软雅黑" panose="020B0503020204020204" charset="-122"/>
                <a:ea typeface="微软雅黑" panose="020B0503020204020204" charset="-122"/>
              </a:rPr>
              <a:t>教学内容</a:t>
            </a:r>
            <a:endParaRPr lang="zh-CN" altLang="en-US" sz="2800" b="1" spc="600" dirty="0">
              <a:solidFill>
                <a:schemeClr val="tx1">
                  <a:lumMod val="85000"/>
                  <a:lumOff val="15000"/>
                </a:schemeClr>
              </a:solidFill>
              <a:latin typeface="微软雅黑" panose="020B0503020204020204" charset="-122"/>
              <a:ea typeface="微软雅黑" panose="020B0503020204020204" charset="-122"/>
            </a:endParaRPr>
          </a:p>
        </p:txBody>
      </p:sp>
      <p:grpSp>
        <p:nvGrpSpPr>
          <p:cNvPr id="76" name="组合 75"/>
          <p:cNvGrpSpPr/>
          <p:nvPr/>
        </p:nvGrpSpPr>
        <p:grpSpPr>
          <a:xfrm>
            <a:off x="1639410" y="2056921"/>
            <a:ext cx="1250951" cy="1155700"/>
            <a:chOff x="990159" y="1862891"/>
            <a:chExt cx="1250951" cy="1155700"/>
          </a:xfrm>
        </p:grpSpPr>
        <p:sp>
          <p:nvSpPr>
            <p:cNvPr id="77"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Agency FB" panose="020B0503020202020204" pitchFamily="34" charset="0"/>
                <a:ea typeface="微软雅黑" panose="020B0503020204020204" charset="-122"/>
              </a:endParaRPr>
            </a:p>
          </p:txBody>
        </p:sp>
        <p:grpSp>
          <p:nvGrpSpPr>
            <p:cNvPr id="78" name="组合 77"/>
            <p:cNvGrpSpPr/>
            <p:nvPr/>
          </p:nvGrpSpPr>
          <p:grpSpPr>
            <a:xfrm>
              <a:off x="1085500" y="1950144"/>
              <a:ext cx="1060270" cy="981196"/>
              <a:chOff x="1085500" y="1950144"/>
              <a:chExt cx="1060270" cy="981196"/>
            </a:xfrm>
          </p:grpSpPr>
          <p:sp>
            <p:nvSpPr>
              <p:cNvPr id="79"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0" name="TextBox 50"/>
              <p:cNvSpPr txBox="1"/>
              <p:nvPr/>
            </p:nvSpPr>
            <p:spPr>
              <a:xfrm>
                <a:off x="1337363" y="1957671"/>
                <a:ext cx="556544" cy="923330"/>
              </a:xfrm>
              <a:prstGeom prst="rect">
                <a:avLst/>
              </a:prstGeom>
              <a:noFill/>
            </p:spPr>
            <p:txBody>
              <a:bodyPr wrap="square" lIns="0" tIns="0" rIns="0" bIns="0" rtlCol="0">
                <a:spAutoFit/>
              </a:bodyPr>
              <a:lstStyle/>
              <a:p>
                <a:pPr algn="ctr">
                  <a:lnSpc>
                    <a:spcPct val="150000"/>
                  </a:lnSpc>
                </a:pPr>
                <a:r>
                  <a:rPr lang="en-US" altLang="zh-CN" sz="4000" dirty="0">
                    <a:solidFill>
                      <a:schemeClr val="bg1"/>
                    </a:solidFill>
                    <a:latin typeface="Agency FB" panose="020B0503020202020204" pitchFamily="34" charset="0"/>
                    <a:ea typeface="微软雅黑" panose="020B0503020204020204" charset="-122"/>
                  </a:rPr>
                  <a:t>01</a:t>
                </a:r>
                <a:endParaRPr lang="en-US" altLang="zh-CN" sz="4000" dirty="0">
                  <a:solidFill>
                    <a:schemeClr val="bg1"/>
                  </a:solidFill>
                  <a:latin typeface="Agency FB" panose="020B0503020202020204" pitchFamily="34" charset="0"/>
                  <a:ea typeface="微软雅黑" panose="020B0503020204020204" charset="-122"/>
                </a:endParaRPr>
              </a:p>
            </p:txBody>
          </p:sp>
        </p:grpSp>
      </p:grpSp>
      <p:sp>
        <p:nvSpPr>
          <p:cNvPr id="82" name="TextBox 43"/>
          <p:cNvSpPr txBox="1"/>
          <p:nvPr/>
        </p:nvSpPr>
        <p:spPr>
          <a:xfrm>
            <a:off x="3148357" y="2165447"/>
            <a:ext cx="2239519" cy="615553"/>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charset="-122"/>
                <a:ea typeface="微软雅黑" panose="020B0503020204020204" charset="-122"/>
              </a:defRPr>
            </a:lvl1pPr>
          </a:lstStyle>
          <a:p>
            <a:r>
              <a:rPr lang="zh-CN" altLang="en-US" sz="4000" spc="300" dirty="0" smtClean="0">
                <a:solidFill>
                  <a:schemeClr val="bg2">
                    <a:lumMod val="10000"/>
                  </a:schemeClr>
                </a:solidFill>
                <a:hlinkClick r:id="rId1" action="ppaction://hlinksldjump"/>
              </a:rPr>
              <a:t>导入新课</a:t>
            </a:r>
            <a:endParaRPr lang="zh-CN" altLang="en-US" sz="4000" spc="300" dirty="0">
              <a:solidFill>
                <a:schemeClr val="bg2">
                  <a:lumMod val="10000"/>
                </a:schemeClr>
              </a:solidFill>
            </a:endParaRPr>
          </a:p>
        </p:txBody>
      </p:sp>
      <p:grpSp>
        <p:nvGrpSpPr>
          <p:cNvPr id="83" name="组合 82"/>
          <p:cNvGrpSpPr/>
          <p:nvPr/>
        </p:nvGrpSpPr>
        <p:grpSpPr>
          <a:xfrm>
            <a:off x="1661445" y="3624464"/>
            <a:ext cx="1250951" cy="1155700"/>
            <a:chOff x="990159" y="3430434"/>
            <a:chExt cx="1250951" cy="1155700"/>
          </a:xfrm>
        </p:grpSpPr>
        <p:sp>
          <p:nvSpPr>
            <p:cNvPr id="84" name="Freeform 6"/>
            <p:cNvSpPr/>
            <p:nvPr/>
          </p:nvSpPr>
          <p:spPr bwMode="auto">
            <a:xfrm rot="1800000">
              <a:off x="990159" y="3430434"/>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Agency FB" panose="020B0503020202020204" pitchFamily="34" charset="0"/>
                <a:ea typeface="微软雅黑" panose="020B0503020204020204" charset="-122"/>
              </a:endParaRPr>
            </a:p>
          </p:txBody>
        </p:sp>
        <p:grpSp>
          <p:nvGrpSpPr>
            <p:cNvPr id="85" name="组合 84"/>
            <p:cNvGrpSpPr/>
            <p:nvPr/>
          </p:nvGrpSpPr>
          <p:grpSpPr>
            <a:xfrm>
              <a:off x="1085500" y="3517686"/>
              <a:ext cx="1060270" cy="981196"/>
              <a:chOff x="1085500" y="3517686"/>
              <a:chExt cx="1060270" cy="981196"/>
            </a:xfrm>
          </p:grpSpPr>
          <p:sp>
            <p:nvSpPr>
              <p:cNvPr id="86" name="Freeform 7"/>
              <p:cNvSpPr/>
              <p:nvPr/>
            </p:nvSpPr>
            <p:spPr bwMode="auto">
              <a:xfrm rot="1800000">
                <a:off x="1085500" y="3517686"/>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7" name="TextBox 50"/>
              <p:cNvSpPr txBox="1"/>
              <p:nvPr/>
            </p:nvSpPr>
            <p:spPr>
              <a:xfrm>
                <a:off x="1337363" y="3529991"/>
                <a:ext cx="556544" cy="802271"/>
              </a:xfrm>
              <a:prstGeom prst="rect">
                <a:avLst/>
              </a:prstGeom>
              <a:noFill/>
            </p:spPr>
            <p:txBody>
              <a:bodyPr wrap="square" lIns="0" tIns="0" rIns="0" bIns="0" rtlCol="0">
                <a:spAutoFit/>
              </a:bodyPr>
              <a:lstStyle/>
              <a:p>
                <a:pPr algn="ctr">
                  <a:lnSpc>
                    <a:spcPct val="150000"/>
                  </a:lnSpc>
                </a:pPr>
                <a:r>
                  <a:rPr lang="en-US" altLang="zh-CN" sz="4000" dirty="0" smtClean="0">
                    <a:solidFill>
                      <a:schemeClr val="bg1"/>
                    </a:solidFill>
                    <a:latin typeface="Agency FB" panose="020B0503020202020204" pitchFamily="34" charset="0"/>
                    <a:ea typeface="微软雅黑" panose="020B0503020204020204" charset="-122"/>
                  </a:rPr>
                  <a:t>03</a:t>
                </a:r>
                <a:endParaRPr lang="en-US" altLang="zh-CN" sz="4000" dirty="0">
                  <a:solidFill>
                    <a:schemeClr val="bg1"/>
                  </a:solidFill>
                  <a:latin typeface="Agency FB" panose="020B0503020202020204" pitchFamily="34" charset="0"/>
                  <a:ea typeface="微软雅黑" panose="020B0503020204020204" charset="-122"/>
                </a:endParaRPr>
              </a:p>
            </p:txBody>
          </p:sp>
        </p:grpSp>
      </p:grpSp>
      <p:sp>
        <p:nvSpPr>
          <p:cNvPr id="89" name="TextBox 43"/>
          <p:cNvSpPr txBox="1"/>
          <p:nvPr/>
        </p:nvSpPr>
        <p:spPr>
          <a:xfrm>
            <a:off x="3170392" y="3700740"/>
            <a:ext cx="2239519" cy="615553"/>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charset="-122"/>
                <a:ea typeface="微软雅黑" panose="020B0503020204020204" charset="-122"/>
              </a:defRPr>
            </a:lvl1pPr>
          </a:lstStyle>
          <a:p>
            <a:r>
              <a:rPr lang="zh-CN" altLang="en-US" sz="4000" dirty="0" smtClean="0">
                <a:solidFill>
                  <a:schemeClr val="bg2">
                    <a:lumMod val="10000"/>
                  </a:schemeClr>
                </a:solidFill>
                <a:hlinkClick r:id="rId2" action="ppaction://hlinksldjump"/>
              </a:rPr>
              <a:t>课堂小结</a:t>
            </a:r>
            <a:endParaRPr lang="zh-CN" altLang="en-US" sz="4000" dirty="0">
              <a:solidFill>
                <a:schemeClr val="bg2">
                  <a:lumMod val="10000"/>
                </a:schemeClr>
              </a:solidFill>
            </a:endParaRPr>
          </a:p>
        </p:txBody>
      </p:sp>
      <p:grpSp>
        <p:nvGrpSpPr>
          <p:cNvPr id="90" name="组合 89"/>
          <p:cNvGrpSpPr/>
          <p:nvPr/>
        </p:nvGrpSpPr>
        <p:grpSpPr>
          <a:xfrm>
            <a:off x="6618536" y="2056921"/>
            <a:ext cx="1250951" cy="1155700"/>
            <a:chOff x="6485268" y="1862891"/>
            <a:chExt cx="1250951" cy="1155700"/>
          </a:xfrm>
        </p:grpSpPr>
        <p:sp>
          <p:nvSpPr>
            <p:cNvPr id="91" name="Freeform 6"/>
            <p:cNvSpPr/>
            <p:nvPr/>
          </p:nvSpPr>
          <p:spPr bwMode="auto">
            <a:xfrm rot="1800000">
              <a:off x="6485268"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Agency FB" panose="020B0503020202020204" pitchFamily="34" charset="0"/>
                <a:ea typeface="微软雅黑" panose="020B0503020204020204" charset="-122"/>
              </a:endParaRPr>
            </a:p>
          </p:txBody>
        </p:sp>
        <p:sp>
          <p:nvSpPr>
            <p:cNvPr id="92" name="Freeform 7"/>
            <p:cNvSpPr/>
            <p:nvPr/>
          </p:nvSpPr>
          <p:spPr bwMode="auto">
            <a:xfrm rot="1800000">
              <a:off x="6580609"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3" name="TextBox 50"/>
            <p:cNvSpPr txBox="1"/>
            <p:nvPr/>
          </p:nvSpPr>
          <p:spPr>
            <a:xfrm>
              <a:off x="6828326" y="1949984"/>
              <a:ext cx="556544" cy="802271"/>
            </a:xfrm>
            <a:prstGeom prst="rect">
              <a:avLst/>
            </a:prstGeom>
            <a:noFill/>
          </p:spPr>
          <p:txBody>
            <a:bodyPr wrap="square" lIns="0" tIns="0" rIns="0" bIns="0" rtlCol="0">
              <a:spAutoFit/>
            </a:bodyPr>
            <a:lstStyle/>
            <a:p>
              <a:pPr algn="ctr">
                <a:lnSpc>
                  <a:spcPct val="150000"/>
                </a:lnSpc>
              </a:pPr>
              <a:r>
                <a:rPr lang="en-US" altLang="zh-CN" sz="4000" dirty="0" smtClean="0">
                  <a:solidFill>
                    <a:schemeClr val="bg1"/>
                  </a:solidFill>
                  <a:latin typeface="Agency FB" panose="020B0503020202020204" pitchFamily="34" charset="0"/>
                  <a:ea typeface="微软雅黑" panose="020B0503020204020204" charset="-122"/>
                </a:rPr>
                <a:t>02</a:t>
              </a:r>
              <a:endParaRPr lang="en-US" altLang="zh-CN" sz="4000" dirty="0">
                <a:solidFill>
                  <a:schemeClr val="bg1"/>
                </a:solidFill>
                <a:latin typeface="Agency FB" panose="020B0503020202020204" pitchFamily="34" charset="0"/>
                <a:ea typeface="微软雅黑" panose="020B0503020204020204" charset="-122"/>
              </a:endParaRPr>
            </a:p>
          </p:txBody>
        </p:sp>
      </p:grpSp>
      <p:grpSp>
        <p:nvGrpSpPr>
          <p:cNvPr id="96" name="组合 95"/>
          <p:cNvGrpSpPr/>
          <p:nvPr/>
        </p:nvGrpSpPr>
        <p:grpSpPr>
          <a:xfrm>
            <a:off x="6618536" y="3624464"/>
            <a:ext cx="1250951" cy="1155700"/>
            <a:chOff x="6485268" y="3430434"/>
            <a:chExt cx="1250951" cy="1155700"/>
          </a:xfrm>
        </p:grpSpPr>
        <p:sp>
          <p:nvSpPr>
            <p:cNvPr id="97" name="Freeform 6"/>
            <p:cNvSpPr/>
            <p:nvPr/>
          </p:nvSpPr>
          <p:spPr bwMode="auto">
            <a:xfrm rot="1800000">
              <a:off x="6485268" y="3430434"/>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Agency FB" panose="020B0503020202020204" pitchFamily="34" charset="0"/>
                <a:ea typeface="微软雅黑" panose="020B0503020204020204" charset="-122"/>
              </a:endParaRPr>
            </a:p>
          </p:txBody>
        </p:sp>
        <p:sp>
          <p:nvSpPr>
            <p:cNvPr id="98" name="Freeform 7"/>
            <p:cNvSpPr/>
            <p:nvPr/>
          </p:nvSpPr>
          <p:spPr bwMode="auto">
            <a:xfrm rot="1800000">
              <a:off x="6580609" y="3517686"/>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9" name="TextBox 50"/>
            <p:cNvSpPr txBox="1"/>
            <p:nvPr/>
          </p:nvSpPr>
          <p:spPr>
            <a:xfrm>
              <a:off x="6832471" y="3519459"/>
              <a:ext cx="556544" cy="802271"/>
            </a:xfrm>
            <a:prstGeom prst="rect">
              <a:avLst/>
            </a:prstGeom>
            <a:noFill/>
          </p:spPr>
          <p:txBody>
            <a:bodyPr wrap="square" lIns="0" tIns="0" rIns="0" bIns="0" rtlCol="0">
              <a:spAutoFit/>
            </a:bodyPr>
            <a:lstStyle/>
            <a:p>
              <a:pPr algn="ctr">
                <a:lnSpc>
                  <a:spcPct val="150000"/>
                </a:lnSpc>
              </a:pPr>
              <a:r>
                <a:rPr lang="en-US" altLang="zh-CN" sz="4000" dirty="0">
                  <a:solidFill>
                    <a:schemeClr val="bg1"/>
                  </a:solidFill>
                  <a:latin typeface="Agency FB" panose="020B0503020202020204" pitchFamily="34" charset="0"/>
                  <a:ea typeface="微软雅黑" panose="020B0503020204020204" charset="-122"/>
                </a:rPr>
                <a:t>04</a:t>
              </a:r>
              <a:endParaRPr lang="en-US" altLang="zh-CN" sz="4000" dirty="0">
                <a:solidFill>
                  <a:schemeClr val="bg1"/>
                </a:solidFill>
                <a:latin typeface="Agency FB" panose="020B0503020202020204" pitchFamily="34" charset="0"/>
                <a:ea typeface="微软雅黑" panose="020B0503020204020204" charset="-122"/>
              </a:endParaRPr>
            </a:p>
          </p:txBody>
        </p:sp>
      </p:grpSp>
      <p:sp>
        <p:nvSpPr>
          <p:cNvPr id="101" name="TextBox 43"/>
          <p:cNvSpPr txBox="1"/>
          <p:nvPr/>
        </p:nvSpPr>
        <p:spPr>
          <a:xfrm>
            <a:off x="8080674" y="3700740"/>
            <a:ext cx="2239519" cy="615553"/>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charset="-122"/>
                <a:ea typeface="微软雅黑" panose="020B0503020204020204" charset="-122"/>
              </a:defRPr>
            </a:lvl1pPr>
          </a:lstStyle>
          <a:p>
            <a:r>
              <a:rPr lang="zh-CN" altLang="en-US" sz="4000" dirty="0" smtClean="0">
                <a:solidFill>
                  <a:schemeClr val="bg2">
                    <a:lumMod val="10000"/>
                  </a:schemeClr>
                </a:solidFill>
                <a:hlinkClick r:id="rId3" action="ppaction://hlinksldjump"/>
              </a:rPr>
              <a:t>课题练习</a:t>
            </a:r>
            <a:endParaRPr lang="zh-CN" altLang="en-US" sz="4000" dirty="0">
              <a:solidFill>
                <a:schemeClr val="bg2">
                  <a:lumMod val="10000"/>
                </a:schemeClr>
              </a:solidFill>
            </a:endParaRPr>
          </a:p>
        </p:txBody>
      </p:sp>
      <p:sp>
        <p:nvSpPr>
          <p:cNvPr id="6" name="椭圆形标注 5"/>
          <p:cNvSpPr/>
          <p:nvPr/>
        </p:nvSpPr>
        <p:spPr>
          <a:xfrm>
            <a:off x="4892542" y="1535247"/>
            <a:ext cx="1285461" cy="5758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 name="文本框 6"/>
          <p:cNvSpPr txBox="1"/>
          <p:nvPr/>
        </p:nvSpPr>
        <p:spPr>
          <a:xfrm>
            <a:off x="5090372" y="1630569"/>
            <a:ext cx="967409" cy="369332"/>
          </a:xfrm>
          <a:prstGeom prst="rect">
            <a:avLst/>
          </a:prstGeom>
          <a:noFill/>
        </p:spPr>
        <p:txBody>
          <a:bodyPr wrap="square" rtlCol="0">
            <a:spAutoFit/>
          </a:bodyPr>
          <a:lstStyle/>
          <a:p>
            <a:r>
              <a:rPr lang="zh-CN" altLang="en-US" b="1" dirty="0" smtClean="0">
                <a:solidFill>
                  <a:schemeClr val="bg1"/>
                </a:solidFill>
                <a:latin typeface="幼圆" panose="02010509060101010101" pitchFamily="49" charset="-122"/>
                <a:ea typeface="幼圆" panose="02010509060101010101" pitchFamily="49" charset="-122"/>
              </a:rPr>
              <a:t>点我喔</a:t>
            </a:r>
            <a:endParaRPr lang="zh-CN" altLang="en-US" b="1" dirty="0">
              <a:solidFill>
                <a:schemeClr val="bg1"/>
              </a:solidFill>
              <a:latin typeface="幼圆" panose="02010509060101010101" pitchFamily="49" charset="-122"/>
              <a:ea typeface="幼圆" panose="02010509060101010101" pitchFamily="49" charset="-122"/>
            </a:endParaRPr>
          </a:p>
        </p:txBody>
      </p:sp>
      <p:sp>
        <p:nvSpPr>
          <p:cNvPr id="27" name="TextBox 26"/>
          <p:cNvSpPr txBox="1"/>
          <p:nvPr/>
        </p:nvSpPr>
        <p:spPr>
          <a:xfrm>
            <a:off x="8011977" y="2166143"/>
            <a:ext cx="3091451" cy="707886"/>
          </a:xfrm>
          <a:prstGeom prst="rect">
            <a:avLst/>
          </a:prstGeom>
          <a:noFill/>
        </p:spPr>
        <p:txBody>
          <a:bodyPr wrap="square" rtlCol="0">
            <a:spAutoFit/>
          </a:bodyPr>
          <a:lstStyle/>
          <a:p>
            <a:r>
              <a:rPr lang="zh-CN" altLang="en-US" sz="4000" b="1" dirty="0" smtClean="0">
                <a:solidFill>
                  <a:schemeClr val="bg2">
                    <a:lumMod val="10000"/>
                  </a:schemeClr>
                </a:solidFill>
                <a:latin typeface="微软雅黑" panose="020B0503020204020204" charset="-122"/>
                <a:ea typeface="微软雅黑" panose="020B0503020204020204" charset="-122"/>
                <a:hlinkClick r:id="rId4" action="ppaction://hlinksldjump"/>
              </a:rPr>
              <a:t>讲授新课</a:t>
            </a:r>
            <a:endParaRPr lang="zh-CN" altLang="en-US" sz="4000" b="1" dirty="0">
              <a:solidFill>
                <a:schemeClr val="bg2">
                  <a:lumMod val="1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0480" y="388997"/>
            <a:ext cx="2113079" cy="523220"/>
          </a:xfrm>
          <a:prstGeom prst="rect">
            <a:avLst/>
          </a:prstGeom>
        </p:spPr>
        <p:txBody>
          <a:bodyPr wrap="square">
            <a:spAutoFit/>
          </a:bodyPr>
          <a:lstStyle/>
          <a:p>
            <a:r>
              <a:rPr lang="zh-CN" altLang="en-US" sz="2800" b="1" spc="300" dirty="0" smtClean="0">
                <a:solidFill>
                  <a:schemeClr val="bg2">
                    <a:lumMod val="10000"/>
                  </a:schemeClr>
                </a:solidFill>
                <a:latin typeface="微软雅黑" panose="020B0503020204020204" charset="-122"/>
                <a:ea typeface="微软雅黑" panose="020B0503020204020204" charset="-122"/>
              </a:rPr>
              <a:t>导入新课</a:t>
            </a:r>
            <a:endParaRPr lang="zh-CN" altLang="en-US" sz="2800" b="1" spc="300" dirty="0">
              <a:solidFill>
                <a:schemeClr val="bg2">
                  <a:lumMod val="10000"/>
                </a:schemeClr>
              </a:solidFill>
              <a:latin typeface="微软雅黑" panose="020B0503020204020204" charset="-122"/>
              <a:ea typeface="微软雅黑" panose="020B0503020204020204" charset="-122"/>
            </a:endParaRPr>
          </a:p>
        </p:txBody>
      </p:sp>
      <p:sp>
        <p:nvSpPr>
          <p:cNvPr id="12" name="TextBox 11"/>
          <p:cNvSpPr txBox="1"/>
          <p:nvPr/>
        </p:nvSpPr>
        <p:spPr>
          <a:xfrm>
            <a:off x="5181892" y="3849135"/>
            <a:ext cx="6669681" cy="953135"/>
          </a:xfrm>
          <a:prstGeom prst="rect">
            <a:avLst/>
          </a:prstGeom>
          <a:noFill/>
        </p:spPr>
        <p:txBody>
          <a:bodyPr wrap="square" rtlCol="0">
            <a:spAutoFit/>
          </a:bodyPr>
          <a:lstStyle/>
          <a:p>
            <a:endParaRPr lang="zh-CN" altLang="en-US" sz="2800" dirty="0" smtClean="0">
              <a:solidFill>
                <a:srgbClr val="E97117"/>
              </a:solidFill>
              <a:latin typeface="微软雅黑" panose="020B0503020204020204" charset="-122"/>
              <a:ea typeface="微软雅黑" panose="020B0503020204020204" charset="-122"/>
            </a:endParaRPr>
          </a:p>
          <a:p>
            <a:endParaRPr lang="zh-CN" altLang="en-US" sz="2800" dirty="0">
              <a:latin typeface="微软雅黑" panose="020B0503020204020204" charset="-122"/>
              <a:ea typeface="微软雅黑" panose="020B0503020204020204" charset="-122"/>
            </a:endParaRPr>
          </a:p>
        </p:txBody>
      </p:sp>
      <p:sp>
        <p:nvSpPr>
          <p:cNvPr id="21" name="TextBox 20"/>
          <p:cNvSpPr txBox="1"/>
          <p:nvPr/>
        </p:nvSpPr>
        <p:spPr>
          <a:xfrm>
            <a:off x="11051807" y="3203080"/>
            <a:ext cx="954145" cy="460375"/>
          </a:xfrm>
          <a:prstGeom prst="rect">
            <a:avLst/>
          </a:prstGeom>
          <a:noFill/>
        </p:spPr>
        <p:txBody>
          <a:bodyPr wrap="square" rtlCol="0">
            <a:spAutoFit/>
          </a:bodyPr>
          <a:lstStyle/>
          <a:p>
            <a:pPr algn="ctr"/>
            <a:r>
              <a:rPr lang="zh-CN" altLang="en-US" sz="2400" b="1" dirty="0" smtClean="0">
                <a:solidFill>
                  <a:schemeClr val="bg1"/>
                </a:solidFill>
                <a:latin typeface="幼圆" panose="02010509060101010101" pitchFamily="49" charset="-122"/>
                <a:ea typeface="幼圆" panose="02010509060101010101" pitchFamily="49" charset="-122"/>
              </a:rPr>
              <a:t>子</a:t>
            </a:r>
            <a:endParaRPr lang="zh-CN" altLang="en-US" sz="2400" b="1" dirty="0">
              <a:solidFill>
                <a:schemeClr val="bg1"/>
              </a:solidFill>
              <a:latin typeface="幼圆" panose="02010509060101010101" pitchFamily="49" charset="-122"/>
              <a:ea typeface="幼圆" panose="02010509060101010101" pitchFamily="49" charset="-122"/>
            </a:endParaRPr>
          </a:p>
        </p:txBody>
      </p:sp>
      <p:pic>
        <p:nvPicPr>
          <p:cNvPr id="2" name="图片 1" descr="d7ea32fc925329b06bcf89efc66d0f8c"/>
          <p:cNvPicPr>
            <a:picLocks noChangeAspect="1"/>
          </p:cNvPicPr>
          <p:nvPr/>
        </p:nvPicPr>
        <p:blipFill>
          <a:blip r:embed="rId1"/>
          <a:srcRect b="5297"/>
          <a:stretch>
            <a:fillRect/>
          </a:stretch>
        </p:blipFill>
        <p:spPr>
          <a:xfrm flipH="1">
            <a:off x="530225" y="1449705"/>
            <a:ext cx="3430905" cy="3873500"/>
          </a:xfrm>
          <a:prstGeom prst="rect">
            <a:avLst/>
          </a:prstGeom>
        </p:spPr>
      </p:pic>
      <p:sp>
        <p:nvSpPr>
          <p:cNvPr id="3" name="文本框 2"/>
          <p:cNvSpPr txBox="1"/>
          <p:nvPr/>
        </p:nvSpPr>
        <p:spPr>
          <a:xfrm>
            <a:off x="4361815" y="3164205"/>
            <a:ext cx="8063865" cy="2159000"/>
          </a:xfrm>
          <a:prstGeom prst="rect">
            <a:avLst/>
          </a:prstGeom>
          <a:noFill/>
        </p:spPr>
        <p:txBody>
          <a:bodyPr wrap="square" rtlCol="0">
            <a:spAutoFit/>
          </a:bodyPr>
          <a:p>
            <a:pPr>
              <a:lnSpc>
                <a:spcPct val="160000"/>
              </a:lnSpc>
            </a:pPr>
            <a:r>
              <a:rPr lang="en-US" altLang="zh-CN" sz="2800" b="1">
                <a:solidFill>
                  <a:srgbClr val="E97117"/>
                </a:solidFill>
                <a:latin typeface="微软雅黑" panose="020B0503020204020204" charset="-122"/>
                <a:ea typeface="微软雅黑" panose="020B0503020204020204" charset="-122"/>
                <a:cs typeface="微软雅黑" panose="020B0503020204020204" charset="-122"/>
              </a:rPr>
              <a:t>1825</a:t>
            </a:r>
            <a:r>
              <a:rPr lang="zh-CN" altLang="en-US" sz="2800" b="1">
                <a:solidFill>
                  <a:srgbClr val="E97117"/>
                </a:solidFill>
                <a:latin typeface="微软雅黑" panose="020B0503020204020204" charset="-122"/>
                <a:ea typeface="微软雅黑" panose="020B0503020204020204" charset="-122"/>
                <a:cs typeface="微软雅黑" panose="020B0503020204020204" charset="-122"/>
              </a:rPr>
              <a:t>年</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开始研究电流与电源及导线长度的关系</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2800" b="1">
                <a:solidFill>
                  <a:srgbClr val="E97117"/>
                </a:solidFill>
                <a:latin typeface="微软雅黑" panose="020B0503020204020204" charset="-122"/>
                <a:ea typeface="微软雅黑" panose="020B0503020204020204" charset="-122"/>
                <a:cs typeface="微软雅黑" panose="020B0503020204020204" charset="-122"/>
              </a:rPr>
              <a:t>1826</a:t>
            </a:r>
            <a:r>
              <a:rPr lang="zh-CN" altLang="en-US" sz="2800" b="1">
                <a:solidFill>
                  <a:srgbClr val="E97117"/>
                </a:solidFill>
                <a:latin typeface="微软雅黑" panose="020B0503020204020204" charset="-122"/>
                <a:ea typeface="微软雅黑" panose="020B0503020204020204" charset="-122"/>
                <a:cs typeface="微软雅黑" panose="020B0503020204020204" charset="-122"/>
              </a:rPr>
              <a:t>年</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归纳出了今天所称的欧姆定律</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2800" b="1">
                <a:solidFill>
                  <a:srgbClr val="E97117"/>
                </a:solidFill>
                <a:latin typeface="微软雅黑" panose="020B0503020204020204" charset="-122"/>
                <a:ea typeface="微软雅黑" panose="020B0503020204020204" charset="-122"/>
                <a:cs typeface="微软雅黑" panose="020B0503020204020204" charset="-122"/>
              </a:rPr>
              <a:t>1827</a:t>
            </a:r>
            <a:r>
              <a:rPr lang="zh-CN" altLang="en-US" sz="2800" b="1">
                <a:solidFill>
                  <a:srgbClr val="E97117"/>
                </a:solidFill>
                <a:latin typeface="微软雅黑" panose="020B0503020204020204" charset="-122"/>
                <a:ea typeface="微软雅黑" panose="020B0503020204020204" charset="-122"/>
                <a:cs typeface="微软雅黑" panose="020B0503020204020204" charset="-122"/>
              </a:rPr>
              <a:t>年</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出版著作《伽伐尼电路：数学的研究》</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289425" y="1494790"/>
            <a:ext cx="3654425" cy="1383665"/>
          </a:xfrm>
          <a:prstGeom prst="rect">
            <a:avLst/>
          </a:prstGeom>
          <a:noFill/>
        </p:spPr>
        <p:txBody>
          <a:bodyPr wrap="square" rtlCol="0">
            <a:spAutoFit/>
          </a:bodyPr>
          <a:p>
            <a:pPr algn="l"/>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欧姆</a:t>
            </a:r>
            <a:r>
              <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(1787-1854)</a:t>
            </a:r>
            <a:endPar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Georg Simon Ohm </a:t>
            </a:r>
            <a:endPar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德国物理学家</a:t>
            </a:r>
            <a:endPar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4" name="图片 1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095" y="5332691"/>
            <a:ext cx="1269841" cy="3809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94853" y="388997"/>
            <a:ext cx="2113079" cy="523220"/>
          </a:xfrm>
          <a:prstGeom prst="rect">
            <a:avLst/>
          </a:prstGeom>
        </p:spPr>
        <p:txBody>
          <a:bodyPr wrap="square">
            <a:spAutoFit/>
          </a:bodyPr>
          <a:lstStyle/>
          <a:p>
            <a:r>
              <a:rPr lang="zh-CN" altLang="en-US" sz="2800" b="1" dirty="0" smtClean="0">
                <a:solidFill>
                  <a:schemeClr val="bg2">
                    <a:lumMod val="10000"/>
                  </a:schemeClr>
                </a:solidFill>
                <a:latin typeface="微软雅黑" panose="020B0503020204020204" charset="-122"/>
                <a:ea typeface="微软雅黑" panose="020B0503020204020204" charset="-122"/>
              </a:rPr>
              <a:t>讲授新课</a:t>
            </a:r>
            <a:endParaRPr lang="zh-CN" altLang="en-US" sz="2800" b="1" dirty="0">
              <a:solidFill>
                <a:schemeClr val="bg2">
                  <a:lumMod val="10000"/>
                </a:schemeClr>
              </a:solidFill>
              <a:latin typeface="微软雅黑" panose="020B0503020204020204" charset="-122"/>
              <a:ea typeface="微软雅黑" panose="020B0503020204020204" charset="-122"/>
            </a:endParaRPr>
          </a:p>
        </p:txBody>
      </p:sp>
      <p:sp>
        <p:nvSpPr>
          <p:cNvPr id="2" name="文本框 1"/>
          <p:cNvSpPr txBox="1"/>
          <p:nvPr/>
        </p:nvSpPr>
        <p:spPr>
          <a:xfrm>
            <a:off x="2068830" y="514727"/>
            <a:ext cx="4240530" cy="645160"/>
          </a:xfrm>
          <a:prstGeom prst="rect">
            <a:avLst/>
          </a:prstGeom>
          <a:noFill/>
        </p:spPr>
        <p:txBody>
          <a:bodyPr wrap="square" rtlCol="0">
            <a:spAutoFit/>
          </a:bodyPr>
          <a:lstStyle/>
          <a:p>
            <a:r>
              <a:rPr lang="zh-CN" altLang="en-US" b="1" dirty="0" smtClean="0">
                <a:latin typeface="微软雅黑 Light" panose="020B0502040204020203" pitchFamily="34" charset="-122"/>
                <a:ea typeface="微软雅黑 Light" panose="020B0502040204020203" pitchFamily="34" charset="-122"/>
              </a:rPr>
              <a:t>（欧姆定律）</a:t>
            </a:r>
            <a:endParaRPr lang="zh-CN" altLang="en-US" b="1" dirty="0">
              <a:latin typeface="微软雅黑 Light" panose="020B0502040204020203" pitchFamily="34" charset="-122"/>
              <a:ea typeface="微软雅黑 Light" panose="020B0502040204020203" pitchFamily="34" charset="-122"/>
            </a:endParaRPr>
          </a:p>
          <a:p>
            <a:endParaRPr lang="zh-CN" altLang="en-US" b="1" dirty="0">
              <a:latin typeface="黑体" panose="02010609060101010101" pitchFamily="49" charset="-122"/>
              <a:ea typeface="黑体" panose="02010609060101010101" pitchFamily="49" charset="-122"/>
            </a:endParaRPr>
          </a:p>
        </p:txBody>
      </p:sp>
      <p:pic>
        <p:nvPicPr>
          <p:cNvPr id="11" name="图片 10">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409" y="5368515"/>
            <a:ext cx="1269841" cy="380952"/>
          </a:xfrm>
          <a:prstGeom prst="rect">
            <a:avLst/>
          </a:prstGeom>
        </p:spPr>
      </p:pic>
      <p:sp>
        <p:nvSpPr>
          <p:cNvPr id="3" name="文本框 2"/>
          <p:cNvSpPr txBox="1"/>
          <p:nvPr/>
        </p:nvSpPr>
        <p:spPr>
          <a:xfrm>
            <a:off x="558800" y="1530985"/>
            <a:ext cx="2011680" cy="645160"/>
          </a:xfrm>
          <a:prstGeom prst="rect">
            <a:avLst/>
          </a:prstGeom>
          <a:noFill/>
        </p:spPr>
        <p:txBody>
          <a:bodyPr wrap="none" rtlCol="0" anchor="t">
            <a:spAutoFit/>
          </a:bodyPr>
          <a:p>
            <a:r>
              <a:rPr lang="zh-CN" altLang="en-US" sz="3600" b="1" noProof="0" dirty="0">
                <a:solidFill>
                  <a:schemeClr val="tx1">
                    <a:lumMod val="95000"/>
                    <a:lumOff val="5000"/>
                  </a:schemeClr>
                </a:solidFill>
                <a:latin typeface="微软雅黑" panose="020B0503020204020204" charset="-122"/>
                <a:ea typeface="微软雅黑" panose="020B0503020204020204" charset="-122"/>
                <a:sym typeface="+mn-ea"/>
              </a:rPr>
              <a:t>欧姆定律</a:t>
            </a:r>
            <a:endParaRPr lang="zh-CN" altLang="en-US" sz="3600" b="1" noProof="0" dirty="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541020" y="2388870"/>
            <a:ext cx="1112520" cy="583565"/>
          </a:xfrm>
          <a:prstGeom prst="rect">
            <a:avLst/>
          </a:prstGeom>
          <a:noFill/>
        </p:spPr>
        <p:txBody>
          <a:bodyPr wrap="square" rtlCol="0">
            <a:spAutoFit/>
          </a:bodyPr>
          <a:p>
            <a:r>
              <a:rPr lang="zh-CN" altLang="en-US" sz="3200" b="1">
                <a:solidFill>
                  <a:srgbClr val="E97117"/>
                </a:solidFill>
                <a:latin typeface="微软雅黑" panose="020B0503020204020204" charset="-122"/>
                <a:ea typeface="微软雅黑" panose="020B0503020204020204" charset="-122"/>
              </a:rPr>
              <a:t>定义：</a:t>
            </a:r>
            <a:endParaRPr lang="zh-CN" altLang="en-US" sz="3200" b="1">
              <a:solidFill>
                <a:srgbClr val="E97117"/>
              </a:solidFill>
              <a:latin typeface="微软雅黑" panose="020B0503020204020204" charset="-122"/>
              <a:ea typeface="微软雅黑" panose="020B0503020204020204" charset="-122"/>
            </a:endParaRPr>
          </a:p>
        </p:txBody>
      </p:sp>
      <p:sp>
        <p:nvSpPr>
          <p:cNvPr id="6" name="文本框 5"/>
          <p:cNvSpPr txBox="1"/>
          <p:nvPr/>
        </p:nvSpPr>
        <p:spPr>
          <a:xfrm>
            <a:off x="1722120" y="2419350"/>
            <a:ext cx="10459720" cy="521970"/>
          </a:xfrm>
          <a:prstGeom prst="rect">
            <a:avLst/>
          </a:prstGeom>
          <a:noFill/>
        </p:spPr>
        <p:txBody>
          <a:bodyPr wrap="square" rtlCol="0">
            <a:spAutoFit/>
          </a:bodyPr>
          <a:p>
            <a:r>
              <a:rPr lang="zh-CN" altLang="en-US" sz="2800" dirty="0">
                <a:latin typeface="微软雅黑" panose="020B0503020204020204" charset="-122"/>
                <a:ea typeface="微软雅黑" panose="020B0503020204020204" charset="-122"/>
                <a:sym typeface="+mn-ea"/>
              </a:rPr>
              <a:t>导体中的电流，跟导体两端的电压成正比，跟导体的电阻成反比。</a:t>
            </a:r>
            <a:endParaRPr lang="zh-CN" altLang="en-US" sz="2800" dirty="0">
              <a:latin typeface="微软雅黑" panose="020B0503020204020204" charset="-122"/>
              <a:ea typeface="微软雅黑" panose="020B0503020204020204" charset="-122"/>
              <a:sym typeface="+mn-ea"/>
            </a:endParaRPr>
          </a:p>
        </p:txBody>
      </p:sp>
      <p:sp>
        <p:nvSpPr>
          <p:cNvPr id="102" name="文本框 101"/>
          <p:cNvSpPr txBox="1"/>
          <p:nvPr/>
        </p:nvSpPr>
        <p:spPr>
          <a:xfrm>
            <a:off x="214630" y="3637280"/>
            <a:ext cx="11656060" cy="583565"/>
          </a:xfrm>
          <a:prstGeom prst="rect">
            <a:avLst/>
          </a:prstGeom>
          <a:noFill/>
          <a:ln w="9525">
            <a:noFill/>
          </a:ln>
        </p:spPr>
        <p:txBody>
          <a:bodyPr wrap="square">
            <a:spAutoFit/>
          </a:bodyPr>
          <a:p>
            <a:pPr indent="266700"/>
            <a:r>
              <a:rPr lang="zh-CN" sz="3200" b="1">
                <a:solidFill>
                  <a:srgbClr val="E97117"/>
                </a:solidFill>
                <a:latin typeface="微软雅黑" panose="020B0503020204020204" charset="-122"/>
                <a:ea typeface="微软雅黑" panose="020B0503020204020204" charset="-122"/>
                <a:cs typeface="微软雅黑" panose="020B0503020204020204" charset="-122"/>
              </a:rPr>
              <a:t>公式法：         </a:t>
            </a:r>
            <a:r>
              <a:rPr lang="zh-CN" sz="32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endParaRPr lang="zh-CN" altLang="en-US" sz="32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0" name="对象 9">
            <a:hlinkClick r:id="" action="ppaction://ole?verb="/>
          </p:cNvPr>
          <p:cNvGraphicFramePr>
            <a:graphicFrameLocks noChangeAspect="1"/>
          </p:cNvGraphicFramePr>
          <p:nvPr/>
        </p:nvGraphicFramePr>
        <p:xfrm>
          <a:off x="3754120" y="3342640"/>
          <a:ext cx="2292350" cy="1201420"/>
        </p:xfrm>
        <a:graphic>
          <a:graphicData uri="http://schemas.openxmlformats.org/presentationml/2006/ole">
            <mc:AlternateContent xmlns:mc="http://schemas.openxmlformats.org/markup-compatibility/2006">
              <mc:Choice xmlns:v="urn:schemas-microsoft-com:vml" Requires="v">
                <p:oleObj spid="_x0000_s1026" name="" r:id="rId3" imgW="800100" imgH="419100" progId="Equation.KSEE3">
                  <p:embed/>
                </p:oleObj>
              </mc:Choice>
              <mc:Fallback>
                <p:oleObj name="" r:id="rId3" imgW="800100" imgH="419100" progId="Equation.KSEE3">
                  <p:embed/>
                  <p:pic>
                    <p:nvPicPr>
                      <p:cNvPr id="0" name="图片 1025"/>
                      <p:cNvPicPr/>
                      <p:nvPr/>
                    </p:nvPicPr>
                    <p:blipFill>
                      <a:blip r:embed="rId4"/>
                      <a:stretch>
                        <a:fillRect/>
                      </a:stretch>
                    </p:blipFill>
                    <p:spPr>
                      <a:xfrm>
                        <a:off x="3754120" y="3342640"/>
                        <a:ext cx="2292350" cy="1201420"/>
                      </a:xfrm>
                      <a:prstGeom prst="rect">
                        <a:avLst/>
                      </a:prstGeom>
                    </p:spPr>
                  </p:pic>
                </p:oleObj>
              </mc:Fallback>
            </mc:AlternateContent>
          </a:graphicData>
        </a:graphic>
      </p:graphicFrame>
      <p:sp>
        <p:nvSpPr>
          <p:cNvPr id="12" name="文本框 11"/>
          <p:cNvSpPr txBox="1"/>
          <p:nvPr/>
        </p:nvSpPr>
        <p:spPr>
          <a:xfrm>
            <a:off x="5876925" y="3651250"/>
            <a:ext cx="516890" cy="583565"/>
          </a:xfrm>
          <a:prstGeom prst="rect">
            <a:avLst/>
          </a:prstGeom>
          <a:noFill/>
        </p:spPr>
        <p:txBody>
          <a:bodyPr wrap="square" rtlCol="0">
            <a:spAutoFit/>
          </a:bodyPr>
          <a:p>
            <a:r>
              <a:rPr lang="zh-CN" sz="32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32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8089900" y="3677920"/>
            <a:ext cx="371157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(同一段导体上的</a:t>
            </a:r>
            <a:r>
              <a:rPr lang="zh-CN" altLang="en-US" sz="2400" i="1">
                <a:latin typeface="微软雅黑" panose="020B0503020204020204" charset="-122"/>
                <a:ea typeface="微软雅黑" panose="020B0503020204020204" charset="-122"/>
                <a:cs typeface="微软雅黑" panose="020B0503020204020204" charset="-122"/>
              </a:rPr>
              <a:t>U、I、R)</a:t>
            </a:r>
            <a:endParaRPr lang="zh-CN" altLang="en-US" sz="2400" i="1">
              <a:latin typeface="微软雅黑" panose="020B0503020204020204" charset="-122"/>
              <a:ea typeface="微软雅黑" panose="020B0503020204020204" charset="-122"/>
              <a:cs typeface="微软雅黑" panose="020B0503020204020204" charset="-122"/>
            </a:endParaRPr>
          </a:p>
        </p:txBody>
      </p:sp>
      <p:graphicFrame>
        <p:nvGraphicFramePr>
          <p:cNvPr id="17" name="对象 16">
            <a:hlinkClick r:id="" action="ppaction://ole?verb="/>
          </p:cNvPr>
          <p:cNvGraphicFramePr>
            <a:graphicFrameLocks noChangeAspect="1"/>
          </p:cNvGraphicFramePr>
          <p:nvPr/>
        </p:nvGraphicFramePr>
        <p:xfrm>
          <a:off x="5651500" y="3527425"/>
          <a:ext cx="915670" cy="215900"/>
        </p:xfrm>
        <a:graphic>
          <a:graphicData uri="http://schemas.openxmlformats.org/presentationml/2006/ole">
            <mc:AlternateContent xmlns:mc="http://schemas.openxmlformats.org/markup-compatibility/2006">
              <mc:Choice xmlns:v="urn:schemas-microsoft-com:vml" Requires="v">
                <p:oleObj spid="_x0000_s1029" name="" r:id="rId5" imgW="915670" imgH="215900" progId="Equation.KSEE3">
                  <p:embed/>
                </p:oleObj>
              </mc:Choice>
              <mc:Fallback>
                <p:oleObj name="" r:id="rId5" imgW="915670" imgH="215900" progId="Equation.KSEE3">
                  <p:embed/>
                  <p:pic>
                    <p:nvPicPr>
                      <p:cNvPr id="0" name="图片 1028"/>
                      <p:cNvPicPr/>
                      <p:nvPr/>
                    </p:nvPicPr>
                    <p:blipFill>
                      <a:blip r:embed="rId6"/>
                      <a:stretch>
                        <a:fillRect/>
                      </a:stretch>
                    </p:blipFill>
                    <p:spPr>
                      <a:xfrm>
                        <a:off x="5651500" y="3527425"/>
                        <a:ext cx="915670" cy="215900"/>
                      </a:xfrm>
                      <a:prstGeom prst="rect">
                        <a:avLst/>
                      </a:prstGeom>
                    </p:spPr>
                  </p:pic>
                </p:oleObj>
              </mc:Fallback>
            </mc:AlternateContent>
          </a:graphicData>
        </a:graphic>
      </p:graphicFrame>
      <p:graphicFrame>
        <p:nvGraphicFramePr>
          <p:cNvPr id="19" name="对象 18">
            <a:hlinkClick r:id="" action="ppaction://ole?verb="/>
          </p:cNvPr>
          <p:cNvGraphicFramePr>
            <a:graphicFrameLocks noChangeAspect="1"/>
          </p:cNvGraphicFramePr>
          <p:nvPr/>
        </p:nvGraphicFramePr>
        <p:xfrm>
          <a:off x="2068830" y="3342640"/>
          <a:ext cx="1200785" cy="1200785"/>
        </p:xfrm>
        <a:graphic>
          <a:graphicData uri="http://schemas.openxmlformats.org/presentationml/2006/ole">
            <mc:AlternateContent xmlns:mc="http://schemas.openxmlformats.org/markup-compatibility/2006">
              <mc:Choice xmlns:v="urn:schemas-microsoft-com:vml" Requires="v">
                <p:oleObj spid="_x0000_s1030" name="" r:id="rId7" imgW="393700" imgH="393700" progId="Equation.KSEE3">
                  <p:embed/>
                </p:oleObj>
              </mc:Choice>
              <mc:Fallback>
                <p:oleObj name="" r:id="rId7" imgW="393700" imgH="393700" progId="Equation.KSEE3">
                  <p:embed/>
                  <p:pic>
                    <p:nvPicPr>
                      <p:cNvPr id="0" name="图片 1029"/>
                      <p:cNvPicPr/>
                      <p:nvPr/>
                    </p:nvPicPr>
                    <p:blipFill>
                      <a:blip r:embed="rId8"/>
                      <a:stretch>
                        <a:fillRect/>
                      </a:stretch>
                    </p:blipFill>
                    <p:spPr>
                      <a:xfrm>
                        <a:off x="2068830" y="3342640"/>
                        <a:ext cx="1200785" cy="1200785"/>
                      </a:xfrm>
                      <a:prstGeom prst="rect">
                        <a:avLst/>
                      </a:prstGeom>
                    </p:spPr>
                  </p:pic>
                </p:oleObj>
              </mc:Fallback>
            </mc:AlternateContent>
          </a:graphicData>
        </a:graphic>
      </p:graphicFrame>
      <p:graphicFrame>
        <p:nvGraphicFramePr>
          <p:cNvPr id="20" name="对象 19">
            <a:hlinkClick r:id="" action="ppaction://ole?verb="/>
          </p:cNvPr>
          <p:cNvGraphicFramePr>
            <a:graphicFrameLocks noChangeAspect="1"/>
          </p:cNvGraphicFramePr>
          <p:nvPr/>
        </p:nvGraphicFramePr>
        <p:xfrm>
          <a:off x="6287770" y="3298190"/>
          <a:ext cx="1802130" cy="1164590"/>
        </p:xfrm>
        <a:graphic>
          <a:graphicData uri="http://schemas.openxmlformats.org/presentationml/2006/ole">
            <mc:AlternateContent xmlns:mc="http://schemas.openxmlformats.org/markup-compatibility/2006">
              <mc:Choice xmlns:v="urn:schemas-microsoft-com:vml" Requires="v">
                <p:oleObj spid="_x0000_s1031" name="" r:id="rId9" imgW="609600" imgH="393700" progId="Equation.KSEE3">
                  <p:embed/>
                </p:oleObj>
              </mc:Choice>
              <mc:Fallback>
                <p:oleObj name="" r:id="rId9" imgW="609600" imgH="393700" progId="Equation.KSEE3">
                  <p:embed/>
                  <p:pic>
                    <p:nvPicPr>
                      <p:cNvPr id="0" name="图片 1030"/>
                      <p:cNvPicPr/>
                      <p:nvPr/>
                    </p:nvPicPr>
                    <p:blipFill>
                      <a:blip r:embed="rId10"/>
                      <a:stretch>
                        <a:fillRect/>
                      </a:stretch>
                    </p:blipFill>
                    <p:spPr>
                      <a:xfrm>
                        <a:off x="6287770" y="3298190"/>
                        <a:ext cx="1802130" cy="116459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blinds(horizontal)">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2"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103" y="388997"/>
            <a:ext cx="2113079" cy="523220"/>
          </a:xfrm>
          <a:prstGeom prst="rect">
            <a:avLst/>
          </a:prstGeom>
        </p:spPr>
        <p:txBody>
          <a:bodyPr wrap="square">
            <a:spAutoFit/>
          </a:bodyPr>
          <a:lstStyle/>
          <a:p>
            <a:r>
              <a:rPr lang="zh-CN" altLang="en-US" sz="2800" b="1" dirty="0" smtClean="0">
                <a:solidFill>
                  <a:schemeClr val="bg2">
                    <a:lumMod val="10000"/>
                  </a:schemeClr>
                </a:solidFill>
                <a:latin typeface="微软雅黑" panose="020B0503020204020204" charset="-122"/>
                <a:ea typeface="微软雅黑" panose="020B0503020204020204" charset="-122"/>
              </a:rPr>
              <a:t>讲授新课</a:t>
            </a:r>
            <a:endParaRPr lang="zh-CN" altLang="en-US" sz="2800" b="1" dirty="0">
              <a:solidFill>
                <a:schemeClr val="bg2">
                  <a:lumMod val="10000"/>
                </a:schemeClr>
              </a:solidFill>
              <a:latin typeface="微软雅黑" panose="020B0503020204020204" charset="-122"/>
              <a:ea typeface="微软雅黑" panose="020B0503020204020204" charset="-122"/>
            </a:endParaRPr>
          </a:p>
        </p:txBody>
      </p:sp>
      <p:sp>
        <p:nvSpPr>
          <p:cNvPr id="7" name="文本框 6"/>
          <p:cNvSpPr txBox="1"/>
          <p:nvPr/>
        </p:nvSpPr>
        <p:spPr>
          <a:xfrm>
            <a:off x="2068830" y="514727"/>
            <a:ext cx="4240530" cy="645160"/>
          </a:xfrm>
          <a:prstGeom prst="rect">
            <a:avLst/>
          </a:prstGeom>
          <a:noFill/>
        </p:spPr>
        <p:txBody>
          <a:bodyPr wrap="square" rtlCol="0">
            <a:spAutoFit/>
          </a:bodyPr>
          <a:lstStyle/>
          <a:p>
            <a:r>
              <a:rPr lang="zh-CN" altLang="en-US" b="1" dirty="0" smtClean="0">
                <a:latin typeface="微软雅黑 Light" panose="020B0502040204020203" pitchFamily="34" charset="-122"/>
                <a:ea typeface="微软雅黑 Light" panose="020B0502040204020203" pitchFamily="34" charset="-122"/>
              </a:rPr>
              <a:t>（</a:t>
            </a:r>
            <a:r>
              <a:rPr lang="zh-CN" altLang="en-US" b="1" dirty="0" smtClean="0">
                <a:latin typeface="微软雅黑 Light" panose="020B0502040204020203" pitchFamily="34" charset="-122"/>
                <a:ea typeface="微软雅黑 Light" panose="020B0502040204020203" pitchFamily="34" charset="-122"/>
                <a:sym typeface="+mn-ea"/>
              </a:rPr>
              <a:t>欧姆定律的应用</a:t>
            </a:r>
            <a:r>
              <a:rPr lang="zh-CN" altLang="en-US" b="1" dirty="0" smtClean="0">
                <a:latin typeface="微软雅黑 Light" panose="020B0502040204020203" pitchFamily="34" charset="-122"/>
                <a:ea typeface="微软雅黑 Light" panose="020B0502040204020203" pitchFamily="34" charset="-122"/>
              </a:rPr>
              <a:t>）</a:t>
            </a:r>
            <a:endParaRPr lang="zh-CN" altLang="en-US" b="1" dirty="0">
              <a:latin typeface="微软雅黑 Light" panose="020B0502040204020203" pitchFamily="34" charset="-122"/>
              <a:ea typeface="微软雅黑 Light" panose="020B0502040204020203" pitchFamily="34" charset="-122"/>
            </a:endParaRPr>
          </a:p>
          <a:p>
            <a:endParaRPr lang="zh-CN" altLang="en-US" b="1" dirty="0">
              <a:latin typeface="黑体" panose="02010609060101010101" pitchFamily="49" charset="-122"/>
              <a:ea typeface="黑体" panose="02010609060101010101" pitchFamily="49" charset="-122"/>
            </a:endParaRPr>
          </a:p>
        </p:txBody>
      </p:sp>
      <p:grpSp>
        <p:nvGrpSpPr>
          <p:cNvPr id="6" name="组合 5"/>
          <p:cNvGrpSpPr/>
          <p:nvPr/>
        </p:nvGrpSpPr>
        <p:grpSpPr>
          <a:xfrm>
            <a:off x="591820" y="1241425"/>
            <a:ext cx="856471" cy="482770"/>
            <a:chOff x="1108" y="1827"/>
            <a:chExt cx="1871" cy="794"/>
          </a:xfrm>
        </p:grpSpPr>
        <p:sp>
          <p:nvSpPr>
            <p:cNvPr id="3" name="圆角矩形 2"/>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 name="文本框 1"/>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例</a:t>
              </a:r>
              <a:r>
                <a:rPr lang="en-US" altLang="zh-CN"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1</a:t>
              </a:r>
              <a:endParaRPr lang="en-US" altLang="zh-CN"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4" name="文本框 3"/>
          <p:cNvSpPr txBox="1"/>
          <p:nvPr/>
        </p:nvSpPr>
        <p:spPr>
          <a:xfrm>
            <a:off x="1488440" y="1160145"/>
            <a:ext cx="6134100" cy="953135"/>
          </a:xfrm>
          <a:prstGeom prst="rect">
            <a:avLst/>
          </a:prstGeom>
          <a:noFill/>
        </p:spPr>
        <p:txBody>
          <a:bodyPr wrap="square" rtlCol="0" anchor="t">
            <a:spAutoFit/>
          </a:bodyPr>
          <a:p>
            <a:pPr marR="0" indent="0" defTabSz="914400" fontAlgn="base">
              <a:lnSpc>
                <a:spcPct val="100000"/>
              </a:lnSpc>
              <a:spcBef>
                <a:spcPct val="0"/>
              </a:spcBef>
              <a:spcAft>
                <a:spcPct val="0"/>
              </a:spcAft>
              <a:buClrTx/>
              <a:buSzTx/>
              <a:buFontTx/>
              <a:buNone/>
              <a:defRPr/>
            </a:pPr>
            <a:r>
              <a:rPr lang="zh-CN" altLang="en-US" sz="2800" b="1" noProof="0" dirty="0">
                <a:latin typeface="微软雅黑" panose="020B0503020204020204" charset="-122"/>
                <a:ea typeface="微软雅黑" panose="020B0503020204020204" charset="-122"/>
                <a:cs typeface="微软雅黑" panose="020B0503020204020204" charset="-122"/>
                <a:sym typeface="+mn-ea"/>
              </a:rPr>
              <a:t>一辆汽车的车灯接在</a:t>
            </a:r>
            <a:r>
              <a:rPr lang="en-US" altLang="zh-CN" sz="2800" b="1" noProof="0" dirty="0">
                <a:latin typeface="微软雅黑" panose="020B0503020204020204" charset="-122"/>
                <a:ea typeface="微软雅黑" panose="020B0503020204020204" charset="-122"/>
                <a:cs typeface="微软雅黑" panose="020B0503020204020204" charset="-122"/>
                <a:sym typeface="+mn-ea"/>
              </a:rPr>
              <a:t>12V</a:t>
            </a:r>
            <a:r>
              <a:rPr lang="zh-CN" altLang="en-US" sz="2800" b="1" noProof="0" dirty="0">
                <a:latin typeface="微软雅黑" panose="020B0503020204020204" charset="-122"/>
                <a:ea typeface="微软雅黑" panose="020B0503020204020204" charset="-122"/>
                <a:cs typeface="微软雅黑" panose="020B0503020204020204" charset="-122"/>
                <a:sym typeface="+mn-ea"/>
              </a:rPr>
              <a:t>电源两端，</a:t>
            </a:r>
            <a:endParaRPr lang="zh-CN" altLang="en-US" sz="2800" b="1" noProof="0" dirty="0">
              <a:latin typeface="微软雅黑" panose="020B0503020204020204" charset="-122"/>
              <a:ea typeface="微软雅黑" panose="020B0503020204020204" charset="-122"/>
              <a:cs typeface="微软雅黑" panose="020B0503020204020204" charset="-122"/>
              <a:sym typeface="+mn-ea"/>
            </a:endParaRPr>
          </a:p>
          <a:p>
            <a:pPr marR="0" indent="0" defTabSz="914400" fontAlgn="base">
              <a:lnSpc>
                <a:spcPct val="100000"/>
              </a:lnSpc>
              <a:spcBef>
                <a:spcPct val="0"/>
              </a:spcBef>
              <a:spcAft>
                <a:spcPct val="0"/>
              </a:spcAft>
              <a:buClrTx/>
              <a:buSzTx/>
              <a:buFontTx/>
              <a:buNone/>
              <a:defRPr/>
            </a:pPr>
            <a:r>
              <a:rPr lang="zh-CN" altLang="en-US" sz="2800" b="1" noProof="0" dirty="0">
                <a:latin typeface="微软雅黑" panose="020B0503020204020204" charset="-122"/>
                <a:ea typeface="微软雅黑" panose="020B0503020204020204" charset="-122"/>
                <a:cs typeface="微软雅黑" panose="020B0503020204020204" charset="-122"/>
                <a:sym typeface="+mn-ea"/>
              </a:rPr>
              <a:t>灯丝电阻为</a:t>
            </a:r>
            <a:r>
              <a:rPr lang="en-US" altLang="zh-CN" sz="2800" b="1" noProof="0" dirty="0">
                <a:latin typeface="微软雅黑" panose="020B0503020204020204" charset="-122"/>
                <a:ea typeface="微软雅黑" panose="020B0503020204020204" charset="-122"/>
                <a:cs typeface="微软雅黑" panose="020B0503020204020204" charset="-122"/>
                <a:sym typeface="+mn-ea"/>
              </a:rPr>
              <a:t>30Ω</a:t>
            </a:r>
            <a:r>
              <a:rPr lang="zh-CN" altLang="en-US" sz="2800" b="1" noProof="0" dirty="0">
                <a:latin typeface="微软雅黑" panose="020B0503020204020204" charset="-122"/>
                <a:ea typeface="微软雅黑" panose="020B0503020204020204" charset="-122"/>
                <a:cs typeface="微软雅黑" panose="020B0503020204020204" charset="-122"/>
                <a:sym typeface="+mn-ea"/>
              </a:rPr>
              <a:t>，求通过灯丝的电流。</a:t>
            </a:r>
            <a:endParaRPr lang="zh-CN" altLang="en-US" sz="2800" b="1" noProof="0" dirty="0">
              <a:latin typeface="微软雅黑" panose="020B0503020204020204" charset="-122"/>
              <a:ea typeface="微软雅黑" panose="020B0503020204020204" charset="-122"/>
              <a:cs typeface="微软雅黑" panose="020B0503020204020204" charset="-122"/>
              <a:sym typeface="+mn-ea"/>
            </a:endParaRPr>
          </a:p>
        </p:txBody>
      </p:sp>
      <p:grpSp>
        <p:nvGrpSpPr>
          <p:cNvPr id="9" name="组合 8"/>
          <p:cNvGrpSpPr/>
          <p:nvPr/>
        </p:nvGrpSpPr>
        <p:grpSpPr>
          <a:xfrm>
            <a:off x="765810" y="2393950"/>
            <a:ext cx="548005" cy="482600"/>
            <a:chOff x="1108" y="1827"/>
            <a:chExt cx="1871" cy="794"/>
          </a:xfrm>
        </p:grpSpPr>
        <p:sp>
          <p:nvSpPr>
            <p:cNvPr id="10" name="圆角矩形 9"/>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1" name="文本框 10"/>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解</a:t>
              </a:r>
              <a:endPar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12" name="文本框 11"/>
          <p:cNvSpPr txBox="1"/>
          <p:nvPr/>
        </p:nvSpPr>
        <p:spPr>
          <a:xfrm>
            <a:off x="1515745" y="2241550"/>
            <a:ext cx="7633335" cy="1986280"/>
          </a:xfrm>
          <a:prstGeom prst="rect">
            <a:avLst/>
          </a:prstGeom>
          <a:noFill/>
        </p:spPr>
        <p:txBody>
          <a:bodyPr wrap="square" rtlCol="0">
            <a:spAutoFit/>
          </a:bodyPr>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已知灯丝两端电压U＝12V，</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灯丝电阻R＝30Ω。</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根据欧姆定律，可求得通过灯丝的</a:t>
            </a:r>
            <a:endParaRPr lang="zh-CN" altLang="en-US" sz="2800">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800">
                <a:latin typeface="微软雅黑" panose="020B0503020204020204" charset="-122"/>
                <a:ea typeface="微软雅黑" panose="020B0503020204020204" charset="-122"/>
                <a:cs typeface="微软雅黑" panose="020B0503020204020204" charset="-122"/>
              </a:rPr>
              <a:t>电流。</a:t>
            </a:r>
            <a:endParaRPr lang="zh-CN" altLang="en-US" sz="2800">
              <a:latin typeface="微软雅黑" panose="020B0503020204020204" charset="-122"/>
              <a:ea typeface="微软雅黑" panose="020B0503020204020204" charset="-122"/>
              <a:cs typeface="微软雅黑" panose="020B0503020204020204" charset="-122"/>
            </a:endParaRPr>
          </a:p>
        </p:txBody>
      </p:sp>
      <p:graphicFrame>
        <p:nvGraphicFramePr>
          <p:cNvPr id="13" name="对象 12">
            <a:hlinkClick r:id="" action="ppaction://ole?verb="/>
          </p:cNvPr>
          <p:cNvGraphicFramePr>
            <a:graphicFrameLocks noChangeAspect="1"/>
          </p:cNvGraphicFramePr>
          <p:nvPr/>
        </p:nvGraphicFramePr>
        <p:xfrm>
          <a:off x="1918970" y="3914140"/>
          <a:ext cx="3752215" cy="1097915"/>
        </p:xfrm>
        <a:graphic>
          <a:graphicData uri="http://schemas.openxmlformats.org/presentationml/2006/ole">
            <mc:AlternateContent xmlns:mc="http://schemas.openxmlformats.org/markup-compatibility/2006">
              <mc:Choice xmlns:v="urn:schemas-microsoft-com:vml" Requires="v">
                <p:oleObj spid="_x0000_s2049" name="" r:id="rId1" imgW="1346200" imgH="393700" progId="Equation.KSEE3">
                  <p:embed/>
                </p:oleObj>
              </mc:Choice>
              <mc:Fallback>
                <p:oleObj name="" r:id="rId1" imgW="1346200" imgH="393700" progId="Equation.KSEE3">
                  <p:embed/>
                  <p:pic>
                    <p:nvPicPr>
                      <p:cNvPr id="0" name="图片 2048"/>
                      <p:cNvPicPr/>
                      <p:nvPr/>
                    </p:nvPicPr>
                    <p:blipFill>
                      <a:blip r:embed="rId2"/>
                      <a:stretch>
                        <a:fillRect/>
                      </a:stretch>
                    </p:blipFill>
                    <p:spPr>
                      <a:xfrm>
                        <a:off x="1918970" y="3914140"/>
                        <a:ext cx="3752215" cy="1097915"/>
                      </a:xfrm>
                      <a:prstGeom prst="rect">
                        <a:avLst/>
                      </a:prstGeom>
                    </p:spPr>
                  </p:pic>
                </p:oleObj>
              </mc:Fallback>
            </mc:AlternateContent>
          </a:graphicData>
        </a:graphic>
      </p:graphicFrame>
      <p:grpSp>
        <p:nvGrpSpPr>
          <p:cNvPr id="14" name="组合 13"/>
          <p:cNvGrpSpPr/>
          <p:nvPr/>
        </p:nvGrpSpPr>
        <p:grpSpPr>
          <a:xfrm>
            <a:off x="738505" y="5257165"/>
            <a:ext cx="548005" cy="482600"/>
            <a:chOff x="1108" y="1827"/>
            <a:chExt cx="1871" cy="794"/>
          </a:xfrm>
        </p:grpSpPr>
        <p:sp>
          <p:nvSpPr>
            <p:cNvPr id="15" name="圆角矩形 14"/>
            <p:cNvSpPr/>
            <p:nvPr/>
          </p:nvSpPr>
          <p:spPr>
            <a:xfrm>
              <a:off x="1108" y="1827"/>
              <a:ext cx="1685" cy="794"/>
            </a:xfrm>
            <a:prstGeom prst="roundRect">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6" name="文本框 15"/>
            <p:cNvSpPr txBox="1"/>
            <p:nvPr/>
          </p:nvSpPr>
          <p:spPr>
            <a:xfrm>
              <a:off x="1157" y="1846"/>
              <a:ext cx="1822" cy="757"/>
            </a:xfrm>
            <a:prstGeom prst="rect">
              <a:avLst/>
            </a:prstGeom>
            <a:noFill/>
          </p:spPr>
          <p:txBody>
            <a:bodyPr wrap="square" rtlCol="0">
              <a:spAutoFit/>
            </a:bodyPr>
            <a:p>
              <a:r>
                <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答</a:t>
              </a:r>
              <a:endParaRPr lang="zh-CN" altLang="en-US" sz="2400" b="1"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17" name="文本框 16"/>
          <p:cNvSpPr txBox="1"/>
          <p:nvPr/>
        </p:nvSpPr>
        <p:spPr>
          <a:xfrm>
            <a:off x="1486535" y="5217795"/>
            <a:ext cx="3891915" cy="521970"/>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cs typeface="微软雅黑" panose="020B0503020204020204" charset="-122"/>
              </a:rPr>
              <a:t>通过灯丝的电流是0.4A。</a:t>
            </a:r>
            <a:endParaRPr lang="en-US" altLang="zh-CN" sz="2800">
              <a:latin typeface="微软雅黑" panose="020B0503020204020204" charset="-122"/>
              <a:ea typeface="微软雅黑" panose="020B0503020204020204" charset="-122"/>
              <a:cs typeface="微软雅黑" panose="020B0503020204020204" charset="-122"/>
            </a:endParaRPr>
          </a:p>
        </p:txBody>
      </p:sp>
      <p:sp>
        <p:nvSpPr>
          <p:cNvPr id="18" name="矩形标注 17"/>
          <p:cNvSpPr/>
          <p:nvPr/>
        </p:nvSpPr>
        <p:spPr>
          <a:xfrm>
            <a:off x="7649845" y="2068195"/>
            <a:ext cx="4264660" cy="2748915"/>
          </a:xfrm>
          <a:prstGeom prst="wedgeRectCallout">
            <a:avLst>
              <a:gd name="adj1" fmla="val -65038"/>
              <a:gd name="adj2" fmla="val -17683"/>
            </a:avLst>
          </a:prstGeom>
          <a:solidFill>
            <a:srgbClr val="E97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9" name="文本框 18"/>
          <p:cNvSpPr txBox="1"/>
          <p:nvPr/>
        </p:nvSpPr>
        <p:spPr>
          <a:xfrm>
            <a:off x="7743825" y="2448560"/>
            <a:ext cx="4170680" cy="1986280"/>
          </a:xfrm>
          <a:prstGeom prst="rect">
            <a:avLst/>
          </a:prstGeom>
          <a:noFill/>
        </p:spPr>
        <p:txBody>
          <a:bodyPr wrap="square" rtlCol="0">
            <a:spAutoFit/>
          </a:bodyPr>
          <a:p>
            <a:pPr>
              <a:lnSpc>
                <a:spcPct val="110000"/>
              </a:lnSpc>
            </a:pPr>
            <a:r>
              <a:rPr lang="zh-CN" altLang="en-US" sz="2800">
                <a:solidFill>
                  <a:schemeClr val="bg1"/>
                </a:solidFill>
                <a:latin typeface="微软雅黑" panose="020B0503020204020204" charset="-122"/>
                <a:ea typeface="微软雅黑" panose="020B0503020204020204" charset="-122"/>
              </a:rPr>
              <a:t>由欧姆定律我们看到，</a:t>
            </a:r>
            <a:endParaRPr lang="zh-CN" altLang="en-US" sz="2800">
              <a:solidFill>
                <a:schemeClr val="bg1"/>
              </a:solidFill>
              <a:latin typeface="微软雅黑" panose="020B0503020204020204" charset="-122"/>
              <a:ea typeface="微软雅黑" panose="020B0503020204020204" charset="-122"/>
            </a:endParaRPr>
          </a:p>
          <a:p>
            <a:pPr>
              <a:lnSpc>
                <a:spcPct val="110000"/>
              </a:lnSpc>
            </a:pPr>
            <a:r>
              <a:rPr lang="zh-CN" altLang="en-US" sz="2800">
                <a:solidFill>
                  <a:schemeClr val="bg1"/>
                </a:solidFill>
                <a:latin typeface="微软雅黑" panose="020B0503020204020204" charset="-122"/>
                <a:ea typeface="微软雅黑" panose="020B0503020204020204" charset="-122"/>
              </a:rPr>
              <a:t>在电源电压不变的情况下，</a:t>
            </a:r>
            <a:endParaRPr lang="zh-CN" altLang="en-US" sz="2800">
              <a:solidFill>
                <a:schemeClr val="bg1"/>
              </a:solidFill>
              <a:latin typeface="微软雅黑" panose="020B0503020204020204" charset="-122"/>
              <a:ea typeface="微软雅黑" panose="020B0503020204020204" charset="-122"/>
            </a:endParaRPr>
          </a:p>
          <a:p>
            <a:pPr>
              <a:lnSpc>
                <a:spcPct val="110000"/>
              </a:lnSpc>
            </a:pPr>
            <a:r>
              <a:rPr lang="zh-CN" altLang="en-US" sz="2800">
                <a:solidFill>
                  <a:schemeClr val="bg1"/>
                </a:solidFill>
                <a:latin typeface="微软雅黑" panose="020B0503020204020204" charset="-122"/>
                <a:ea typeface="微软雅黑" panose="020B0503020204020204" charset="-122"/>
              </a:rPr>
              <a:t>可以通过改变电路中的</a:t>
            </a:r>
            <a:endParaRPr lang="zh-CN" altLang="en-US" sz="2800">
              <a:solidFill>
                <a:schemeClr val="bg1"/>
              </a:solidFill>
              <a:latin typeface="微软雅黑" panose="020B0503020204020204" charset="-122"/>
              <a:ea typeface="微软雅黑" panose="020B0503020204020204" charset="-122"/>
            </a:endParaRPr>
          </a:p>
          <a:p>
            <a:pPr>
              <a:lnSpc>
                <a:spcPct val="110000"/>
              </a:lnSpc>
            </a:pPr>
            <a:r>
              <a:rPr lang="zh-CN" altLang="en-US" sz="2800">
                <a:solidFill>
                  <a:schemeClr val="bg1"/>
                </a:solidFill>
                <a:latin typeface="微软雅黑" panose="020B0503020204020204" charset="-122"/>
                <a:ea typeface="微软雅黑" panose="020B0503020204020204" charset="-122"/>
              </a:rPr>
              <a:t>电阻来改变电流。</a:t>
            </a:r>
            <a:endParaRPr lang="zh-CN" altLang="en-US" sz="280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bldLvl="0" animBg="1"/>
      <p:bldP spid="19" grpId="0"/>
    </p:bldLst>
  </p:timing>
</p:sld>
</file>

<file path=ppt/tags/tag1.xml><?xml version="1.0" encoding="utf-8"?>
<p:tagLst xmlns:p="http://schemas.openxmlformats.org/presentationml/2006/main">
  <p:tag name="KSO_WM_DOC_GUID" val="{cd23a877-65c4-47ba-be42-0a86142b3415}"/>
</p:tagLst>
</file>

<file path=ppt/theme/theme1.xml><?xml version="1.0" encoding="utf-8"?>
<a:theme xmlns:a="http://schemas.openxmlformats.org/drawingml/2006/main" name="Office 主题​​">
  <a:themeElements>
    <a:clrScheme name="自定义 3">
      <a:dk1>
        <a:srgbClr val="000000"/>
      </a:dk1>
      <a:lt1>
        <a:srgbClr val="FFFFFF"/>
      </a:lt1>
      <a:dk2>
        <a:srgbClr val="778495"/>
      </a:dk2>
      <a:lt2>
        <a:srgbClr val="F0F0F0"/>
      </a:lt2>
      <a:accent1>
        <a:srgbClr val="159F18"/>
      </a:accent1>
      <a:accent2>
        <a:srgbClr val="6DC01A"/>
      </a:accent2>
      <a:accent3>
        <a:srgbClr val="5EB408"/>
      </a:accent3>
      <a:accent4>
        <a:srgbClr val="8BBD1D"/>
      </a:accent4>
      <a:accent5>
        <a:srgbClr val="8ABF13"/>
      </a:accent5>
      <a:accent6>
        <a:srgbClr val="ACEB0F"/>
      </a:accent6>
      <a:hlink>
        <a:srgbClr val="0000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WPS 演示</Application>
  <PresentationFormat>自定义</PresentationFormat>
  <Paragraphs>180</Paragraphs>
  <Slides>14</Slides>
  <Notes>16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6</vt:i4>
      </vt:variant>
      <vt:variant>
        <vt:lpstr>幻灯片标题</vt:lpstr>
      </vt:variant>
      <vt:variant>
        <vt:i4>14</vt:i4>
      </vt:variant>
    </vt:vector>
  </HeadingPairs>
  <TitlesOfParts>
    <vt:vector size="31" baseType="lpstr">
      <vt:lpstr>Arial</vt:lpstr>
      <vt:lpstr>宋体</vt:lpstr>
      <vt:lpstr>Wingdings</vt:lpstr>
      <vt:lpstr>微软雅黑</vt:lpstr>
      <vt:lpstr>黑体</vt:lpstr>
      <vt:lpstr>Agency FB</vt:lpstr>
      <vt:lpstr>Malgun Gothic</vt:lpstr>
      <vt:lpstr>幼圆</vt:lpstr>
      <vt:lpstr>微软雅黑 Light</vt:lpstr>
      <vt:lpstr>Arial Unicode MS</vt:lpstr>
      <vt:lpstr>Office 主题​​</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1.10信息化教师说课05PPT</dc:title>
  <dc:creator>Administrator</dc:creator>
  <cp:lastModifiedBy>Administrator</cp:lastModifiedBy>
  <cp:revision>268</cp:revision>
  <dcterms:created xsi:type="dcterms:W3CDTF">2018-01-10T07:31:00Z</dcterms:created>
  <dcterms:modified xsi:type="dcterms:W3CDTF">2019-09-03T07:09:27Z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