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56" r:id="rId2"/>
    <p:sldId id="289" r:id="rId3"/>
    <p:sldId id="579" r:id="rId4"/>
    <p:sldId id="557" r:id="rId5"/>
    <p:sldId id="558" r:id="rId6"/>
    <p:sldId id="580" r:id="rId7"/>
    <p:sldId id="581" r:id="rId8"/>
    <p:sldId id="582" r:id="rId9"/>
    <p:sldId id="559" r:id="rId10"/>
    <p:sldId id="560" r:id="rId11"/>
    <p:sldId id="562" r:id="rId12"/>
    <p:sldId id="585" r:id="rId13"/>
    <p:sldId id="586" r:id="rId14"/>
    <p:sldId id="587" r:id="rId15"/>
    <p:sldId id="588" r:id="rId16"/>
    <p:sldId id="589" r:id="rId17"/>
    <p:sldId id="590" r:id="rId18"/>
    <p:sldId id="583" r:id="rId19"/>
    <p:sldId id="563" r:id="rId20"/>
    <p:sldId id="564" r:id="rId21"/>
    <p:sldId id="565" r:id="rId22"/>
    <p:sldId id="566" r:id="rId23"/>
    <p:sldId id="571" r:id="rId24"/>
    <p:sldId id="591" r:id="rId25"/>
    <p:sldId id="542" r:id="rId26"/>
    <p:sldId id="543" r:id="rId2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FF"/>
    <a:srgbClr val="3000B8"/>
    <a:srgbClr val="0E98D6"/>
    <a:srgbClr val="DF5963"/>
    <a:srgbClr val="0070C0"/>
    <a:srgbClr val="FF9900"/>
    <a:srgbClr val="EAF5FB"/>
    <a:srgbClr val="009F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6987" autoAdjust="0"/>
    <p:restoredTop sz="94660"/>
  </p:normalViewPr>
  <p:slideViewPr>
    <p:cSldViewPr snapToGrid="0">
      <p:cViewPr>
        <p:scale>
          <a:sx n="80" d="100"/>
          <a:sy n="80" d="100"/>
        </p:scale>
        <p:origin x="-1506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A8CE63-9043-4C7A-9E82-22BAB1B20D3B}" type="datetimeFigureOut">
              <a:rPr lang="zh-CN" altLang="en-US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340F6B-31A1-4C7F-920C-36F93A117B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AD3D16DB-661D-4FBA-B34A-26F4DE60B78B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9DE2F6C1-6931-4CF7-A910-61B9ECF1588E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975817" y="2482858"/>
            <a:ext cx="6978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</a:t>
            </a:r>
            <a:r>
              <a:rPr lang="en-US" altLang="zh-CN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生活中的透镜</a:t>
            </a:r>
            <a:endParaRPr lang="zh-CN" altLang="en-US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9FB9"/>
                </a:solidFill>
                <a:latin typeface="微软雅黑" panose="020B0503020204020204" pitchFamily="34" charset="-122"/>
              </a:rPr>
              <a:t>第 </a:t>
            </a:r>
            <a:r>
              <a:rPr lang="zh-CN" altLang="en-US" sz="1600" dirty="0" smtClean="0">
                <a:solidFill>
                  <a:srgbClr val="009FB9"/>
                </a:solidFill>
                <a:latin typeface="微软雅黑" panose="020B0503020204020204" pitchFamily="34" charset="-122"/>
              </a:rPr>
              <a:t>五章   透镜及其应用</a:t>
            </a:r>
            <a:endParaRPr lang="zh-CN" altLang="en-US" sz="1600" dirty="0">
              <a:solidFill>
                <a:srgbClr val="009FB9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101" name="组合 28"/>
          <p:cNvGrpSpPr/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/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818894" y="228347"/>
            <a:ext cx="1728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想一想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818894" y="1137994"/>
            <a:ext cx="7871767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．薄膜上的像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是缩小还是放大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？是倒立还是正立的？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lnSpc>
                <a:spcPct val="150000"/>
              </a:lnSpc>
            </a:pP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．像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距与物距哪个大？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lnSpc>
                <a:spcPct val="150000"/>
              </a:lnSpc>
            </a:pP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lnSpc>
                <a:spcPct val="150000"/>
              </a:lnSpc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．像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与物体位于凸透镜的同侧还是两侧？ </a:t>
            </a:r>
          </a:p>
        </p:txBody>
      </p:sp>
      <p:cxnSp>
        <p:nvCxnSpPr>
          <p:cNvPr id="76" name="直接箭头连接符 75"/>
          <p:cNvCxnSpPr/>
          <p:nvPr/>
        </p:nvCxnSpPr>
        <p:spPr>
          <a:xfrm>
            <a:off x="1011453" y="4413814"/>
            <a:ext cx="3743325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>
            <a:off x="4754778" y="4413814"/>
            <a:ext cx="1800225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1946491" y="3962964"/>
            <a:ext cx="19446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物距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（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）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827803" y="3962810"/>
            <a:ext cx="15837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像距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（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）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8090036" y="4234482"/>
            <a:ext cx="19446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物距大</a:t>
            </a:r>
          </a:p>
        </p:txBody>
      </p:sp>
      <p:sp>
        <p:nvSpPr>
          <p:cNvPr id="85" name="右箭头 84"/>
          <p:cNvSpPr/>
          <p:nvPr/>
        </p:nvSpPr>
        <p:spPr>
          <a:xfrm>
            <a:off x="6888333" y="4248714"/>
            <a:ext cx="936625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2490358" y="2347839"/>
            <a:ext cx="316453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缩小、倒立</a:t>
            </a:r>
            <a:r>
              <a:rPr lang="zh-CN" altLang="en-US" sz="2800" b="1" dirty="0">
                <a:latin typeface="宋体" panose="02010600030101010101" pitchFamily="2" charset="-122"/>
              </a:rPr>
              <a:t>的像</a:t>
            </a:r>
          </a:p>
        </p:txBody>
      </p:sp>
      <p:sp>
        <p:nvSpPr>
          <p:cNvPr id="20" name="TextBox 38"/>
          <p:cNvSpPr txBox="1">
            <a:spLocks noChangeArrowheads="1"/>
          </p:cNvSpPr>
          <p:nvPr/>
        </p:nvSpPr>
        <p:spPr bwMode="auto">
          <a:xfrm>
            <a:off x="1722938" y="5542841"/>
            <a:ext cx="469937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像与物位于凸透镜的两侧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8" grpId="0"/>
      <p:bldP spid="79" grpId="0"/>
      <p:bldP spid="83" grpId="0"/>
      <p:bldP spid="85" grpId="0" animBg="1"/>
      <p:bldP spid="8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TextBox 1167"/>
          <p:cNvSpPr txBox="1">
            <a:spLocks noChangeArrowheads="1"/>
          </p:cNvSpPr>
          <p:nvPr/>
        </p:nvSpPr>
        <p:spPr bwMode="auto">
          <a:xfrm>
            <a:off x="1781176" y="532924"/>
            <a:ext cx="48069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拍远景和近景时怎么调节？</a:t>
            </a:r>
          </a:p>
        </p:txBody>
      </p:sp>
      <p:pic>
        <p:nvPicPr>
          <p:cNvPr id="1169" name="图片 11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151" y="1640206"/>
            <a:ext cx="41751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0" name="图片 11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4801" y="1665606"/>
            <a:ext cx="4175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1" name="TextBox 1170"/>
          <p:cNvSpPr txBox="1">
            <a:spLocks noChangeArrowheads="1"/>
          </p:cNvSpPr>
          <p:nvPr/>
        </p:nvSpPr>
        <p:spPr bwMode="auto">
          <a:xfrm>
            <a:off x="4310063" y="3911918"/>
            <a:ext cx="10747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</a:t>
            </a:r>
          </a:p>
        </p:txBody>
      </p:sp>
      <p:sp>
        <p:nvSpPr>
          <p:cNvPr id="1172" name="TextBox 1171"/>
          <p:cNvSpPr txBox="1">
            <a:spLocks noChangeArrowheads="1"/>
          </p:cNvSpPr>
          <p:nvPr/>
        </p:nvSpPr>
        <p:spPr bwMode="auto">
          <a:xfrm>
            <a:off x="8774113" y="3969068"/>
            <a:ext cx="10747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</a:p>
        </p:txBody>
      </p:sp>
      <p:sp>
        <p:nvSpPr>
          <p:cNvPr id="1173" name="TextBox 1172"/>
          <p:cNvSpPr txBox="1">
            <a:spLocks noChangeArrowheads="1"/>
          </p:cNvSpPr>
          <p:nvPr/>
        </p:nvSpPr>
        <p:spPr bwMode="auto">
          <a:xfrm>
            <a:off x="1568451" y="4848543"/>
            <a:ext cx="79914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拍远景：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增大物距、减小像距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、像变小</a:t>
            </a:r>
          </a:p>
        </p:txBody>
      </p:sp>
      <p:sp>
        <p:nvSpPr>
          <p:cNvPr id="1174" name="TextBox 1173"/>
          <p:cNvSpPr txBox="1">
            <a:spLocks noChangeArrowheads="1"/>
          </p:cNvSpPr>
          <p:nvPr/>
        </p:nvSpPr>
        <p:spPr bwMode="auto">
          <a:xfrm>
            <a:off x="1577976" y="5634356"/>
            <a:ext cx="7991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拍近景：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减小物距、增大像距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、像变大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" grpId="0"/>
      <p:bldP spid="1171" grpId="0"/>
      <p:bldP spid="1172" grpId="0"/>
      <p:bldP spid="1173" grpId="0"/>
      <p:bldP spid="11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8" descr="touyingyi_jish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8318" y="4217989"/>
            <a:ext cx="3453024" cy="206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6184" y="1957388"/>
            <a:ext cx="2380441" cy="197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0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5019" y="2173288"/>
            <a:ext cx="1095071" cy="80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21"/>
          <p:cNvSpPr txBox="1">
            <a:spLocks noChangeArrowheads="1"/>
          </p:cNvSpPr>
          <p:nvPr/>
        </p:nvSpPr>
        <p:spPr bwMode="auto">
          <a:xfrm>
            <a:off x="7111948" y="2775971"/>
            <a:ext cx="310152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ea typeface="黑体" panose="02010609060101010101" pitchFamily="49" charset="-122"/>
              </a:rPr>
              <a:t>镜头（凸透镜）</a:t>
            </a:r>
          </a:p>
        </p:txBody>
      </p:sp>
      <p:sp>
        <p:nvSpPr>
          <p:cNvPr id="39942" name="Text Box 22"/>
          <p:cNvSpPr txBox="1">
            <a:spLocks noChangeArrowheads="1"/>
          </p:cNvSpPr>
          <p:nvPr/>
        </p:nvSpPr>
        <p:spPr bwMode="auto">
          <a:xfrm>
            <a:off x="3773714" y="1982562"/>
            <a:ext cx="211243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ea typeface="黑体" panose="02010609060101010101" pitchFamily="49" charset="-122"/>
              </a:rPr>
              <a:t>反光镜</a:t>
            </a:r>
          </a:p>
        </p:txBody>
      </p:sp>
      <p:sp>
        <p:nvSpPr>
          <p:cNvPr id="39943" name="Text Box 23"/>
          <p:cNvSpPr txBox="1">
            <a:spLocks noChangeArrowheads="1"/>
          </p:cNvSpPr>
          <p:nvPr/>
        </p:nvSpPr>
        <p:spPr bwMode="auto">
          <a:xfrm>
            <a:off x="2544234" y="5730421"/>
            <a:ext cx="122948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ea typeface="黑体" panose="02010609060101010101" pitchFamily="49" charset="-122"/>
              </a:rPr>
              <a:t>光源</a:t>
            </a:r>
          </a:p>
        </p:txBody>
      </p:sp>
      <p:grpSp>
        <p:nvGrpSpPr>
          <p:cNvPr id="39944" name="Group 24"/>
          <p:cNvGrpSpPr/>
          <p:nvPr/>
        </p:nvGrpSpPr>
        <p:grpSpPr bwMode="auto">
          <a:xfrm rot="210825">
            <a:off x="5329767" y="4478338"/>
            <a:ext cx="2015067" cy="360362"/>
            <a:chOff x="567" y="2749"/>
            <a:chExt cx="1270" cy="318"/>
          </a:xfrm>
        </p:grpSpPr>
        <p:sp>
          <p:nvSpPr>
            <p:cNvPr id="39952" name="Line 25"/>
            <p:cNvSpPr>
              <a:spLocks noChangeShapeType="1"/>
            </p:cNvSpPr>
            <p:nvPr/>
          </p:nvSpPr>
          <p:spPr bwMode="auto">
            <a:xfrm flipV="1">
              <a:off x="567" y="2749"/>
              <a:ext cx="77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3" name="Line 26"/>
            <p:cNvSpPr>
              <a:spLocks noChangeShapeType="1"/>
            </p:cNvSpPr>
            <p:nvPr/>
          </p:nvSpPr>
          <p:spPr bwMode="auto">
            <a:xfrm>
              <a:off x="1338" y="2749"/>
              <a:ext cx="499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4" name="Line 27"/>
            <p:cNvSpPr>
              <a:spLocks noChangeShapeType="1"/>
            </p:cNvSpPr>
            <p:nvPr/>
          </p:nvSpPr>
          <p:spPr bwMode="auto">
            <a:xfrm flipH="1">
              <a:off x="1066" y="2931"/>
              <a:ext cx="77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5" name="Line 28"/>
            <p:cNvSpPr>
              <a:spLocks noChangeShapeType="1"/>
            </p:cNvSpPr>
            <p:nvPr/>
          </p:nvSpPr>
          <p:spPr bwMode="auto">
            <a:xfrm flipH="1" flipV="1">
              <a:off x="567" y="2840"/>
              <a:ext cx="49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945" name="Text Box 29"/>
          <p:cNvSpPr txBox="1">
            <a:spLocks noChangeArrowheads="1"/>
          </p:cNvSpPr>
          <p:nvPr/>
        </p:nvSpPr>
        <p:spPr bwMode="auto">
          <a:xfrm>
            <a:off x="7384221" y="4202182"/>
            <a:ext cx="211243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ea typeface="黑体" panose="02010609060101010101" pitchFamily="49" charset="-122"/>
              </a:rPr>
              <a:t>投影片</a:t>
            </a:r>
          </a:p>
        </p:txBody>
      </p:sp>
      <p:sp>
        <p:nvSpPr>
          <p:cNvPr id="39946" name="Line 30"/>
          <p:cNvSpPr>
            <a:spLocks noChangeShapeType="1"/>
          </p:cNvSpPr>
          <p:nvPr/>
        </p:nvSpPr>
        <p:spPr bwMode="auto">
          <a:xfrm>
            <a:off x="5039785" y="2420939"/>
            <a:ext cx="577849" cy="2873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7" name="Line 31"/>
          <p:cNvSpPr>
            <a:spLocks noChangeShapeType="1"/>
          </p:cNvSpPr>
          <p:nvPr/>
        </p:nvSpPr>
        <p:spPr bwMode="auto">
          <a:xfrm flipV="1">
            <a:off x="3504672" y="5775325"/>
            <a:ext cx="1728258" cy="28971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8" name="Line 32"/>
          <p:cNvSpPr>
            <a:spLocks noChangeShapeType="1"/>
          </p:cNvSpPr>
          <p:nvPr/>
        </p:nvSpPr>
        <p:spPr bwMode="auto">
          <a:xfrm>
            <a:off x="6534098" y="3065690"/>
            <a:ext cx="57784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0" name="Text Box 34"/>
          <p:cNvSpPr txBox="1">
            <a:spLocks noChangeArrowheads="1"/>
          </p:cNvSpPr>
          <p:nvPr/>
        </p:nvSpPr>
        <p:spPr bwMode="auto">
          <a:xfrm>
            <a:off x="3778923" y="1126218"/>
            <a:ext cx="439813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4000" b="1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投影仪的主要构造</a:t>
            </a:r>
            <a:endParaRPr kumimoji="0" lang="zh-CN" altLang="en-US" sz="4000" b="1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9951" name="Picture 36" descr="PE02638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484" y="5693682"/>
            <a:ext cx="121496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"/>
          <p:cNvSpPr txBox="1"/>
          <p:nvPr/>
        </p:nvSpPr>
        <p:spPr bwMode="auto">
          <a:xfrm>
            <a:off x="697822" y="275333"/>
            <a:ext cx="300595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二、投影仪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051" y="4357690"/>
            <a:ext cx="2844800" cy="156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幕色海滩"/>
          <p:cNvSpPr>
            <a:spLocks noChangeArrowheads="1"/>
          </p:cNvSpPr>
          <p:nvPr/>
        </p:nvSpPr>
        <p:spPr bwMode="auto">
          <a:xfrm rot="5400000" flipH="1">
            <a:off x="5354290" y="3986064"/>
            <a:ext cx="147639" cy="695324"/>
          </a:xfrm>
          <a:prstGeom prst="upArrow">
            <a:avLst>
              <a:gd name="adj1" fmla="val 50000"/>
              <a:gd name="adj2" fmla="val 40045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entury Schoolbook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860801" y="1186830"/>
            <a:ext cx="59055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9766300" y="1186830"/>
            <a:ext cx="1" cy="4956795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2" descr="幕色海滩"/>
          <p:cNvSpPr>
            <a:spLocks noChangeArrowheads="1"/>
          </p:cNvSpPr>
          <p:nvPr/>
        </p:nvSpPr>
        <p:spPr bwMode="auto">
          <a:xfrm rot="5400000" flipH="1" flipV="1">
            <a:off x="5243173" y="147194"/>
            <a:ext cx="214312" cy="2190751"/>
          </a:xfrm>
          <a:prstGeom prst="upArrow">
            <a:avLst>
              <a:gd name="adj1" fmla="val 50000"/>
              <a:gd name="adj2" fmla="val 40052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entury Schoolbook" pitchFamily="18" charset="0"/>
            </a:endParaRPr>
          </a:p>
        </p:txBody>
      </p:sp>
      <p:sp>
        <p:nvSpPr>
          <p:cNvPr id="40967" name="Oval 9"/>
          <p:cNvSpPr>
            <a:spLocks noChangeArrowheads="1"/>
          </p:cNvSpPr>
          <p:nvPr/>
        </p:nvSpPr>
        <p:spPr bwMode="auto">
          <a:xfrm>
            <a:off x="4411129" y="3451346"/>
            <a:ext cx="2000251" cy="2857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CC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5080447" y="1196885"/>
            <a:ext cx="1378570" cy="31679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4266849" y="1196885"/>
            <a:ext cx="1491015" cy="31608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 形 25"/>
          <p:cNvSpPr/>
          <p:nvPr/>
        </p:nvSpPr>
        <p:spPr>
          <a:xfrm rot="5400000">
            <a:off x="3936464" y="3832309"/>
            <a:ext cx="830715" cy="22004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971" name="Text Box 40"/>
          <p:cNvSpPr txBox="1">
            <a:spLocks noChangeArrowheads="1"/>
          </p:cNvSpPr>
          <p:nvPr/>
        </p:nvSpPr>
        <p:spPr bwMode="auto">
          <a:xfrm>
            <a:off x="6388101" y="1183772"/>
            <a:ext cx="139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Century Schoolbook" pitchFamily="18" charset="0"/>
              </a:rPr>
              <a:t>天花板</a:t>
            </a:r>
          </a:p>
        </p:txBody>
      </p:sp>
      <p:sp>
        <p:nvSpPr>
          <p:cNvPr id="40972" name="TextBox 41"/>
          <p:cNvSpPr txBox="1">
            <a:spLocks noChangeArrowheads="1"/>
          </p:cNvSpPr>
          <p:nvPr/>
        </p:nvSpPr>
        <p:spPr bwMode="auto">
          <a:xfrm>
            <a:off x="9877558" y="2340162"/>
            <a:ext cx="553998" cy="6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/>
              <a:t>屏幕</a:t>
            </a:r>
          </a:p>
        </p:txBody>
      </p:sp>
      <p:sp>
        <p:nvSpPr>
          <p:cNvPr id="40973" name="Text Box 40"/>
          <p:cNvSpPr txBox="1">
            <a:spLocks noChangeArrowheads="1"/>
          </p:cNvSpPr>
          <p:nvPr/>
        </p:nvSpPr>
        <p:spPr bwMode="auto">
          <a:xfrm>
            <a:off x="4809371" y="5881533"/>
            <a:ext cx="1653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Century Schoolbook" pitchFamily="18" charset="0"/>
              </a:rPr>
              <a:t>投影仪</a:t>
            </a:r>
          </a:p>
        </p:txBody>
      </p:sp>
      <p:sp>
        <p:nvSpPr>
          <p:cNvPr id="40974" name="TextBox 42"/>
          <p:cNvSpPr txBox="1">
            <a:spLocks noChangeArrowheads="1"/>
          </p:cNvSpPr>
          <p:nvPr/>
        </p:nvSpPr>
        <p:spPr bwMode="auto">
          <a:xfrm>
            <a:off x="2199187" y="1414605"/>
            <a:ext cx="615553" cy="469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/>
              <a:t>要将图片放大并投影怎么办？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709565" y="4062506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endParaRPr lang="zh-CN" altLang="en-US" sz="20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755305" y="4057442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endParaRPr lang="zh-CN" altLang="en-US" sz="20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971926" y="885825"/>
            <a:ext cx="39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A'</a:t>
            </a:r>
            <a:endParaRPr lang="zh-CN" altLang="en-US" sz="20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388101" y="857250"/>
            <a:ext cx="39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FF0000"/>
                </a:solidFill>
                <a:cs typeface="Times New Roman" panose="02020603050405020304" pitchFamily="18" charset="0"/>
              </a:rPr>
              <a:t>B'</a:t>
            </a:r>
            <a:endParaRPr lang="zh-CN" altLang="en-US" sz="2000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7445375" y="1174247"/>
            <a:ext cx="252729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</a:rPr>
              <a:t>倒立放大的实像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6362694" y="3368296"/>
            <a:ext cx="1248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/>
              <a:t>凸透镜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7559187" y="3068639"/>
            <a:ext cx="55399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</a:rPr>
              <a:t>物体离凸透镜很近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6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0"/>
      <p:bldP spid="17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357689"/>
            <a:ext cx="2844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幕色海滩"/>
          <p:cNvSpPr>
            <a:spLocks noChangeArrowheads="1"/>
          </p:cNvSpPr>
          <p:nvPr/>
        </p:nvSpPr>
        <p:spPr bwMode="auto">
          <a:xfrm rot="5400000" flipH="1">
            <a:off x="5369720" y="3726657"/>
            <a:ext cx="214313" cy="1047751"/>
          </a:xfrm>
          <a:prstGeom prst="upArrow">
            <a:avLst>
              <a:gd name="adj1" fmla="val 50000"/>
              <a:gd name="adj2" fmla="val 40045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entury Schoolbook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905251" y="983933"/>
            <a:ext cx="59055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810751" y="995623"/>
            <a:ext cx="0" cy="514800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2" descr="幕色海滩"/>
          <p:cNvSpPr>
            <a:spLocks noChangeArrowheads="1"/>
          </p:cNvSpPr>
          <p:nvPr/>
        </p:nvSpPr>
        <p:spPr bwMode="auto">
          <a:xfrm flipH="1" flipV="1">
            <a:off x="9521371" y="1214438"/>
            <a:ext cx="358320" cy="2000250"/>
          </a:xfrm>
          <a:prstGeom prst="upArrow">
            <a:avLst>
              <a:gd name="adj1" fmla="val 50000"/>
              <a:gd name="adj2" fmla="val 40056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entury Schoolbook" pitchFamily="18" charset="0"/>
            </a:endParaRPr>
          </a:p>
        </p:txBody>
      </p:sp>
      <p:sp>
        <p:nvSpPr>
          <p:cNvPr id="41991" name="Oval 9"/>
          <p:cNvSpPr>
            <a:spLocks noChangeArrowheads="1"/>
          </p:cNvSpPr>
          <p:nvPr/>
        </p:nvSpPr>
        <p:spPr bwMode="auto">
          <a:xfrm>
            <a:off x="4476752" y="2928938"/>
            <a:ext cx="2000249" cy="2857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CC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4953001" y="1857375"/>
            <a:ext cx="1047751" cy="2357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3"/>
          </p:cNvCxnSpPr>
          <p:nvPr/>
        </p:nvCxnSpPr>
        <p:spPr>
          <a:xfrm flipH="1" flipV="1">
            <a:off x="5143501" y="2500313"/>
            <a:ext cx="742951" cy="16430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 形 11"/>
          <p:cNvSpPr/>
          <p:nvPr/>
        </p:nvSpPr>
        <p:spPr>
          <a:xfrm rot="5400000">
            <a:off x="3750469" y="3536158"/>
            <a:ext cx="1357313" cy="285749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995" name="Text Box 40"/>
          <p:cNvSpPr txBox="1">
            <a:spLocks noChangeArrowheads="1"/>
          </p:cNvSpPr>
          <p:nvPr/>
        </p:nvSpPr>
        <p:spPr bwMode="auto">
          <a:xfrm>
            <a:off x="6657608" y="995623"/>
            <a:ext cx="135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Century Schoolbook" pitchFamily="18" charset="0"/>
              </a:rPr>
              <a:t>天花板</a:t>
            </a: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4476751" y="1643063"/>
            <a:ext cx="1809749" cy="135731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572000" y="2643188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775200" y="2500313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953000" y="2357438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143500" y="2214563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334000" y="2071688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537200" y="1928813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715000" y="1785938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905500" y="1643063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121400" y="1500188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6000751" y="1214438"/>
            <a:ext cx="3810000" cy="6429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5143500" y="2500314"/>
            <a:ext cx="4667251" cy="6619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8" name="TextBox 41"/>
          <p:cNvSpPr txBox="1">
            <a:spLocks noChangeArrowheads="1"/>
          </p:cNvSpPr>
          <p:nvPr/>
        </p:nvSpPr>
        <p:spPr bwMode="auto">
          <a:xfrm>
            <a:off x="10114002" y="1726476"/>
            <a:ext cx="5539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/>
              <a:t>屏幕</a:t>
            </a:r>
          </a:p>
        </p:txBody>
      </p:sp>
      <p:sp>
        <p:nvSpPr>
          <p:cNvPr id="42009" name="TextBox 42"/>
          <p:cNvSpPr txBox="1">
            <a:spLocks noChangeArrowheads="1"/>
          </p:cNvSpPr>
          <p:nvPr/>
        </p:nvSpPr>
        <p:spPr bwMode="auto">
          <a:xfrm>
            <a:off x="328229" y="1849914"/>
            <a:ext cx="36110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indent="457200" algn="just" eaLnBrk="1" hangingPunct="1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要使像呈现在屏幕上怎么办？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000751" y="4029075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endParaRPr lang="zh-CN" altLang="en-US" sz="2000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575930" y="4029075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endParaRPr lang="zh-CN" altLang="en-US" sz="2000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9768604" y="3045082"/>
            <a:ext cx="4457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FF0000"/>
                </a:solidFill>
                <a:cs typeface="Times New Roman" panose="02020603050405020304" pitchFamily="18" charset="0"/>
              </a:rPr>
              <a:t>A'</a:t>
            </a:r>
            <a:endParaRPr lang="zh-CN" altLang="en-US" sz="2000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9823719" y="983933"/>
            <a:ext cx="39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FF0000"/>
                </a:solidFill>
                <a:cs typeface="Times New Roman" panose="02020603050405020304" pitchFamily="18" charset="0"/>
              </a:rPr>
              <a:t>B'</a:t>
            </a:r>
            <a:endParaRPr lang="zh-CN" altLang="en-US" sz="2000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05916" y="2786770"/>
            <a:ext cx="3499157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30000"/>
              </a:lnSpc>
              <a:spcBef>
                <a:spcPts val="0"/>
              </a:spcBef>
            </a:pPr>
            <a:r>
              <a:rPr lang="zh-CN" altLang="en-US" sz="28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利用平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</a:t>
            </a:r>
            <a:r>
              <a:rPr lang="zh-CN" altLang="en-US" sz="28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镜来改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变光的传播方</a:t>
            </a:r>
            <a:r>
              <a:rPr lang="zh-CN" altLang="en-US" sz="28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8" grpId="0"/>
      <p:bldP spid="29" grpId="0"/>
      <p:bldP spid="30" grpId="0"/>
      <p:bldP spid="3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1" y="4429126"/>
            <a:ext cx="2844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幕色海滩"/>
          <p:cNvSpPr>
            <a:spLocks noChangeArrowheads="1"/>
          </p:cNvSpPr>
          <p:nvPr/>
        </p:nvSpPr>
        <p:spPr bwMode="auto">
          <a:xfrm rot="5400000" flipH="1" flipV="1">
            <a:off x="5036345" y="3845719"/>
            <a:ext cx="214312" cy="952500"/>
          </a:xfrm>
          <a:prstGeom prst="upArrow">
            <a:avLst>
              <a:gd name="adj1" fmla="val 50000"/>
              <a:gd name="adj2" fmla="val 40046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entury Schoolbook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19501" y="1070610"/>
            <a:ext cx="59055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9525000" y="1070610"/>
            <a:ext cx="1" cy="514445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2" descr="幕色海滩"/>
          <p:cNvSpPr>
            <a:spLocks noChangeArrowheads="1"/>
          </p:cNvSpPr>
          <p:nvPr/>
        </p:nvSpPr>
        <p:spPr bwMode="auto">
          <a:xfrm rot="10800000" flipH="1" flipV="1">
            <a:off x="9245800" y="1214438"/>
            <a:ext cx="380802" cy="2000250"/>
          </a:xfrm>
          <a:prstGeom prst="upArrow">
            <a:avLst>
              <a:gd name="adj1" fmla="val 50000"/>
              <a:gd name="adj2" fmla="val 40056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entury Schoolbook" pitchFamily="18" charset="0"/>
            </a:endParaRPr>
          </a:p>
        </p:txBody>
      </p:sp>
      <p:sp>
        <p:nvSpPr>
          <p:cNvPr id="43015" name="Oval 9"/>
          <p:cNvSpPr>
            <a:spLocks noChangeArrowheads="1"/>
          </p:cNvSpPr>
          <p:nvPr/>
        </p:nvSpPr>
        <p:spPr bwMode="auto">
          <a:xfrm>
            <a:off x="4191000" y="3000375"/>
            <a:ext cx="2000251" cy="2857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CC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4667251" y="1928814"/>
            <a:ext cx="1047749" cy="2357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4857751" y="2571750"/>
            <a:ext cx="742949" cy="1714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 形 11"/>
          <p:cNvSpPr/>
          <p:nvPr/>
        </p:nvSpPr>
        <p:spPr>
          <a:xfrm rot="5400000">
            <a:off x="3464720" y="3607594"/>
            <a:ext cx="1357312" cy="28575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019" name="Text Box 40"/>
          <p:cNvSpPr txBox="1">
            <a:spLocks noChangeArrowheads="1"/>
          </p:cNvSpPr>
          <p:nvPr/>
        </p:nvSpPr>
        <p:spPr bwMode="auto">
          <a:xfrm>
            <a:off x="6381751" y="1020128"/>
            <a:ext cx="1238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Century Schoolbook" pitchFamily="18" charset="0"/>
              </a:rPr>
              <a:t>天花板</a:t>
            </a: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4191001" y="1714501"/>
            <a:ext cx="1809751" cy="135731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286251" y="2714625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489451" y="2571750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667251" y="2428875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857751" y="2286000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048251" y="2143125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251451" y="2000250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429251" y="1857375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619751" y="1714500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835651" y="1571625"/>
            <a:ext cx="0" cy="2857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5715000" y="1285875"/>
            <a:ext cx="3714751" cy="6429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4857751" y="2571750"/>
            <a:ext cx="4572000" cy="6429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2" name="TextBox 25"/>
          <p:cNvSpPr txBox="1">
            <a:spLocks noChangeArrowheads="1"/>
          </p:cNvSpPr>
          <p:nvPr/>
        </p:nvSpPr>
        <p:spPr bwMode="auto">
          <a:xfrm>
            <a:off x="9828254" y="1797915"/>
            <a:ext cx="5539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/>
              <a:t>屏幕</a:t>
            </a:r>
          </a:p>
        </p:txBody>
      </p:sp>
      <p:sp>
        <p:nvSpPr>
          <p:cNvPr id="43033" name="TextBox 26"/>
          <p:cNvSpPr txBox="1">
            <a:spLocks noChangeArrowheads="1"/>
          </p:cNvSpPr>
          <p:nvPr/>
        </p:nvSpPr>
        <p:spPr bwMode="auto">
          <a:xfrm>
            <a:off x="2121098" y="1282218"/>
            <a:ext cx="615553" cy="469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/>
              <a:t>要使像看起来是正的怎么办？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9620251" y="3071813"/>
            <a:ext cx="39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FF0000"/>
                </a:solidFill>
                <a:cs typeface="Times New Roman" panose="02020603050405020304" pitchFamily="18" charset="0"/>
              </a:rPr>
              <a:t>B'</a:t>
            </a:r>
            <a:endParaRPr lang="zh-CN" altLang="en-US" sz="2000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626601" y="928688"/>
            <a:ext cx="39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FF0000"/>
                </a:solidFill>
                <a:cs typeface="Times New Roman" panose="02020603050405020304" pitchFamily="18" charset="0"/>
              </a:rPr>
              <a:t>A'</a:t>
            </a:r>
            <a:endParaRPr lang="zh-CN" altLang="en-US" sz="2000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191000" y="4100513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endParaRPr lang="zh-CN" altLang="en-US" sz="2000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619751" y="4100513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endParaRPr lang="zh-CN" altLang="en-US" sz="2000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1406" name="Text Box 30"/>
          <p:cNvSpPr txBox="1">
            <a:spLocks noChangeArrowheads="1"/>
          </p:cNvSpPr>
          <p:nvPr/>
        </p:nvSpPr>
        <p:spPr bwMode="auto">
          <a:xfrm>
            <a:off x="6576485" y="4005263"/>
            <a:ext cx="240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</a:rPr>
              <a:t>物体倒放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6" grpId="0"/>
      <p:bldP spid="27" grpId="0"/>
      <p:bldP spid="28" grpId="0"/>
      <p:bldP spid="29" grpId="0"/>
      <p:bldP spid="1014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91634" y="520382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0" lang="zh-CN" altLang="zh-CN" sz="1800">
              <a:latin typeface="Arial" panose="020B0604020202020204" pitchFamily="34" charset="0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2570" y="1831658"/>
            <a:ext cx="38068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302867" y="5010389"/>
            <a:ext cx="881940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7194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现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在的投影仪，通常与电脑相连，电脑上的字或图画通过投影仪被放大。</a:t>
            </a:r>
          </a:p>
        </p:txBody>
      </p:sp>
      <p:pic>
        <p:nvPicPr>
          <p:cNvPr id="43" name="Picture 2" descr="E:\R八物上\第五章 透镜及其应用\第2节 生活中的透镜\jpg\09504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332" y="2452371"/>
            <a:ext cx="35528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2164507" y="1603058"/>
            <a:ext cx="2832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便携式投影仪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放大镜的作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0186" y="1052052"/>
            <a:ext cx="7535785" cy="518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49674" y="5244180"/>
            <a:ext cx="3492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放大镜是凸透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镜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TextBox 2"/>
          <p:cNvSpPr txBox="1"/>
          <p:nvPr/>
        </p:nvSpPr>
        <p:spPr bwMode="auto">
          <a:xfrm>
            <a:off x="1580186" y="81054"/>
            <a:ext cx="300595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三、放大镜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296988" y="4746248"/>
            <a:ext cx="880268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400">
                <a:solidFill>
                  <a:srgbClr val="0D0D0D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3600">
                <a:solidFill>
                  <a:srgbClr val="0D0D0D"/>
                </a:solidFill>
                <a:latin typeface="宋体" panose="02010600030101010101" pitchFamily="2" charset="-122"/>
              </a:rPr>
              <a:t>把放大镜放在物体跟眼睛之间，适当调整距离，我们就能看清物体的细微之处。</a:t>
            </a:r>
          </a:p>
        </p:txBody>
      </p: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1844675" y="1028323"/>
            <a:ext cx="482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0066CC"/>
                </a:solidFill>
                <a:latin typeface="Times New Roman" panose="02020603050405020304" pitchFamily="18" charset="0"/>
              </a:rPr>
              <a:t>放大镜成像原理</a:t>
            </a:r>
          </a:p>
        </p:txBody>
      </p:sp>
      <p:grpSp>
        <p:nvGrpSpPr>
          <p:cNvPr id="14" name="组合 17411"/>
          <p:cNvGrpSpPr/>
          <p:nvPr/>
        </p:nvGrpSpPr>
        <p:grpSpPr bwMode="auto">
          <a:xfrm>
            <a:off x="2044700" y="1803023"/>
            <a:ext cx="7335838" cy="2735263"/>
            <a:chOff x="0" y="0"/>
            <a:chExt cx="11552" cy="4306"/>
          </a:xfrm>
        </p:grpSpPr>
        <p:pic>
          <p:nvPicPr>
            <p:cNvPr id="15" name="Picture 2" descr="l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" y="1432"/>
              <a:ext cx="225" cy="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 descr="lz_x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" y="524"/>
              <a:ext cx="410" cy="2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 descr="yanj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16434">
              <a:off x="9752" y="1544"/>
              <a:ext cx="1800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组合 17415"/>
            <p:cNvGrpSpPr/>
            <p:nvPr/>
          </p:nvGrpSpPr>
          <p:grpSpPr bwMode="auto">
            <a:xfrm>
              <a:off x="0" y="0"/>
              <a:ext cx="9297" cy="4307"/>
              <a:chOff x="0" y="0"/>
              <a:chExt cx="4608" cy="2448"/>
            </a:xfrm>
          </p:grpSpPr>
          <p:grpSp>
            <p:nvGrpSpPr>
              <p:cNvPr id="19" name="组合 17416"/>
              <p:cNvGrpSpPr/>
              <p:nvPr/>
            </p:nvGrpSpPr>
            <p:grpSpPr bwMode="auto">
              <a:xfrm>
                <a:off x="0" y="0"/>
                <a:ext cx="4608" cy="2448"/>
                <a:chOff x="0" y="0"/>
                <a:chExt cx="4608" cy="2448"/>
              </a:xfrm>
            </p:grpSpPr>
            <p:pic>
              <p:nvPicPr>
                <p:cNvPr id="21" name="Picture 5" descr="tutouji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6" y="0"/>
                  <a:ext cx="265" cy="2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0" y="1224"/>
                  <a:ext cx="46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950" y="1270"/>
                  <a:ext cx="288" cy="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2400" i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楷体_GB2312" pitchFamily="49" charset="-122"/>
                    </a:rPr>
                    <a:t>F</a:t>
                  </a: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auto">
                <a:xfrm>
                  <a:off x="2041" y="1814"/>
                  <a:ext cx="0" cy="61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057" y="2150"/>
                  <a:ext cx="57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616" y="1905"/>
                  <a:ext cx="332" cy="5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hangingPunct="0"/>
                  <a:r>
                    <a:rPr lang="en-US" altLang="zh-CN" sz="3200" i="1">
                      <a:solidFill>
                        <a:srgbClr val="FF0066"/>
                      </a:solidFill>
                      <a:latin typeface="Times New Roman" panose="02020603050405020304" pitchFamily="18" charset="0"/>
                      <a:ea typeface="楷体_GB2312" pitchFamily="49" charset="-122"/>
                    </a:rPr>
                    <a:t>f</a:t>
                  </a:r>
                </a:p>
              </p:txBody>
            </p:sp>
            <p:sp>
              <p:nvSpPr>
                <p:cNvPr id="27" name="Line 19"/>
                <p:cNvSpPr>
                  <a:spLocks noChangeShapeType="1"/>
                </p:cNvSpPr>
                <p:nvPr/>
              </p:nvSpPr>
              <p:spPr bwMode="auto">
                <a:xfrm>
                  <a:off x="2777" y="2150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" name="椭圆 17424"/>
              <p:cNvSpPr>
                <a:spLocks noChangeArrowheads="1"/>
              </p:cNvSpPr>
              <p:nvPr/>
            </p:nvSpPr>
            <p:spPr bwMode="auto">
              <a:xfrm>
                <a:off x="1950" y="118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0" descr="09604012##凸透镜成实像情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32386"/>
            <a:ext cx="7750175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006600" y="4619625"/>
            <a:ext cx="79946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实像：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由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实际光线会聚</a:t>
            </a: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而成的，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能呈现在光屏上</a:t>
            </a: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4" name="TextBox 2"/>
          <p:cNvSpPr txBox="1"/>
          <p:nvPr/>
        </p:nvSpPr>
        <p:spPr bwMode="auto">
          <a:xfrm>
            <a:off x="658140" y="202983"/>
            <a:ext cx="413446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四、实</a:t>
            </a:r>
            <a:r>
              <a:rPr lang="zh-CN" altLang="en-US" sz="4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像和虚像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89552" y="1451639"/>
            <a:ext cx="8725898" cy="395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．能说出透镜在日常生活中的应用实例。</a:t>
            </a:r>
          </a:p>
          <a:p>
            <a:pPr indent="4572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．能描述照相机、投影仪（幻灯机）、放大镜的成像特点。</a:t>
            </a:r>
          </a:p>
          <a:p>
            <a:pPr indent="4572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．经历制作简易照相机的过程，并逐步了解照相机的成像原理。</a:t>
            </a:r>
          </a:p>
          <a:p>
            <a:pPr indent="4572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．对凸透镜成实像、虚像进行对比分析，能简单描述凸透镜成实像和虚像的主要特征。</a:t>
            </a: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736600" y="-388279"/>
            <a:ext cx="3113088" cy="0"/>
          </a:xfrm>
          <a:prstGeom prst="line">
            <a:avLst/>
          </a:prstGeom>
          <a:ln>
            <a:solidFill>
              <a:srgbClr val="009F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5450" y="2398713"/>
            <a:ext cx="2112963" cy="20589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14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学 习 目 标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7" name="直接连接符 16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8" name="图片 17" descr="标题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 descr="09604013##凸透镜成虚像情景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142089"/>
            <a:ext cx="59309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825625" y="3641536"/>
            <a:ext cx="77755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虚像：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由反射光线或折射光线的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反向延长线</a:t>
            </a: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相交而形成，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不能呈现在光屏上</a:t>
            </a: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。人眼逆着出射光线可以看到虚像。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3"/>
          <p:cNvSpPr>
            <a:spLocks noChangeArrowheads="1"/>
          </p:cNvSpPr>
          <p:nvPr/>
        </p:nvSpPr>
        <p:spPr bwMode="auto">
          <a:xfrm>
            <a:off x="2247794" y="5111433"/>
            <a:ext cx="2592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照相机成实像</a:t>
            </a:r>
          </a:p>
        </p:txBody>
      </p:sp>
      <p:sp>
        <p:nvSpPr>
          <p:cNvPr id="54" name="Rectangle 44"/>
          <p:cNvSpPr>
            <a:spLocks noChangeArrowheads="1"/>
          </p:cNvSpPr>
          <p:nvPr/>
        </p:nvSpPr>
        <p:spPr bwMode="auto">
          <a:xfrm>
            <a:off x="6256231" y="5338446"/>
            <a:ext cx="273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投影仪成实像</a:t>
            </a:r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>
            <a:off x="1674705" y="883446"/>
            <a:ext cx="79486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照相机、投影仪、放大镜、平面镜，它们所成的像是虚象还是实像？</a:t>
            </a:r>
            <a:endParaRPr lang="en-US" altLang="zh-CN" sz="28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6" name="Picture 49" descr="投影仪光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2231" y="1831658"/>
            <a:ext cx="32194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 descr="E:\R八物上\第五章 透镜及其应用\第2节 生活中的透镜\jpg\09404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531" y="2730183"/>
            <a:ext cx="391318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6619875" y="5154423"/>
            <a:ext cx="2790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平面镜成虚像</a:t>
            </a: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2513013" y="5119498"/>
            <a:ext cx="2668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放大镜成虚像</a:t>
            </a:r>
          </a:p>
        </p:txBody>
      </p:sp>
      <p:pic>
        <p:nvPicPr>
          <p:cNvPr id="61" name="Picture 42" descr="不同焦距的放大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163" y="1809561"/>
            <a:ext cx="417671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3" descr="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2538" y="1668273"/>
            <a:ext cx="295910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3844924" y="1143002"/>
            <a:ext cx="405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66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实像与虚像的比较</a:t>
            </a:r>
          </a:p>
        </p:txBody>
      </p:sp>
      <p:graphicFrame>
        <p:nvGraphicFramePr>
          <p:cNvPr id="60" name="Group 60"/>
          <p:cNvGraphicFramePr>
            <a:graphicFrameLocks noGrp="1"/>
          </p:cNvGraphicFramePr>
          <p:nvPr/>
        </p:nvGraphicFramePr>
        <p:xfrm>
          <a:off x="1744663" y="2201863"/>
          <a:ext cx="8158162" cy="3684588"/>
        </p:xfrm>
        <a:graphic>
          <a:graphicData uri="http://schemas.openxmlformats.org/drawingml/2006/table">
            <a:tbl>
              <a:tblPr/>
              <a:tblGrid>
                <a:gridCol w="842962"/>
                <a:gridCol w="2362200"/>
                <a:gridCol w="2438400"/>
                <a:gridCol w="2514600"/>
              </a:tblGrid>
              <a:tr h="1030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黑体" panose="02010609060101010101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光屏能否成像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物和像的位置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应用举例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实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像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8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像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" name="Rectangle 26"/>
          <p:cNvSpPr>
            <a:spLocks noChangeArrowheads="1"/>
          </p:cNvSpPr>
          <p:nvPr/>
        </p:nvSpPr>
        <p:spPr bwMode="auto">
          <a:xfrm>
            <a:off x="2824163" y="35687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能</a:t>
            </a:r>
          </a:p>
        </p:txBody>
      </p: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2555875" y="4937125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不能</a:t>
            </a:r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5057775" y="3352800"/>
            <a:ext cx="21605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分别位于凸透镜两侧</a:t>
            </a:r>
          </a:p>
        </p:txBody>
      </p:sp>
      <p:sp>
        <p:nvSpPr>
          <p:cNvPr id="64" name="Rectangle 29"/>
          <p:cNvSpPr>
            <a:spLocks noChangeArrowheads="1"/>
          </p:cNvSpPr>
          <p:nvPr/>
        </p:nvSpPr>
        <p:spPr bwMode="auto">
          <a:xfrm>
            <a:off x="5057775" y="4721225"/>
            <a:ext cx="1952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都位于凸透镜同侧</a:t>
            </a:r>
          </a:p>
        </p:txBody>
      </p: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7434263" y="3352800"/>
            <a:ext cx="24384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照相机</a:t>
            </a:r>
          </a:p>
          <a:p>
            <a:pPr algn="ctr">
              <a:spcBef>
                <a:spcPct val="2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投影仪</a:t>
            </a:r>
          </a:p>
        </p:txBody>
      </p:sp>
      <p:sp>
        <p:nvSpPr>
          <p:cNvPr id="66" name="Rectangle 31"/>
          <p:cNvSpPr>
            <a:spLocks noChangeArrowheads="1"/>
          </p:cNvSpPr>
          <p:nvPr/>
        </p:nvSpPr>
        <p:spPr bwMode="auto">
          <a:xfrm>
            <a:off x="7434263" y="4649788"/>
            <a:ext cx="25146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平面镜</a:t>
            </a:r>
          </a:p>
          <a:p>
            <a:pPr algn="ctr">
              <a:spcBef>
                <a:spcPct val="2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放大镜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33870" y="3299074"/>
            <a:ext cx="1014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</a:rPr>
              <a:t>生活中的透镜</a:t>
            </a:r>
          </a:p>
        </p:txBody>
      </p:sp>
      <p:pic>
        <p:nvPicPr>
          <p:cNvPr id="6" name="左大括号 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9044" y="1767204"/>
            <a:ext cx="684212" cy="463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0877" y="1737970"/>
            <a:ext cx="1347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</a:rPr>
              <a:t>照相机</a:t>
            </a:r>
          </a:p>
        </p:txBody>
      </p:sp>
      <p:pic>
        <p:nvPicPr>
          <p:cNvPr id="14" name="左大括号 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836" y="1423540"/>
            <a:ext cx="482639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21013" y="3123730"/>
            <a:ext cx="134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</a:rPr>
              <a:t>投影仪</a:t>
            </a:r>
          </a:p>
        </p:txBody>
      </p:sp>
      <p:pic>
        <p:nvPicPr>
          <p:cNvPr id="17" name="左大括号 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963" y="2845916"/>
            <a:ext cx="417512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27602" y="1196631"/>
            <a:ext cx="4033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</a:rPr>
              <a:t>成倒立、缩小的实像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98990" y="2717330"/>
            <a:ext cx="4396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</a:rPr>
              <a:t>成倒立、放大的实像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11677" y="3511080"/>
            <a:ext cx="4897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</a:rPr>
              <a:t>像与实物位于凸透镜的两</a:t>
            </a:r>
            <a:r>
              <a:rPr lang="zh-CN" altLang="en-US" sz="2400" b="1" smtClean="0">
                <a:latin typeface="宋体" panose="02010600030101010101" pitchFamily="2" charset="-122"/>
              </a:rPr>
              <a:t>侧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87676" y="4519272"/>
            <a:ext cx="1379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</a:rPr>
              <a:t>放大镜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64103" y="2079282"/>
            <a:ext cx="4672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</a:rPr>
              <a:t>像与实物位于凸透镜的两侧</a:t>
            </a:r>
          </a:p>
        </p:txBody>
      </p:sp>
      <p:pic>
        <p:nvPicPr>
          <p:cNvPr id="27" name="左大括号 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596" y="4236438"/>
            <a:ext cx="38893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14102" y="4079662"/>
            <a:ext cx="3622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</a:rPr>
              <a:t>成正立、放大的虚像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714101" y="4887699"/>
            <a:ext cx="4033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</a:rPr>
              <a:t>像与实物位于凸透镜的同侧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71813" y="5570539"/>
            <a:ext cx="2011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</a:rPr>
              <a:t>实像与虚像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346861" y="-98535"/>
            <a:ext cx="3496087" cy="1003300"/>
            <a:chOff x="402739" y="21978"/>
            <a:chExt cx="3496087" cy="1003300"/>
          </a:xfrm>
        </p:grpSpPr>
        <p:sp>
          <p:nvSpPr>
            <p:cNvPr id="36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小 结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38" name="直接连接符 37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9" name="图片 38" descr="标题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8" grpId="0"/>
      <p:bldP spid="19" grpId="0"/>
      <p:bldP spid="20" grpId="0"/>
      <p:bldP spid="25" grpId="0"/>
      <p:bldP spid="26" grpId="0"/>
      <p:bldP spid="28" grpId="0"/>
      <p:bldP spid="2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48523" y="925681"/>
            <a:ext cx="9238028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3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．下列不属于透镜在日常生活中应用的是（        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>
              <a:lnSpc>
                <a:spcPct val="130000"/>
              </a:lnSpc>
              <a:defRPr/>
            </a:pP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照相机 　   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放大镜 　   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投影仪   　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潜望镜</a:t>
            </a:r>
            <a:endParaRPr lang="en-US" altLang="zh-C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>
              <a:lnSpc>
                <a:spcPct val="13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．物体通过下列光学器件可以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成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缩小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实像的是（  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）          </a:t>
            </a:r>
          </a:p>
          <a:p>
            <a:pPr indent="539750">
              <a:lnSpc>
                <a:spcPct val="130000"/>
              </a:lnSpc>
              <a:defRPr/>
            </a:pP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照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相机 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投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影仪 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放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大镜  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平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面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镜</a:t>
            </a:r>
            <a:endParaRPr lang="en-US" altLang="zh-C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>
              <a:lnSpc>
                <a:spcPct val="13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．下列说法正确的是（       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>
              <a:lnSpc>
                <a:spcPct val="130000"/>
              </a:lnSpc>
              <a:defRPr/>
            </a:pP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眼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睛不能看到虚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像</a:t>
            </a:r>
            <a:endParaRPr lang="en-US" altLang="zh-C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>
              <a:lnSpc>
                <a:spcPct val="130000"/>
              </a:lnSpc>
              <a:defRPr/>
            </a:pP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眼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睛不能看到实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像</a:t>
            </a:r>
          </a:p>
          <a:p>
            <a:pPr indent="539750">
              <a:lnSpc>
                <a:spcPct val="130000"/>
              </a:lnSpc>
              <a:defRPr/>
            </a:pP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．能用光屏承接的像可能是虚像</a:t>
            </a:r>
          </a:p>
          <a:p>
            <a:pPr indent="539750">
              <a:lnSpc>
                <a:spcPct val="130000"/>
              </a:lnSpc>
              <a:defRPr/>
            </a:pP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用光屏承接的像一定是实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像</a:t>
            </a:r>
            <a:endParaRPr lang="en-US" altLang="zh-C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>
              <a:lnSpc>
                <a:spcPct val="13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．清晨，小草的露珠下面的叶脉看起来比较大，这是因为露珠相当于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形成了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像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28772" y="913328"/>
            <a:ext cx="876114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180172" y="1874684"/>
            <a:ext cx="876114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00840" y="2810234"/>
            <a:ext cx="876114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6"/>
          <p:cNvSpPr txBox="1"/>
          <p:nvPr/>
        </p:nvSpPr>
        <p:spPr>
          <a:xfrm>
            <a:off x="1765130" y="5674704"/>
            <a:ext cx="111280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放大镜</a:t>
            </a:r>
          </a:p>
        </p:txBody>
      </p:sp>
      <p:sp>
        <p:nvSpPr>
          <p:cNvPr id="23" name="Text Box 17"/>
          <p:cNvSpPr txBox="1"/>
          <p:nvPr/>
        </p:nvSpPr>
        <p:spPr>
          <a:xfrm>
            <a:off x="4612203" y="5674704"/>
            <a:ext cx="204094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正立放大的虚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02739" y="-98535"/>
            <a:ext cx="3496087" cy="1003300"/>
            <a:chOff x="402739" y="21978"/>
            <a:chExt cx="3496087" cy="1003300"/>
          </a:xfrm>
        </p:grpSpPr>
        <p:sp>
          <p:nvSpPr>
            <p:cNvPr id="19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练 习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5" name="直接连接符 24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6" name="图片 25" descr="标题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83969"/>
          <p:cNvSpPr txBox="1">
            <a:spLocks noChangeArrowheads="1"/>
          </p:cNvSpPr>
          <p:nvPr/>
        </p:nvSpPr>
        <p:spPr bwMode="auto">
          <a:xfrm>
            <a:off x="548523" y="545768"/>
            <a:ext cx="9238028" cy="53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just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．小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明同学用凸透镜观看“物理世界”四个字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观察到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了图示的实验现象，下列光学仪器工作原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理</a:t>
            </a:r>
            <a:endParaRPr lang="en-US" altLang="zh-C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该现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象所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反映的物理规律相同的是（        ）</a:t>
            </a:r>
          </a:p>
          <a:p>
            <a:pPr indent="457200" algn="just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．放大镜    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．照相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机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．投影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仪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．潜望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镜</a:t>
            </a:r>
            <a:endParaRPr lang="en-US" altLang="zh-C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．如图所示的四个情景中，成实像的是（　　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30000"/>
              </a:lnSpc>
              <a:spcBef>
                <a:spcPts val="0"/>
              </a:spcBef>
            </a:pPr>
            <a:endParaRPr lang="en-US" altLang="zh-C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30000"/>
              </a:lnSpc>
              <a:spcBef>
                <a:spcPts val="0"/>
              </a:spcBef>
            </a:pP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．水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面飞鸟的“倒影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．照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相机胶片上的像 </a:t>
            </a:r>
          </a:p>
          <a:p>
            <a:pPr indent="457200" algn="just">
              <a:lnSpc>
                <a:spcPct val="130000"/>
              </a:lnSpc>
              <a:spcBef>
                <a:spcPts val="0"/>
              </a:spcBef>
            </a:pPr>
            <a:endParaRPr lang="en-US" altLang="zh-C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30000"/>
              </a:lnSpc>
              <a:spcBef>
                <a:spcPts val="0"/>
              </a:spcBef>
            </a:pP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．船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上人看到水里的鱼 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．通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过放大镜看到的字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901533" y="1518684"/>
            <a:ext cx="865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kumimoji="1"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925" y="607961"/>
            <a:ext cx="1525421" cy="1243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643" y="3085547"/>
            <a:ext cx="1095528" cy="8764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9311" y="3176172"/>
            <a:ext cx="1810003" cy="8002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5199" y="4481175"/>
            <a:ext cx="933580" cy="9335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893" y="4328753"/>
            <a:ext cx="1724266" cy="1086002"/>
          </a:xfrm>
          <a:prstGeom prst="rect">
            <a:avLst/>
          </a:prstGeom>
        </p:spPr>
      </p:pic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6766720" y="2485141"/>
            <a:ext cx="865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kumimoji="1"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63601" y="810685"/>
            <a:ext cx="1099396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r>
              <a:rPr lang="zh-CN" altLang="en-US" sz="3700" b="1" dirty="0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你知道透镜在生活中有哪些应</a:t>
            </a:r>
            <a:r>
              <a:rPr lang="zh-CN" altLang="en-US" sz="3700" b="1" dirty="0" smtClean="0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用吗？</a:t>
            </a:r>
            <a:endParaRPr lang="zh-CN" altLang="en-US" sz="3700" b="1" dirty="0">
              <a:solidFill>
                <a:srgbClr val="00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Picture 14" descr="http://gosp.cn/bookpic/GOSP18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17"/>
          <a:stretch>
            <a:fillRect/>
          </a:stretch>
        </p:blipFill>
        <p:spPr bwMode="auto">
          <a:xfrm>
            <a:off x="1186391" y="3988102"/>
            <a:ext cx="2789162" cy="219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 descr="17－5007美国博士能望远镜7X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48" b="5392"/>
          <a:stretch>
            <a:fillRect/>
          </a:stretch>
        </p:blipFill>
        <p:spPr bwMode="auto">
          <a:xfrm>
            <a:off x="4710891" y="3929949"/>
            <a:ext cx="2721330" cy="233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http://www.sh-opt.com/produce/tishi/2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8270" y="3988201"/>
            <a:ext cx="1873251" cy="22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99241" y="1524000"/>
            <a:ext cx="9364233" cy="2362200"/>
          </a:xfrm>
          <a:prstGeom prst="rect">
            <a:avLst/>
          </a:prstGeom>
          <a:noFill/>
          <a:ln w="38100">
            <a:solidFill>
              <a:srgbClr val="3D8F95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/>
          <a:lstStyle/>
          <a:p>
            <a:endParaRPr lang="zh-CN" altLang="en-US" sz="37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7" name="Picture 4" descr="P_3537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438" y="1630740"/>
            <a:ext cx="2201333" cy="219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来自血统的荣耀! 日德合作数码照相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756" y="1590420"/>
            <a:ext cx="3353534" cy="223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http://img2.ooopic.cn/00/91/77/37bOOOPIC27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2221" y="1590420"/>
            <a:ext cx="2671254" cy="216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999240" y="3886504"/>
            <a:ext cx="9364233" cy="2362200"/>
          </a:xfrm>
          <a:prstGeom prst="rect">
            <a:avLst/>
          </a:prstGeom>
          <a:noFill/>
          <a:ln w="38100">
            <a:solidFill>
              <a:srgbClr val="3D8F95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/>
          <a:lstStyle/>
          <a:p>
            <a:endParaRPr lang="zh-CN" altLang="en-US" sz="37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11804" y="15812"/>
            <a:ext cx="3496087" cy="1003300"/>
            <a:chOff x="402739" y="21978"/>
            <a:chExt cx="3496087" cy="1003300"/>
          </a:xfrm>
        </p:grpSpPr>
        <p:sp>
          <p:nvSpPr>
            <p:cNvPr id="23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新 课 引 入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5" name="直接连接符 24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6" name="图片 25" descr="标题2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R八物上\第五章 透镜及其应用\8s52\jpg\09404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7122" y="2623219"/>
            <a:ext cx="3359378" cy="227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E:\R八物上\第五章 透镜及其应用\8s52\jpg\09404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842" y="2627071"/>
            <a:ext cx="2934140" cy="227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958005" y="5036894"/>
            <a:ext cx="7592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　　　　　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镜头　　　　　　　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485781" y="1545821"/>
            <a:ext cx="4406865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zh-CN" alt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１．照相机的构造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41038" y="5748698"/>
            <a:ext cx="1045253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7194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镜头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由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一组透镜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组成，相当于一个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凸透镜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，起到成像作用。</a:t>
            </a:r>
          </a:p>
        </p:txBody>
      </p:sp>
      <p:pic>
        <p:nvPicPr>
          <p:cNvPr id="26" name="Picture 2" descr="E:\R八物上\第五章 透镜及其应用\第1节透镜\镜头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4924" y="2627070"/>
            <a:ext cx="3137682" cy="227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"/>
          <p:cNvSpPr txBox="1"/>
          <p:nvPr/>
        </p:nvSpPr>
        <p:spPr bwMode="auto">
          <a:xfrm>
            <a:off x="402739" y="776380"/>
            <a:ext cx="300595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一、照相机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02739" y="-98535"/>
            <a:ext cx="3496087" cy="1003300"/>
            <a:chOff x="402739" y="21978"/>
            <a:chExt cx="3496087" cy="1003300"/>
          </a:xfrm>
        </p:grpSpPr>
        <p:sp>
          <p:nvSpPr>
            <p:cNvPr id="23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自 主 探 究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7" name="直接连接符 26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8" name="图片 27" descr="标题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811893" y="4154714"/>
            <a:ext cx="9304564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7194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胶片上涂着一层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对光敏感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的物质，通过镜头的光在胶片上曝光后发生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化学变化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，物体的像被记录在胶片上。</a:t>
            </a:r>
          </a:p>
        </p:txBody>
      </p:sp>
      <p:pic>
        <p:nvPicPr>
          <p:cNvPr id="26" name="Picture 6" descr="E:\R八物上\第五章 透镜及其应用\胶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06"/>
          <a:stretch>
            <a:fillRect/>
          </a:stretch>
        </p:blipFill>
        <p:spPr bwMode="auto">
          <a:xfrm>
            <a:off x="1817676" y="1905409"/>
            <a:ext cx="3096486" cy="197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673057" y="1905409"/>
            <a:ext cx="3533152" cy="1977683"/>
            <a:chOff x="5189934" y="1176743"/>
            <a:chExt cx="3533152" cy="1977683"/>
          </a:xfrm>
        </p:grpSpPr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86"/>
            <a:stretch>
              <a:fillRect/>
            </a:stretch>
          </p:blipFill>
          <p:spPr bwMode="auto">
            <a:xfrm>
              <a:off x="5863319" y="1220285"/>
              <a:ext cx="2390799" cy="1893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189934" y="1176743"/>
              <a:ext cx="3533152" cy="19776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650927" y="131257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胶片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60351" y="1336675"/>
            <a:ext cx="3697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照相机成像原理</a:t>
            </a:r>
          </a:p>
        </p:txBody>
      </p:sp>
      <p:pic>
        <p:nvPicPr>
          <p:cNvPr id="5" name="Picture 3" descr="E:\R八物上\第五章 透镜及其应用\第2节 生活中的透镜\jpg\09404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341" y="2354263"/>
            <a:ext cx="3733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279266" y="4594225"/>
            <a:ext cx="199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照相机原理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2" descr="E:\R八物上\第五章 透镜及其应用\第2节 生活中的透镜\jpg\09404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1754" y="2278063"/>
            <a:ext cx="429101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841766" y="1336675"/>
            <a:ext cx="3622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照相机成像特点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93141" y="5303838"/>
            <a:ext cx="51736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照相机成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缩小、倒立</a:t>
            </a:r>
            <a:r>
              <a:rPr lang="zh-CN" altLang="en-US" sz="2800" b="1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像</a:t>
            </a:r>
            <a:r>
              <a:rPr lang="zh-CN" altLang="en-US" sz="2800" b="1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60211" y="258659"/>
            <a:ext cx="5056112" cy="8636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</a:t>
            </a:r>
            <a:r>
              <a:rPr lang="zh-CN" altLang="en-US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．</a:t>
            </a:r>
            <a:r>
              <a:rPr lang="zh-CN" alt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照相机的工作原理</a:t>
            </a:r>
          </a:p>
        </p:txBody>
      </p:sp>
      <p:pic>
        <p:nvPicPr>
          <p:cNvPr id="93187" name="Picture 3" descr="照相机的原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6080" y="1345869"/>
            <a:ext cx="7958492" cy="470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/>
          <p:cNvSpPr>
            <a:spLocks noChangeArrowheads="1"/>
          </p:cNvSpPr>
          <p:nvPr/>
        </p:nvSpPr>
        <p:spPr bwMode="auto">
          <a:xfrm>
            <a:off x="2791040" y="674296"/>
            <a:ext cx="55435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生活中的照相机</a:t>
            </a:r>
            <a:r>
              <a:rPr lang="en-US" altLang="zh-CN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数码相机</a:t>
            </a: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571500" y="4714876"/>
            <a:ext cx="1104265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数码相机用图象传感器替代胶片</a:t>
            </a:r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把光信号变成电信号</a:t>
            </a:r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再变成数字信号</a:t>
            </a:r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由相机内的存储器保</a:t>
            </a:r>
            <a:r>
              <a:rPr lang="zh-CN" altLang="en-US" sz="28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存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28" name="Picture 9" descr="http://www.impresswatch.com.cn/imagelist/2009/051/s3a13w8fj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847" y="1785939"/>
            <a:ext cx="1809751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 descr="C:\Users\wyj\Desktop\dnr4dz6yd90w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847" y="3286125"/>
            <a:ext cx="1809751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2" descr="http://www.pc01.cn/Shop05/Sec025/U13768/P_489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6710" y="1827213"/>
            <a:ext cx="3429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8" descr="http://digi.kantsuu.com/UploadFiles_2545/200806/2008061721145593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00"/>
          <a:stretch>
            <a:fillRect/>
          </a:stretch>
        </p:blipFill>
        <p:spPr bwMode="auto">
          <a:xfrm>
            <a:off x="6248412" y="1827213"/>
            <a:ext cx="5048251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4956535" y="1168455"/>
            <a:ext cx="2861108" cy="830244"/>
          </a:xfrm>
          <a:prstGeom prst="roundRect">
            <a:avLst>
              <a:gd name="adj" fmla="val 4243"/>
            </a:avLst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263957" y="1168455"/>
            <a:ext cx="203599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自制照相机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42785" y="2317390"/>
            <a:ext cx="7226496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实验器材：硬纸板、凸透镜、半透明薄膜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03" y="3141796"/>
            <a:ext cx="2974312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65345" y="257858"/>
            <a:ext cx="1999364" cy="1048038"/>
            <a:chOff x="415006" y="1064027"/>
            <a:chExt cx="1999364" cy="1048038"/>
          </a:xfrm>
        </p:grpSpPr>
        <p:grpSp>
          <p:nvGrpSpPr>
            <p:cNvPr id="29" name="组合 7"/>
            <p:cNvGrpSpPr/>
            <p:nvPr/>
          </p:nvGrpSpPr>
          <p:grpSpPr>
            <a:xfrm rot="19174017">
              <a:off x="415006" y="1064027"/>
              <a:ext cx="1884557" cy="1048038"/>
              <a:chOff x="1573983" y="1974776"/>
              <a:chExt cx="1813954" cy="1813954"/>
            </a:xfrm>
            <a:solidFill>
              <a:srgbClr val="92D050">
                <a:alpha val="20000"/>
              </a:srgbClr>
            </a:solidFill>
          </p:grpSpPr>
          <p:grpSp>
            <p:nvGrpSpPr>
              <p:cNvPr id="30" name="组合 8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  <a:grpFill/>
            </p:grpSpPr>
            <p:sp>
              <p:nvSpPr>
                <p:cNvPr id="32" name="椭圆 31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pFill/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/>
                </a:p>
              </p:txBody>
            </p:sp>
            <p:sp>
              <p:nvSpPr>
                <p:cNvPr id="33" name="椭圆 32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/>
                </a:p>
              </p:txBody>
            </p:sp>
            <p:sp>
              <p:nvSpPr>
                <p:cNvPr id="34" name="椭圆 33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/>
                </a:p>
              </p:txBody>
            </p:sp>
          </p:grpSp>
          <p:sp>
            <p:nvSpPr>
              <p:cNvPr id="31" name="椭圆 30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dirty="0"/>
              </a:p>
            </p:txBody>
          </p:sp>
        </p:grp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697864" y="1363617"/>
              <a:ext cx="17165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动动手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749673" y="3057791"/>
            <a:ext cx="6686097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两块纸板做成相差很小的纸筒，使一个可以刚好套入另一个中；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．在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一个纸筒的一端嵌上凸透镜，另一个纸筒的另一端蒙上半透明薄膜；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自制相机对准窗外，改变透镜和薄膜之间的距离，使得到清晰的像，观察像的特点。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WPS 演示</Application>
  <PresentationFormat>自定义</PresentationFormat>
  <Paragraphs>156</Paragraphs>
  <Slides>26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4．照相机的工作原理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27</cp:revision>
  <dcterms:created xsi:type="dcterms:W3CDTF">2018-03-01T02:03:00Z</dcterms:created>
  <dcterms:modified xsi:type="dcterms:W3CDTF">2019-09-19T13:48:29Z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