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Default Extension="gif" ContentType="image/gif"/>
  <Default Extension="vml" ContentType="application/vnd.openxmlformats-officedocument.vmlDrawing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Default Extension="avi" ContentType="video/avi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1"/>
  </p:notesMasterIdLst>
  <p:sldIdLst>
    <p:sldId id="256" r:id="rId2"/>
    <p:sldId id="289" r:id="rId3"/>
    <p:sldId id="552" r:id="rId4"/>
    <p:sldId id="557" r:id="rId5"/>
    <p:sldId id="558" r:id="rId6"/>
    <p:sldId id="559" r:id="rId7"/>
    <p:sldId id="560" r:id="rId8"/>
    <p:sldId id="562" r:id="rId9"/>
    <p:sldId id="563" r:id="rId10"/>
    <p:sldId id="564" r:id="rId11"/>
    <p:sldId id="565" r:id="rId12"/>
    <p:sldId id="566" r:id="rId13"/>
    <p:sldId id="571" r:id="rId14"/>
    <p:sldId id="567" r:id="rId15"/>
    <p:sldId id="578" r:id="rId16"/>
    <p:sldId id="568" r:id="rId17"/>
    <p:sldId id="569" r:id="rId18"/>
    <p:sldId id="570" r:id="rId19"/>
    <p:sldId id="579" r:id="rId20"/>
    <p:sldId id="572" r:id="rId21"/>
    <p:sldId id="573" r:id="rId22"/>
    <p:sldId id="575" r:id="rId23"/>
    <p:sldId id="574" r:id="rId24"/>
    <p:sldId id="577" r:id="rId25"/>
    <p:sldId id="576" r:id="rId26"/>
    <p:sldId id="545" r:id="rId27"/>
    <p:sldId id="542" r:id="rId28"/>
    <p:sldId id="543" r:id="rId29"/>
    <p:sldId id="544" r:id="rId30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000B8"/>
    <a:srgbClr val="CC00FF"/>
    <a:srgbClr val="0E98D6"/>
    <a:srgbClr val="DF5963"/>
    <a:srgbClr val="0070C0"/>
    <a:srgbClr val="FF9900"/>
    <a:srgbClr val="EAF5FB"/>
    <a:srgbClr val="009FB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6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2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DA8CE63-9043-4C7A-9E82-22BAB1B20D3B}" type="datetimeFigureOut">
              <a:rPr lang="zh-CN" altLang="en-US"/>
              <a:pPr>
                <a:defRPr/>
              </a:pPr>
              <a:t>2019/9/19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340F6B-31A1-4C7F-920C-36F93A117B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AD3D16DB-661D-4FBA-B34A-26F4DE60B78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9DE2F6C1-6931-4CF7-A910-61B9ECF1588E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2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2019/9/19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media" Target="../media/media2.avi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audio2.wav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87324" y="2328479"/>
            <a:ext cx="51122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节</a:t>
            </a:r>
            <a:r>
              <a:rPr lang="en-US" altLang="zh-CN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6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透  镜</a:t>
            </a:r>
            <a:endParaRPr lang="zh-CN" altLang="en-US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00" name="文本框 4"/>
          <p:cNvSpPr txBox="1">
            <a:spLocks noChangeArrowheads="1"/>
          </p:cNvSpPr>
          <p:nvPr/>
        </p:nvSpPr>
        <p:spPr bwMode="auto">
          <a:xfrm>
            <a:off x="4657725" y="484188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rgbClr val="009FB9"/>
                </a:solidFill>
                <a:latin typeface="微软雅黑" panose="020B0503020204020204" pitchFamily="34" charset="-122"/>
              </a:rPr>
              <a:t>第 </a:t>
            </a:r>
            <a:r>
              <a:rPr lang="zh-CN" altLang="en-US" sz="1600" dirty="0" smtClean="0">
                <a:solidFill>
                  <a:srgbClr val="009FB9"/>
                </a:solidFill>
                <a:latin typeface="微软雅黑" panose="020B0503020204020204" pitchFamily="34" charset="-122"/>
              </a:rPr>
              <a:t>五章   透镜及其应用</a:t>
            </a:r>
            <a:endParaRPr lang="zh-CN" altLang="en-US" sz="1600" dirty="0">
              <a:solidFill>
                <a:srgbClr val="009FB9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4101" name="组合 28"/>
          <p:cNvGrpSpPr/>
          <p:nvPr/>
        </p:nvGrpSpPr>
        <p:grpSpPr bwMode="auto">
          <a:xfrm>
            <a:off x="7535863" y="614363"/>
            <a:ext cx="2517775" cy="76200"/>
            <a:chOff x="11867" y="1528"/>
            <a:chExt cx="3966" cy="120"/>
          </a:xfrm>
        </p:grpSpPr>
        <p:cxnSp>
          <p:nvCxnSpPr>
            <p:cNvPr id="10" name="直接连接符 9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78565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81867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46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7280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0074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92868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6234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9864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110" name="组合 50"/>
          <p:cNvGrpSpPr/>
          <p:nvPr/>
        </p:nvGrpSpPr>
        <p:grpSpPr bwMode="auto">
          <a:xfrm>
            <a:off x="2138363" y="614363"/>
            <a:ext cx="2517775" cy="76200"/>
            <a:chOff x="11867" y="1528"/>
            <a:chExt cx="3966" cy="120"/>
          </a:xfrm>
        </p:grpSpPr>
        <p:cxnSp>
          <p:nvCxnSpPr>
            <p:cNvPr id="52" name="直接连接符 51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25098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28400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1146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338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36607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39401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4276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5180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 bwMode="auto">
          <a:xfrm>
            <a:off x="1692275" y="1011464"/>
            <a:ext cx="2057400" cy="668337"/>
            <a:chOff x="1019444" y="323214"/>
            <a:chExt cx="2057131" cy="667879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1778170" y="361288"/>
              <a:ext cx="1298405" cy="585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kumimoji="1" lang="zh-CN" altLang="en-US" sz="3200" b="1" dirty="0" smtClean="0">
                  <a:latin typeface="+mn-lt"/>
                  <a:ea typeface="+mn-ea"/>
                </a:rPr>
                <a:t>演 示</a:t>
              </a:r>
              <a:endParaRPr kumimoji="1" lang="en-US" altLang="zh-CN" sz="3200" b="1" dirty="0" smtClean="0">
                <a:latin typeface="+mn-lt"/>
                <a:ea typeface="+mn-ea"/>
              </a:endParaRPr>
            </a:p>
          </p:txBody>
        </p:sp>
        <p:pic>
          <p:nvPicPr>
            <p:cNvPr id="4" name="Picture 2" descr="E:\R八物上\第五章 透镜及其应用\放大镜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44" y="323214"/>
              <a:ext cx="750426" cy="667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 descr="点击画面播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52" y="5577341"/>
            <a:ext cx="31257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八年级物理：透镜对光的作用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0387" y="1679801"/>
            <a:ext cx="5232400" cy="3488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/>
          <p:cNvSpPr txBox="1">
            <a:spLocks noChangeArrowheads="1"/>
          </p:cNvSpPr>
          <p:nvPr/>
        </p:nvSpPr>
        <p:spPr bwMode="auto">
          <a:xfrm>
            <a:off x="1404310" y="872401"/>
            <a:ext cx="24114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3200" b="1" dirty="0" smtClean="0">
                <a:solidFill>
                  <a:srgbClr val="0066CC"/>
                </a:solidFill>
                <a:latin typeface="+mn-lt"/>
                <a:ea typeface="黑体" panose="02010609060101010101" pitchFamily="49" charset="-122"/>
              </a:rPr>
              <a:t>1</a:t>
            </a:r>
            <a:r>
              <a:rPr lang="zh-CN" altLang="en-US" sz="3200" b="1" dirty="0" smtClean="0">
                <a:solidFill>
                  <a:srgbClr val="0066CC"/>
                </a:solidFill>
                <a:latin typeface="+mn-lt"/>
                <a:ea typeface="黑体" panose="02010609060101010101" pitchFamily="49" charset="-122"/>
              </a:rPr>
              <a:t>．凸透镜：</a:t>
            </a:r>
          </a:p>
        </p:txBody>
      </p:sp>
      <p:sp>
        <p:nvSpPr>
          <p:cNvPr id="3" name="Text Box 43"/>
          <p:cNvSpPr txBox="1">
            <a:spLocks noChangeArrowheads="1"/>
          </p:cNvSpPr>
          <p:nvPr/>
        </p:nvSpPr>
        <p:spPr bwMode="auto">
          <a:xfrm>
            <a:off x="3506160" y="880338"/>
            <a:ext cx="46085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dirty="0" smtClean="0">
                <a:solidFill>
                  <a:srgbClr val="0066CC"/>
                </a:solidFill>
                <a:latin typeface="+mn-lt"/>
                <a:ea typeface="黑体" panose="02010609060101010101" pitchFamily="49" charset="-122"/>
              </a:rPr>
              <a:t>对光线有会聚作用</a:t>
            </a:r>
          </a:p>
        </p:txBody>
      </p:sp>
      <p:grpSp>
        <p:nvGrpSpPr>
          <p:cNvPr id="4" name="Group 68"/>
          <p:cNvGrpSpPr/>
          <p:nvPr/>
        </p:nvGrpSpPr>
        <p:grpSpPr bwMode="auto">
          <a:xfrm>
            <a:off x="4697412" y="3768295"/>
            <a:ext cx="303213" cy="1787525"/>
            <a:chOff x="2517" y="1141"/>
            <a:chExt cx="136" cy="635"/>
          </a:xfrm>
        </p:grpSpPr>
        <p:sp>
          <p:nvSpPr>
            <p:cNvPr id="5" name="xjhgx2"/>
            <p:cNvSpPr>
              <a:spLocks noChangeArrowheads="1"/>
            </p:cNvSpPr>
            <p:nvPr/>
          </p:nvSpPr>
          <p:spPr bwMode="auto">
            <a:xfrm>
              <a:off x="2517" y="1141"/>
              <a:ext cx="136" cy="635"/>
            </a:xfrm>
            <a:custGeom>
              <a:avLst/>
              <a:gdLst>
                <a:gd name="T0" fmla="*/ 310 w 620"/>
                <a:gd name="T1" fmla="*/ 0 h 4408"/>
                <a:gd name="T2" fmla="*/ 237 w 620"/>
                <a:gd name="T3" fmla="*/ 270 h 4408"/>
                <a:gd name="T4" fmla="*/ 175 w 620"/>
                <a:gd name="T5" fmla="*/ 542 h 4408"/>
                <a:gd name="T6" fmla="*/ 121 w 620"/>
                <a:gd name="T7" fmla="*/ 816 h 4408"/>
                <a:gd name="T8" fmla="*/ 78 w 620"/>
                <a:gd name="T9" fmla="*/ 1091 h 4408"/>
                <a:gd name="T10" fmla="*/ 44 w 620"/>
                <a:gd name="T11" fmla="*/ 1368 h 4408"/>
                <a:gd name="T12" fmla="*/ 19 w 620"/>
                <a:gd name="T13" fmla="*/ 1646 h 4408"/>
                <a:gd name="T14" fmla="*/ 5 w 620"/>
                <a:gd name="T15" fmla="*/ 1925 h 4408"/>
                <a:gd name="T16" fmla="*/ 0 w 620"/>
                <a:gd name="T17" fmla="*/ 2204 h 4408"/>
                <a:gd name="T18" fmla="*/ 5 w 620"/>
                <a:gd name="T19" fmla="*/ 2483 h 4408"/>
                <a:gd name="T20" fmla="*/ 19 w 620"/>
                <a:gd name="T21" fmla="*/ 2762 h 4408"/>
                <a:gd name="T22" fmla="*/ 44 w 620"/>
                <a:gd name="T23" fmla="*/ 3040 h 4408"/>
                <a:gd name="T24" fmla="*/ 78 w 620"/>
                <a:gd name="T25" fmla="*/ 3317 h 4408"/>
                <a:gd name="T26" fmla="*/ 121 w 620"/>
                <a:gd name="T27" fmla="*/ 3592 h 4408"/>
                <a:gd name="T28" fmla="*/ 175 w 620"/>
                <a:gd name="T29" fmla="*/ 3866 h 4408"/>
                <a:gd name="T30" fmla="*/ 237 w 620"/>
                <a:gd name="T31" fmla="*/ 4138 h 4408"/>
                <a:gd name="T32" fmla="*/ 310 w 620"/>
                <a:gd name="T33" fmla="*/ 4408 h 4408"/>
                <a:gd name="T34" fmla="*/ 383 w 620"/>
                <a:gd name="T35" fmla="*/ 4138 h 4408"/>
                <a:gd name="T36" fmla="*/ 445 w 620"/>
                <a:gd name="T37" fmla="*/ 3866 h 4408"/>
                <a:gd name="T38" fmla="*/ 499 w 620"/>
                <a:gd name="T39" fmla="*/ 3592 h 4408"/>
                <a:gd name="T40" fmla="*/ 542 w 620"/>
                <a:gd name="T41" fmla="*/ 3317 h 4408"/>
                <a:gd name="T42" fmla="*/ 576 w 620"/>
                <a:gd name="T43" fmla="*/ 3040 h 4408"/>
                <a:gd name="T44" fmla="*/ 601 w 620"/>
                <a:gd name="T45" fmla="*/ 2762 h 4408"/>
                <a:gd name="T46" fmla="*/ 615 w 620"/>
                <a:gd name="T47" fmla="*/ 2483 h 4408"/>
                <a:gd name="T48" fmla="*/ 620 w 620"/>
                <a:gd name="T49" fmla="*/ 2204 h 4408"/>
                <a:gd name="T50" fmla="*/ 615 w 620"/>
                <a:gd name="T51" fmla="*/ 1925 h 4408"/>
                <a:gd name="T52" fmla="*/ 601 w 620"/>
                <a:gd name="T53" fmla="*/ 1646 h 4408"/>
                <a:gd name="T54" fmla="*/ 576 w 620"/>
                <a:gd name="T55" fmla="*/ 1368 h 4408"/>
                <a:gd name="T56" fmla="*/ 542 w 620"/>
                <a:gd name="T57" fmla="*/ 1091 h 4408"/>
                <a:gd name="T58" fmla="*/ 499 w 620"/>
                <a:gd name="T59" fmla="*/ 816 h 4408"/>
                <a:gd name="T60" fmla="*/ 445 w 620"/>
                <a:gd name="T61" fmla="*/ 542 h 4408"/>
                <a:gd name="T62" fmla="*/ 383 w 620"/>
                <a:gd name="T63" fmla="*/ 270 h 4408"/>
                <a:gd name="T64" fmla="*/ 310 w 620"/>
                <a:gd name="T65" fmla="*/ 0 h 4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70"/>
            <p:cNvSpPr>
              <a:spLocks noChangeShapeType="1"/>
            </p:cNvSpPr>
            <p:nvPr/>
          </p:nvSpPr>
          <p:spPr bwMode="auto">
            <a:xfrm>
              <a:off x="2585" y="1162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" name="AutoShape 4"/>
          <p:cNvSpPr>
            <a:spLocks noChangeArrowheads="1"/>
          </p:cNvSpPr>
          <p:nvPr/>
        </p:nvSpPr>
        <p:spPr bwMode="auto">
          <a:xfrm rot="5400000">
            <a:off x="4785519" y="4037376"/>
            <a:ext cx="1392238" cy="1273175"/>
          </a:xfrm>
          <a:prstGeom prst="triangle">
            <a:avLst>
              <a:gd name="adj" fmla="val 46731"/>
            </a:avLst>
          </a:prstGeom>
          <a:gradFill rotWithShape="1">
            <a:gsLst>
              <a:gs pos="0">
                <a:srgbClr val="6D6589">
                  <a:alpha val="62000"/>
                </a:srgbClr>
              </a:gs>
              <a:gs pos="100000">
                <a:srgbClr val="BEB1EF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zh-CN" altLang="en-US" sz="2800" b="1">
              <a:latin typeface="Times New Roman" panose="02020603050405020304" pitchFamily="18" charset="0"/>
              <a:ea typeface="楷体_GB2312" charset="-122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638300" y="4636884"/>
            <a:ext cx="73882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760537" y="3981020"/>
            <a:ext cx="3087688" cy="1393825"/>
          </a:xfrm>
          <a:prstGeom prst="rect">
            <a:avLst/>
          </a:prstGeom>
          <a:gradFill rotWithShape="1">
            <a:gsLst>
              <a:gs pos="0">
                <a:srgbClr val="C3BAEE">
                  <a:alpha val="73000"/>
                </a:srgbClr>
              </a:gs>
              <a:gs pos="50000">
                <a:srgbClr val="A199C4">
                  <a:alpha val="73000"/>
                </a:srgbClr>
              </a:gs>
              <a:gs pos="100000">
                <a:srgbClr val="C3BAEE">
                  <a:alpha val="73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z="2800" b="1">
              <a:latin typeface="Times New Roman" panose="02020603050405020304" pitchFamily="18" charset="0"/>
              <a:ea typeface="楷体_GB2312" charset="-122"/>
            </a:endParaRPr>
          </a:p>
        </p:txBody>
      </p:sp>
      <p:grpSp>
        <p:nvGrpSpPr>
          <p:cNvPr id="10" name="Group 58"/>
          <p:cNvGrpSpPr/>
          <p:nvPr/>
        </p:nvGrpSpPr>
        <p:grpSpPr bwMode="auto">
          <a:xfrm>
            <a:off x="1625600" y="4031820"/>
            <a:ext cx="3233737" cy="1271588"/>
            <a:chOff x="-68" y="1525"/>
            <a:chExt cx="2602" cy="953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338" y="1979"/>
              <a:ext cx="118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1338" y="1752"/>
              <a:ext cx="1179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1292" y="2251"/>
              <a:ext cx="122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sz="2800">
                <a:latin typeface="+mn-ea"/>
                <a:ea typeface="+mn-ea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1378" y="2478"/>
              <a:ext cx="115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sz="2800">
                <a:latin typeface="+mn-ea"/>
                <a:ea typeface="+mn-ea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338" y="1530"/>
              <a:ext cx="11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0" y="1525"/>
              <a:ext cx="138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0" y="1752"/>
              <a:ext cx="1383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0" y="2251"/>
              <a:ext cx="1383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-68" y="2478"/>
              <a:ext cx="147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0" y="1979"/>
              <a:ext cx="1383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7543800" y="4161995"/>
            <a:ext cx="1633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主光轴</a:t>
            </a:r>
          </a:p>
        </p:txBody>
      </p:sp>
      <p:grpSp>
        <p:nvGrpSpPr>
          <p:cNvPr id="22" name="Group 66"/>
          <p:cNvGrpSpPr/>
          <p:nvPr/>
        </p:nvGrpSpPr>
        <p:grpSpPr bwMode="auto">
          <a:xfrm>
            <a:off x="4838700" y="2945970"/>
            <a:ext cx="4187825" cy="3238500"/>
            <a:chOff x="2510" y="709"/>
            <a:chExt cx="3137" cy="2426"/>
          </a:xfrm>
        </p:grpSpPr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2510" y="1979"/>
              <a:ext cx="39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4" name="Group 65"/>
            <p:cNvGrpSpPr/>
            <p:nvPr/>
          </p:nvGrpSpPr>
          <p:grpSpPr bwMode="auto">
            <a:xfrm>
              <a:off x="2510" y="709"/>
              <a:ext cx="3137" cy="2426"/>
              <a:chOff x="2510" y="709"/>
              <a:chExt cx="3137" cy="2426"/>
            </a:xfrm>
          </p:grpSpPr>
          <p:sp>
            <p:nvSpPr>
              <p:cNvPr id="25" name="Line 31"/>
              <p:cNvSpPr>
                <a:spLocks noChangeShapeType="1"/>
              </p:cNvSpPr>
              <p:nvPr/>
            </p:nvSpPr>
            <p:spPr bwMode="auto">
              <a:xfrm>
                <a:off x="2729" y="1979"/>
                <a:ext cx="2918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6" name="Group 64"/>
              <p:cNvGrpSpPr/>
              <p:nvPr/>
            </p:nvGrpSpPr>
            <p:grpSpPr bwMode="auto">
              <a:xfrm>
                <a:off x="2510" y="709"/>
                <a:ext cx="3137" cy="2426"/>
                <a:chOff x="2510" y="709"/>
                <a:chExt cx="3137" cy="2426"/>
              </a:xfrm>
            </p:grpSpPr>
            <p:sp>
              <p:nvSpPr>
                <p:cNvPr id="27" name="Line 14"/>
                <p:cNvSpPr>
                  <a:spLocks noChangeShapeType="1"/>
                </p:cNvSpPr>
                <p:nvPr/>
              </p:nvSpPr>
              <p:spPr bwMode="auto">
                <a:xfrm>
                  <a:off x="2510" y="1525"/>
                  <a:ext cx="439" cy="22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510" y="2251"/>
                  <a:ext cx="394" cy="22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800">
                    <a:latin typeface="+mn-ea"/>
                    <a:ea typeface="+mn-ea"/>
                  </a:endParaRPr>
                </a:p>
              </p:txBody>
            </p:sp>
            <p:sp>
              <p:nvSpPr>
                <p:cNvPr id="29" name="Line 16"/>
                <p:cNvSpPr>
                  <a:spLocks noChangeShapeType="1"/>
                </p:cNvSpPr>
                <p:nvPr/>
              </p:nvSpPr>
              <p:spPr bwMode="auto">
                <a:xfrm>
                  <a:off x="2510" y="1752"/>
                  <a:ext cx="394" cy="9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510" y="2115"/>
                  <a:ext cx="351" cy="137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800">
                    <a:latin typeface="+mn-ea"/>
                    <a:ea typeface="+mn-ea"/>
                  </a:endParaRPr>
                </a:p>
              </p:txBody>
            </p:sp>
            <p:sp>
              <p:nvSpPr>
                <p:cNvPr id="31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2817" y="709"/>
                  <a:ext cx="2830" cy="158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729" y="1321"/>
                  <a:ext cx="2918" cy="839"/>
                </a:xfrm>
                <a:prstGeom prst="line">
                  <a:avLst/>
                </a:prstGeom>
                <a:noFill/>
                <a:ln w="28575">
                  <a:solidFill>
                    <a:srgbClr val="00FF00"/>
                  </a:solidFill>
                  <a:rou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3" name="Line 30"/>
                <p:cNvSpPr>
                  <a:spLocks noChangeShapeType="1"/>
                </p:cNvSpPr>
                <p:nvPr/>
              </p:nvSpPr>
              <p:spPr bwMode="auto">
                <a:xfrm>
                  <a:off x="2729" y="1797"/>
                  <a:ext cx="2918" cy="771"/>
                </a:xfrm>
                <a:prstGeom prst="line">
                  <a:avLst/>
                </a:prstGeom>
                <a:noFill/>
                <a:ln w="28575">
                  <a:solidFill>
                    <a:srgbClr val="00FFFF"/>
                  </a:solidFill>
                  <a:rou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" name="Line 32"/>
                <p:cNvSpPr>
                  <a:spLocks noChangeShapeType="1"/>
                </p:cNvSpPr>
                <p:nvPr/>
              </p:nvSpPr>
              <p:spPr bwMode="auto">
                <a:xfrm>
                  <a:off x="2861" y="1706"/>
                  <a:ext cx="2786" cy="142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5" name="Group 57"/>
          <p:cNvGrpSpPr/>
          <p:nvPr/>
        </p:nvGrpSpPr>
        <p:grpSpPr bwMode="auto">
          <a:xfrm>
            <a:off x="3692235" y="4558732"/>
            <a:ext cx="1485899" cy="470407"/>
            <a:chOff x="1630" y="1913"/>
            <a:chExt cx="1150" cy="352"/>
          </a:xfrm>
        </p:grpSpPr>
        <p:sp>
          <p:nvSpPr>
            <p:cNvPr id="36" name="Text Box 33"/>
            <p:cNvSpPr txBox="1">
              <a:spLocks noChangeArrowheads="1"/>
            </p:cNvSpPr>
            <p:nvPr/>
          </p:nvSpPr>
          <p:spPr bwMode="auto">
            <a:xfrm>
              <a:off x="1630" y="1913"/>
              <a:ext cx="115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光心</a:t>
              </a:r>
            </a:p>
          </p:txBody>
        </p:sp>
        <p:grpSp>
          <p:nvGrpSpPr>
            <p:cNvPr id="37" name="Group 56"/>
            <p:cNvGrpSpPr/>
            <p:nvPr/>
          </p:nvGrpSpPr>
          <p:grpSpPr bwMode="auto">
            <a:xfrm>
              <a:off x="2412" y="1920"/>
              <a:ext cx="363" cy="345"/>
              <a:chOff x="2412" y="1920"/>
              <a:chExt cx="363" cy="345"/>
            </a:xfrm>
          </p:grpSpPr>
          <p:sp>
            <p:nvSpPr>
              <p:cNvPr id="38" name="Oval 29"/>
              <p:cNvSpPr>
                <a:spLocks noChangeArrowheads="1"/>
              </p:cNvSpPr>
              <p:nvPr/>
            </p:nvSpPr>
            <p:spPr bwMode="auto">
              <a:xfrm>
                <a:off x="2472" y="1933"/>
                <a:ext cx="90" cy="91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 sz="2800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9" name="Text Box 44"/>
              <p:cNvSpPr txBox="1">
                <a:spLocks noChangeArrowheads="1"/>
              </p:cNvSpPr>
              <p:nvPr/>
            </p:nvSpPr>
            <p:spPr bwMode="auto">
              <a:xfrm>
                <a:off x="2412" y="1920"/>
                <a:ext cx="363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400" b="1" i="1" dirty="0">
                    <a:latin typeface="Times New Roman" panose="02020603050405020304" pitchFamily="18" charset="0"/>
                    <a:ea typeface="黑体" panose="02010609060101010101" pitchFamily="49" charset="-122"/>
                  </a:rPr>
                  <a:t>O</a:t>
                </a:r>
              </a:p>
            </p:txBody>
          </p:sp>
        </p:grpSp>
      </p:grp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5969000" y="4555695"/>
            <a:ext cx="150812" cy="1508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 sz="2800" b="1">
              <a:latin typeface="Times New Roman" panose="02020603050405020304" pitchFamily="18" charset="0"/>
              <a:ea typeface="楷体_GB2312" charset="-122"/>
            </a:endParaRPr>
          </a:p>
        </p:txBody>
      </p:sp>
      <p:sp>
        <p:nvSpPr>
          <p:cNvPr id="42" name="Text Box 72"/>
          <p:cNvSpPr txBox="1">
            <a:spLocks noChangeArrowheads="1"/>
          </p:cNvSpPr>
          <p:nvPr/>
        </p:nvSpPr>
        <p:spPr bwMode="auto">
          <a:xfrm>
            <a:off x="1826306" y="1703182"/>
            <a:ext cx="3205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ea typeface="黑体" panose="02010609060101010101" pitchFamily="49" charset="-122"/>
              </a:rPr>
              <a:t>观察实验现象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9"/>
          <a:stretch>
            <a:fillRect/>
          </a:stretch>
        </p:blipFill>
        <p:spPr bwMode="auto">
          <a:xfrm>
            <a:off x="1878864" y="2567691"/>
            <a:ext cx="2817595" cy="107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21" grpId="0"/>
      <p:bldP spid="40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5"/>
          <p:cNvGrpSpPr/>
          <p:nvPr/>
        </p:nvGrpSpPr>
        <p:grpSpPr bwMode="auto">
          <a:xfrm>
            <a:off x="4344170" y="1880107"/>
            <a:ext cx="360363" cy="2124075"/>
            <a:chOff x="2517" y="1141"/>
            <a:chExt cx="136" cy="635"/>
          </a:xfrm>
        </p:grpSpPr>
        <p:sp>
          <p:nvSpPr>
            <p:cNvPr id="11" name="xjhgx2"/>
            <p:cNvSpPr>
              <a:spLocks noChangeArrowheads="1"/>
            </p:cNvSpPr>
            <p:nvPr/>
          </p:nvSpPr>
          <p:spPr bwMode="auto">
            <a:xfrm>
              <a:off x="2517" y="1141"/>
              <a:ext cx="136" cy="635"/>
            </a:xfrm>
            <a:custGeom>
              <a:avLst/>
              <a:gdLst>
                <a:gd name="T0" fmla="*/ 310 w 620"/>
                <a:gd name="T1" fmla="*/ 0 h 4408"/>
                <a:gd name="T2" fmla="*/ 237 w 620"/>
                <a:gd name="T3" fmla="*/ 270 h 4408"/>
                <a:gd name="T4" fmla="*/ 175 w 620"/>
                <a:gd name="T5" fmla="*/ 542 h 4408"/>
                <a:gd name="T6" fmla="*/ 121 w 620"/>
                <a:gd name="T7" fmla="*/ 816 h 4408"/>
                <a:gd name="T8" fmla="*/ 78 w 620"/>
                <a:gd name="T9" fmla="*/ 1091 h 4408"/>
                <a:gd name="T10" fmla="*/ 44 w 620"/>
                <a:gd name="T11" fmla="*/ 1368 h 4408"/>
                <a:gd name="T12" fmla="*/ 19 w 620"/>
                <a:gd name="T13" fmla="*/ 1646 h 4408"/>
                <a:gd name="T14" fmla="*/ 5 w 620"/>
                <a:gd name="T15" fmla="*/ 1925 h 4408"/>
                <a:gd name="T16" fmla="*/ 0 w 620"/>
                <a:gd name="T17" fmla="*/ 2204 h 4408"/>
                <a:gd name="T18" fmla="*/ 5 w 620"/>
                <a:gd name="T19" fmla="*/ 2483 h 4408"/>
                <a:gd name="T20" fmla="*/ 19 w 620"/>
                <a:gd name="T21" fmla="*/ 2762 h 4408"/>
                <a:gd name="T22" fmla="*/ 44 w 620"/>
                <a:gd name="T23" fmla="*/ 3040 h 4408"/>
                <a:gd name="T24" fmla="*/ 78 w 620"/>
                <a:gd name="T25" fmla="*/ 3317 h 4408"/>
                <a:gd name="T26" fmla="*/ 121 w 620"/>
                <a:gd name="T27" fmla="*/ 3592 h 4408"/>
                <a:gd name="T28" fmla="*/ 175 w 620"/>
                <a:gd name="T29" fmla="*/ 3866 h 4408"/>
                <a:gd name="T30" fmla="*/ 237 w 620"/>
                <a:gd name="T31" fmla="*/ 4138 h 4408"/>
                <a:gd name="T32" fmla="*/ 310 w 620"/>
                <a:gd name="T33" fmla="*/ 4408 h 4408"/>
                <a:gd name="T34" fmla="*/ 383 w 620"/>
                <a:gd name="T35" fmla="*/ 4138 h 4408"/>
                <a:gd name="T36" fmla="*/ 445 w 620"/>
                <a:gd name="T37" fmla="*/ 3866 h 4408"/>
                <a:gd name="T38" fmla="*/ 499 w 620"/>
                <a:gd name="T39" fmla="*/ 3592 h 4408"/>
                <a:gd name="T40" fmla="*/ 542 w 620"/>
                <a:gd name="T41" fmla="*/ 3317 h 4408"/>
                <a:gd name="T42" fmla="*/ 576 w 620"/>
                <a:gd name="T43" fmla="*/ 3040 h 4408"/>
                <a:gd name="T44" fmla="*/ 601 w 620"/>
                <a:gd name="T45" fmla="*/ 2762 h 4408"/>
                <a:gd name="T46" fmla="*/ 615 w 620"/>
                <a:gd name="T47" fmla="*/ 2483 h 4408"/>
                <a:gd name="T48" fmla="*/ 620 w 620"/>
                <a:gd name="T49" fmla="*/ 2204 h 4408"/>
                <a:gd name="T50" fmla="*/ 615 w 620"/>
                <a:gd name="T51" fmla="*/ 1925 h 4408"/>
                <a:gd name="T52" fmla="*/ 601 w 620"/>
                <a:gd name="T53" fmla="*/ 1646 h 4408"/>
                <a:gd name="T54" fmla="*/ 576 w 620"/>
                <a:gd name="T55" fmla="*/ 1368 h 4408"/>
                <a:gd name="T56" fmla="*/ 542 w 620"/>
                <a:gd name="T57" fmla="*/ 1091 h 4408"/>
                <a:gd name="T58" fmla="*/ 499 w 620"/>
                <a:gd name="T59" fmla="*/ 816 h 4408"/>
                <a:gd name="T60" fmla="*/ 445 w 620"/>
                <a:gd name="T61" fmla="*/ 542 h 4408"/>
                <a:gd name="T62" fmla="*/ 383 w 620"/>
                <a:gd name="T63" fmla="*/ 270 h 4408"/>
                <a:gd name="T64" fmla="*/ 310 w 620"/>
                <a:gd name="T65" fmla="*/ 0 h 4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57"/>
            <p:cNvSpPr>
              <a:spLocks noChangeShapeType="1"/>
            </p:cNvSpPr>
            <p:nvPr/>
          </p:nvSpPr>
          <p:spPr bwMode="auto">
            <a:xfrm>
              <a:off x="2585" y="1162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212033" y="2958019"/>
            <a:ext cx="7596187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Dot"/>
            <a:miter lim="800000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4" name="Group 50"/>
          <p:cNvGrpSpPr/>
          <p:nvPr/>
        </p:nvGrpSpPr>
        <p:grpSpPr bwMode="auto">
          <a:xfrm>
            <a:off x="1175520" y="2234119"/>
            <a:ext cx="3297238" cy="1416050"/>
            <a:chOff x="453" y="932"/>
            <a:chExt cx="2077" cy="892"/>
          </a:xfrm>
        </p:grpSpPr>
        <p:grpSp>
          <p:nvGrpSpPr>
            <p:cNvPr id="15" name="Group 42"/>
            <p:cNvGrpSpPr/>
            <p:nvPr/>
          </p:nvGrpSpPr>
          <p:grpSpPr bwMode="auto">
            <a:xfrm>
              <a:off x="453" y="932"/>
              <a:ext cx="2064" cy="92"/>
              <a:chOff x="136" y="932"/>
              <a:chExt cx="2381" cy="91"/>
            </a:xfrm>
          </p:grpSpPr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 flipV="1">
                <a:off x="136" y="975"/>
                <a:ext cx="238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" name="AutoShape 9"/>
              <p:cNvSpPr>
                <a:spLocks noChangeAspect="1" noChangeArrowheads="1"/>
              </p:cNvSpPr>
              <p:nvPr/>
            </p:nvSpPr>
            <p:spPr bwMode="auto">
              <a:xfrm rot="5400000">
                <a:off x="1702" y="84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/>
              <a:p>
                <a:endParaRPr lang="zh-CN" altLang="en-US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  <p:grpSp>
          <p:nvGrpSpPr>
            <p:cNvPr id="16" name="Group 44"/>
            <p:cNvGrpSpPr/>
            <p:nvPr/>
          </p:nvGrpSpPr>
          <p:grpSpPr bwMode="auto">
            <a:xfrm>
              <a:off x="453" y="1755"/>
              <a:ext cx="2059" cy="69"/>
              <a:chOff x="113" y="1757"/>
              <a:chExt cx="2399" cy="91"/>
            </a:xfrm>
          </p:grpSpPr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113" y="1803"/>
                <a:ext cx="239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AutoShape 12"/>
              <p:cNvSpPr>
                <a:spLocks noChangeAspect="1" noChangeArrowheads="1"/>
              </p:cNvSpPr>
              <p:nvPr/>
            </p:nvSpPr>
            <p:spPr bwMode="auto">
              <a:xfrm rot="5400000">
                <a:off x="1692" y="1665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/>
              <a:p>
                <a:endParaRPr lang="zh-CN" altLang="en-US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  <p:grpSp>
          <p:nvGrpSpPr>
            <p:cNvPr id="17" name="Group 43"/>
            <p:cNvGrpSpPr/>
            <p:nvPr/>
          </p:nvGrpSpPr>
          <p:grpSpPr bwMode="auto">
            <a:xfrm>
              <a:off x="476" y="1342"/>
              <a:ext cx="2054" cy="92"/>
              <a:chOff x="136" y="1340"/>
              <a:chExt cx="2394" cy="91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flipV="1">
                <a:off x="136" y="1386"/>
                <a:ext cx="2394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" name="AutoShape 15"/>
              <p:cNvSpPr>
                <a:spLocks noChangeAspect="1" noChangeArrowheads="1"/>
              </p:cNvSpPr>
              <p:nvPr/>
            </p:nvSpPr>
            <p:spPr bwMode="auto">
              <a:xfrm rot="5400000">
                <a:off x="1710" y="1248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/>
              <a:p>
                <a:endParaRPr lang="zh-CN" altLang="en-US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</p:grpSp>
      <p:grpSp>
        <p:nvGrpSpPr>
          <p:cNvPr id="24" name="Group 51"/>
          <p:cNvGrpSpPr/>
          <p:nvPr/>
        </p:nvGrpSpPr>
        <p:grpSpPr bwMode="auto">
          <a:xfrm>
            <a:off x="4437833" y="2302382"/>
            <a:ext cx="3111500" cy="1295400"/>
            <a:chOff x="2508" y="981"/>
            <a:chExt cx="1960" cy="816"/>
          </a:xfrm>
        </p:grpSpPr>
        <p:grpSp>
          <p:nvGrpSpPr>
            <p:cNvPr id="25" name="Group 48"/>
            <p:cNvGrpSpPr/>
            <p:nvPr/>
          </p:nvGrpSpPr>
          <p:grpSpPr bwMode="auto">
            <a:xfrm>
              <a:off x="2508" y="1162"/>
              <a:ext cx="1960" cy="635"/>
              <a:chOff x="2508" y="1117"/>
              <a:chExt cx="2073" cy="679"/>
            </a:xfrm>
          </p:grpSpPr>
          <p:sp>
            <p:nvSpPr>
              <p:cNvPr id="32" name="Freeform 17"/>
              <p:cNvSpPr>
                <a:spLocks noChangeArrowheads="1"/>
              </p:cNvSpPr>
              <p:nvPr/>
            </p:nvSpPr>
            <p:spPr bwMode="auto">
              <a:xfrm>
                <a:off x="2508" y="1117"/>
                <a:ext cx="2073" cy="679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AutoShape 18"/>
              <p:cNvSpPr>
                <a:spLocks noChangeAspect="1" noChangeArrowheads="1"/>
              </p:cNvSpPr>
              <p:nvPr/>
            </p:nvSpPr>
            <p:spPr bwMode="auto">
              <a:xfrm rot="4229382">
                <a:off x="3127" y="1500"/>
                <a:ext cx="69" cy="205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/>
              <a:p>
                <a:endParaRPr lang="zh-CN" altLang="en-US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  <p:grpSp>
          <p:nvGrpSpPr>
            <p:cNvPr id="26" name="Group 45"/>
            <p:cNvGrpSpPr/>
            <p:nvPr/>
          </p:nvGrpSpPr>
          <p:grpSpPr bwMode="auto">
            <a:xfrm>
              <a:off x="2517" y="981"/>
              <a:ext cx="1883" cy="612"/>
              <a:chOff x="2517" y="981"/>
              <a:chExt cx="2200" cy="725"/>
            </a:xfrm>
          </p:grpSpPr>
          <p:sp>
            <p:nvSpPr>
              <p:cNvPr id="30" name="Freeform 20"/>
              <p:cNvSpPr>
                <a:spLocks noChangeArrowheads="1"/>
              </p:cNvSpPr>
              <p:nvPr/>
            </p:nvSpPr>
            <p:spPr bwMode="auto">
              <a:xfrm flipV="1">
                <a:off x="2517" y="981"/>
                <a:ext cx="2200" cy="725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AutoShape 21"/>
              <p:cNvSpPr>
                <a:spLocks noChangeAspect="1" noChangeArrowheads="1"/>
              </p:cNvSpPr>
              <p:nvPr/>
            </p:nvSpPr>
            <p:spPr bwMode="auto">
              <a:xfrm rot="17370618" flipV="1">
                <a:off x="3203" y="1064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/>
              <a:p>
                <a:endParaRPr lang="zh-CN" altLang="en-US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  <p:grpSp>
          <p:nvGrpSpPr>
            <p:cNvPr id="27" name="Group 46"/>
            <p:cNvGrpSpPr/>
            <p:nvPr/>
          </p:nvGrpSpPr>
          <p:grpSpPr bwMode="auto">
            <a:xfrm>
              <a:off x="2522" y="1345"/>
              <a:ext cx="1923" cy="91"/>
              <a:chOff x="2522" y="1345"/>
              <a:chExt cx="2671" cy="91"/>
            </a:xfrm>
          </p:grpSpPr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 flipV="1">
                <a:off x="2522" y="1393"/>
                <a:ext cx="267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AutoShape 24"/>
              <p:cNvSpPr>
                <a:spLocks noChangeAspect="1" noChangeArrowheads="1"/>
              </p:cNvSpPr>
              <p:nvPr/>
            </p:nvSpPr>
            <p:spPr bwMode="auto">
              <a:xfrm rot="5400000">
                <a:off x="3381" y="1253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vert="eaVert" wrap="none" anchor="ctr"/>
              <a:lstStyle/>
              <a:p>
                <a:endParaRPr lang="zh-CN" altLang="en-US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</p:grpSp>
      <p:sp>
        <p:nvSpPr>
          <p:cNvPr id="34" name="Oval 25"/>
          <p:cNvSpPr>
            <a:spLocks noChangeAspect="1" noChangeArrowheads="1"/>
          </p:cNvSpPr>
          <p:nvPr/>
        </p:nvSpPr>
        <p:spPr bwMode="auto">
          <a:xfrm>
            <a:off x="4452120" y="2886582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endParaRPr lang="zh-CN" altLang="en-US" sz="2800" b="1">
              <a:latin typeface="Times New Roman" panose="02020603050405020304" pitchFamily="18" charset="0"/>
              <a:ea typeface="楷体_GB2312" charset="-122"/>
            </a:endParaRPr>
          </a:p>
        </p:txBody>
      </p:sp>
      <p:sp>
        <p:nvSpPr>
          <p:cNvPr id="35" name="Oval 26"/>
          <p:cNvSpPr>
            <a:spLocks noChangeAspect="1" noChangeArrowheads="1"/>
          </p:cNvSpPr>
          <p:nvPr/>
        </p:nvSpPr>
        <p:spPr bwMode="auto">
          <a:xfrm>
            <a:off x="6396808" y="2886582"/>
            <a:ext cx="1587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endParaRPr lang="zh-CN" altLang="en-US" sz="2800" b="1">
              <a:latin typeface="Times New Roman" panose="02020603050405020304" pitchFamily="18" charset="0"/>
              <a:ea typeface="楷体_GB2312" charset="-122"/>
            </a:endParaRP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4307658" y="2886582"/>
            <a:ext cx="7921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solidFill>
                  <a:srgbClr val="CC00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6215833" y="2311907"/>
            <a:ext cx="5032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solidFill>
                  <a:srgbClr val="0066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38" name="Group 30"/>
          <p:cNvGrpSpPr/>
          <p:nvPr/>
        </p:nvGrpSpPr>
        <p:grpSpPr bwMode="auto">
          <a:xfrm>
            <a:off x="4526733" y="3602544"/>
            <a:ext cx="1958975" cy="782638"/>
            <a:chOff x="2711" y="2614"/>
            <a:chExt cx="1234" cy="984"/>
          </a:xfrm>
        </p:grpSpPr>
        <p:sp>
          <p:nvSpPr>
            <p:cNvPr id="39" name="Line 31"/>
            <p:cNvSpPr>
              <a:spLocks noChangeShapeType="1"/>
            </p:cNvSpPr>
            <p:nvPr/>
          </p:nvSpPr>
          <p:spPr bwMode="auto">
            <a:xfrm>
              <a:off x="2711" y="3067"/>
              <a:ext cx="0" cy="4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>
              <a:off x="3945" y="2614"/>
              <a:ext cx="0" cy="9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3515" y="3249"/>
              <a:ext cx="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 flipH="1">
              <a:off x="2744" y="3249"/>
              <a:ext cx="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Text Box 35"/>
            <p:cNvSpPr txBox="1">
              <a:spLocks noChangeArrowheads="1"/>
            </p:cNvSpPr>
            <p:nvPr/>
          </p:nvSpPr>
          <p:spPr bwMode="auto">
            <a:xfrm>
              <a:off x="3107" y="3113"/>
              <a:ext cx="5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zh-CN" sz="2800" b="1">
                <a:solidFill>
                  <a:srgbClr val="FF0000"/>
                </a:solidFill>
                <a:latin typeface="Tahoma" panose="020B0604030504040204" pitchFamily="34" charset="0"/>
                <a:ea typeface="楷体_GB2312" charset="-122"/>
              </a:endParaRPr>
            </a:p>
          </p:txBody>
        </p:sp>
        <p:sp>
          <p:nvSpPr>
            <p:cNvPr id="44" name="Text Box 36"/>
            <p:cNvSpPr txBox="1">
              <a:spLocks noChangeArrowheads="1"/>
            </p:cNvSpPr>
            <p:nvPr/>
          </p:nvSpPr>
          <p:spPr bwMode="auto">
            <a:xfrm>
              <a:off x="3260" y="2788"/>
              <a:ext cx="407" cy="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kumimoji="1" lang="en-US" altLang="zh-CN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charset="-122"/>
                  <a:cs typeface="Times New Roman" panose="02020603050405020304" pitchFamily="18" charset="0"/>
                </a:rPr>
                <a:t>f</a:t>
              </a:r>
            </a:p>
          </p:txBody>
        </p:sp>
      </p:grp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1319983" y="468874"/>
            <a:ext cx="47164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066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2. </a:t>
            </a:r>
            <a:r>
              <a:rPr lang="zh-CN" altLang="en-US" sz="32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凸透镜的焦点和</a:t>
            </a:r>
            <a:r>
              <a:rPr lang="zh-CN" altLang="en-US" sz="3200" b="1" dirty="0">
                <a:solidFill>
                  <a:srgbClr val="0066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焦距</a:t>
            </a:r>
          </a:p>
        </p:txBody>
      </p: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1329508" y="4637594"/>
            <a:ext cx="78771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　焦点：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平行于主轴的平行光通过凸透镜后会聚于一点。</a:t>
            </a:r>
          </a:p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　焦距：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焦点到光心的距离。</a:t>
            </a:r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4955358" y="4267707"/>
            <a:ext cx="1152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焦距</a:t>
            </a:r>
          </a:p>
        </p:txBody>
      </p:sp>
      <p:sp>
        <p:nvSpPr>
          <p:cNvPr id="48" name="Rectangle 49"/>
          <p:cNvSpPr>
            <a:spLocks noChangeArrowheads="1"/>
          </p:cNvSpPr>
          <p:nvPr/>
        </p:nvSpPr>
        <p:spPr bwMode="auto">
          <a:xfrm>
            <a:off x="7692208" y="2364294"/>
            <a:ext cx="16082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0066CC"/>
                </a:solidFill>
                <a:latin typeface="楷体_GB2312" charset="-122"/>
                <a:ea typeface="黑体" panose="02010609060101010101" pitchFamily="49" charset="-122"/>
              </a:rPr>
              <a:t>主光轴</a:t>
            </a:r>
            <a:endParaRPr lang="zh-CN" altLang="en-US" sz="2800" b="1" dirty="0">
              <a:solidFill>
                <a:srgbClr val="0066CC"/>
              </a:solidFill>
              <a:latin typeface="楷体_GB2312" charset="-122"/>
              <a:ea typeface="黑体" panose="02010609060101010101" pitchFamily="49" charset="-122"/>
            </a:endParaRPr>
          </a:p>
        </p:txBody>
      </p:sp>
      <p:sp>
        <p:nvSpPr>
          <p:cNvPr id="49" name="AutoShape 125"/>
          <p:cNvSpPr>
            <a:spLocks noChangeArrowheads="1"/>
          </p:cNvSpPr>
          <p:nvPr/>
        </p:nvSpPr>
        <p:spPr bwMode="auto">
          <a:xfrm>
            <a:off x="6576195" y="1338769"/>
            <a:ext cx="1619250" cy="684213"/>
          </a:xfrm>
          <a:prstGeom prst="wedgeRoundRectCallout">
            <a:avLst>
              <a:gd name="adj1" fmla="val -51472"/>
              <a:gd name="adj2" fmla="val 175060"/>
              <a:gd name="adj3" fmla="val 16667"/>
            </a:avLst>
          </a:prstGeom>
          <a:noFill/>
          <a:ln w="28575">
            <a:solidFill>
              <a:srgbClr val="CC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rIns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楷体_GB2312" charset="-122"/>
                <a:ea typeface="黑体" panose="02010609060101010101" pitchFamily="49" charset="-122"/>
              </a:rPr>
              <a:t>焦点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47" grpId="0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/>
          <p:nvPr/>
        </p:nvGrpSpPr>
        <p:grpSpPr bwMode="auto">
          <a:xfrm>
            <a:off x="5710767" y="1801814"/>
            <a:ext cx="480484" cy="2124075"/>
            <a:chOff x="2517" y="1141"/>
            <a:chExt cx="136" cy="635"/>
          </a:xfrm>
        </p:grpSpPr>
        <p:sp>
          <p:nvSpPr>
            <p:cNvPr id="23555" name="xjhgx2"/>
            <p:cNvSpPr/>
            <p:nvPr/>
          </p:nvSpPr>
          <p:spPr bwMode="auto">
            <a:xfrm>
              <a:off x="2517" y="1141"/>
              <a:ext cx="136" cy="635"/>
            </a:xfrm>
            <a:custGeom>
              <a:avLst/>
              <a:gdLst>
                <a:gd name="T0" fmla="*/ 310 w 620"/>
                <a:gd name="T1" fmla="*/ 0 h 4408"/>
                <a:gd name="T2" fmla="*/ 237 w 620"/>
                <a:gd name="T3" fmla="*/ 270 h 4408"/>
                <a:gd name="T4" fmla="*/ 175 w 620"/>
                <a:gd name="T5" fmla="*/ 542 h 4408"/>
                <a:gd name="T6" fmla="*/ 121 w 620"/>
                <a:gd name="T7" fmla="*/ 816 h 4408"/>
                <a:gd name="T8" fmla="*/ 78 w 620"/>
                <a:gd name="T9" fmla="*/ 1091 h 4408"/>
                <a:gd name="T10" fmla="*/ 44 w 620"/>
                <a:gd name="T11" fmla="*/ 1368 h 4408"/>
                <a:gd name="T12" fmla="*/ 19 w 620"/>
                <a:gd name="T13" fmla="*/ 1646 h 4408"/>
                <a:gd name="T14" fmla="*/ 5 w 620"/>
                <a:gd name="T15" fmla="*/ 1925 h 4408"/>
                <a:gd name="T16" fmla="*/ 0 w 620"/>
                <a:gd name="T17" fmla="*/ 2204 h 4408"/>
                <a:gd name="T18" fmla="*/ 5 w 620"/>
                <a:gd name="T19" fmla="*/ 2483 h 4408"/>
                <a:gd name="T20" fmla="*/ 19 w 620"/>
                <a:gd name="T21" fmla="*/ 2762 h 4408"/>
                <a:gd name="T22" fmla="*/ 44 w 620"/>
                <a:gd name="T23" fmla="*/ 3040 h 4408"/>
                <a:gd name="T24" fmla="*/ 78 w 620"/>
                <a:gd name="T25" fmla="*/ 3317 h 4408"/>
                <a:gd name="T26" fmla="*/ 121 w 620"/>
                <a:gd name="T27" fmla="*/ 3592 h 4408"/>
                <a:gd name="T28" fmla="*/ 175 w 620"/>
                <a:gd name="T29" fmla="*/ 3866 h 4408"/>
                <a:gd name="T30" fmla="*/ 237 w 620"/>
                <a:gd name="T31" fmla="*/ 4138 h 4408"/>
                <a:gd name="T32" fmla="*/ 310 w 620"/>
                <a:gd name="T33" fmla="*/ 4408 h 4408"/>
                <a:gd name="T34" fmla="*/ 310 w 620"/>
                <a:gd name="T35" fmla="*/ 4408 h 4408"/>
                <a:gd name="T36" fmla="*/ 383 w 620"/>
                <a:gd name="T37" fmla="*/ 4138 h 4408"/>
                <a:gd name="T38" fmla="*/ 445 w 620"/>
                <a:gd name="T39" fmla="*/ 3866 h 4408"/>
                <a:gd name="T40" fmla="*/ 499 w 620"/>
                <a:gd name="T41" fmla="*/ 3592 h 4408"/>
                <a:gd name="T42" fmla="*/ 542 w 620"/>
                <a:gd name="T43" fmla="*/ 3317 h 4408"/>
                <a:gd name="T44" fmla="*/ 576 w 620"/>
                <a:gd name="T45" fmla="*/ 3040 h 4408"/>
                <a:gd name="T46" fmla="*/ 601 w 620"/>
                <a:gd name="T47" fmla="*/ 2762 h 4408"/>
                <a:gd name="T48" fmla="*/ 615 w 620"/>
                <a:gd name="T49" fmla="*/ 2483 h 4408"/>
                <a:gd name="T50" fmla="*/ 620 w 620"/>
                <a:gd name="T51" fmla="*/ 2204 h 4408"/>
                <a:gd name="T52" fmla="*/ 615 w 620"/>
                <a:gd name="T53" fmla="*/ 1925 h 4408"/>
                <a:gd name="T54" fmla="*/ 601 w 620"/>
                <a:gd name="T55" fmla="*/ 1646 h 4408"/>
                <a:gd name="T56" fmla="*/ 576 w 620"/>
                <a:gd name="T57" fmla="*/ 1368 h 4408"/>
                <a:gd name="T58" fmla="*/ 542 w 620"/>
                <a:gd name="T59" fmla="*/ 1091 h 4408"/>
                <a:gd name="T60" fmla="*/ 499 w 620"/>
                <a:gd name="T61" fmla="*/ 816 h 4408"/>
                <a:gd name="T62" fmla="*/ 445 w 620"/>
                <a:gd name="T63" fmla="*/ 542 h 4408"/>
                <a:gd name="T64" fmla="*/ 383 w 620"/>
                <a:gd name="T65" fmla="*/ 270 h 4408"/>
                <a:gd name="T66" fmla="*/ 310 w 620"/>
                <a:gd name="T67" fmla="*/ 0 h 4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71FF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56" name="Line 4"/>
            <p:cNvSpPr>
              <a:spLocks noChangeShapeType="1"/>
            </p:cNvSpPr>
            <p:nvPr/>
          </p:nvSpPr>
          <p:spPr bwMode="auto">
            <a:xfrm>
              <a:off x="2585" y="1162"/>
              <a:ext cx="0" cy="612"/>
            </a:xfrm>
            <a:prstGeom prst="line">
              <a:avLst/>
            </a:prstGeom>
            <a:noFill/>
            <a:ln w="12700">
              <a:solidFill>
                <a:srgbClr val="00F8F2"/>
              </a:solidFill>
              <a:rou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27051" y="2857274"/>
            <a:ext cx="11089216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miter lim="800000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4" name="Oval 25"/>
          <p:cNvSpPr>
            <a:spLocks noChangeAspect="1" noChangeArrowheads="1"/>
          </p:cNvSpPr>
          <p:nvPr/>
        </p:nvSpPr>
        <p:spPr bwMode="auto">
          <a:xfrm>
            <a:off x="5854701" y="2747963"/>
            <a:ext cx="192617" cy="1444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endParaRPr kumimoji="1" lang="zh-CN" altLang="zh-CN" sz="2800" b="1">
              <a:latin typeface="Times New Roman" panose="02020603050405020304" pitchFamily="18" charset="0"/>
              <a:ea typeface="楷体_GB2312" charset="-122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022600" y="2197100"/>
            <a:ext cx="670984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zh-CN" sz="3200" b="1" i="1">
                <a:solidFill>
                  <a:srgbClr val="0066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9935634" y="2197101"/>
            <a:ext cx="1678517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800" b="1" dirty="0" smtClean="0">
                <a:solidFill>
                  <a:srgbClr val="0066CC"/>
                </a:solidFill>
                <a:latin typeface="宋体" panose="02010600030101010101" pitchFamily="2" charset="-122"/>
              </a:rPr>
              <a:t>主光轴</a:t>
            </a:r>
            <a:endParaRPr kumimoji="1" lang="zh-CN" altLang="en-US" sz="2800" b="1" dirty="0">
              <a:solidFill>
                <a:srgbClr val="0066CC"/>
              </a:solidFill>
              <a:latin typeface="宋体" panose="02010600030101010101" pitchFamily="2" charset="-122"/>
            </a:endParaRPr>
          </a:p>
        </p:txBody>
      </p:sp>
      <p:grpSp>
        <p:nvGrpSpPr>
          <p:cNvPr id="23561" name="Group 9"/>
          <p:cNvGrpSpPr/>
          <p:nvPr/>
        </p:nvGrpSpPr>
        <p:grpSpPr bwMode="auto">
          <a:xfrm>
            <a:off x="3407834" y="2882900"/>
            <a:ext cx="2544233" cy="1582738"/>
            <a:chOff x="1701" y="1570"/>
            <a:chExt cx="1134" cy="997"/>
          </a:xfrm>
        </p:grpSpPr>
        <p:sp>
          <p:nvSpPr>
            <p:cNvPr id="23562" name="Line 31"/>
            <p:cNvSpPr>
              <a:spLocks noChangeShapeType="1"/>
            </p:cNvSpPr>
            <p:nvPr/>
          </p:nvSpPr>
          <p:spPr bwMode="auto">
            <a:xfrm flipH="1">
              <a:off x="2835" y="2069"/>
              <a:ext cx="0" cy="4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3563" name="Line 32"/>
            <p:cNvSpPr>
              <a:spLocks noChangeShapeType="1"/>
            </p:cNvSpPr>
            <p:nvPr/>
          </p:nvSpPr>
          <p:spPr bwMode="auto">
            <a:xfrm flipH="1">
              <a:off x="1701" y="1570"/>
              <a:ext cx="0" cy="9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3564" name="Line 33"/>
            <p:cNvSpPr>
              <a:spLocks noChangeShapeType="1"/>
            </p:cNvSpPr>
            <p:nvPr/>
          </p:nvSpPr>
          <p:spPr bwMode="auto">
            <a:xfrm flipH="1">
              <a:off x="1721" y="2269"/>
              <a:ext cx="37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3565" name="Line 34"/>
            <p:cNvSpPr>
              <a:spLocks noChangeShapeType="1"/>
            </p:cNvSpPr>
            <p:nvPr/>
          </p:nvSpPr>
          <p:spPr bwMode="auto">
            <a:xfrm>
              <a:off x="2437" y="2269"/>
              <a:ext cx="37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3566" name="Text Box 36"/>
            <p:cNvSpPr txBox="1">
              <a:spLocks noChangeArrowheads="1"/>
            </p:cNvSpPr>
            <p:nvPr/>
          </p:nvSpPr>
          <p:spPr bwMode="auto">
            <a:xfrm flipH="1">
              <a:off x="2154" y="2115"/>
              <a:ext cx="14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1"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_GB2312" charset="-122"/>
                </a:rPr>
                <a:t>f</a:t>
              </a:r>
            </a:p>
          </p:txBody>
        </p:sp>
      </p:grpSp>
      <p:sp>
        <p:nvSpPr>
          <p:cNvPr id="23567" name="Text Box 38"/>
          <p:cNvSpPr txBox="1">
            <a:spLocks noChangeArrowheads="1"/>
          </p:cNvSpPr>
          <p:nvPr/>
        </p:nvSpPr>
        <p:spPr bwMode="auto">
          <a:xfrm>
            <a:off x="2927351" y="487680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kumimoji="1" lang="zh-CN" altLang="zh-CN" sz="2800" b="1">
              <a:latin typeface="Tahoma" panose="020B0604030504040204" pitchFamily="34" charset="0"/>
              <a:ea typeface="楷体_GB2312" charset="-122"/>
            </a:endParaRPr>
          </a:p>
        </p:txBody>
      </p:sp>
      <p:sp>
        <p:nvSpPr>
          <p:cNvPr id="40" name="Text Box 75"/>
          <p:cNvSpPr txBox="1">
            <a:spLocks noChangeArrowheads="1"/>
          </p:cNvSpPr>
          <p:nvPr/>
        </p:nvSpPr>
        <p:spPr bwMode="auto">
          <a:xfrm>
            <a:off x="1390651" y="4797426"/>
            <a:ext cx="657648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b="1">
                <a:latin typeface="宋体" panose="02010600030101010101" pitchFamily="2" charset="-122"/>
              </a:rPr>
              <a:t>凸透镜有两个实焦点。</a:t>
            </a:r>
          </a:p>
        </p:txBody>
      </p:sp>
      <p:grpSp>
        <p:nvGrpSpPr>
          <p:cNvPr id="23569" name="Group 17"/>
          <p:cNvGrpSpPr/>
          <p:nvPr/>
        </p:nvGrpSpPr>
        <p:grpSpPr bwMode="auto">
          <a:xfrm flipH="1">
            <a:off x="6068485" y="2125664"/>
            <a:ext cx="4396316" cy="1406525"/>
            <a:chOff x="453" y="934"/>
            <a:chExt cx="2077" cy="886"/>
          </a:xfrm>
        </p:grpSpPr>
        <p:grpSp>
          <p:nvGrpSpPr>
            <p:cNvPr id="23570" name="Group 18"/>
            <p:cNvGrpSpPr/>
            <p:nvPr/>
          </p:nvGrpSpPr>
          <p:grpSpPr bwMode="auto">
            <a:xfrm>
              <a:off x="453" y="934"/>
              <a:ext cx="2064" cy="92"/>
              <a:chOff x="136" y="934"/>
              <a:chExt cx="2381" cy="91"/>
            </a:xfrm>
          </p:grpSpPr>
          <p:sp>
            <p:nvSpPr>
              <p:cNvPr id="23571" name="Line 8"/>
              <p:cNvSpPr>
                <a:spLocks noChangeShapeType="1"/>
              </p:cNvSpPr>
              <p:nvPr/>
            </p:nvSpPr>
            <p:spPr bwMode="auto">
              <a:xfrm flipV="1">
                <a:off x="136" y="981"/>
                <a:ext cx="238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572" name="AutoShape 9"/>
              <p:cNvSpPr>
                <a:spLocks noChangeAspect="1" noChangeArrowheads="1"/>
              </p:cNvSpPr>
              <p:nvPr/>
            </p:nvSpPr>
            <p:spPr bwMode="auto">
              <a:xfrm rot="5400000">
                <a:off x="1704" y="844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/>
              <a:p>
                <a:endParaRPr kumimoji="1" lang="zh-CN" altLang="zh-CN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  <p:grpSp>
          <p:nvGrpSpPr>
            <p:cNvPr id="23573" name="Group 21"/>
            <p:cNvGrpSpPr/>
            <p:nvPr/>
          </p:nvGrpSpPr>
          <p:grpSpPr bwMode="auto">
            <a:xfrm>
              <a:off x="453" y="1751"/>
              <a:ext cx="2059" cy="69"/>
              <a:chOff x="113" y="1751"/>
              <a:chExt cx="2399" cy="91"/>
            </a:xfrm>
          </p:grpSpPr>
          <p:sp>
            <p:nvSpPr>
              <p:cNvPr id="23574" name="Line 11"/>
              <p:cNvSpPr>
                <a:spLocks noChangeShapeType="1"/>
              </p:cNvSpPr>
              <p:nvPr/>
            </p:nvSpPr>
            <p:spPr bwMode="auto">
              <a:xfrm>
                <a:off x="113" y="1797"/>
                <a:ext cx="239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575" name="AutoShape 12"/>
              <p:cNvSpPr>
                <a:spLocks noChangeAspect="1" noChangeArrowheads="1"/>
              </p:cNvSpPr>
              <p:nvPr/>
            </p:nvSpPr>
            <p:spPr bwMode="auto">
              <a:xfrm rot="5400000">
                <a:off x="1694" y="1661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/>
              <a:p>
                <a:endParaRPr kumimoji="1" lang="zh-CN" altLang="zh-CN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  <p:grpSp>
          <p:nvGrpSpPr>
            <p:cNvPr id="23576" name="Group 24"/>
            <p:cNvGrpSpPr/>
            <p:nvPr/>
          </p:nvGrpSpPr>
          <p:grpSpPr bwMode="auto">
            <a:xfrm>
              <a:off x="476" y="1344"/>
              <a:ext cx="2054" cy="92"/>
              <a:chOff x="136" y="1342"/>
              <a:chExt cx="2394" cy="91"/>
            </a:xfrm>
          </p:grpSpPr>
          <p:sp>
            <p:nvSpPr>
              <p:cNvPr id="23577" name="Line 14"/>
              <p:cNvSpPr>
                <a:spLocks noChangeShapeType="1"/>
              </p:cNvSpPr>
              <p:nvPr/>
            </p:nvSpPr>
            <p:spPr bwMode="auto">
              <a:xfrm flipV="1">
                <a:off x="136" y="1388"/>
                <a:ext cx="2394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578" name="AutoShape 15"/>
              <p:cNvSpPr>
                <a:spLocks noChangeAspect="1" noChangeArrowheads="1"/>
              </p:cNvSpPr>
              <p:nvPr/>
            </p:nvSpPr>
            <p:spPr bwMode="auto">
              <a:xfrm rot="5400000">
                <a:off x="1712" y="1252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/>
              <a:p>
                <a:endParaRPr kumimoji="1" lang="zh-CN" altLang="zh-CN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</p:grpSp>
      <p:grpSp>
        <p:nvGrpSpPr>
          <p:cNvPr id="23579" name="Group 27"/>
          <p:cNvGrpSpPr/>
          <p:nvPr/>
        </p:nvGrpSpPr>
        <p:grpSpPr bwMode="auto">
          <a:xfrm flipH="1">
            <a:off x="1966384" y="2197100"/>
            <a:ext cx="4176183" cy="1296988"/>
            <a:chOff x="2508" y="981"/>
            <a:chExt cx="1960" cy="816"/>
          </a:xfrm>
        </p:grpSpPr>
        <p:grpSp>
          <p:nvGrpSpPr>
            <p:cNvPr id="23580" name="Group 28"/>
            <p:cNvGrpSpPr/>
            <p:nvPr/>
          </p:nvGrpSpPr>
          <p:grpSpPr bwMode="auto">
            <a:xfrm>
              <a:off x="2508" y="1162"/>
              <a:ext cx="1960" cy="635"/>
              <a:chOff x="2508" y="1117"/>
              <a:chExt cx="2073" cy="679"/>
            </a:xfrm>
          </p:grpSpPr>
          <p:sp>
            <p:nvSpPr>
              <p:cNvPr id="23581" name="Freeform 17"/>
              <p:cNvSpPr/>
              <p:nvPr/>
            </p:nvSpPr>
            <p:spPr bwMode="auto">
              <a:xfrm>
                <a:off x="2508" y="1117"/>
                <a:ext cx="2073" cy="679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582" name="AutoShape 18"/>
              <p:cNvSpPr>
                <a:spLocks noChangeAspect="1" noChangeArrowheads="1"/>
              </p:cNvSpPr>
              <p:nvPr/>
            </p:nvSpPr>
            <p:spPr bwMode="auto">
              <a:xfrm rot="4229382">
                <a:off x="3129" y="1502"/>
                <a:ext cx="69" cy="205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/>
              <a:p>
                <a:endParaRPr kumimoji="1" lang="zh-CN" altLang="zh-CN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  <p:grpSp>
          <p:nvGrpSpPr>
            <p:cNvPr id="23583" name="Group 31"/>
            <p:cNvGrpSpPr/>
            <p:nvPr/>
          </p:nvGrpSpPr>
          <p:grpSpPr bwMode="auto">
            <a:xfrm>
              <a:off x="2517" y="981"/>
              <a:ext cx="1883" cy="612"/>
              <a:chOff x="2517" y="981"/>
              <a:chExt cx="2200" cy="725"/>
            </a:xfrm>
          </p:grpSpPr>
          <p:sp>
            <p:nvSpPr>
              <p:cNvPr id="23584" name="Freeform 20"/>
              <p:cNvSpPr/>
              <p:nvPr/>
            </p:nvSpPr>
            <p:spPr bwMode="auto">
              <a:xfrm flipV="1">
                <a:off x="2517" y="981"/>
                <a:ext cx="2200" cy="725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1667"/>
                  <a:gd name="T10" fmla="*/ 0 h 536"/>
                  <a:gd name="T11" fmla="*/ 1667 w 1667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585" name="AutoShape 21"/>
              <p:cNvSpPr>
                <a:spLocks noChangeAspect="1" noChangeArrowheads="1"/>
              </p:cNvSpPr>
              <p:nvPr/>
            </p:nvSpPr>
            <p:spPr bwMode="auto">
              <a:xfrm rot="17370618" flipV="1">
                <a:off x="3205" y="1066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/>
              <a:p>
                <a:endParaRPr kumimoji="1" lang="zh-CN" altLang="zh-CN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  <p:grpSp>
          <p:nvGrpSpPr>
            <p:cNvPr id="23586" name="Group 34"/>
            <p:cNvGrpSpPr/>
            <p:nvPr/>
          </p:nvGrpSpPr>
          <p:grpSpPr bwMode="auto">
            <a:xfrm>
              <a:off x="2522" y="1343"/>
              <a:ext cx="1923" cy="91"/>
              <a:chOff x="2522" y="1343"/>
              <a:chExt cx="2671" cy="91"/>
            </a:xfrm>
          </p:grpSpPr>
          <p:sp>
            <p:nvSpPr>
              <p:cNvPr id="23587" name="Line 23"/>
              <p:cNvSpPr>
                <a:spLocks noChangeShapeType="1"/>
              </p:cNvSpPr>
              <p:nvPr/>
            </p:nvSpPr>
            <p:spPr bwMode="auto">
              <a:xfrm flipV="1">
                <a:off x="2522" y="1389"/>
                <a:ext cx="267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588" name="AutoShape 24"/>
              <p:cNvSpPr>
                <a:spLocks noChangeAspect="1" noChangeArrowheads="1"/>
              </p:cNvSpPr>
              <p:nvPr/>
            </p:nvSpPr>
            <p:spPr bwMode="auto">
              <a:xfrm rot="5400000">
                <a:off x="3383" y="1253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/>
              <a:p>
                <a:endParaRPr kumimoji="1" lang="zh-CN" altLang="zh-CN" sz="2800" b="1">
                  <a:latin typeface="Times New Roman" panose="02020603050405020304" pitchFamily="18" charset="0"/>
                  <a:ea typeface="楷体_GB2312" charset="-122"/>
                </a:endParaRPr>
              </a:p>
            </p:txBody>
          </p:sp>
        </p:grpSp>
      </p:grpSp>
      <p:sp>
        <p:nvSpPr>
          <p:cNvPr id="25" name="Oval 26"/>
          <p:cNvSpPr>
            <a:spLocks noChangeAspect="1" noChangeArrowheads="1"/>
          </p:cNvSpPr>
          <p:nvPr/>
        </p:nvSpPr>
        <p:spPr bwMode="auto">
          <a:xfrm>
            <a:off x="3291417" y="2773363"/>
            <a:ext cx="211667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endParaRPr kumimoji="1" lang="zh-CN" altLang="zh-CN" sz="2800" b="1">
              <a:latin typeface="Times New Roman" panose="02020603050405020304" pitchFamily="18" charset="0"/>
              <a:ea typeface="楷体_GB2312" charset="-122"/>
            </a:endParaRPr>
          </a:p>
        </p:txBody>
      </p:sp>
      <p:sp>
        <p:nvSpPr>
          <p:cNvPr id="3197" name="AutoShape 125"/>
          <p:cNvSpPr>
            <a:spLocks noChangeArrowheads="1"/>
          </p:cNvSpPr>
          <p:nvPr/>
        </p:nvSpPr>
        <p:spPr bwMode="auto">
          <a:xfrm>
            <a:off x="3456517" y="1044576"/>
            <a:ext cx="2159000" cy="684213"/>
          </a:xfrm>
          <a:prstGeom prst="wedgeRoundRectCallout">
            <a:avLst>
              <a:gd name="adj1" fmla="val -51472"/>
              <a:gd name="adj2" fmla="val 175060"/>
              <a:gd name="adj3" fmla="val 16667"/>
            </a:avLst>
          </a:prstGeom>
          <a:noFill/>
          <a:ln w="28575">
            <a:solidFill>
              <a:srgbClr val="CC0000"/>
            </a:solidFill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焦点</a:t>
            </a:r>
            <a:endParaRPr kumimoji="1" lang="zh-CN" altLang="en-US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3592" name="Text Box 75"/>
          <p:cNvSpPr txBox="1">
            <a:spLocks noChangeArrowheads="1"/>
          </p:cNvSpPr>
          <p:nvPr/>
        </p:nvSpPr>
        <p:spPr bwMode="auto">
          <a:xfrm>
            <a:off x="1295400" y="5445126"/>
            <a:ext cx="1017693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800" b="1">
                <a:latin typeface="宋体" panose="02010600030101010101" pitchFamily="2" charset="-122"/>
              </a:rPr>
              <a:t>凸透镜的焦距越小，透镜对光的会聚作用越强。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0" grpId="0"/>
      <p:bldP spid="25" grpId="0" animBg="1"/>
      <p:bldP spid="3197" grpId="0" animBg="1"/>
      <p:bldP spid="235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0"/>
          <p:cNvSpPr txBox="1">
            <a:spLocks noChangeArrowheads="1"/>
          </p:cNvSpPr>
          <p:nvPr/>
        </p:nvSpPr>
        <p:spPr bwMode="auto">
          <a:xfrm>
            <a:off x="1927225" y="5581533"/>
            <a:ext cx="6613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小结：</a:t>
            </a:r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凸透镜对所有光线都起会聚作用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Group 73"/>
          <p:cNvGrpSpPr/>
          <p:nvPr/>
        </p:nvGrpSpPr>
        <p:grpSpPr bwMode="auto">
          <a:xfrm>
            <a:off x="2136775" y="1307983"/>
            <a:ext cx="7631113" cy="1671638"/>
            <a:chOff x="362" y="754"/>
            <a:chExt cx="6108" cy="1338"/>
          </a:xfrm>
        </p:grpSpPr>
        <p:grpSp>
          <p:nvGrpSpPr>
            <p:cNvPr id="4" name="Group 4"/>
            <p:cNvGrpSpPr/>
            <p:nvPr/>
          </p:nvGrpSpPr>
          <p:grpSpPr bwMode="auto">
            <a:xfrm>
              <a:off x="2812" y="754"/>
              <a:ext cx="227" cy="1338"/>
              <a:chOff x="2517" y="1141"/>
              <a:chExt cx="136" cy="635"/>
            </a:xfrm>
          </p:grpSpPr>
          <p:sp>
            <p:nvSpPr>
              <p:cNvPr id="10" name="xjhgx2"/>
              <p:cNvSpPr>
                <a:spLocks noChangeArrowheads="1"/>
              </p:cNvSpPr>
              <p:nvPr/>
            </p:nvSpPr>
            <p:spPr bwMode="auto">
              <a:xfrm>
                <a:off x="2517" y="1141"/>
                <a:ext cx="136" cy="635"/>
              </a:xfrm>
              <a:custGeom>
                <a:avLst/>
                <a:gdLst>
                  <a:gd name="T0" fmla="*/ 310 w 620"/>
                  <a:gd name="T1" fmla="*/ 0 h 4408"/>
                  <a:gd name="T2" fmla="*/ 237 w 620"/>
                  <a:gd name="T3" fmla="*/ 270 h 4408"/>
                  <a:gd name="T4" fmla="*/ 175 w 620"/>
                  <a:gd name="T5" fmla="*/ 542 h 4408"/>
                  <a:gd name="T6" fmla="*/ 121 w 620"/>
                  <a:gd name="T7" fmla="*/ 816 h 4408"/>
                  <a:gd name="T8" fmla="*/ 78 w 620"/>
                  <a:gd name="T9" fmla="*/ 1091 h 4408"/>
                  <a:gd name="T10" fmla="*/ 44 w 620"/>
                  <a:gd name="T11" fmla="*/ 1368 h 4408"/>
                  <a:gd name="T12" fmla="*/ 19 w 620"/>
                  <a:gd name="T13" fmla="*/ 1646 h 4408"/>
                  <a:gd name="T14" fmla="*/ 5 w 620"/>
                  <a:gd name="T15" fmla="*/ 1925 h 4408"/>
                  <a:gd name="T16" fmla="*/ 0 w 620"/>
                  <a:gd name="T17" fmla="*/ 2204 h 4408"/>
                  <a:gd name="T18" fmla="*/ 5 w 620"/>
                  <a:gd name="T19" fmla="*/ 2483 h 4408"/>
                  <a:gd name="T20" fmla="*/ 19 w 620"/>
                  <a:gd name="T21" fmla="*/ 2762 h 4408"/>
                  <a:gd name="T22" fmla="*/ 44 w 620"/>
                  <a:gd name="T23" fmla="*/ 3040 h 4408"/>
                  <a:gd name="T24" fmla="*/ 78 w 620"/>
                  <a:gd name="T25" fmla="*/ 3317 h 4408"/>
                  <a:gd name="T26" fmla="*/ 121 w 620"/>
                  <a:gd name="T27" fmla="*/ 3592 h 4408"/>
                  <a:gd name="T28" fmla="*/ 175 w 620"/>
                  <a:gd name="T29" fmla="*/ 3866 h 4408"/>
                  <a:gd name="T30" fmla="*/ 237 w 620"/>
                  <a:gd name="T31" fmla="*/ 4138 h 4408"/>
                  <a:gd name="T32" fmla="*/ 310 w 620"/>
                  <a:gd name="T33" fmla="*/ 4408 h 4408"/>
                  <a:gd name="T34" fmla="*/ 383 w 620"/>
                  <a:gd name="T35" fmla="*/ 4138 h 4408"/>
                  <a:gd name="T36" fmla="*/ 445 w 620"/>
                  <a:gd name="T37" fmla="*/ 3866 h 4408"/>
                  <a:gd name="T38" fmla="*/ 499 w 620"/>
                  <a:gd name="T39" fmla="*/ 3592 h 4408"/>
                  <a:gd name="T40" fmla="*/ 542 w 620"/>
                  <a:gd name="T41" fmla="*/ 3317 h 4408"/>
                  <a:gd name="T42" fmla="*/ 576 w 620"/>
                  <a:gd name="T43" fmla="*/ 3040 h 4408"/>
                  <a:gd name="T44" fmla="*/ 601 w 620"/>
                  <a:gd name="T45" fmla="*/ 2762 h 4408"/>
                  <a:gd name="T46" fmla="*/ 615 w 620"/>
                  <a:gd name="T47" fmla="*/ 2483 h 4408"/>
                  <a:gd name="T48" fmla="*/ 620 w 620"/>
                  <a:gd name="T49" fmla="*/ 2204 h 4408"/>
                  <a:gd name="T50" fmla="*/ 615 w 620"/>
                  <a:gd name="T51" fmla="*/ 1925 h 4408"/>
                  <a:gd name="T52" fmla="*/ 601 w 620"/>
                  <a:gd name="T53" fmla="*/ 1646 h 4408"/>
                  <a:gd name="T54" fmla="*/ 576 w 620"/>
                  <a:gd name="T55" fmla="*/ 1368 h 4408"/>
                  <a:gd name="T56" fmla="*/ 542 w 620"/>
                  <a:gd name="T57" fmla="*/ 1091 h 4408"/>
                  <a:gd name="T58" fmla="*/ 499 w 620"/>
                  <a:gd name="T59" fmla="*/ 816 h 4408"/>
                  <a:gd name="T60" fmla="*/ 445 w 620"/>
                  <a:gd name="T61" fmla="*/ 542 h 4408"/>
                  <a:gd name="T62" fmla="*/ 383 w 620"/>
                  <a:gd name="T63" fmla="*/ 270 h 4408"/>
                  <a:gd name="T64" fmla="*/ 310 w 620"/>
                  <a:gd name="T65" fmla="*/ 0 h 4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20" h="4408">
                    <a:moveTo>
                      <a:pt x="310" y="0"/>
                    </a:moveTo>
                    <a:lnTo>
                      <a:pt x="237" y="270"/>
                    </a:lnTo>
                    <a:lnTo>
                      <a:pt x="175" y="542"/>
                    </a:lnTo>
                    <a:lnTo>
                      <a:pt x="121" y="816"/>
                    </a:lnTo>
                    <a:lnTo>
                      <a:pt x="78" y="1091"/>
                    </a:lnTo>
                    <a:lnTo>
                      <a:pt x="44" y="1368"/>
                    </a:lnTo>
                    <a:lnTo>
                      <a:pt x="19" y="1646"/>
                    </a:lnTo>
                    <a:lnTo>
                      <a:pt x="5" y="1925"/>
                    </a:lnTo>
                    <a:lnTo>
                      <a:pt x="0" y="2204"/>
                    </a:lnTo>
                    <a:lnTo>
                      <a:pt x="5" y="2483"/>
                    </a:lnTo>
                    <a:lnTo>
                      <a:pt x="19" y="2762"/>
                    </a:lnTo>
                    <a:lnTo>
                      <a:pt x="44" y="3040"/>
                    </a:lnTo>
                    <a:lnTo>
                      <a:pt x="78" y="3317"/>
                    </a:lnTo>
                    <a:lnTo>
                      <a:pt x="121" y="3592"/>
                    </a:lnTo>
                    <a:lnTo>
                      <a:pt x="175" y="3866"/>
                    </a:lnTo>
                    <a:lnTo>
                      <a:pt x="237" y="4138"/>
                    </a:lnTo>
                    <a:lnTo>
                      <a:pt x="310" y="4408"/>
                    </a:lnTo>
                    <a:lnTo>
                      <a:pt x="383" y="4138"/>
                    </a:lnTo>
                    <a:lnTo>
                      <a:pt x="445" y="3866"/>
                    </a:lnTo>
                    <a:lnTo>
                      <a:pt x="499" y="3592"/>
                    </a:lnTo>
                    <a:lnTo>
                      <a:pt x="542" y="3317"/>
                    </a:lnTo>
                    <a:lnTo>
                      <a:pt x="576" y="3040"/>
                    </a:lnTo>
                    <a:lnTo>
                      <a:pt x="601" y="2762"/>
                    </a:lnTo>
                    <a:lnTo>
                      <a:pt x="615" y="2483"/>
                    </a:lnTo>
                    <a:lnTo>
                      <a:pt x="620" y="2204"/>
                    </a:lnTo>
                    <a:lnTo>
                      <a:pt x="615" y="1925"/>
                    </a:lnTo>
                    <a:lnTo>
                      <a:pt x="601" y="1646"/>
                    </a:lnTo>
                    <a:lnTo>
                      <a:pt x="576" y="1368"/>
                    </a:lnTo>
                    <a:lnTo>
                      <a:pt x="542" y="1091"/>
                    </a:lnTo>
                    <a:lnTo>
                      <a:pt x="499" y="816"/>
                    </a:lnTo>
                    <a:lnTo>
                      <a:pt x="445" y="542"/>
                    </a:lnTo>
                    <a:lnTo>
                      <a:pt x="383" y="270"/>
                    </a:lnTo>
                    <a:lnTo>
                      <a:pt x="31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1FFFF"/>
                  </a:gs>
                  <a:gs pos="100000">
                    <a:srgbClr val="D5FFFF"/>
                  </a:gs>
                </a:gsLst>
                <a:path path="rect">
                  <a:fillToRect l="50000" t="50000" r="50000" b="50000"/>
                </a:path>
              </a:gradFill>
              <a:ln w="28575">
                <a:solidFill>
                  <a:srgbClr val="2D5FFF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>
                <a:off x="2585" y="1162"/>
                <a:ext cx="0" cy="612"/>
              </a:xfrm>
              <a:prstGeom prst="line">
                <a:avLst/>
              </a:prstGeom>
              <a:noFill/>
              <a:ln w="12700">
                <a:solidFill>
                  <a:srgbClr val="00F8F2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V="1">
              <a:off x="362" y="1412"/>
              <a:ext cx="61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lgDashDot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Oval 25"/>
            <p:cNvSpPr>
              <a:spLocks noChangeAspect="1" noChangeArrowheads="1"/>
            </p:cNvSpPr>
            <p:nvPr/>
          </p:nvSpPr>
          <p:spPr bwMode="auto">
            <a:xfrm>
              <a:off x="2879" y="136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800" b="1">
                <a:latin typeface="Times New Roman" panose="02020603050405020304" pitchFamily="18" charset="0"/>
                <a:ea typeface="楷体_GB2312" charset="-122"/>
              </a:endParaRPr>
            </a:p>
          </p:txBody>
        </p:sp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1541" y="1003"/>
              <a:ext cx="31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i="1">
                  <a:solidFill>
                    <a:srgbClr val="0066CC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</a:p>
          </p:txBody>
        </p:sp>
        <p:sp>
          <p:nvSpPr>
            <p:cNvPr id="8" name="Text Box 29"/>
            <p:cNvSpPr txBox="1">
              <a:spLocks noChangeArrowheads="1"/>
            </p:cNvSpPr>
            <p:nvPr/>
          </p:nvSpPr>
          <p:spPr bwMode="auto">
            <a:xfrm>
              <a:off x="4807" y="1003"/>
              <a:ext cx="1539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 dirty="0" smtClean="0">
                  <a:solidFill>
                    <a:srgbClr val="0066CC"/>
                  </a:solidFill>
                  <a:latin typeface="宋体" panose="02010600030101010101" pitchFamily="2" charset="-122"/>
                </a:rPr>
                <a:t>主光轴</a:t>
              </a:r>
              <a:endParaRPr lang="zh-CN" altLang="en-US" sz="2800" b="1" dirty="0">
                <a:solidFill>
                  <a:srgbClr val="0066C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9" name="Oval 26"/>
            <p:cNvSpPr>
              <a:spLocks noChangeAspect="1" noChangeArrowheads="1"/>
            </p:cNvSpPr>
            <p:nvPr/>
          </p:nvSpPr>
          <p:spPr bwMode="auto">
            <a:xfrm>
              <a:off x="1668" y="1366"/>
              <a:ext cx="78" cy="7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800" b="1">
                <a:latin typeface="Times New Roman" panose="02020603050405020304" pitchFamily="18" charset="0"/>
                <a:ea typeface="楷体_GB2312" charset="-122"/>
              </a:endParaRPr>
            </a:p>
          </p:txBody>
        </p:sp>
      </p:grpSp>
      <p:grpSp>
        <p:nvGrpSpPr>
          <p:cNvPr id="12" name="Group 72"/>
          <p:cNvGrpSpPr/>
          <p:nvPr/>
        </p:nvGrpSpPr>
        <p:grpSpPr bwMode="auto">
          <a:xfrm>
            <a:off x="3781425" y="1619133"/>
            <a:ext cx="1671638" cy="1031875"/>
            <a:chOff x="1679" y="1003"/>
            <a:chExt cx="1338" cy="826"/>
          </a:xfrm>
        </p:grpSpPr>
        <p:grpSp>
          <p:nvGrpSpPr>
            <p:cNvPr id="13" name="Group 52"/>
            <p:cNvGrpSpPr/>
            <p:nvPr/>
          </p:nvGrpSpPr>
          <p:grpSpPr bwMode="auto">
            <a:xfrm>
              <a:off x="1723" y="1003"/>
              <a:ext cx="1260" cy="386"/>
              <a:chOff x="1723" y="1003"/>
              <a:chExt cx="1260" cy="386"/>
            </a:xfrm>
          </p:grpSpPr>
          <p:sp>
            <p:nvSpPr>
              <p:cNvPr id="20" name="Freeform 20"/>
              <p:cNvSpPr>
                <a:spLocks noChangeArrowheads="1"/>
              </p:cNvSpPr>
              <p:nvPr/>
            </p:nvSpPr>
            <p:spPr bwMode="auto">
              <a:xfrm flipH="1" flipV="1">
                <a:off x="1723" y="1003"/>
                <a:ext cx="1260" cy="386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Line 49"/>
              <p:cNvSpPr>
                <a:spLocks noChangeShapeType="1"/>
              </p:cNvSpPr>
              <p:nvPr/>
            </p:nvSpPr>
            <p:spPr bwMode="auto">
              <a:xfrm flipV="1">
                <a:off x="2086" y="1207"/>
                <a:ext cx="159" cy="6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4" name="Group 51"/>
            <p:cNvGrpSpPr/>
            <p:nvPr/>
          </p:nvGrpSpPr>
          <p:grpSpPr bwMode="auto">
            <a:xfrm>
              <a:off x="1679" y="1412"/>
              <a:ext cx="1338" cy="417"/>
              <a:chOff x="1679" y="1412"/>
              <a:chExt cx="1338" cy="417"/>
            </a:xfrm>
          </p:grpSpPr>
          <p:sp>
            <p:nvSpPr>
              <p:cNvPr id="18" name="Freeform 17"/>
              <p:cNvSpPr>
                <a:spLocks noChangeArrowheads="1"/>
              </p:cNvSpPr>
              <p:nvPr/>
            </p:nvSpPr>
            <p:spPr bwMode="auto">
              <a:xfrm>
                <a:off x="1679" y="1412"/>
                <a:ext cx="1338" cy="417"/>
              </a:xfrm>
              <a:custGeom>
                <a:avLst/>
                <a:gdLst>
                  <a:gd name="T0" fmla="*/ 1338 w 1338"/>
                  <a:gd name="T1" fmla="*/ 417 h 417"/>
                  <a:gd name="T2" fmla="*/ 1212 w 1338"/>
                  <a:gd name="T3" fmla="*/ 396 h 417"/>
                  <a:gd name="T4" fmla="*/ 0 w 1338"/>
                  <a:gd name="T5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38" h="417">
                    <a:moveTo>
                      <a:pt x="1338" y="417"/>
                    </a:moveTo>
                    <a:lnTo>
                      <a:pt x="1212" y="396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" name="Line 50"/>
              <p:cNvSpPr>
                <a:spLocks noChangeShapeType="1"/>
              </p:cNvSpPr>
              <p:nvPr/>
            </p:nvSpPr>
            <p:spPr bwMode="auto">
              <a:xfrm>
                <a:off x="2109" y="1548"/>
                <a:ext cx="136" cy="4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5" name="Group 62"/>
            <p:cNvGrpSpPr/>
            <p:nvPr/>
          </p:nvGrpSpPr>
          <p:grpSpPr bwMode="auto">
            <a:xfrm>
              <a:off x="1700" y="1411"/>
              <a:ext cx="1278" cy="1"/>
              <a:chOff x="1700" y="1411"/>
              <a:chExt cx="1278" cy="1"/>
            </a:xfrm>
          </p:grpSpPr>
          <p:sp>
            <p:nvSpPr>
              <p:cNvPr id="16" name="Line 23"/>
              <p:cNvSpPr>
                <a:spLocks noChangeShapeType="1"/>
              </p:cNvSpPr>
              <p:nvPr/>
            </p:nvSpPr>
            <p:spPr bwMode="auto">
              <a:xfrm flipH="1" flipV="1">
                <a:off x="1700" y="1411"/>
                <a:ext cx="127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Line 53"/>
              <p:cNvSpPr>
                <a:spLocks noChangeShapeType="1"/>
              </p:cNvSpPr>
              <p:nvPr/>
            </p:nvSpPr>
            <p:spPr bwMode="auto">
              <a:xfrm>
                <a:off x="2109" y="1412"/>
                <a:ext cx="113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2" name="Group 61"/>
          <p:cNvGrpSpPr/>
          <p:nvPr/>
        </p:nvGrpSpPr>
        <p:grpSpPr bwMode="auto">
          <a:xfrm>
            <a:off x="5407025" y="1619133"/>
            <a:ext cx="2595563" cy="1020763"/>
            <a:chOff x="2980" y="1003"/>
            <a:chExt cx="2077" cy="817"/>
          </a:xfrm>
        </p:grpSpPr>
        <p:grpSp>
          <p:nvGrpSpPr>
            <p:cNvPr id="23" name="Group 59"/>
            <p:cNvGrpSpPr/>
            <p:nvPr/>
          </p:nvGrpSpPr>
          <p:grpSpPr bwMode="auto">
            <a:xfrm>
              <a:off x="2993" y="1003"/>
              <a:ext cx="2064" cy="3"/>
              <a:chOff x="2993" y="1003"/>
              <a:chExt cx="2064" cy="3"/>
            </a:xfrm>
          </p:grpSpPr>
          <p:sp>
            <p:nvSpPr>
              <p:cNvPr id="30" name="Line 8"/>
              <p:cNvSpPr>
                <a:spLocks noChangeShapeType="1"/>
              </p:cNvSpPr>
              <p:nvPr/>
            </p:nvSpPr>
            <p:spPr bwMode="auto">
              <a:xfrm flipH="1" flipV="1">
                <a:off x="2993" y="1006"/>
                <a:ext cx="206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Line 55"/>
              <p:cNvSpPr>
                <a:spLocks noChangeShapeType="1"/>
              </p:cNvSpPr>
              <p:nvPr/>
            </p:nvSpPr>
            <p:spPr bwMode="auto">
              <a:xfrm>
                <a:off x="3787" y="1003"/>
                <a:ext cx="113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4" name="Group 60"/>
            <p:cNvGrpSpPr/>
            <p:nvPr/>
          </p:nvGrpSpPr>
          <p:grpSpPr bwMode="auto">
            <a:xfrm>
              <a:off x="2980" y="1412"/>
              <a:ext cx="2054" cy="4"/>
              <a:chOff x="2980" y="1412"/>
              <a:chExt cx="2054" cy="4"/>
            </a:xfrm>
          </p:grpSpPr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 flipH="1" flipV="1">
                <a:off x="2980" y="1415"/>
                <a:ext cx="2054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Line 56"/>
              <p:cNvSpPr>
                <a:spLocks noChangeShapeType="1"/>
              </p:cNvSpPr>
              <p:nvPr/>
            </p:nvSpPr>
            <p:spPr bwMode="auto">
              <a:xfrm>
                <a:off x="3810" y="1412"/>
                <a:ext cx="113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5" name="Group 58"/>
            <p:cNvGrpSpPr/>
            <p:nvPr/>
          </p:nvGrpSpPr>
          <p:grpSpPr bwMode="auto">
            <a:xfrm>
              <a:off x="2993" y="1820"/>
              <a:ext cx="2064" cy="0"/>
              <a:chOff x="2993" y="1820"/>
              <a:chExt cx="2064" cy="0"/>
            </a:xfrm>
          </p:grpSpPr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 flipH="1">
                <a:off x="2993" y="1820"/>
                <a:ext cx="206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Line 57"/>
              <p:cNvSpPr>
                <a:spLocks noChangeShapeType="1"/>
              </p:cNvSpPr>
              <p:nvPr/>
            </p:nvSpPr>
            <p:spPr bwMode="auto">
              <a:xfrm>
                <a:off x="3810" y="1820"/>
                <a:ext cx="113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2" name="Group 70"/>
          <p:cNvGrpSpPr/>
          <p:nvPr/>
        </p:nvGrpSpPr>
        <p:grpSpPr bwMode="auto">
          <a:xfrm>
            <a:off x="5197475" y="1165108"/>
            <a:ext cx="1514475" cy="495300"/>
            <a:chOff x="2812" y="640"/>
            <a:chExt cx="1212" cy="396"/>
          </a:xfrm>
        </p:grpSpPr>
        <p:sp>
          <p:nvSpPr>
            <p:cNvPr id="33" name="Freeform 17"/>
            <p:cNvSpPr>
              <a:spLocks noChangeArrowheads="1"/>
            </p:cNvSpPr>
            <p:nvPr/>
          </p:nvSpPr>
          <p:spPr bwMode="auto">
            <a:xfrm flipV="1">
              <a:off x="2812" y="640"/>
              <a:ext cx="1212" cy="396"/>
            </a:xfrm>
            <a:custGeom>
              <a:avLst/>
              <a:gdLst>
                <a:gd name="T0" fmla="*/ 1212 w 1212"/>
                <a:gd name="T1" fmla="*/ 396 h 396"/>
                <a:gd name="T2" fmla="*/ 0 w 1212"/>
                <a:gd name="T3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12" h="396">
                  <a:moveTo>
                    <a:pt x="1212" y="396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Arc 68"/>
            <p:cNvSpPr>
              <a:spLocks noChangeArrowheads="1"/>
            </p:cNvSpPr>
            <p:nvPr/>
          </p:nvSpPr>
          <p:spPr bwMode="auto">
            <a:xfrm>
              <a:off x="3463" y="687"/>
              <a:ext cx="234" cy="217"/>
            </a:xfrm>
            <a:custGeom>
              <a:avLst/>
              <a:gdLst>
                <a:gd name="T0" fmla="*/ -1 w 21600"/>
                <a:gd name="T1" fmla="*/ 0 h 21600"/>
                <a:gd name="T2" fmla="*/ 21600 w 21600"/>
                <a:gd name="T3" fmla="*/ 21600 h 21600"/>
                <a:gd name="T4" fmla="*/ -1 w 21600"/>
                <a:gd name="T5" fmla="*/ 0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-1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 fill="none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" name="Group 71"/>
          <p:cNvGrpSpPr/>
          <p:nvPr/>
        </p:nvGrpSpPr>
        <p:grpSpPr bwMode="auto">
          <a:xfrm>
            <a:off x="5253038" y="2611321"/>
            <a:ext cx="1514475" cy="493712"/>
            <a:chOff x="2857" y="1797"/>
            <a:chExt cx="1212" cy="396"/>
          </a:xfrm>
        </p:grpSpPr>
        <p:sp>
          <p:nvSpPr>
            <p:cNvPr id="36" name="Freeform 17"/>
            <p:cNvSpPr>
              <a:spLocks noChangeArrowheads="1"/>
            </p:cNvSpPr>
            <p:nvPr/>
          </p:nvSpPr>
          <p:spPr bwMode="auto">
            <a:xfrm>
              <a:off x="2857" y="1797"/>
              <a:ext cx="1212" cy="396"/>
            </a:xfrm>
            <a:custGeom>
              <a:avLst/>
              <a:gdLst>
                <a:gd name="T0" fmla="*/ 1212 w 1212"/>
                <a:gd name="T1" fmla="*/ 396 h 396"/>
                <a:gd name="T2" fmla="*/ 0 w 1212"/>
                <a:gd name="T3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12" h="396">
                  <a:moveTo>
                    <a:pt x="1212" y="396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Arc 69"/>
            <p:cNvSpPr>
              <a:spLocks noChangeArrowheads="1"/>
            </p:cNvSpPr>
            <p:nvPr/>
          </p:nvSpPr>
          <p:spPr bwMode="auto">
            <a:xfrm flipV="1">
              <a:off x="3463" y="1911"/>
              <a:ext cx="257" cy="216"/>
            </a:xfrm>
            <a:custGeom>
              <a:avLst/>
              <a:gdLst>
                <a:gd name="T0" fmla="*/ -1 w 21600"/>
                <a:gd name="T1" fmla="*/ 0 h 21600"/>
                <a:gd name="T2" fmla="*/ 21600 w 21600"/>
                <a:gd name="T3" fmla="*/ 21600 h 21600"/>
                <a:gd name="T4" fmla="*/ -1 w 21600"/>
                <a:gd name="T5" fmla="*/ 0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-1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 fill="none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" name="Group 158"/>
          <p:cNvGrpSpPr/>
          <p:nvPr/>
        </p:nvGrpSpPr>
        <p:grpSpPr bwMode="auto">
          <a:xfrm>
            <a:off x="1974850" y="3590808"/>
            <a:ext cx="7915275" cy="1697038"/>
            <a:chOff x="295" y="2156"/>
            <a:chExt cx="4672" cy="1002"/>
          </a:xfrm>
        </p:grpSpPr>
        <p:grpSp>
          <p:nvGrpSpPr>
            <p:cNvPr id="39" name="Group 75"/>
            <p:cNvGrpSpPr/>
            <p:nvPr/>
          </p:nvGrpSpPr>
          <p:grpSpPr bwMode="auto">
            <a:xfrm>
              <a:off x="2183" y="2156"/>
              <a:ext cx="174" cy="1002"/>
              <a:chOff x="2517" y="1141"/>
              <a:chExt cx="136" cy="635"/>
            </a:xfrm>
          </p:grpSpPr>
          <p:sp>
            <p:nvSpPr>
              <p:cNvPr id="44" name="xjhgx2"/>
              <p:cNvSpPr>
                <a:spLocks noChangeArrowheads="1"/>
              </p:cNvSpPr>
              <p:nvPr/>
            </p:nvSpPr>
            <p:spPr bwMode="auto">
              <a:xfrm>
                <a:off x="2517" y="1141"/>
                <a:ext cx="136" cy="635"/>
              </a:xfrm>
              <a:custGeom>
                <a:avLst/>
                <a:gdLst>
                  <a:gd name="T0" fmla="*/ 310 w 620"/>
                  <a:gd name="T1" fmla="*/ 0 h 4408"/>
                  <a:gd name="T2" fmla="*/ 237 w 620"/>
                  <a:gd name="T3" fmla="*/ 270 h 4408"/>
                  <a:gd name="T4" fmla="*/ 175 w 620"/>
                  <a:gd name="T5" fmla="*/ 542 h 4408"/>
                  <a:gd name="T6" fmla="*/ 121 w 620"/>
                  <a:gd name="T7" fmla="*/ 816 h 4408"/>
                  <a:gd name="T8" fmla="*/ 78 w 620"/>
                  <a:gd name="T9" fmla="*/ 1091 h 4408"/>
                  <a:gd name="T10" fmla="*/ 44 w 620"/>
                  <a:gd name="T11" fmla="*/ 1368 h 4408"/>
                  <a:gd name="T12" fmla="*/ 19 w 620"/>
                  <a:gd name="T13" fmla="*/ 1646 h 4408"/>
                  <a:gd name="T14" fmla="*/ 5 w 620"/>
                  <a:gd name="T15" fmla="*/ 1925 h 4408"/>
                  <a:gd name="T16" fmla="*/ 0 w 620"/>
                  <a:gd name="T17" fmla="*/ 2204 h 4408"/>
                  <a:gd name="T18" fmla="*/ 5 w 620"/>
                  <a:gd name="T19" fmla="*/ 2483 h 4408"/>
                  <a:gd name="T20" fmla="*/ 19 w 620"/>
                  <a:gd name="T21" fmla="*/ 2762 h 4408"/>
                  <a:gd name="T22" fmla="*/ 44 w 620"/>
                  <a:gd name="T23" fmla="*/ 3040 h 4408"/>
                  <a:gd name="T24" fmla="*/ 78 w 620"/>
                  <a:gd name="T25" fmla="*/ 3317 h 4408"/>
                  <a:gd name="T26" fmla="*/ 121 w 620"/>
                  <a:gd name="T27" fmla="*/ 3592 h 4408"/>
                  <a:gd name="T28" fmla="*/ 175 w 620"/>
                  <a:gd name="T29" fmla="*/ 3866 h 4408"/>
                  <a:gd name="T30" fmla="*/ 237 w 620"/>
                  <a:gd name="T31" fmla="*/ 4138 h 4408"/>
                  <a:gd name="T32" fmla="*/ 310 w 620"/>
                  <a:gd name="T33" fmla="*/ 4408 h 4408"/>
                  <a:gd name="T34" fmla="*/ 383 w 620"/>
                  <a:gd name="T35" fmla="*/ 4138 h 4408"/>
                  <a:gd name="T36" fmla="*/ 445 w 620"/>
                  <a:gd name="T37" fmla="*/ 3866 h 4408"/>
                  <a:gd name="T38" fmla="*/ 499 w 620"/>
                  <a:gd name="T39" fmla="*/ 3592 h 4408"/>
                  <a:gd name="T40" fmla="*/ 542 w 620"/>
                  <a:gd name="T41" fmla="*/ 3317 h 4408"/>
                  <a:gd name="T42" fmla="*/ 576 w 620"/>
                  <a:gd name="T43" fmla="*/ 3040 h 4408"/>
                  <a:gd name="T44" fmla="*/ 601 w 620"/>
                  <a:gd name="T45" fmla="*/ 2762 h 4408"/>
                  <a:gd name="T46" fmla="*/ 615 w 620"/>
                  <a:gd name="T47" fmla="*/ 2483 h 4408"/>
                  <a:gd name="T48" fmla="*/ 620 w 620"/>
                  <a:gd name="T49" fmla="*/ 2204 h 4408"/>
                  <a:gd name="T50" fmla="*/ 615 w 620"/>
                  <a:gd name="T51" fmla="*/ 1925 h 4408"/>
                  <a:gd name="T52" fmla="*/ 601 w 620"/>
                  <a:gd name="T53" fmla="*/ 1646 h 4408"/>
                  <a:gd name="T54" fmla="*/ 576 w 620"/>
                  <a:gd name="T55" fmla="*/ 1368 h 4408"/>
                  <a:gd name="T56" fmla="*/ 542 w 620"/>
                  <a:gd name="T57" fmla="*/ 1091 h 4408"/>
                  <a:gd name="T58" fmla="*/ 499 w 620"/>
                  <a:gd name="T59" fmla="*/ 816 h 4408"/>
                  <a:gd name="T60" fmla="*/ 445 w 620"/>
                  <a:gd name="T61" fmla="*/ 542 h 4408"/>
                  <a:gd name="T62" fmla="*/ 383 w 620"/>
                  <a:gd name="T63" fmla="*/ 270 h 4408"/>
                  <a:gd name="T64" fmla="*/ 310 w 620"/>
                  <a:gd name="T65" fmla="*/ 0 h 4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20" h="4408">
                    <a:moveTo>
                      <a:pt x="310" y="0"/>
                    </a:moveTo>
                    <a:lnTo>
                      <a:pt x="237" y="270"/>
                    </a:lnTo>
                    <a:lnTo>
                      <a:pt x="175" y="542"/>
                    </a:lnTo>
                    <a:lnTo>
                      <a:pt x="121" y="816"/>
                    </a:lnTo>
                    <a:lnTo>
                      <a:pt x="78" y="1091"/>
                    </a:lnTo>
                    <a:lnTo>
                      <a:pt x="44" y="1368"/>
                    </a:lnTo>
                    <a:lnTo>
                      <a:pt x="19" y="1646"/>
                    </a:lnTo>
                    <a:lnTo>
                      <a:pt x="5" y="1925"/>
                    </a:lnTo>
                    <a:lnTo>
                      <a:pt x="0" y="2204"/>
                    </a:lnTo>
                    <a:lnTo>
                      <a:pt x="5" y="2483"/>
                    </a:lnTo>
                    <a:lnTo>
                      <a:pt x="19" y="2762"/>
                    </a:lnTo>
                    <a:lnTo>
                      <a:pt x="44" y="3040"/>
                    </a:lnTo>
                    <a:lnTo>
                      <a:pt x="78" y="3317"/>
                    </a:lnTo>
                    <a:lnTo>
                      <a:pt x="121" y="3592"/>
                    </a:lnTo>
                    <a:lnTo>
                      <a:pt x="175" y="3866"/>
                    </a:lnTo>
                    <a:lnTo>
                      <a:pt x="237" y="4138"/>
                    </a:lnTo>
                    <a:lnTo>
                      <a:pt x="310" y="4408"/>
                    </a:lnTo>
                    <a:lnTo>
                      <a:pt x="383" y="4138"/>
                    </a:lnTo>
                    <a:lnTo>
                      <a:pt x="445" y="3866"/>
                    </a:lnTo>
                    <a:lnTo>
                      <a:pt x="499" y="3592"/>
                    </a:lnTo>
                    <a:lnTo>
                      <a:pt x="542" y="3317"/>
                    </a:lnTo>
                    <a:lnTo>
                      <a:pt x="576" y="3040"/>
                    </a:lnTo>
                    <a:lnTo>
                      <a:pt x="601" y="2762"/>
                    </a:lnTo>
                    <a:lnTo>
                      <a:pt x="615" y="2483"/>
                    </a:lnTo>
                    <a:lnTo>
                      <a:pt x="620" y="2204"/>
                    </a:lnTo>
                    <a:lnTo>
                      <a:pt x="615" y="1925"/>
                    </a:lnTo>
                    <a:lnTo>
                      <a:pt x="601" y="1646"/>
                    </a:lnTo>
                    <a:lnTo>
                      <a:pt x="576" y="1368"/>
                    </a:lnTo>
                    <a:lnTo>
                      <a:pt x="542" y="1091"/>
                    </a:lnTo>
                    <a:lnTo>
                      <a:pt x="499" y="816"/>
                    </a:lnTo>
                    <a:lnTo>
                      <a:pt x="445" y="542"/>
                    </a:lnTo>
                    <a:lnTo>
                      <a:pt x="383" y="270"/>
                    </a:lnTo>
                    <a:lnTo>
                      <a:pt x="31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1FFFF"/>
                  </a:gs>
                  <a:gs pos="100000">
                    <a:srgbClr val="D5FFFF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2D5FFF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Line 77"/>
              <p:cNvSpPr>
                <a:spLocks noChangeShapeType="1"/>
              </p:cNvSpPr>
              <p:nvPr/>
            </p:nvSpPr>
            <p:spPr bwMode="auto">
              <a:xfrm>
                <a:off x="2585" y="1162"/>
                <a:ext cx="0" cy="612"/>
              </a:xfrm>
              <a:prstGeom prst="line">
                <a:avLst/>
              </a:prstGeom>
              <a:noFill/>
              <a:ln w="12700">
                <a:solidFill>
                  <a:srgbClr val="00F8F2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" name="Line 6"/>
            <p:cNvSpPr>
              <a:spLocks noChangeShapeType="1"/>
            </p:cNvSpPr>
            <p:nvPr/>
          </p:nvSpPr>
          <p:spPr bwMode="auto">
            <a:xfrm>
              <a:off x="295" y="2655"/>
              <a:ext cx="4672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Oval 25"/>
            <p:cNvSpPr>
              <a:spLocks noChangeAspect="1" noChangeArrowheads="1"/>
            </p:cNvSpPr>
            <p:nvPr/>
          </p:nvSpPr>
          <p:spPr bwMode="auto">
            <a:xfrm>
              <a:off x="2234" y="2636"/>
              <a:ext cx="43" cy="4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800" b="1">
                <a:solidFill>
                  <a:srgbClr val="0066CC"/>
                </a:solidFill>
                <a:latin typeface="Times New Roman" panose="02020603050405020304" pitchFamily="18" charset="0"/>
                <a:ea typeface="楷体_GB2312" charset="-122"/>
              </a:endParaRPr>
            </a:p>
          </p:txBody>
        </p:sp>
        <p:sp>
          <p:nvSpPr>
            <p:cNvPr id="42" name="Text Box 28"/>
            <p:cNvSpPr txBox="1">
              <a:spLocks noChangeArrowheads="1"/>
            </p:cNvSpPr>
            <p:nvPr/>
          </p:nvSpPr>
          <p:spPr bwMode="auto">
            <a:xfrm>
              <a:off x="1202" y="2301"/>
              <a:ext cx="33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i="1">
                  <a:solidFill>
                    <a:srgbClr val="0066CC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</a:p>
          </p:txBody>
        </p:sp>
        <p:sp>
          <p:nvSpPr>
            <p:cNvPr id="43" name="Oval 26"/>
            <p:cNvSpPr>
              <a:spLocks noChangeAspect="1" noChangeArrowheads="1"/>
            </p:cNvSpPr>
            <p:nvPr/>
          </p:nvSpPr>
          <p:spPr bwMode="auto">
            <a:xfrm>
              <a:off x="1292" y="2633"/>
              <a:ext cx="46" cy="45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800" b="1">
                <a:solidFill>
                  <a:srgbClr val="0066CC"/>
                </a:solidFill>
                <a:latin typeface="Times New Roman" panose="02020603050405020304" pitchFamily="18" charset="0"/>
                <a:ea typeface="楷体_GB2312" charset="-122"/>
              </a:endParaRPr>
            </a:p>
          </p:txBody>
        </p:sp>
      </p:grpSp>
      <p:grpSp>
        <p:nvGrpSpPr>
          <p:cNvPr id="46" name="Group 148"/>
          <p:cNvGrpSpPr/>
          <p:nvPr/>
        </p:nvGrpSpPr>
        <p:grpSpPr bwMode="auto">
          <a:xfrm>
            <a:off x="3971925" y="3838458"/>
            <a:ext cx="1471613" cy="1169988"/>
            <a:chOff x="929" y="2387"/>
            <a:chExt cx="522" cy="522"/>
          </a:xfrm>
        </p:grpSpPr>
        <p:grpSp>
          <p:nvGrpSpPr>
            <p:cNvPr id="47" name="Group 86"/>
            <p:cNvGrpSpPr/>
            <p:nvPr/>
          </p:nvGrpSpPr>
          <p:grpSpPr bwMode="auto">
            <a:xfrm>
              <a:off x="929" y="2387"/>
              <a:ext cx="492" cy="261"/>
              <a:chOff x="1723" y="1003"/>
              <a:chExt cx="1260" cy="386"/>
            </a:xfrm>
          </p:grpSpPr>
          <p:sp>
            <p:nvSpPr>
              <p:cNvPr id="54" name="Freeform 20"/>
              <p:cNvSpPr>
                <a:spLocks noChangeArrowheads="1"/>
              </p:cNvSpPr>
              <p:nvPr/>
            </p:nvSpPr>
            <p:spPr bwMode="auto">
              <a:xfrm flipH="1" flipV="1">
                <a:off x="1723" y="1003"/>
                <a:ext cx="1260" cy="386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Line 88"/>
              <p:cNvSpPr>
                <a:spLocks noChangeShapeType="1"/>
              </p:cNvSpPr>
              <p:nvPr/>
            </p:nvSpPr>
            <p:spPr bwMode="auto">
              <a:xfrm flipV="1">
                <a:off x="2086" y="1207"/>
                <a:ext cx="159" cy="6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8" name="Group 89"/>
            <p:cNvGrpSpPr/>
            <p:nvPr/>
          </p:nvGrpSpPr>
          <p:grpSpPr bwMode="auto">
            <a:xfrm>
              <a:off x="935" y="2649"/>
              <a:ext cx="494" cy="260"/>
              <a:chOff x="1679" y="1412"/>
              <a:chExt cx="1338" cy="417"/>
            </a:xfrm>
          </p:grpSpPr>
          <p:sp>
            <p:nvSpPr>
              <p:cNvPr id="52" name="Freeform 17"/>
              <p:cNvSpPr>
                <a:spLocks noChangeArrowheads="1"/>
              </p:cNvSpPr>
              <p:nvPr/>
            </p:nvSpPr>
            <p:spPr bwMode="auto">
              <a:xfrm>
                <a:off x="1679" y="1412"/>
                <a:ext cx="1338" cy="417"/>
              </a:xfrm>
              <a:custGeom>
                <a:avLst/>
                <a:gdLst>
                  <a:gd name="T0" fmla="*/ 1338 w 1338"/>
                  <a:gd name="T1" fmla="*/ 417 h 417"/>
                  <a:gd name="T2" fmla="*/ 1212 w 1338"/>
                  <a:gd name="T3" fmla="*/ 396 h 417"/>
                  <a:gd name="T4" fmla="*/ 0 w 1338"/>
                  <a:gd name="T5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38" h="417">
                    <a:moveTo>
                      <a:pt x="1338" y="417"/>
                    </a:moveTo>
                    <a:lnTo>
                      <a:pt x="1212" y="396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Line 91"/>
              <p:cNvSpPr>
                <a:spLocks noChangeShapeType="1"/>
              </p:cNvSpPr>
              <p:nvPr/>
            </p:nvSpPr>
            <p:spPr bwMode="auto">
              <a:xfrm>
                <a:off x="2109" y="1548"/>
                <a:ext cx="136" cy="4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9" name="Group 147"/>
            <p:cNvGrpSpPr/>
            <p:nvPr/>
          </p:nvGrpSpPr>
          <p:grpSpPr bwMode="auto">
            <a:xfrm>
              <a:off x="942" y="2651"/>
              <a:ext cx="509" cy="2"/>
              <a:chOff x="942" y="2651"/>
              <a:chExt cx="509" cy="2"/>
            </a:xfrm>
          </p:grpSpPr>
          <p:sp>
            <p:nvSpPr>
              <p:cNvPr id="50" name="Line 23"/>
              <p:cNvSpPr>
                <a:spLocks noChangeShapeType="1"/>
              </p:cNvSpPr>
              <p:nvPr/>
            </p:nvSpPr>
            <p:spPr bwMode="auto">
              <a:xfrm flipH="1" flipV="1">
                <a:off x="942" y="2651"/>
                <a:ext cx="509" cy="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Line 94"/>
              <p:cNvSpPr>
                <a:spLocks noChangeShapeType="1"/>
              </p:cNvSpPr>
              <p:nvPr/>
            </p:nvSpPr>
            <p:spPr bwMode="auto">
              <a:xfrm flipV="1">
                <a:off x="1066" y="2653"/>
                <a:ext cx="113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56" name="组合 55"/>
          <p:cNvGrpSpPr/>
          <p:nvPr/>
        </p:nvGrpSpPr>
        <p:grpSpPr bwMode="auto">
          <a:xfrm>
            <a:off x="5280025" y="3640021"/>
            <a:ext cx="2840038" cy="1616075"/>
            <a:chOff x="4099180" y="2557170"/>
            <a:chExt cx="2839692" cy="1617087"/>
          </a:xfrm>
        </p:grpSpPr>
        <p:grpSp>
          <p:nvGrpSpPr>
            <p:cNvPr id="57" name="Group 153"/>
            <p:cNvGrpSpPr/>
            <p:nvPr/>
          </p:nvGrpSpPr>
          <p:grpSpPr bwMode="auto">
            <a:xfrm rot="-224448">
              <a:off x="4134761" y="2557170"/>
              <a:ext cx="2651622" cy="0"/>
              <a:chOff x="2268" y="2228"/>
              <a:chExt cx="1565" cy="0"/>
            </a:xfrm>
          </p:grpSpPr>
          <p:sp>
            <p:nvSpPr>
              <p:cNvPr id="64" name="Line 8"/>
              <p:cNvSpPr>
                <a:spLocks noChangeShapeType="1"/>
              </p:cNvSpPr>
              <p:nvPr/>
            </p:nvSpPr>
            <p:spPr bwMode="auto">
              <a:xfrm rot="-292449" flipH="1" flipV="1">
                <a:off x="2268" y="2228"/>
                <a:ext cx="156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Line 98"/>
              <p:cNvSpPr>
                <a:spLocks noChangeShapeType="1"/>
              </p:cNvSpPr>
              <p:nvPr/>
            </p:nvSpPr>
            <p:spPr bwMode="auto">
              <a:xfrm rot="-292449">
                <a:off x="3066" y="2228"/>
                <a:ext cx="86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8" name="Group 152"/>
            <p:cNvGrpSpPr/>
            <p:nvPr/>
          </p:nvGrpSpPr>
          <p:grpSpPr bwMode="auto">
            <a:xfrm>
              <a:off x="4211006" y="3351914"/>
              <a:ext cx="2727866" cy="0"/>
              <a:chOff x="3379" y="-10245"/>
              <a:chExt cx="1610" cy="0"/>
            </a:xfrm>
          </p:grpSpPr>
          <p:sp>
            <p:nvSpPr>
              <p:cNvPr id="62" name="Line 14"/>
              <p:cNvSpPr>
                <a:spLocks noChangeShapeType="1"/>
              </p:cNvSpPr>
              <p:nvPr/>
            </p:nvSpPr>
            <p:spPr bwMode="auto">
              <a:xfrm flipH="1">
                <a:off x="3379" y="-10245"/>
                <a:ext cx="161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Line 101"/>
              <p:cNvSpPr>
                <a:spLocks noChangeShapeType="1"/>
              </p:cNvSpPr>
              <p:nvPr/>
            </p:nvSpPr>
            <p:spPr bwMode="auto">
              <a:xfrm>
                <a:off x="4195" y="-10245"/>
                <a:ext cx="10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9" name="Group 154"/>
            <p:cNvGrpSpPr/>
            <p:nvPr/>
          </p:nvGrpSpPr>
          <p:grpSpPr bwMode="auto">
            <a:xfrm>
              <a:off x="4099180" y="4174257"/>
              <a:ext cx="2739727" cy="0"/>
              <a:chOff x="2247" y="3158"/>
              <a:chExt cx="1617" cy="0"/>
            </a:xfrm>
          </p:grpSpPr>
          <p:sp>
            <p:nvSpPr>
              <p:cNvPr id="60" name="Line 11"/>
              <p:cNvSpPr>
                <a:spLocks noChangeShapeType="1"/>
              </p:cNvSpPr>
              <p:nvPr/>
            </p:nvSpPr>
            <p:spPr bwMode="auto">
              <a:xfrm rot="673330" flipH="1" flipV="1">
                <a:off x="2247" y="3158"/>
                <a:ext cx="161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Line 104"/>
              <p:cNvSpPr>
                <a:spLocks noChangeShapeType="1"/>
              </p:cNvSpPr>
              <p:nvPr/>
            </p:nvSpPr>
            <p:spPr bwMode="auto">
              <a:xfrm rot="673330" flipV="1">
                <a:off x="3016" y="3158"/>
                <a:ext cx="89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66" name="Group 124"/>
          <p:cNvGrpSpPr/>
          <p:nvPr/>
        </p:nvGrpSpPr>
        <p:grpSpPr bwMode="auto">
          <a:xfrm>
            <a:off x="5067300" y="3212983"/>
            <a:ext cx="1825625" cy="569913"/>
            <a:chOff x="1306" y="2111"/>
            <a:chExt cx="703" cy="254"/>
          </a:xfrm>
        </p:grpSpPr>
        <p:sp>
          <p:nvSpPr>
            <p:cNvPr id="67" name="Freeform 17"/>
            <p:cNvSpPr>
              <a:spLocks noChangeArrowheads="1"/>
            </p:cNvSpPr>
            <p:nvPr/>
          </p:nvSpPr>
          <p:spPr bwMode="auto">
            <a:xfrm rot="21094966" flipV="1">
              <a:off x="1306" y="2128"/>
              <a:ext cx="703" cy="237"/>
            </a:xfrm>
            <a:custGeom>
              <a:avLst/>
              <a:gdLst>
                <a:gd name="T0" fmla="*/ 1212 w 1212"/>
                <a:gd name="T1" fmla="*/ 396 h 396"/>
                <a:gd name="T2" fmla="*/ 0 w 1212"/>
                <a:gd name="T3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12" h="396">
                  <a:moveTo>
                    <a:pt x="1212" y="396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Arc 107"/>
            <p:cNvSpPr>
              <a:spLocks noChangeArrowheads="1"/>
            </p:cNvSpPr>
            <p:nvPr/>
          </p:nvSpPr>
          <p:spPr bwMode="auto">
            <a:xfrm>
              <a:off x="1691" y="2111"/>
              <a:ext cx="182" cy="159"/>
            </a:xfrm>
            <a:custGeom>
              <a:avLst/>
              <a:gdLst>
                <a:gd name="T0" fmla="*/ -1 w 21600"/>
                <a:gd name="T1" fmla="*/ 0 h 21600"/>
                <a:gd name="T2" fmla="*/ 21600 w 21600"/>
                <a:gd name="T3" fmla="*/ 21600 h 21600"/>
                <a:gd name="T4" fmla="*/ -1 w 21600"/>
                <a:gd name="T5" fmla="*/ 0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-1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 fill="none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9" name="Group 123"/>
          <p:cNvGrpSpPr/>
          <p:nvPr/>
        </p:nvGrpSpPr>
        <p:grpSpPr bwMode="auto">
          <a:xfrm>
            <a:off x="4973638" y="5051308"/>
            <a:ext cx="2005012" cy="584200"/>
            <a:chOff x="1270" y="2931"/>
            <a:chExt cx="772" cy="261"/>
          </a:xfrm>
        </p:grpSpPr>
        <p:sp>
          <p:nvSpPr>
            <p:cNvPr id="70" name="Freeform 17"/>
            <p:cNvSpPr>
              <a:spLocks noChangeArrowheads="1"/>
            </p:cNvSpPr>
            <p:nvPr/>
          </p:nvSpPr>
          <p:spPr bwMode="auto">
            <a:xfrm rot="625338">
              <a:off x="1270" y="2931"/>
              <a:ext cx="772" cy="250"/>
            </a:xfrm>
            <a:custGeom>
              <a:avLst/>
              <a:gdLst>
                <a:gd name="T0" fmla="*/ 1212 w 1212"/>
                <a:gd name="T1" fmla="*/ 396 h 396"/>
                <a:gd name="T2" fmla="*/ 0 w 1212"/>
                <a:gd name="T3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12" h="396">
                  <a:moveTo>
                    <a:pt x="1212" y="396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Arc 110"/>
            <p:cNvSpPr>
              <a:spLocks noChangeArrowheads="1"/>
            </p:cNvSpPr>
            <p:nvPr/>
          </p:nvSpPr>
          <p:spPr bwMode="auto">
            <a:xfrm rot="336766" flipV="1">
              <a:off x="1679" y="3033"/>
              <a:ext cx="182" cy="159"/>
            </a:xfrm>
            <a:custGeom>
              <a:avLst/>
              <a:gdLst>
                <a:gd name="T0" fmla="*/ -1 w 21600"/>
                <a:gd name="T1" fmla="*/ 0 h 21600"/>
                <a:gd name="T2" fmla="*/ 21600 w 21600"/>
                <a:gd name="T3" fmla="*/ 21600 h 21600"/>
                <a:gd name="T4" fmla="*/ -1 w 21600"/>
                <a:gd name="T5" fmla="*/ 0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-1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 fill="none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20190610_08553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8140" y="1639570"/>
            <a:ext cx="7337425" cy="3930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351063" y="1355651"/>
            <a:ext cx="35766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观察实验现象</a:t>
            </a:r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1796256" y="561264"/>
            <a:ext cx="28082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3200" b="1" dirty="0" smtClean="0">
                <a:solidFill>
                  <a:srgbClr val="0066CC"/>
                </a:solidFill>
                <a:latin typeface="+mn-lt"/>
                <a:ea typeface="黑体" panose="02010609060101010101" pitchFamily="49" charset="-122"/>
              </a:rPr>
              <a:t>3.</a:t>
            </a:r>
            <a:r>
              <a:rPr lang="zh-CN" altLang="en-US" sz="3200" b="1" dirty="0" smtClean="0">
                <a:solidFill>
                  <a:srgbClr val="0066CC"/>
                </a:solidFill>
                <a:latin typeface="+mn-lt"/>
                <a:ea typeface="黑体" panose="02010609060101010101" pitchFamily="49" charset="-122"/>
              </a:rPr>
              <a:t>凹透镜：</a:t>
            </a:r>
          </a:p>
        </p:txBody>
      </p:sp>
      <p:sp>
        <p:nvSpPr>
          <p:cNvPr id="4" name="Text Box 43"/>
          <p:cNvSpPr txBox="1">
            <a:spLocks noChangeArrowheads="1"/>
          </p:cNvSpPr>
          <p:nvPr/>
        </p:nvSpPr>
        <p:spPr bwMode="auto">
          <a:xfrm>
            <a:off x="3952081" y="570789"/>
            <a:ext cx="36750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dirty="0" smtClean="0">
                <a:solidFill>
                  <a:srgbClr val="0066CC"/>
                </a:solidFill>
                <a:latin typeface="+mn-lt"/>
                <a:ea typeface="黑体" panose="02010609060101010101" pitchFamily="49" charset="-122"/>
              </a:rPr>
              <a:t>对光线有发散作用</a:t>
            </a:r>
          </a:p>
        </p:txBody>
      </p:sp>
      <p:grpSp>
        <p:nvGrpSpPr>
          <p:cNvPr id="5" name="Group 12"/>
          <p:cNvGrpSpPr/>
          <p:nvPr/>
        </p:nvGrpSpPr>
        <p:grpSpPr bwMode="auto">
          <a:xfrm>
            <a:off x="2661443" y="2203825"/>
            <a:ext cx="6256337" cy="4284663"/>
            <a:chOff x="453" y="414"/>
            <a:chExt cx="4922" cy="3402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453" y="1706"/>
              <a:ext cx="1975" cy="770"/>
            </a:xfrm>
            <a:prstGeom prst="rect">
              <a:avLst/>
            </a:prstGeom>
            <a:solidFill>
              <a:srgbClr val="B4A9E9">
                <a:alpha val="78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2800">
                <a:latin typeface="+mn-ea"/>
                <a:ea typeface="+mn-ea"/>
              </a:endParaRPr>
            </a:p>
          </p:txBody>
        </p:sp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>
              <a:off x="2404" y="414"/>
              <a:ext cx="2971" cy="3402"/>
            </a:xfrm>
            <a:custGeom>
              <a:avLst/>
              <a:gdLst>
                <a:gd name="T0" fmla="*/ 2971 w 2971"/>
                <a:gd name="T1" fmla="*/ 0 h 3402"/>
                <a:gd name="T2" fmla="*/ 10 w 2971"/>
                <a:gd name="T3" fmla="*/ 1296 h 3402"/>
                <a:gd name="T4" fmla="*/ 0 w 2971"/>
                <a:gd name="T5" fmla="*/ 2046 h 3402"/>
                <a:gd name="T6" fmla="*/ 2971 w 2971"/>
                <a:gd name="T7" fmla="*/ 3402 h 3402"/>
                <a:gd name="T8" fmla="*/ 2971 w 2971"/>
                <a:gd name="T9" fmla="*/ 0 h 3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1" h="3402">
                  <a:moveTo>
                    <a:pt x="2971" y="0"/>
                  </a:moveTo>
                  <a:lnTo>
                    <a:pt x="10" y="1296"/>
                  </a:lnTo>
                  <a:lnTo>
                    <a:pt x="0" y="2046"/>
                  </a:lnTo>
                  <a:lnTo>
                    <a:pt x="2971" y="3402"/>
                  </a:lnTo>
                  <a:lnTo>
                    <a:pt x="2971" y="0"/>
                  </a:lnTo>
                  <a:close/>
                </a:path>
              </a:pathLst>
            </a:custGeom>
            <a:gradFill rotWithShape="1">
              <a:gsLst>
                <a:gs pos="0">
                  <a:srgbClr val="BFB6EC"/>
                </a:gs>
                <a:gs pos="100000">
                  <a:schemeClr val="bg1">
                    <a:alpha val="37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Group 15"/>
          <p:cNvGrpSpPr/>
          <p:nvPr/>
        </p:nvGrpSpPr>
        <p:grpSpPr bwMode="auto">
          <a:xfrm>
            <a:off x="2705893" y="2781675"/>
            <a:ext cx="5592762" cy="3143250"/>
            <a:chOff x="499" y="890"/>
            <a:chExt cx="4400" cy="2495"/>
          </a:xfrm>
        </p:grpSpPr>
        <p:grpSp>
          <p:nvGrpSpPr>
            <p:cNvPr id="9" name="Group 16"/>
            <p:cNvGrpSpPr/>
            <p:nvPr/>
          </p:nvGrpSpPr>
          <p:grpSpPr bwMode="auto">
            <a:xfrm>
              <a:off x="2404" y="890"/>
              <a:ext cx="2495" cy="2495"/>
              <a:chOff x="2426" y="890"/>
              <a:chExt cx="2495" cy="2495"/>
            </a:xfrm>
          </p:grpSpPr>
          <p:grpSp>
            <p:nvGrpSpPr>
              <p:cNvPr id="21" name="Group 17"/>
              <p:cNvGrpSpPr/>
              <p:nvPr/>
            </p:nvGrpSpPr>
            <p:grpSpPr bwMode="auto">
              <a:xfrm>
                <a:off x="2426" y="890"/>
                <a:ext cx="1951" cy="862"/>
                <a:chOff x="2427" y="514"/>
                <a:chExt cx="1629" cy="1227"/>
              </a:xfrm>
            </p:grpSpPr>
            <p:sp>
              <p:nvSpPr>
                <p:cNvPr id="3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427" y="1307"/>
                  <a:ext cx="563" cy="43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tailEnd type="triangle" w="lg" len="lg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800">
                    <a:latin typeface="+mn-ea"/>
                    <a:ea typeface="+mn-ea"/>
                  </a:endParaRPr>
                </a:p>
              </p:txBody>
            </p:sp>
            <p:sp>
              <p:nvSpPr>
                <p:cNvPr id="35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96" y="514"/>
                  <a:ext cx="1160" cy="859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" name="Group 20"/>
              <p:cNvGrpSpPr/>
              <p:nvPr/>
            </p:nvGrpSpPr>
            <p:grpSpPr bwMode="auto">
              <a:xfrm>
                <a:off x="2426" y="1412"/>
                <a:ext cx="2495" cy="507"/>
                <a:chOff x="2427" y="903"/>
                <a:chExt cx="2271" cy="1006"/>
              </a:xfrm>
            </p:grpSpPr>
            <p:sp>
              <p:nvSpPr>
                <p:cNvPr id="3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427" y="1642"/>
                  <a:ext cx="629" cy="268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tailEnd type="triangle" w="lg" len="lg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800">
                    <a:latin typeface="+mn-ea"/>
                    <a:ea typeface="+mn-ea"/>
                  </a:endParaRPr>
                </a:p>
              </p:txBody>
            </p:sp>
            <p:sp>
              <p:nvSpPr>
                <p:cNvPr id="33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2896" y="903"/>
                  <a:ext cx="1802" cy="805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3" name="Group 23"/>
              <p:cNvGrpSpPr/>
              <p:nvPr/>
            </p:nvGrpSpPr>
            <p:grpSpPr bwMode="auto">
              <a:xfrm>
                <a:off x="2427" y="2108"/>
                <a:ext cx="2260" cy="7"/>
                <a:chOff x="2427" y="2069"/>
                <a:chExt cx="2260" cy="7"/>
              </a:xfrm>
            </p:grpSpPr>
            <p:sp>
              <p:nvSpPr>
                <p:cNvPr id="30" name="Line 18"/>
                <p:cNvSpPr>
                  <a:spLocks noChangeShapeType="1"/>
                </p:cNvSpPr>
                <p:nvPr/>
              </p:nvSpPr>
              <p:spPr bwMode="auto">
                <a:xfrm>
                  <a:off x="2427" y="2076"/>
                  <a:ext cx="657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tailEnd type="triangle" w="lg" len="lg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800">
                    <a:latin typeface="+mn-ea"/>
                    <a:ea typeface="+mn-ea"/>
                  </a:endParaRPr>
                </a:p>
              </p:txBody>
            </p:sp>
            <p:sp>
              <p:nvSpPr>
                <p:cNvPr id="31" name="Line 34"/>
                <p:cNvSpPr>
                  <a:spLocks noChangeShapeType="1"/>
                </p:cNvSpPr>
                <p:nvPr/>
              </p:nvSpPr>
              <p:spPr bwMode="auto">
                <a:xfrm>
                  <a:off x="2948" y="2069"/>
                  <a:ext cx="1739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4" name="Group 26"/>
              <p:cNvGrpSpPr/>
              <p:nvPr/>
            </p:nvGrpSpPr>
            <p:grpSpPr bwMode="auto">
              <a:xfrm>
                <a:off x="2426" y="2273"/>
                <a:ext cx="2291" cy="522"/>
                <a:chOff x="2427" y="2244"/>
                <a:chExt cx="2381" cy="905"/>
              </a:xfrm>
            </p:grpSpPr>
            <p:sp>
              <p:nvSpPr>
                <p:cNvPr id="28" name="Line 19"/>
                <p:cNvSpPr>
                  <a:spLocks noChangeShapeType="1"/>
                </p:cNvSpPr>
                <p:nvPr/>
              </p:nvSpPr>
              <p:spPr bwMode="auto">
                <a:xfrm>
                  <a:off x="2424" y="2249"/>
                  <a:ext cx="626" cy="234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tailEnd type="triangle" w="lg" len="lg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800">
                    <a:latin typeface="+mn-ea"/>
                    <a:ea typeface="+mn-ea"/>
                  </a:endParaRPr>
                </a:p>
              </p:txBody>
            </p:sp>
            <p:sp>
              <p:nvSpPr>
                <p:cNvPr id="29" name="Line 35"/>
                <p:cNvSpPr>
                  <a:spLocks noChangeShapeType="1"/>
                </p:cNvSpPr>
                <p:nvPr/>
              </p:nvSpPr>
              <p:spPr bwMode="auto">
                <a:xfrm>
                  <a:off x="2959" y="2445"/>
                  <a:ext cx="1849" cy="704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5" name="Group 29"/>
              <p:cNvGrpSpPr/>
              <p:nvPr/>
            </p:nvGrpSpPr>
            <p:grpSpPr bwMode="auto">
              <a:xfrm>
                <a:off x="2426" y="2455"/>
                <a:ext cx="2110" cy="930"/>
                <a:chOff x="2427" y="2411"/>
                <a:chExt cx="2162" cy="1609"/>
              </a:xfrm>
            </p:grpSpPr>
            <p:sp>
              <p:nvSpPr>
                <p:cNvPr id="26" name="Line 20"/>
                <p:cNvSpPr>
                  <a:spLocks noChangeShapeType="1"/>
                </p:cNvSpPr>
                <p:nvPr/>
              </p:nvSpPr>
              <p:spPr bwMode="auto">
                <a:xfrm>
                  <a:off x="2424" y="2411"/>
                  <a:ext cx="535" cy="403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tailEnd type="triangle" w="lg" len="lg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800">
                    <a:latin typeface="+mn-ea"/>
                    <a:ea typeface="+mn-ea"/>
                  </a:endParaRPr>
                </a:p>
              </p:txBody>
            </p:sp>
            <p:sp>
              <p:nvSpPr>
                <p:cNvPr id="27" name="Line 36"/>
                <p:cNvSpPr>
                  <a:spLocks noChangeShapeType="1"/>
                </p:cNvSpPr>
                <p:nvPr/>
              </p:nvSpPr>
              <p:spPr bwMode="auto">
                <a:xfrm>
                  <a:off x="2865" y="2747"/>
                  <a:ext cx="1724" cy="1273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Group 32"/>
            <p:cNvGrpSpPr/>
            <p:nvPr/>
          </p:nvGrpSpPr>
          <p:grpSpPr bwMode="auto">
            <a:xfrm>
              <a:off x="499" y="1752"/>
              <a:ext cx="1928" cy="703"/>
              <a:chOff x="0" y="1661"/>
              <a:chExt cx="2472" cy="907"/>
            </a:xfrm>
          </p:grpSpPr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>
                <a:off x="1247" y="1890"/>
                <a:ext cx="122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1247" y="1663"/>
                <a:ext cx="122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>
                <a:off x="1247" y="2340"/>
                <a:ext cx="122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1203" y="2568"/>
                <a:ext cx="1271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1247" y="2118"/>
                <a:ext cx="1179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  <p:sp>
            <p:nvSpPr>
              <p:cNvPr id="16" name="Line 23"/>
              <p:cNvSpPr>
                <a:spLocks noChangeShapeType="1"/>
              </p:cNvSpPr>
              <p:nvPr/>
            </p:nvSpPr>
            <p:spPr bwMode="auto">
              <a:xfrm>
                <a:off x="0" y="1663"/>
                <a:ext cx="1292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  <p:sp>
            <p:nvSpPr>
              <p:cNvPr id="17" name="Line 24"/>
              <p:cNvSpPr>
                <a:spLocks noChangeShapeType="1"/>
              </p:cNvSpPr>
              <p:nvPr/>
            </p:nvSpPr>
            <p:spPr bwMode="auto">
              <a:xfrm>
                <a:off x="0" y="1890"/>
                <a:ext cx="1292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  <p:sp>
            <p:nvSpPr>
              <p:cNvPr id="18" name="Line 25"/>
              <p:cNvSpPr>
                <a:spLocks noChangeShapeType="1"/>
              </p:cNvSpPr>
              <p:nvPr/>
            </p:nvSpPr>
            <p:spPr bwMode="auto">
              <a:xfrm>
                <a:off x="0" y="2118"/>
                <a:ext cx="1292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  <p:sp>
            <p:nvSpPr>
              <p:cNvPr id="19" name="Line 26"/>
              <p:cNvSpPr>
                <a:spLocks noChangeShapeType="1"/>
              </p:cNvSpPr>
              <p:nvPr/>
            </p:nvSpPr>
            <p:spPr bwMode="auto">
              <a:xfrm>
                <a:off x="0" y="2340"/>
                <a:ext cx="1292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  <p:sp>
            <p:nvSpPr>
              <p:cNvPr id="20" name="Line 27"/>
              <p:cNvSpPr>
                <a:spLocks noChangeShapeType="1"/>
              </p:cNvSpPr>
              <p:nvPr/>
            </p:nvSpPr>
            <p:spPr bwMode="auto">
              <a:xfrm>
                <a:off x="0" y="2568"/>
                <a:ext cx="1292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800"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36" name="Group 46"/>
          <p:cNvGrpSpPr/>
          <p:nvPr/>
        </p:nvGrpSpPr>
        <p:grpSpPr bwMode="auto">
          <a:xfrm>
            <a:off x="2302668" y="3538913"/>
            <a:ext cx="6513512" cy="1598612"/>
            <a:chOff x="703" y="2050"/>
            <a:chExt cx="4526" cy="1111"/>
          </a:xfrm>
        </p:grpSpPr>
        <p:sp>
          <p:nvSpPr>
            <p:cNvPr id="37" name="Line 5"/>
            <p:cNvSpPr>
              <a:spLocks noChangeShapeType="1"/>
            </p:cNvSpPr>
            <p:nvPr/>
          </p:nvSpPr>
          <p:spPr bwMode="auto">
            <a:xfrm>
              <a:off x="703" y="2587"/>
              <a:ext cx="4526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sz="2800">
                <a:latin typeface="+mn-ea"/>
                <a:ea typeface="+mn-ea"/>
              </a:endParaRPr>
            </a:p>
          </p:txBody>
        </p:sp>
        <p:grpSp>
          <p:nvGrpSpPr>
            <p:cNvPr id="38" name="Group 45"/>
            <p:cNvGrpSpPr/>
            <p:nvPr/>
          </p:nvGrpSpPr>
          <p:grpSpPr bwMode="auto">
            <a:xfrm>
              <a:off x="2566" y="2050"/>
              <a:ext cx="220" cy="1111"/>
              <a:chOff x="2575" y="2050"/>
              <a:chExt cx="220" cy="1111"/>
            </a:xfrm>
          </p:grpSpPr>
          <p:sp>
            <p:nvSpPr>
              <p:cNvPr id="39" name="xjhgx3"/>
              <p:cNvSpPr>
                <a:spLocks noChangeArrowheads="1"/>
              </p:cNvSpPr>
              <p:nvPr/>
            </p:nvSpPr>
            <p:spPr bwMode="auto">
              <a:xfrm>
                <a:off x="2575" y="2050"/>
                <a:ext cx="220" cy="1111"/>
              </a:xfrm>
              <a:custGeom>
                <a:avLst/>
                <a:gdLst>
                  <a:gd name="T0" fmla="*/ 980 w 980"/>
                  <a:gd name="T1" fmla="*/ 0 h 4408"/>
                  <a:gd name="T2" fmla="*/ 907 w 980"/>
                  <a:gd name="T3" fmla="*/ 270 h 4408"/>
                  <a:gd name="T4" fmla="*/ 845 w 980"/>
                  <a:gd name="T5" fmla="*/ 542 h 4408"/>
                  <a:gd name="T6" fmla="*/ 791 w 980"/>
                  <a:gd name="T7" fmla="*/ 816 h 4408"/>
                  <a:gd name="T8" fmla="*/ 748 w 980"/>
                  <a:gd name="T9" fmla="*/ 1091 h 4408"/>
                  <a:gd name="T10" fmla="*/ 714 w 980"/>
                  <a:gd name="T11" fmla="*/ 1368 h 4408"/>
                  <a:gd name="T12" fmla="*/ 689 w 980"/>
                  <a:gd name="T13" fmla="*/ 1646 h 4408"/>
                  <a:gd name="T14" fmla="*/ 675 w 980"/>
                  <a:gd name="T15" fmla="*/ 1925 h 4408"/>
                  <a:gd name="T16" fmla="*/ 670 w 980"/>
                  <a:gd name="T17" fmla="*/ 2204 h 4408"/>
                  <a:gd name="T18" fmla="*/ 675 w 980"/>
                  <a:gd name="T19" fmla="*/ 2483 h 4408"/>
                  <a:gd name="T20" fmla="*/ 689 w 980"/>
                  <a:gd name="T21" fmla="*/ 2762 h 4408"/>
                  <a:gd name="T22" fmla="*/ 714 w 980"/>
                  <a:gd name="T23" fmla="*/ 3040 h 4408"/>
                  <a:gd name="T24" fmla="*/ 748 w 980"/>
                  <a:gd name="T25" fmla="*/ 3317 h 4408"/>
                  <a:gd name="T26" fmla="*/ 791 w 980"/>
                  <a:gd name="T27" fmla="*/ 3592 h 4408"/>
                  <a:gd name="T28" fmla="*/ 845 w 980"/>
                  <a:gd name="T29" fmla="*/ 3866 h 4408"/>
                  <a:gd name="T30" fmla="*/ 907 w 980"/>
                  <a:gd name="T31" fmla="*/ 4138 h 4408"/>
                  <a:gd name="T32" fmla="*/ 980 w 980"/>
                  <a:gd name="T33" fmla="*/ 4408 h 4408"/>
                  <a:gd name="T34" fmla="*/ 0 w 980"/>
                  <a:gd name="T35" fmla="*/ 4408 h 4408"/>
                  <a:gd name="T36" fmla="*/ 73 w 980"/>
                  <a:gd name="T37" fmla="*/ 4138 h 4408"/>
                  <a:gd name="T38" fmla="*/ 135 w 980"/>
                  <a:gd name="T39" fmla="*/ 3866 h 4408"/>
                  <a:gd name="T40" fmla="*/ 189 w 980"/>
                  <a:gd name="T41" fmla="*/ 3592 h 4408"/>
                  <a:gd name="T42" fmla="*/ 232 w 980"/>
                  <a:gd name="T43" fmla="*/ 3317 h 4408"/>
                  <a:gd name="T44" fmla="*/ 266 w 980"/>
                  <a:gd name="T45" fmla="*/ 3040 h 4408"/>
                  <a:gd name="T46" fmla="*/ 291 w 980"/>
                  <a:gd name="T47" fmla="*/ 2762 h 4408"/>
                  <a:gd name="T48" fmla="*/ 305 w 980"/>
                  <a:gd name="T49" fmla="*/ 2483 h 4408"/>
                  <a:gd name="T50" fmla="*/ 310 w 980"/>
                  <a:gd name="T51" fmla="*/ 2204 h 4408"/>
                  <a:gd name="T52" fmla="*/ 305 w 980"/>
                  <a:gd name="T53" fmla="*/ 1925 h 4408"/>
                  <a:gd name="T54" fmla="*/ 291 w 980"/>
                  <a:gd name="T55" fmla="*/ 1646 h 4408"/>
                  <a:gd name="T56" fmla="*/ 266 w 980"/>
                  <a:gd name="T57" fmla="*/ 1368 h 4408"/>
                  <a:gd name="T58" fmla="*/ 232 w 980"/>
                  <a:gd name="T59" fmla="*/ 1091 h 4408"/>
                  <a:gd name="T60" fmla="*/ 189 w 980"/>
                  <a:gd name="T61" fmla="*/ 816 h 4408"/>
                  <a:gd name="T62" fmla="*/ 135 w 980"/>
                  <a:gd name="T63" fmla="*/ 542 h 4408"/>
                  <a:gd name="T64" fmla="*/ 73 w 980"/>
                  <a:gd name="T65" fmla="*/ 270 h 4408"/>
                  <a:gd name="T66" fmla="*/ 0 w 980"/>
                  <a:gd name="T67" fmla="*/ 0 h 4408"/>
                  <a:gd name="T68" fmla="*/ 980 w 980"/>
                  <a:gd name="T69" fmla="*/ 0 h 4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80" h="4408">
                    <a:moveTo>
                      <a:pt x="980" y="0"/>
                    </a:moveTo>
                    <a:lnTo>
                      <a:pt x="907" y="270"/>
                    </a:lnTo>
                    <a:lnTo>
                      <a:pt x="845" y="542"/>
                    </a:lnTo>
                    <a:lnTo>
                      <a:pt x="791" y="816"/>
                    </a:lnTo>
                    <a:lnTo>
                      <a:pt x="748" y="1091"/>
                    </a:lnTo>
                    <a:lnTo>
                      <a:pt x="714" y="1368"/>
                    </a:lnTo>
                    <a:lnTo>
                      <a:pt x="689" y="1646"/>
                    </a:lnTo>
                    <a:lnTo>
                      <a:pt x="675" y="1925"/>
                    </a:lnTo>
                    <a:lnTo>
                      <a:pt x="670" y="2204"/>
                    </a:lnTo>
                    <a:lnTo>
                      <a:pt x="675" y="2483"/>
                    </a:lnTo>
                    <a:lnTo>
                      <a:pt x="689" y="2762"/>
                    </a:lnTo>
                    <a:lnTo>
                      <a:pt x="714" y="3040"/>
                    </a:lnTo>
                    <a:lnTo>
                      <a:pt x="748" y="3317"/>
                    </a:lnTo>
                    <a:lnTo>
                      <a:pt x="791" y="3592"/>
                    </a:lnTo>
                    <a:lnTo>
                      <a:pt x="845" y="3866"/>
                    </a:lnTo>
                    <a:lnTo>
                      <a:pt x="907" y="4138"/>
                    </a:lnTo>
                    <a:lnTo>
                      <a:pt x="980" y="4408"/>
                    </a:lnTo>
                    <a:lnTo>
                      <a:pt x="0" y="4408"/>
                    </a:lnTo>
                    <a:lnTo>
                      <a:pt x="73" y="4138"/>
                    </a:lnTo>
                    <a:lnTo>
                      <a:pt x="135" y="3866"/>
                    </a:lnTo>
                    <a:lnTo>
                      <a:pt x="189" y="3592"/>
                    </a:lnTo>
                    <a:lnTo>
                      <a:pt x="232" y="3317"/>
                    </a:lnTo>
                    <a:lnTo>
                      <a:pt x="266" y="3040"/>
                    </a:lnTo>
                    <a:lnTo>
                      <a:pt x="291" y="2762"/>
                    </a:lnTo>
                    <a:lnTo>
                      <a:pt x="305" y="2483"/>
                    </a:lnTo>
                    <a:lnTo>
                      <a:pt x="310" y="2204"/>
                    </a:lnTo>
                    <a:lnTo>
                      <a:pt x="305" y="1925"/>
                    </a:lnTo>
                    <a:lnTo>
                      <a:pt x="291" y="1646"/>
                    </a:lnTo>
                    <a:lnTo>
                      <a:pt x="266" y="1368"/>
                    </a:lnTo>
                    <a:lnTo>
                      <a:pt x="232" y="1091"/>
                    </a:lnTo>
                    <a:lnTo>
                      <a:pt x="189" y="816"/>
                    </a:lnTo>
                    <a:lnTo>
                      <a:pt x="135" y="542"/>
                    </a:lnTo>
                    <a:lnTo>
                      <a:pt x="73" y="270"/>
                    </a:lnTo>
                    <a:lnTo>
                      <a:pt x="0" y="0"/>
                    </a:lnTo>
                    <a:lnTo>
                      <a:pt x="98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5FFFF"/>
                  </a:gs>
                  <a:gs pos="50000">
                    <a:srgbClr val="47FFFF"/>
                  </a:gs>
                  <a:gs pos="100000">
                    <a:srgbClr val="D5FFFF"/>
                  </a:gs>
                </a:gsLst>
                <a:lin ang="5400000" scaled="1"/>
              </a:gradFill>
              <a:ln w="28575">
                <a:solidFill>
                  <a:srgbClr val="2D5FFF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Oval 44"/>
              <p:cNvSpPr>
                <a:spLocks noChangeArrowheads="1"/>
              </p:cNvSpPr>
              <p:nvPr/>
            </p:nvSpPr>
            <p:spPr bwMode="auto">
              <a:xfrm>
                <a:off x="2653" y="2568"/>
                <a:ext cx="46" cy="4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rgbClr val="FF3300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41" name="TextBox 2"/>
          <p:cNvSpPr txBox="1">
            <a:spLocks noChangeArrowheads="1"/>
          </p:cNvSpPr>
          <p:nvPr/>
        </p:nvSpPr>
        <p:spPr bwMode="auto">
          <a:xfrm>
            <a:off x="950118" y="5734425"/>
            <a:ext cx="83518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光经过凹透镜后的发散是不是也有规律可循？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614" y="1927669"/>
            <a:ext cx="3104356" cy="104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13612" y="1811338"/>
            <a:ext cx="3563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凹透镜有焦点吗？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50475" y="1811338"/>
            <a:ext cx="4895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把折射光线反向延长看一看。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Group 47"/>
          <p:cNvGrpSpPr/>
          <p:nvPr/>
        </p:nvGrpSpPr>
        <p:grpSpPr bwMode="auto">
          <a:xfrm>
            <a:off x="2786750" y="2995613"/>
            <a:ext cx="5759450" cy="2016125"/>
            <a:chOff x="1179" y="1752"/>
            <a:chExt cx="3628" cy="127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1179" y="2395"/>
              <a:ext cx="36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xjhgx3"/>
            <p:cNvSpPr>
              <a:spLocks noChangeArrowheads="1"/>
            </p:cNvSpPr>
            <p:nvPr/>
          </p:nvSpPr>
          <p:spPr bwMode="auto">
            <a:xfrm>
              <a:off x="2563" y="1752"/>
              <a:ext cx="249" cy="1270"/>
            </a:xfrm>
            <a:custGeom>
              <a:avLst/>
              <a:gdLst>
                <a:gd name="T0" fmla="*/ 980 w 980"/>
                <a:gd name="T1" fmla="*/ 0 h 4408"/>
                <a:gd name="T2" fmla="*/ 907 w 980"/>
                <a:gd name="T3" fmla="*/ 270 h 4408"/>
                <a:gd name="T4" fmla="*/ 845 w 980"/>
                <a:gd name="T5" fmla="*/ 542 h 4408"/>
                <a:gd name="T6" fmla="*/ 791 w 980"/>
                <a:gd name="T7" fmla="*/ 816 h 4408"/>
                <a:gd name="T8" fmla="*/ 748 w 980"/>
                <a:gd name="T9" fmla="*/ 1091 h 4408"/>
                <a:gd name="T10" fmla="*/ 714 w 980"/>
                <a:gd name="T11" fmla="*/ 1368 h 4408"/>
                <a:gd name="T12" fmla="*/ 689 w 980"/>
                <a:gd name="T13" fmla="*/ 1646 h 4408"/>
                <a:gd name="T14" fmla="*/ 675 w 980"/>
                <a:gd name="T15" fmla="*/ 1925 h 4408"/>
                <a:gd name="T16" fmla="*/ 670 w 980"/>
                <a:gd name="T17" fmla="*/ 2204 h 4408"/>
                <a:gd name="T18" fmla="*/ 675 w 980"/>
                <a:gd name="T19" fmla="*/ 2483 h 4408"/>
                <a:gd name="T20" fmla="*/ 689 w 980"/>
                <a:gd name="T21" fmla="*/ 2762 h 4408"/>
                <a:gd name="T22" fmla="*/ 714 w 980"/>
                <a:gd name="T23" fmla="*/ 3040 h 4408"/>
                <a:gd name="T24" fmla="*/ 748 w 980"/>
                <a:gd name="T25" fmla="*/ 3317 h 4408"/>
                <a:gd name="T26" fmla="*/ 791 w 980"/>
                <a:gd name="T27" fmla="*/ 3592 h 4408"/>
                <a:gd name="T28" fmla="*/ 845 w 980"/>
                <a:gd name="T29" fmla="*/ 3866 h 4408"/>
                <a:gd name="T30" fmla="*/ 907 w 980"/>
                <a:gd name="T31" fmla="*/ 4138 h 4408"/>
                <a:gd name="T32" fmla="*/ 980 w 980"/>
                <a:gd name="T33" fmla="*/ 4408 h 4408"/>
                <a:gd name="T34" fmla="*/ 0 w 980"/>
                <a:gd name="T35" fmla="*/ 4408 h 4408"/>
                <a:gd name="T36" fmla="*/ 73 w 980"/>
                <a:gd name="T37" fmla="*/ 4138 h 4408"/>
                <a:gd name="T38" fmla="*/ 135 w 980"/>
                <a:gd name="T39" fmla="*/ 3866 h 4408"/>
                <a:gd name="T40" fmla="*/ 189 w 980"/>
                <a:gd name="T41" fmla="*/ 3592 h 4408"/>
                <a:gd name="T42" fmla="*/ 232 w 980"/>
                <a:gd name="T43" fmla="*/ 3317 h 4408"/>
                <a:gd name="T44" fmla="*/ 266 w 980"/>
                <a:gd name="T45" fmla="*/ 3040 h 4408"/>
                <a:gd name="T46" fmla="*/ 291 w 980"/>
                <a:gd name="T47" fmla="*/ 2762 h 4408"/>
                <a:gd name="T48" fmla="*/ 305 w 980"/>
                <a:gd name="T49" fmla="*/ 2483 h 4408"/>
                <a:gd name="T50" fmla="*/ 310 w 980"/>
                <a:gd name="T51" fmla="*/ 2204 h 4408"/>
                <a:gd name="T52" fmla="*/ 305 w 980"/>
                <a:gd name="T53" fmla="*/ 1925 h 4408"/>
                <a:gd name="T54" fmla="*/ 291 w 980"/>
                <a:gd name="T55" fmla="*/ 1646 h 4408"/>
                <a:gd name="T56" fmla="*/ 266 w 980"/>
                <a:gd name="T57" fmla="*/ 1368 h 4408"/>
                <a:gd name="T58" fmla="*/ 232 w 980"/>
                <a:gd name="T59" fmla="*/ 1091 h 4408"/>
                <a:gd name="T60" fmla="*/ 189 w 980"/>
                <a:gd name="T61" fmla="*/ 816 h 4408"/>
                <a:gd name="T62" fmla="*/ 135 w 980"/>
                <a:gd name="T63" fmla="*/ 542 h 4408"/>
                <a:gd name="T64" fmla="*/ 73 w 980"/>
                <a:gd name="T65" fmla="*/ 270 h 4408"/>
                <a:gd name="T66" fmla="*/ 0 w 980"/>
                <a:gd name="T67" fmla="*/ 0 h 4408"/>
                <a:gd name="T68" fmla="*/ 980 w 980"/>
                <a:gd name="T69" fmla="*/ 0 h 4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0" h="4408">
                  <a:moveTo>
                    <a:pt x="980" y="0"/>
                  </a:moveTo>
                  <a:lnTo>
                    <a:pt x="907" y="270"/>
                  </a:lnTo>
                  <a:lnTo>
                    <a:pt x="845" y="542"/>
                  </a:lnTo>
                  <a:lnTo>
                    <a:pt x="791" y="816"/>
                  </a:lnTo>
                  <a:lnTo>
                    <a:pt x="748" y="1091"/>
                  </a:lnTo>
                  <a:lnTo>
                    <a:pt x="714" y="1368"/>
                  </a:lnTo>
                  <a:lnTo>
                    <a:pt x="689" y="1646"/>
                  </a:lnTo>
                  <a:lnTo>
                    <a:pt x="675" y="1925"/>
                  </a:lnTo>
                  <a:lnTo>
                    <a:pt x="670" y="2204"/>
                  </a:lnTo>
                  <a:lnTo>
                    <a:pt x="675" y="2483"/>
                  </a:lnTo>
                  <a:lnTo>
                    <a:pt x="689" y="2762"/>
                  </a:lnTo>
                  <a:lnTo>
                    <a:pt x="714" y="3040"/>
                  </a:lnTo>
                  <a:lnTo>
                    <a:pt x="748" y="3317"/>
                  </a:lnTo>
                  <a:lnTo>
                    <a:pt x="791" y="3592"/>
                  </a:lnTo>
                  <a:lnTo>
                    <a:pt x="845" y="3866"/>
                  </a:lnTo>
                  <a:lnTo>
                    <a:pt x="907" y="4138"/>
                  </a:lnTo>
                  <a:lnTo>
                    <a:pt x="980" y="4408"/>
                  </a:lnTo>
                  <a:lnTo>
                    <a:pt x="0" y="4408"/>
                  </a:lnTo>
                  <a:lnTo>
                    <a:pt x="73" y="4138"/>
                  </a:lnTo>
                  <a:lnTo>
                    <a:pt x="135" y="3866"/>
                  </a:lnTo>
                  <a:lnTo>
                    <a:pt x="189" y="3592"/>
                  </a:lnTo>
                  <a:lnTo>
                    <a:pt x="232" y="3317"/>
                  </a:lnTo>
                  <a:lnTo>
                    <a:pt x="266" y="3040"/>
                  </a:lnTo>
                  <a:lnTo>
                    <a:pt x="291" y="2762"/>
                  </a:lnTo>
                  <a:lnTo>
                    <a:pt x="305" y="2483"/>
                  </a:lnTo>
                  <a:lnTo>
                    <a:pt x="310" y="2204"/>
                  </a:lnTo>
                  <a:lnTo>
                    <a:pt x="305" y="1925"/>
                  </a:lnTo>
                  <a:lnTo>
                    <a:pt x="291" y="1646"/>
                  </a:lnTo>
                  <a:lnTo>
                    <a:pt x="266" y="1368"/>
                  </a:lnTo>
                  <a:lnTo>
                    <a:pt x="232" y="1091"/>
                  </a:lnTo>
                  <a:lnTo>
                    <a:pt x="189" y="816"/>
                  </a:lnTo>
                  <a:lnTo>
                    <a:pt x="135" y="542"/>
                  </a:lnTo>
                  <a:lnTo>
                    <a:pt x="73" y="270"/>
                  </a:lnTo>
                  <a:lnTo>
                    <a:pt x="0" y="0"/>
                  </a:lnTo>
                  <a:lnTo>
                    <a:pt x="980" y="0"/>
                  </a:lnTo>
                  <a:close/>
                </a:path>
              </a:pathLst>
            </a:custGeom>
            <a:gradFill rotWithShape="1">
              <a:gsLst>
                <a:gs pos="0">
                  <a:srgbClr val="D5FFFF"/>
                </a:gs>
                <a:gs pos="50000">
                  <a:srgbClr val="47FFFF"/>
                </a:gs>
                <a:gs pos="100000">
                  <a:srgbClr val="D5FFFF"/>
                </a:gs>
              </a:gsLst>
              <a:lin ang="5400000" scaled="1"/>
            </a:gradFill>
            <a:ln w="28575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Oval 39"/>
            <p:cNvSpPr>
              <a:spLocks noChangeArrowheads="1"/>
            </p:cNvSpPr>
            <p:nvPr/>
          </p:nvSpPr>
          <p:spPr bwMode="auto">
            <a:xfrm>
              <a:off x="2653" y="2364"/>
              <a:ext cx="68" cy="68"/>
            </a:xfrm>
            <a:prstGeom prst="ellipse">
              <a:avLst/>
            </a:prstGeom>
            <a:solidFill>
              <a:srgbClr val="FFFF66"/>
            </a:solidFill>
            <a:ln w="9525" algn="ctr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800">
                <a:latin typeface="+mn-ea"/>
                <a:ea typeface="+mn-ea"/>
              </a:endParaRPr>
            </a:p>
          </p:txBody>
        </p:sp>
      </p:grpSp>
      <p:grpSp>
        <p:nvGrpSpPr>
          <p:cNvPr id="8" name="Group 45"/>
          <p:cNvGrpSpPr/>
          <p:nvPr/>
        </p:nvGrpSpPr>
        <p:grpSpPr bwMode="auto">
          <a:xfrm>
            <a:off x="2535925" y="2527301"/>
            <a:ext cx="5130800" cy="2997200"/>
            <a:chOff x="1219" y="1451"/>
            <a:chExt cx="3368" cy="1888"/>
          </a:xfrm>
        </p:grpSpPr>
        <p:grpSp>
          <p:nvGrpSpPr>
            <p:cNvPr id="9" name="Group 42"/>
            <p:cNvGrpSpPr/>
            <p:nvPr/>
          </p:nvGrpSpPr>
          <p:grpSpPr bwMode="auto">
            <a:xfrm>
              <a:off x="1229" y="1983"/>
              <a:ext cx="1679" cy="4"/>
              <a:chOff x="1229" y="1983"/>
              <a:chExt cx="1679" cy="4"/>
            </a:xfrm>
          </p:grpSpPr>
          <p:sp>
            <p:nvSpPr>
              <p:cNvPr id="25" name="Line 5"/>
              <p:cNvSpPr>
                <a:spLocks noChangeShapeType="1"/>
              </p:cNvSpPr>
              <p:nvPr/>
            </p:nvSpPr>
            <p:spPr bwMode="auto">
              <a:xfrm>
                <a:off x="1229" y="1987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 flipV="1">
                <a:off x="1837" y="1983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" name="Group 43"/>
            <p:cNvGrpSpPr/>
            <p:nvPr/>
          </p:nvGrpSpPr>
          <p:grpSpPr bwMode="auto">
            <a:xfrm>
              <a:off x="1237" y="2391"/>
              <a:ext cx="1679" cy="0"/>
              <a:chOff x="1237" y="2391"/>
              <a:chExt cx="1679" cy="0"/>
            </a:xfrm>
          </p:grpSpPr>
          <p:sp>
            <p:nvSpPr>
              <p:cNvPr id="23" name="Line 11"/>
              <p:cNvSpPr>
                <a:spLocks noChangeShapeType="1"/>
              </p:cNvSpPr>
              <p:nvPr/>
            </p:nvSpPr>
            <p:spPr bwMode="auto">
              <a:xfrm>
                <a:off x="1237" y="2391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Line 34"/>
              <p:cNvSpPr>
                <a:spLocks noChangeShapeType="1"/>
              </p:cNvSpPr>
              <p:nvPr/>
            </p:nvSpPr>
            <p:spPr bwMode="auto">
              <a:xfrm flipV="1">
                <a:off x="1837" y="2391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1" name="Group 44"/>
            <p:cNvGrpSpPr/>
            <p:nvPr/>
          </p:nvGrpSpPr>
          <p:grpSpPr bwMode="auto">
            <a:xfrm>
              <a:off x="1219" y="2799"/>
              <a:ext cx="1679" cy="5"/>
              <a:chOff x="1219" y="2799"/>
              <a:chExt cx="1679" cy="5"/>
            </a:xfrm>
          </p:grpSpPr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1219" y="2804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Line 35"/>
              <p:cNvSpPr>
                <a:spLocks noChangeShapeType="1"/>
              </p:cNvSpPr>
              <p:nvPr/>
            </p:nvSpPr>
            <p:spPr bwMode="auto">
              <a:xfrm flipV="1">
                <a:off x="1905" y="2799"/>
                <a:ext cx="135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2" name="Group 40"/>
            <p:cNvGrpSpPr/>
            <p:nvPr/>
          </p:nvGrpSpPr>
          <p:grpSpPr bwMode="auto">
            <a:xfrm>
              <a:off x="2857" y="1451"/>
              <a:ext cx="1667" cy="536"/>
              <a:chOff x="2857" y="1451"/>
              <a:chExt cx="1667" cy="536"/>
            </a:xfrm>
          </p:grpSpPr>
          <p:sp>
            <p:nvSpPr>
              <p:cNvPr id="19" name="Freeform 14"/>
              <p:cNvSpPr>
                <a:spLocks noChangeArrowheads="1"/>
              </p:cNvSpPr>
              <p:nvPr/>
            </p:nvSpPr>
            <p:spPr bwMode="auto">
              <a:xfrm>
                <a:off x="2857" y="1451"/>
                <a:ext cx="1667" cy="536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Line 36"/>
              <p:cNvSpPr>
                <a:spLocks noChangeShapeType="1"/>
              </p:cNvSpPr>
              <p:nvPr/>
            </p:nvSpPr>
            <p:spPr bwMode="auto">
              <a:xfrm flipV="1">
                <a:off x="3356" y="1774"/>
                <a:ext cx="204" cy="68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3" name="Group 41"/>
            <p:cNvGrpSpPr/>
            <p:nvPr/>
          </p:nvGrpSpPr>
          <p:grpSpPr bwMode="auto">
            <a:xfrm>
              <a:off x="2902" y="2803"/>
              <a:ext cx="1667" cy="536"/>
              <a:chOff x="2902" y="2803"/>
              <a:chExt cx="1667" cy="536"/>
            </a:xfrm>
          </p:grpSpPr>
          <p:sp>
            <p:nvSpPr>
              <p:cNvPr id="17" name="Freeform 17"/>
              <p:cNvSpPr>
                <a:spLocks noChangeArrowheads="1"/>
              </p:cNvSpPr>
              <p:nvPr/>
            </p:nvSpPr>
            <p:spPr bwMode="auto">
              <a:xfrm flipV="1">
                <a:off x="2902" y="2803"/>
                <a:ext cx="1667" cy="536"/>
              </a:xfrm>
              <a:custGeom>
                <a:avLst/>
                <a:gdLst>
                  <a:gd name="T0" fmla="*/ 0 w 1667"/>
                  <a:gd name="T1" fmla="*/ 536 h 536"/>
                  <a:gd name="T2" fmla="*/ 131 w 1667"/>
                  <a:gd name="T3" fmla="*/ 520 h 536"/>
                  <a:gd name="T4" fmla="*/ 1667 w 1667"/>
                  <a:gd name="T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Line 37"/>
              <p:cNvSpPr>
                <a:spLocks noChangeShapeType="1"/>
              </p:cNvSpPr>
              <p:nvPr/>
            </p:nvSpPr>
            <p:spPr bwMode="auto">
              <a:xfrm>
                <a:off x="3447" y="2954"/>
                <a:ext cx="181" cy="68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4" name="Group 39"/>
            <p:cNvGrpSpPr/>
            <p:nvPr/>
          </p:nvGrpSpPr>
          <p:grpSpPr bwMode="auto">
            <a:xfrm>
              <a:off x="2908" y="2387"/>
              <a:ext cx="1679" cy="1"/>
              <a:chOff x="2908" y="2387"/>
              <a:chExt cx="1679" cy="1"/>
            </a:xfrm>
          </p:grpSpPr>
          <p:sp>
            <p:nvSpPr>
              <p:cNvPr id="15" name="Line 20"/>
              <p:cNvSpPr>
                <a:spLocks noChangeShapeType="1"/>
              </p:cNvSpPr>
              <p:nvPr/>
            </p:nvSpPr>
            <p:spPr bwMode="auto">
              <a:xfrm>
                <a:off x="2908" y="2388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Line 38"/>
              <p:cNvSpPr>
                <a:spLocks noChangeShapeType="1"/>
              </p:cNvSpPr>
              <p:nvPr/>
            </p:nvSpPr>
            <p:spPr bwMode="auto">
              <a:xfrm flipV="1">
                <a:off x="3583" y="2387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7" name="Group 53"/>
          <p:cNvGrpSpPr/>
          <p:nvPr/>
        </p:nvGrpSpPr>
        <p:grpSpPr bwMode="auto">
          <a:xfrm>
            <a:off x="3363012" y="3355976"/>
            <a:ext cx="1908175" cy="1331912"/>
            <a:chOff x="1655" y="1979"/>
            <a:chExt cx="1202" cy="839"/>
          </a:xfrm>
        </p:grpSpPr>
        <p:sp>
          <p:nvSpPr>
            <p:cNvPr id="28" name="Line 49"/>
            <p:cNvSpPr>
              <a:spLocks noChangeShapeType="1"/>
            </p:cNvSpPr>
            <p:nvPr/>
          </p:nvSpPr>
          <p:spPr bwMode="auto">
            <a:xfrm flipH="1" flipV="1">
              <a:off x="1678" y="2409"/>
              <a:ext cx="1179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Line 51"/>
            <p:cNvSpPr>
              <a:spLocks noChangeShapeType="1"/>
            </p:cNvSpPr>
            <p:nvPr/>
          </p:nvSpPr>
          <p:spPr bwMode="auto">
            <a:xfrm flipH="1">
              <a:off x="1678" y="1979"/>
              <a:ext cx="1157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52"/>
            <p:cNvSpPr>
              <a:spLocks noChangeShapeType="1"/>
            </p:cNvSpPr>
            <p:nvPr/>
          </p:nvSpPr>
          <p:spPr bwMode="auto">
            <a:xfrm flipH="1">
              <a:off x="1655" y="2401"/>
              <a:ext cx="113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1" name="Oval 22"/>
          <p:cNvSpPr>
            <a:spLocks noChangeAspect="1" noChangeArrowheads="1"/>
          </p:cNvSpPr>
          <p:nvPr/>
        </p:nvSpPr>
        <p:spPr bwMode="auto">
          <a:xfrm>
            <a:off x="3363012" y="3967163"/>
            <a:ext cx="107950" cy="10795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endParaRPr lang="zh-CN" altLang="en-US" sz="2800" b="1">
              <a:latin typeface="Times New Roman" panose="02020603050405020304" pitchFamily="18" charset="0"/>
              <a:ea typeface="楷体_GB2312" charset="-122"/>
            </a:endParaRP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3147112" y="3390901"/>
            <a:ext cx="612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0066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33" name="Group 61"/>
          <p:cNvGrpSpPr/>
          <p:nvPr/>
        </p:nvGrpSpPr>
        <p:grpSpPr bwMode="auto">
          <a:xfrm>
            <a:off x="3399525" y="4111626"/>
            <a:ext cx="1763712" cy="1368425"/>
            <a:chOff x="1678" y="2455"/>
            <a:chExt cx="1111" cy="862"/>
          </a:xfrm>
        </p:grpSpPr>
        <p:sp>
          <p:nvSpPr>
            <p:cNvPr id="34" name="Line 57"/>
            <p:cNvSpPr>
              <a:spLocks noChangeShapeType="1"/>
            </p:cNvSpPr>
            <p:nvPr/>
          </p:nvSpPr>
          <p:spPr bwMode="auto">
            <a:xfrm>
              <a:off x="2789" y="3045"/>
              <a:ext cx="0" cy="2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Line 58"/>
            <p:cNvSpPr>
              <a:spLocks noChangeShapeType="1"/>
            </p:cNvSpPr>
            <p:nvPr/>
          </p:nvSpPr>
          <p:spPr bwMode="auto">
            <a:xfrm>
              <a:off x="1678" y="2455"/>
              <a:ext cx="0" cy="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Line 59"/>
            <p:cNvSpPr>
              <a:spLocks noChangeShapeType="1"/>
            </p:cNvSpPr>
            <p:nvPr/>
          </p:nvSpPr>
          <p:spPr bwMode="auto">
            <a:xfrm>
              <a:off x="1701" y="3181"/>
              <a:ext cx="10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Text Box 38"/>
            <p:cNvSpPr txBox="1">
              <a:spLocks noChangeArrowheads="1"/>
            </p:cNvSpPr>
            <p:nvPr/>
          </p:nvSpPr>
          <p:spPr bwMode="auto">
            <a:xfrm>
              <a:off x="2154" y="2976"/>
              <a:ext cx="250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</a:p>
          </p:txBody>
        </p:sp>
      </p:grp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3651937" y="5432426"/>
            <a:ext cx="1403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焦距</a:t>
            </a:r>
          </a:p>
        </p:txBody>
      </p:sp>
      <p:grpSp>
        <p:nvGrpSpPr>
          <p:cNvPr id="39" name="Group 65"/>
          <p:cNvGrpSpPr/>
          <p:nvPr/>
        </p:nvGrpSpPr>
        <p:grpSpPr bwMode="auto">
          <a:xfrm>
            <a:off x="6747562" y="3354388"/>
            <a:ext cx="612775" cy="720725"/>
            <a:chOff x="3765" y="1638"/>
            <a:chExt cx="386" cy="454"/>
          </a:xfrm>
        </p:grpSpPr>
        <p:sp>
          <p:nvSpPr>
            <p:cNvPr id="40" name="Oval 63"/>
            <p:cNvSpPr>
              <a:spLocks noChangeArrowheads="1"/>
            </p:cNvSpPr>
            <p:nvPr/>
          </p:nvSpPr>
          <p:spPr bwMode="auto">
            <a:xfrm>
              <a:off x="3878" y="2024"/>
              <a:ext cx="68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</a:ln>
          </p:spPr>
          <p:txBody>
            <a:bodyPr wrap="none" anchor="ctr"/>
            <a:lstStyle/>
            <a:p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3765" y="1638"/>
              <a:ext cx="38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 b="1" i="1">
                  <a:solidFill>
                    <a:srgbClr val="0066CC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</a:p>
          </p:txBody>
        </p:sp>
      </p:grpSp>
      <p:sp>
        <p:nvSpPr>
          <p:cNvPr id="42" name="TextBox 39"/>
          <p:cNvSpPr txBox="1">
            <a:spLocks noChangeArrowheads="1"/>
          </p:cNvSpPr>
          <p:nvPr/>
        </p:nvSpPr>
        <p:spPr bwMode="auto">
          <a:xfrm>
            <a:off x="5339450" y="5561013"/>
            <a:ext cx="41227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凹透镜有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两个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虚焦点。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Text Box 37"/>
          <p:cNvSpPr txBox="1">
            <a:spLocks noChangeArrowheads="1"/>
          </p:cNvSpPr>
          <p:nvPr/>
        </p:nvSpPr>
        <p:spPr bwMode="auto">
          <a:xfrm>
            <a:off x="1523100" y="562811"/>
            <a:ext cx="4987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066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4. </a:t>
            </a:r>
            <a:r>
              <a:rPr lang="zh-CN" altLang="en-US" sz="3200" b="1" dirty="0">
                <a:solidFill>
                  <a:srgbClr val="0066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凹</a:t>
            </a:r>
            <a:r>
              <a:rPr lang="zh-CN" altLang="en-US" sz="32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透镜的焦点和</a:t>
            </a:r>
            <a:r>
              <a:rPr lang="zh-CN" altLang="en-US" sz="3200" b="1" dirty="0">
                <a:solidFill>
                  <a:srgbClr val="0066CC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焦距</a:t>
            </a: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2813965" y="2563239"/>
            <a:ext cx="15396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虚焦点</a:t>
            </a:r>
            <a:endParaRPr lang="zh-CN" altLang="en-US" sz="3200" b="1" dirty="0">
              <a:solidFill>
                <a:srgbClr val="0066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1" grpId="0" animBg="1"/>
      <p:bldP spid="32" grpId="0"/>
      <p:bldP spid="38" grpId="0"/>
      <p:bldP spid="42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2069804" y="1230459"/>
            <a:ext cx="6156325" cy="1700212"/>
            <a:chOff x="748" y="567"/>
            <a:chExt cx="3967" cy="1270"/>
          </a:xfrm>
        </p:grpSpPr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748" y="1207"/>
              <a:ext cx="3967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" name="xjhgx3"/>
            <p:cNvSpPr/>
            <p:nvPr/>
          </p:nvSpPr>
          <p:spPr bwMode="auto">
            <a:xfrm>
              <a:off x="2471" y="567"/>
              <a:ext cx="249" cy="1270"/>
            </a:xfrm>
            <a:custGeom>
              <a:avLst/>
              <a:gdLst>
                <a:gd name="T0" fmla="*/ 980 w 980"/>
                <a:gd name="T1" fmla="*/ 0 h 4408"/>
                <a:gd name="T2" fmla="*/ 907 w 980"/>
                <a:gd name="T3" fmla="*/ 270 h 4408"/>
                <a:gd name="T4" fmla="*/ 845 w 980"/>
                <a:gd name="T5" fmla="*/ 542 h 4408"/>
                <a:gd name="T6" fmla="*/ 791 w 980"/>
                <a:gd name="T7" fmla="*/ 816 h 4408"/>
                <a:gd name="T8" fmla="*/ 748 w 980"/>
                <a:gd name="T9" fmla="*/ 1091 h 4408"/>
                <a:gd name="T10" fmla="*/ 714 w 980"/>
                <a:gd name="T11" fmla="*/ 1368 h 4408"/>
                <a:gd name="T12" fmla="*/ 689 w 980"/>
                <a:gd name="T13" fmla="*/ 1646 h 4408"/>
                <a:gd name="T14" fmla="*/ 675 w 980"/>
                <a:gd name="T15" fmla="*/ 1925 h 4408"/>
                <a:gd name="T16" fmla="*/ 670 w 980"/>
                <a:gd name="T17" fmla="*/ 2204 h 4408"/>
                <a:gd name="T18" fmla="*/ 675 w 980"/>
                <a:gd name="T19" fmla="*/ 2483 h 4408"/>
                <a:gd name="T20" fmla="*/ 689 w 980"/>
                <a:gd name="T21" fmla="*/ 2762 h 4408"/>
                <a:gd name="T22" fmla="*/ 714 w 980"/>
                <a:gd name="T23" fmla="*/ 3040 h 4408"/>
                <a:gd name="T24" fmla="*/ 748 w 980"/>
                <a:gd name="T25" fmla="*/ 3317 h 4408"/>
                <a:gd name="T26" fmla="*/ 791 w 980"/>
                <a:gd name="T27" fmla="*/ 3592 h 4408"/>
                <a:gd name="T28" fmla="*/ 845 w 980"/>
                <a:gd name="T29" fmla="*/ 3866 h 4408"/>
                <a:gd name="T30" fmla="*/ 907 w 980"/>
                <a:gd name="T31" fmla="*/ 4138 h 4408"/>
                <a:gd name="T32" fmla="*/ 980 w 980"/>
                <a:gd name="T33" fmla="*/ 4408 h 4408"/>
                <a:gd name="T34" fmla="*/ 0 w 980"/>
                <a:gd name="T35" fmla="*/ 4408 h 4408"/>
                <a:gd name="T36" fmla="*/ 73 w 980"/>
                <a:gd name="T37" fmla="*/ 4138 h 4408"/>
                <a:gd name="T38" fmla="*/ 135 w 980"/>
                <a:gd name="T39" fmla="*/ 3866 h 4408"/>
                <a:gd name="T40" fmla="*/ 189 w 980"/>
                <a:gd name="T41" fmla="*/ 3592 h 4408"/>
                <a:gd name="T42" fmla="*/ 232 w 980"/>
                <a:gd name="T43" fmla="*/ 3317 h 4408"/>
                <a:gd name="T44" fmla="*/ 266 w 980"/>
                <a:gd name="T45" fmla="*/ 3040 h 4408"/>
                <a:gd name="T46" fmla="*/ 291 w 980"/>
                <a:gd name="T47" fmla="*/ 2762 h 4408"/>
                <a:gd name="T48" fmla="*/ 305 w 980"/>
                <a:gd name="T49" fmla="*/ 2483 h 4408"/>
                <a:gd name="T50" fmla="*/ 310 w 980"/>
                <a:gd name="T51" fmla="*/ 2204 h 4408"/>
                <a:gd name="T52" fmla="*/ 305 w 980"/>
                <a:gd name="T53" fmla="*/ 1925 h 4408"/>
                <a:gd name="T54" fmla="*/ 291 w 980"/>
                <a:gd name="T55" fmla="*/ 1646 h 4408"/>
                <a:gd name="T56" fmla="*/ 266 w 980"/>
                <a:gd name="T57" fmla="*/ 1368 h 4408"/>
                <a:gd name="T58" fmla="*/ 232 w 980"/>
                <a:gd name="T59" fmla="*/ 1091 h 4408"/>
                <a:gd name="T60" fmla="*/ 189 w 980"/>
                <a:gd name="T61" fmla="*/ 816 h 4408"/>
                <a:gd name="T62" fmla="*/ 135 w 980"/>
                <a:gd name="T63" fmla="*/ 542 h 4408"/>
                <a:gd name="T64" fmla="*/ 73 w 980"/>
                <a:gd name="T65" fmla="*/ 270 h 4408"/>
                <a:gd name="T66" fmla="*/ 0 w 980"/>
                <a:gd name="T67" fmla="*/ 0 h 4408"/>
                <a:gd name="T68" fmla="*/ 980 w 980"/>
                <a:gd name="T69" fmla="*/ 0 h 4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0" h="4408">
                  <a:moveTo>
                    <a:pt x="980" y="0"/>
                  </a:moveTo>
                  <a:lnTo>
                    <a:pt x="907" y="270"/>
                  </a:lnTo>
                  <a:lnTo>
                    <a:pt x="845" y="542"/>
                  </a:lnTo>
                  <a:lnTo>
                    <a:pt x="791" y="816"/>
                  </a:lnTo>
                  <a:lnTo>
                    <a:pt x="748" y="1091"/>
                  </a:lnTo>
                  <a:lnTo>
                    <a:pt x="714" y="1368"/>
                  </a:lnTo>
                  <a:lnTo>
                    <a:pt x="689" y="1646"/>
                  </a:lnTo>
                  <a:lnTo>
                    <a:pt x="675" y="1925"/>
                  </a:lnTo>
                  <a:lnTo>
                    <a:pt x="670" y="2204"/>
                  </a:lnTo>
                  <a:lnTo>
                    <a:pt x="675" y="2483"/>
                  </a:lnTo>
                  <a:lnTo>
                    <a:pt x="689" y="2762"/>
                  </a:lnTo>
                  <a:lnTo>
                    <a:pt x="714" y="3040"/>
                  </a:lnTo>
                  <a:lnTo>
                    <a:pt x="748" y="3317"/>
                  </a:lnTo>
                  <a:lnTo>
                    <a:pt x="791" y="3592"/>
                  </a:lnTo>
                  <a:lnTo>
                    <a:pt x="845" y="3866"/>
                  </a:lnTo>
                  <a:lnTo>
                    <a:pt x="907" y="4138"/>
                  </a:lnTo>
                  <a:lnTo>
                    <a:pt x="980" y="4408"/>
                  </a:lnTo>
                  <a:lnTo>
                    <a:pt x="0" y="4408"/>
                  </a:lnTo>
                  <a:lnTo>
                    <a:pt x="73" y="4138"/>
                  </a:lnTo>
                  <a:lnTo>
                    <a:pt x="135" y="3866"/>
                  </a:lnTo>
                  <a:lnTo>
                    <a:pt x="189" y="3592"/>
                  </a:lnTo>
                  <a:lnTo>
                    <a:pt x="232" y="3317"/>
                  </a:lnTo>
                  <a:lnTo>
                    <a:pt x="266" y="3040"/>
                  </a:lnTo>
                  <a:lnTo>
                    <a:pt x="291" y="2762"/>
                  </a:lnTo>
                  <a:lnTo>
                    <a:pt x="305" y="2483"/>
                  </a:lnTo>
                  <a:lnTo>
                    <a:pt x="310" y="2204"/>
                  </a:lnTo>
                  <a:lnTo>
                    <a:pt x="305" y="1925"/>
                  </a:lnTo>
                  <a:lnTo>
                    <a:pt x="291" y="1646"/>
                  </a:lnTo>
                  <a:lnTo>
                    <a:pt x="266" y="1368"/>
                  </a:lnTo>
                  <a:lnTo>
                    <a:pt x="232" y="1091"/>
                  </a:lnTo>
                  <a:lnTo>
                    <a:pt x="189" y="816"/>
                  </a:lnTo>
                  <a:lnTo>
                    <a:pt x="135" y="542"/>
                  </a:lnTo>
                  <a:lnTo>
                    <a:pt x="73" y="270"/>
                  </a:lnTo>
                  <a:lnTo>
                    <a:pt x="0" y="0"/>
                  </a:lnTo>
                  <a:lnTo>
                    <a:pt x="980" y="0"/>
                  </a:lnTo>
                  <a:close/>
                </a:path>
              </a:pathLst>
            </a:custGeom>
            <a:gradFill rotWithShape="1">
              <a:gsLst>
                <a:gs pos="0">
                  <a:srgbClr val="D5FFFF"/>
                </a:gs>
                <a:gs pos="50000">
                  <a:srgbClr val="47FFFF"/>
                </a:gs>
                <a:gs pos="100000">
                  <a:srgbClr val="D5FFFF"/>
                </a:gs>
              </a:gsLst>
              <a:lin ang="5400000" scaled="1"/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Oval 39"/>
            <p:cNvSpPr>
              <a:spLocks noChangeArrowheads="1"/>
            </p:cNvSpPr>
            <p:nvPr/>
          </p:nvSpPr>
          <p:spPr bwMode="auto">
            <a:xfrm>
              <a:off x="2561" y="1179"/>
              <a:ext cx="69" cy="68"/>
            </a:xfrm>
            <a:prstGeom prst="ellipse">
              <a:avLst/>
            </a:prstGeom>
            <a:solidFill>
              <a:srgbClr val="FFFF66"/>
            </a:solidFill>
            <a:ln w="9525" algn="ctr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kumimoji="1" lang="zh-CN" altLang="zh-CN" sz="2800" b="1">
                <a:solidFill>
                  <a:srgbClr val="0066C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6" name="Oval 22"/>
            <p:cNvSpPr>
              <a:spLocks noChangeAspect="1" noChangeArrowheads="1"/>
            </p:cNvSpPr>
            <p:nvPr/>
          </p:nvSpPr>
          <p:spPr bwMode="auto">
            <a:xfrm>
              <a:off x="1450" y="1179"/>
              <a:ext cx="68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endParaRPr kumimoji="1" lang="zh-CN" altLang="zh-CN" sz="2800" b="1">
                <a:solidFill>
                  <a:srgbClr val="0066CC"/>
                </a:solidFill>
                <a:latin typeface="Times New Roman" panose="02020603050405020304" pitchFamily="18" charset="0"/>
                <a:ea typeface="楷体_GB2312" charset="-122"/>
              </a:endParaRPr>
            </a:p>
          </p:txBody>
        </p:sp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1338" y="822"/>
              <a:ext cx="386" cy="43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i="1" dirty="0">
                  <a:solidFill>
                    <a:srgbClr val="0066CC"/>
                  </a:solidFill>
                  <a:latin typeface="宋体" panose="02010600030101010101" pitchFamily="2" charset="-122"/>
                </a:rPr>
                <a:t>F</a:t>
              </a:r>
            </a:p>
          </p:txBody>
        </p:sp>
        <p:sp>
          <p:nvSpPr>
            <p:cNvPr id="8" name="Oval 22"/>
            <p:cNvSpPr>
              <a:spLocks noChangeAspect="1" noChangeArrowheads="1"/>
            </p:cNvSpPr>
            <p:nvPr/>
          </p:nvSpPr>
          <p:spPr bwMode="auto">
            <a:xfrm>
              <a:off x="3674" y="1185"/>
              <a:ext cx="68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endParaRPr kumimoji="1" lang="zh-CN" altLang="zh-CN" sz="2800" b="1">
                <a:solidFill>
                  <a:srgbClr val="0066CC"/>
                </a:solidFill>
                <a:latin typeface="Times New Roman" panose="02020603050405020304" pitchFamily="18" charset="0"/>
                <a:ea typeface="楷体_GB2312" charset="-122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3492" y="799"/>
              <a:ext cx="387" cy="43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i="1" dirty="0">
                  <a:solidFill>
                    <a:srgbClr val="0066CC"/>
                  </a:solidFill>
                  <a:latin typeface="宋体" panose="02010600030101010101" pitchFamily="2" charset="-122"/>
                </a:rPr>
                <a:t>F</a:t>
              </a:r>
            </a:p>
          </p:txBody>
        </p:sp>
      </p:grpSp>
      <p:grpSp>
        <p:nvGrpSpPr>
          <p:cNvPr id="10" name="Group 10"/>
          <p:cNvGrpSpPr/>
          <p:nvPr/>
        </p:nvGrpSpPr>
        <p:grpSpPr bwMode="auto">
          <a:xfrm>
            <a:off x="2607967" y="843109"/>
            <a:ext cx="2378075" cy="2411412"/>
            <a:chOff x="1087" y="278"/>
            <a:chExt cx="1567" cy="1835"/>
          </a:xfrm>
        </p:grpSpPr>
        <p:grpSp>
          <p:nvGrpSpPr>
            <p:cNvPr id="11" name="Group 11"/>
            <p:cNvGrpSpPr/>
            <p:nvPr/>
          </p:nvGrpSpPr>
          <p:grpSpPr bwMode="auto">
            <a:xfrm>
              <a:off x="1087" y="1225"/>
              <a:ext cx="1508" cy="0"/>
              <a:chOff x="1237" y="2395"/>
              <a:chExt cx="1679" cy="0"/>
            </a:xfrm>
          </p:grpSpPr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1237" y="2395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V="1">
                <a:off x="1837" y="2395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2" name="Group 14"/>
            <p:cNvGrpSpPr/>
            <p:nvPr/>
          </p:nvGrpSpPr>
          <p:grpSpPr bwMode="auto">
            <a:xfrm>
              <a:off x="1274" y="1595"/>
              <a:ext cx="1380" cy="518"/>
              <a:chOff x="1577" y="1593"/>
              <a:chExt cx="1474" cy="520"/>
            </a:xfrm>
          </p:grpSpPr>
          <p:sp>
            <p:nvSpPr>
              <p:cNvPr id="16" name="Freeform 14"/>
              <p:cNvSpPr/>
              <p:nvPr/>
            </p:nvSpPr>
            <p:spPr bwMode="auto">
              <a:xfrm>
                <a:off x="1577" y="1593"/>
                <a:ext cx="1474" cy="520"/>
              </a:xfrm>
              <a:custGeom>
                <a:avLst/>
                <a:gdLst>
                  <a:gd name="T0" fmla="*/ 0 w 1474"/>
                  <a:gd name="T1" fmla="*/ 536 h 520"/>
                  <a:gd name="T2" fmla="*/ 131 w 1474"/>
                  <a:gd name="T3" fmla="*/ 520 h 520"/>
                  <a:gd name="T4" fmla="*/ 1667 w 1474"/>
                  <a:gd name="T5" fmla="*/ 0 h 520"/>
                  <a:gd name="T6" fmla="*/ 0 60000 65536"/>
                  <a:gd name="T7" fmla="*/ 0 60000 65536"/>
                  <a:gd name="T8" fmla="*/ 0 60000 65536"/>
                  <a:gd name="T9" fmla="*/ 0 w 1474"/>
                  <a:gd name="T10" fmla="*/ 0 h 520"/>
                  <a:gd name="T11" fmla="*/ 1667 w 1474"/>
                  <a:gd name="T12" fmla="*/ 536 h 5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74" h="520">
                    <a:moveTo>
                      <a:pt x="0" y="520"/>
                    </a:moveTo>
                    <a:lnTo>
                      <a:pt x="1474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 flipV="1">
                <a:off x="1930" y="1924"/>
                <a:ext cx="196" cy="68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3" name="Group 17"/>
            <p:cNvGrpSpPr/>
            <p:nvPr/>
          </p:nvGrpSpPr>
          <p:grpSpPr bwMode="auto">
            <a:xfrm>
              <a:off x="1211" y="278"/>
              <a:ext cx="1379" cy="518"/>
              <a:chOff x="1509" y="271"/>
              <a:chExt cx="1474" cy="520"/>
            </a:xfrm>
          </p:grpSpPr>
          <p:sp>
            <p:nvSpPr>
              <p:cNvPr id="14" name="Freeform 17"/>
              <p:cNvSpPr/>
              <p:nvPr/>
            </p:nvSpPr>
            <p:spPr bwMode="auto">
              <a:xfrm>
                <a:off x="1509" y="271"/>
                <a:ext cx="1474" cy="520"/>
              </a:xfrm>
              <a:custGeom>
                <a:avLst/>
                <a:gdLst>
                  <a:gd name="T0" fmla="*/ 0 w 1474"/>
                  <a:gd name="T1" fmla="*/ 536 h 520"/>
                  <a:gd name="T2" fmla="*/ 131 w 1474"/>
                  <a:gd name="T3" fmla="*/ 520 h 520"/>
                  <a:gd name="T4" fmla="*/ 1667 w 1474"/>
                  <a:gd name="T5" fmla="*/ 0 h 520"/>
                  <a:gd name="T6" fmla="*/ 0 60000 65536"/>
                  <a:gd name="T7" fmla="*/ 0 60000 65536"/>
                  <a:gd name="T8" fmla="*/ 0 60000 65536"/>
                  <a:gd name="T9" fmla="*/ 0 w 1474"/>
                  <a:gd name="T10" fmla="*/ 0 h 520"/>
                  <a:gd name="T11" fmla="*/ 1667 w 1474"/>
                  <a:gd name="T12" fmla="*/ 536 h 5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74" h="520">
                    <a:moveTo>
                      <a:pt x="0" y="0"/>
                    </a:moveTo>
                    <a:lnTo>
                      <a:pt x="1474" y="5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5" name="Line 19"/>
              <p:cNvSpPr>
                <a:spLocks noChangeShapeType="1"/>
              </p:cNvSpPr>
              <p:nvPr/>
            </p:nvSpPr>
            <p:spPr bwMode="auto">
              <a:xfrm>
                <a:off x="1906" y="406"/>
                <a:ext cx="174" cy="68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 bwMode="auto">
          <a:xfrm>
            <a:off x="4878092" y="1537702"/>
            <a:ext cx="2479675" cy="1034194"/>
            <a:chOff x="2588" y="807"/>
            <a:chExt cx="1562" cy="797"/>
          </a:xfrm>
        </p:grpSpPr>
        <p:grpSp>
          <p:nvGrpSpPr>
            <p:cNvPr id="21" name="Group 21"/>
            <p:cNvGrpSpPr/>
            <p:nvPr/>
          </p:nvGrpSpPr>
          <p:grpSpPr bwMode="auto">
            <a:xfrm>
              <a:off x="2598" y="807"/>
              <a:ext cx="1507" cy="0"/>
              <a:chOff x="1229" y="1987"/>
              <a:chExt cx="1679" cy="0"/>
            </a:xfrm>
          </p:grpSpPr>
          <p:sp>
            <p:nvSpPr>
              <p:cNvPr id="28" name="Line 5"/>
              <p:cNvSpPr>
                <a:spLocks noChangeShapeType="1"/>
              </p:cNvSpPr>
              <p:nvPr/>
            </p:nvSpPr>
            <p:spPr bwMode="auto">
              <a:xfrm>
                <a:off x="1229" y="1987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 flipV="1">
                <a:off x="1933" y="1987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2" name="Group 24"/>
            <p:cNvGrpSpPr/>
            <p:nvPr/>
          </p:nvGrpSpPr>
          <p:grpSpPr bwMode="auto">
            <a:xfrm>
              <a:off x="2642" y="1603"/>
              <a:ext cx="1508" cy="1"/>
              <a:chOff x="1219" y="2803"/>
              <a:chExt cx="1679" cy="1"/>
            </a:xfrm>
          </p:grpSpPr>
          <p:sp>
            <p:nvSpPr>
              <p:cNvPr id="26" name="Line 8"/>
              <p:cNvSpPr>
                <a:spLocks noChangeShapeType="1"/>
              </p:cNvSpPr>
              <p:nvPr/>
            </p:nvSpPr>
            <p:spPr bwMode="auto">
              <a:xfrm>
                <a:off x="1219" y="2804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7" name="Line 26"/>
              <p:cNvSpPr>
                <a:spLocks noChangeShapeType="1"/>
              </p:cNvSpPr>
              <p:nvPr/>
            </p:nvSpPr>
            <p:spPr bwMode="auto">
              <a:xfrm flipV="1">
                <a:off x="2009" y="2803"/>
                <a:ext cx="135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3" name="Group 27"/>
            <p:cNvGrpSpPr/>
            <p:nvPr/>
          </p:nvGrpSpPr>
          <p:grpSpPr bwMode="auto">
            <a:xfrm>
              <a:off x="2588" y="1217"/>
              <a:ext cx="1508" cy="9"/>
              <a:chOff x="2908" y="2387"/>
              <a:chExt cx="1679" cy="9"/>
            </a:xfrm>
          </p:grpSpPr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2908" y="2396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5" name="Line 29"/>
              <p:cNvSpPr>
                <a:spLocks noChangeShapeType="1"/>
              </p:cNvSpPr>
              <p:nvPr/>
            </p:nvSpPr>
            <p:spPr bwMode="auto">
              <a:xfrm flipV="1">
                <a:off x="3583" y="2387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0" name="Group 30"/>
          <p:cNvGrpSpPr/>
          <p:nvPr/>
        </p:nvGrpSpPr>
        <p:grpSpPr bwMode="auto">
          <a:xfrm>
            <a:off x="4949529" y="1563834"/>
            <a:ext cx="1800225" cy="1008062"/>
            <a:chOff x="2562" y="777"/>
            <a:chExt cx="1134" cy="635"/>
          </a:xfrm>
        </p:grpSpPr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V="1">
              <a:off x="2562" y="1102"/>
              <a:ext cx="1112" cy="3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2583" y="777"/>
              <a:ext cx="1068" cy="31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2626" y="1102"/>
              <a:ext cx="10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4" name="Freeform 34"/>
          <p:cNvSpPr/>
          <p:nvPr/>
        </p:nvSpPr>
        <p:spPr bwMode="auto">
          <a:xfrm rot="15476953">
            <a:off x="5680573" y="1578915"/>
            <a:ext cx="287337" cy="250825"/>
          </a:xfrm>
          <a:custGeom>
            <a:avLst/>
            <a:gdLst>
              <a:gd name="T0" fmla="*/ 0 w 386"/>
              <a:gd name="T1" fmla="*/ 0 h 544"/>
              <a:gd name="T2" fmla="*/ 91 w 386"/>
              <a:gd name="T3" fmla="*/ 385 h 544"/>
              <a:gd name="T4" fmla="*/ 386 w 386"/>
              <a:gd name="T5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6" h="544">
                <a:moveTo>
                  <a:pt x="0" y="0"/>
                </a:moveTo>
                <a:cubicBezTo>
                  <a:pt x="13" y="147"/>
                  <a:pt x="27" y="294"/>
                  <a:pt x="91" y="385"/>
                </a:cubicBezTo>
                <a:cubicBezTo>
                  <a:pt x="155" y="476"/>
                  <a:pt x="270" y="510"/>
                  <a:pt x="386" y="5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tailEnd type="triangle" w="med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Freeform 35"/>
          <p:cNvSpPr/>
          <p:nvPr/>
        </p:nvSpPr>
        <p:spPr bwMode="auto">
          <a:xfrm rot="6231661" flipV="1">
            <a:off x="5758361" y="2377427"/>
            <a:ext cx="323850" cy="214313"/>
          </a:xfrm>
          <a:custGeom>
            <a:avLst/>
            <a:gdLst>
              <a:gd name="T0" fmla="*/ 0 w 386"/>
              <a:gd name="T1" fmla="*/ 0 h 544"/>
              <a:gd name="T2" fmla="*/ 91 w 386"/>
              <a:gd name="T3" fmla="*/ 385 h 544"/>
              <a:gd name="T4" fmla="*/ 386 w 386"/>
              <a:gd name="T5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6" h="544">
                <a:moveTo>
                  <a:pt x="0" y="0"/>
                </a:moveTo>
                <a:cubicBezTo>
                  <a:pt x="13" y="147"/>
                  <a:pt x="27" y="294"/>
                  <a:pt x="91" y="385"/>
                </a:cubicBezTo>
                <a:cubicBezTo>
                  <a:pt x="155" y="476"/>
                  <a:pt x="270" y="510"/>
                  <a:pt x="386" y="5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tailEnd type="triangle" w="med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6" name="Group 36"/>
          <p:cNvGrpSpPr/>
          <p:nvPr/>
        </p:nvGrpSpPr>
        <p:grpSpPr bwMode="auto">
          <a:xfrm>
            <a:off x="2001542" y="3581546"/>
            <a:ext cx="6297612" cy="2016125"/>
            <a:chOff x="748" y="567"/>
            <a:chExt cx="3967" cy="1270"/>
          </a:xfrm>
        </p:grpSpPr>
        <p:sp>
          <p:nvSpPr>
            <p:cNvPr id="37" name="Line 3"/>
            <p:cNvSpPr>
              <a:spLocks noChangeShapeType="1"/>
            </p:cNvSpPr>
            <p:nvPr/>
          </p:nvSpPr>
          <p:spPr bwMode="auto">
            <a:xfrm>
              <a:off x="748" y="1207"/>
              <a:ext cx="3967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8" name="xjhgx3"/>
            <p:cNvSpPr/>
            <p:nvPr/>
          </p:nvSpPr>
          <p:spPr bwMode="auto">
            <a:xfrm>
              <a:off x="2471" y="567"/>
              <a:ext cx="249" cy="1270"/>
            </a:xfrm>
            <a:custGeom>
              <a:avLst/>
              <a:gdLst>
                <a:gd name="T0" fmla="*/ 980 w 980"/>
                <a:gd name="T1" fmla="*/ 0 h 4408"/>
                <a:gd name="T2" fmla="*/ 907 w 980"/>
                <a:gd name="T3" fmla="*/ 270 h 4408"/>
                <a:gd name="T4" fmla="*/ 845 w 980"/>
                <a:gd name="T5" fmla="*/ 542 h 4408"/>
                <a:gd name="T6" fmla="*/ 791 w 980"/>
                <a:gd name="T7" fmla="*/ 816 h 4408"/>
                <a:gd name="T8" fmla="*/ 748 w 980"/>
                <a:gd name="T9" fmla="*/ 1091 h 4408"/>
                <a:gd name="T10" fmla="*/ 714 w 980"/>
                <a:gd name="T11" fmla="*/ 1368 h 4408"/>
                <a:gd name="T12" fmla="*/ 689 w 980"/>
                <a:gd name="T13" fmla="*/ 1646 h 4408"/>
                <a:gd name="T14" fmla="*/ 675 w 980"/>
                <a:gd name="T15" fmla="*/ 1925 h 4408"/>
                <a:gd name="T16" fmla="*/ 670 w 980"/>
                <a:gd name="T17" fmla="*/ 2204 h 4408"/>
                <a:gd name="T18" fmla="*/ 675 w 980"/>
                <a:gd name="T19" fmla="*/ 2483 h 4408"/>
                <a:gd name="T20" fmla="*/ 689 w 980"/>
                <a:gd name="T21" fmla="*/ 2762 h 4408"/>
                <a:gd name="T22" fmla="*/ 714 w 980"/>
                <a:gd name="T23" fmla="*/ 3040 h 4408"/>
                <a:gd name="T24" fmla="*/ 748 w 980"/>
                <a:gd name="T25" fmla="*/ 3317 h 4408"/>
                <a:gd name="T26" fmla="*/ 791 w 980"/>
                <a:gd name="T27" fmla="*/ 3592 h 4408"/>
                <a:gd name="T28" fmla="*/ 845 w 980"/>
                <a:gd name="T29" fmla="*/ 3866 h 4408"/>
                <a:gd name="T30" fmla="*/ 907 w 980"/>
                <a:gd name="T31" fmla="*/ 4138 h 4408"/>
                <a:gd name="T32" fmla="*/ 980 w 980"/>
                <a:gd name="T33" fmla="*/ 4408 h 4408"/>
                <a:gd name="T34" fmla="*/ 0 w 980"/>
                <a:gd name="T35" fmla="*/ 4408 h 4408"/>
                <a:gd name="T36" fmla="*/ 73 w 980"/>
                <a:gd name="T37" fmla="*/ 4138 h 4408"/>
                <a:gd name="T38" fmla="*/ 135 w 980"/>
                <a:gd name="T39" fmla="*/ 3866 h 4408"/>
                <a:gd name="T40" fmla="*/ 189 w 980"/>
                <a:gd name="T41" fmla="*/ 3592 h 4408"/>
                <a:gd name="T42" fmla="*/ 232 w 980"/>
                <a:gd name="T43" fmla="*/ 3317 h 4408"/>
                <a:gd name="T44" fmla="*/ 266 w 980"/>
                <a:gd name="T45" fmla="*/ 3040 h 4408"/>
                <a:gd name="T46" fmla="*/ 291 w 980"/>
                <a:gd name="T47" fmla="*/ 2762 h 4408"/>
                <a:gd name="T48" fmla="*/ 305 w 980"/>
                <a:gd name="T49" fmla="*/ 2483 h 4408"/>
                <a:gd name="T50" fmla="*/ 310 w 980"/>
                <a:gd name="T51" fmla="*/ 2204 h 4408"/>
                <a:gd name="T52" fmla="*/ 305 w 980"/>
                <a:gd name="T53" fmla="*/ 1925 h 4408"/>
                <a:gd name="T54" fmla="*/ 291 w 980"/>
                <a:gd name="T55" fmla="*/ 1646 h 4408"/>
                <a:gd name="T56" fmla="*/ 266 w 980"/>
                <a:gd name="T57" fmla="*/ 1368 h 4408"/>
                <a:gd name="T58" fmla="*/ 232 w 980"/>
                <a:gd name="T59" fmla="*/ 1091 h 4408"/>
                <a:gd name="T60" fmla="*/ 189 w 980"/>
                <a:gd name="T61" fmla="*/ 816 h 4408"/>
                <a:gd name="T62" fmla="*/ 135 w 980"/>
                <a:gd name="T63" fmla="*/ 542 h 4408"/>
                <a:gd name="T64" fmla="*/ 73 w 980"/>
                <a:gd name="T65" fmla="*/ 270 h 4408"/>
                <a:gd name="T66" fmla="*/ 0 w 980"/>
                <a:gd name="T67" fmla="*/ 0 h 4408"/>
                <a:gd name="T68" fmla="*/ 980 w 980"/>
                <a:gd name="T69" fmla="*/ 0 h 4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0" h="4408">
                  <a:moveTo>
                    <a:pt x="980" y="0"/>
                  </a:moveTo>
                  <a:lnTo>
                    <a:pt x="907" y="270"/>
                  </a:lnTo>
                  <a:lnTo>
                    <a:pt x="845" y="542"/>
                  </a:lnTo>
                  <a:lnTo>
                    <a:pt x="791" y="816"/>
                  </a:lnTo>
                  <a:lnTo>
                    <a:pt x="748" y="1091"/>
                  </a:lnTo>
                  <a:lnTo>
                    <a:pt x="714" y="1368"/>
                  </a:lnTo>
                  <a:lnTo>
                    <a:pt x="689" y="1646"/>
                  </a:lnTo>
                  <a:lnTo>
                    <a:pt x="675" y="1925"/>
                  </a:lnTo>
                  <a:lnTo>
                    <a:pt x="670" y="2204"/>
                  </a:lnTo>
                  <a:lnTo>
                    <a:pt x="675" y="2483"/>
                  </a:lnTo>
                  <a:lnTo>
                    <a:pt x="689" y="2762"/>
                  </a:lnTo>
                  <a:lnTo>
                    <a:pt x="714" y="3040"/>
                  </a:lnTo>
                  <a:lnTo>
                    <a:pt x="748" y="3317"/>
                  </a:lnTo>
                  <a:lnTo>
                    <a:pt x="791" y="3592"/>
                  </a:lnTo>
                  <a:lnTo>
                    <a:pt x="845" y="3866"/>
                  </a:lnTo>
                  <a:lnTo>
                    <a:pt x="907" y="4138"/>
                  </a:lnTo>
                  <a:lnTo>
                    <a:pt x="980" y="4408"/>
                  </a:lnTo>
                  <a:lnTo>
                    <a:pt x="0" y="4408"/>
                  </a:lnTo>
                  <a:lnTo>
                    <a:pt x="73" y="4138"/>
                  </a:lnTo>
                  <a:lnTo>
                    <a:pt x="135" y="3866"/>
                  </a:lnTo>
                  <a:lnTo>
                    <a:pt x="189" y="3592"/>
                  </a:lnTo>
                  <a:lnTo>
                    <a:pt x="232" y="3317"/>
                  </a:lnTo>
                  <a:lnTo>
                    <a:pt x="266" y="3040"/>
                  </a:lnTo>
                  <a:lnTo>
                    <a:pt x="291" y="2762"/>
                  </a:lnTo>
                  <a:lnTo>
                    <a:pt x="305" y="2483"/>
                  </a:lnTo>
                  <a:lnTo>
                    <a:pt x="310" y="2204"/>
                  </a:lnTo>
                  <a:lnTo>
                    <a:pt x="305" y="1925"/>
                  </a:lnTo>
                  <a:lnTo>
                    <a:pt x="291" y="1646"/>
                  </a:lnTo>
                  <a:lnTo>
                    <a:pt x="266" y="1368"/>
                  </a:lnTo>
                  <a:lnTo>
                    <a:pt x="232" y="1091"/>
                  </a:lnTo>
                  <a:lnTo>
                    <a:pt x="189" y="816"/>
                  </a:lnTo>
                  <a:lnTo>
                    <a:pt x="135" y="542"/>
                  </a:lnTo>
                  <a:lnTo>
                    <a:pt x="73" y="270"/>
                  </a:lnTo>
                  <a:lnTo>
                    <a:pt x="0" y="0"/>
                  </a:lnTo>
                  <a:lnTo>
                    <a:pt x="980" y="0"/>
                  </a:lnTo>
                  <a:close/>
                </a:path>
              </a:pathLst>
            </a:custGeom>
            <a:gradFill rotWithShape="1">
              <a:gsLst>
                <a:gs pos="0">
                  <a:srgbClr val="D5FFFF"/>
                </a:gs>
                <a:gs pos="50000">
                  <a:srgbClr val="47FFFF"/>
                </a:gs>
                <a:gs pos="100000">
                  <a:srgbClr val="D5FFFF"/>
                </a:gs>
              </a:gsLst>
              <a:lin ang="5400000" scaled="1"/>
            </a:gradFill>
            <a:ln w="28575" cmpd="sng">
              <a:solidFill>
                <a:srgbClr val="2D5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61" y="1179"/>
              <a:ext cx="68" cy="68"/>
            </a:xfrm>
            <a:prstGeom prst="ellipse">
              <a:avLst/>
            </a:prstGeom>
            <a:solidFill>
              <a:srgbClr val="FFFF66"/>
            </a:solidFill>
            <a:ln w="9525" algn="ctr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kumimoji="1" lang="zh-CN" altLang="zh-CN" sz="2800" b="1">
                <a:solidFill>
                  <a:srgbClr val="0066C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40" name="Oval 22"/>
            <p:cNvSpPr>
              <a:spLocks noChangeAspect="1" noChangeArrowheads="1"/>
            </p:cNvSpPr>
            <p:nvPr/>
          </p:nvSpPr>
          <p:spPr bwMode="auto">
            <a:xfrm>
              <a:off x="1450" y="1179"/>
              <a:ext cx="68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endParaRPr kumimoji="1" lang="zh-CN" altLang="zh-CN" sz="2800" b="1">
                <a:solidFill>
                  <a:srgbClr val="0066CC"/>
                </a:solidFill>
                <a:latin typeface="Times New Roman" panose="02020603050405020304" pitchFamily="18" charset="0"/>
                <a:ea typeface="楷体_GB2312" charset="-122"/>
              </a:endParaRP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338" y="822"/>
              <a:ext cx="386" cy="36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i="1" dirty="0">
                  <a:solidFill>
                    <a:srgbClr val="0066CC"/>
                  </a:solidFill>
                  <a:latin typeface="宋体" panose="02010600030101010101" pitchFamily="2" charset="-122"/>
                </a:rPr>
                <a:t>F</a:t>
              </a:r>
            </a:p>
          </p:txBody>
        </p:sp>
        <p:sp>
          <p:nvSpPr>
            <p:cNvPr id="42" name="Oval 22"/>
            <p:cNvSpPr>
              <a:spLocks noChangeAspect="1" noChangeArrowheads="1"/>
            </p:cNvSpPr>
            <p:nvPr/>
          </p:nvSpPr>
          <p:spPr bwMode="auto">
            <a:xfrm>
              <a:off x="3674" y="1185"/>
              <a:ext cx="68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endParaRPr kumimoji="1" lang="zh-CN" altLang="zh-CN" sz="2800" b="1">
                <a:solidFill>
                  <a:srgbClr val="0066CC"/>
                </a:solidFill>
                <a:latin typeface="Times New Roman" panose="02020603050405020304" pitchFamily="18" charset="0"/>
                <a:ea typeface="楷体_GB2312" charset="-122"/>
              </a:endParaRP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3492" y="799"/>
              <a:ext cx="386" cy="36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i="1" dirty="0">
                  <a:solidFill>
                    <a:srgbClr val="0066CC"/>
                  </a:solidFill>
                  <a:latin typeface="宋体" panose="02010600030101010101" pitchFamily="2" charset="-122"/>
                </a:rPr>
                <a:t>F</a:t>
              </a:r>
            </a:p>
          </p:txBody>
        </p:sp>
      </p:grpSp>
      <p:grpSp>
        <p:nvGrpSpPr>
          <p:cNvPr id="44" name="Group 44"/>
          <p:cNvGrpSpPr/>
          <p:nvPr/>
        </p:nvGrpSpPr>
        <p:grpSpPr bwMode="auto">
          <a:xfrm>
            <a:off x="4881267" y="3254521"/>
            <a:ext cx="2538412" cy="2592388"/>
            <a:chOff x="2585" y="2568"/>
            <a:chExt cx="1599" cy="1633"/>
          </a:xfrm>
        </p:grpSpPr>
        <p:grpSp>
          <p:nvGrpSpPr>
            <p:cNvPr id="45" name="Group 45"/>
            <p:cNvGrpSpPr/>
            <p:nvPr/>
          </p:nvGrpSpPr>
          <p:grpSpPr bwMode="auto">
            <a:xfrm rot="-186246">
              <a:off x="2585" y="2568"/>
              <a:ext cx="1380" cy="518"/>
              <a:chOff x="1577" y="1593"/>
              <a:chExt cx="1474" cy="520"/>
            </a:xfrm>
          </p:grpSpPr>
          <p:sp>
            <p:nvSpPr>
              <p:cNvPr id="52" name="Freeform 14"/>
              <p:cNvSpPr/>
              <p:nvPr/>
            </p:nvSpPr>
            <p:spPr bwMode="auto">
              <a:xfrm>
                <a:off x="1577" y="1593"/>
                <a:ext cx="1474" cy="520"/>
              </a:xfrm>
              <a:custGeom>
                <a:avLst/>
                <a:gdLst>
                  <a:gd name="T0" fmla="*/ 0 w 1474"/>
                  <a:gd name="T1" fmla="*/ 536 h 520"/>
                  <a:gd name="T2" fmla="*/ 131 w 1474"/>
                  <a:gd name="T3" fmla="*/ 520 h 520"/>
                  <a:gd name="T4" fmla="*/ 1667 w 1474"/>
                  <a:gd name="T5" fmla="*/ 0 h 520"/>
                  <a:gd name="T6" fmla="*/ 0 60000 65536"/>
                  <a:gd name="T7" fmla="*/ 0 60000 65536"/>
                  <a:gd name="T8" fmla="*/ 0 60000 65536"/>
                  <a:gd name="T9" fmla="*/ 0 w 1474"/>
                  <a:gd name="T10" fmla="*/ 0 h 520"/>
                  <a:gd name="T11" fmla="*/ 1667 w 1474"/>
                  <a:gd name="T12" fmla="*/ 536 h 5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74" h="520">
                    <a:moveTo>
                      <a:pt x="0" y="520"/>
                    </a:moveTo>
                    <a:lnTo>
                      <a:pt x="1474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53" name="Line 47"/>
              <p:cNvSpPr>
                <a:spLocks noChangeShapeType="1"/>
              </p:cNvSpPr>
              <p:nvPr/>
            </p:nvSpPr>
            <p:spPr bwMode="auto">
              <a:xfrm flipV="1">
                <a:off x="1930" y="1916"/>
                <a:ext cx="196" cy="68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6" name="Group 48"/>
            <p:cNvGrpSpPr/>
            <p:nvPr/>
          </p:nvGrpSpPr>
          <p:grpSpPr bwMode="auto">
            <a:xfrm>
              <a:off x="2631" y="3657"/>
              <a:ext cx="1315" cy="544"/>
              <a:chOff x="1509" y="271"/>
              <a:chExt cx="1474" cy="520"/>
            </a:xfrm>
          </p:grpSpPr>
          <p:sp>
            <p:nvSpPr>
              <p:cNvPr id="50" name="Freeform 17"/>
              <p:cNvSpPr/>
              <p:nvPr/>
            </p:nvSpPr>
            <p:spPr bwMode="auto">
              <a:xfrm>
                <a:off x="1509" y="271"/>
                <a:ext cx="1474" cy="520"/>
              </a:xfrm>
              <a:custGeom>
                <a:avLst/>
                <a:gdLst>
                  <a:gd name="T0" fmla="*/ 0 w 1474"/>
                  <a:gd name="T1" fmla="*/ 536 h 520"/>
                  <a:gd name="T2" fmla="*/ 131 w 1474"/>
                  <a:gd name="T3" fmla="*/ 520 h 520"/>
                  <a:gd name="T4" fmla="*/ 1667 w 1474"/>
                  <a:gd name="T5" fmla="*/ 0 h 520"/>
                  <a:gd name="T6" fmla="*/ 0 60000 65536"/>
                  <a:gd name="T7" fmla="*/ 0 60000 65536"/>
                  <a:gd name="T8" fmla="*/ 0 60000 65536"/>
                  <a:gd name="T9" fmla="*/ 0 w 1474"/>
                  <a:gd name="T10" fmla="*/ 0 h 520"/>
                  <a:gd name="T11" fmla="*/ 1667 w 1474"/>
                  <a:gd name="T12" fmla="*/ 536 h 5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74" h="520">
                    <a:moveTo>
                      <a:pt x="0" y="0"/>
                    </a:moveTo>
                    <a:lnTo>
                      <a:pt x="1474" y="5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51" name="Line 50"/>
              <p:cNvSpPr>
                <a:spLocks noChangeShapeType="1"/>
              </p:cNvSpPr>
              <p:nvPr/>
            </p:nvSpPr>
            <p:spPr bwMode="auto">
              <a:xfrm>
                <a:off x="1906" y="413"/>
                <a:ext cx="174" cy="68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7" name="Group 51"/>
            <p:cNvGrpSpPr/>
            <p:nvPr/>
          </p:nvGrpSpPr>
          <p:grpSpPr bwMode="auto">
            <a:xfrm>
              <a:off x="2676" y="3416"/>
              <a:ext cx="1508" cy="5"/>
              <a:chOff x="2908" y="2396"/>
              <a:chExt cx="1679" cy="5"/>
            </a:xfrm>
          </p:grpSpPr>
          <p:sp>
            <p:nvSpPr>
              <p:cNvPr id="48" name="Line 20"/>
              <p:cNvSpPr>
                <a:spLocks noChangeShapeType="1"/>
              </p:cNvSpPr>
              <p:nvPr/>
            </p:nvSpPr>
            <p:spPr bwMode="auto">
              <a:xfrm>
                <a:off x="2908" y="2396"/>
                <a:ext cx="167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49" name="Line 53"/>
              <p:cNvSpPr>
                <a:spLocks noChangeShapeType="1"/>
              </p:cNvSpPr>
              <p:nvPr/>
            </p:nvSpPr>
            <p:spPr bwMode="auto">
              <a:xfrm flipV="1">
                <a:off x="3599" y="2401"/>
                <a:ext cx="18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Group 54"/>
          <p:cNvGrpSpPr/>
          <p:nvPr/>
        </p:nvGrpSpPr>
        <p:grpSpPr bwMode="auto">
          <a:xfrm>
            <a:off x="2539704" y="3686321"/>
            <a:ext cx="4465638" cy="1622425"/>
            <a:chOff x="1110" y="2840"/>
            <a:chExt cx="2813" cy="1022"/>
          </a:xfrm>
        </p:grpSpPr>
        <p:grpSp>
          <p:nvGrpSpPr>
            <p:cNvPr id="55" name="Group 55"/>
            <p:cNvGrpSpPr/>
            <p:nvPr/>
          </p:nvGrpSpPr>
          <p:grpSpPr bwMode="auto">
            <a:xfrm>
              <a:off x="1110" y="3271"/>
              <a:ext cx="1531" cy="259"/>
              <a:chOff x="1110" y="3271"/>
              <a:chExt cx="1531" cy="259"/>
            </a:xfrm>
          </p:grpSpPr>
          <p:grpSp>
            <p:nvGrpSpPr>
              <p:cNvPr id="59" name="Group 56"/>
              <p:cNvGrpSpPr/>
              <p:nvPr/>
            </p:nvGrpSpPr>
            <p:grpSpPr bwMode="auto">
              <a:xfrm>
                <a:off x="1110" y="3415"/>
                <a:ext cx="1508" cy="6"/>
                <a:chOff x="1237" y="2395"/>
                <a:chExt cx="1679" cy="6"/>
              </a:xfrm>
            </p:grpSpPr>
            <p:sp>
              <p:nvSpPr>
                <p:cNvPr id="66" name="Line 11"/>
                <p:cNvSpPr>
                  <a:spLocks noChangeShapeType="1"/>
                </p:cNvSpPr>
                <p:nvPr/>
              </p:nvSpPr>
              <p:spPr bwMode="auto">
                <a:xfrm>
                  <a:off x="1237" y="2395"/>
                  <a:ext cx="1679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67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853" y="2401"/>
                  <a:ext cx="181" cy="0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tailEnd type="stealth"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 bwMode="auto">
              <a:xfrm>
                <a:off x="1182" y="3271"/>
                <a:ext cx="1451" cy="23"/>
                <a:chOff x="1182" y="3271"/>
                <a:chExt cx="1451" cy="23"/>
              </a:xfrm>
            </p:grpSpPr>
            <p:sp>
              <p:nvSpPr>
                <p:cNvPr id="64" name="Line 5"/>
                <p:cNvSpPr>
                  <a:spLocks noChangeShapeType="1"/>
                </p:cNvSpPr>
                <p:nvPr/>
              </p:nvSpPr>
              <p:spPr bwMode="auto">
                <a:xfrm rot="-717628">
                  <a:off x="1182" y="3271"/>
                  <a:ext cx="1451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65" name="Line 61"/>
                <p:cNvSpPr>
                  <a:spLocks noChangeShapeType="1"/>
                </p:cNvSpPr>
                <p:nvPr/>
              </p:nvSpPr>
              <p:spPr bwMode="auto">
                <a:xfrm rot="20882372" flipV="1">
                  <a:off x="1705" y="3294"/>
                  <a:ext cx="157" cy="0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tailEnd type="stealth"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1" name="Group 62"/>
              <p:cNvGrpSpPr/>
              <p:nvPr/>
            </p:nvGrpSpPr>
            <p:grpSpPr bwMode="auto">
              <a:xfrm rot="554753">
                <a:off x="1133" y="3528"/>
                <a:ext cx="1508" cy="2"/>
                <a:chOff x="1219" y="2802"/>
                <a:chExt cx="1679" cy="2"/>
              </a:xfrm>
            </p:grpSpPr>
            <p:sp>
              <p:nvSpPr>
                <p:cNvPr id="62" name="Line 8"/>
                <p:cNvSpPr>
                  <a:spLocks noChangeShapeType="1"/>
                </p:cNvSpPr>
                <p:nvPr/>
              </p:nvSpPr>
              <p:spPr bwMode="auto">
                <a:xfrm>
                  <a:off x="1219" y="2804"/>
                  <a:ext cx="1679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63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906" y="2802"/>
                  <a:ext cx="135" cy="0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tailEnd type="stealth"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6" name="Line 65"/>
            <p:cNvSpPr>
              <a:spLocks noChangeShapeType="1"/>
            </p:cNvSpPr>
            <p:nvPr/>
          </p:nvSpPr>
          <p:spPr bwMode="auto">
            <a:xfrm flipV="1">
              <a:off x="2562" y="2840"/>
              <a:ext cx="1361" cy="29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Line 66"/>
            <p:cNvSpPr>
              <a:spLocks noChangeShapeType="1"/>
            </p:cNvSpPr>
            <p:nvPr/>
          </p:nvSpPr>
          <p:spPr bwMode="auto">
            <a:xfrm>
              <a:off x="2608" y="3657"/>
              <a:ext cx="1248" cy="20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Line 67"/>
            <p:cNvSpPr>
              <a:spLocks noChangeShapeType="1"/>
            </p:cNvSpPr>
            <p:nvPr/>
          </p:nvSpPr>
          <p:spPr bwMode="auto">
            <a:xfrm>
              <a:off x="2672" y="3424"/>
              <a:ext cx="10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8" name="Freeform 68"/>
          <p:cNvSpPr/>
          <p:nvPr/>
        </p:nvSpPr>
        <p:spPr bwMode="auto">
          <a:xfrm rot="15416648">
            <a:off x="5690098" y="3777603"/>
            <a:ext cx="319087" cy="139700"/>
          </a:xfrm>
          <a:custGeom>
            <a:avLst/>
            <a:gdLst>
              <a:gd name="T0" fmla="*/ 0 w 386"/>
              <a:gd name="T1" fmla="*/ 0 h 544"/>
              <a:gd name="T2" fmla="*/ 91 w 386"/>
              <a:gd name="T3" fmla="*/ 385 h 544"/>
              <a:gd name="T4" fmla="*/ 386 w 386"/>
              <a:gd name="T5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6" h="544">
                <a:moveTo>
                  <a:pt x="0" y="0"/>
                </a:moveTo>
                <a:cubicBezTo>
                  <a:pt x="13" y="147"/>
                  <a:pt x="27" y="294"/>
                  <a:pt x="91" y="385"/>
                </a:cubicBezTo>
                <a:cubicBezTo>
                  <a:pt x="155" y="476"/>
                  <a:pt x="270" y="510"/>
                  <a:pt x="386" y="5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tailEnd type="triangle" w="med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9" name="Freeform 69"/>
          <p:cNvSpPr/>
          <p:nvPr/>
        </p:nvSpPr>
        <p:spPr bwMode="auto">
          <a:xfrm rot="6678208" flipV="1">
            <a:off x="5738517" y="5172221"/>
            <a:ext cx="287338" cy="141287"/>
          </a:xfrm>
          <a:custGeom>
            <a:avLst/>
            <a:gdLst>
              <a:gd name="T0" fmla="*/ 0 w 386"/>
              <a:gd name="T1" fmla="*/ 0 h 544"/>
              <a:gd name="T2" fmla="*/ 91 w 386"/>
              <a:gd name="T3" fmla="*/ 385 h 544"/>
              <a:gd name="T4" fmla="*/ 386 w 386"/>
              <a:gd name="T5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6" h="544">
                <a:moveTo>
                  <a:pt x="0" y="0"/>
                </a:moveTo>
                <a:cubicBezTo>
                  <a:pt x="13" y="147"/>
                  <a:pt x="27" y="294"/>
                  <a:pt x="91" y="385"/>
                </a:cubicBezTo>
                <a:cubicBezTo>
                  <a:pt x="155" y="476"/>
                  <a:pt x="270" y="510"/>
                  <a:pt x="386" y="5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tailEnd type="triangle" w="med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0" name="Text Box 70"/>
          <p:cNvSpPr txBox="1">
            <a:spLocks noChangeArrowheads="1"/>
          </p:cNvSpPr>
          <p:nvPr/>
        </p:nvSpPr>
        <p:spPr bwMode="auto">
          <a:xfrm>
            <a:off x="1277642" y="5783627"/>
            <a:ext cx="7705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charset="-122"/>
              </a:rPr>
              <a:t>小结：凹</a:t>
            </a:r>
            <a:r>
              <a:rPr kumimoji="1"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charset="-122"/>
              </a:rPr>
              <a:t>透镜对所有光线都起发散作用。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68" grpId="0" animBg="1"/>
      <p:bldP spid="69" grpId="0" animBg="1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0190610_08553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8530" y="1931035"/>
            <a:ext cx="7775575" cy="373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89552" y="1517078"/>
            <a:ext cx="87258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．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认识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凸透镜和凹透镜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，了解透镜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的焦点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和焦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距。</a:t>
            </a:r>
            <a:endParaRPr lang="en-US" altLang="zh-CN" sz="2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方正兰亭黑_GB18030" panose="02000000000000000000" charset="-122"/>
              <a:cs typeface="Times New Roman" panose="02020603050405020304" pitchFamily="18" charset="0"/>
            </a:endParaRPr>
          </a:p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．通过观察，认识凸透镜对光的会聚作用和凹透镜对光的发散作用。</a:t>
            </a:r>
            <a:endParaRPr lang="en-US" altLang="zh-CN" sz="2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方正兰亭黑_GB18030" panose="02000000000000000000" charset="-122"/>
              <a:cs typeface="Times New Roman" panose="02020603050405020304" pitchFamily="18" charset="0"/>
            </a:endParaRPr>
          </a:p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．能初步领略透镜对光的神奇作用，激发求知欲。</a:t>
            </a:r>
            <a:endParaRPr lang="en-US" altLang="zh-CN" sz="2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方正兰亭黑_GB18030" panose="02000000000000000000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3" descr="E:\导入资料\负责系列\2016-2017\全练\教师素材2016.2.20\教师素材\5化学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15450" y="2398713"/>
            <a:ext cx="2112963" cy="205898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402739" y="21978"/>
            <a:ext cx="3496087" cy="1003300"/>
            <a:chOff x="402739" y="21978"/>
            <a:chExt cx="3496087" cy="1003300"/>
          </a:xfrm>
        </p:grpSpPr>
        <p:sp>
          <p:nvSpPr>
            <p:cNvPr id="14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学 习 目 标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7" name="直接连接符 16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8" name="图片 17" descr="标题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3570511" y="2340434"/>
            <a:ext cx="2449513" cy="2743200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zh-CN" sz="3200">
              <a:latin typeface="Times New Roman" panose="02020603050405020304" pitchFamily="18" charset="0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3037111" y="3635834"/>
            <a:ext cx="12239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261074" y="3635834"/>
            <a:ext cx="1293812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4637311" y="3331034"/>
            <a:ext cx="1676400" cy="13716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554886" y="4016834"/>
            <a:ext cx="1292225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799111" y="3331034"/>
            <a:ext cx="990600" cy="7620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417759" y="1886637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华文行楷" pitchFamily="2" charset="-122"/>
              </a:rPr>
              <a:t>三棱镜对光线的作用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45494" y="5159834"/>
            <a:ext cx="7418784" cy="115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3200" dirty="0">
                <a:latin typeface="Times New Roman" panose="02020603050405020304" pitchFamily="18" charset="0"/>
              </a:rPr>
              <a:t>       </a:t>
            </a:r>
            <a:r>
              <a:rPr lang="zh-CN" altLang="en-US" sz="2800" b="1" dirty="0">
                <a:latin typeface="Times New Roman" panose="02020603050405020304" pitchFamily="18" charset="0"/>
              </a:rPr>
              <a:t>通过三棱镜的光线经三棱镜两次折射后向三棱镜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较厚</a:t>
            </a:r>
            <a:r>
              <a:rPr lang="zh-CN" altLang="en-US" sz="2800" b="1" dirty="0">
                <a:latin typeface="Times New Roman" panose="02020603050405020304" pitchFamily="18" charset="0"/>
              </a:rPr>
              <a:t>的一端偏折。</a:t>
            </a:r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1417046" y="902018"/>
            <a:ext cx="740735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为什么</a:t>
            </a:r>
            <a:r>
              <a:rPr kumimoji="1" lang="zh-CN" altLang="zh-CN" sz="2800" b="1" dirty="0">
                <a:latin typeface="宋体" panose="02010600030101010101" pitchFamily="2" charset="-122"/>
              </a:rPr>
              <a:t>凸透镜对光线</a:t>
            </a:r>
            <a:r>
              <a:rPr kumimoji="1" lang="zh-CN" altLang="en-US" sz="2800" b="1" dirty="0">
                <a:latin typeface="宋体" panose="02010600030101010101" pitchFamily="2" charset="-122"/>
              </a:rPr>
              <a:t>有</a:t>
            </a:r>
            <a:r>
              <a:rPr kumimoji="1" lang="zh-CN" altLang="zh-CN" sz="2800" b="1" dirty="0">
                <a:latin typeface="宋体" panose="02010600030101010101" pitchFamily="2" charset="-122"/>
              </a:rPr>
              <a:t>会聚作用</a:t>
            </a:r>
            <a:r>
              <a:rPr kumimoji="1" lang="zh-CN" altLang="en-US" sz="2800" b="1" dirty="0">
                <a:latin typeface="宋体" panose="02010600030101010101" pitchFamily="2" charset="-122"/>
              </a:rPr>
              <a:t>，</a:t>
            </a:r>
            <a:r>
              <a:rPr kumimoji="1" lang="zh-CN" altLang="en-US" sz="2800" b="1" dirty="0">
                <a:latin typeface="Calibri" panose="020F0502020204030204" pitchFamily="34" charset="0"/>
              </a:rPr>
              <a:t>凹</a:t>
            </a:r>
            <a:r>
              <a:rPr kumimoji="1" lang="zh-CN" altLang="zh-CN" sz="2800" b="1" dirty="0">
                <a:latin typeface="Calibri" panose="020F0502020204030204" pitchFamily="34" charset="0"/>
              </a:rPr>
              <a:t>透镜对光线</a:t>
            </a:r>
            <a:r>
              <a:rPr kumimoji="1" lang="zh-CN" altLang="en-US" sz="2800" b="1" dirty="0">
                <a:latin typeface="Calibri" panose="020F0502020204030204" pitchFamily="34" charset="0"/>
              </a:rPr>
              <a:t>有</a:t>
            </a:r>
            <a:r>
              <a:rPr kumimoji="1" lang="zh-CN" altLang="zh-CN" sz="2800" b="1" dirty="0">
                <a:latin typeface="Calibri" panose="020F0502020204030204" pitchFamily="34" charset="0"/>
              </a:rPr>
              <a:t>发散作用</a:t>
            </a:r>
            <a:r>
              <a:rPr kumimoji="1" lang="zh-CN" altLang="en-US" sz="2800" b="1" dirty="0">
                <a:latin typeface="Calibri" panose="020F0502020204030204" pitchFamily="34" charset="0"/>
              </a:rPr>
              <a:t>？</a:t>
            </a:r>
            <a:endParaRPr kumimoji="1" lang="zh-CN" altLang="zh-CN" sz="28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68" y="3312895"/>
            <a:ext cx="102023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/>
          <p:nvPr/>
        </p:nvGrpSpPr>
        <p:grpSpPr bwMode="auto">
          <a:xfrm>
            <a:off x="3119967" y="3384332"/>
            <a:ext cx="673100" cy="647700"/>
            <a:chOff x="1292" y="1525"/>
            <a:chExt cx="318" cy="408"/>
          </a:xfrm>
        </p:grpSpPr>
        <p:sp>
          <p:nvSpPr>
            <p:cNvPr id="30724" name="Line 4"/>
            <p:cNvSpPr>
              <a:spLocks noChangeShapeType="1"/>
            </p:cNvSpPr>
            <p:nvPr/>
          </p:nvSpPr>
          <p:spPr bwMode="auto">
            <a:xfrm flipH="1">
              <a:off x="1292" y="1525"/>
              <a:ext cx="137" cy="4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5" name="Line 5"/>
            <p:cNvSpPr>
              <a:spLocks noChangeShapeType="1"/>
            </p:cNvSpPr>
            <p:nvPr/>
          </p:nvSpPr>
          <p:spPr bwMode="auto">
            <a:xfrm>
              <a:off x="1292" y="1933"/>
              <a:ext cx="3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6" name="Line 6"/>
            <p:cNvSpPr>
              <a:spLocks noChangeShapeType="1"/>
            </p:cNvSpPr>
            <p:nvPr/>
          </p:nvSpPr>
          <p:spPr bwMode="auto">
            <a:xfrm>
              <a:off x="1429" y="1525"/>
              <a:ext cx="181" cy="4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Group 7"/>
          <p:cNvGrpSpPr/>
          <p:nvPr/>
        </p:nvGrpSpPr>
        <p:grpSpPr bwMode="auto">
          <a:xfrm flipV="1">
            <a:off x="3119967" y="5113119"/>
            <a:ext cx="673100" cy="647700"/>
            <a:chOff x="1292" y="1525"/>
            <a:chExt cx="318" cy="408"/>
          </a:xfrm>
        </p:grpSpPr>
        <p:sp>
          <p:nvSpPr>
            <p:cNvPr id="30728" name="Line 8"/>
            <p:cNvSpPr>
              <a:spLocks noChangeShapeType="1"/>
            </p:cNvSpPr>
            <p:nvPr/>
          </p:nvSpPr>
          <p:spPr bwMode="auto">
            <a:xfrm flipH="1">
              <a:off x="1292" y="1525"/>
              <a:ext cx="137" cy="40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9" name="Line 9"/>
            <p:cNvSpPr>
              <a:spLocks noChangeShapeType="1"/>
            </p:cNvSpPr>
            <p:nvPr/>
          </p:nvSpPr>
          <p:spPr bwMode="auto">
            <a:xfrm>
              <a:off x="1292" y="1933"/>
              <a:ext cx="31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0" name="Line 10"/>
            <p:cNvSpPr>
              <a:spLocks noChangeShapeType="1"/>
            </p:cNvSpPr>
            <p:nvPr/>
          </p:nvSpPr>
          <p:spPr bwMode="auto">
            <a:xfrm>
              <a:off x="1429" y="1525"/>
              <a:ext cx="181" cy="40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007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85" y="3336254"/>
            <a:ext cx="12065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2"/>
          <p:cNvGrpSpPr/>
          <p:nvPr/>
        </p:nvGrpSpPr>
        <p:grpSpPr bwMode="auto">
          <a:xfrm>
            <a:off x="8879417" y="3910929"/>
            <a:ext cx="480483" cy="576262"/>
            <a:chOff x="3742" y="1842"/>
            <a:chExt cx="227" cy="363"/>
          </a:xfrm>
        </p:grpSpPr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>
              <a:off x="3787" y="2205"/>
              <a:ext cx="1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>
              <a:off x="3742" y="1842"/>
              <a:ext cx="22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5" name="Line 15"/>
            <p:cNvSpPr>
              <a:spLocks noChangeShapeType="1"/>
            </p:cNvSpPr>
            <p:nvPr/>
          </p:nvSpPr>
          <p:spPr bwMode="auto">
            <a:xfrm>
              <a:off x="3742" y="1842"/>
              <a:ext cx="45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6" name="Line 16"/>
            <p:cNvSpPr>
              <a:spLocks noChangeShapeType="1"/>
            </p:cNvSpPr>
            <p:nvPr/>
          </p:nvSpPr>
          <p:spPr bwMode="auto">
            <a:xfrm flipH="1">
              <a:off x="3923" y="1842"/>
              <a:ext cx="46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37" name="Group 17"/>
          <p:cNvGrpSpPr/>
          <p:nvPr/>
        </p:nvGrpSpPr>
        <p:grpSpPr bwMode="auto">
          <a:xfrm>
            <a:off x="4586818" y="1241215"/>
            <a:ext cx="2662767" cy="1871662"/>
            <a:chOff x="2167" y="391"/>
            <a:chExt cx="1258" cy="1179"/>
          </a:xfrm>
        </p:grpSpPr>
        <p:sp>
          <p:nvSpPr>
            <p:cNvPr id="30738" name="Line 18"/>
            <p:cNvSpPr>
              <a:spLocks noChangeShapeType="1"/>
            </p:cNvSpPr>
            <p:nvPr/>
          </p:nvSpPr>
          <p:spPr bwMode="auto">
            <a:xfrm flipH="1">
              <a:off x="2167" y="391"/>
              <a:ext cx="596" cy="11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39" name="Line 19"/>
            <p:cNvSpPr>
              <a:spLocks noChangeShapeType="1"/>
            </p:cNvSpPr>
            <p:nvPr/>
          </p:nvSpPr>
          <p:spPr bwMode="auto">
            <a:xfrm>
              <a:off x="2763" y="391"/>
              <a:ext cx="662" cy="11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0" name="Line 20"/>
            <p:cNvSpPr>
              <a:spLocks noChangeShapeType="1"/>
            </p:cNvSpPr>
            <p:nvPr/>
          </p:nvSpPr>
          <p:spPr bwMode="auto">
            <a:xfrm>
              <a:off x="2167" y="1570"/>
              <a:ext cx="125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41" name="Line 21"/>
          <p:cNvSpPr>
            <a:spLocks noChangeShapeType="1"/>
          </p:cNvSpPr>
          <p:nvPr/>
        </p:nvSpPr>
        <p:spPr bwMode="auto">
          <a:xfrm flipV="1">
            <a:off x="3695701" y="2177840"/>
            <a:ext cx="1536700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0726" name="Line 22"/>
          <p:cNvSpPr>
            <a:spLocks noChangeShapeType="1"/>
          </p:cNvSpPr>
          <p:nvPr/>
        </p:nvSpPr>
        <p:spPr bwMode="auto">
          <a:xfrm flipV="1">
            <a:off x="5232400" y="2104816"/>
            <a:ext cx="1246717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0727" name="Line 23"/>
          <p:cNvSpPr>
            <a:spLocks noChangeShapeType="1"/>
          </p:cNvSpPr>
          <p:nvPr/>
        </p:nvSpPr>
        <p:spPr bwMode="auto">
          <a:xfrm>
            <a:off x="6479117" y="2104816"/>
            <a:ext cx="1344083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Group 24"/>
          <p:cNvGrpSpPr/>
          <p:nvPr/>
        </p:nvGrpSpPr>
        <p:grpSpPr bwMode="auto">
          <a:xfrm>
            <a:off x="3024717" y="4608295"/>
            <a:ext cx="863600" cy="504825"/>
            <a:chOff x="1429" y="2704"/>
            <a:chExt cx="408" cy="318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1429" y="2704"/>
              <a:ext cx="45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H="1">
              <a:off x="1792" y="2704"/>
              <a:ext cx="45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7" name="Line 27"/>
            <p:cNvSpPr>
              <a:spLocks noChangeShapeType="1"/>
            </p:cNvSpPr>
            <p:nvPr/>
          </p:nvSpPr>
          <p:spPr bwMode="auto">
            <a:xfrm>
              <a:off x="1429" y="2704"/>
              <a:ext cx="40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>
              <a:off x="1474" y="3022"/>
              <a:ext cx="31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Group 29"/>
          <p:cNvGrpSpPr/>
          <p:nvPr/>
        </p:nvGrpSpPr>
        <p:grpSpPr bwMode="auto">
          <a:xfrm>
            <a:off x="3024717" y="4032032"/>
            <a:ext cx="863600" cy="576262"/>
            <a:chOff x="1429" y="2341"/>
            <a:chExt cx="408" cy="363"/>
          </a:xfrm>
        </p:grpSpPr>
        <p:grpSp>
          <p:nvGrpSpPr>
            <p:cNvPr id="30750" name="Group 30"/>
            <p:cNvGrpSpPr/>
            <p:nvPr/>
          </p:nvGrpSpPr>
          <p:grpSpPr bwMode="auto">
            <a:xfrm>
              <a:off x="1429" y="2341"/>
              <a:ext cx="408" cy="363"/>
              <a:chOff x="1247" y="1933"/>
              <a:chExt cx="408" cy="363"/>
            </a:xfrm>
          </p:grpSpPr>
          <p:sp>
            <p:nvSpPr>
              <p:cNvPr id="30751" name="Line 31"/>
              <p:cNvSpPr>
                <a:spLocks noChangeShapeType="1"/>
              </p:cNvSpPr>
              <p:nvPr/>
            </p:nvSpPr>
            <p:spPr bwMode="auto">
              <a:xfrm>
                <a:off x="1247" y="2296"/>
                <a:ext cx="408" cy="0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52" name="Line 32"/>
              <p:cNvSpPr>
                <a:spLocks noChangeShapeType="1"/>
              </p:cNvSpPr>
              <p:nvPr/>
            </p:nvSpPr>
            <p:spPr bwMode="auto">
              <a:xfrm flipH="1">
                <a:off x="1247" y="1933"/>
                <a:ext cx="45" cy="363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53" name="Line 33"/>
              <p:cNvSpPr>
                <a:spLocks noChangeShapeType="1"/>
              </p:cNvSpPr>
              <p:nvPr/>
            </p:nvSpPr>
            <p:spPr bwMode="auto">
              <a:xfrm>
                <a:off x="1610" y="1933"/>
                <a:ext cx="45" cy="363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754" name="Line 34"/>
            <p:cNvSpPr>
              <a:spLocks noChangeShapeType="1"/>
            </p:cNvSpPr>
            <p:nvPr/>
          </p:nvSpPr>
          <p:spPr bwMode="auto">
            <a:xfrm>
              <a:off x="1474" y="2341"/>
              <a:ext cx="31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Group 35"/>
          <p:cNvGrpSpPr/>
          <p:nvPr/>
        </p:nvGrpSpPr>
        <p:grpSpPr bwMode="auto">
          <a:xfrm>
            <a:off x="8591551" y="3407691"/>
            <a:ext cx="1056216" cy="503238"/>
            <a:chOff x="4059" y="1934"/>
            <a:chExt cx="499" cy="317"/>
          </a:xfrm>
        </p:grpSpPr>
        <p:grpSp>
          <p:nvGrpSpPr>
            <p:cNvPr id="30756" name="Group 36"/>
            <p:cNvGrpSpPr/>
            <p:nvPr/>
          </p:nvGrpSpPr>
          <p:grpSpPr bwMode="auto">
            <a:xfrm>
              <a:off x="4059" y="1934"/>
              <a:ext cx="499" cy="317"/>
              <a:chOff x="3606" y="1525"/>
              <a:chExt cx="499" cy="317"/>
            </a:xfrm>
          </p:grpSpPr>
          <p:sp>
            <p:nvSpPr>
              <p:cNvPr id="30757" name="Line 37"/>
              <p:cNvSpPr>
                <a:spLocks noChangeShapeType="1"/>
              </p:cNvSpPr>
              <p:nvPr/>
            </p:nvSpPr>
            <p:spPr bwMode="auto">
              <a:xfrm flipH="1" flipV="1">
                <a:off x="3606" y="1525"/>
                <a:ext cx="136" cy="317"/>
              </a:xfrm>
              <a:prstGeom prst="line">
                <a:avLst/>
              </a:prstGeom>
              <a:noFill/>
              <a:ln w="57150">
                <a:solidFill>
                  <a:srgbClr val="9900CC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58" name="Line 38"/>
              <p:cNvSpPr>
                <a:spLocks noChangeShapeType="1"/>
              </p:cNvSpPr>
              <p:nvPr/>
            </p:nvSpPr>
            <p:spPr bwMode="auto">
              <a:xfrm flipV="1">
                <a:off x="3969" y="1525"/>
                <a:ext cx="136" cy="317"/>
              </a:xfrm>
              <a:prstGeom prst="line">
                <a:avLst/>
              </a:prstGeom>
              <a:noFill/>
              <a:ln w="57150">
                <a:solidFill>
                  <a:srgbClr val="9900CC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59" name="Line 39"/>
              <p:cNvSpPr>
                <a:spLocks noChangeShapeType="1"/>
              </p:cNvSpPr>
              <p:nvPr/>
            </p:nvSpPr>
            <p:spPr bwMode="auto">
              <a:xfrm>
                <a:off x="3606" y="1570"/>
                <a:ext cx="499" cy="0"/>
              </a:xfrm>
              <a:prstGeom prst="line">
                <a:avLst/>
              </a:prstGeom>
              <a:noFill/>
              <a:ln w="57150">
                <a:solidFill>
                  <a:srgbClr val="9900CC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760" name="Line 40"/>
            <p:cNvSpPr>
              <a:spLocks noChangeShapeType="1"/>
            </p:cNvSpPr>
            <p:nvPr/>
          </p:nvSpPr>
          <p:spPr bwMode="auto">
            <a:xfrm>
              <a:off x="4195" y="2251"/>
              <a:ext cx="227" cy="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" name="Group 41"/>
          <p:cNvGrpSpPr/>
          <p:nvPr/>
        </p:nvGrpSpPr>
        <p:grpSpPr bwMode="auto">
          <a:xfrm>
            <a:off x="8879417" y="4487192"/>
            <a:ext cx="480483" cy="576263"/>
            <a:chOff x="4195" y="2614"/>
            <a:chExt cx="227" cy="363"/>
          </a:xfrm>
        </p:grpSpPr>
        <p:grpSp>
          <p:nvGrpSpPr>
            <p:cNvPr id="30762" name="Group 42"/>
            <p:cNvGrpSpPr/>
            <p:nvPr/>
          </p:nvGrpSpPr>
          <p:grpSpPr bwMode="auto">
            <a:xfrm>
              <a:off x="4195" y="2614"/>
              <a:ext cx="227" cy="363"/>
              <a:chOff x="3742" y="2205"/>
              <a:chExt cx="227" cy="363"/>
            </a:xfrm>
          </p:grpSpPr>
          <p:sp>
            <p:nvSpPr>
              <p:cNvPr id="30763" name="Line 43"/>
              <p:cNvSpPr>
                <a:spLocks noChangeShapeType="1"/>
              </p:cNvSpPr>
              <p:nvPr/>
            </p:nvSpPr>
            <p:spPr bwMode="auto">
              <a:xfrm>
                <a:off x="3742" y="2568"/>
                <a:ext cx="227" cy="0"/>
              </a:xfrm>
              <a:prstGeom prst="line">
                <a:avLst/>
              </a:prstGeom>
              <a:noFill/>
              <a:ln w="57150">
                <a:solidFill>
                  <a:srgbClr val="9900CC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64" name="Line 44"/>
              <p:cNvSpPr>
                <a:spLocks noChangeShapeType="1"/>
              </p:cNvSpPr>
              <p:nvPr/>
            </p:nvSpPr>
            <p:spPr bwMode="auto">
              <a:xfrm flipV="1">
                <a:off x="3742" y="2205"/>
                <a:ext cx="45" cy="363"/>
              </a:xfrm>
              <a:prstGeom prst="line">
                <a:avLst/>
              </a:prstGeom>
              <a:noFill/>
              <a:ln w="57150">
                <a:solidFill>
                  <a:srgbClr val="9900CC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65" name="Line 45"/>
              <p:cNvSpPr>
                <a:spLocks noChangeShapeType="1"/>
              </p:cNvSpPr>
              <p:nvPr/>
            </p:nvSpPr>
            <p:spPr bwMode="auto">
              <a:xfrm>
                <a:off x="3923" y="2205"/>
                <a:ext cx="46" cy="363"/>
              </a:xfrm>
              <a:prstGeom prst="line">
                <a:avLst/>
              </a:prstGeom>
              <a:noFill/>
              <a:ln w="57150">
                <a:solidFill>
                  <a:srgbClr val="9900CC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766" name="Line 46"/>
            <p:cNvSpPr>
              <a:spLocks noChangeShapeType="1"/>
            </p:cNvSpPr>
            <p:nvPr/>
          </p:nvSpPr>
          <p:spPr bwMode="auto">
            <a:xfrm>
              <a:off x="4241" y="2614"/>
              <a:ext cx="136" cy="0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" name="Group 47"/>
          <p:cNvGrpSpPr/>
          <p:nvPr/>
        </p:nvGrpSpPr>
        <p:grpSpPr bwMode="auto">
          <a:xfrm>
            <a:off x="8591551" y="5061866"/>
            <a:ext cx="1056216" cy="433388"/>
            <a:chOff x="4059" y="2976"/>
            <a:chExt cx="499" cy="273"/>
          </a:xfrm>
        </p:grpSpPr>
        <p:grpSp>
          <p:nvGrpSpPr>
            <p:cNvPr id="30768" name="Group 48"/>
            <p:cNvGrpSpPr/>
            <p:nvPr/>
          </p:nvGrpSpPr>
          <p:grpSpPr bwMode="auto">
            <a:xfrm>
              <a:off x="4059" y="2977"/>
              <a:ext cx="499" cy="272"/>
              <a:chOff x="3606" y="2568"/>
              <a:chExt cx="499" cy="272"/>
            </a:xfrm>
          </p:grpSpPr>
          <p:sp>
            <p:nvSpPr>
              <p:cNvPr id="30769" name="Line 49"/>
              <p:cNvSpPr>
                <a:spLocks noChangeShapeType="1"/>
              </p:cNvSpPr>
              <p:nvPr/>
            </p:nvSpPr>
            <p:spPr bwMode="auto">
              <a:xfrm flipH="1">
                <a:off x="3606" y="2568"/>
                <a:ext cx="136" cy="27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70" name="Line 50"/>
              <p:cNvSpPr>
                <a:spLocks noChangeShapeType="1"/>
              </p:cNvSpPr>
              <p:nvPr/>
            </p:nvSpPr>
            <p:spPr bwMode="auto">
              <a:xfrm>
                <a:off x="3969" y="2568"/>
                <a:ext cx="90" cy="27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71" name="Line 51"/>
              <p:cNvSpPr>
                <a:spLocks noChangeShapeType="1"/>
              </p:cNvSpPr>
              <p:nvPr/>
            </p:nvSpPr>
            <p:spPr bwMode="auto">
              <a:xfrm>
                <a:off x="3606" y="2840"/>
                <a:ext cx="499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772" name="Line 52"/>
            <p:cNvSpPr>
              <a:spLocks noChangeShapeType="1"/>
            </p:cNvSpPr>
            <p:nvPr/>
          </p:nvSpPr>
          <p:spPr bwMode="auto">
            <a:xfrm>
              <a:off x="4195" y="2976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26" grpId="0" animBg="1"/>
      <p:bldP spid="2007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33473"/>
          <p:cNvSpPr txBox="1">
            <a:spLocks noChangeArrowheads="1"/>
          </p:cNvSpPr>
          <p:nvPr/>
        </p:nvSpPr>
        <p:spPr bwMode="auto">
          <a:xfrm>
            <a:off x="1166042" y="1149916"/>
            <a:ext cx="516726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凸透镜</a:t>
            </a:r>
            <a:r>
              <a:rPr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对光的作用</a:t>
            </a:r>
          </a:p>
        </p:txBody>
      </p:sp>
      <p:grpSp>
        <p:nvGrpSpPr>
          <p:cNvPr id="4" name="组合 233475"/>
          <p:cNvGrpSpPr/>
          <p:nvPr/>
        </p:nvGrpSpPr>
        <p:grpSpPr bwMode="auto">
          <a:xfrm>
            <a:off x="4109100" y="2636045"/>
            <a:ext cx="287337" cy="1871663"/>
            <a:chOff x="2064" y="2251"/>
            <a:chExt cx="335" cy="1270"/>
          </a:xfrm>
        </p:grpSpPr>
        <p:sp>
          <p:nvSpPr>
            <p:cNvPr id="5" name="左中括号 233476"/>
            <p:cNvSpPr/>
            <p:nvPr/>
          </p:nvSpPr>
          <p:spPr bwMode="auto">
            <a:xfrm>
              <a:off x="2064" y="2251"/>
              <a:ext cx="181" cy="1270"/>
            </a:xfrm>
            <a:prstGeom prst="leftBracket">
              <a:avLst>
                <a:gd name="adj" fmla="val 350829"/>
              </a:avLst>
            </a:prstGeom>
            <a:solidFill>
              <a:srgbClr val="33CCCC"/>
            </a:solidFill>
            <a:ln w="2857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左中括号 233477"/>
            <p:cNvSpPr/>
            <p:nvPr/>
          </p:nvSpPr>
          <p:spPr bwMode="auto">
            <a:xfrm flipH="1">
              <a:off x="2218" y="2251"/>
              <a:ext cx="181" cy="1270"/>
            </a:xfrm>
            <a:prstGeom prst="leftBracket">
              <a:avLst>
                <a:gd name="adj" fmla="val 350829"/>
              </a:avLst>
            </a:prstGeom>
            <a:solidFill>
              <a:srgbClr val="33CCCC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zh-CN" sz="2400">
                <a:solidFill>
                  <a:schemeClr val="tx2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7" name="文本框 233478"/>
          <p:cNvSpPr txBox="1">
            <a:spLocks noChangeArrowheads="1"/>
          </p:cNvSpPr>
          <p:nvPr/>
        </p:nvSpPr>
        <p:spPr bwMode="auto">
          <a:xfrm>
            <a:off x="4413022" y="3498851"/>
            <a:ext cx="73504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CC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</a:p>
        </p:txBody>
      </p:sp>
      <p:grpSp>
        <p:nvGrpSpPr>
          <p:cNvPr id="8" name="组合 7"/>
          <p:cNvGrpSpPr/>
          <p:nvPr/>
        </p:nvGrpSpPr>
        <p:grpSpPr bwMode="auto">
          <a:xfrm>
            <a:off x="1588150" y="2851945"/>
            <a:ext cx="2665412" cy="144463"/>
            <a:chOff x="1020" y="1842"/>
            <a:chExt cx="1679" cy="91"/>
          </a:xfrm>
        </p:grpSpPr>
        <p:sp>
          <p:nvSpPr>
            <p:cNvPr id="9" name="直接连接符 233480"/>
            <p:cNvSpPr>
              <a:spLocks noChangeShapeType="1"/>
            </p:cNvSpPr>
            <p:nvPr/>
          </p:nvSpPr>
          <p:spPr bwMode="auto">
            <a:xfrm>
              <a:off x="1020" y="1888"/>
              <a:ext cx="167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等腰三角形 233481"/>
            <p:cNvSpPr>
              <a:spLocks noChangeAspect="1" noChangeArrowheads="1"/>
            </p:cNvSpPr>
            <p:nvPr/>
          </p:nvSpPr>
          <p:spPr bwMode="auto">
            <a:xfrm rot="5400000">
              <a:off x="1880" y="1751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1589737" y="3499645"/>
            <a:ext cx="2665413" cy="144463"/>
            <a:chOff x="1020" y="1842"/>
            <a:chExt cx="1679" cy="91"/>
          </a:xfrm>
        </p:grpSpPr>
        <p:sp>
          <p:nvSpPr>
            <p:cNvPr id="12" name="直接连接符 233483"/>
            <p:cNvSpPr>
              <a:spLocks noChangeShapeType="1"/>
            </p:cNvSpPr>
            <p:nvPr/>
          </p:nvSpPr>
          <p:spPr bwMode="auto">
            <a:xfrm>
              <a:off x="1020" y="1888"/>
              <a:ext cx="167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等腰三角形 233484"/>
            <p:cNvSpPr>
              <a:spLocks noChangeAspect="1" noChangeArrowheads="1"/>
            </p:cNvSpPr>
            <p:nvPr/>
          </p:nvSpPr>
          <p:spPr bwMode="auto">
            <a:xfrm rot="5400000">
              <a:off x="1880" y="1751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 bwMode="auto">
          <a:xfrm>
            <a:off x="1588150" y="4147345"/>
            <a:ext cx="2665412" cy="144463"/>
            <a:chOff x="1020" y="1842"/>
            <a:chExt cx="1679" cy="91"/>
          </a:xfrm>
        </p:grpSpPr>
        <p:sp>
          <p:nvSpPr>
            <p:cNvPr id="15" name="直接连接符 233486"/>
            <p:cNvSpPr>
              <a:spLocks noChangeShapeType="1"/>
            </p:cNvSpPr>
            <p:nvPr/>
          </p:nvSpPr>
          <p:spPr bwMode="auto">
            <a:xfrm>
              <a:off x="1020" y="1888"/>
              <a:ext cx="167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等腰三角形 233487"/>
            <p:cNvSpPr>
              <a:spLocks noChangeAspect="1" noChangeArrowheads="1"/>
            </p:cNvSpPr>
            <p:nvPr/>
          </p:nvSpPr>
          <p:spPr bwMode="auto">
            <a:xfrm rot="5400000">
              <a:off x="1880" y="1751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" name="直接连接符 16"/>
          <p:cNvSpPr>
            <a:spLocks noChangeShapeType="1"/>
          </p:cNvSpPr>
          <p:nvPr/>
        </p:nvSpPr>
        <p:spPr bwMode="auto">
          <a:xfrm>
            <a:off x="2380312" y="3571083"/>
            <a:ext cx="3455988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lgDashDot"/>
            <a:miter lim="800000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等腰三角形 17"/>
          <p:cNvSpPr>
            <a:spLocks noChangeArrowheads="1"/>
          </p:cNvSpPr>
          <p:nvPr/>
        </p:nvSpPr>
        <p:spPr bwMode="auto">
          <a:xfrm>
            <a:off x="6701487" y="907258"/>
            <a:ext cx="2519363" cy="266541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zh-CN" sz="1800">
              <a:solidFill>
                <a:srgbClr val="FF3300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 bwMode="auto">
          <a:xfrm rot="1661307">
            <a:off x="5909325" y="1770858"/>
            <a:ext cx="1368425" cy="773112"/>
            <a:chOff x="748" y="1855"/>
            <a:chExt cx="862" cy="487"/>
          </a:xfrm>
        </p:grpSpPr>
        <p:sp>
          <p:nvSpPr>
            <p:cNvPr id="20" name="直接连接符 233491"/>
            <p:cNvSpPr>
              <a:spLocks noChangeShapeType="1"/>
            </p:cNvSpPr>
            <p:nvPr/>
          </p:nvSpPr>
          <p:spPr bwMode="auto">
            <a:xfrm flipV="1">
              <a:off x="748" y="2069"/>
              <a:ext cx="499" cy="27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直接连接符 233492"/>
            <p:cNvSpPr>
              <a:spLocks noChangeShapeType="1"/>
            </p:cNvSpPr>
            <p:nvPr/>
          </p:nvSpPr>
          <p:spPr bwMode="auto">
            <a:xfrm flipV="1">
              <a:off x="1156" y="1855"/>
              <a:ext cx="454" cy="26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 bwMode="auto">
          <a:xfrm rot="3448773">
            <a:off x="8634268" y="2355852"/>
            <a:ext cx="1368425" cy="773112"/>
            <a:chOff x="748" y="1855"/>
            <a:chExt cx="862" cy="487"/>
          </a:xfrm>
        </p:grpSpPr>
        <p:sp>
          <p:nvSpPr>
            <p:cNvPr id="23" name="直接连接符 233494"/>
            <p:cNvSpPr>
              <a:spLocks noChangeShapeType="1"/>
            </p:cNvSpPr>
            <p:nvPr/>
          </p:nvSpPr>
          <p:spPr bwMode="auto">
            <a:xfrm flipV="1">
              <a:off x="748" y="2069"/>
              <a:ext cx="499" cy="27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直接连接符 233495"/>
            <p:cNvSpPr>
              <a:spLocks noChangeShapeType="1"/>
            </p:cNvSpPr>
            <p:nvPr/>
          </p:nvSpPr>
          <p:spPr bwMode="auto">
            <a:xfrm flipV="1">
              <a:off x="1156" y="1855"/>
              <a:ext cx="454" cy="26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 bwMode="auto">
          <a:xfrm rot="1729618">
            <a:off x="7395225" y="2059783"/>
            <a:ext cx="1296987" cy="434975"/>
            <a:chOff x="748" y="1855"/>
            <a:chExt cx="862" cy="487"/>
          </a:xfrm>
        </p:grpSpPr>
        <p:sp>
          <p:nvSpPr>
            <p:cNvPr id="26" name="直接连接符 233497"/>
            <p:cNvSpPr>
              <a:spLocks noChangeShapeType="1"/>
            </p:cNvSpPr>
            <p:nvPr/>
          </p:nvSpPr>
          <p:spPr bwMode="auto">
            <a:xfrm flipV="1">
              <a:off x="748" y="2069"/>
              <a:ext cx="499" cy="27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直接连接符 233498"/>
            <p:cNvSpPr>
              <a:spLocks noChangeShapeType="1"/>
            </p:cNvSpPr>
            <p:nvPr/>
          </p:nvSpPr>
          <p:spPr bwMode="auto">
            <a:xfrm flipV="1">
              <a:off x="1156" y="1855"/>
              <a:ext cx="454" cy="26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8" name="直接连接符 27"/>
          <p:cNvSpPr>
            <a:spLocks noChangeShapeType="1"/>
          </p:cNvSpPr>
          <p:nvPr/>
        </p:nvSpPr>
        <p:spPr bwMode="auto">
          <a:xfrm rot="21286447">
            <a:off x="6917387" y="1845470"/>
            <a:ext cx="1079500" cy="646113"/>
          </a:xfrm>
          <a:prstGeom prst="line">
            <a:avLst/>
          </a:prstGeom>
          <a:noFill/>
          <a:ln w="28575" cap="rnd">
            <a:solidFill>
              <a:srgbClr val="FF00FF"/>
            </a:solidFill>
            <a:prstDash val="sysDot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直接连接符 28"/>
          <p:cNvSpPr>
            <a:spLocks noChangeShapeType="1"/>
          </p:cNvSpPr>
          <p:nvPr/>
        </p:nvSpPr>
        <p:spPr bwMode="auto">
          <a:xfrm rot="17717273">
            <a:off x="8211994" y="1987551"/>
            <a:ext cx="935038" cy="790575"/>
          </a:xfrm>
          <a:prstGeom prst="line">
            <a:avLst/>
          </a:prstGeom>
          <a:noFill/>
          <a:ln w="28575" cap="rnd">
            <a:solidFill>
              <a:srgbClr val="FF00FF"/>
            </a:solidFill>
            <a:prstDash val="sysDot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等腰三角形 29"/>
          <p:cNvSpPr>
            <a:spLocks noChangeArrowheads="1"/>
          </p:cNvSpPr>
          <p:nvPr/>
        </p:nvSpPr>
        <p:spPr bwMode="auto">
          <a:xfrm rot="10800000">
            <a:off x="6701487" y="3571083"/>
            <a:ext cx="2519363" cy="2665412"/>
          </a:xfrm>
          <a:prstGeom prst="triangle">
            <a:avLst>
              <a:gd name="adj" fmla="val 49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rot="10800000" wrap="none" anchor="ctr"/>
          <a:lstStyle/>
          <a:p>
            <a:pPr algn="ctr">
              <a:spcBef>
                <a:spcPct val="0"/>
              </a:spcBef>
            </a:pPr>
            <a:endParaRPr lang="zh-CN" sz="1800">
              <a:solidFill>
                <a:srgbClr val="FF330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 bwMode="auto">
          <a:xfrm rot="1712058">
            <a:off x="5836300" y="4671220"/>
            <a:ext cx="1368425" cy="773113"/>
            <a:chOff x="748" y="1855"/>
            <a:chExt cx="862" cy="487"/>
          </a:xfrm>
        </p:grpSpPr>
        <p:sp>
          <p:nvSpPr>
            <p:cNvPr id="32" name="直接连接符 233503"/>
            <p:cNvSpPr>
              <a:spLocks noChangeShapeType="1"/>
            </p:cNvSpPr>
            <p:nvPr/>
          </p:nvSpPr>
          <p:spPr bwMode="auto">
            <a:xfrm flipV="1">
              <a:off x="748" y="2069"/>
              <a:ext cx="499" cy="27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直接连接符 233504"/>
            <p:cNvSpPr>
              <a:spLocks noChangeShapeType="1"/>
            </p:cNvSpPr>
            <p:nvPr/>
          </p:nvSpPr>
          <p:spPr bwMode="auto">
            <a:xfrm flipV="1">
              <a:off x="1156" y="1855"/>
              <a:ext cx="454" cy="26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4" name="直接连接符 33"/>
          <p:cNvSpPr>
            <a:spLocks noChangeShapeType="1"/>
          </p:cNvSpPr>
          <p:nvPr/>
        </p:nvSpPr>
        <p:spPr bwMode="auto">
          <a:xfrm rot="21286447" flipH="1">
            <a:off x="6701487" y="4866483"/>
            <a:ext cx="1071563" cy="433387"/>
          </a:xfrm>
          <a:prstGeom prst="line">
            <a:avLst/>
          </a:prstGeom>
          <a:noFill/>
          <a:ln w="28575" cap="rnd">
            <a:solidFill>
              <a:srgbClr val="FF00FF"/>
            </a:solidFill>
            <a:prstDash val="sysDot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 bwMode="auto">
          <a:xfrm rot="375224">
            <a:off x="7322200" y="4669633"/>
            <a:ext cx="1465262" cy="434975"/>
            <a:chOff x="748" y="1855"/>
            <a:chExt cx="862" cy="487"/>
          </a:xfrm>
        </p:grpSpPr>
        <p:sp>
          <p:nvSpPr>
            <p:cNvPr id="36" name="直接连接符 233507"/>
            <p:cNvSpPr>
              <a:spLocks noChangeShapeType="1"/>
            </p:cNvSpPr>
            <p:nvPr/>
          </p:nvSpPr>
          <p:spPr bwMode="auto">
            <a:xfrm flipV="1">
              <a:off x="748" y="2069"/>
              <a:ext cx="499" cy="27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直接连接符 233508"/>
            <p:cNvSpPr>
              <a:spLocks noChangeShapeType="1"/>
            </p:cNvSpPr>
            <p:nvPr/>
          </p:nvSpPr>
          <p:spPr bwMode="auto">
            <a:xfrm flipV="1">
              <a:off x="1156" y="1855"/>
              <a:ext cx="454" cy="26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8" name="直接连接符 37"/>
          <p:cNvSpPr>
            <a:spLocks noChangeShapeType="1"/>
          </p:cNvSpPr>
          <p:nvPr/>
        </p:nvSpPr>
        <p:spPr bwMode="auto">
          <a:xfrm rot="17717273">
            <a:off x="8717612" y="4220371"/>
            <a:ext cx="73025" cy="1079500"/>
          </a:xfrm>
          <a:prstGeom prst="line">
            <a:avLst/>
          </a:prstGeom>
          <a:noFill/>
          <a:ln w="28575" cap="rnd">
            <a:solidFill>
              <a:srgbClr val="FF00FF"/>
            </a:solidFill>
            <a:prstDash val="sysDot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 bwMode="auto">
          <a:xfrm>
            <a:off x="8717612" y="4004470"/>
            <a:ext cx="1368425" cy="773113"/>
            <a:chOff x="748" y="1855"/>
            <a:chExt cx="862" cy="487"/>
          </a:xfrm>
        </p:grpSpPr>
        <p:sp>
          <p:nvSpPr>
            <p:cNvPr id="40" name="直接连接符 233511"/>
            <p:cNvSpPr>
              <a:spLocks noChangeShapeType="1"/>
            </p:cNvSpPr>
            <p:nvPr/>
          </p:nvSpPr>
          <p:spPr bwMode="auto">
            <a:xfrm flipV="1">
              <a:off x="748" y="2069"/>
              <a:ext cx="499" cy="27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直接连接符 233512"/>
            <p:cNvSpPr>
              <a:spLocks noChangeShapeType="1"/>
            </p:cNvSpPr>
            <p:nvPr/>
          </p:nvSpPr>
          <p:spPr bwMode="auto">
            <a:xfrm flipV="1">
              <a:off x="1156" y="1855"/>
              <a:ext cx="454" cy="26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3" name="椭圆 42"/>
          <p:cNvSpPr/>
          <p:nvPr/>
        </p:nvSpPr>
        <p:spPr>
          <a:xfrm>
            <a:off x="4179855" y="3520648"/>
            <a:ext cx="122667" cy="12266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 animBg="1"/>
      <p:bldP spid="28" grpId="0" animBg="1"/>
      <p:bldP spid="29" grpId="0" animBg="1"/>
      <p:bldP spid="30" grpId="0" animBg="1"/>
      <p:bldP spid="34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6547"/>
          <p:cNvSpPr txBox="1">
            <a:spLocks noChangeArrowheads="1"/>
          </p:cNvSpPr>
          <p:nvPr/>
        </p:nvSpPr>
        <p:spPr bwMode="auto">
          <a:xfrm>
            <a:off x="1993199" y="1522412"/>
            <a:ext cx="3959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3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凹透镜</a:t>
            </a:r>
            <a:r>
              <a:rPr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对光的作用</a:t>
            </a:r>
          </a:p>
        </p:txBody>
      </p:sp>
      <p:pic>
        <p:nvPicPr>
          <p:cNvPr id="3" name="图片 236548" descr="R1KOX[75R}NN}M9TP7LEU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94" y="2563812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直接连接符 236549"/>
          <p:cNvSpPr>
            <a:spLocks noChangeShapeType="1"/>
          </p:cNvSpPr>
          <p:nvPr/>
        </p:nvSpPr>
        <p:spPr bwMode="auto">
          <a:xfrm>
            <a:off x="2082232" y="3211512"/>
            <a:ext cx="2447925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Dot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 bwMode="auto">
          <a:xfrm>
            <a:off x="1793307" y="2779712"/>
            <a:ext cx="1296987" cy="144462"/>
            <a:chOff x="1020" y="1842"/>
            <a:chExt cx="1679" cy="91"/>
          </a:xfrm>
        </p:grpSpPr>
        <p:sp>
          <p:nvSpPr>
            <p:cNvPr id="6" name="直接连接符 236551"/>
            <p:cNvSpPr>
              <a:spLocks noChangeShapeType="1"/>
            </p:cNvSpPr>
            <p:nvPr/>
          </p:nvSpPr>
          <p:spPr bwMode="auto">
            <a:xfrm>
              <a:off x="1020" y="1888"/>
              <a:ext cx="167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等腰三角形 236552"/>
            <p:cNvSpPr>
              <a:spLocks noChangeAspect="1" noChangeArrowheads="1"/>
            </p:cNvSpPr>
            <p:nvPr/>
          </p:nvSpPr>
          <p:spPr bwMode="auto">
            <a:xfrm rot="5400000">
              <a:off x="1880" y="1751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1793307" y="3140074"/>
            <a:ext cx="1296987" cy="144463"/>
            <a:chOff x="1020" y="1842"/>
            <a:chExt cx="1679" cy="91"/>
          </a:xfrm>
        </p:grpSpPr>
        <p:sp>
          <p:nvSpPr>
            <p:cNvPr id="9" name="直接连接符 236554"/>
            <p:cNvSpPr>
              <a:spLocks noChangeShapeType="1"/>
            </p:cNvSpPr>
            <p:nvPr/>
          </p:nvSpPr>
          <p:spPr bwMode="auto">
            <a:xfrm>
              <a:off x="1020" y="1888"/>
              <a:ext cx="167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等腰三角形 236555"/>
            <p:cNvSpPr>
              <a:spLocks noChangeAspect="1" noChangeArrowheads="1"/>
            </p:cNvSpPr>
            <p:nvPr/>
          </p:nvSpPr>
          <p:spPr bwMode="auto">
            <a:xfrm rot="5400000">
              <a:off x="1880" y="1751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1864744" y="3500437"/>
            <a:ext cx="1296988" cy="144462"/>
            <a:chOff x="1020" y="1842"/>
            <a:chExt cx="1679" cy="91"/>
          </a:xfrm>
        </p:grpSpPr>
        <p:sp>
          <p:nvSpPr>
            <p:cNvPr id="12" name="直接连接符 236557"/>
            <p:cNvSpPr>
              <a:spLocks noChangeShapeType="1"/>
            </p:cNvSpPr>
            <p:nvPr/>
          </p:nvSpPr>
          <p:spPr bwMode="auto">
            <a:xfrm>
              <a:off x="1020" y="1888"/>
              <a:ext cx="167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等腰三角形 236558"/>
            <p:cNvSpPr>
              <a:spLocks noChangeAspect="1" noChangeArrowheads="1"/>
            </p:cNvSpPr>
            <p:nvPr/>
          </p:nvSpPr>
          <p:spPr bwMode="auto">
            <a:xfrm rot="5400000">
              <a:off x="1880" y="1751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" name="直接连接符 236559"/>
          <p:cNvSpPr>
            <a:spLocks noChangeShapeType="1"/>
          </p:cNvSpPr>
          <p:nvPr/>
        </p:nvSpPr>
        <p:spPr bwMode="auto">
          <a:xfrm>
            <a:off x="6474844" y="2419349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直接连接符 236560"/>
          <p:cNvSpPr>
            <a:spLocks noChangeShapeType="1"/>
          </p:cNvSpPr>
          <p:nvPr/>
        </p:nvSpPr>
        <p:spPr bwMode="auto">
          <a:xfrm>
            <a:off x="6474844" y="2419349"/>
            <a:ext cx="1150938" cy="14398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直接连接符 236561"/>
          <p:cNvSpPr>
            <a:spLocks noChangeShapeType="1"/>
          </p:cNvSpPr>
          <p:nvPr/>
        </p:nvSpPr>
        <p:spPr bwMode="auto">
          <a:xfrm flipH="1">
            <a:off x="7625782" y="2419349"/>
            <a:ext cx="1081087" cy="14398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 bwMode="auto">
          <a:xfrm>
            <a:off x="5682682" y="2995612"/>
            <a:ext cx="1296987" cy="144462"/>
            <a:chOff x="1020" y="1842"/>
            <a:chExt cx="1679" cy="91"/>
          </a:xfrm>
        </p:grpSpPr>
        <p:sp>
          <p:nvSpPr>
            <p:cNvPr id="18" name="直接连接符 236563"/>
            <p:cNvSpPr>
              <a:spLocks noChangeShapeType="1"/>
            </p:cNvSpPr>
            <p:nvPr/>
          </p:nvSpPr>
          <p:spPr bwMode="auto">
            <a:xfrm>
              <a:off x="1020" y="1888"/>
              <a:ext cx="167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等腰三角形 236564"/>
            <p:cNvSpPr>
              <a:spLocks noChangeAspect="1" noChangeArrowheads="1"/>
            </p:cNvSpPr>
            <p:nvPr/>
          </p:nvSpPr>
          <p:spPr bwMode="auto">
            <a:xfrm rot="5400000">
              <a:off x="1880" y="1751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" name="直接连接符 19"/>
          <p:cNvSpPr>
            <a:spLocks noChangeShapeType="1"/>
          </p:cNvSpPr>
          <p:nvPr/>
        </p:nvSpPr>
        <p:spPr bwMode="auto">
          <a:xfrm flipV="1">
            <a:off x="6617719" y="2779712"/>
            <a:ext cx="792163" cy="5762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直接连接符 20"/>
          <p:cNvSpPr>
            <a:spLocks noChangeShapeType="1"/>
          </p:cNvSpPr>
          <p:nvPr/>
        </p:nvSpPr>
        <p:spPr bwMode="auto">
          <a:xfrm flipV="1">
            <a:off x="7049519" y="2851149"/>
            <a:ext cx="1368425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直接连接符 21"/>
          <p:cNvSpPr>
            <a:spLocks noChangeShapeType="1"/>
          </p:cNvSpPr>
          <p:nvPr/>
        </p:nvSpPr>
        <p:spPr bwMode="auto">
          <a:xfrm flipV="1">
            <a:off x="7443789" y="2932907"/>
            <a:ext cx="433386" cy="7223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直接连接符 22"/>
          <p:cNvSpPr>
            <a:spLocks noChangeShapeType="1"/>
          </p:cNvSpPr>
          <p:nvPr/>
        </p:nvSpPr>
        <p:spPr bwMode="auto">
          <a:xfrm>
            <a:off x="8059169" y="2591707"/>
            <a:ext cx="790575" cy="576263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直接连接符 23"/>
          <p:cNvSpPr>
            <a:spLocks noChangeShapeType="1"/>
          </p:cNvSpPr>
          <p:nvPr/>
        </p:nvSpPr>
        <p:spPr bwMode="auto">
          <a:xfrm flipV="1">
            <a:off x="8417944" y="1843087"/>
            <a:ext cx="1512888" cy="1008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直接连接符 24"/>
          <p:cNvSpPr>
            <a:spLocks noChangeShapeType="1"/>
          </p:cNvSpPr>
          <p:nvPr/>
        </p:nvSpPr>
        <p:spPr bwMode="auto">
          <a:xfrm flipV="1">
            <a:off x="8924867" y="2297109"/>
            <a:ext cx="323282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直接连接符 236574"/>
          <p:cNvSpPr>
            <a:spLocks noChangeShapeType="1"/>
          </p:cNvSpPr>
          <p:nvPr/>
        </p:nvSpPr>
        <p:spPr bwMode="auto">
          <a:xfrm flipH="1">
            <a:off x="6617719" y="3859212"/>
            <a:ext cx="1008063" cy="14414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直接连接符 236575"/>
          <p:cNvSpPr>
            <a:spLocks noChangeShapeType="1"/>
          </p:cNvSpPr>
          <p:nvPr/>
        </p:nvSpPr>
        <p:spPr bwMode="auto">
          <a:xfrm>
            <a:off x="7625782" y="3859212"/>
            <a:ext cx="936625" cy="14414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直接连接符 236576"/>
          <p:cNvSpPr>
            <a:spLocks noChangeShapeType="1"/>
          </p:cNvSpPr>
          <p:nvPr/>
        </p:nvSpPr>
        <p:spPr bwMode="auto">
          <a:xfrm>
            <a:off x="6617719" y="5300662"/>
            <a:ext cx="19446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直接连接符 236577"/>
          <p:cNvSpPr>
            <a:spLocks noChangeShapeType="1"/>
          </p:cNvSpPr>
          <p:nvPr/>
        </p:nvSpPr>
        <p:spPr bwMode="auto">
          <a:xfrm>
            <a:off x="5609657" y="4579937"/>
            <a:ext cx="1512887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 bwMode="auto">
          <a:xfrm>
            <a:off x="5898582" y="4364037"/>
            <a:ext cx="1296987" cy="144462"/>
            <a:chOff x="1020" y="1842"/>
            <a:chExt cx="1679" cy="91"/>
          </a:xfrm>
        </p:grpSpPr>
        <p:sp>
          <p:nvSpPr>
            <p:cNvPr id="31" name="直接连接符 236579"/>
            <p:cNvSpPr>
              <a:spLocks noChangeShapeType="1"/>
            </p:cNvSpPr>
            <p:nvPr/>
          </p:nvSpPr>
          <p:spPr bwMode="auto">
            <a:xfrm>
              <a:off x="1020" y="1888"/>
              <a:ext cx="167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等腰三角形 236580"/>
            <p:cNvSpPr>
              <a:spLocks noChangeAspect="1" noChangeArrowheads="1"/>
            </p:cNvSpPr>
            <p:nvPr/>
          </p:nvSpPr>
          <p:spPr bwMode="auto">
            <a:xfrm rot="5400000">
              <a:off x="1880" y="1751"/>
              <a:ext cx="9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" name="直接连接符 32"/>
          <p:cNvSpPr>
            <a:spLocks noChangeShapeType="1"/>
          </p:cNvSpPr>
          <p:nvPr/>
        </p:nvSpPr>
        <p:spPr bwMode="auto">
          <a:xfrm>
            <a:off x="6906644" y="4148137"/>
            <a:ext cx="647700" cy="64770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直接连接符 33"/>
          <p:cNvSpPr>
            <a:spLocks noChangeShapeType="1"/>
          </p:cNvSpPr>
          <p:nvPr/>
        </p:nvSpPr>
        <p:spPr bwMode="auto">
          <a:xfrm>
            <a:off x="7193982" y="4435474"/>
            <a:ext cx="936625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直接连接符 34"/>
          <p:cNvSpPr>
            <a:spLocks noChangeShapeType="1"/>
          </p:cNvSpPr>
          <p:nvPr/>
        </p:nvSpPr>
        <p:spPr bwMode="auto">
          <a:xfrm>
            <a:off x="7482907" y="4507706"/>
            <a:ext cx="351406" cy="7223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直接连接符 35"/>
          <p:cNvSpPr>
            <a:spLocks noChangeShapeType="1"/>
          </p:cNvSpPr>
          <p:nvPr/>
        </p:nvSpPr>
        <p:spPr bwMode="auto">
          <a:xfrm flipV="1">
            <a:off x="7871165" y="4377418"/>
            <a:ext cx="576262" cy="431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直接连接符 36"/>
          <p:cNvSpPr>
            <a:spLocks noChangeShapeType="1"/>
          </p:cNvSpPr>
          <p:nvPr/>
        </p:nvSpPr>
        <p:spPr bwMode="auto">
          <a:xfrm>
            <a:off x="8130607" y="4651374"/>
            <a:ext cx="1800225" cy="10810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" name="直接连接符 37"/>
          <p:cNvSpPr>
            <a:spLocks noChangeShapeType="1"/>
          </p:cNvSpPr>
          <p:nvPr/>
        </p:nvSpPr>
        <p:spPr bwMode="auto">
          <a:xfrm>
            <a:off x="8849744" y="5084762"/>
            <a:ext cx="360363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3194060" y="3139861"/>
            <a:ext cx="122667" cy="12266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凸、凹透镜的原理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9657" y="1142999"/>
            <a:ext cx="6270172" cy="4702629"/>
          </a:xfrm>
          <a:prstGeom prst="rect">
            <a:avLst/>
          </a:prstGeom>
        </p:spPr>
      </p:pic>
      <p:pic>
        <p:nvPicPr>
          <p:cNvPr id="11" name="Picture 4" descr="点击画面播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21" y="5845628"/>
            <a:ext cx="31257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3232150" y="764699"/>
            <a:ext cx="4867275" cy="5857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zh-CN" alt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透镜</a:t>
            </a:r>
            <a:r>
              <a:rPr lang="zh-CN" alt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中的三条特殊光线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93800" y="1565477"/>
          <a:ext cx="8629650" cy="419576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80000"/>
                <a:gridCol w="3400030"/>
                <a:gridCol w="2742882"/>
                <a:gridCol w="2006738"/>
              </a:tblGrid>
              <a:tr h="985770">
                <a:tc>
                  <a:txBody>
                    <a:bodyPr/>
                    <a:lstStyle/>
                    <a:p>
                      <a:r>
                        <a:rPr lang="zh-CN" altLang="en-US" sz="2200" b="1" dirty="0" smtClean="0"/>
                        <a:t>透镜</a:t>
                      </a:r>
                      <a:endParaRPr lang="zh-CN" altLang="en-US" sz="2200" b="1" dirty="0"/>
                    </a:p>
                  </a:txBody>
                  <a:tcPr marL="91429" marR="91429" marT="45721" marB="45721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 marL="91429" marR="91429" marT="45721" marB="45721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 marL="91429" marR="91429" marT="45721" marB="45721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 marL="91429" marR="91429" marT="45721" marB="45721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1600233">
                <a:tc>
                  <a:txBody>
                    <a:bodyPr/>
                    <a:lstStyle/>
                    <a:p>
                      <a:r>
                        <a:rPr lang="zh-CN" altLang="en-US" sz="2200" b="1" smtClean="0"/>
                        <a:t>凸</a:t>
                      </a:r>
                      <a:endParaRPr lang="zh-CN" altLang="en-US" sz="2200" b="1" dirty="0" smtClean="0"/>
                    </a:p>
                    <a:p>
                      <a:r>
                        <a:rPr lang="zh-CN" altLang="en-US" sz="2200" b="1" dirty="0" smtClean="0"/>
                        <a:t>透</a:t>
                      </a:r>
                    </a:p>
                    <a:p>
                      <a:r>
                        <a:rPr lang="zh-CN" altLang="en-US" sz="2200" b="1" dirty="0" smtClean="0"/>
                        <a:t>镜</a:t>
                      </a:r>
                      <a:endParaRPr lang="zh-CN" altLang="en-US" sz="2200" b="1" dirty="0"/>
                    </a:p>
                  </a:txBody>
                  <a:tcPr marL="91429" marR="91429" marT="45721" marB="45721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b="0" dirty="0"/>
                    </a:p>
                  </a:txBody>
                  <a:tcPr marL="91429" marR="91429" marT="45721" marB="45721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b="0" dirty="0"/>
                    </a:p>
                  </a:txBody>
                  <a:tcPr marL="91429" marR="91429" marT="45721" marB="45721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b="0" dirty="0"/>
                    </a:p>
                  </a:txBody>
                  <a:tcPr marL="91429" marR="91429" marT="45721" marB="45721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1609758">
                <a:tc>
                  <a:txBody>
                    <a:bodyPr/>
                    <a:lstStyle/>
                    <a:p>
                      <a:r>
                        <a:rPr lang="zh-CN" altLang="en-US" sz="2200" b="1" dirty="0" smtClean="0"/>
                        <a:t>凹透镜</a:t>
                      </a:r>
                      <a:endParaRPr lang="zh-CN" altLang="en-US" sz="2200" b="1" dirty="0"/>
                    </a:p>
                  </a:txBody>
                  <a:tcPr marL="91429" marR="91429" marT="45721" marB="45721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200" b="0" dirty="0"/>
                    </a:p>
                  </a:txBody>
                  <a:tcPr marL="91429" marR="91429" marT="45721" marB="45721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200" b="0" dirty="0"/>
                    </a:p>
                  </a:txBody>
                  <a:tcPr marL="91429" marR="91429" marT="45721" marB="45721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200" b="0" dirty="0"/>
                    </a:p>
                  </a:txBody>
                  <a:tcPr marL="91429" marR="91429" marT="45721" marB="45721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831975" y="3589539"/>
            <a:ext cx="3249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经凸透镜折射后过焦点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868488" y="1814714"/>
            <a:ext cx="297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200" b="1">
                <a:latin typeface="黑体" panose="02010609060101010101" pitchFamily="49" charset="-122"/>
                <a:ea typeface="黑体" panose="02010609060101010101" pitchFamily="49" charset="-122"/>
              </a:rPr>
              <a:t>跟主光轴平行的光线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11738" y="1495627"/>
            <a:ext cx="28209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通过凸透镜焦点的光线或正对着凹透镜焦点的入射光线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8072438" y="1581352"/>
            <a:ext cx="1512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200" b="1">
                <a:latin typeface="黑体" panose="02010609060101010101" pitchFamily="49" charset="-122"/>
                <a:ea typeface="黑体" panose="02010609060101010101" pitchFamily="49" charset="-122"/>
              </a:rPr>
              <a:t>通过光心的光线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229225" y="3449839"/>
            <a:ext cx="2347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经凸透镜折射后平行于主光轴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912100" y="3449839"/>
            <a:ext cx="18843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经凸透镜后传播方向不变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654175" y="5023052"/>
            <a:ext cx="36750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经凹透镜折射后，折射光线的反向延长线过镜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前虚焦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点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314950" y="5051627"/>
            <a:ext cx="2320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经凹透镜折射后平行主光轴射出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7767638" y="5032577"/>
            <a:ext cx="2211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经凹透镜后传播方向不变</a:t>
            </a:r>
          </a:p>
        </p:txBody>
      </p:sp>
      <p:pic>
        <p:nvPicPr>
          <p:cNvPr id="14" name="Picture 10" descr="E:\R八物上\人八物导学案\KO43-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265814"/>
            <a:ext cx="11604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E:\R八物上\人八物导学案\KO42-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632277"/>
            <a:ext cx="144938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E:\R八物上\人八物导学案\KO42-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621164"/>
            <a:ext cx="1444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E:\R八物上\人八物导学案\KO42-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2621164"/>
            <a:ext cx="144938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E:\R八物上\人八物导学案\KO43-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4265814"/>
            <a:ext cx="116046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E:\R八物上\人八物导学案\KO43-2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4305502"/>
            <a:ext cx="116046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1756395" y="1164020"/>
            <a:ext cx="2016125" cy="45720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分类：</a:t>
            </a:r>
            <a:endParaRPr lang="zh-CN" altLang="en-US" sz="2800" b="1" dirty="0">
              <a:solidFill>
                <a:srgbClr val="00CC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1636662" y="2378891"/>
            <a:ext cx="706638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概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念</a:t>
            </a: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：主光轴　光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心 </a:t>
            </a: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焦点　　焦距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1894234" y="3810344"/>
            <a:ext cx="963650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zh-CN" altLang="en-US" sz="2800" b="1" dirty="0" smtClean="0">
                <a:latin typeface="宋体" panose="02010600030101010101" pitchFamily="2" charset="-122"/>
              </a:rPr>
              <a:t>透</a:t>
            </a:r>
            <a:r>
              <a:rPr kumimoji="1" lang="zh-CN" altLang="en-US" sz="2800" b="1" dirty="0">
                <a:latin typeface="宋体" panose="02010600030101010101" pitchFamily="2" charset="-122"/>
              </a:rPr>
              <a:t>镜对光线的作</a:t>
            </a:r>
            <a:r>
              <a:rPr kumimoji="1" lang="zh-CN" altLang="en-US" sz="2800" b="1" dirty="0" smtClean="0">
                <a:latin typeface="宋体" panose="02010600030101010101" pitchFamily="2" charset="-122"/>
              </a:rPr>
              <a:t>用</a:t>
            </a:r>
            <a:endParaRPr kumimoji="1" lang="en-US" altLang="zh-CN" sz="2800" b="1" dirty="0" smtClean="0">
              <a:latin typeface="宋体" panose="02010600030101010101" pitchFamily="2" charset="-122"/>
            </a:endParaRPr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2959767" y="4935378"/>
            <a:ext cx="4865969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539750">
              <a:lnSpc>
                <a:spcPct val="120000"/>
              </a:lnSpc>
              <a:spcBef>
                <a:spcPts val="0"/>
              </a:spcBef>
            </a:pPr>
            <a:r>
              <a:rPr lang="zh-CN" altLang="en-US" sz="2800" b="1" dirty="0"/>
              <a:t>凹透镜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对光线</a:t>
            </a: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起</a:t>
            </a:r>
            <a:r>
              <a:rPr kumimoji="1" lang="zh-CN" altLang="en-US" sz="2800" b="1" dirty="0" smtClean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发散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2857884" y="1098000"/>
            <a:ext cx="3127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FF5050"/>
                </a:solidFill>
                <a:latin typeface="宋体" panose="02010600030101010101" pitchFamily="2" charset="-122"/>
              </a:rPr>
              <a:t>凸透镜</a:t>
            </a:r>
            <a:r>
              <a:rPr kumimoji="1" lang="zh-CN" altLang="en-US" sz="2800" b="1" dirty="0">
                <a:latin typeface="宋体" panose="02010600030101010101" pitchFamily="2" charset="-122"/>
              </a:rPr>
              <a:t>和</a:t>
            </a:r>
            <a:r>
              <a:rPr kumimoji="1" lang="zh-CN" altLang="en-US" sz="2800" b="1" dirty="0">
                <a:solidFill>
                  <a:srgbClr val="FF5050"/>
                </a:solidFill>
                <a:latin typeface="宋体" panose="02010600030101010101" pitchFamily="2" charset="-122"/>
              </a:rPr>
              <a:t>凹透镜</a:t>
            </a:r>
          </a:p>
        </p:txBody>
      </p:sp>
      <p:grpSp>
        <p:nvGrpSpPr>
          <p:cNvPr id="65" name="Group 8"/>
          <p:cNvGrpSpPr/>
          <p:nvPr/>
        </p:nvGrpSpPr>
        <p:grpSpPr bwMode="auto">
          <a:xfrm>
            <a:off x="7632697" y="4192630"/>
            <a:ext cx="2895600" cy="1828800"/>
            <a:chOff x="3504" y="2832"/>
            <a:chExt cx="1824" cy="1152"/>
          </a:xfrm>
        </p:grpSpPr>
        <p:grpSp>
          <p:nvGrpSpPr>
            <p:cNvPr id="66" name="Group 9"/>
            <p:cNvGrpSpPr/>
            <p:nvPr/>
          </p:nvGrpSpPr>
          <p:grpSpPr bwMode="auto">
            <a:xfrm>
              <a:off x="3504" y="2832"/>
              <a:ext cx="1824" cy="1152"/>
              <a:chOff x="1344" y="1296"/>
              <a:chExt cx="2160" cy="1392"/>
            </a:xfrm>
          </p:grpSpPr>
          <p:sp>
            <p:nvSpPr>
              <p:cNvPr id="70" name="Text Box 10"/>
              <p:cNvSpPr txBox="1">
                <a:spLocks noChangeArrowheads="1"/>
              </p:cNvSpPr>
              <p:nvPr/>
            </p:nvSpPr>
            <p:spPr bwMode="auto">
              <a:xfrm>
                <a:off x="1504" y="1902"/>
                <a:ext cx="336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800" b="1" i="1" dirty="0">
                    <a:solidFill>
                      <a:srgbClr val="3000B8"/>
                    </a:solidFill>
                    <a:latin typeface="宋体" panose="02010600030101010101" pitchFamily="2" charset="-122"/>
                  </a:rPr>
                  <a:t>F</a:t>
                </a:r>
              </a:p>
            </p:txBody>
          </p:sp>
          <p:graphicFrame>
            <p:nvGraphicFramePr>
              <p:cNvPr id="71" name="Object 11"/>
              <p:cNvGraphicFramePr>
                <a:graphicFrameLocks noChangeAspect="1"/>
              </p:cNvGraphicFramePr>
              <p:nvPr/>
            </p:nvGraphicFramePr>
            <p:xfrm>
              <a:off x="2148" y="1440"/>
              <a:ext cx="540" cy="1056"/>
            </p:xfrm>
            <a:graphic>
              <a:graphicData uri="http://schemas.openxmlformats.org/presentationml/2006/ole">
                <p:oleObj spid="_x0000_s1178" name="BMP 图象" r:id="rId4" imgW="400000" imgH="885949" progId="Paint.Picture">
                  <p:embed/>
                </p:oleObj>
              </a:graphicData>
            </a:graphic>
          </p:graphicFrame>
          <p:sp>
            <p:nvSpPr>
              <p:cNvPr id="72" name="Line 12"/>
              <p:cNvSpPr>
                <a:spLocks noChangeShapeType="1"/>
              </p:cNvSpPr>
              <p:nvPr/>
            </p:nvSpPr>
            <p:spPr bwMode="auto">
              <a:xfrm>
                <a:off x="1344" y="1968"/>
                <a:ext cx="2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73" name="Line 13"/>
              <p:cNvSpPr>
                <a:spLocks noChangeShapeType="1"/>
              </p:cNvSpPr>
              <p:nvPr/>
            </p:nvSpPr>
            <p:spPr bwMode="auto">
              <a:xfrm>
                <a:off x="1536" y="1680"/>
                <a:ext cx="816" cy="0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74" name="Line 14"/>
              <p:cNvSpPr>
                <a:spLocks noChangeShapeType="1"/>
              </p:cNvSpPr>
              <p:nvPr/>
            </p:nvSpPr>
            <p:spPr bwMode="auto">
              <a:xfrm>
                <a:off x="1536" y="2256"/>
                <a:ext cx="816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75" name="Line 15"/>
              <p:cNvSpPr>
                <a:spLocks noChangeShapeType="1"/>
              </p:cNvSpPr>
              <p:nvPr/>
            </p:nvSpPr>
            <p:spPr bwMode="auto">
              <a:xfrm flipV="1">
                <a:off x="2352" y="1296"/>
                <a:ext cx="720" cy="384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76" name="Line 16"/>
              <p:cNvSpPr>
                <a:spLocks noChangeShapeType="1"/>
              </p:cNvSpPr>
              <p:nvPr/>
            </p:nvSpPr>
            <p:spPr bwMode="auto">
              <a:xfrm>
                <a:off x="2352" y="2256"/>
                <a:ext cx="816" cy="43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77" name="Line 17"/>
              <p:cNvSpPr>
                <a:spLocks noChangeShapeType="1"/>
              </p:cNvSpPr>
              <p:nvPr/>
            </p:nvSpPr>
            <p:spPr bwMode="auto">
              <a:xfrm>
                <a:off x="1776" y="1968"/>
                <a:ext cx="576" cy="288"/>
              </a:xfrm>
              <a:prstGeom prst="line">
                <a:avLst/>
              </a:prstGeom>
              <a:noFill/>
              <a:ln w="31750">
                <a:solidFill>
                  <a:srgbClr val="FF3300"/>
                </a:solidFill>
                <a:prstDash val="dash"/>
                <a:miter lim="800000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78" name="Line 18"/>
              <p:cNvSpPr>
                <a:spLocks noChangeShapeType="1"/>
              </p:cNvSpPr>
              <p:nvPr/>
            </p:nvSpPr>
            <p:spPr bwMode="auto">
              <a:xfrm flipV="1">
                <a:off x="1776" y="1680"/>
                <a:ext cx="576" cy="288"/>
              </a:xfrm>
              <a:prstGeom prst="line">
                <a:avLst/>
              </a:prstGeom>
              <a:noFill/>
              <a:ln w="31750">
                <a:solidFill>
                  <a:srgbClr val="66FF33"/>
                </a:solidFill>
                <a:prstDash val="dash"/>
                <a:miter lim="800000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79" name="Line 19"/>
              <p:cNvSpPr>
                <a:spLocks noChangeShapeType="1"/>
              </p:cNvSpPr>
              <p:nvPr/>
            </p:nvSpPr>
            <p:spPr bwMode="auto">
              <a:xfrm>
                <a:off x="1488" y="1968"/>
                <a:ext cx="960" cy="0"/>
              </a:xfrm>
              <a:prstGeom prst="line">
                <a:avLst/>
              </a:prstGeom>
              <a:noFill/>
              <a:ln w="34925">
                <a:solidFill>
                  <a:srgbClr val="3366FF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80" name="Line 20"/>
              <p:cNvSpPr>
                <a:spLocks noChangeShapeType="1"/>
              </p:cNvSpPr>
              <p:nvPr/>
            </p:nvSpPr>
            <p:spPr bwMode="auto">
              <a:xfrm>
                <a:off x="2448" y="1968"/>
                <a:ext cx="672" cy="0"/>
              </a:xfrm>
              <a:prstGeom prst="line">
                <a:avLst/>
              </a:prstGeom>
              <a:noFill/>
              <a:ln w="34925">
                <a:solidFill>
                  <a:srgbClr val="3366FF"/>
                </a:solidFill>
                <a:miter lim="800000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81" name="Line 21"/>
              <p:cNvSpPr>
                <a:spLocks noChangeShapeType="1"/>
              </p:cNvSpPr>
              <p:nvPr/>
            </p:nvSpPr>
            <p:spPr bwMode="auto">
              <a:xfrm>
                <a:off x="1813" y="1922"/>
                <a:ext cx="0" cy="72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miter lim="800000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</p:grpSp>
        <p:grpSp>
          <p:nvGrpSpPr>
            <p:cNvPr id="67" name="Group 22"/>
            <p:cNvGrpSpPr/>
            <p:nvPr/>
          </p:nvGrpSpPr>
          <p:grpSpPr bwMode="auto">
            <a:xfrm>
              <a:off x="4752" y="3360"/>
              <a:ext cx="229" cy="426"/>
              <a:chOff x="624" y="1632"/>
              <a:chExt cx="229" cy="426"/>
            </a:xfrm>
          </p:grpSpPr>
          <p:graphicFrame>
            <p:nvGraphicFramePr>
              <p:cNvPr id="68" name="Object 23"/>
              <p:cNvGraphicFramePr>
                <a:graphicFrameLocks noChangeAspect="1"/>
              </p:cNvGraphicFramePr>
              <p:nvPr/>
            </p:nvGraphicFramePr>
            <p:xfrm>
              <a:off x="720" y="1632"/>
              <a:ext cx="68" cy="96"/>
            </p:xfrm>
            <a:graphic>
              <a:graphicData uri="http://schemas.openxmlformats.org/presentationml/2006/ole">
                <p:oleObj spid="_x0000_s1179" name="位图图象" r:id="rId5" imgW="47518" imgH="66596" progId="Paint.Picture">
                  <p:embed/>
                </p:oleObj>
              </a:graphicData>
            </a:graphic>
          </p:graphicFrame>
          <p:sp>
            <p:nvSpPr>
              <p:cNvPr id="69" name="Text Box 24"/>
              <p:cNvSpPr txBox="1">
                <a:spLocks noChangeArrowheads="1"/>
              </p:cNvSpPr>
              <p:nvPr/>
            </p:nvSpPr>
            <p:spPr bwMode="auto">
              <a:xfrm>
                <a:off x="624" y="1728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800" b="1" i="1" dirty="0">
                    <a:latin typeface="宋体" panose="02010600030101010101" pitchFamily="2" charset="-122"/>
                  </a:rPr>
                  <a:t>F</a:t>
                </a:r>
              </a:p>
            </p:txBody>
          </p:sp>
        </p:grpSp>
      </p:grpSp>
      <p:grpSp>
        <p:nvGrpSpPr>
          <p:cNvPr id="82" name="Group 25"/>
          <p:cNvGrpSpPr/>
          <p:nvPr/>
        </p:nvGrpSpPr>
        <p:grpSpPr bwMode="auto">
          <a:xfrm>
            <a:off x="8012161" y="2730434"/>
            <a:ext cx="3200400" cy="1371600"/>
            <a:chOff x="3216" y="1824"/>
            <a:chExt cx="2016" cy="864"/>
          </a:xfrm>
        </p:grpSpPr>
        <p:grpSp>
          <p:nvGrpSpPr>
            <p:cNvPr id="83" name="Group 26"/>
            <p:cNvGrpSpPr/>
            <p:nvPr/>
          </p:nvGrpSpPr>
          <p:grpSpPr bwMode="auto">
            <a:xfrm>
              <a:off x="3504" y="2208"/>
              <a:ext cx="229" cy="426"/>
              <a:chOff x="624" y="1632"/>
              <a:chExt cx="229" cy="426"/>
            </a:xfrm>
          </p:grpSpPr>
          <p:graphicFrame>
            <p:nvGraphicFramePr>
              <p:cNvPr id="97" name="Object 27"/>
              <p:cNvGraphicFramePr>
                <a:graphicFrameLocks noChangeAspect="1"/>
              </p:cNvGraphicFramePr>
              <p:nvPr/>
            </p:nvGraphicFramePr>
            <p:xfrm>
              <a:off x="720" y="1632"/>
              <a:ext cx="68" cy="96"/>
            </p:xfrm>
            <a:graphic>
              <a:graphicData uri="http://schemas.openxmlformats.org/presentationml/2006/ole">
                <p:oleObj spid="_x0000_s1180" name="位图图象" r:id="rId6" imgW="47518" imgH="66596" progId="Paint.Picture">
                  <p:embed/>
                </p:oleObj>
              </a:graphicData>
            </a:graphic>
          </p:graphicFrame>
          <p:sp>
            <p:nvSpPr>
              <p:cNvPr id="98" name="Text Box 28"/>
              <p:cNvSpPr txBox="1">
                <a:spLocks noChangeArrowheads="1"/>
              </p:cNvSpPr>
              <p:nvPr/>
            </p:nvSpPr>
            <p:spPr bwMode="auto">
              <a:xfrm>
                <a:off x="624" y="1728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800" b="1" i="1" dirty="0">
                    <a:latin typeface="宋体" panose="02010600030101010101" pitchFamily="2" charset="-122"/>
                  </a:rPr>
                  <a:t>F</a:t>
                </a:r>
              </a:p>
            </p:txBody>
          </p:sp>
        </p:grpSp>
        <p:grpSp>
          <p:nvGrpSpPr>
            <p:cNvPr id="84" name="Group 29"/>
            <p:cNvGrpSpPr/>
            <p:nvPr/>
          </p:nvGrpSpPr>
          <p:grpSpPr bwMode="auto">
            <a:xfrm>
              <a:off x="3216" y="1824"/>
              <a:ext cx="2016" cy="864"/>
              <a:chOff x="1104" y="960"/>
              <a:chExt cx="3648" cy="1536"/>
            </a:xfrm>
          </p:grpSpPr>
          <p:graphicFrame>
            <p:nvGraphicFramePr>
              <p:cNvPr id="85" name="Object 30"/>
              <p:cNvGraphicFramePr>
                <a:graphicFrameLocks noChangeAspect="1"/>
              </p:cNvGraphicFramePr>
              <p:nvPr/>
            </p:nvGraphicFramePr>
            <p:xfrm>
              <a:off x="3792" y="1632"/>
              <a:ext cx="192" cy="172"/>
            </p:xfrm>
            <a:graphic>
              <a:graphicData uri="http://schemas.openxmlformats.org/presentationml/2006/ole">
                <p:oleObj spid="_x0000_s1181" name="BMP 图象" r:id="rId7" imgW="95390" imgH="85669" progId="Paint.Picture">
                  <p:embed/>
                </p:oleObj>
              </a:graphicData>
            </a:graphic>
          </p:graphicFrame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>
                <a:off x="1104" y="1728"/>
                <a:ext cx="36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87" name="Oval 32"/>
              <p:cNvSpPr>
                <a:spLocks noChangeArrowheads="1"/>
              </p:cNvSpPr>
              <p:nvPr/>
            </p:nvSpPr>
            <p:spPr bwMode="auto">
              <a:xfrm>
                <a:off x="2784" y="960"/>
                <a:ext cx="192" cy="1536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88" name="Line 33"/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1440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89" name="Line 34"/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1392" cy="0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90" name="Line 35"/>
              <p:cNvSpPr>
                <a:spLocks noChangeShapeType="1"/>
              </p:cNvSpPr>
              <p:nvPr/>
            </p:nvSpPr>
            <p:spPr bwMode="auto">
              <a:xfrm>
                <a:off x="2832" y="1104"/>
                <a:ext cx="1536" cy="912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91" name="Line 36"/>
              <p:cNvSpPr>
                <a:spLocks noChangeShapeType="1"/>
              </p:cNvSpPr>
              <p:nvPr/>
            </p:nvSpPr>
            <p:spPr bwMode="auto">
              <a:xfrm flipV="1">
                <a:off x="2832" y="1392"/>
                <a:ext cx="1536" cy="960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92" name="Text Box 37"/>
              <p:cNvSpPr txBox="1">
                <a:spLocks noChangeArrowheads="1"/>
              </p:cNvSpPr>
              <p:nvPr/>
            </p:nvSpPr>
            <p:spPr bwMode="auto">
              <a:xfrm>
                <a:off x="2928" y="1488"/>
                <a:ext cx="288" cy="5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800" b="1">
                    <a:latin typeface="宋体" panose="02010600030101010101" pitchFamily="2" charset="-122"/>
                  </a:rPr>
                  <a:t>O</a:t>
                </a:r>
              </a:p>
            </p:txBody>
          </p:sp>
          <p:sp>
            <p:nvSpPr>
              <p:cNvPr id="93" name="Text Box 38"/>
              <p:cNvSpPr txBox="1">
                <a:spLocks noChangeArrowheads="1"/>
              </p:cNvSpPr>
              <p:nvPr/>
            </p:nvSpPr>
            <p:spPr bwMode="auto">
              <a:xfrm>
                <a:off x="3840" y="1776"/>
                <a:ext cx="384" cy="5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800" b="1" i="1" dirty="0">
                    <a:latin typeface="宋体" panose="02010600030101010101" pitchFamily="2" charset="-122"/>
                  </a:rPr>
                  <a:t>F</a:t>
                </a:r>
              </a:p>
            </p:txBody>
          </p:sp>
          <p:sp>
            <p:nvSpPr>
              <p:cNvPr id="94" name="Line 39"/>
              <p:cNvSpPr>
                <a:spLocks noChangeShapeType="1"/>
              </p:cNvSpPr>
              <p:nvPr/>
            </p:nvSpPr>
            <p:spPr bwMode="auto">
              <a:xfrm>
                <a:off x="1392" y="1728"/>
                <a:ext cx="14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sp>
            <p:nvSpPr>
              <p:cNvPr id="95" name="Line 40"/>
              <p:cNvSpPr>
                <a:spLocks noChangeShapeType="1"/>
              </p:cNvSpPr>
              <p:nvPr/>
            </p:nvSpPr>
            <p:spPr bwMode="auto">
              <a:xfrm>
                <a:off x="2928" y="1728"/>
                <a:ext cx="14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 b="1">
                  <a:latin typeface="宋体" panose="02010600030101010101" pitchFamily="2" charset="-122"/>
                </a:endParaRPr>
              </a:p>
            </p:txBody>
          </p:sp>
          <p:graphicFrame>
            <p:nvGraphicFramePr>
              <p:cNvPr id="96" name="Object 41"/>
              <p:cNvGraphicFramePr>
                <a:graphicFrameLocks noChangeAspect="1"/>
              </p:cNvGraphicFramePr>
              <p:nvPr/>
            </p:nvGraphicFramePr>
            <p:xfrm>
              <a:off x="2832" y="1680"/>
              <a:ext cx="96" cy="86"/>
            </p:xfrm>
            <a:graphic>
              <a:graphicData uri="http://schemas.openxmlformats.org/presentationml/2006/ole">
                <p:oleObj spid="_x0000_s1182" name="BMP 图象" r:id="rId8" imgW="95390" imgH="85669" progId="Paint.Picture">
                  <p:embed/>
                </p:oleObj>
              </a:graphicData>
            </a:graphic>
          </p:graphicFrame>
        </p:grpSp>
      </p:grpSp>
      <p:grpSp>
        <p:nvGrpSpPr>
          <p:cNvPr id="50" name="组合 49"/>
          <p:cNvGrpSpPr/>
          <p:nvPr/>
        </p:nvGrpSpPr>
        <p:grpSpPr>
          <a:xfrm>
            <a:off x="346861" y="-98535"/>
            <a:ext cx="3496087" cy="1003300"/>
            <a:chOff x="402739" y="21978"/>
            <a:chExt cx="3496087" cy="1003300"/>
          </a:xfrm>
        </p:grpSpPr>
        <p:sp>
          <p:nvSpPr>
            <p:cNvPr id="51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课 堂 小 结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01" name="直接连接符 100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2" name="图片 101" descr="标题2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109847" y="2911531"/>
            <a:ext cx="738664" cy="13708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 smtClean="0"/>
              <a:t>透镜</a:t>
            </a:r>
            <a:endParaRPr lang="zh-CN" alt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99556" y="3725720"/>
            <a:ext cx="453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凸透镜对光线起</a:t>
            </a:r>
            <a:r>
              <a:rPr lang="zh-CN" altLang="en-US" sz="2800" b="1" dirty="0">
                <a:solidFill>
                  <a:srgbClr val="FF0000"/>
                </a:solidFill>
              </a:rPr>
              <a:t>会聚</a:t>
            </a:r>
            <a:r>
              <a:rPr lang="zh-CN" altLang="en-US" sz="2800" b="1" dirty="0"/>
              <a:t>作用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1063659" y="1054323"/>
            <a:ext cx="573003" cy="4683327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左大括号 4"/>
          <p:cNvSpPr/>
          <p:nvPr/>
        </p:nvSpPr>
        <p:spPr>
          <a:xfrm>
            <a:off x="2857884" y="3810344"/>
            <a:ext cx="294390" cy="1634823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75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75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 autoUpdateAnimBg="0"/>
      <p:bldP spid="61" grpId="0" autoUpdateAnimBg="0"/>
      <p:bldP spid="62" grpId="0" autoUpdateAnimBg="0"/>
      <p:bldP spid="63" grpId="0"/>
      <p:bldP spid="64" grpId="0" autoUpdateAnimBg="0"/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548523" y="1111036"/>
            <a:ext cx="86351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90">
              <a:lnSpc>
                <a:spcPct val="140000"/>
              </a:lnSpc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．某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同学让凸透镜正对着太阳光，用光屏在透镜的另一侧观察太阳光通过凸透镜后的现象，如图所示，移动光屏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使上面光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斑最小、最亮，此时光斑离凸透镜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。据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此，我们可以确定此透镜的焦距为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    ）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20090">
              <a:lnSpc>
                <a:spcPct val="140000"/>
              </a:lnSpc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A.5cm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  　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B.10cm</a:t>
            </a:r>
          </a:p>
          <a:p>
            <a:pPr indent="720090">
              <a:lnSpc>
                <a:spcPct val="140000"/>
              </a:lnSpc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C.15cm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D.20cm</a:t>
            </a:r>
          </a:p>
          <a:p>
            <a:pPr indent="720090">
              <a:lnSpc>
                <a:spcPct val="140000"/>
              </a:lnSpc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．要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使小灯泡发出的光经某透镜后变成平行光，应把小灯泡放在（   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  <a:p>
            <a:pPr indent="720090">
              <a:lnSpc>
                <a:spcPct val="140000"/>
              </a:lnSpc>
              <a:defRPr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．凸透镜前任意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位置　　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．凸透镜的焦点上</a:t>
            </a:r>
          </a:p>
          <a:p>
            <a:pPr indent="720090">
              <a:lnSpc>
                <a:spcPct val="140000"/>
              </a:lnSpc>
              <a:defRPr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．凹透镜前任意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位置　　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．凹透镜的焦点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E:\R八物上\人八物导学案\KO4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85" y="2682124"/>
            <a:ext cx="2010775" cy="149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3678250" y="2682124"/>
            <a:ext cx="609600" cy="5245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04699" y="4703847"/>
            <a:ext cx="609600" cy="5245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02739" y="-98535"/>
            <a:ext cx="3496087" cy="1003300"/>
            <a:chOff x="402739" y="21978"/>
            <a:chExt cx="3496087" cy="1003300"/>
          </a:xfrm>
        </p:grpSpPr>
        <p:sp>
          <p:nvSpPr>
            <p:cNvPr id="21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课 堂 练 习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23" name="直接连接符 22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4" name="图片 23" descr="标题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83969"/>
          <p:cNvSpPr txBox="1">
            <a:spLocks noChangeArrowheads="1"/>
          </p:cNvSpPr>
          <p:nvPr/>
        </p:nvSpPr>
        <p:spPr bwMode="auto">
          <a:xfrm>
            <a:off x="548523" y="902018"/>
            <a:ext cx="9088963" cy="51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．下列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说法中正确的是 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        ）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．通过凸透镜的光线都要会聚在焦点上</a:t>
            </a:r>
          </a:p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．凸透镜只对平行光线有会聚作用</a:t>
            </a:r>
          </a:p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．凸透镜有焦点，凹透镜没有焦点</a:t>
            </a:r>
          </a:p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．通过透镜中心的光线传播方向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不变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．为了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防止森林火灾，在森林里不允许随地丢弃透明的饮料瓶，这是由于水进入饮料瓶后对光的作用相当于一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个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镜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，它对太阳光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作用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，可能会导致森林火灾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5444144" y="950458"/>
            <a:ext cx="865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557266" y="4829174"/>
            <a:ext cx="898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凸透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6091621" y="4825540"/>
            <a:ext cx="898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会聚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bldLvl="0" autoUpdateAnimBg="0"/>
      <p:bldP spid="33" grpId="0" bldLvl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86017"/>
          <p:cNvSpPr txBox="1">
            <a:spLocks noChangeArrowheads="1"/>
          </p:cNvSpPr>
          <p:nvPr/>
        </p:nvSpPr>
        <p:spPr bwMode="auto">
          <a:xfrm>
            <a:off x="610431" y="985511"/>
            <a:ext cx="89045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504190" algn="just"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如图所示，将一个凸透镜正对太阳，其下方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20cm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处的白纸上呈现出一个较小的光斑，这个现象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提示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我们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：凸透镜对光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作用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将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该透镜向纸面再靠近一小段距离的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过程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，光斑一直变小，由此可以判断该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透镜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焦距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一定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20cm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（选填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“大于”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“等于”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或“小于”）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04190" algn="just"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图所示，请根据图中已给出的光线，完成光路图。</a:t>
            </a:r>
          </a:p>
        </p:txBody>
      </p:sp>
      <p:sp>
        <p:nvSpPr>
          <p:cNvPr id="3" name="矩形 2"/>
          <p:cNvSpPr/>
          <p:nvPr/>
        </p:nvSpPr>
        <p:spPr>
          <a:xfrm>
            <a:off x="3757159" y="1836173"/>
            <a:ext cx="961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会聚</a:t>
            </a:r>
          </a:p>
        </p:txBody>
      </p:sp>
      <p:sp>
        <p:nvSpPr>
          <p:cNvPr id="27" name="矩形 26"/>
          <p:cNvSpPr/>
          <p:nvPr/>
        </p:nvSpPr>
        <p:spPr>
          <a:xfrm>
            <a:off x="2562684" y="3198167"/>
            <a:ext cx="961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小于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菁优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56" y="1539415"/>
            <a:ext cx="2902858" cy="2149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菁优网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0" r="150"/>
          <a:stretch>
            <a:fillRect/>
          </a:stretch>
        </p:blipFill>
        <p:spPr bwMode="auto">
          <a:xfrm>
            <a:off x="851970" y="4717243"/>
            <a:ext cx="8563644" cy="1435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菁优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2" y="4514686"/>
            <a:ext cx="8576288" cy="1638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E:\R八物上\第五章 透镜及其应用\天文望远镜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63" y="3432556"/>
            <a:ext cx="4432300" cy="295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E:\R八物上\第五章 透镜及其应用\放大镜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3" t="15396" r="1758" b="5132"/>
          <a:stretch>
            <a:fillRect/>
          </a:stretch>
        </p:blipFill>
        <p:spPr bwMode="auto">
          <a:xfrm>
            <a:off x="687918" y="1102785"/>
            <a:ext cx="3515783" cy="192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E:\R八物上\第五章 透镜及其应用\投影仪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7" y="3522134"/>
            <a:ext cx="3820583" cy="286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E:\R八物上\第五章 透镜及其应用\第1节 透镜\jpg\09004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01" t="16840" r="5548"/>
          <a:stretch>
            <a:fillRect/>
          </a:stretch>
        </p:blipFill>
        <p:spPr bwMode="auto">
          <a:xfrm>
            <a:off x="7124700" y="985431"/>
            <a:ext cx="4775200" cy="26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b668df4966482ce7709d7c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84" y="1117405"/>
            <a:ext cx="2904067" cy="217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:\R八物上\第五章 透镜及其应用\显微镜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34" y="3640667"/>
            <a:ext cx="4127500" cy="274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836085" y="2605618"/>
            <a:ext cx="10212916" cy="1435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43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4300" b="1" dirty="0">
                <a:latin typeface="黑体" panose="02010609060101010101" pitchFamily="49" charset="-122"/>
                <a:ea typeface="黑体" panose="02010609060101010101" pitchFamily="49" charset="-122"/>
              </a:rPr>
              <a:t>这些仪器与我们的生活息息相关，它们的主要部件是</a:t>
            </a:r>
            <a:r>
              <a:rPr lang="zh-CN" altLang="en-US" sz="43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透镜。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402739" y="21978"/>
            <a:ext cx="3496087" cy="1003300"/>
            <a:chOff x="402739" y="21978"/>
            <a:chExt cx="3496087" cy="1003300"/>
          </a:xfrm>
        </p:grpSpPr>
        <p:sp>
          <p:nvSpPr>
            <p:cNvPr id="19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新 课 引 入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21" name="直接连接符 20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2" name="图片 21" descr="标题2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81617" y="1000960"/>
            <a:ext cx="2763307" cy="66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0" hangingPunct="0"/>
            <a:r>
              <a:rPr lang="zh-CN" altLang="en-US" sz="32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观察与交流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86367" y="1788336"/>
            <a:ext cx="10069158" cy="7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0" hangingPunct="0">
              <a:lnSpc>
                <a:spcPct val="11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桌上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的两个透镜有什么区别？请说出它们的不同之处。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86367" y="2758017"/>
            <a:ext cx="3200400" cy="59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方法一</a:t>
            </a:r>
            <a:r>
              <a:rPr lang="en-US" altLang="zh-CN" sz="32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:“</a:t>
            </a:r>
            <a:r>
              <a:rPr lang="zh-CN" altLang="en-US" sz="32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摸</a:t>
            </a:r>
            <a:r>
              <a:rPr lang="zh-CN" altLang="en-US" sz="3200" b="1" dirty="0" smtClean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　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23451" y="3946865"/>
            <a:ext cx="6182409" cy="17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方法二</a:t>
            </a:r>
            <a:r>
              <a:rPr lang="en-US" altLang="zh-CN" sz="32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:“</a:t>
            </a:r>
            <a:r>
              <a:rPr lang="zh-CN" altLang="en-US" sz="32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</a:t>
            </a:r>
            <a:r>
              <a:rPr lang="zh-CN" altLang="en-US" sz="3200" b="1" dirty="0" smtClean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en-US" altLang="zh-CN" sz="3200" b="1" dirty="0" smtClean="0">
              <a:solidFill>
                <a:srgbClr val="0066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10000"/>
              </a:lnSpc>
            </a:pP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通过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透镜去观察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近处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物体。</a:t>
            </a:r>
          </a:p>
        </p:txBody>
      </p:sp>
      <p:pic>
        <p:nvPicPr>
          <p:cNvPr id="8" name="Picture 5" descr="E:\R八物上\第五章 透镜及其应用\透镜区分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53" y="2522818"/>
            <a:ext cx="4394200" cy="292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02739" y="-98535"/>
            <a:ext cx="3496087" cy="1003300"/>
            <a:chOff x="402739" y="21978"/>
            <a:chExt cx="3496087" cy="1003300"/>
          </a:xfrm>
        </p:grpSpPr>
        <p:sp>
          <p:nvSpPr>
            <p:cNvPr id="18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自 主 探 究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20" name="直接连接符 19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1" name="图片 20" descr="标题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82521" y="2087706"/>
            <a:ext cx="2309283" cy="77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3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凸透镜</a:t>
            </a:r>
            <a:r>
              <a:rPr lang="en-US" altLang="zh-CN" sz="4300" b="1" dirty="0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78289" y="4871122"/>
            <a:ext cx="2389716" cy="77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300" b="1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凹透镜</a:t>
            </a:r>
            <a:r>
              <a:rPr lang="en-US" altLang="zh-CN" sz="4300" b="1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</p:txBody>
      </p:sp>
      <p:sp>
        <p:nvSpPr>
          <p:cNvPr id="6" name="AutoShape 8"/>
          <p:cNvSpPr/>
          <p:nvPr/>
        </p:nvSpPr>
        <p:spPr bwMode="auto">
          <a:xfrm>
            <a:off x="2372946" y="2398854"/>
            <a:ext cx="433916" cy="3170767"/>
          </a:xfrm>
          <a:prstGeom prst="leftBrace">
            <a:avLst>
              <a:gd name="adj1" fmla="val 45671"/>
              <a:gd name="adj2" fmla="val 50000"/>
            </a:avLst>
          </a:prstGeom>
          <a:noFill/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zh-CN" altLang="zh-CN" sz="3700" b="1">
              <a:latin typeface="楷体_GB2312" charset="-122"/>
              <a:ea typeface="楷体_GB2312" charset="-122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835188" y="3469888"/>
            <a:ext cx="1439333" cy="77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4300" b="1">
                <a:solidFill>
                  <a:srgbClr val="0066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透镜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985971" y="1812539"/>
            <a:ext cx="2101851" cy="98488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21917" tIns="60958" rIns="121917" bIns="60958"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9pPr>
          </a:lstStyle>
          <a:p>
            <a:pPr eaLnBrk="1" hangingPunct="1">
              <a:defRPr/>
            </a:pPr>
            <a:r>
              <a:rPr lang="zh-CN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中央厚</a:t>
            </a:r>
          </a:p>
          <a:p>
            <a:pPr eaLnBrk="1" hangingPunct="1">
              <a:defRPr/>
            </a:pPr>
            <a:r>
              <a:rPr lang="zh-CN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边缘薄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024071" y="4693322"/>
            <a:ext cx="2063751" cy="98488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21917" tIns="60958" rIns="121917" bIns="60958"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9pPr>
          </a:lstStyle>
          <a:p>
            <a:pPr eaLnBrk="1" hangingPunct="1">
              <a:defRPr/>
            </a:pPr>
            <a:r>
              <a:rPr lang="zh-CN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中央薄</a:t>
            </a:r>
          </a:p>
          <a:p>
            <a:pPr eaLnBrk="1" hangingPunct="1">
              <a:defRPr/>
            </a:pPr>
            <a:r>
              <a:rPr lang="zh-CN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边缘厚</a:t>
            </a:r>
          </a:p>
        </p:txBody>
      </p:sp>
      <p:pic>
        <p:nvPicPr>
          <p:cNvPr id="10" name="Picture 22" descr="E:\R八物上\第五章 透镜及其应用\8s51\jpg\0900400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35" t="4439" r="67722"/>
          <a:stretch>
            <a:fillRect/>
          </a:stretch>
        </p:blipFill>
        <p:spPr bwMode="auto">
          <a:xfrm>
            <a:off x="7487065" y="3736418"/>
            <a:ext cx="752975" cy="208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E:\R八物上\第五章 透镜及其应用\8s51\jpg\090040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67" t="6680" r="65289"/>
          <a:stretch>
            <a:fillRect/>
          </a:stretch>
        </p:blipFill>
        <p:spPr bwMode="auto">
          <a:xfrm>
            <a:off x="7312773" y="1336013"/>
            <a:ext cx="687903" cy="212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3" descr="E:\R八物上\第五章 透镜及其应用\8s51\jpg\0900400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840" t="6680" r="4871"/>
          <a:stretch>
            <a:fillRect/>
          </a:stretch>
        </p:blipFill>
        <p:spPr bwMode="auto">
          <a:xfrm>
            <a:off x="8725704" y="1293763"/>
            <a:ext cx="1310733" cy="212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E:\R八物上\第五章 透镜及其应用\8s51\jpg\0900400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034" t="4439" r="5408"/>
          <a:stretch>
            <a:fillRect/>
          </a:stretch>
        </p:blipFill>
        <p:spPr bwMode="auto">
          <a:xfrm>
            <a:off x="8758379" y="3748725"/>
            <a:ext cx="1412989" cy="208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4"/>
          <p:cNvSpPr>
            <a:spLocks noChangeArrowheads="1"/>
          </p:cNvSpPr>
          <p:nvPr/>
        </p:nvSpPr>
        <p:spPr bwMode="auto">
          <a:xfrm>
            <a:off x="765786" y="1220806"/>
            <a:ext cx="3648236" cy="6976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altLang="zh-CN" sz="370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黑体" panose="02010609060101010101" pitchFamily="49" charset="-122"/>
              </a:rPr>
              <a:t>1</a:t>
            </a:r>
            <a:r>
              <a:rPr lang="zh-CN" altLang="en-US" sz="370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黑体" panose="02010609060101010101" pitchFamily="49" charset="-122"/>
              </a:rPr>
              <a:t>．透镜</a:t>
            </a:r>
            <a:r>
              <a:rPr lang="zh-CN" altLang="en-US" sz="370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黑体" panose="02010609060101010101" pitchFamily="49" charset="-122"/>
              </a:rPr>
              <a:t>的种类</a:t>
            </a:r>
          </a:p>
        </p:txBody>
      </p:sp>
      <p:sp>
        <p:nvSpPr>
          <p:cNvPr id="23" name="TextBox 2"/>
          <p:cNvSpPr txBox="1"/>
          <p:nvPr/>
        </p:nvSpPr>
        <p:spPr bwMode="auto">
          <a:xfrm>
            <a:off x="810211" y="291449"/>
            <a:ext cx="526297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一、凸透镜和凹透镜</a:t>
            </a:r>
            <a:endParaRPr lang="zh-CN" altLang="en-US" sz="4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99505" y="1074140"/>
            <a:ext cx="4890837" cy="69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37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黑体" panose="02010609060101010101" pitchFamily="49" charset="-122"/>
              </a:rPr>
              <a:t>例</a:t>
            </a:r>
            <a:r>
              <a:rPr kumimoji="1" lang="en-US" altLang="zh-CN" sz="37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黑体" panose="02010609060101010101" pitchFamily="49" charset="-122"/>
              </a:rPr>
              <a:t>1  </a:t>
            </a:r>
            <a:r>
              <a:rPr kumimoji="1" lang="zh-CN" altLang="en-US" sz="3700" b="1" dirty="0">
                <a:latin typeface="+mn-lt"/>
                <a:ea typeface="黑体" panose="02010609060101010101" pitchFamily="49" charset="-122"/>
              </a:rPr>
              <a:t>给透镜</a:t>
            </a:r>
            <a:r>
              <a:rPr kumimoji="1" lang="zh-CN" altLang="en-US" sz="3700" b="1" dirty="0" smtClean="0">
                <a:latin typeface="+mn-lt"/>
                <a:ea typeface="黑体" panose="02010609060101010101" pitchFamily="49" charset="-122"/>
              </a:rPr>
              <a:t>分类</a:t>
            </a:r>
            <a:endParaRPr kumimoji="1" lang="en-US" altLang="zh-CN" sz="37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13985" y="4743949"/>
            <a:ext cx="5688674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属于凸透镜的是（        ）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858163" y="5596966"/>
            <a:ext cx="574749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属于凹透镜的是（        ）           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43663" y="4754532"/>
            <a:ext cx="25929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charset="-122"/>
              </a:rPr>
              <a:t>A  C  D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52129" y="5596966"/>
            <a:ext cx="2584451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charset="-122"/>
              </a:rPr>
              <a:t>B  E  F</a:t>
            </a:r>
          </a:p>
        </p:txBody>
      </p:sp>
      <p:grpSp>
        <p:nvGrpSpPr>
          <p:cNvPr id="9" name="Group 18"/>
          <p:cNvGrpSpPr/>
          <p:nvPr/>
        </p:nvGrpSpPr>
        <p:grpSpPr bwMode="auto">
          <a:xfrm>
            <a:off x="1964797" y="2033216"/>
            <a:ext cx="7041092" cy="2567948"/>
            <a:chOff x="680" y="1147"/>
            <a:chExt cx="4239" cy="1546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" y="1147"/>
              <a:ext cx="4196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680" y="2296"/>
              <a:ext cx="318" cy="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sz="32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542" y="2319"/>
              <a:ext cx="318" cy="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sz="32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2336" y="2319"/>
              <a:ext cx="318" cy="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sz="32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2993" y="2319"/>
              <a:ext cx="318" cy="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sz="32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696" y="2319"/>
              <a:ext cx="318" cy="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sz="32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445" y="2341"/>
              <a:ext cx="318" cy="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sz="32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1254973" y="1556926"/>
            <a:ext cx="7843971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）主光轴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：通过两个球面球心的直线。</a:t>
            </a:r>
            <a:endParaRPr kumimoji="1"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756187" y="2172475"/>
            <a:ext cx="8880836" cy="98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 eaLnBrk="1" hangingPunct="1">
              <a:defRPr/>
            </a:pP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）光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心：光心是主光轴上的一点</a:t>
            </a:r>
            <a:r>
              <a:rPr kumimoji="1"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，通过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这点的光线穿过透镜时不改变方向。 </a:t>
            </a:r>
          </a:p>
        </p:txBody>
      </p:sp>
      <p:sp>
        <p:nvSpPr>
          <p:cNvPr id="35" name="AutoShape 125"/>
          <p:cNvSpPr>
            <a:spLocks noChangeArrowheads="1"/>
          </p:cNvSpPr>
          <p:nvPr/>
        </p:nvSpPr>
        <p:spPr bwMode="auto">
          <a:xfrm>
            <a:off x="8435450" y="3141754"/>
            <a:ext cx="1497289" cy="548640"/>
          </a:xfrm>
          <a:prstGeom prst="wedgeRoundRectCallout">
            <a:avLst>
              <a:gd name="adj1" fmla="val -38241"/>
              <a:gd name="adj2" fmla="val 288708"/>
              <a:gd name="adj3" fmla="val 16667"/>
            </a:avLst>
          </a:prstGeom>
          <a:noFill/>
          <a:ln w="28575">
            <a:solidFill>
              <a:srgbClr val="CC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60958" rIns="0" bIns="60958" anchor="ctr"/>
          <a:lstStyle/>
          <a:p>
            <a:pPr algn="ctr"/>
            <a:r>
              <a:rPr lang="zh-CN" altLang="zh-CN" sz="3200" b="1" dirty="0">
                <a:solidFill>
                  <a:schemeClr val="tx2"/>
                </a:solidFill>
                <a:latin typeface="楷体_GB2312" charset="-122"/>
                <a:ea typeface="楷体_GB2312" charset="-122"/>
              </a:rPr>
              <a:t>主光轴</a:t>
            </a:r>
            <a:endParaRPr lang="zh-CN" altLang="en-US" sz="3200" b="1" dirty="0">
              <a:solidFill>
                <a:schemeClr val="tx2"/>
              </a:solidFill>
              <a:latin typeface="楷体_GB2312" charset="-122"/>
              <a:ea typeface="楷体_GB2312" charset="-122"/>
            </a:endParaRPr>
          </a:p>
        </p:txBody>
      </p:sp>
      <p:sp>
        <p:nvSpPr>
          <p:cNvPr id="36" name="Oval 38"/>
          <p:cNvSpPr>
            <a:spLocks noChangeArrowheads="1"/>
          </p:cNvSpPr>
          <p:nvPr/>
        </p:nvSpPr>
        <p:spPr bwMode="auto">
          <a:xfrm>
            <a:off x="2926619" y="3962533"/>
            <a:ext cx="2250339" cy="2251912"/>
          </a:xfrm>
          <a:prstGeom prst="ellipse">
            <a:avLst/>
          </a:prstGeom>
          <a:gradFill rotWithShape="1">
            <a:gsLst>
              <a:gs pos="0">
                <a:schemeClr val="bg1">
                  <a:alpha val="49001"/>
                </a:schemeClr>
              </a:gs>
              <a:gs pos="100000">
                <a:srgbClr val="C5FFFF">
                  <a:alpha val="49001"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F8F2"/>
            </a:solidFill>
            <a:round/>
          </a:ln>
        </p:spPr>
        <p:txBody>
          <a:bodyPr wrap="none" lIns="121917" tIns="60958" rIns="121917" bIns="60958" anchor="ctr"/>
          <a:lstStyle/>
          <a:p>
            <a:endParaRPr lang="zh-CN" altLang="en-US" sz="3700" b="1">
              <a:solidFill>
                <a:srgbClr val="000099"/>
              </a:solidFill>
              <a:latin typeface="Times New Roman" panose="02020603050405020304" pitchFamily="18" charset="0"/>
              <a:ea typeface="楷体" pitchFamily="49" charset="-122"/>
            </a:endParaRPr>
          </a:p>
        </p:txBody>
      </p:sp>
      <p:sp>
        <p:nvSpPr>
          <p:cNvPr id="37" name="Oval 39"/>
          <p:cNvSpPr>
            <a:spLocks noChangeArrowheads="1"/>
          </p:cNvSpPr>
          <p:nvPr/>
        </p:nvSpPr>
        <p:spPr bwMode="auto">
          <a:xfrm>
            <a:off x="4966882" y="3993494"/>
            <a:ext cx="2250339" cy="2251912"/>
          </a:xfrm>
          <a:prstGeom prst="ellipse">
            <a:avLst/>
          </a:prstGeom>
          <a:gradFill rotWithShape="1">
            <a:gsLst>
              <a:gs pos="0">
                <a:schemeClr val="bg1">
                  <a:alpha val="42998"/>
                </a:schemeClr>
              </a:gs>
              <a:gs pos="100000">
                <a:srgbClr val="C5FFFF">
                  <a:alpha val="43999"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F8F2"/>
            </a:solidFill>
            <a:round/>
          </a:ln>
        </p:spPr>
        <p:txBody>
          <a:bodyPr wrap="none" lIns="121917" tIns="60958" rIns="121917" bIns="60958" anchor="ctr"/>
          <a:lstStyle/>
          <a:p>
            <a:endParaRPr lang="zh-CN" altLang="en-US" sz="3700" b="1">
              <a:solidFill>
                <a:srgbClr val="000099"/>
              </a:solidFill>
              <a:latin typeface="Times New Roman" panose="02020603050405020304" pitchFamily="18" charset="0"/>
              <a:ea typeface="楷体" pitchFamily="49" charset="-122"/>
            </a:endParaRPr>
          </a:p>
        </p:txBody>
      </p:sp>
      <p:grpSp>
        <p:nvGrpSpPr>
          <p:cNvPr id="38" name="Group 24"/>
          <p:cNvGrpSpPr/>
          <p:nvPr/>
        </p:nvGrpSpPr>
        <p:grpSpPr bwMode="auto">
          <a:xfrm>
            <a:off x="5950352" y="5013867"/>
            <a:ext cx="992716" cy="492419"/>
            <a:chOff x="3279" y="1342"/>
            <a:chExt cx="505" cy="250"/>
          </a:xfrm>
        </p:grpSpPr>
        <p:sp>
          <p:nvSpPr>
            <p:cNvPr id="39" name="Oval 36"/>
            <p:cNvSpPr>
              <a:spLocks noChangeArrowheads="1"/>
            </p:cNvSpPr>
            <p:nvPr/>
          </p:nvSpPr>
          <p:spPr bwMode="auto">
            <a:xfrm>
              <a:off x="3288" y="1343"/>
              <a:ext cx="46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3700" b="1">
                <a:solidFill>
                  <a:srgbClr val="000099"/>
                </a:solidFill>
                <a:latin typeface="Times New Roman" panose="02020603050405020304" pitchFamily="18" charset="0"/>
                <a:ea typeface="楷体" pitchFamily="49" charset="-122"/>
              </a:endParaRPr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3279" y="1342"/>
              <a:ext cx="5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 </a:t>
              </a:r>
              <a:r>
                <a:rPr lang="en-US" altLang="zh-CN" sz="3200" b="1" i="1" dirty="0">
                  <a:solidFill>
                    <a:srgbClr val="000099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C</a:t>
              </a:r>
              <a:r>
                <a:rPr lang="en-US" altLang="zh-CN" sz="3200" b="1" baseline="-25000" dirty="0">
                  <a:solidFill>
                    <a:srgbClr val="000099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</a:p>
          </p:txBody>
        </p:sp>
      </p:grpSp>
      <p:grpSp>
        <p:nvGrpSpPr>
          <p:cNvPr id="41" name="Group 27"/>
          <p:cNvGrpSpPr/>
          <p:nvPr/>
        </p:nvGrpSpPr>
        <p:grpSpPr bwMode="auto">
          <a:xfrm>
            <a:off x="3508168" y="5013867"/>
            <a:ext cx="986367" cy="491862"/>
            <a:chOff x="1608" y="1342"/>
            <a:chExt cx="502" cy="250"/>
          </a:xfrm>
        </p:grpSpPr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1608" y="1342"/>
              <a:ext cx="5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 </a:t>
              </a:r>
              <a:r>
                <a:rPr lang="en-US" altLang="zh-CN" sz="3200" b="1" i="1" dirty="0">
                  <a:solidFill>
                    <a:srgbClr val="000099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C</a:t>
              </a:r>
              <a:r>
                <a:rPr lang="en-US" altLang="zh-CN" sz="3200" b="1" baseline="-25000" dirty="0">
                  <a:solidFill>
                    <a:srgbClr val="000099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  <a:endParaRPr lang="en-US" altLang="zh-CN" sz="32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1859" y="1343"/>
              <a:ext cx="46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3700" b="1">
                <a:solidFill>
                  <a:srgbClr val="000099"/>
                </a:solidFill>
                <a:latin typeface="Times New Roman" panose="02020603050405020304" pitchFamily="18" charset="0"/>
                <a:ea typeface="楷体" pitchFamily="49" charset="-122"/>
              </a:endParaRPr>
            </a:p>
          </p:txBody>
        </p:sp>
      </p:grpSp>
      <p:sp>
        <p:nvSpPr>
          <p:cNvPr id="44" name="Text Box 124"/>
          <p:cNvSpPr txBox="1">
            <a:spLocks noChangeArrowheads="1"/>
          </p:cNvSpPr>
          <p:nvPr/>
        </p:nvSpPr>
        <p:spPr bwMode="auto">
          <a:xfrm>
            <a:off x="5264133" y="4414200"/>
            <a:ext cx="5736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zh-CN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楷体" pitchFamily="49" charset="-122"/>
              </a:rPr>
              <a:t>O</a:t>
            </a:r>
          </a:p>
        </p:txBody>
      </p:sp>
      <p:sp>
        <p:nvSpPr>
          <p:cNvPr id="45" name="xjhgx2"/>
          <p:cNvSpPr>
            <a:spLocks noChangeArrowheads="1"/>
          </p:cNvSpPr>
          <p:nvPr/>
        </p:nvSpPr>
        <p:spPr bwMode="auto">
          <a:xfrm flipH="1">
            <a:off x="4978653" y="4619587"/>
            <a:ext cx="212757" cy="996240"/>
          </a:xfrm>
          <a:custGeom>
            <a:avLst/>
            <a:gdLst>
              <a:gd name="T0" fmla="*/ 310 w 620"/>
              <a:gd name="T1" fmla="*/ 0 h 4408"/>
              <a:gd name="T2" fmla="*/ 237 w 620"/>
              <a:gd name="T3" fmla="*/ 270 h 4408"/>
              <a:gd name="T4" fmla="*/ 175 w 620"/>
              <a:gd name="T5" fmla="*/ 542 h 4408"/>
              <a:gd name="T6" fmla="*/ 121 w 620"/>
              <a:gd name="T7" fmla="*/ 816 h 4408"/>
              <a:gd name="T8" fmla="*/ 78 w 620"/>
              <a:gd name="T9" fmla="*/ 1091 h 4408"/>
              <a:gd name="T10" fmla="*/ 44 w 620"/>
              <a:gd name="T11" fmla="*/ 1368 h 4408"/>
              <a:gd name="T12" fmla="*/ 19 w 620"/>
              <a:gd name="T13" fmla="*/ 1646 h 4408"/>
              <a:gd name="T14" fmla="*/ 5 w 620"/>
              <a:gd name="T15" fmla="*/ 1925 h 4408"/>
              <a:gd name="T16" fmla="*/ 0 w 620"/>
              <a:gd name="T17" fmla="*/ 2204 h 4408"/>
              <a:gd name="T18" fmla="*/ 5 w 620"/>
              <a:gd name="T19" fmla="*/ 2483 h 4408"/>
              <a:gd name="T20" fmla="*/ 19 w 620"/>
              <a:gd name="T21" fmla="*/ 2762 h 4408"/>
              <a:gd name="T22" fmla="*/ 44 w 620"/>
              <a:gd name="T23" fmla="*/ 3040 h 4408"/>
              <a:gd name="T24" fmla="*/ 78 w 620"/>
              <a:gd name="T25" fmla="*/ 3317 h 4408"/>
              <a:gd name="T26" fmla="*/ 121 w 620"/>
              <a:gd name="T27" fmla="*/ 3592 h 4408"/>
              <a:gd name="T28" fmla="*/ 175 w 620"/>
              <a:gd name="T29" fmla="*/ 3866 h 4408"/>
              <a:gd name="T30" fmla="*/ 237 w 620"/>
              <a:gd name="T31" fmla="*/ 4138 h 4408"/>
              <a:gd name="T32" fmla="*/ 310 w 620"/>
              <a:gd name="T33" fmla="*/ 4408 h 4408"/>
              <a:gd name="T34" fmla="*/ 383 w 620"/>
              <a:gd name="T35" fmla="*/ 4138 h 4408"/>
              <a:gd name="T36" fmla="*/ 445 w 620"/>
              <a:gd name="T37" fmla="*/ 3866 h 4408"/>
              <a:gd name="T38" fmla="*/ 499 w 620"/>
              <a:gd name="T39" fmla="*/ 3592 h 4408"/>
              <a:gd name="T40" fmla="*/ 542 w 620"/>
              <a:gd name="T41" fmla="*/ 3317 h 4408"/>
              <a:gd name="T42" fmla="*/ 576 w 620"/>
              <a:gd name="T43" fmla="*/ 3040 h 4408"/>
              <a:gd name="T44" fmla="*/ 601 w 620"/>
              <a:gd name="T45" fmla="*/ 2762 h 4408"/>
              <a:gd name="T46" fmla="*/ 615 w 620"/>
              <a:gd name="T47" fmla="*/ 2483 h 4408"/>
              <a:gd name="T48" fmla="*/ 620 w 620"/>
              <a:gd name="T49" fmla="*/ 2204 h 4408"/>
              <a:gd name="T50" fmla="*/ 615 w 620"/>
              <a:gd name="T51" fmla="*/ 1925 h 4408"/>
              <a:gd name="T52" fmla="*/ 601 w 620"/>
              <a:gd name="T53" fmla="*/ 1646 h 4408"/>
              <a:gd name="T54" fmla="*/ 576 w 620"/>
              <a:gd name="T55" fmla="*/ 1368 h 4408"/>
              <a:gd name="T56" fmla="*/ 542 w 620"/>
              <a:gd name="T57" fmla="*/ 1091 h 4408"/>
              <a:gd name="T58" fmla="*/ 499 w 620"/>
              <a:gd name="T59" fmla="*/ 816 h 4408"/>
              <a:gd name="T60" fmla="*/ 445 w 620"/>
              <a:gd name="T61" fmla="*/ 542 h 4408"/>
              <a:gd name="T62" fmla="*/ 383 w 620"/>
              <a:gd name="T63" fmla="*/ 270 h 4408"/>
              <a:gd name="T64" fmla="*/ 310 w 620"/>
              <a:gd name="T65" fmla="*/ 0 h 4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0" h="4408">
                <a:moveTo>
                  <a:pt x="310" y="0"/>
                </a:moveTo>
                <a:lnTo>
                  <a:pt x="237" y="270"/>
                </a:lnTo>
                <a:lnTo>
                  <a:pt x="175" y="542"/>
                </a:lnTo>
                <a:lnTo>
                  <a:pt x="121" y="816"/>
                </a:lnTo>
                <a:lnTo>
                  <a:pt x="78" y="1091"/>
                </a:lnTo>
                <a:lnTo>
                  <a:pt x="44" y="1368"/>
                </a:lnTo>
                <a:lnTo>
                  <a:pt x="19" y="1646"/>
                </a:lnTo>
                <a:lnTo>
                  <a:pt x="5" y="1925"/>
                </a:lnTo>
                <a:lnTo>
                  <a:pt x="0" y="2204"/>
                </a:lnTo>
                <a:lnTo>
                  <a:pt x="5" y="2483"/>
                </a:lnTo>
                <a:lnTo>
                  <a:pt x="19" y="2762"/>
                </a:lnTo>
                <a:lnTo>
                  <a:pt x="44" y="3040"/>
                </a:lnTo>
                <a:lnTo>
                  <a:pt x="78" y="3317"/>
                </a:lnTo>
                <a:lnTo>
                  <a:pt x="121" y="3592"/>
                </a:lnTo>
                <a:lnTo>
                  <a:pt x="175" y="3866"/>
                </a:lnTo>
                <a:lnTo>
                  <a:pt x="237" y="4138"/>
                </a:lnTo>
                <a:lnTo>
                  <a:pt x="310" y="4408"/>
                </a:lnTo>
                <a:lnTo>
                  <a:pt x="383" y="4138"/>
                </a:lnTo>
                <a:lnTo>
                  <a:pt x="445" y="3866"/>
                </a:lnTo>
                <a:lnTo>
                  <a:pt x="499" y="3592"/>
                </a:lnTo>
                <a:lnTo>
                  <a:pt x="542" y="3317"/>
                </a:lnTo>
                <a:lnTo>
                  <a:pt x="576" y="3040"/>
                </a:lnTo>
                <a:lnTo>
                  <a:pt x="601" y="2762"/>
                </a:lnTo>
                <a:lnTo>
                  <a:pt x="615" y="2483"/>
                </a:lnTo>
                <a:lnTo>
                  <a:pt x="620" y="2204"/>
                </a:lnTo>
                <a:lnTo>
                  <a:pt x="615" y="1925"/>
                </a:lnTo>
                <a:lnTo>
                  <a:pt x="601" y="1646"/>
                </a:lnTo>
                <a:lnTo>
                  <a:pt x="576" y="1368"/>
                </a:lnTo>
                <a:lnTo>
                  <a:pt x="542" y="1091"/>
                </a:lnTo>
                <a:lnTo>
                  <a:pt x="499" y="816"/>
                </a:lnTo>
                <a:lnTo>
                  <a:pt x="445" y="542"/>
                </a:lnTo>
                <a:lnTo>
                  <a:pt x="383" y="270"/>
                </a:lnTo>
                <a:lnTo>
                  <a:pt x="310" y="0"/>
                </a:lnTo>
                <a:close/>
              </a:path>
            </a:pathLst>
          </a:custGeom>
          <a:solidFill>
            <a:srgbClr val="C5FFFF"/>
          </a:solidFill>
          <a:ln w="28575">
            <a:solidFill>
              <a:srgbClr val="2D5FFF"/>
            </a:solidFill>
            <a:round/>
          </a:ln>
        </p:spPr>
        <p:txBody>
          <a:bodyPr lIns="121917" tIns="60958" rIns="121917" bIns="60958"/>
          <a:lstStyle/>
          <a:p>
            <a:endParaRPr lang="zh-CN" altLang="en-US"/>
          </a:p>
        </p:txBody>
      </p:sp>
      <p:sp>
        <p:nvSpPr>
          <p:cNvPr id="46" name="Line 16"/>
          <p:cNvSpPr>
            <a:spLocks noChangeShapeType="1"/>
          </p:cNvSpPr>
          <p:nvPr/>
        </p:nvSpPr>
        <p:spPr bwMode="auto">
          <a:xfrm flipV="1">
            <a:off x="1032915" y="5060631"/>
            <a:ext cx="842856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zh-CN" altLang="en-US"/>
          </a:p>
        </p:txBody>
      </p:sp>
      <p:sp>
        <p:nvSpPr>
          <p:cNvPr id="47" name="AutoShape 123"/>
          <p:cNvSpPr>
            <a:spLocks noChangeArrowheads="1"/>
          </p:cNvSpPr>
          <p:nvPr/>
        </p:nvSpPr>
        <p:spPr bwMode="auto">
          <a:xfrm>
            <a:off x="4110577" y="3463497"/>
            <a:ext cx="1136622" cy="453795"/>
          </a:xfrm>
          <a:prstGeom prst="wedgeRoundRectCallout">
            <a:avLst>
              <a:gd name="adj1" fmla="val 34361"/>
              <a:gd name="adj2" fmla="val 285850"/>
              <a:gd name="adj3" fmla="val 16667"/>
            </a:avLst>
          </a:prstGeom>
          <a:noFill/>
          <a:ln w="28575">
            <a:solidFill>
              <a:srgbClr val="CC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60958" rIns="0" bIns="60958" anchor="ctr"/>
          <a:lstStyle/>
          <a:p>
            <a:pPr algn="ctr"/>
            <a:r>
              <a:rPr lang="zh-CN" altLang="zh-CN" sz="3200" b="1" dirty="0">
                <a:solidFill>
                  <a:schemeClr val="tx2"/>
                </a:solidFill>
                <a:latin typeface="楷体_GB2312" charset="-122"/>
                <a:ea typeface="楷体_GB2312" charset="-122"/>
              </a:rPr>
              <a:t>光心</a:t>
            </a:r>
            <a:endParaRPr lang="zh-CN" altLang="en-US" sz="3200" b="1" dirty="0">
              <a:solidFill>
                <a:schemeClr val="tx2"/>
              </a:solidFill>
              <a:latin typeface="楷体_GB2312" charset="-122"/>
              <a:ea typeface="楷体_GB2312" charset="-122"/>
            </a:endParaRPr>
          </a:p>
        </p:txBody>
      </p:sp>
      <p:grpSp>
        <p:nvGrpSpPr>
          <p:cNvPr id="48" name="Group 49"/>
          <p:cNvGrpSpPr/>
          <p:nvPr/>
        </p:nvGrpSpPr>
        <p:grpSpPr bwMode="auto">
          <a:xfrm rot="735886">
            <a:off x="1257282" y="5024478"/>
            <a:ext cx="7224184" cy="91017"/>
            <a:chOff x="567" y="3884"/>
            <a:chExt cx="4218" cy="0"/>
          </a:xfrm>
        </p:grpSpPr>
        <p:sp>
          <p:nvSpPr>
            <p:cNvPr id="49" name="Line 50"/>
            <p:cNvSpPr>
              <a:spLocks noChangeShapeType="1"/>
            </p:cNvSpPr>
            <p:nvPr/>
          </p:nvSpPr>
          <p:spPr bwMode="auto">
            <a:xfrm>
              <a:off x="567" y="3884"/>
              <a:ext cx="421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>
              <a:off x="1315" y="3884"/>
              <a:ext cx="159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Line 52"/>
            <p:cNvSpPr>
              <a:spLocks noChangeShapeType="1"/>
            </p:cNvSpPr>
            <p:nvPr/>
          </p:nvSpPr>
          <p:spPr bwMode="auto">
            <a:xfrm>
              <a:off x="3356" y="3884"/>
              <a:ext cx="159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2" name="Group 53"/>
          <p:cNvGrpSpPr/>
          <p:nvPr/>
        </p:nvGrpSpPr>
        <p:grpSpPr bwMode="auto">
          <a:xfrm rot="20864114" flipV="1">
            <a:off x="1346182" y="5011778"/>
            <a:ext cx="7222067" cy="91017"/>
            <a:chOff x="567" y="3884"/>
            <a:chExt cx="4218" cy="0"/>
          </a:xfrm>
        </p:grpSpPr>
        <p:sp>
          <p:nvSpPr>
            <p:cNvPr id="53" name="Line 54"/>
            <p:cNvSpPr>
              <a:spLocks noChangeShapeType="1"/>
            </p:cNvSpPr>
            <p:nvPr/>
          </p:nvSpPr>
          <p:spPr bwMode="auto">
            <a:xfrm>
              <a:off x="567" y="3884"/>
              <a:ext cx="421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>
              <a:off x="1315" y="3884"/>
              <a:ext cx="159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>
              <a:off x="3356" y="3884"/>
              <a:ext cx="159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6" name="Group 48"/>
          <p:cNvGrpSpPr/>
          <p:nvPr/>
        </p:nvGrpSpPr>
        <p:grpSpPr bwMode="auto">
          <a:xfrm>
            <a:off x="1390633" y="5064694"/>
            <a:ext cx="7224183" cy="91016"/>
            <a:chOff x="567" y="3884"/>
            <a:chExt cx="4218" cy="0"/>
          </a:xfrm>
        </p:grpSpPr>
        <p:sp>
          <p:nvSpPr>
            <p:cNvPr id="57" name="Line 45"/>
            <p:cNvSpPr>
              <a:spLocks noChangeShapeType="1"/>
            </p:cNvSpPr>
            <p:nvPr/>
          </p:nvSpPr>
          <p:spPr bwMode="auto">
            <a:xfrm>
              <a:off x="567" y="3884"/>
              <a:ext cx="421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Line 46"/>
            <p:cNvSpPr>
              <a:spLocks noChangeShapeType="1"/>
            </p:cNvSpPr>
            <p:nvPr/>
          </p:nvSpPr>
          <p:spPr bwMode="auto">
            <a:xfrm>
              <a:off x="1315" y="3884"/>
              <a:ext cx="159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Line 47"/>
            <p:cNvSpPr>
              <a:spLocks noChangeShapeType="1"/>
            </p:cNvSpPr>
            <p:nvPr/>
          </p:nvSpPr>
          <p:spPr bwMode="auto">
            <a:xfrm>
              <a:off x="3356" y="3884"/>
              <a:ext cx="159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0" name="Oval 122"/>
          <p:cNvSpPr>
            <a:spLocks noChangeArrowheads="1"/>
          </p:cNvSpPr>
          <p:nvPr/>
        </p:nvSpPr>
        <p:spPr bwMode="auto">
          <a:xfrm>
            <a:off x="5048233" y="5028711"/>
            <a:ext cx="88900" cy="889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lIns="121917" tIns="60958" rIns="121917" bIns="60958" anchor="ctr"/>
          <a:lstStyle/>
          <a:p>
            <a:endParaRPr lang="zh-CN" altLang="en-US" sz="3700" b="1">
              <a:solidFill>
                <a:srgbClr val="000099"/>
              </a:solidFill>
              <a:latin typeface="Times New Roman" panose="02020603050405020304" pitchFamily="18" charset="0"/>
              <a:ea typeface="楷体" pitchFamily="49" charset="-122"/>
            </a:endParaRPr>
          </a:p>
        </p:txBody>
      </p:sp>
      <p:sp>
        <p:nvSpPr>
          <p:cNvPr id="61" name="矩形 4"/>
          <p:cNvSpPr>
            <a:spLocks noChangeArrowheads="1"/>
          </p:cNvSpPr>
          <p:nvPr/>
        </p:nvSpPr>
        <p:spPr bwMode="auto">
          <a:xfrm>
            <a:off x="1254973" y="520272"/>
            <a:ext cx="6536860" cy="6155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altLang="zh-CN" sz="320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320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透镜的主光轴和光心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36" grpId="0" animBg="1"/>
      <p:bldP spid="37" grpId="0" animBg="1"/>
      <p:bldP spid="44" grpId="0"/>
      <p:bldP spid="46" grpId="0" animBg="1"/>
      <p:bldP spid="47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30" y="4268936"/>
            <a:ext cx="843403" cy="1991668"/>
          </a:xfrm>
          <a:prstGeom prst="rect">
            <a:avLst/>
          </a:prstGeom>
        </p:spPr>
      </p:pic>
      <p:pic>
        <p:nvPicPr>
          <p:cNvPr id="48131" name="图片 48130" descr="d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728" y="2987599"/>
            <a:ext cx="1052216" cy="105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2" name="直接连接符 48131"/>
          <p:cNvSpPr/>
          <p:nvPr/>
        </p:nvSpPr>
        <p:spPr>
          <a:xfrm>
            <a:off x="2116667" y="5236032"/>
            <a:ext cx="7789333" cy="0"/>
          </a:xfrm>
          <a:prstGeom prst="line">
            <a:avLst/>
          </a:prstGeom>
          <a:ln w="15875" cap="flat" cmpd="sng">
            <a:solidFill>
              <a:srgbClr val="00B0F0"/>
            </a:solidFill>
            <a:prstDash val="lgDashDot"/>
            <a:miter/>
            <a:headEnd type="none" w="med" len="med"/>
            <a:tailEnd type="none" w="med" len="med"/>
          </a:ln>
        </p:spPr>
      </p:sp>
      <p:sp>
        <p:nvSpPr>
          <p:cNvPr id="48133" name="椭圆 48132"/>
          <p:cNvSpPr/>
          <p:nvPr/>
        </p:nvSpPr>
        <p:spPr>
          <a:xfrm>
            <a:off x="5669764" y="1054116"/>
            <a:ext cx="510903" cy="2233375"/>
          </a:xfrm>
          <a:prstGeom prst="ellipse">
            <a:avLst/>
          </a:prstGeom>
          <a:gradFill rotWithShape="0">
            <a:gsLst>
              <a:gs pos="0">
                <a:srgbClr val="00FFCC"/>
              </a:gs>
              <a:gs pos="100000">
                <a:srgbClr val="00FFCC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7226" tIns="58613" rIns="117226" bIns="58613"/>
          <a:lstStyle/>
          <a:p>
            <a:endParaRPr lang="zh-CN" altLang="en-US" sz="1900"/>
          </a:p>
        </p:txBody>
      </p:sp>
      <p:sp>
        <p:nvSpPr>
          <p:cNvPr id="48134" name="直接连接符 48133"/>
          <p:cNvSpPr/>
          <p:nvPr/>
        </p:nvSpPr>
        <p:spPr>
          <a:xfrm>
            <a:off x="1947334" y="2209812"/>
            <a:ext cx="7789333" cy="0"/>
          </a:xfrm>
          <a:prstGeom prst="line">
            <a:avLst/>
          </a:prstGeom>
          <a:ln w="12700" cap="flat" cmpd="sng">
            <a:solidFill>
              <a:srgbClr val="00B0F0"/>
            </a:solidFill>
            <a:prstDash val="lgDashDot"/>
            <a:miter/>
            <a:headEnd type="none" w="med" len="med"/>
            <a:tailEnd type="none" w="med" len="med"/>
          </a:ln>
        </p:spPr>
      </p:sp>
      <p:grpSp>
        <p:nvGrpSpPr>
          <p:cNvPr id="48135" name="组合 48134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136" name="组合 48135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137" name="组合 48136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138" name="直接连接符 48137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39" name="直接连接符 48138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40" name="组合 48139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141" name="直接连接符 4814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42" name="直接连接符 4814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43" name="组合 48142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144" name="直接连接符 4814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45" name="直接连接符 4814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46" name="组合 48145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147" name="直接连接符 4814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48" name="直接连接符 4814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49" name="组合 48148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150" name="直接连接符 4814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51" name="直接连接符 4815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52" name="组合 48151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153" name="直接连接符 4815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54" name="直接连接符 4815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55" name="组合 48154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156" name="直接连接符 4815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57" name="直接连接符 4815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58" name="组合 48157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159" name="直接连接符 4815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60" name="直接连接符 4815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61" name="组合 48160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162" name="直接连接符 4816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63" name="直接连接符 4816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64" name="组合 48163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165" name="直接连接符 4816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66" name="直接连接符 4816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67" name="组合 48166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168" name="直接连接符 4816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69" name="直接连接符 4816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70" name="组合 48169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171" name="直接连接符 4817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72" name="直接连接符 4817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73" name="组合 48172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174" name="直接连接符 4817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75" name="直接连接符 4817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76" name="组合 48175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177" name="直接连接符 48176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78" name="直接连接符 48177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179" name="组合 48178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180" name="组合 48179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181" name="直接连接符 4818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182" name="直接连接符 4818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183" name="组合 48182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184" name="组合 48183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185" name="直接连接符 48184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186" name="直接连接符 48185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187" name="组合 48186"/>
                <p:cNvGrpSpPr/>
                <p:nvPr/>
              </p:nvGrpSpPr>
              <p:grpSpPr>
                <a:xfrm>
                  <a:off x="816" y="3024"/>
                  <a:ext cx="1872" cy="0"/>
                  <a:chOff x="288" y="1104"/>
                  <a:chExt cx="1872" cy="0"/>
                </a:xfrm>
              </p:grpSpPr>
              <p:sp>
                <p:nvSpPr>
                  <p:cNvPr id="48188" name="直接连接符 4818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189" name="直接连接符 48188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190" name="组合 48189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191" name="直接连接符 48190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192" name="直接连接符 48191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193" name="组合 48192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194" name="直接连接符 4819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195" name="直接连接符 4819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196" name="组合 48195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197" name="直接连接符 48196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198" name="直接连接符 48197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199" name="组合 48198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200" name="直接连接符 4819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01" name="直接连接符 48200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02" name="组合 48201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203" name="直接连接符 48202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04" name="直接连接符 48203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05" name="组合 48204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206" name="直接连接符 4820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07" name="直接连接符 4820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08" name="组合 48207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8209" name="直接连接符 48208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10" name="直接连接符 48209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11" name="组合 48210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8212" name="直接连接符 48211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13" name="直接连接符 48212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14" name="组合 48213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8215" name="直接连接符 48214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16" name="直接连接符 48215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17" name="组合 48216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8218" name="直接连接符 48217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19" name="直接连接符 48218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8220" name="组合 48219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8221" name="直接连接符 48220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22" name="直接连接符 48221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8223" name="组合 48222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224" name="组合 48223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225" name="组合 48224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226" name="直接连接符 48225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27" name="直接连接符 48226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28" name="组合 48227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229" name="直接连接符 4822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30" name="直接连接符 4822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31" name="组合 48230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232" name="直接连接符 4823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33" name="直接连接符 4823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34" name="组合 48233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235" name="直接连接符 4823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36" name="直接连接符 4823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37" name="组合 48236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238" name="直接连接符 4823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39" name="直接连接符 4823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40" name="组合 48239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241" name="直接连接符 4824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42" name="直接连接符 4824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43" name="组合 48242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244" name="直接连接符 4824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45" name="直接连接符 4824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46" name="组合 48245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247" name="直接连接符 4824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48" name="直接连接符 4824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49" name="组合 48248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250" name="直接连接符 4824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51" name="直接连接符 4825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52" name="组合 48251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253" name="直接连接符 4825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54" name="直接连接符 4825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55" name="组合 48254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256" name="直接连接符 4825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57" name="直接连接符 4825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58" name="组合 48257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259" name="直接连接符 4825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60" name="直接连接符 4825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61" name="组合 48260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262" name="直接连接符 4826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63" name="直接连接符 4826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64" name="组合 48263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265" name="直接连接符 48264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66" name="直接连接符 48265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267" name="组合 48266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268" name="组合 48267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269" name="直接连接符 4826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270" name="直接连接符 4826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271" name="组合 48270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272" name="组合 48271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273" name="直接连接符 48272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74" name="直接连接符 48273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75" name="组合 48274"/>
                <p:cNvGrpSpPr/>
                <p:nvPr/>
              </p:nvGrpSpPr>
              <p:grpSpPr>
                <a:xfrm>
                  <a:off x="816" y="3024"/>
                  <a:ext cx="1872" cy="0"/>
                  <a:chOff x="288" y="1104"/>
                  <a:chExt cx="1872" cy="0"/>
                </a:xfrm>
              </p:grpSpPr>
              <p:sp>
                <p:nvSpPr>
                  <p:cNvPr id="48276" name="直接连接符 4827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77" name="直接连接符 4827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78" name="组合 48277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279" name="直接连接符 48278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80" name="直接连接符 48279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81" name="组合 48280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282" name="直接连接符 4828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83" name="直接连接符 48282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84" name="组合 48283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285" name="直接连接符 48284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86" name="直接连接符 48285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87" name="组合 48286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288" name="直接连接符 4828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89" name="直接连接符 48288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90" name="组合 48289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291" name="直接连接符 48290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92" name="直接连接符 48291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93" name="组合 48292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294" name="直接连接符 4829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95" name="直接连接符 4829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96" name="组合 48295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8297" name="直接连接符 48296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298" name="直接连接符 48297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299" name="组合 48298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8300" name="直接连接符 48299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01" name="直接连接符 48300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02" name="组合 48301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8303" name="直接连接符 48302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04" name="直接连接符 48303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05" name="组合 48304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8306" name="直接连接符 48305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07" name="直接连接符 48306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8308" name="组合 48307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8309" name="直接连接符 48308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10" name="直接连接符 48309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8311" name="组合 48310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312" name="组合 48311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313" name="组合 48312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314" name="直接连接符 48313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15" name="直接连接符 48314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16" name="组合 48315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317" name="直接连接符 4831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18" name="直接连接符 4831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19" name="组合 48318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320" name="直接连接符 4831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21" name="直接连接符 4832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22" name="组合 48321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323" name="直接连接符 4832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24" name="直接连接符 4832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25" name="组合 48324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326" name="直接连接符 4832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27" name="直接连接符 4832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28" name="组合 48327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329" name="直接连接符 4832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30" name="直接连接符 4832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31" name="组合 48330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332" name="直接连接符 4833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33" name="直接连接符 4833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34" name="组合 48333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335" name="直接连接符 4833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36" name="直接连接符 4833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37" name="组合 48336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338" name="直接连接符 4833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39" name="直接连接符 4833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40" name="组合 48339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341" name="直接连接符 4834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42" name="直接连接符 4834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43" name="组合 48342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344" name="直接连接符 4834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45" name="直接连接符 4834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46" name="组合 48345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347" name="直接连接符 4834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48" name="直接连接符 4834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49" name="组合 48348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350" name="直接连接符 4834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51" name="直接连接符 4835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52" name="组合 48351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353" name="直接连接符 48352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54" name="直接连接符 48353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355" name="组合 48354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356" name="组合 48355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357" name="直接连接符 4835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58" name="直接连接符 4835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359" name="组合 48358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360" name="组合 48359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361" name="直接连接符 48360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62" name="直接连接符 48361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63" name="组合 48362"/>
                <p:cNvGrpSpPr/>
                <p:nvPr/>
              </p:nvGrpSpPr>
              <p:grpSpPr>
                <a:xfrm>
                  <a:off x="816" y="3024"/>
                  <a:ext cx="1872" cy="0"/>
                  <a:chOff x="288" y="1104"/>
                  <a:chExt cx="1872" cy="0"/>
                </a:xfrm>
              </p:grpSpPr>
              <p:sp>
                <p:nvSpPr>
                  <p:cNvPr id="48364" name="直接连接符 4836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65" name="直接连接符 4836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66" name="组合 48365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367" name="直接连接符 48366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68" name="直接连接符 48367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69" name="组合 48368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370" name="直接连接符 4836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71" name="直接连接符 48370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72" name="组合 48371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373" name="直接连接符 48372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74" name="直接连接符 48373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75" name="组合 48374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376" name="直接连接符 4837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77" name="直接连接符 4837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78" name="组合 48377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379" name="直接连接符 48378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80" name="直接连接符 48379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81" name="组合 48380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382" name="直接连接符 4838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83" name="直接连接符 48382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84" name="组合 48383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8385" name="直接连接符 48384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86" name="直接连接符 48385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87" name="组合 48386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8388" name="直接连接符 48387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89" name="直接连接符 48388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90" name="组合 48389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8391" name="直接连接符 48390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92" name="直接连接符 48391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393" name="组合 48392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8394" name="直接连接符 48393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395" name="直接连接符 48394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8396" name="组合 48395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8397" name="直接连接符 48396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398" name="直接连接符 48397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8399" name="组合 48398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400" name="组合 48399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401" name="组合 48400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402" name="直接连接符 48401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03" name="直接连接符 48402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04" name="组合 48403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405" name="直接连接符 4840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06" name="直接连接符 4840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07" name="组合 48406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408" name="直接连接符 4840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09" name="直接连接符 4840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10" name="组合 48409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411" name="直接连接符 4841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12" name="直接连接符 4841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13" name="组合 48412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414" name="直接连接符 4841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15" name="直接连接符 4841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16" name="组合 48415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417" name="直接连接符 4841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18" name="直接连接符 4841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19" name="组合 48418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420" name="直接连接符 4841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21" name="直接连接符 4842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22" name="组合 48421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423" name="直接连接符 4842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24" name="直接连接符 4842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25" name="组合 48424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426" name="直接连接符 4842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27" name="直接连接符 4842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28" name="组合 48427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429" name="直接连接符 4842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30" name="直接连接符 4842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31" name="组合 48430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432" name="直接连接符 4843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33" name="直接连接符 4843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34" name="组合 48433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435" name="直接连接符 4843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36" name="直接连接符 4843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37" name="组合 48436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438" name="直接连接符 4843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39" name="直接连接符 4843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40" name="组合 48439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441" name="直接连接符 48440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42" name="直接连接符 48441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443" name="组合 48442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444" name="组合 48443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445" name="直接连接符 4844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46" name="直接连接符 4844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47" name="组合 48446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448" name="组合 48447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449" name="直接连接符 48448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50" name="直接连接符 48449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51" name="组合 48450"/>
                <p:cNvGrpSpPr/>
                <p:nvPr/>
              </p:nvGrpSpPr>
              <p:grpSpPr>
                <a:xfrm>
                  <a:off x="816" y="3024"/>
                  <a:ext cx="1872" cy="0"/>
                  <a:chOff x="288" y="1104"/>
                  <a:chExt cx="1872" cy="0"/>
                </a:xfrm>
              </p:grpSpPr>
              <p:sp>
                <p:nvSpPr>
                  <p:cNvPr id="48452" name="直接连接符 4845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53" name="直接连接符 48452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54" name="组合 48453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455" name="直接连接符 48454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56" name="直接连接符 48455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57" name="组合 48456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458" name="直接连接符 4845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59" name="直接连接符 48458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60" name="组合 48459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461" name="直接连接符 48460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62" name="直接连接符 48461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63" name="组合 48462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464" name="直接连接符 4846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65" name="直接连接符 4846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66" name="组合 48465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467" name="直接连接符 48466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68" name="直接连接符 48467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69" name="组合 48468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470" name="直接连接符 4846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71" name="直接连接符 48470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72" name="组合 48471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8473" name="直接连接符 48472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74" name="直接连接符 48473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75" name="组合 48474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8476" name="直接连接符 48475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77" name="直接连接符 48476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78" name="组合 48477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8479" name="直接连接符 48478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80" name="直接连接符 48479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481" name="组合 48480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8482" name="直接连接符 48481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483" name="直接连接符 48482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8484" name="组合 48483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8485" name="直接连接符 48484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86" name="直接连接符 48485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8487" name="组合 48486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488" name="组合 48487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489" name="组合 48488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490" name="直接连接符 48489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91" name="直接连接符 48490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92" name="组合 48491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493" name="直接连接符 4849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94" name="直接连接符 4849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95" name="组合 48494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496" name="直接连接符 4849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497" name="直接连接符 4849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498" name="组合 48497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499" name="直接连接符 4849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00" name="直接连接符 4849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01" name="组合 48500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502" name="直接连接符 4850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03" name="直接连接符 4850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04" name="组合 48503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505" name="直接连接符 4850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06" name="直接连接符 4850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07" name="组合 48506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508" name="直接连接符 4850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09" name="直接连接符 4850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10" name="组合 48509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511" name="直接连接符 4851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12" name="直接连接符 4851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13" name="组合 48512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514" name="直接连接符 4851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15" name="直接连接符 4851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16" name="组合 48515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517" name="直接连接符 4851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18" name="直接连接符 4851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19" name="组合 48518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520" name="直接连接符 4851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21" name="直接连接符 4852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22" name="组合 48521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523" name="直接连接符 4852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24" name="直接连接符 4852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25" name="组合 48524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526" name="直接连接符 4852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27" name="直接连接符 4852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28" name="组合 48527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529" name="直接连接符 48528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30" name="直接连接符 48529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531" name="组合 48530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532" name="组合 48531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533" name="直接连接符 4853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34" name="直接连接符 4853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35" name="组合 48534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536" name="组合 48535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537" name="直接连接符 48536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38" name="直接连接符 48537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39" name="组合 48538"/>
                <p:cNvGrpSpPr/>
                <p:nvPr/>
              </p:nvGrpSpPr>
              <p:grpSpPr>
                <a:xfrm>
                  <a:off x="816" y="3024"/>
                  <a:ext cx="1872" cy="0"/>
                  <a:chOff x="288" y="1104"/>
                  <a:chExt cx="1872" cy="0"/>
                </a:xfrm>
              </p:grpSpPr>
              <p:sp>
                <p:nvSpPr>
                  <p:cNvPr id="48540" name="直接连接符 4853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41" name="直接连接符 48540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42" name="组合 48541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543" name="直接连接符 48542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44" name="直接连接符 48543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45" name="组合 48544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546" name="直接连接符 4854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47" name="直接连接符 4854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48" name="组合 48547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549" name="直接连接符 48548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50" name="直接连接符 48549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51" name="组合 48550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552" name="直接连接符 4855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53" name="直接连接符 48552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54" name="组合 48553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555" name="直接连接符 48554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56" name="直接连接符 48555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57" name="组合 48556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558" name="直接连接符 4855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59" name="直接连接符 48558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60" name="组合 48559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8561" name="直接连接符 48560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62" name="直接连接符 48561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63" name="组合 48562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8564" name="直接连接符 48563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65" name="直接连接符 48564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66" name="组合 48565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8567" name="直接连接符 48566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68" name="直接连接符 48567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569" name="组合 48568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8570" name="直接连接符 48569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571" name="直接连接符 48570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8572" name="组合 48571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8573" name="直接连接符 48572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74" name="直接连接符 48573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8575" name="组合 48574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576" name="组合 48575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577" name="组合 48576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578" name="直接连接符 48577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79" name="直接连接符 48578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80" name="组合 48579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581" name="直接连接符 4858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82" name="直接连接符 4858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83" name="组合 48582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584" name="直接连接符 4858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85" name="直接连接符 4858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86" name="组合 48585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587" name="直接连接符 4858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88" name="直接连接符 4858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89" name="组合 48588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590" name="直接连接符 4858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91" name="直接连接符 4859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92" name="组合 48591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593" name="直接连接符 4859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94" name="直接连接符 4859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95" name="组合 48594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596" name="直接连接符 4859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597" name="直接连接符 4859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598" name="组合 48597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599" name="直接连接符 4859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00" name="直接连接符 4859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01" name="组合 48600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602" name="直接连接符 4860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03" name="直接连接符 4860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04" name="组合 48603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605" name="直接连接符 4860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06" name="直接连接符 4860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07" name="组合 48606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608" name="直接连接符 4860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09" name="直接连接符 4860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10" name="组合 48609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611" name="直接连接符 4861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12" name="直接连接符 4861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13" name="组合 48612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614" name="直接连接符 4861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15" name="直接连接符 4861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16" name="组合 48615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617" name="直接连接符 48616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18" name="直接连接符 48617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619" name="组合 48618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620" name="组合 48619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621" name="直接连接符 4862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22" name="直接连接符 4862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23" name="组合 48622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624" name="组合 48623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625" name="直接连接符 48624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26" name="直接连接符 48625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27" name="组合 48626"/>
                <p:cNvGrpSpPr/>
                <p:nvPr/>
              </p:nvGrpSpPr>
              <p:grpSpPr>
                <a:xfrm>
                  <a:off x="816" y="3024"/>
                  <a:ext cx="1872" cy="0"/>
                  <a:chOff x="288" y="1104"/>
                  <a:chExt cx="1872" cy="0"/>
                </a:xfrm>
              </p:grpSpPr>
              <p:sp>
                <p:nvSpPr>
                  <p:cNvPr id="48628" name="直接连接符 4862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29" name="直接连接符 48628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30" name="组合 48629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631" name="直接连接符 48630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32" name="直接连接符 48631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33" name="组合 48632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634" name="直接连接符 4863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35" name="直接连接符 4863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36" name="组合 48635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637" name="直接连接符 48636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38" name="直接连接符 48637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39" name="组合 48638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640" name="直接连接符 4863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41" name="直接连接符 48640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42" name="组合 48641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643" name="直接连接符 48642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44" name="直接连接符 48643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45" name="组合 48644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646" name="直接连接符 4864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47" name="直接连接符 4864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48" name="组合 48647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8649" name="直接连接符 48648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50" name="直接连接符 48649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51" name="组合 48650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8652" name="直接连接符 48651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53" name="直接连接符 48652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54" name="组合 48653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8655" name="直接连接符 48654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56" name="直接连接符 48655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657" name="组合 48656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8658" name="直接连接符 48657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659" name="直接连接符 48658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8660" name="组合 48659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8661" name="直接连接符 48660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62" name="直接连接符 48661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8663" name="组合 48662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664" name="组合 48663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665" name="组合 48664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666" name="直接连接符 48665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67" name="直接连接符 48666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68" name="组合 48667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669" name="直接连接符 4866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70" name="直接连接符 4866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71" name="组合 48670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672" name="直接连接符 4867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73" name="直接连接符 4867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74" name="组合 48673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675" name="直接连接符 4867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76" name="直接连接符 4867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77" name="组合 48676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678" name="直接连接符 4867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79" name="直接连接符 4867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80" name="组合 48679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681" name="直接连接符 4868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82" name="直接连接符 4868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83" name="组合 48682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684" name="直接连接符 4868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85" name="直接连接符 4868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86" name="组合 48685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687" name="直接连接符 4868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88" name="直接连接符 4868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89" name="组合 48688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690" name="直接连接符 4868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91" name="直接连接符 4869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92" name="组合 48691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693" name="直接连接符 4869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94" name="直接连接符 4869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95" name="组合 48694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696" name="直接连接符 4869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697" name="直接连接符 4869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698" name="组合 48697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699" name="直接连接符 4869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00" name="直接连接符 4869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01" name="组合 48700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702" name="直接连接符 4870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03" name="直接连接符 4870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04" name="组合 48703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705" name="直接连接符 48704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06" name="直接连接符 48705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707" name="组合 48706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708" name="组合 48707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709" name="直接连接符 4870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10" name="直接连接符 4870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11" name="组合 48710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712" name="组合 48711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713" name="直接连接符 48712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14" name="直接连接符 48713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15" name="组合 48714"/>
                <p:cNvGrpSpPr/>
                <p:nvPr/>
              </p:nvGrpSpPr>
              <p:grpSpPr>
                <a:xfrm>
                  <a:off x="816" y="3024"/>
                  <a:ext cx="1872" cy="0"/>
                  <a:chOff x="288" y="1104"/>
                  <a:chExt cx="1872" cy="0"/>
                </a:xfrm>
              </p:grpSpPr>
              <p:sp>
                <p:nvSpPr>
                  <p:cNvPr id="48716" name="直接连接符 4871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17" name="直接连接符 4871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18" name="组合 48717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719" name="直接连接符 48718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20" name="直接连接符 48719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21" name="组合 48720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722" name="直接连接符 4872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23" name="直接连接符 48722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24" name="组合 48723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725" name="直接连接符 48724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26" name="直接连接符 48725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27" name="组合 48726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728" name="直接连接符 4872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29" name="直接连接符 48728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30" name="组合 48729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731" name="直接连接符 48730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32" name="直接连接符 48731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33" name="组合 48732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734" name="直接连接符 4873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35" name="直接连接符 4873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36" name="组合 48735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8737" name="直接连接符 48736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38" name="直接连接符 48737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39" name="组合 48738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8740" name="直接连接符 48739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41" name="直接连接符 48740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42" name="组合 48741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8743" name="直接连接符 48742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44" name="直接连接符 48743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745" name="组合 48744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8746" name="直接连接符 48745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747" name="直接连接符 48746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8748" name="组合 48747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8749" name="直接连接符 48748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50" name="直接连接符 48749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8751" name="组合 48750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752" name="组合 48751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753" name="组合 48752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754" name="直接连接符 48753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55" name="直接连接符 48754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56" name="组合 48755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757" name="直接连接符 4875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58" name="直接连接符 4875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59" name="组合 48758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760" name="直接连接符 4875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61" name="直接连接符 4876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62" name="组合 48761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763" name="直接连接符 4876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64" name="直接连接符 4876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65" name="组合 48764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766" name="直接连接符 4876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67" name="直接连接符 4876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68" name="组合 48767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769" name="直接连接符 4876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70" name="直接连接符 4876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71" name="组合 48770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772" name="直接连接符 4877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73" name="直接连接符 4877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74" name="组合 48773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775" name="直接连接符 4877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76" name="直接连接符 4877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77" name="组合 48776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778" name="直接连接符 4877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79" name="直接连接符 4877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80" name="组合 48779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781" name="直接连接符 4878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82" name="直接连接符 4878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83" name="组合 48782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784" name="直接连接符 4878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85" name="直接连接符 4878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86" name="组合 48785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787" name="直接连接符 4878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88" name="直接连接符 4878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89" name="组合 48788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790" name="直接连接符 4878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91" name="直接连接符 4879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92" name="组合 48791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793" name="直接连接符 48792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94" name="直接连接符 48793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795" name="组合 48794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796" name="组合 48795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797" name="直接连接符 4879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798" name="直接连接符 4879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799" name="组合 48798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800" name="组合 48799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801" name="直接连接符 48800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02" name="直接连接符 48801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03" name="组合 48802"/>
                <p:cNvGrpSpPr/>
                <p:nvPr/>
              </p:nvGrpSpPr>
              <p:grpSpPr>
                <a:xfrm>
                  <a:off x="816" y="3024"/>
                  <a:ext cx="1872" cy="0"/>
                  <a:chOff x="288" y="1104"/>
                  <a:chExt cx="1872" cy="0"/>
                </a:xfrm>
              </p:grpSpPr>
              <p:sp>
                <p:nvSpPr>
                  <p:cNvPr id="48804" name="直接连接符 4880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05" name="直接连接符 4880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06" name="组合 48805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807" name="直接连接符 48806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08" name="直接连接符 48807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09" name="组合 48808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810" name="直接连接符 4880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11" name="直接连接符 48810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12" name="组合 48811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813" name="直接连接符 48812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14" name="直接连接符 48813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15" name="组合 48814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816" name="直接连接符 4881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17" name="直接连接符 4881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18" name="组合 48817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819" name="直接连接符 48818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20" name="直接连接符 48819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21" name="组合 48820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822" name="直接连接符 4882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23" name="直接连接符 48822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24" name="组合 48823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8825" name="直接连接符 48824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26" name="直接连接符 48825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27" name="组合 48826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8828" name="直接连接符 48827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29" name="直接连接符 48828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30" name="组合 48829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8831" name="直接连接符 48830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32" name="直接连接符 48831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33" name="组合 48832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8834" name="直接连接符 48833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35" name="直接连接符 48834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8836" name="组合 48835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8837" name="直接连接符 48836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38" name="直接连接符 48837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8839" name="组合 48838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840" name="组合 48839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841" name="组合 48840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842" name="直接连接符 48841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43" name="直接连接符 48842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44" name="组合 48843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845" name="直接连接符 4884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46" name="直接连接符 4884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47" name="组合 48846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848" name="直接连接符 4884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49" name="直接连接符 4884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50" name="组合 48849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851" name="直接连接符 4885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52" name="直接连接符 4885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53" name="组合 48852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854" name="直接连接符 4885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55" name="直接连接符 4885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56" name="组合 48855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857" name="直接连接符 4885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58" name="直接连接符 4885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59" name="组合 48858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860" name="直接连接符 4885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61" name="直接连接符 4886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62" name="组合 48861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863" name="直接连接符 4886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64" name="直接连接符 4886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65" name="组合 48864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866" name="直接连接符 4886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67" name="直接连接符 4886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68" name="组合 48867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869" name="直接连接符 4886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70" name="直接连接符 4886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71" name="组合 48870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872" name="直接连接符 4887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73" name="直接连接符 4887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74" name="组合 48873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875" name="直接连接符 4887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76" name="直接连接符 4887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77" name="组合 48876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878" name="直接连接符 4887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79" name="直接连接符 4887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80" name="组合 48879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881" name="直接连接符 48880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82" name="直接连接符 48881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883" name="组合 48882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884" name="组合 48883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885" name="直接连接符 4888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886" name="直接连接符 4888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887" name="组合 48886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888" name="组合 48887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889" name="直接连接符 48888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90" name="直接连接符 48889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91" name="组合 48890"/>
                <p:cNvGrpSpPr/>
                <p:nvPr/>
              </p:nvGrpSpPr>
              <p:grpSpPr>
                <a:xfrm>
                  <a:off x="816" y="3024"/>
                  <a:ext cx="1830" cy="0"/>
                  <a:chOff x="288" y="1104"/>
                  <a:chExt cx="1830" cy="0"/>
                </a:xfrm>
              </p:grpSpPr>
              <p:sp>
                <p:nvSpPr>
                  <p:cNvPr id="48892" name="直接连接符 4889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93" name="直接连接符 48892"/>
                  <p:cNvSpPr/>
                  <p:nvPr/>
                </p:nvSpPr>
                <p:spPr>
                  <a:xfrm>
                    <a:off x="1248" y="1104"/>
                    <a:ext cx="870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94" name="组合 48893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895" name="直接连接符 48894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96" name="直接连接符 48895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897" name="组合 48896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898" name="直接连接符 4889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899" name="直接连接符 48898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00" name="组合 48899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901" name="直接连接符 48900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02" name="直接连接符 48901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03" name="组合 48902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904" name="直接连接符 4890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05" name="直接连接符 4890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06" name="组合 48905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907" name="直接连接符 48906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08" name="直接连接符 48907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09" name="组合 48908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910" name="直接连接符 4890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11" name="直接连接符 48910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12" name="组合 48911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8913" name="直接连接符 48912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14" name="直接连接符 48913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15" name="组合 48914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8916" name="直接连接符 48915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17" name="直接连接符 48916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18" name="组合 48917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8919" name="直接连接符 48918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20" name="直接连接符 48919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21" name="组合 48920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8922" name="直接连接符 48921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23" name="直接连接符 48922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8924" name="组合 48923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8925" name="直接连接符 48924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26" name="直接连接符 48925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8927" name="组合 48926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8928" name="组合 48927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8929" name="组合 48928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8930" name="直接连接符 48929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31" name="直接连接符 48930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32" name="组合 48931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8933" name="直接连接符 4893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34" name="直接连接符 4893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35" name="组合 48934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8936" name="直接连接符 4893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37" name="直接连接符 4893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38" name="组合 48937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8939" name="直接连接符 4893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40" name="直接连接符 4893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41" name="组合 48940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8942" name="直接连接符 4894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43" name="直接连接符 4894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44" name="组合 48943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8945" name="直接连接符 4894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46" name="直接连接符 4894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47" name="组合 48946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8948" name="直接连接符 4894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49" name="直接连接符 4894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50" name="组合 48949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8951" name="直接连接符 4895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52" name="直接连接符 4895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53" name="组合 48952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8954" name="直接连接符 4895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55" name="直接连接符 4895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56" name="组合 48955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8957" name="直接连接符 4895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58" name="直接连接符 4895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59" name="组合 48958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8960" name="直接连接符 4895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61" name="直接连接符 4896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62" name="组合 48961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8963" name="直接连接符 4896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64" name="直接连接符 4896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65" name="组合 48964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8966" name="直接连接符 4896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67" name="直接连接符 4896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68" name="组合 48967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8969" name="直接连接符 48968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70" name="直接连接符 48969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8971" name="组合 48970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8972" name="组合 48971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8973" name="直接连接符 4897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8974" name="直接连接符 4897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8975" name="组合 48974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8976" name="组合 48975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8977" name="直接连接符 48976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78" name="直接连接符 48977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79" name="组合 48978"/>
                <p:cNvGrpSpPr/>
                <p:nvPr/>
              </p:nvGrpSpPr>
              <p:grpSpPr>
                <a:xfrm>
                  <a:off x="816" y="3024"/>
                  <a:ext cx="1818" cy="0"/>
                  <a:chOff x="288" y="1104"/>
                  <a:chExt cx="1818" cy="0"/>
                </a:xfrm>
              </p:grpSpPr>
              <p:sp>
                <p:nvSpPr>
                  <p:cNvPr id="48980" name="直接连接符 4897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81" name="直接连接符 48980"/>
                  <p:cNvSpPr/>
                  <p:nvPr/>
                </p:nvSpPr>
                <p:spPr>
                  <a:xfrm>
                    <a:off x="1194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82" name="组合 48981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8983" name="直接连接符 48982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84" name="直接连接符 48983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85" name="组合 48984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986" name="直接连接符 4898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87" name="直接连接符 4898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88" name="组合 48987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8989" name="直接连接符 48988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90" name="直接连接符 48989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91" name="组合 48990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8992" name="直接连接符 4899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93" name="直接连接符 48992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94" name="组合 48993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8995" name="直接连接符 48994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96" name="直接连接符 48995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8997" name="组合 48996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8998" name="直接连接符 4899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8999" name="直接连接符 48998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00" name="组合 48999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9001" name="直接连接符 49000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02" name="直接连接符 49001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03" name="组合 49002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9004" name="直接连接符 49003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05" name="直接连接符 49004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06" name="组合 49005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9007" name="直接连接符 49006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08" name="直接连接符 49007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09" name="组合 49008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9010" name="直接连接符 49009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11" name="直接连接符 49010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9012" name="组合 49011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9013" name="直接连接符 49012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14" name="直接连接符 49013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9015" name="组合 49014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9016" name="组合 49015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9017" name="组合 49016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9018" name="直接连接符 49017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19" name="直接连接符 49018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20" name="组合 49019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9021" name="直接连接符 4902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22" name="直接连接符 4902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23" name="组合 49022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9024" name="直接连接符 4902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25" name="直接连接符 4902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26" name="组合 49025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9027" name="直接连接符 4902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28" name="直接连接符 4902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29" name="组合 49028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9030" name="直接连接符 4902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31" name="直接连接符 4903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32" name="组合 49031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9033" name="直接连接符 4903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34" name="直接连接符 4903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35" name="组合 49034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9036" name="直接连接符 4903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37" name="直接连接符 4903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38" name="组合 49037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9039" name="直接连接符 4903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40" name="直接连接符 4903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41" name="组合 49040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9042" name="直接连接符 4904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43" name="直接连接符 4904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44" name="组合 49043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9045" name="直接连接符 4904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46" name="直接连接符 4904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47" name="组合 49046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9048" name="直接连接符 4904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49" name="直接连接符 4904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50" name="组合 49049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9051" name="直接连接符 4905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52" name="直接连接符 4905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53" name="组合 49052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9054" name="直接连接符 4905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55" name="直接连接符 4905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56" name="组合 49055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9057" name="直接连接符 49056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58" name="直接连接符 49057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059" name="组合 49058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9060" name="组合 49059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9061" name="直接连接符 4906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062" name="直接连接符 4906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063" name="组合 49062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9064" name="组合 49063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9065" name="直接连接符 49064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66" name="直接连接符 49065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67" name="组合 49066"/>
                <p:cNvGrpSpPr/>
                <p:nvPr/>
              </p:nvGrpSpPr>
              <p:grpSpPr>
                <a:xfrm>
                  <a:off x="816" y="3024"/>
                  <a:ext cx="1824" cy="0"/>
                  <a:chOff x="288" y="1104"/>
                  <a:chExt cx="1824" cy="0"/>
                </a:xfrm>
              </p:grpSpPr>
              <p:sp>
                <p:nvSpPr>
                  <p:cNvPr id="49068" name="直接连接符 4906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69" name="直接连接符 49068"/>
                  <p:cNvSpPr/>
                  <p:nvPr/>
                </p:nvSpPr>
                <p:spPr>
                  <a:xfrm>
                    <a:off x="1200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70" name="组合 49069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9071" name="直接连接符 49070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72" name="直接连接符 49071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73" name="组合 49072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9074" name="直接连接符 4907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75" name="直接连接符 4907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76" name="组合 49075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9077" name="直接连接符 49076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78" name="直接连接符 49077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79" name="组合 49078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9080" name="直接连接符 4907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81" name="直接连接符 49080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82" name="组合 49081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9083" name="直接连接符 49082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84" name="直接连接符 49083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85" name="组合 49084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9086" name="直接连接符 4908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87" name="直接连接符 4908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88" name="组合 49087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9089" name="直接连接符 49088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90" name="直接连接符 49089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91" name="组合 49090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9092" name="直接连接符 49091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93" name="直接连接符 49092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94" name="组合 49093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9095" name="直接连接符 49094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96" name="直接连接符 49095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097" name="组合 49096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9098" name="直接连接符 49097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099" name="直接连接符 49098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9100" name="组合 49099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9101" name="直接连接符 49100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02" name="直接连接符 49101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9103" name="组合 49102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9104" name="组合 49103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9105" name="组合 49104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9106" name="直接连接符 49105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07" name="直接连接符 49106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08" name="组合 49107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9109" name="直接连接符 4910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10" name="直接连接符 4910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11" name="组合 49110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9112" name="直接连接符 4911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13" name="直接连接符 4911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14" name="组合 49113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9115" name="直接连接符 4911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16" name="直接连接符 4911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17" name="组合 49116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9118" name="直接连接符 4911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19" name="直接连接符 4911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20" name="组合 49119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9121" name="直接连接符 4912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22" name="直接连接符 4912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23" name="组合 49122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9124" name="直接连接符 4912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25" name="直接连接符 4912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26" name="组合 49125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9127" name="直接连接符 4912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28" name="直接连接符 4912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29" name="组合 49128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9130" name="直接连接符 4912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31" name="直接连接符 4913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32" name="组合 49131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9133" name="直接连接符 4913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34" name="直接连接符 4913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35" name="组合 49134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9136" name="直接连接符 4913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37" name="直接连接符 4913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38" name="组合 49137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9139" name="直接连接符 4913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40" name="直接连接符 4913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41" name="组合 49140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9142" name="直接连接符 4914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43" name="直接连接符 4914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44" name="组合 49143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9145" name="直接连接符 49144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46" name="直接连接符 49145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147" name="组合 49146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9148" name="组合 49147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9149" name="直接连接符 4914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50" name="直接连接符 4914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51" name="组合 49150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9152" name="组合 49151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9153" name="直接连接符 49152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54" name="直接连接符 49153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55" name="组合 49154"/>
                <p:cNvGrpSpPr/>
                <p:nvPr/>
              </p:nvGrpSpPr>
              <p:grpSpPr>
                <a:xfrm>
                  <a:off x="816" y="3024"/>
                  <a:ext cx="1830" cy="0"/>
                  <a:chOff x="288" y="1104"/>
                  <a:chExt cx="1830" cy="0"/>
                </a:xfrm>
              </p:grpSpPr>
              <p:sp>
                <p:nvSpPr>
                  <p:cNvPr id="49156" name="直接连接符 4915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57" name="直接连接符 49156"/>
                  <p:cNvSpPr/>
                  <p:nvPr/>
                </p:nvSpPr>
                <p:spPr>
                  <a:xfrm>
                    <a:off x="1206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58" name="组合 49157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9159" name="直接连接符 49158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60" name="直接连接符 49159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61" name="组合 49160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9162" name="直接连接符 4916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63" name="直接连接符 49162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64" name="组合 49163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9165" name="直接连接符 49164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66" name="直接连接符 49165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67" name="组合 49166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9168" name="直接连接符 49167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69" name="直接连接符 49168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70" name="组合 49169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9171" name="直接连接符 49170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72" name="直接连接符 49171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73" name="组合 49172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9174" name="直接连接符 4917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75" name="直接连接符 49174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76" name="组合 49175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9177" name="直接连接符 49176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78" name="直接连接符 49177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79" name="组合 49178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9180" name="直接连接符 49179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81" name="直接连接符 49180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82" name="组合 49181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9183" name="直接连接符 49182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84" name="直接连接符 49183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185" name="组合 49184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9186" name="直接连接符 49185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187" name="直接连接符 49186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9188" name="组合 49187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9189" name="直接连接符 49188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90" name="直接连接符 49189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49191" name="组合 49190"/>
          <p:cNvGrpSpPr/>
          <p:nvPr/>
        </p:nvGrpSpPr>
        <p:grpSpPr>
          <a:xfrm>
            <a:off x="2837889" y="1421674"/>
            <a:ext cx="2919445" cy="4598126"/>
            <a:chOff x="768" y="432"/>
            <a:chExt cx="1920" cy="3360"/>
          </a:xfrm>
        </p:grpSpPr>
        <p:grpSp>
          <p:nvGrpSpPr>
            <p:cNvPr id="49192" name="组合 49191"/>
            <p:cNvGrpSpPr/>
            <p:nvPr/>
          </p:nvGrpSpPr>
          <p:grpSpPr>
            <a:xfrm>
              <a:off x="768" y="432"/>
              <a:ext cx="1920" cy="1248"/>
              <a:chOff x="768" y="432"/>
              <a:chExt cx="1920" cy="1248"/>
            </a:xfrm>
          </p:grpSpPr>
          <p:grpSp>
            <p:nvGrpSpPr>
              <p:cNvPr id="49193" name="组合 49192"/>
              <p:cNvGrpSpPr/>
              <p:nvPr/>
            </p:nvGrpSpPr>
            <p:grpSpPr>
              <a:xfrm>
                <a:off x="768" y="432"/>
                <a:ext cx="1920" cy="0"/>
                <a:chOff x="768" y="432"/>
                <a:chExt cx="1920" cy="0"/>
              </a:xfrm>
            </p:grpSpPr>
            <p:sp>
              <p:nvSpPr>
                <p:cNvPr id="49194" name="直接连接符 49193"/>
                <p:cNvSpPr/>
                <p:nvPr/>
              </p:nvSpPr>
              <p:spPr>
                <a:xfrm>
                  <a:off x="768" y="432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95" name="直接连接符 49194"/>
                <p:cNvSpPr/>
                <p:nvPr/>
              </p:nvSpPr>
              <p:spPr>
                <a:xfrm>
                  <a:off x="1776" y="432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96" name="组合 49195"/>
              <p:cNvGrpSpPr/>
              <p:nvPr/>
            </p:nvGrpSpPr>
            <p:grpSpPr>
              <a:xfrm>
                <a:off x="768" y="528"/>
                <a:ext cx="1872" cy="0"/>
                <a:chOff x="288" y="1104"/>
                <a:chExt cx="1872" cy="0"/>
              </a:xfrm>
            </p:grpSpPr>
            <p:sp>
              <p:nvSpPr>
                <p:cNvPr id="49197" name="直接连接符 4919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198" name="直接连接符 4919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199" name="组合 49198"/>
              <p:cNvGrpSpPr/>
              <p:nvPr/>
            </p:nvGrpSpPr>
            <p:grpSpPr>
              <a:xfrm>
                <a:off x="768" y="624"/>
                <a:ext cx="1872" cy="0"/>
                <a:chOff x="288" y="1104"/>
                <a:chExt cx="1872" cy="0"/>
              </a:xfrm>
            </p:grpSpPr>
            <p:sp>
              <p:nvSpPr>
                <p:cNvPr id="49200" name="直接连接符 4919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01" name="直接连接符 4920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02" name="组合 49201"/>
              <p:cNvGrpSpPr/>
              <p:nvPr/>
            </p:nvGrpSpPr>
            <p:grpSpPr>
              <a:xfrm>
                <a:off x="768" y="720"/>
                <a:ext cx="1872" cy="0"/>
                <a:chOff x="288" y="1104"/>
                <a:chExt cx="1872" cy="0"/>
              </a:xfrm>
            </p:grpSpPr>
            <p:sp>
              <p:nvSpPr>
                <p:cNvPr id="49203" name="直接连接符 49202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04" name="直接连接符 49203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05" name="组合 49204"/>
              <p:cNvGrpSpPr/>
              <p:nvPr/>
            </p:nvGrpSpPr>
            <p:grpSpPr>
              <a:xfrm>
                <a:off x="768" y="816"/>
                <a:ext cx="1872" cy="0"/>
                <a:chOff x="288" y="1104"/>
                <a:chExt cx="1872" cy="0"/>
              </a:xfrm>
            </p:grpSpPr>
            <p:sp>
              <p:nvSpPr>
                <p:cNvPr id="49206" name="直接连接符 49205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07" name="直接连接符 49206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08" name="组合 49207"/>
              <p:cNvGrpSpPr/>
              <p:nvPr/>
            </p:nvGrpSpPr>
            <p:grpSpPr>
              <a:xfrm>
                <a:off x="768" y="912"/>
                <a:ext cx="1872" cy="0"/>
                <a:chOff x="288" y="1104"/>
                <a:chExt cx="1872" cy="0"/>
              </a:xfrm>
            </p:grpSpPr>
            <p:sp>
              <p:nvSpPr>
                <p:cNvPr id="49209" name="直接连接符 49208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10" name="直接连接符 49209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11" name="组合 49210"/>
              <p:cNvGrpSpPr/>
              <p:nvPr/>
            </p:nvGrpSpPr>
            <p:grpSpPr>
              <a:xfrm>
                <a:off x="768" y="1008"/>
                <a:ext cx="1872" cy="0"/>
                <a:chOff x="288" y="1104"/>
                <a:chExt cx="1872" cy="0"/>
              </a:xfrm>
            </p:grpSpPr>
            <p:sp>
              <p:nvSpPr>
                <p:cNvPr id="49212" name="直接连接符 49211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13" name="直接连接符 49212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14" name="组合 49213"/>
              <p:cNvGrpSpPr/>
              <p:nvPr/>
            </p:nvGrpSpPr>
            <p:grpSpPr>
              <a:xfrm>
                <a:off x="768" y="1104"/>
                <a:ext cx="1872" cy="0"/>
                <a:chOff x="288" y="1104"/>
                <a:chExt cx="1872" cy="0"/>
              </a:xfrm>
            </p:grpSpPr>
            <p:sp>
              <p:nvSpPr>
                <p:cNvPr id="49215" name="直接连接符 49214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16" name="直接连接符 49215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17" name="组合 49216"/>
              <p:cNvGrpSpPr/>
              <p:nvPr/>
            </p:nvGrpSpPr>
            <p:grpSpPr>
              <a:xfrm>
                <a:off x="768" y="1200"/>
                <a:ext cx="1872" cy="0"/>
                <a:chOff x="288" y="1104"/>
                <a:chExt cx="1872" cy="0"/>
              </a:xfrm>
            </p:grpSpPr>
            <p:sp>
              <p:nvSpPr>
                <p:cNvPr id="49218" name="直接连接符 49217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19" name="直接连接符 49218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20" name="组合 49219"/>
              <p:cNvGrpSpPr/>
              <p:nvPr/>
            </p:nvGrpSpPr>
            <p:grpSpPr>
              <a:xfrm>
                <a:off x="768" y="1296"/>
                <a:ext cx="1872" cy="0"/>
                <a:chOff x="288" y="1104"/>
                <a:chExt cx="1872" cy="0"/>
              </a:xfrm>
            </p:grpSpPr>
            <p:sp>
              <p:nvSpPr>
                <p:cNvPr id="49221" name="直接连接符 49220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22" name="直接连接符 49221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23" name="组合 49222"/>
              <p:cNvGrpSpPr/>
              <p:nvPr/>
            </p:nvGrpSpPr>
            <p:grpSpPr>
              <a:xfrm>
                <a:off x="768" y="1392"/>
                <a:ext cx="1872" cy="0"/>
                <a:chOff x="288" y="1104"/>
                <a:chExt cx="1872" cy="0"/>
              </a:xfrm>
            </p:grpSpPr>
            <p:sp>
              <p:nvSpPr>
                <p:cNvPr id="49224" name="直接连接符 49223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25" name="直接连接符 49224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26" name="组合 49225"/>
              <p:cNvGrpSpPr/>
              <p:nvPr/>
            </p:nvGrpSpPr>
            <p:grpSpPr>
              <a:xfrm>
                <a:off x="768" y="1488"/>
                <a:ext cx="1872" cy="0"/>
                <a:chOff x="288" y="1104"/>
                <a:chExt cx="1872" cy="0"/>
              </a:xfrm>
            </p:grpSpPr>
            <p:sp>
              <p:nvSpPr>
                <p:cNvPr id="49227" name="直接连接符 4922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28" name="直接连接符 4922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29" name="组合 49228"/>
              <p:cNvGrpSpPr/>
              <p:nvPr/>
            </p:nvGrpSpPr>
            <p:grpSpPr>
              <a:xfrm>
                <a:off x="768" y="1584"/>
                <a:ext cx="1872" cy="0"/>
                <a:chOff x="288" y="1104"/>
                <a:chExt cx="1872" cy="0"/>
              </a:xfrm>
            </p:grpSpPr>
            <p:sp>
              <p:nvSpPr>
                <p:cNvPr id="49230" name="直接连接符 49229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31" name="直接连接符 49230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32" name="组合 49231"/>
              <p:cNvGrpSpPr/>
              <p:nvPr/>
            </p:nvGrpSpPr>
            <p:grpSpPr>
              <a:xfrm>
                <a:off x="768" y="1680"/>
                <a:ext cx="1920" cy="0"/>
                <a:chOff x="768" y="1680"/>
                <a:chExt cx="1920" cy="0"/>
              </a:xfrm>
            </p:grpSpPr>
            <p:sp>
              <p:nvSpPr>
                <p:cNvPr id="49233" name="直接连接符 49232"/>
                <p:cNvSpPr/>
                <p:nvPr/>
              </p:nvSpPr>
              <p:spPr>
                <a:xfrm>
                  <a:off x="768" y="1680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34" name="直接连接符 49233"/>
                <p:cNvSpPr/>
                <p:nvPr/>
              </p:nvSpPr>
              <p:spPr>
                <a:xfrm>
                  <a:off x="1776" y="1680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235" name="组合 49234"/>
            <p:cNvGrpSpPr/>
            <p:nvPr/>
          </p:nvGrpSpPr>
          <p:grpSpPr>
            <a:xfrm>
              <a:off x="816" y="2640"/>
              <a:ext cx="1872" cy="1152"/>
              <a:chOff x="816" y="2640"/>
              <a:chExt cx="1872" cy="1152"/>
            </a:xfrm>
          </p:grpSpPr>
          <p:grpSp>
            <p:nvGrpSpPr>
              <p:cNvPr id="49236" name="组合 49235"/>
              <p:cNvGrpSpPr/>
              <p:nvPr/>
            </p:nvGrpSpPr>
            <p:grpSpPr>
              <a:xfrm>
                <a:off x="816" y="3408"/>
                <a:ext cx="1872" cy="0"/>
                <a:chOff x="288" y="1104"/>
                <a:chExt cx="1872" cy="0"/>
              </a:xfrm>
            </p:grpSpPr>
            <p:sp>
              <p:nvSpPr>
                <p:cNvPr id="49237" name="直接连接符 49236"/>
                <p:cNvSpPr/>
                <p:nvPr/>
              </p:nvSpPr>
              <p:spPr>
                <a:xfrm>
                  <a:off x="288" y="1104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38" name="直接连接符 49237"/>
                <p:cNvSpPr/>
                <p:nvPr/>
              </p:nvSpPr>
              <p:spPr>
                <a:xfrm>
                  <a:off x="1248" y="1104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9239" name="组合 49238"/>
              <p:cNvGrpSpPr/>
              <p:nvPr/>
            </p:nvGrpSpPr>
            <p:grpSpPr>
              <a:xfrm>
                <a:off x="816" y="2640"/>
                <a:ext cx="1872" cy="1056"/>
                <a:chOff x="816" y="2736"/>
                <a:chExt cx="1872" cy="1056"/>
              </a:xfrm>
            </p:grpSpPr>
            <p:grpSp>
              <p:nvGrpSpPr>
                <p:cNvPr id="49240" name="组合 49239"/>
                <p:cNvGrpSpPr/>
                <p:nvPr/>
              </p:nvGrpSpPr>
              <p:grpSpPr>
                <a:xfrm>
                  <a:off x="816" y="2928"/>
                  <a:ext cx="1824" cy="0"/>
                  <a:chOff x="3408" y="2784"/>
                  <a:chExt cx="1824" cy="0"/>
                </a:xfrm>
              </p:grpSpPr>
              <p:sp>
                <p:nvSpPr>
                  <p:cNvPr id="49241" name="直接连接符 49240"/>
                  <p:cNvSpPr/>
                  <p:nvPr/>
                </p:nvSpPr>
                <p:spPr>
                  <a:xfrm>
                    <a:off x="3408" y="278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42" name="直接连接符 49241"/>
                  <p:cNvSpPr/>
                  <p:nvPr/>
                </p:nvSpPr>
                <p:spPr>
                  <a:xfrm>
                    <a:off x="4320" y="278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43" name="组合 49242"/>
                <p:cNvGrpSpPr/>
                <p:nvPr/>
              </p:nvGrpSpPr>
              <p:grpSpPr>
                <a:xfrm>
                  <a:off x="816" y="3024"/>
                  <a:ext cx="1812" cy="0"/>
                  <a:chOff x="288" y="1104"/>
                  <a:chExt cx="1812" cy="0"/>
                </a:xfrm>
              </p:grpSpPr>
              <p:sp>
                <p:nvSpPr>
                  <p:cNvPr id="49244" name="直接连接符 49243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45" name="直接连接符 49244"/>
                  <p:cNvSpPr/>
                  <p:nvPr/>
                </p:nvSpPr>
                <p:spPr>
                  <a:xfrm>
                    <a:off x="118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46" name="组合 49245"/>
                <p:cNvGrpSpPr/>
                <p:nvPr/>
              </p:nvGrpSpPr>
              <p:grpSpPr>
                <a:xfrm>
                  <a:off x="816" y="3120"/>
                  <a:ext cx="1872" cy="0"/>
                  <a:chOff x="288" y="1104"/>
                  <a:chExt cx="1872" cy="0"/>
                </a:xfrm>
              </p:grpSpPr>
              <p:sp>
                <p:nvSpPr>
                  <p:cNvPr id="49247" name="直接连接符 49246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48" name="直接连接符 49247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49" name="组合 49248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9250" name="直接连接符 49249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51" name="直接连接符 49250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52" name="组合 49251"/>
                <p:cNvGrpSpPr/>
                <p:nvPr/>
              </p:nvGrpSpPr>
              <p:grpSpPr>
                <a:xfrm>
                  <a:off x="816" y="3216"/>
                  <a:ext cx="1872" cy="0"/>
                  <a:chOff x="288" y="1104"/>
                  <a:chExt cx="1872" cy="0"/>
                </a:xfrm>
              </p:grpSpPr>
              <p:sp>
                <p:nvSpPr>
                  <p:cNvPr id="49253" name="直接连接符 49252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54" name="直接连接符 49253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55" name="组合 49254"/>
                <p:cNvGrpSpPr/>
                <p:nvPr/>
              </p:nvGrpSpPr>
              <p:grpSpPr>
                <a:xfrm>
                  <a:off x="816" y="3312"/>
                  <a:ext cx="1872" cy="0"/>
                  <a:chOff x="288" y="1104"/>
                  <a:chExt cx="1872" cy="0"/>
                </a:xfrm>
              </p:grpSpPr>
              <p:sp>
                <p:nvSpPr>
                  <p:cNvPr id="49256" name="直接连接符 49255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57" name="直接连接符 49256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58" name="组合 49257"/>
                <p:cNvGrpSpPr/>
                <p:nvPr/>
              </p:nvGrpSpPr>
              <p:grpSpPr>
                <a:xfrm>
                  <a:off x="816" y="3408"/>
                  <a:ext cx="1872" cy="0"/>
                  <a:chOff x="288" y="1104"/>
                  <a:chExt cx="1872" cy="0"/>
                </a:xfrm>
              </p:grpSpPr>
              <p:sp>
                <p:nvSpPr>
                  <p:cNvPr id="49259" name="直接连接符 49258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60" name="直接连接符 49259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61" name="组合 49260"/>
                <p:cNvGrpSpPr/>
                <p:nvPr/>
              </p:nvGrpSpPr>
              <p:grpSpPr>
                <a:xfrm>
                  <a:off x="816" y="3600"/>
                  <a:ext cx="1872" cy="0"/>
                  <a:chOff x="288" y="1104"/>
                  <a:chExt cx="1872" cy="0"/>
                </a:xfrm>
              </p:grpSpPr>
              <p:sp>
                <p:nvSpPr>
                  <p:cNvPr id="49262" name="直接连接符 49261"/>
                  <p:cNvSpPr/>
                  <p:nvPr/>
                </p:nvSpPr>
                <p:spPr>
                  <a:xfrm>
                    <a:off x="288" y="110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63" name="直接连接符 49262"/>
                  <p:cNvSpPr/>
                  <p:nvPr/>
                </p:nvSpPr>
                <p:spPr>
                  <a:xfrm>
                    <a:off x="1248" y="110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64" name="组合 49263"/>
                <p:cNvGrpSpPr/>
                <p:nvPr/>
              </p:nvGrpSpPr>
              <p:grpSpPr>
                <a:xfrm>
                  <a:off x="816" y="3696"/>
                  <a:ext cx="1824" cy="0"/>
                  <a:chOff x="3408" y="3648"/>
                  <a:chExt cx="1824" cy="0"/>
                </a:xfrm>
              </p:grpSpPr>
              <p:sp>
                <p:nvSpPr>
                  <p:cNvPr id="49265" name="直接连接符 49264"/>
                  <p:cNvSpPr/>
                  <p:nvPr/>
                </p:nvSpPr>
                <p:spPr>
                  <a:xfrm>
                    <a:off x="3408" y="3648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66" name="直接连接符 49265"/>
                  <p:cNvSpPr/>
                  <p:nvPr/>
                </p:nvSpPr>
                <p:spPr>
                  <a:xfrm>
                    <a:off x="4320" y="3648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67" name="组合 49266"/>
                <p:cNvGrpSpPr/>
                <p:nvPr/>
              </p:nvGrpSpPr>
              <p:grpSpPr>
                <a:xfrm>
                  <a:off x="816" y="3792"/>
                  <a:ext cx="1776" cy="0"/>
                  <a:chOff x="3360" y="3744"/>
                  <a:chExt cx="1776" cy="0"/>
                </a:xfrm>
              </p:grpSpPr>
              <p:sp>
                <p:nvSpPr>
                  <p:cNvPr id="49268" name="直接连接符 49267"/>
                  <p:cNvSpPr/>
                  <p:nvPr/>
                </p:nvSpPr>
                <p:spPr>
                  <a:xfrm>
                    <a:off x="3360" y="374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69" name="直接连接符 49268"/>
                  <p:cNvSpPr/>
                  <p:nvPr/>
                </p:nvSpPr>
                <p:spPr>
                  <a:xfrm>
                    <a:off x="4224" y="374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70" name="组合 49269"/>
                <p:cNvGrpSpPr/>
                <p:nvPr/>
              </p:nvGrpSpPr>
              <p:grpSpPr>
                <a:xfrm>
                  <a:off x="816" y="2832"/>
                  <a:ext cx="1776" cy="0"/>
                  <a:chOff x="3360" y="3024"/>
                  <a:chExt cx="1776" cy="0"/>
                </a:xfrm>
              </p:grpSpPr>
              <p:sp>
                <p:nvSpPr>
                  <p:cNvPr id="49271" name="直接连接符 49270"/>
                  <p:cNvSpPr/>
                  <p:nvPr/>
                </p:nvSpPr>
                <p:spPr>
                  <a:xfrm>
                    <a:off x="3360" y="3024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72" name="直接连接符 49271"/>
                  <p:cNvSpPr/>
                  <p:nvPr/>
                </p:nvSpPr>
                <p:spPr>
                  <a:xfrm>
                    <a:off x="4224" y="3024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49273" name="组合 49272"/>
                <p:cNvGrpSpPr/>
                <p:nvPr/>
              </p:nvGrpSpPr>
              <p:grpSpPr>
                <a:xfrm>
                  <a:off x="816" y="2736"/>
                  <a:ext cx="1728" cy="0"/>
                  <a:chOff x="3312" y="2400"/>
                  <a:chExt cx="1728" cy="0"/>
                </a:xfrm>
              </p:grpSpPr>
              <p:sp>
                <p:nvSpPr>
                  <p:cNvPr id="49274" name="直接连接符 49273"/>
                  <p:cNvSpPr/>
                  <p:nvPr/>
                </p:nvSpPr>
                <p:spPr>
                  <a:xfrm>
                    <a:off x="3312" y="2400"/>
                    <a:ext cx="1104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stealth" w="lg" len="lg"/>
                  </a:ln>
                </p:spPr>
              </p:sp>
              <p:sp>
                <p:nvSpPr>
                  <p:cNvPr id="49275" name="直接连接符 49274"/>
                  <p:cNvSpPr/>
                  <p:nvPr/>
                </p:nvSpPr>
                <p:spPr>
                  <a:xfrm>
                    <a:off x="4128" y="2400"/>
                    <a:ext cx="912" cy="0"/>
                  </a:xfrm>
                  <a:prstGeom prst="line">
                    <a:avLst/>
                  </a:prstGeom>
                  <a:ln w="12700" cap="flat" cmpd="sng">
                    <a:solidFill>
                      <a:srgbClr val="FF0066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9276" name="组合 49275"/>
              <p:cNvGrpSpPr/>
              <p:nvPr/>
            </p:nvGrpSpPr>
            <p:grpSpPr>
              <a:xfrm>
                <a:off x="816" y="3792"/>
                <a:ext cx="1776" cy="0"/>
                <a:chOff x="912" y="4128"/>
                <a:chExt cx="1776" cy="0"/>
              </a:xfrm>
            </p:grpSpPr>
            <p:sp>
              <p:nvSpPr>
                <p:cNvPr id="49277" name="直接连接符 49276"/>
                <p:cNvSpPr/>
                <p:nvPr/>
              </p:nvSpPr>
              <p:spPr>
                <a:xfrm>
                  <a:off x="912" y="4128"/>
                  <a:ext cx="1104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stealth" w="lg" len="lg"/>
                </a:ln>
              </p:spPr>
            </p:sp>
            <p:sp>
              <p:nvSpPr>
                <p:cNvPr id="49278" name="直接连接符 49277"/>
                <p:cNvSpPr/>
                <p:nvPr/>
              </p:nvSpPr>
              <p:spPr>
                <a:xfrm>
                  <a:off x="1776" y="4128"/>
                  <a:ext cx="912" cy="0"/>
                </a:xfrm>
                <a:prstGeom prst="line">
                  <a:avLst/>
                </a:prstGeom>
                <a:ln w="12700" cap="flat" cmpd="sng">
                  <a:solidFill>
                    <a:srgbClr val="FF006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9279" name="云形标注 49278"/>
          <p:cNvSpPr/>
          <p:nvPr/>
        </p:nvSpPr>
        <p:spPr>
          <a:xfrm>
            <a:off x="6519333" y="1295400"/>
            <a:ext cx="4641144" cy="1524000"/>
          </a:xfrm>
          <a:prstGeom prst="cloudCallout">
            <a:avLst>
              <a:gd name="adj1" fmla="val -50963"/>
              <a:gd name="adj2" fmla="val 91014"/>
            </a:avLst>
          </a:prstGeom>
          <a:gradFill rotWithShape="0">
            <a:gsLst>
              <a:gs pos="0">
                <a:srgbClr val="CCFFCC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7226" tIns="58613" rIns="117226" bIns="58613"/>
          <a:lstStyle/>
          <a:p>
            <a:pPr algn="ctr" fontAlgn="base">
              <a:buClr>
                <a:schemeClr val="bg1"/>
              </a:buClr>
            </a:pPr>
            <a:r>
              <a:rPr lang="zh-CN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试猜想光线通过透镜后会有什么现象？</a:t>
            </a:r>
          </a:p>
        </p:txBody>
      </p:sp>
      <p:sp>
        <p:nvSpPr>
          <p:cNvPr id="1168" name="TextBox 2"/>
          <p:cNvSpPr txBox="1"/>
          <p:nvPr/>
        </p:nvSpPr>
        <p:spPr bwMode="auto">
          <a:xfrm>
            <a:off x="1430844" y="171133"/>
            <a:ext cx="526297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二、透</a:t>
            </a:r>
            <a:r>
              <a:rPr lang="zh-CN" altLang="en-US" sz="4400" dirty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镜对光的作用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9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9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TT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1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4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100"/>
                            </p:stCondLst>
                            <p:childTnLst>
                              <p:par>
                                <p:cTn id="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4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100"/>
                            </p:stCondLst>
                            <p:childTnLst>
                              <p:par>
                                <p:cTn id="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4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1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6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8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1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6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6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100"/>
                            </p:stCondLst>
                            <p:childTnLst>
                              <p:par>
                                <p:cTn id="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100"/>
                            </p:stCondLst>
                            <p:childTnLst>
                              <p:par>
                                <p:cTn id="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1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9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6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1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7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点击画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54" y="5034324"/>
            <a:ext cx="2568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测定凸透镜的焦距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5577" y="1094874"/>
            <a:ext cx="4819192" cy="3489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830</Words>
  <Application>WPS 演示</Application>
  <PresentationFormat>自定义</PresentationFormat>
  <Paragraphs>152</Paragraphs>
  <Slides>29</Slides>
  <Notes>2</Notes>
  <HiddenSlides>0</HiddenSlides>
  <MMClips>5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2" baseType="lpstr">
      <vt:lpstr>自定义设计方案</vt:lpstr>
      <vt:lpstr>BMP 图象</vt:lpstr>
      <vt:lpstr>位图图象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29</cp:revision>
  <dcterms:created xsi:type="dcterms:W3CDTF">2018-03-01T02:03:00Z</dcterms:created>
  <dcterms:modified xsi:type="dcterms:W3CDTF">2019-09-19T13:48:11Z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