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2"/>
  </p:handoutMasterIdLst>
  <p:sldIdLst>
    <p:sldId id="280" r:id="rId3"/>
    <p:sldId id="283" r:id="rId5"/>
    <p:sldId id="286" r:id="rId6"/>
    <p:sldId id="282" r:id="rId7"/>
    <p:sldId id="284" r:id="rId8"/>
    <p:sldId id="281" r:id="rId9"/>
    <p:sldId id="285" r:id="rId10"/>
    <p:sldId id="288" r:id="rId11"/>
    <p:sldId id="287" r:id="rId12"/>
    <p:sldId id="289" r:id="rId13"/>
    <p:sldId id="290" r:id="rId14"/>
    <p:sldId id="292" r:id="rId15"/>
    <p:sldId id="293" r:id="rId16"/>
    <p:sldId id="294" r:id="rId17"/>
    <p:sldId id="297" r:id="rId18"/>
    <p:sldId id="295" r:id="rId19"/>
    <p:sldId id="296" r:id="rId20"/>
    <p:sldId id="268" r:id="rId21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BFE"/>
    <a:srgbClr val="57D2E3"/>
    <a:srgbClr val="21B1C5"/>
    <a:srgbClr val="B2F3FC"/>
    <a:srgbClr val="4BCFE1"/>
    <a:srgbClr val="5BADF7"/>
    <a:srgbClr val="6A56A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790" y="36"/>
      </p:cViewPr>
      <p:guideLst/>
    </p:cSldViewPr>
  </p:notesViewPr>
  <p:gridSpacing cx="72006" cy="72006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6C365F1-4CF4-4317-9B5B-2E4DA37AB4F6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E3DFA46D-388F-404C-AE37-21387C474404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C36CA1-8E2C-46D2-B61D-3B397035BDDC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8CC88FC5-66CF-47A8-9869-2C99CBBC2529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93A5404F-C8A6-47CC-B42B-1564B4D733B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19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819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F2576E37-1FE5-4189-B5A7-27AC796818C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1"/>
          <p:cNvGrpSpPr/>
          <p:nvPr userDrawn="1"/>
        </p:nvGrpSpPr>
        <p:grpSpPr bwMode="auto">
          <a:xfrm>
            <a:off x="0" y="876300"/>
            <a:ext cx="8143875" cy="3740150"/>
            <a:chOff x="-1" y="869694"/>
            <a:chExt cx="8144452" cy="3740406"/>
          </a:xfrm>
        </p:grpSpPr>
        <p:sp>
          <p:nvSpPr>
            <p:cNvPr id="8" name="矩形 14"/>
            <p:cNvSpPr>
              <a:spLocks noChangeArrowheads="1"/>
            </p:cNvSpPr>
            <p:nvPr/>
          </p:nvSpPr>
          <p:spPr bwMode="auto">
            <a:xfrm rot="10800000">
              <a:off x="-1" y="869694"/>
              <a:ext cx="8144452" cy="3740406"/>
            </a:xfrm>
            <a:prstGeom prst="rect">
              <a:avLst/>
            </a:prstGeom>
            <a:gradFill flip="none" rotWithShape="1">
              <a:gsLst>
                <a:gs pos="917">
                  <a:schemeClr val="bg1"/>
                </a:gs>
                <a:gs pos="37000">
                  <a:srgbClr val="E6FBFE">
                    <a:alpha val="80000"/>
                  </a:srgbClr>
                </a:gs>
                <a:gs pos="100000">
                  <a:srgbClr val="57D2E3"/>
                </a:gs>
              </a:gsLst>
              <a:lin ang="0" scaled="1"/>
              <a:tileRect/>
            </a:gradFill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zh-CN" altLang="en-US" dirty="0" smtClean="0"/>
            </a:p>
          </p:txBody>
        </p:sp>
        <p:pic>
          <p:nvPicPr>
            <p:cNvPr id="9" name="图片 28"/>
            <p:cNvPicPr>
              <a:picLocks noChangeAspect="1"/>
            </p:cNvPicPr>
            <p:nvPr/>
          </p:nvPicPr>
          <p:blipFill>
            <a:blip r:embed="rId2"/>
            <a:srcRect l="368" t="9363" r="29749" b="-82"/>
            <a:stretch>
              <a:fillRect/>
            </a:stretch>
          </p:blipFill>
          <p:spPr bwMode="auto">
            <a:xfrm>
              <a:off x="0" y="869694"/>
              <a:ext cx="8144450" cy="3336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矩形 14"/>
          <p:cNvSpPr>
            <a:spLocks noChangeArrowheads="1"/>
          </p:cNvSpPr>
          <p:nvPr userDrawn="1"/>
        </p:nvSpPr>
        <p:spPr bwMode="auto">
          <a:xfrm>
            <a:off x="6531" y="1536700"/>
            <a:ext cx="8144451" cy="2298699"/>
          </a:xfrm>
          <a:prstGeom prst="rect">
            <a:avLst/>
          </a:prstGeom>
          <a:gradFill>
            <a:gsLst>
              <a:gs pos="917">
                <a:schemeClr val="bg1">
                  <a:alpha val="28000"/>
                </a:schemeClr>
              </a:gs>
              <a:gs pos="31000">
                <a:srgbClr val="E6FBFE">
                  <a:alpha val="80000"/>
                </a:srgbClr>
              </a:gs>
              <a:gs pos="79000">
                <a:srgbClr val="57D2E3"/>
              </a:gs>
            </a:gsLst>
            <a:lin ang="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4"/>
          <p:cNvSpPr>
            <a:spLocks noChangeArrowheads="1"/>
          </p:cNvSpPr>
          <p:nvPr userDrawn="1"/>
        </p:nvSpPr>
        <p:spPr bwMode="auto">
          <a:xfrm>
            <a:off x="0" y="171611"/>
            <a:ext cx="12192000" cy="521785"/>
          </a:xfrm>
          <a:prstGeom prst="rect">
            <a:avLst/>
          </a:prstGeom>
          <a:gradFill flip="none" rotWithShape="1"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  <a:tileRect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 smtClean="0"/>
          </a:p>
        </p:txBody>
      </p:sp>
      <p:pic>
        <p:nvPicPr>
          <p:cNvPr id="3" name="图片 21"/>
          <p:cNvPicPr>
            <a:picLocks noChangeAspect="1"/>
          </p:cNvPicPr>
          <p:nvPr userDrawn="1"/>
        </p:nvPicPr>
        <p:blipFill>
          <a:blip r:embed="rId2"/>
          <a:srcRect l="-2669" t="12558" r="-10663" b="70840"/>
          <a:stretch>
            <a:fillRect/>
          </a:stretch>
        </p:blipFill>
        <p:spPr bwMode="auto">
          <a:xfrm>
            <a:off x="2233613" y="182563"/>
            <a:ext cx="9958387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图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39513" y="252413"/>
            <a:ext cx="523875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8"/>
          <p:cNvSpPr>
            <a:spLocks noChangeArrowheads="1"/>
          </p:cNvSpPr>
          <p:nvPr userDrawn="1"/>
        </p:nvSpPr>
        <p:spPr bwMode="auto">
          <a:xfrm>
            <a:off x="7583488" y="280988"/>
            <a:ext cx="37433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 userDrawn="1"/>
        </p:nvGrpSpPr>
        <p:grpSpPr bwMode="auto">
          <a:xfrm>
            <a:off x="0" y="839788"/>
            <a:ext cx="12192000" cy="3122612"/>
            <a:chOff x="0" y="839788"/>
            <a:chExt cx="12192000" cy="3122612"/>
          </a:xfrm>
        </p:grpSpPr>
        <p:sp>
          <p:nvSpPr>
            <p:cNvPr id="3" name="矩形 14"/>
            <p:cNvSpPr>
              <a:spLocks noChangeArrowheads="1"/>
            </p:cNvSpPr>
            <p:nvPr/>
          </p:nvSpPr>
          <p:spPr bwMode="auto">
            <a:xfrm>
              <a:off x="0" y="840303"/>
              <a:ext cx="12192000" cy="3120789"/>
            </a:xfrm>
            <a:prstGeom prst="rect">
              <a:avLst/>
            </a:prstGeom>
            <a:solidFill>
              <a:srgbClr val="57D2E3"/>
            </a:solidFill>
            <a:ln>
              <a:noFill/>
            </a:ln>
            <a:effectLst>
              <a:reflection blurRad="6350" stA="50000" endA="300" endPos="5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  <a:defRPr/>
              </a:pPr>
              <a:endParaRPr lang="zh-CN" altLang="en-US" smtClean="0"/>
            </a:p>
          </p:txBody>
        </p:sp>
        <p:pic>
          <p:nvPicPr>
            <p:cNvPr id="4" name="图片 28"/>
            <p:cNvPicPr>
              <a:picLocks noChangeAspect="1"/>
            </p:cNvPicPr>
            <p:nvPr/>
          </p:nvPicPr>
          <p:blipFill>
            <a:blip r:embed="rId2"/>
            <a:srcRect t="9363" b="14136"/>
            <a:stretch>
              <a:fillRect/>
            </a:stretch>
          </p:blipFill>
          <p:spPr bwMode="auto">
            <a:xfrm>
              <a:off x="280416" y="839788"/>
              <a:ext cx="11640122" cy="3122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矩形 14"/>
          <p:cNvSpPr>
            <a:spLocks noChangeArrowheads="1"/>
          </p:cNvSpPr>
          <p:nvPr userDrawn="1"/>
        </p:nvSpPr>
        <p:spPr bwMode="auto">
          <a:xfrm>
            <a:off x="0" y="2127509"/>
            <a:ext cx="12192000" cy="1356797"/>
          </a:xfrm>
          <a:prstGeom prst="rect">
            <a:avLst/>
          </a:prstGeom>
          <a:gradFill>
            <a:gsLst>
              <a:gs pos="917">
                <a:schemeClr val="bg1"/>
              </a:gs>
              <a:gs pos="37000">
                <a:srgbClr val="E6FBFE">
                  <a:alpha val="80000"/>
                </a:srgbClr>
              </a:gs>
              <a:gs pos="100000">
                <a:srgbClr val="57D2E3"/>
              </a:gs>
            </a:gsLst>
            <a:lin ang="108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 smtClean="0"/>
          </a:p>
        </p:txBody>
      </p:sp>
      <p:sp>
        <p:nvSpPr>
          <p:cNvPr id="7" name="矩形 8"/>
          <p:cNvSpPr>
            <a:spLocks noChangeArrowheads="1"/>
          </p:cNvSpPr>
          <p:nvPr/>
        </p:nvSpPr>
        <p:spPr bwMode="auto">
          <a:xfrm>
            <a:off x="2646680" y="2373630"/>
            <a:ext cx="777049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5400" b="1" spc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谢谢观看！</a:t>
            </a:r>
            <a:endParaRPr lang="zh-CN" altLang="en-US" sz="5400" b="1" spc="6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 Light" pitchFamily="34" charset="0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anose="02010600030101010101" pitchFamily="2" charset="-122"/>
          <a:sym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14"/>
          <p:cNvSpPr>
            <a:spLocks noChangeArrowheads="1"/>
          </p:cNvSpPr>
          <p:nvPr/>
        </p:nvSpPr>
        <p:spPr bwMode="auto">
          <a:xfrm>
            <a:off x="6531" y="840302"/>
            <a:ext cx="12192000" cy="6017698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endParaRPr lang="zh-CN" altLang="en-US" dirty="0" smtClean="0"/>
          </a:p>
        </p:txBody>
      </p:sp>
      <p:grpSp>
        <p:nvGrpSpPr>
          <p:cNvPr id="6148" name="组合 8"/>
          <p:cNvGrpSpPr/>
          <p:nvPr/>
        </p:nvGrpSpPr>
        <p:grpSpPr bwMode="auto">
          <a:xfrm>
            <a:off x="206477" y="1987550"/>
            <a:ext cx="7801897" cy="2392721"/>
            <a:chOff x="1178398" y="2105678"/>
            <a:chExt cx="3548062" cy="2828598"/>
          </a:xfrm>
        </p:grpSpPr>
        <p:sp>
          <p:nvSpPr>
            <p:cNvPr id="25" name="矩形 24"/>
            <p:cNvSpPr>
              <a:spLocks noChangeArrowheads="1"/>
            </p:cNvSpPr>
            <p:nvPr/>
          </p:nvSpPr>
          <p:spPr bwMode="auto">
            <a:xfrm>
              <a:off x="1703860" y="2105678"/>
              <a:ext cx="2497138" cy="554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50000"/>
                </a:lnSpc>
                <a:buFont typeface="Arial" panose="020B0604020202020204" pitchFamily="34" charset="0"/>
                <a:buNone/>
                <a:defRPr/>
              </a:pPr>
              <a:r>
                <a:rPr lang="zh-CN" altLang="en-US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第十一章 </a:t>
              </a:r>
              <a:r>
                <a:rPr lang="en-US" altLang="zh-CN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· </a:t>
              </a:r>
              <a:r>
                <a:rPr lang="zh-CN" altLang="en-US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简单电路</a:t>
              </a:r>
              <a:endPara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26" name="TextBox 2"/>
            <p:cNvSpPr txBox="1">
              <a:spLocks noChangeArrowheads="1"/>
            </p:cNvSpPr>
            <p:nvPr/>
          </p:nvSpPr>
          <p:spPr bwMode="auto">
            <a:xfrm>
              <a:off x="1178398" y="2625004"/>
              <a:ext cx="3548062" cy="2309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r>
                <a:rPr lang="zh-CN" altLang="en-US" sz="4800" b="1" spc="3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二、学生实验：组装电路</a:t>
              </a:r>
              <a:endParaRPr lang="zh-CN" altLang="en-US" sz="4800" b="1" spc="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矩形 8"/>
          <p:cNvSpPr>
            <a:spLocks noChangeArrowheads="1"/>
          </p:cNvSpPr>
          <p:nvPr/>
        </p:nvSpPr>
        <p:spPr bwMode="auto">
          <a:xfrm>
            <a:off x="7583488" y="280988"/>
            <a:ext cx="37433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北京师范大学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出版社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</a:t>
            </a:r>
            <a:r>
              <a:rPr lang="zh-CN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全一</a:t>
            </a:r>
            <a:r>
              <a:rPr lang="zh-CN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endParaRPr lang="zh-CN" altLang="en-US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150" name="图片 1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940675" y="971550"/>
            <a:ext cx="4162425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3306" y="1088465"/>
            <a:ext cx="1769806" cy="4528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讨论分析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694137" y="2173890"/>
            <a:ext cx="6959702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B050"/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串联电路</a:t>
            </a:r>
            <a:endParaRPr lang="zh-CN" altLang="en-US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1"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kumimoji="1"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  <a:r>
              <a:rPr kumimoji="1"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只开关可控制各用电器工作，且与开关的位置无关</a:t>
            </a:r>
            <a:r>
              <a:rPr kumimoji="1"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kumimoji="1" lang="en-US" altLang="zh-CN" sz="2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1"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kumimoji="1"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串联电路中电流的路径只有一条。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313568" y="3985330"/>
            <a:ext cx="7019925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40000"/>
                <a:lumOff val="60000"/>
              </a:schemeClr>
            </a:solidFill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并联电路</a:t>
            </a:r>
            <a:endParaRPr lang="zh-CN" altLang="en-US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1"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kumimoji="1"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干路</a:t>
            </a:r>
            <a:r>
              <a:rPr kumimoji="1"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上的开关可以控制所有用电器，而支路上的开关只能控制所在支路上的用电器</a:t>
            </a:r>
            <a:r>
              <a:rPr kumimoji="1"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kumimoji="1" lang="en-US" altLang="zh-CN" sz="2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kumimoji="1"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kumimoji="1"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并联电路中干路电流分成不同支路电流，电流的路径有多条。</a:t>
            </a:r>
            <a:endParaRPr kumimoji="1"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155387" y="2274775"/>
            <a:ext cx="2065265" cy="1426168"/>
            <a:chOff x="971550" y="2708275"/>
            <a:chExt cx="2752725" cy="1990725"/>
          </a:xfrm>
        </p:grpSpPr>
        <p:grpSp>
          <p:nvGrpSpPr>
            <p:cNvPr id="6" name="组合 30"/>
            <p:cNvGrpSpPr/>
            <p:nvPr/>
          </p:nvGrpSpPr>
          <p:grpSpPr>
            <a:xfrm>
              <a:off x="971550" y="2877186"/>
              <a:ext cx="2752725" cy="1821814"/>
              <a:chOff x="971550" y="2877186"/>
              <a:chExt cx="2752725" cy="1821814"/>
            </a:xfrm>
          </p:grpSpPr>
          <p:sp>
            <p:nvSpPr>
              <p:cNvPr id="9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1547813" y="4198938"/>
                <a:ext cx="531812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" name="Line 1032"/>
              <p:cNvSpPr>
                <a:spLocks noChangeAspect="1" noChangeShapeType="1"/>
              </p:cNvSpPr>
              <p:nvPr/>
            </p:nvSpPr>
            <p:spPr bwMode="auto">
              <a:xfrm flipV="1">
                <a:off x="3708400" y="2986088"/>
                <a:ext cx="0" cy="147478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" name="Line 1037"/>
              <p:cNvSpPr>
                <a:spLocks noChangeAspect="1" noChangeShapeType="1"/>
              </p:cNvSpPr>
              <p:nvPr/>
            </p:nvSpPr>
            <p:spPr bwMode="auto">
              <a:xfrm rot="16200000">
                <a:off x="3344863" y="2597150"/>
                <a:ext cx="0" cy="75882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1209675" y="2744788"/>
                <a:ext cx="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3" name="组合 21"/>
              <p:cNvGrpSpPr/>
              <p:nvPr/>
            </p:nvGrpSpPr>
            <p:grpSpPr bwMode="auto">
              <a:xfrm>
                <a:off x="1425575" y="2877186"/>
                <a:ext cx="439738" cy="134992"/>
                <a:chOff x="2058591" y="4517725"/>
                <a:chExt cx="360427" cy="111780"/>
              </a:xfrm>
            </p:grpSpPr>
            <p:sp>
              <p:nvSpPr>
                <p:cNvPr id="20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  <p:sp>
            <p:nvSpPr>
              <p:cNvPr id="14" name="Line 1043"/>
              <p:cNvSpPr>
                <a:spLocks noChangeAspect="1" noChangeShapeType="1"/>
              </p:cNvSpPr>
              <p:nvPr/>
            </p:nvSpPr>
            <p:spPr bwMode="auto">
              <a:xfrm>
                <a:off x="2066925" y="4448175"/>
                <a:ext cx="5318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971550" y="4446588"/>
                <a:ext cx="581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" name="Line 1045"/>
              <p:cNvSpPr>
                <a:spLocks noChangeAspect="1" noChangeShapeType="1"/>
              </p:cNvSpPr>
              <p:nvPr/>
            </p:nvSpPr>
            <p:spPr bwMode="auto">
              <a:xfrm>
                <a:off x="985838" y="2970213"/>
                <a:ext cx="0" cy="149066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7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2309019" y="2429669"/>
                <a:ext cx="0" cy="109061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8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2600325" y="4205288"/>
                <a:ext cx="531813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9" name="Line 1043"/>
              <p:cNvSpPr>
                <a:spLocks noChangeAspect="1" noChangeShapeType="1"/>
              </p:cNvSpPr>
              <p:nvPr/>
            </p:nvSpPr>
            <p:spPr bwMode="auto">
              <a:xfrm>
                <a:off x="3132138" y="4437063"/>
                <a:ext cx="5699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7" name="Line 1035"/>
            <p:cNvSpPr>
              <a:spLocks noChangeAspect="1" noChangeShapeType="1"/>
            </p:cNvSpPr>
            <p:nvPr/>
          </p:nvSpPr>
          <p:spPr bwMode="auto">
            <a:xfrm rot="16200000">
              <a:off x="2570956" y="2980532"/>
              <a:ext cx="54451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Line 1036"/>
            <p:cNvSpPr>
              <a:spLocks noChangeAspect="1" noChangeShapeType="1"/>
            </p:cNvSpPr>
            <p:nvPr/>
          </p:nvSpPr>
          <p:spPr bwMode="auto">
            <a:xfrm rot="16200000">
              <a:off x="2822589" y="2966012"/>
              <a:ext cx="29524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cxnSp>
        <p:nvCxnSpPr>
          <p:cNvPr id="87" name="直接箭头连接符 86"/>
          <p:cNvCxnSpPr/>
          <p:nvPr/>
        </p:nvCxnSpPr>
        <p:spPr bwMode="auto">
          <a:xfrm rot="10800000">
            <a:off x="1288615" y="2451754"/>
            <a:ext cx="1120877" cy="1474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9" name="直接箭头连接符 88"/>
          <p:cNvCxnSpPr>
            <a:stCxn id="16" idx="0"/>
            <a:endCxn id="16" idx="1"/>
          </p:cNvCxnSpPr>
          <p:nvPr/>
        </p:nvCxnSpPr>
        <p:spPr bwMode="auto">
          <a:xfrm rot="5400000">
            <a:off x="632147" y="2996389"/>
            <a:ext cx="106792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直接箭头连接符 91"/>
          <p:cNvCxnSpPr>
            <a:endCxn id="19" idx="1"/>
          </p:cNvCxnSpPr>
          <p:nvPr/>
        </p:nvCxnSpPr>
        <p:spPr bwMode="auto">
          <a:xfrm flipV="1">
            <a:off x="1205041" y="3513290"/>
            <a:ext cx="1998936" cy="526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" name="直接箭头连接符 93"/>
          <p:cNvCxnSpPr>
            <a:stCxn id="19" idx="1"/>
            <a:endCxn id="10" idx="1"/>
          </p:cNvCxnSpPr>
          <p:nvPr/>
        </p:nvCxnSpPr>
        <p:spPr bwMode="auto">
          <a:xfrm rot="5400000" flipH="1" flipV="1">
            <a:off x="2686615" y="2991164"/>
            <a:ext cx="1039488" cy="476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" name="直接箭头连接符 96"/>
          <p:cNvCxnSpPr>
            <a:endCxn id="11" idx="0"/>
          </p:cNvCxnSpPr>
          <p:nvPr/>
        </p:nvCxnSpPr>
        <p:spPr bwMode="auto">
          <a:xfrm rot="10800000">
            <a:off x="2651335" y="2466979"/>
            <a:ext cx="588984" cy="1918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6" name="组合 45"/>
          <p:cNvGrpSpPr/>
          <p:nvPr/>
        </p:nvGrpSpPr>
        <p:grpSpPr>
          <a:xfrm>
            <a:off x="1033139" y="3838871"/>
            <a:ext cx="2974975" cy="2176462"/>
            <a:chOff x="7686040" y="1713548"/>
            <a:chExt cx="2974975" cy="2176462"/>
          </a:xfrm>
        </p:grpSpPr>
        <p:sp>
          <p:nvSpPr>
            <p:cNvPr id="47" name="AutoShape 21"/>
            <p:cNvSpPr>
              <a:spLocks noChangeAspect="1" noChangeArrowheads="1"/>
            </p:cNvSpPr>
            <p:nvPr/>
          </p:nvSpPr>
          <p:spPr bwMode="auto">
            <a:xfrm>
              <a:off x="9394968" y="3399239"/>
              <a:ext cx="499073" cy="490771"/>
            </a:xfrm>
            <a:prstGeom prst="flowChartSummingJunction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8" name="Group 18"/>
            <p:cNvGrpSpPr>
              <a:grpSpLocks noChangeAspect="1"/>
            </p:cNvGrpSpPr>
            <p:nvPr/>
          </p:nvGrpSpPr>
          <p:grpSpPr bwMode="auto">
            <a:xfrm rot="16200000">
              <a:off x="9315496" y="2128166"/>
              <a:ext cx="611915" cy="122019"/>
              <a:chOff x="3457" y="4267"/>
              <a:chExt cx="450" cy="122019"/>
            </a:xfrm>
          </p:grpSpPr>
          <p:sp>
            <p:nvSpPr>
              <p:cNvPr id="79" name="Line 20"/>
              <p:cNvSpPr>
                <a:spLocks noChangeAspect="1" noChangeShapeType="1"/>
              </p:cNvSpPr>
              <p:nvPr/>
            </p:nvSpPr>
            <p:spPr bwMode="auto">
              <a:xfrm>
                <a:off x="3457" y="4267"/>
                <a:ext cx="45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0" name="Line 19"/>
              <p:cNvSpPr>
                <a:spLocks noChangeAspect="1" noChangeShapeType="1"/>
              </p:cNvSpPr>
              <p:nvPr/>
            </p:nvSpPr>
            <p:spPr bwMode="auto">
              <a:xfrm>
                <a:off x="3550" y="126286"/>
                <a:ext cx="24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49" name="Line 17"/>
            <p:cNvSpPr>
              <a:spLocks noChangeAspect="1" noChangeShapeType="1"/>
            </p:cNvSpPr>
            <p:nvPr/>
          </p:nvSpPr>
          <p:spPr bwMode="auto">
            <a:xfrm rot="5400000">
              <a:off x="7980234" y="1959274"/>
              <a:ext cx="0" cy="49843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0" name="Line 16"/>
            <p:cNvSpPr>
              <a:spLocks noChangeAspect="1" noChangeShapeType="1"/>
            </p:cNvSpPr>
            <p:nvPr/>
          </p:nvSpPr>
          <p:spPr bwMode="auto">
            <a:xfrm rot="5400000">
              <a:off x="10153420" y="1741024"/>
              <a:ext cx="0" cy="9349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" name="AutoShape 11"/>
            <p:cNvSpPr>
              <a:spLocks noChangeAspect="1" noChangeArrowheads="1"/>
            </p:cNvSpPr>
            <p:nvPr/>
          </p:nvSpPr>
          <p:spPr bwMode="auto">
            <a:xfrm>
              <a:off x="9387969" y="2762380"/>
              <a:ext cx="499073" cy="490771"/>
            </a:xfrm>
            <a:prstGeom prst="flowChartSummingJunction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2" name="Line 9"/>
            <p:cNvSpPr>
              <a:spLocks noChangeAspect="1" noChangeShapeType="1"/>
            </p:cNvSpPr>
            <p:nvPr/>
          </p:nvSpPr>
          <p:spPr bwMode="auto">
            <a:xfrm>
              <a:off x="7731043" y="2207260"/>
              <a:ext cx="0" cy="143148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3" name="Line 7"/>
            <p:cNvSpPr>
              <a:spLocks noChangeAspect="1" noChangeShapeType="1"/>
            </p:cNvSpPr>
            <p:nvPr/>
          </p:nvSpPr>
          <p:spPr bwMode="auto">
            <a:xfrm>
              <a:off x="10609391" y="2198282"/>
              <a:ext cx="0" cy="14293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54" name="组合 25"/>
            <p:cNvGrpSpPr/>
            <p:nvPr/>
          </p:nvGrpSpPr>
          <p:grpSpPr bwMode="auto">
            <a:xfrm>
              <a:off x="7731016" y="2928229"/>
              <a:ext cx="1675716" cy="111780"/>
              <a:chOff x="647972" y="4485206"/>
              <a:chExt cx="1674940" cy="111780"/>
            </a:xfrm>
          </p:grpSpPr>
          <p:sp>
            <p:nvSpPr>
              <p:cNvPr id="74" name="Line 22"/>
              <p:cNvSpPr>
                <a:spLocks noChangeAspect="1" noChangeShapeType="1"/>
              </p:cNvSpPr>
              <p:nvPr/>
            </p:nvSpPr>
            <p:spPr bwMode="auto">
              <a:xfrm>
                <a:off x="1530912" y="4546864"/>
                <a:ext cx="792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5" name="Line 8"/>
              <p:cNvSpPr>
                <a:spLocks noChangeAspect="1" noChangeShapeType="1"/>
              </p:cNvSpPr>
              <p:nvPr/>
            </p:nvSpPr>
            <p:spPr bwMode="auto">
              <a:xfrm flipH="1">
                <a:off x="647972" y="4557497"/>
                <a:ext cx="540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76" name="组合 22"/>
              <p:cNvGrpSpPr/>
              <p:nvPr/>
            </p:nvGrpSpPr>
            <p:grpSpPr bwMode="auto">
              <a:xfrm>
                <a:off x="1202771" y="4485206"/>
                <a:ext cx="360551" cy="111780"/>
                <a:chOff x="2058591" y="4517725"/>
                <a:chExt cx="360427" cy="111780"/>
              </a:xfrm>
            </p:grpSpPr>
            <p:sp>
              <p:nvSpPr>
                <p:cNvPr id="77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8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</p:grpSp>
        <p:grpSp>
          <p:nvGrpSpPr>
            <p:cNvPr id="55" name="组合 26"/>
            <p:cNvGrpSpPr/>
            <p:nvPr/>
          </p:nvGrpSpPr>
          <p:grpSpPr bwMode="auto">
            <a:xfrm>
              <a:off x="7720379" y="3565542"/>
              <a:ext cx="1675716" cy="111780"/>
              <a:chOff x="647972" y="4485206"/>
              <a:chExt cx="1674940" cy="111780"/>
            </a:xfrm>
          </p:grpSpPr>
          <p:sp>
            <p:nvSpPr>
              <p:cNvPr id="69" name="Line 22"/>
              <p:cNvSpPr>
                <a:spLocks noChangeAspect="1" noChangeShapeType="1"/>
              </p:cNvSpPr>
              <p:nvPr/>
            </p:nvSpPr>
            <p:spPr bwMode="auto">
              <a:xfrm>
                <a:off x="1530912" y="4546864"/>
                <a:ext cx="792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0" name="Line 8"/>
              <p:cNvSpPr>
                <a:spLocks noChangeAspect="1" noChangeShapeType="1"/>
              </p:cNvSpPr>
              <p:nvPr/>
            </p:nvSpPr>
            <p:spPr bwMode="auto">
              <a:xfrm flipH="1">
                <a:off x="647972" y="4557497"/>
                <a:ext cx="540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71" name="组合 22"/>
              <p:cNvGrpSpPr/>
              <p:nvPr/>
            </p:nvGrpSpPr>
            <p:grpSpPr bwMode="auto">
              <a:xfrm>
                <a:off x="1202771" y="4485206"/>
                <a:ext cx="360551" cy="111780"/>
                <a:chOff x="2058591" y="4517725"/>
                <a:chExt cx="360427" cy="111780"/>
              </a:xfrm>
            </p:grpSpPr>
            <p:sp>
              <p:nvSpPr>
                <p:cNvPr id="72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3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</p:grpSp>
        <p:grpSp>
          <p:nvGrpSpPr>
            <p:cNvPr id="56" name="组合 22"/>
            <p:cNvGrpSpPr/>
            <p:nvPr/>
          </p:nvGrpSpPr>
          <p:grpSpPr bwMode="auto">
            <a:xfrm>
              <a:off x="8235045" y="2135319"/>
              <a:ext cx="360718" cy="111780"/>
              <a:chOff x="2058591" y="4517725"/>
              <a:chExt cx="360427" cy="111780"/>
            </a:xfrm>
          </p:grpSpPr>
          <p:sp>
            <p:nvSpPr>
              <p:cNvPr id="67" name="Line 1041"/>
              <p:cNvSpPr>
                <a:spLocks noChangeAspect="1" noChangeShapeType="1"/>
              </p:cNvSpPr>
              <p:nvPr/>
            </p:nvSpPr>
            <p:spPr bwMode="auto">
              <a:xfrm rot="20189025" flipV="1">
                <a:off x="2102939" y="4517725"/>
                <a:ext cx="316079" cy="9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8" name="Oval 1042"/>
              <p:cNvSpPr>
                <a:spLocks noChangeAspect="1" noChangeArrowheads="1"/>
              </p:cNvSpPr>
              <p:nvPr/>
            </p:nvSpPr>
            <p:spPr bwMode="auto">
              <a:xfrm>
                <a:off x="2058591" y="4562074"/>
                <a:ext cx="71645" cy="67431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 u="sng" baseline="-25000"/>
              </a:p>
            </p:txBody>
          </p:sp>
        </p:grpSp>
        <p:sp>
          <p:nvSpPr>
            <p:cNvPr id="57" name="Line 5"/>
            <p:cNvSpPr>
              <a:spLocks noChangeAspect="1" noChangeShapeType="1"/>
            </p:cNvSpPr>
            <p:nvPr/>
          </p:nvSpPr>
          <p:spPr bwMode="auto">
            <a:xfrm flipH="1">
              <a:off x="9892259" y="3626306"/>
              <a:ext cx="7203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8" name="Line 5"/>
            <p:cNvSpPr>
              <a:spLocks noChangeAspect="1" noChangeShapeType="1"/>
            </p:cNvSpPr>
            <p:nvPr/>
          </p:nvSpPr>
          <p:spPr bwMode="auto">
            <a:xfrm flipH="1">
              <a:off x="9892259" y="2978361"/>
              <a:ext cx="7203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9" name="Oval 235"/>
            <p:cNvSpPr>
              <a:spLocks noChangeAspect="1" noChangeArrowheads="1"/>
            </p:cNvSpPr>
            <p:nvPr/>
          </p:nvSpPr>
          <p:spPr bwMode="auto">
            <a:xfrm flipV="1">
              <a:off x="7686040" y="2956967"/>
              <a:ext cx="90042" cy="900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" name="Oval 235"/>
            <p:cNvSpPr>
              <a:spLocks noChangeAspect="1" noChangeArrowheads="1"/>
            </p:cNvSpPr>
            <p:nvPr/>
          </p:nvSpPr>
          <p:spPr bwMode="auto">
            <a:xfrm flipV="1">
              <a:off x="10570973" y="2935705"/>
              <a:ext cx="90042" cy="900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" name="Line 17"/>
            <p:cNvSpPr>
              <a:spLocks noChangeAspect="1" noChangeShapeType="1"/>
            </p:cNvSpPr>
            <p:nvPr/>
          </p:nvSpPr>
          <p:spPr bwMode="auto">
            <a:xfrm rot="5400000">
              <a:off x="9059039" y="1725551"/>
              <a:ext cx="0" cy="9725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" name="Text Box 30"/>
            <p:cNvSpPr txBox="1">
              <a:spLocks noChangeArrowheads="1"/>
            </p:cNvSpPr>
            <p:nvPr/>
          </p:nvSpPr>
          <p:spPr bwMode="auto">
            <a:xfrm>
              <a:off x="8083957" y="2461233"/>
              <a:ext cx="704850" cy="53329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zh-CN" sz="26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 Box 30"/>
            <p:cNvSpPr txBox="1">
              <a:spLocks noChangeArrowheads="1"/>
            </p:cNvSpPr>
            <p:nvPr/>
          </p:nvSpPr>
          <p:spPr bwMode="auto">
            <a:xfrm>
              <a:off x="8011949" y="3109173"/>
              <a:ext cx="704850" cy="531704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zh-CN" sz="26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Text Box 30"/>
            <p:cNvSpPr txBox="1">
              <a:spLocks noChangeArrowheads="1"/>
            </p:cNvSpPr>
            <p:nvPr/>
          </p:nvSpPr>
          <p:spPr bwMode="auto">
            <a:xfrm>
              <a:off x="9812149" y="2505476"/>
              <a:ext cx="704850" cy="531704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altLang="zh-CN" sz="26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 Box 30"/>
            <p:cNvSpPr txBox="1">
              <a:spLocks noChangeArrowheads="1"/>
            </p:cNvSpPr>
            <p:nvPr/>
          </p:nvSpPr>
          <p:spPr bwMode="auto">
            <a:xfrm>
              <a:off x="9796919" y="3109173"/>
              <a:ext cx="704850" cy="53329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altLang="zh-CN" sz="26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Text Box 30"/>
            <p:cNvSpPr txBox="1">
              <a:spLocks noChangeArrowheads="1"/>
            </p:cNvSpPr>
            <p:nvPr/>
          </p:nvSpPr>
          <p:spPr bwMode="auto">
            <a:xfrm>
              <a:off x="8155965" y="1713548"/>
              <a:ext cx="704850" cy="531705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99" name="直接箭头连接符 98"/>
          <p:cNvCxnSpPr>
            <a:endCxn id="52" idx="0"/>
          </p:cNvCxnSpPr>
          <p:nvPr/>
        </p:nvCxnSpPr>
        <p:spPr bwMode="auto">
          <a:xfrm rot="10800000">
            <a:off x="1078142" y="4332584"/>
            <a:ext cx="1778722" cy="2662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" name="直接箭头连接符 101"/>
          <p:cNvCxnSpPr>
            <a:endCxn id="60" idx="6"/>
          </p:cNvCxnSpPr>
          <p:nvPr/>
        </p:nvCxnSpPr>
        <p:spPr bwMode="auto">
          <a:xfrm flipV="1">
            <a:off x="1131300" y="5106028"/>
            <a:ext cx="2876814" cy="2010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4" name="直接箭头连接符 103"/>
          <p:cNvCxnSpPr/>
          <p:nvPr/>
        </p:nvCxnSpPr>
        <p:spPr bwMode="auto">
          <a:xfrm flipV="1">
            <a:off x="1077222" y="5745125"/>
            <a:ext cx="2876814" cy="2010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直接箭头连接符 104"/>
          <p:cNvCxnSpPr>
            <a:endCxn id="50" idx="1"/>
          </p:cNvCxnSpPr>
          <p:nvPr/>
        </p:nvCxnSpPr>
        <p:spPr bwMode="auto">
          <a:xfrm rot="10800000">
            <a:off x="3033054" y="4333815"/>
            <a:ext cx="890611" cy="81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" name="直接箭头连接符 106"/>
          <p:cNvCxnSpPr>
            <a:stCxn id="52" idx="0"/>
            <a:endCxn id="59" idx="1"/>
          </p:cNvCxnSpPr>
          <p:nvPr/>
        </p:nvCxnSpPr>
        <p:spPr bwMode="auto">
          <a:xfrm rot="5400000">
            <a:off x="648971" y="4729938"/>
            <a:ext cx="826527" cy="31817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直接箭头连接符 109"/>
          <p:cNvCxnSpPr>
            <a:stCxn id="60" idx="2"/>
            <a:endCxn id="53" idx="0"/>
          </p:cNvCxnSpPr>
          <p:nvPr/>
        </p:nvCxnSpPr>
        <p:spPr bwMode="auto">
          <a:xfrm rot="10800000" flipH="1">
            <a:off x="3918072" y="4323606"/>
            <a:ext cx="38418" cy="782423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3" name="直接箭头连接符 112"/>
          <p:cNvCxnSpPr>
            <a:stCxn id="59" idx="7"/>
          </p:cNvCxnSpPr>
          <p:nvPr/>
        </p:nvCxnSpPr>
        <p:spPr bwMode="auto">
          <a:xfrm rot="5400000">
            <a:off x="753679" y="5458070"/>
            <a:ext cx="655276" cy="5735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7" name="直接箭头连接符 116"/>
          <p:cNvCxnSpPr>
            <a:stCxn id="53" idx="1"/>
            <a:endCxn id="60" idx="0"/>
          </p:cNvCxnSpPr>
          <p:nvPr/>
        </p:nvCxnSpPr>
        <p:spPr bwMode="auto">
          <a:xfrm rot="5400000" flipH="1" flipV="1">
            <a:off x="3658845" y="5448674"/>
            <a:ext cx="601893" cy="660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 bwMode="auto">
          <a:xfrm>
            <a:off x="0" y="987348"/>
            <a:ext cx="2093913" cy="55086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比较总结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Rectangle 31"/>
          <p:cNvSpPr>
            <a:spLocks noChangeArrowheads="1"/>
          </p:cNvSpPr>
          <p:nvPr/>
        </p:nvSpPr>
        <p:spPr bwMode="auto">
          <a:xfrm>
            <a:off x="4235190" y="1307230"/>
            <a:ext cx="2968625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40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串联电路和并联电路</a:t>
            </a:r>
            <a:endParaRPr lang="zh-CN" altLang="en-US" sz="240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852227" y="1948580"/>
          <a:ext cx="10755085" cy="4244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742"/>
                <a:gridCol w="2531292"/>
                <a:gridCol w="1808479"/>
                <a:gridCol w="1901372"/>
                <a:gridCol w="2743200"/>
              </a:tblGrid>
              <a:tr h="1299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连接方式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电路图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电流路径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工作特点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开关控制</a:t>
                      </a:r>
                      <a:endParaRPr kumimoji="0" lang="zh-CN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horzOverflow="overflow"/>
                </a:tc>
              </a:tr>
              <a:tr h="147248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串联</a:t>
                      </a:r>
                      <a:endParaRPr lang="zh-CN" altLang="en-US" sz="2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/>
                </a:tc>
              </a:tr>
              <a:tr h="147248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并联</a:t>
                      </a:r>
                      <a:endParaRPr lang="zh-CN" altLang="en-US" sz="2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5606790" y="3780555"/>
            <a:ext cx="1152525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40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</a:t>
            </a:r>
            <a:endParaRPr lang="zh-CN" altLang="en-US" sz="240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7111740" y="4799730"/>
            <a:ext cx="1728787" cy="120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dirty="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用电器独立工作互不影响</a:t>
            </a:r>
            <a:endParaRPr lang="zh-CN" altLang="en-US" sz="2400" dirty="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9061190" y="3359868"/>
            <a:ext cx="2298700" cy="120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dirty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开关控制整个电路，与位置无关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5527415" y="5206130"/>
            <a:ext cx="1296987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多个</a:t>
            </a:r>
            <a:endParaRPr lang="zh-CN" altLang="en-US" sz="240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28"/>
          <p:cNvSpPr>
            <a:spLocks noChangeArrowheads="1"/>
          </p:cNvSpPr>
          <p:nvPr/>
        </p:nvSpPr>
        <p:spPr bwMode="auto">
          <a:xfrm>
            <a:off x="7118090" y="3363043"/>
            <a:ext cx="1730375" cy="120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dirty="0">
                <a:solidFill>
                  <a:srgbClr val="00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用电器同时工作相互影响</a:t>
            </a:r>
            <a:endParaRPr lang="zh-CN" altLang="en-US" sz="2400" dirty="0">
              <a:solidFill>
                <a:srgbClr val="0066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29"/>
          <p:cNvSpPr>
            <a:spLocks noChangeArrowheads="1"/>
          </p:cNvSpPr>
          <p:nvPr/>
        </p:nvSpPr>
        <p:spPr bwMode="auto">
          <a:xfrm>
            <a:off x="9083415" y="4852118"/>
            <a:ext cx="2479675" cy="12017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dirty="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干路开关控制整个电路，支路开关控制所在支路</a:t>
            </a:r>
            <a:endParaRPr lang="zh-CN" altLang="en-US" sz="2400" dirty="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3" name="Group 32"/>
          <p:cNvGrpSpPr/>
          <p:nvPr/>
        </p:nvGrpSpPr>
        <p:grpSpPr bwMode="auto">
          <a:xfrm>
            <a:off x="3155690" y="3318593"/>
            <a:ext cx="1554162" cy="1303337"/>
            <a:chOff x="0" y="0"/>
            <a:chExt cx="1009" cy="868"/>
          </a:xfrm>
        </p:grpSpPr>
        <p:sp>
          <p:nvSpPr>
            <p:cNvPr id="14" name="Rectangle 33"/>
            <p:cNvSpPr>
              <a:spLocks noChangeArrowheads="1"/>
            </p:cNvSpPr>
            <p:nvPr/>
          </p:nvSpPr>
          <p:spPr bwMode="auto">
            <a:xfrm>
              <a:off x="0" y="116"/>
              <a:ext cx="986" cy="45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5" name="Group 34"/>
            <p:cNvGrpSpPr/>
            <p:nvPr/>
          </p:nvGrpSpPr>
          <p:grpSpPr bwMode="auto">
            <a:xfrm>
              <a:off x="677" y="0"/>
              <a:ext cx="48" cy="223"/>
              <a:chOff x="0" y="0"/>
              <a:chExt cx="91" cy="476"/>
            </a:xfrm>
          </p:grpSpPr>
          <p:sp>
            <p:nvSpPr>
              <p:cNvPr id="24" name="Rectangle 35"/>
              <p:cNvSpPr>
                <a:spLocks noChangeArrowheads="1"/>
              </p:cNvSpPr>
              <p:nvPr/>
            </p:nvSpPr>
            <p:spPr bwMode="auto">
              <a:xfrm>
                <a:off x="0" y="174"/>
                <a:ext cx="85" cy="12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5" name="Line 32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4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Line 33"/>
              <p:cNvSpPr>
                <a:spLocks noChangeShapeType="1"/>
              </p:cNvSpPr>
              <p:nvPr/>
            </p:nvSpPr>
            <p:spPr bwMode="auto">
              <a:xfrm>
                <a:off x="91" y="105"/>
                <a:ext cx="0" cy="25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38"/>
            <p:cNvGrpSpPr/>
            <p:nvPr/>
          </p:nvGrpSpPr>
          <p:grpSpPr bwMode="auto">
            <a:xfrm>
              <a:off x="167" y="58"/>
              <a:ext cx="165" cy="93"/>
              <a:chOff x="0" y="0"/>
              <a:chExt cx="317" cy="182"/>
            </a:xfrm>
          </p:grpSpPr>
          <p:sp>
            <p:nvSpPr>
              <p:cNvPr id="21" name="Rectangle 39"/>
              <p:cNvSpPr>
                <a:spLocks noChangeArrowheads="1"/>
              </p:cNvSpPr>
              <p:nvPr/>
            </p:nvSpPr>
            <p:spPr bwMode="auto">
              <a:xfrm>
                <a:off x="23" y="23"/>
                <a:ext cx="272" cy="15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2" name="Line 44"/>
              <p:cNvSpPr>
                <a:spLocks noChangeShapeType="1"/>
              </p:cNvSpPr>
              <p:nvPr/>
            </p:nvSpPr>
            <p:spPr bwMode="auto">
              <a:xfrm flipV="1">
                <a:off x="45" y="0"/>
                <a:ext cx="272" cy="1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Oval 42"/>
              <p:cNvSpPr>
                <a:spLocks noChangeArrowheads="1"/>
              </p:cNvSpPr>
              <p:nvPr/>
            </p:nvSpPr>
            <p:spPr bwMode="auto">
              <a:xfrm>
                <a:off x="0" y="68"/>
                <a:ext cx="77" cy="7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17" name="AutoShape 21"/>
            <p:cNvSpPr>
              <a:spLocks noChangeArrowheads="1"/>
            </p:cNvSpPr>
            <p:nvPr/>
          </p:nvSpPr>
          <p:spPr bwMode="auto">
            <a:xfrm>
              <a:off x="190" y="470"/>
              <a:ext cx="191" cy="194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8" name="AutoShape 21"/>
            <p:cNvSpPr>
              <a:spLocks noChangeArrowheads="1"/>
            </p:cNvSpPr>
            <p:nvPr/>
          </p:nvSpPr>
          <p:spPr bwMode="auto">
            <a:xfrm>
              <a:off x="617" y="470"/>
              <a:ext cx="191" cy="194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" name="Rectangle 44"/>
            <p:cNvSpPr>
              <a:spLocks noChangeArrowheads="1"/>
            </p:cNvSpPr>
            <p:nvPr/>
          </p:nvSpPr>
          <p:spPr bwMode="auto">
            <a:xfrm>
              <a:off x="726" y="590"/>
              <a:ext cx="283" cy="26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b="1">
                  <a:latin typeface="Times New Roman" panose="02020603050405020304" pitchFamily="18" charset="0"/>
                </a:rPr>
                <a:t>L</a:t>
              </a:r>
              <a:r>
                <a:rPr lang="en-US" altLang="zh-CN" b="1" baseline="-25000">
                  <a:latin typeface="Times New Roman" panose="02020603050405020304" pitchFamily="18" charset="0"/>
                </a:rPr>
                <a:t>2</a:t>
              </a:r>
              <a:endParaRPr lang="zh-CN" altLang="en-US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20" name="Rectangle 45"/>
            <p:cNvSpPr>
              <a:spLocks noChangeArrowheads="1"/>
            </p:cNvSpPr>
            <p:nvPr/>
          </p:nvSpPr>
          <p:spPr bwMode="auto">
            <a:xfrm>
              <a:off x="270" y="604"/>
              <a:ext cx="284" cy="26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b="1">
                  <a:latin typeface="Times New Roman" panose="02020603050405020304" pitchFamily="18" charset="0"/>
                </a:rPr>
                <a:t>L</a:t>
              </a:r>
              <a:r>
                <a:rPr lang="en-US" altLang="zh-CN" b="1" baseline="-25000">
                  <a:latin typeface="Times New Roman" panose="02020603050405020304" pitchFamily="18" charset="0"/>
                </a:rPr>
                <a:t>1</a:t>
              </a:r>
              <a:endParaRPr lang="zh-CN" altLang="en-US" b="1" baseline="-250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2781154" y="4692344"/>
            <a:ext cx="1759810" cy="1297089"/>
            <a:chOff x="7686040" y="1738017"/>
            <a:chExt cx="2974975" cy="2151993"/>
          </a:xfrm>
        </p:grpSpPr>
        <p:sp>
          <p:nvSpPr>
            <p:cNvPr id="44" name="AutoShape 21"/>
            <p:cNvSpPr>
              <a:spLocks noChangeAspect="1" noChangeArrowheads="1"/>
            </p:cNvSpPr>
            <p:nvPr/>
          </p:nvSpPr>
          <p:spPr bwMode="auto">
            <a:xfrm>
              <a:off x="9394968" y="3399239"/>
              <a:ext cx="499073" cy="490771"/>
            </a:xfrm>
            <a:prstGeom prst="flowChartSummingJunction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5" name="Group 18"/>
            <p:cNvGrpSpPr>
              <a:grpSpLocks noChangeAspect="1"/>
            </p:cNvGrpSpPr>
            <p:nvPr/>
          </p:nvGrpSpPr>
          <p:grpSpPr bwMode="auto">
            <a:xfrm rot="16200000">
              <a:off x="9315496" y="2128166"/>
              <a:ext cx="611915" cy="122019"/>
              <a:chOff x="3457" y="4267"/>
              <a:chExt cx="450" cy="122019"/>
            </a:xfrm>
          </p:grpSpPr>
          <p:sp>
            <p:nvSpPr>
              <p:cNvPr id="76" name="Line 20"/>
              <p:cNvSpPr>
                <a:spLocks noChangeAspect="1" noChangeShapeType="1"/>
              </p:cNvSpPr>
              <p:nvPr/>
            </p:nvSpPr>
            <p:spPr bwMode="auto">
              <a:xfrm>
                <a:off x="3457" y="4267"/>
                <a:ext cx="45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" name="Line 19"/>
              <p:cNvSpPr>
                <a:spLocks noChangeAspect="1" noChangeShapeType="1"/>
              </p:cNvSpPr>
              <p:nvPr/>
            </p:nvSpPr>
            <p:spPr bwMode="auto">
              <a:xfrm>
                <a:off x="3550" y="126286"/>
                <a:ext cx="24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46" name="Line 17"/>
            <p:cNvSpPr>
              <a:spLocks noChangeAspect="1" noChangeShapeType="1"/>
            </p:cNvSpPr>
            <p:nvPr/>
          </p:nvSpPr>
          <p:spPr bwMode="auto">
            <a:xfrm rot="5400000">
              <a:off x="7980234" y="1959274"/>
              <a:ext cx="0" cy="49843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7" name="Line 16"/>
            <p:cNvSpPr>
              <a:spLocks noChangeAspect="1" noChangeShapeType="1"/>
            </p:cNvSpPr>
            <p:nvPr/>
          </p:nvSpPr>
          <p:spPr bwMode="auto">
            <a:xfrm rot="5400000">
              <a:off x="10153420" y="1741024"/>
              <a:ext cx="0" cy="9349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8" name="AutoShape 11"/>
            <p:cNvSpPr>
              <a:spLocks noChangeAspect="1" noChangeArrowheads="1"/>
            </p:cNvSpPr>
            <p:nvPr/>
          </p:nvSpPr>
          <p:spPr bwMode="auto">
            <a:xfrm>
              <a:off x="9387969" y="2762380"/>
              <a:ext cx="499073" cy="490771"/>
            </a:xfrm>
            <a:prstGeom prst="flowChartSummingJunction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9" name="Line 9"/>
            <p:cNvSpPr>
              <a:spLocks noChangeAspect="1" noChangeShapeType="1"/>
            </p:cNvSpPr>
            <p:nvPr/>
          </p:nvSpPr>
          <p:spPr bwMode="auto">
            <a:xfrm>
              <a:off x="7731043" y="2207260"/>
              <a:ext cx="0" cy="143148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0" name="Line 7"/>
            <p:cNvSpPr>
              <a:spLocks noChangeAspect="1" noChangeShapeType="1"/>
            </p:cNvSpPr>
            <p:nvPr/>
          </p:nvSpPr>
          <p:spPr bwMode="auto">
            <a:xfrm>
              <a:off x="10609391" y="2198282"/>
              <a:ext cx="0" cy="14293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51" name="组合 25"/>
            <p:cNvGrpSpPr/>
            <p:nvPr/>
          </p:nvGrpSpPr>
          <p:grpSpPr bwMode="auto">
            <a:xfrm>
              <a:off x="7731016" y="2928229"/>
              <a:ext cx="1675716" cy="111780"/>
              <a:chOff x="647972" y="4485206"/>
              <a:chExt cx="1674940" cy="111780"/>
            </a:xfrm>
          </p:grpSpPr>
          <p:sp>
            <p:nvSpPr>
              <p:cNvPr id="71" name="Line 22"/>
              <p:cNvSpPr>
                <a:spLocks noChangeAspect="1" noChangeShapeType="1"/>
              </p:cNvSpPr>
              <p:nvPr/>
            </p:nvSpPr>
            <p:spPr bwMode="auto">
              <a:xfrm>
                <a:off x="1530912" y="4546864"/>
                <a:ext cx="792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2" name="Line 8"/>
              <p:cNvSpPr>
                <a:spLocks noChangeAspect="1" noChangeShapeType="1"/>
              </p:cNvSpPr>
              <p:nvPr/>
            </p:nvSpPr>
            <p:spPr bwMode="auto">
              <a:xfrm flipH="1">
                <a:off x="647972" y="4557497"/>
                <a:ext cx="540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73" name="组合 22"/>
              <p:cNvGrpSpPr/>
              <p:nvPr/>
            </p:nvGrpSpPr>
            <p:grpSpPr bwMode="auto">
              <a:xfrm>
                <a:off x="1202771" y="4485206"/>
                <a:ext cx="360551" cy="111780"/>
                <a:chOff x="2058591" y="4517725"/>
                <a:chExt cx="360427" cy="111780"/>
              </a:xfrm>
            </p:grpSpPr>
            <p:sp>
              <p:nvSpPr>
                <p:cNvPr id="74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5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</p:grpSp>
        <p:grpSp>
          <p:nvGrpSpPr>
            <p:cNvPr id="52" name="组合 26"/>
            <p:cNvGrpSpPr/>
            <p:nvPr/>
          </p:nvGrpSpPr>
          <p:grpSpPr bwMode="auto">
            <a:xfrm>
              <a:off x="7720379" y="3565542"/>
              <a:ext cx="1675716" cy="111780"/>
              <a:chOff x="647972" y="4485206"/>
              <a:chExt cx="1674940" cy="111780"/>
            </a:xfrm>
          </p:grpSpPr>
          <p:sp>
            <p:nvSpPr>
              <p:cNvPr id="66" name="Line 22"/>
              <p:cNvSpPr>
                <a:spLocks noChangeAspect="1" noChangeShapeType="1"/>
              </p:cNvSpPr>
              <p:nvPr/>
            </p:nvSpPr>
            <p:spPr bwMode="auto">
              <a:xfrm>
                <a:off x="1530912" y="4546864"/>
                <a:ext cx="792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7" name="Line 8"/>
              <p:cNvSpPr>
                <a:spLocks noChangeAspect="1" noChangeShapeType="1"/>
              </p:cNvSpPr>
              <p:nvPr/>
            </p:nvSpPr>
            <p:spPr bwMode="auto">
              <a:xfrm flipH="1">
                <a:off x="647972" y="4557497"/>
                <a:ext cx="540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68" name="组合 22"/>
              <p:cNvGrpSpPr/>
              <p:nvPr/>
            </p:nvGrpSpPr>
            <p:grpSpPr bwMode="auto">
              <a:xfrm>
                <a:off x="1202771" y="4485206"/>
                <a:ext cx="360551" cy="111780"/>
                <a:chOff x="2058591" y="4517725"/>
                <a:chExt cx="360427" cy="111780"/>
              </a:xfrm>
            </p:grpSpPr>
            <p:sp>
              <p:nvSpPr>
                <p:cNvPr id="69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0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</p:grpSp>
        <p:grpSp>
          <p:nvGrpSpPr>
            <p:cNvPr id="53" name="组合 22"/>
            <p:cNvGrpSpPr/>
            <p:nvPr/>
          </p:nvGrpSpPr>
          <p:grpSpPr bwMode="auto">
            <a:xfrm>
              <a:off x="8235045" y="2135319"/>
              <a:ext cx="360718" cy="111780"/>
              <a:chOff x="2058591" y="4517725"/>
              <a:chExt cx="360427" cy="111780"/>
            </a:xfrm>
          </p:grpSpPr>
          <p:sp>
            <p:nvSpPr>
              <p:cNvPr id="64" name="Line 1041"/>
              <p:cNvSpPr>
                <a:spLocks noChangeAspect="1" noChangeShapeType="1"/>
              </p:cNvSpPr>
              <p:nvPr/>
            </p:nvSpPr>
            <p:spPr bwMode="auto">
              <a:xfrm rot="20189025" flipV="1">
                <a:off x="2102939" y="4517725"/>
                <a:ext cx="316079" cy="9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5" name="Oval 1042"/>
              <p:cNvSpPr>
                <a:spLocks noChangeAspect="1" noChangeArrowheads="1"/>
              </p:cNvSpPr>
              <p:nvPr/>
            </p:nvSpPr>
            <p:spPr bwMode="auto">
              <a:xfrm>
                <a:off x="2058591" y="4562074"/>
                <a:ext cx="71645" cy="67431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 u="sng" baseline="-25000"/>
              </a:p>
            </p:txBody>
          </p:sp>
        </p:grpSp>
        <p:sp>
          <p:nvSpPr>
            <p:cNvPr id="54" name="Line 5"/>
            <p:cNvSpPr>
              <a:spLocks noChangeAspect="1" noChangeShapeType="1"/>
            </p:cNvSpPr>
            <p:nvPr/>
          </p:nvSpPr>
          <p:spPr bwMode="auto">
            <a:xfrm flipH="1">
              <a:off x="9892259" y="3626306"/>
              <a:ext cx="7203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" name="Line 5"/>
            <p:cNvSpPr>
              <a:spLocks noChangeAspect="1" noChangeShapeType="1"/>
            </p:cNvSpPr>
            <p:nvPr/>
          </p:nvSpPr>
          <p:spPr bwMode="auto">
            <a:xfrm flipH="1">
              <a:off x="9892259" y="2978361"/>
              <a:ext cx="7203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6" name="Oval 235"/>
            <p:cNvSpPr>
              <a:spLocks noChangeAspect="1" noChangeArrowheads="1"/>
            </p:cNvSpPr>
            <p:nvPr/>
          </p:nvSpPr>
          <p:spPr bwMode="auto">
            <a:xfrm flipV="1">
              <a:off x="7686040" y="2956967"/>
              <a:ext cx="90042" cy="900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7" name="Oval 235"/>
            <p:cNvSpPr>
              <a:spLocks noChangeAspect="1" noChangeArrowheads="1"/>
            </p:cNvSpPr>
            <p:nvPr/>
          </p:nvSpPr>
          <p:spPr bwMode="auto">
            <a:xfrm flipV="1">
              <a:off x="10570973" y="2935705"/>
              <a:ext cx="90042" cy="900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8" name="Line 17"/>
            <p:cNvSpPr>
              <a:spLocks noChangeAspect="1" noChangeShapeType="1"/>
            </p:cNvSpPr>
            <p:nvPr/>
          </p:nvSpPr>
          <p:spPr bwMode="auto">
            <a:xfrm rot="5400000">
              <a:off x="9059039" y="1725551"/>
              <a:ext cx="0" cy="9725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9" name="Text Box 30"/>
            <p:cNvSpPr txBox="1">
              <a:spLocks noChangeArrowheads="1"/>
            </p:cNvSpPr>
            <p:nvPr/>
          </p:nvSpPr>
          <p:spPr bwMode="auto">
            <a:xfrm>
              <a:off x="8083957" y="2461233"/>
              <a:ext cx="704850" cy="53329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zh-CN" sz="1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 Box 30"/>
            <p:cNvSpPr txBox="1">
              <a:spLocks noChangeArrowheads="1"/>
            </p:cNvSpPr>
            <p:nvPr/>
          </p:nvSpPr>
          <p:spPr bwMode="auto">
            <a:xfrm>
              <a:off x="7887287" y="3035767"/>
              <a:ext cx="704849" cy="531703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zh-CN" sz="1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 Box 30"/>
            <p:cNvSpPr txBox="1">
              <a:spLocks noChangeArrowheads="1"/>
            </p:cNvSpPr>
            <p:nvPr/>
          </p:nvSpPr>
          <p:spPr bwMode="auto">
            <a:xfrm>
              <a:off x="9812149" y="2505476"/>
              <a:ext cx="704850" cy="531704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altLang="zh-CN" sz="1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 Box 30"/>
            <p:cNvSpPr txBox="1">
              <a:spLocks noChangeArrowheads="1"/>
            </p:cNvSpPr>
            <p:nvPr/>
          </p:nvSpPr>
          <p:spPr bwMode="auto">
            <a:xfrm>
              <a:off x="9796919" y="3109173"/>
              <a:ext cx="704850" cy="53329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altLang="zh-CN" sz="1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 Box 30"/>
            <p:cNvSpPr txBox="1">
              <a:spLocks noChangeArrowheads="1"/>
            </p:cNvSpPr>
            <p:nvPr/>
          </p:nvSpPr>
          <p:spPr bwMode="auto">
            <a:xfrm>
              <a:off x="8006371" y="1738017"/>
              <a:ext cx="704849" cy="531705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altLang="zh-CN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  <p:bldP spid="10" grpId="0" autoUpdateAnimBg="0"/>
      <p:bldP spid="11" grpId="0" autoUpdateAnimBg="0"/>
      <p:bldP spid="1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1055250"/>
            <a:ext cx="1769806" cy="45282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8"/>
          <p:cNvSpPr txBox="1">
            <a:spLocks noChangeArrowheads="1"/>
          </p:cNvSpPr>
          <p:nvPr/>
        </p:nvSpPr>
        <p:spPr bwMode="auto">
          <a:xfrm>
            <a:off x="965176" y="2373645"/>
            <a:ext cx="1050356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例题</a:t>
            </a:r>
            <a:r>
              <a:rPr lang="en-US" altLang="zh-CN" sz="2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    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指出图中电路的类型，并根据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电路图连接实物电路。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" name="Group 6"/>
          <p:cNvGrpSpPr/>
          <p:nvPr/>
        </p:nvGrpSpPr>
        <p:grpSpPr bwMode="auto">
          <a:xfrm>
            <a:off x="1687488" y="3337257"/>
            <a:ext cx="2808288" cy="2530475"/>
            <a:chOff x="0" y="0"/>
            <a:chExt cx="1769" cy="1594"/>
          </a:xfrm>
        </p:grpSpPr>
        <p:sp>
          <p:nvSpPr>
            <p:cNvPr id="5" name="Rectangle 102"/>
            <p:cNvSpPr>
              <a:spLocks noChangeArrowheads="1"/>
            </p:cNvSpPr>
            <p:nvPr/>
          </p:nvSpPr>
          <p:spPr bwMode="auto">
            <a:xfrm>
              <a:off x="0" y="136"/>
              <a:ext cx="1769" cy="122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Line 51"/>
            <p:cNvSpPr>
              <a:spLocks noChangeShapeType="1"/>
            </p:cNvSpPr>
            <p:nvPr/>
          </p:nvSpPr>
          <p:spPr bwMode="auto">
            <a:xfrm>
              <a:off x="0" y="771"/>
              <a:ext cx="17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7" name="Group 9"/>
            <p:cNvGrpSpPr/>
            <p:nvPr/>
          </p:nvGrpSpPr>
          <p:grpSpPr bwMode="auto">
            <a:xfrm>
              <a:off x="998" y="1180"/>
              <a:ext cx="85" cy="340"/>
              <a:chOff x="0" y="0"/>
              <a:chExt cx="85" cy="340"/>
            </a:xfrm>
          </p:grpSpPr>
          <p:sp>
            <p:nvSpPr>
              <p:cNvPr id="22" name="Rectangle 23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Line 24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Line 25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8" name="Group 13"/>
            <p:cNvGrpSpPr/>
            <p:nvPr/>
          </p:nvGrpSpPr>
          <p:grpSpPr bwMode="auto">
            <a:xfrm>
              <a:off x="227" y="1248"/>
              <a:ext cx="283" cy="170"/>
              <a:chOff x="0" y="0"/>
              <a:chExt cx="256" cy="142"/>
            </a:xfrm>
          </p:grpSpPr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9" name="Group 17"/>
            <p:cNvGrpSpPr/>
            <p:nvPr/>
          </p:nvGrpSpPr>
          <p:grpSpPr bwMode="auto">
            <a:xfrm>
              <a:off x="1202" y="34"/>
              <a:ext cx="283" cy="170"/>
              <a:chOff x="0" y="0"/>
              <a:chExt cx="256" cy="142"/>
            </a:xfrm>
          </p:grpSpPr>
          <p:sp>
            <p:nvSpPr>
              <p:cNvPr id="16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8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0" name="AutoShape 44"/>
            <p:cNvSpPr>
              <a:spLocks noChangeArrowheads="1"/>
            </p:cNvSpPr>
            <p:nvPr/>
          </p:nvSpPr>
          <p:spPr bwMode="auto">
            <a:xfrm>
              <a:off x="408" y="0"/>
              <a:ext cx="295" cy="295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AutoShape 44"/>
            <p:cNvSpPr>
              <a:spLocks noChangeArrowheads="1"/>
            </p:cNvSpPr>
            <p:nvPr/>
          </p:nvSpPr>
          <p:spPr bwMode="auto">
            <a:xfrm>
              <a:off x="749" y="612"/>
              <a:ext cx="294" cy="295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Text Box 45"/>
            <p:cNvSpPr txBox="1">
              <a:spLocks noChangeArrowheads="1"/>
            </p:cNvSpPr>
            <p:nvPr/>
          </p:nvSpPr>
          <p:spPr bwMode="auto">
            <a:xfrm>
              <a:off x="227" y="159"/>
              <a:ext cx="48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Text Box 50"/>
            <p:cNvSpPr txBox="1">
              <a:spLocks noChangeArrowheads="1"/>
            </p:cNvSpPr>
            <p:nvPr/>
          </p:nvSpPr>
          <p:spPr bwMode="auto">
            <a:xfrm>
              <a:off x="561" y="817"/>
              <a:ext cx="48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Text Box 99"/>
            <p:cNvSpPr txBox="1">
              <a:spLocks noChangeArrowheads="1"/>
            </p:cNvSpPr>
            <p:nvPr/>
          </p:nvSpPr>
          <p:spPr bwMode="auto">
            <a:xfrm>
              <a:off x="1265" y="159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Text Box 99"/>
            <p:cNvSpPr txBox="1">
              <a:spLocks noChangeArrowheads="1"/>
            </p:cNvSpPr>
            <p:nvPr/>
          </p:nvSpPr>
          <p:spPr bwMode="auto">
            <a:xfrm>
              <a:off x="318" y="1361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5" name="Group 27"/>
          <p:cNvGrpSpPr/>
          <p:nvPr/>
        </p:nvGrpSpPr>
        <p:grpSpPr bwMode="auto">
          <a:xfrm>
            <a:off x="5680051" y="3141995"/>
            <a:ext cx="4284662" cy="3049587"/>
            <a:chOff x="0" y="0"/>
            <a:chExt cx="2699" cy="1921"/>
          </a:xfrm>
        </p:grpSpPr>
        <p:grpSp>
          <p:nvGrpSpPr>
            <p:cNvPr id="26" name="Group 28"/>
            <p:cNvGrpSpPr/>
            <p:nvPr/>
          </p:nvGrpSpPr>
          <p:grpSpPr bwMode="auto">
            <a:xfrm>
              <a:off x="1519" y="0"/>
              <a:ext cx="227" cy="476"/>
              <a:chOff x="0" y="0"/>
              <a:chExt cx="1846" cy="3540"/>
            </a:xfrm>
          </p:grpSpPr>
          <p:sp>
            <p:nvSpPr>
              <p:cNvPr id="42" name="AutoShape 2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846" cy="3540"/>
              </a:xfrm>
              <a:prstGeom prst="can">
                <a:avLst>
                  <a:gd name="adj" fmla="val 47941"/>
                </a:avLst>
              </a:prstGeom>
              <a:gradFill rotWithShape="0">
                <a:gsLst>
                  <a:gs pos="0">
                    <a:srgbClr val="FCE768"/>
                  </a:gs>
                  <a:gs pos="50000">
                    <a:srgbClr val="FFFCEB"/>
                  </a:gs>
                  <a:gs pos="100000">
                    <a:srgbClr val="FCE768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3" name="Oval 30"/>
              <p:cNvSpPr>
                <a:spLocks noChangeArrowheads="1"/>
              </p:cNvSpPr>
              <p:nvPr/>
            </p:nvSpPr>
            <p:spPr bwMode="auto">
              <a:xfrm>
                <a:off x="147" y="90"/>
                <a:ext cx="1564" cy="690"/>
              </a:xfrm>
              <a:prstGeom prst="ellipse">
                <a:avLst/>
              </a:prstGeom>
              <a:gradFill rotWithShape="0">
                <a:gsLst>
                  <a:gs pos="0">
                    <a:srgbClr val="FF9900"/>
                  </a:gs>
                  <a:gs pos="100000">
                    <a:srgbClr val="885200"/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4" name="WordArt 31"/>
              <p:cNvSpPr>
                <a:spLocks noChangeArrowheads="1" noChangeShapeType="1"/>
              </p:cNvSpPr>
              <p:nvPr/>
            </p:nvSpPr>
            <p:spPr bwMode="auto">
              <a:xfrm>
                <a:off x="41" y="1791"/>
                <a:ext cx="1766" cy="1140"/>
              </a:xfrm>
              <a:prstGeom prst="rect">
                <a:avLst/>
              </a:prstGeom>
            </p:spPr>
            <p:txBody>
              <a:bodyPr wrap="none" fromWordArt="1">
                <a:prstTxWarp prst="textCanDown">
                  <a:avLst>
                    <a:gd name="adj" fmla="val 33333"/>
                  </a:avLst>
                </a:prstTxWarp>
              </a:bodyPr>
              <a:lstStyle/>
              <a:p>
                <a:pPr algn="ctr"/>
                <a:r>
                  <a:rPr lang="zh-CN" altLang="en-US" sz="2400" kern="1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干电池</a:t>
                </a:r>
                <a:endParaRPr lang="zh-CN" altLang="en-US" sz="2400" kern="10">
                  <a:ln w="9525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5" name="AutoShape 32"/>
              <p:cNvSpPr>
                <a:spLocks noChangeArrowheads="1"/>
              </p:cNvSpPr>
              <p:nvPr/>
            </p:nvSpPr>
            <p:spPr bwMode="auto">
              <a:xfrm>
                <a:off x="788" y="180"/>
                <a:ext cx="308" cy="248"/>
              </a:xfrm>
              <a:prstGeom prst="can">
                <a:avLst>
                  <a:gd name="adj" fmla="val 50000"/>
                </a:avLst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FFFF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6" name="Oval 33"/>
              <p:cNvSpPr>
                <a:spLocks noChangeArrowheads="1"/>
              </p:cNvSpPr>
              <p:nvPr/>
            </p:nvSpPr>
            <p:spPr bwMode="auto">
              <a:xfrm>
                <a:off x="830" y="210"/>
                <a:ext cx="212" cy="54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AAAAAA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7" name="WordArt 34"/>
              <p:cNvSpPr>
                <a:spLocks noChangeArrowheads="1" noChangeShapeType="1"/>
              </p:cNvSpPr>
              <p:nvPr/>
            </p:nvSpPr>
            <p:spPr bwMode="auto">
              <a:xfrm>
                <a:off x="148" y="1035"/>
                <a:ext cx="1552" cy="471"/>
              </a:xfrm>
              <a:prstGeom prst="rect">
                <a:avLst/>
              </a:prstGeom>
            </p:spPr>
            <p:txBody>
              <a:bodyPr wrap="none" fromWordArt="1">
                <a:prstTxWarp prst="textCanDown">
                  <a:avLst>
                    <a:gd name="adj" fmla="val 25000"/>
                  </a:avLst>
                </a:prstTxWarp>
              </a:bodyPr>
              <a:lstStyle/>
              <a:p>
                <a:pPr algn="ctr">
                  <a:defRPr/>
                </a:pPr>
                <a:r>
                  <a:rPr lang="en-US" altLang="zh-CN" sz="240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r>
                  <a:rPr lang="zh-CN" altLang="en-US" sz="240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．</a:t>
                </a:r>
                <a:r>
                  <a:rPr lang="en-US" altLang="zh-CN" sz="240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5 </a:t>
                </a:r>
                <a:r>
                  <a:rPr lang="zh-CN" altLang="en-US" sz="240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＋</a:t>
                </a:r>
                <a:endParaRPr lang="zh-CN" altLang="en-US" sz="2400">
                  <a:ln w="9525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7" name="Group 35"/>
            <p:cNvGrpSpPr/>
            <p:nvPr/>
          </p:nvGrpSpPr>
          <p:grpSpPr bwMode="auto">
            <a:xfrm>
              <a:off x="1950" y="22"/>
              <a:ext cx="227" cy="476"/>
              <a:chOff x="0" y="0"/>
              <a:chExt cx="1846" cy="3540"/>
            </a:xfrm>
          </p:grpSpPr>
          <p:sp>
            <p:nvSpPr>
              <p:cNvPr id="36" name="AutoShape 3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846" cy="3540"/>
              </a:xfrm>
              <a:prstGeom prst="can">
                <a:avLst>
                  <a:gd name="adj" fmla="val 47941"/>
                </a:avLst>
              </a:prstGeom>
              <a:gradFill rotWithShape="0">
                <a:gsLst>
                  <a:gs pos="0">
                    <a:srgbClr val="FCE768"/>
                  </a:gs>
                  <a:gs pos="50000">
                    <a:srgbClr val="FFFCEB"/>
                  </a:gs>
                  <a:gs pos="100000">
                    <a:srgbClr val="FCE768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7" name="Oval 37"/>
              <p:cNvSpPr>
                <a:spLocks noChangeArrowheads="1"/>
              </p:cNvSpPr>
              <p:nvPr/>
            </p:nvSpPr>
            <p:spPr bwMode="auto">
              <a:xfrm>
                <a:off x="147" y="90"/>
                <a:ext cx="1564" cy="690"/>
              </a:xfrm>
              <a:prstGeom prst="ellipse">
                <a:avLst/>
              </a:prstGeom>
              <a:gradFill rotWithShape="0">
                <a:gsLst>
                  <a:gs pos="0">
                    <a:srgbClr val="FF9900"/>
                  </a:gs>
                  <a:gs pos="100000">
                    <a:srgbClr val="885200"/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8" name="WordArt 38"/>
              <p:cNvSpPr>
                <a:spLocks noChangeArrowheads="1" noChangeShapeType="1"/>
              </p:cNvSpPr>
              <p:nvPr/>
            </p:nvSpPr>
            <p:spPr bwMode="auto">
              <a:xfrm>
                <a:off x="41" y="1791"/>
                <a:ext cx="1766" cy="1140"/>
              </a:xfrm>
              <a:prstGeom prst="rect">
                <a:avLst/>
              </a:prstGeom>
            </p:spPr>
            <p:txBody>
              <a:bodyPr wrap="none" fromWordArt="1">
                <a:prstTxWarp prst="textCanDown">
                  <a:avLst>
                    <a:gd name="adj" fmla="val 33333"/>
                  </a:avLst>
                </a:prstTxWarp>
              </a:bodyPr>
              <a:lstStyle/>
              <a:p>
                <a:pPr algn="ctr"/>
                <a:r>
                  <a:rPr lang="zh-CN" altLang="en-US" sz="2400" kern="1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干电池</a:t>
                </a:r>
                <a:endParaRPr lang="zh-CN" altLang="en-US" sz="2400" kern="10">
                  <a:ln w="9525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9" name="AutoShape 39"/>
              <p:cNvSpPr>
                <a:spLocks noChangeArrowheads="1"/>
              </p:cNvSpPr>
              <p:nvPr/>
            </p:nvSpPr>
            <p:spPr bwMode="auto">
              <a:xfrm>
                <a:off x="788" y="180"/>
                <a:ext cx="308" cy="248"/>
              </a:xfrm>
              <a:prstGeom prst="can">
                <a:avLst>
                  <a:gd name="adj" fmla="val 50000"/>
                </a:avLst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FFFF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0" name="Oval 40"/>
              <p:cNvSpPr>
                <a:spLocks noChangeArrowheads="1"/>
              </p:cNvSpPr>
              <p:nvPr/>
            </p:nvSpPr>
            <p:spPr bwMode="auto">
              <a:xfrm>
                <a:off x="830" y="210"/>
                <a:ext cx="212" cy="54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AAAAAA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1" name="WordArt 41"/>
              <p:cNvSpPr>
                <a:spLocks noChangeArrowheads="1" noChangeShapeType="1"/>
              </p:cNvSpPr>
              <p:nvPr/>
            </p:nvSpPr>
            <p:spPr bwMode="auto">
              <a:xfrm>
                <a:off x="148" y="1035"/>
                <a:ext cx="1552" cy="471"/>
              </a:xfrm>
              <a:prstGeom prst="rect">
                <a:avLst/>
              </a:prstGeom>
            </p:spPr>
            <p:txBody>
              <a:bodyPr wrap="none" fromWordArt="1">
                <a:prstTxWarp prst="textCanDown">
                  <a:avLst>
                    <a:gd name="adj" fmla="val 25000"/>
                  </a:avLst>
                </a:prstTxWarp>
              </a:bodyPr>
              <a:lstStyle/>
              <a:p>
                <a:pPr algn="ctr">
                  <a:defRPr/>
                </a:pPr>
                <a:r>
                  <a:rPr lang="en-US" altLang="zh-CN" sz="240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r>
                  <a:rPr lang="zh-CN" altLang="en-US" sz="240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．</a:t>
                </a:r>
                <a:r>
                  <a:rPr lang="en-US" altLang="zh-CN" sz="240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5 </a:t>
                </a:r>
                <a:r>
                  <a:rPr lang="zh-CN" altLang="en-US" sz="240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＋</a:t>
                </a:r>
                <a:endParaRPr lang="zh-CN" altLang="en-US" sz="2400">
                  <a:ln w="9525">
                    <a:solidFill>
                      <a:srgbClr val="000000"/>
                    </a:solidFill>
                    <a:round/>
                  </a:ln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pic>
          <p:nvPicPr>
            <p:cNvPr id="28" name="Picture 5" descr="H:\2\人教教参资源\九\图\小灯泡.JPG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1882" y="1383"/>
              <a:ext cx="771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5" descr="H:\2\人教教参资源\九\图\小灯泡.JPG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998" y="794"/>
              <a:ext cx="771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" descr="H:\2\人教教参资源\九\图\铡刀开关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36" y="136"/>
              <a:ext cx="839" cy="5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3" descr="H:\2\人教教参资源\九\图\铡刀开关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0" y="1270"/>
              <a:ext cx="839" cy="5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Text Box 104"/>
            <p:cNvSpPr txBox="1">
              <a:spLocks noChangeArrowheads="1"/>
            </p:cNvSpPr>
            <p:nvPr/>
          </p:nvSpPr>
          <p:spPr bwMode="auto">
            <a:xfrm>
              <a:off x="1474" y="725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3" name="Text Box 109"/>
            <p:cNvSpPr txBox="1">
              <a:spLocks noChangeArrowheads="1"/>
            </p:cNvSpPr>
            <p:nvPr/>
          </p:nvSpPr>
          <p:spPr bwMode="auto">
            <a:xfrm>
              <a:off x="2358" y="1247"/>
              <a:ext cx="341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" name="Text Box 99"/>
            <p:cNvSpPr txBox="1">
              <a:spLocks noChangeArrowheads="1"/>
            </p:cNvSpPr>
            <p:nvPr/>
          </p:nvSpPr>
          <p:spPr bwMode="auto">
            <a:xfrm>
              <a:off x="476" y="1202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5" name="Text Box 99"/>
            <p:cNvSpPr txBox="1">
              <a:spLocks noChangeArrowheads="1"/>
            </p:cNvSpPr>
            <p:nvPr/>
          </p:nvSpPr>
          <p:spPr bwMode="auto">
            <a:xfrm>
              <a:off x="521" y="68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1157902"/>
            <a:ext cx="1769806" cy="45282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练习巩固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Group 2"/>
          <p:cNvGrpSpPr/>
          <p:nvPr/>
        </p:nvGrpSpPr>
        <p:grpSpPr bwMode="auto">
          <a:xfrm>
            <a:off x="1882941" y="2114942"/>
            <a:ext cx="3692525" cy="4111625"/>
            <a:chOff x="0" y="0"/>
            <a:chExt cx="2326" cy="2590"/>
          </a:xfrm>
        </p:grpSpPr>
        <p:grpSp>
          <p:nvGrpSpPr>
            <p:cNvPr id="4" name="Group 3"/>
            <p:cNvGrpSpPr/>
            <p:nvPr/>
          </p:nvGrpSpPr>
          <p:grpSpPr bwMode="auto">
            <a:xfrm>
              <a:off x="136" y="302"/>
              <a:ext cx="1956" cy="2288"/>
              <a:chOff x="0" y="0"/>
              <a:chExt cx="1956" cy="2288"/>
            </a:xfrm>
          </p:grpSpPr>
          <p:pic>
            <p:nvPicPr>
              <p:cNvPr id="11" name="Picture 10" descr="H:\2\人教教参资源\九\图\电池组.JPG"/>
              <p:cNvPicPr>
                <a:picLocks noChangeAspect="1" noChangeArrowheads="1"/>
              </p:cNvPicPr>
              <p:nvPr/>
            </p:nvPicPr>
            <p:blipFill>
              <a:blip r:embed="rId1"/>
              <a:srcRect/>
              <a:stretch>
                <a:fillRect/>
              </a:stretch>
            </p:blipFill>
            <p:spPr bwMode="auto">
              <a:xfrm>
                <a:off x="177" y="1814"/>
                <a:ext cx="1202" cy="4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" name="Picture 5" descr="H:\2\人教教参资源\九\图\小灯泡.JP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6" y="982"/>
                <a:ext cx="771" cy="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" name="Picture 5" descr="H:\2\人教教参资源\九\图\小灯泡.JP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129" y="952"/>
                <a:ext cx="771" cy="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3" descr="H:\2\人教教参资源\九\图\铡刀开关.JP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flipH="1">
                <a:off x="1021" y="0"/>
                <a:ext cx="839" cy="5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3" descr="H:\2\人教教参资源\九\图\铡刀开关.JP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flipH="1">
                <a:off x="0" y="45"/>
                <a:ext cx="839" cy="5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" name="Text Box 104"/>
              <p:cNvSpPr txBox="1">
                <a:spLocks noChangeArrowheads="1"/>
              </p:cNvSpPr>
              <p:nvPr/>
            </p:nvSpPr>
            <p:spPr bwMode="auto">
              <a:xfrm>
                <a:off x="1588" y="953"/>
                <a:ext cx="368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altLang="zh-CN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endPara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Text Box 109"/>
              <p:cNvSpPr txBox="1">
                <a:spLocks noChangeArrowheads="1"/>
              </p:cNvSpPr>
              <p:nvPr/>
            </p:nvSpPr>
            <p:spPr bwMode="auto">
              <a:xfrm>
                <a:off x="499" y="953"/>
                <a:ext cx="341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</a:t>
                </a:r>
                <a:r>
                  <a:rPr lang="en-US" altLang="zh-CN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endPara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Text Box 99"/>
              <p:cNvSpPr txBox="1">
                <a:spLocks noChangeArrowheads="1"/>
              </p:cNvSpPr>
              <p:nvPr/>
            </p:nvSpPr>
            <p:spPr bwMode="auto">
              <a:xfrm>
                <a:off x="313" y="499"/>
                <a:ext cx="368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S</a:t>
                </a:r>
                <a:r>
                  <a:rPr lang="en-US" altLang="zh-CN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endPara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Text Box 99"/>
              <p:cNvSpPr txBox="1">
                <a:spLocks noChangeArrowheads="1"/>
              </p:cNvSpPr>
              <p:nvPr/>
            </p:nvSpPr>
            <p:spPr bwMode="auto">
              <a:xfrm>
                <a:off x="1316" y="453"/>
                <a:ext cx="368" cy="23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4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S</a:t>
                </a:r>
                <a:r>
                  <a:rPr lang="en-US" altLang="zh-CN" sz="2400" baseline="-2500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endPara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5" name="未知"/>
            <p:cNvSpPr/>
            <p:nvPr/>
          </p:nvSpPr>
          <p:spPr bwMode="auto">
            <a:xfrm>
              <a:off x="1452" y="665"/>
              <a:ext cx="874" cy="1788"/>
            </a:xfrm>
            <a:custGeom>
              <a:avLst/>
              <a:gdLst>
                <a:gd name="T0" fmla="*/ 0 w 874"/>
                <a:gd name="T1" fmla="*/ 1746 h 1788"/>
                <a:gd name="T2" fmla="*/ 385 w 874"/>
                <a:gd name="T3" fmla="*/ 1701 h 1788"/>
                <a:gd name="T4" fmla="*/ 794 w 874"/>
                <a:gd name="T5" fmla="*/ 1225 h 1788"/>
                <a:gd name="T6" fmla="*/ 862 w 874"/>
                <a:gd name="T7" fmla="*/ 817 h 1788"/>
                <a:gd name="T8" fmla="*/ 748 w 874"/>
                <a:gd name="T9" fmla="*/ 386 h 1788"/>
                <a:gd name="T10" fmla="*/ 567 w 874"/>
                <a:gd name="T11" fmla="*/ 159 h 1788"/>
                <a:gd name="T12" fmla="*/ 340 w 874"/>
                <a:gd name="T13" fmla="*/ 0 h 17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74"/>
                <a:gd name="T22" fmla="*/ 0 h 1788"/>
                <a:gd name="T23" fmla="*/ 874 w 874"/>
                <a:gd name="T24" fmla="*/ 1788 h 17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74" h="1788">
                  <a:moveTo>
                    <a:pt x="0" y="1746"/>
                  </a:moveTo>
                  <a:cubicBezTo>
                    <a:pt x="126" y="1767"/>
                    <a:pt x="253" y="1788"/>
                    <a:pt x="385" y="1701"/>
                  </a:cubicBezTo>
                  <a:cubicBezTo>
                    <a:pt x="517" y="1614"/>
                    <a:pt x="714" y="1372"/>
                    <a:pt x="794" y="1225"/>
                  </a:cubicBezTo>
                  <a:cubicBezTo>
                    <a:pt x="874" y="1078"/>
                    <a:pt x="870" y="957"/>
                    <a:pt x="862" y="817"/>
                  </a:cubicBezTo>
                  <a:cubicBezTo>
                    <a:pt x="854" y="677"/>
                    <a:pt x="797" y="496"/>
                    <a:pt x="748" y="386"/>
                  </a:cubicBezTo>
                  <a:cubicBezTo>
                    <a:pt x="699" y="276"/>
                    <a:pt x="635" y="223"/>
                    <a:pt x="567" y="159"/>
                  </a:cubicBezTo>
                  <a:cubicBezTo>
                    <a:pt x="499" y="95"/>
                    <a:pt x="419" y="47"/>
                    <a:pt x="34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未知"/>
            <p:cNvSpPr/>
            <p:nvPr/>
          </p:nvSpPr>
          <p:spPr bwMode="auto">
            <a:xfrm>
              <a:off x="777" y="0"/>
              <a:ext cx="1443" cy="740"/>
            </a:xfrm>
            <a:custGeom>
              <a:avLst/>
              <a:gdLst>
                <a:gd name="T0" fmla="*/ 1043 w 1443"/>
                <a:gd name="T1" fmla="*/ 688 h 740"/>
                <a:gd name="T2" fmla="*/ 1292 w 1443"/>
                <a:gd name="T3" fmla="*/ 574 h 740"/>
                <a:gd name="T4" fmla="*/ 1360 w 1443"/>
                <a:gd name="T5" fmla="*/ 212 h 740"/>
                <a:gd name="T6" fmla="*/ 793 w 1443"/>
                <a:gd name="T7" fmla="*/ 7 h 740"/>
                <a:gd name="T8" fmla="*/ 385 w 1443"/>
                <a:gd name="T9" fmla="*/ 257 h 740"/>
                <a:gd name="T10" fmla="*/ 136 w 1443"/>
                <a:gd name="T11" fmla="*/ 665 h 740"/>
                <a:gd name="T12" fmla="*/ 0 w 1443"/>
                <a:gd name="T13" fmla="*/ 710 h 7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43"/>
                <a:gd name="T22" fmla="*/ 0 h 740"/>
                <a:gd name="T23" fmla="*/ 1443 w 1443"/>
                <a:gd name="T24" fmla="*/ 740 h 7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43" h="740">
                  <a:moveTo>
                    <a:pt x="1043" y="688"/>
                  </a:moveTo>
                  <a:cubicBezTo>
                    <a:pt x="1141" y="670"/>
                    <a:pt x="1239" y="653"/>
                    <a:pt x="1292" y="574"/>
                  </a:cubicBezTo>
                  <a:cubicBezTo>
                    <a:pt x="1345" y="495"/>
                    <a:pt x="1443" y="306"/>
                    <a:pt x="1360" y="212"/>
                  </a:cubicBezTo>
                  <a:cubicBezTo>
                    <a:pt x="1277" y="118"/>
                    <a:pt x="955" y="0"/>
                    <a:pt x="793" y="7"/>
                  </a:cubicBezTo>
                  <a:cubicBezTo>
                    <a:pt x="631" y="14"/>
                    <a:pt x="494" y="147"/>
                    <a:pt x="385" y="257"/>
                  </a:cubicBezTo>
                  <a:cubicBezTo>
                    <a:pt x="276" y="367"/>
                    <a:pt x="200" y="590"/>
                    <a:pt x="136" y="665"/>
                  </a:cubicBezTo>
                  <a:cubicBezTo>
                    <a:pt x="72" y="740"/>
                    <a:pt x="36" y="725"/>
                    <a:pt x="0" y="71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未知"/>
            <p:cNvSpPr/>
            <p:nvPr/>
          </p:nvSpPr>
          <p:spPr bwMode="auto">
            <a:xfrm>
              <a:off x="0" y="733"/>
              <a:ext cx="310" cy="926"/>
            </a:xfrm>
            <a:custGeom>
              <a:avLst/>
              <a:gdLst>
                <a:gd name="T0" fmla="*/ 310 w 310"/>
                <a:gd name="T1" fmla="*/ 0 h 926"/>
                <a:gd name="T2" fmla="*/ 38 w 310"/>
                <a:gd name="T3" fmla="*/ 386 h 926"/>
                <a:gd name="T4" fmla="*/ 83 w 310"/>
                <a:gd name="T5" fmla="*/ 839 h 926"/>
                <a:gd name="T6" fmla="*/ 310 w 310"/>
                <a:gd name="T7" fmla="*/ 907 h 92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"/>
                <a:gd name="T13" fmla="*/ 0 h 926"/>
                <a:gd name="T14" fmla="*/ 310 w 310"/>
                <a:gd name="T15" fmla="*/ 926 h 92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" h="926">
                  <a:moveTo>
                    <a:pt x="310" y="0"/>
                  </a:moveTo>
                  <a:cubicBezTo>
                    <a:pt x="193" y="123"/>
                    <a:pt x="76" y="246"/>
                    <a:pt x="38" y="386"/>
                  </a:cubicBezTo>
                  <a:cubicBezTo>
                    <a:pt x="0" y="526"/>
                    <a:pt x="38" y="752"/>
                    <a:pt x="83" y="839"/>
                  </a:cubicBezTo>
                  <a:cubicBezTo>
                    <a:pt x="128" y="926"/>
                    <a:pt x="272" y="896"/>
                    <a:pt x="310" y="90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未知"/>
            <p:cNvSpPr/>
            <p:nvPr/>
          </p:nvSpPr>
          <p:spPr bwMode="auto">
            <a:xfrm>
              <a:off x="840" y="1595"/>
              <a:ext cx="1109" cy="426"/>
            </a:xfrm>
            <a:custGeom>
              <a:avLst/>
              <a:gdLst>
                <a:gd name="T0" fmla="*/ 0 w 1109"/>
                <a:gd name="T1" fmla="*/ 68 h 426"/>
                <a:gd name="T2" fmla="*/ 281 w 1109"/>
                <a:gd name="T3" fmla="*/ 338 h 426"/>
                <a:gd name="T4" fmla="*/ 618 w 1109"/>
                <a:gd name="T5" fmla="*/ 411 h 426"/>
                <a:gd name="T6" fmla="*/ 863 w 1109"/>
                <a:gd name="T7" fmla="*/ 378 h 426"/>
                <a:gd name="T8" fmla="*/ 1075 w 1109"/>
                <a:gd name="T9" fmla="*/ 120 h 426"/>
                <a:gd name="T10" fmla="*/ 1065 w 1109"/>
                <a:gd name="T11" fmla="*/ 0 h 4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09"/>
                <a:gd name="T19" fmla="*/ 0 h 426"/>
                <a:gd name="T20" fmla="*/ 1109 w 1109"/>
                <a:gd name="T21" fmla="*/ 426 h 4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09" h="426">
                  <a:moveTo>
                    <a:pt x="0" y="68"/>
                  </a:moveTo>
                  <a:cubicBezTo>
                    <a:pt x="47" y="113"/>
                    <a:pt x="178" y="281"/>
                    <a:pt x="281" y="338"/>
                  </a:cubicBezTo>
                  <a:cubicBezTo>
                    <a:pt x="384" y="395"/>
                    <a:pt x="521" y="404"/>
                    <a:pt x="618" y="411"/>
                  </a:cubicBezTo>
                  <a:cubicBezTo>
                    <a:pt x="715" y="418"/>
                    <a:pt x="787" y="426"/>
                    <a:pt x="863" y="378"/>
                  </a:cubicBezTo>
                  <a:cubicBezTo>
                    <a:pt x="939" y="330"/>
                    <a:pt x="1041" y="183"/>
                    <a:pt x="1075" y="120"/>
                  </a:cubicBezTo>
                  <a:cubicBezTo>
                    <a:pt x="1109" y="57"/>
                    <a:pt x="1067" y="25"/>
                    <a:pt x="106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未知"/>
            <p:cNvSpPr/>
            <p:nvPr/>
          </p:nvSpPr>
          <p:spPr bwMode="auto">
            <a:xfrm>
              <a:off x="1078" y="665"/>
              <a:ext cx="347" cy="968"/>
            </a:xfrm>
            <a:custGeom>
              <a:avLst/>
              <a:gdLst>
                <a:gd name="T0" fmla="*/ 234 w 347"/>
                <a:gd name="T1" fmla="*/ 0 h 968"/>
                <a:gd name="T2" fmla="*/ 132 w 347"/>
                <a:gd name="T3" fmla="*/ 136 h 968"/>
                <a:gd name="T4" fmla="*/ 39 w 347"/>
                <a:gd name="T5" fmla="*/ 348 h 968"/>
                <a:gd name="T6" fmla="*/ 26 w 347"/>
                <a:gd name="T7" fmla="*/ 692 h 968"/>
                <a:gd name="T8" fmla="*/ 198 w 347"/>
                <a:gd name="T9" fmla="*/ 924 h 968"/>
                <a:gd name="T10" fmla="*/ 347 w 347"/>
                <a:gd name="T11" fmla="*/ 953 h 9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7"/>
                <a:gd name="T19" fmla="*/ 0 h 968"/>
                <a:gd name="T20" fmla="*/ 347 w 347"/>
                <a:gd name="T21" fmla="*/ 968 h 96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7" h="968">
                  <a:moveTo>
                    <a:pt x="234" y="0"/>
                  </a:moveTo>
                  <a:cubicBezTo>
                    <a:pt x="217" y="23"/>
                    <a:pt x="164" y="78"/>
                    <a:pt x="132" y="136"/>
                  </a:cubicBezTo>
                  <a:cubicBezTo>
                    <a:pt x="100" y="194"/>
                    <a:pt x="57" y="255"/>
                    <a:pt x="39" y="348"/>
                  </a:cubicBezTo>
                  <a:cubicBezTo>
                    <a:pt x="21" y="441"/>
                    <a:pt x="0" y="596"/>
                    <a:pt x="26" y="692"/>
                  </a:cubicBezTo>
                  <a:cubicBezTo>
                    <a:pt x="52" y="788"/>
                    <a:pt x="144" y="880"/>
                    <a:pt x="198" y="924"/>
                  </a:cubicBezTo>
                  <a:cubicBezTo>
                    <a:pt x="252" y="968"/>
                    <a:pt x="316" y="947"/>
                    <a:pt x="347" y="953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未知"/>
            <p:cNvSpPr/>
            <p:nvPr/>
          </p:nvSpPr>
          <p:spPr bwMode="auto">
            <a:xfrm>
              <a:off x="65" y="1636"/>
              <a:ext cx="734" cy="776"/>
            </a:xfrm>
            <a:custGeom>
              <a:avLst/>
              <a:gdLst>
                <a:gd name="T0" fmla="*/ 734 w 734"/>
                <a:gd name="T1" fmla="*/ 0 h 776"/>
                <a:gd name="T2" fmla="*/ 472 w 734"/>
                <a:gd name="T3" fmla="*/ 207 h 776"/>
                <a:gd name="T4" fmla="*/ 61 w 734"/>
                <a:gd name="T5" fmla="*/ 373 h 776"/>
                <a:gd name="T6" fmla="*/ 107 w 734"/>
                <a:gd name="T7" fmla="*/ 710 h 776"/>
                <a:gd name="T8" fmla="*/ 326 w 734"/>
                <a:gd name="T9" fmla="*/ 771 h 7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4"/>
                <a:gd name="T16" fmla="*/ 0 h 776"/>
                <a:gd name="T17" fmla="*/ 734 w 734"/>
                <a:gd name="T18" fmla="*/ 776 h 7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4" h="776">
                  <a:moveTo>
                    <a:pt x="734" y="0"/>
                  </a:moveTo>
                  <a:cubicBezTo>
                    <a:pt x="690" y="35"/>
                    <a:pt x="584" y="145"/>
                    <a:pt x="472" y="207"/>
                  </a:cubicBezTo>
                  <a:cubicBezTo>
                    <a:pt x="360" y="269"/>
                    <a:pt x="122" y="289"/>
                    <a:pt x="61" y="373"/>
                  </a:cubicBezTo>
                  <a:cubicBezTo>
                    <a:pt x="0" y="457"/>
                    <a:pt x="63" y="644"/>
                    <a:pt x="107" y="710"/>
                  </a:cubicBezTo>
                  <a:cubicBezTo>
                    <a:pt x="151" y="776"/>
                    <a:pt x="281" y="758"/>
                    <a:pt x="326" y="77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TextBox 8"/>
          <p:cNvSpPr txBox="1">
            <a:spLocks noChangeArrowheads="1"/>
          </p:cNvSpPr>
          <p:nvPr/>
        </p:nvSpPr>
        <p:spPr bwMode="auto">
          <a:xfrm>
            <a:off x="2494128" y="1610731"/>
            <a:ext cx="6732588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根据实物电路画电路图。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1" name="组合 57"/>
          <p:cNvGrpSpPr/>
          <p:nvPr/>
        </p:nvGrpSpPr>
        <p:grpSpPr bwMode="auto">
          <a:xfrm>
            <a:off x="7353466" y="3159517"/>
            <a:ext cx="2808287" cy="2447925"/>
            <a:chOff x="7831138" y="2706688"/>
            <a:chExt cx="2808287" cy="2447925"/>
          </a:xfrm>
        </p:grpSpPr>
        <p:grpSp>
          <p:nvGrpSpPr>
            <p:cNvPr id="22" name="组合 56"/>
            <p:cNvGrpSpPr/>
            <p:nvPr/>
          </p:nvGrpSpPr>
          <p:grpSpPr bwMode="auto">
            <a:xfrm>
              <a:off x="7831138" y="2706688"/>
              <a:ext cx="2808288" cy="2447925"/>
              <a:chOff x="7831138" y="2706688"/>
              <a:chExt cx="2808288" cy="2447925"/>
            </a:xfrm>
          </p:grpSpPr>
          <p:grpSp>
            <p:nvGrpSpPr>
              <p:cNvPr id="26" name="组合 67"/>
              <p:cNvGrpSpPr/>
              <p:nvPr/>
            </p:nvGrpSpPr>
            <p:grpSpPr bwMode="auto">
              <a:xfrm>
                <a:off x="7831138" y="2706688"/>
                <a:ext cx="2808288" cy="2447925"/>
                <a:chOff x="5291138" y="3141665"/>
                <a:chExt cx="2808288" cy="2447923"/>
              </a:xfrm>
            </p:grpSpPr>
            <p:grpSp>
              <p:nvGrpSpPr>
                <p:cNvPr id="28" name="Group 24"/>
                <p:cNvGrpSpPr/>
                <p:nvPr/>
              </p:nvGrpSpPr>
              <p:grpSpPr bwMode="auto">
                <a:xfrm>
                  <a:off x="5291138" y="4356100"/>
                  <a:ext cx="2808287" cy="1233488"/>
                  <a:chOff x="0" y="-6"/>
                  <a:chExt cx="1769" cy="777"/>
                </a:xfrm>
              </p:grpSpPr>
              <p:grpSp>
                <p:nvGrpSpPr>
                  <p:cNvPr id="50" name="Group 25"/>
                  <p:cNvGrpSpPr/>
                  <p:nvPr/>
                </p:nvGrpSpPr>
                <p:grpSpPr bwMode="auto">
                  <a:xfrm flipV="1">
                    <a:off x="0" y="-6"/>
                    <a:ext cx="1769" cy="619"/>
                    <a:chOff x="0" y="0"/>
                    <a:chExt cx="1769" cy="619"/>
                  </a:xfrm>
                </p:grpSpPr>
                <p:sp>
                  <p:nvSpPr>
                    <p:cNvPr id="55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"/>
                      <a:ext cx="1769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6" name="Line 51"/>
                    <p:cNvSpPr>
                      <a:spLocks noChangeShapeType="1"/>
                    </p:cNvSpPr>
                    <p:nvPr/>
                  </p:nvSpPr>
                  <p:spPr bwMode="auto">
                    <a:xfrm rot="5400000" flipH="1">
                      <a:off x="-306" y="306"/>
                      <a:ext cx="61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7" name="Line 51"/>
                    <p:cNvSpPr>
                      <a:spLocks noChangeShapeType="1"/>
                    </p:cNvSpPr>
                    <p:nvPr/>
                  </p:nvSpPr>
                  <p:spPr bwMode="auto">
                    <a:xfrm rot="5400000" flipH="1">
                      <a:off x="1463" y="313"/>
                      <a:ext cx="61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51" name="Group 29"/>
                  <p:cNvGrpSpPr/>
                  <p:nvPr/>
                </p:nvGrpSpPr>
                <p:grpSpPr bwMode="auto">
                  <a:xfrm>
                    <a:off x="821" y="431"/>
                    <a:ext cx="85" cy="340"/>
                    <a:chOff x="0" y="0"/>
                    <a:chExt cx="85" cy="340"/>
                  </a:xfrm>
                </p:grpSpPr>
                <p:sp>
                  <p:nvSpPr>
                    <p:cNvPr id="52" name="Rectangle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113"/>
                      <a:ext cx="85" cy="8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en-US" sz="2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p:txBody>
                </p:sp>
                <p:sp>
                  <p:nvSpPr>
                    <p:cNvPr id="53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0"/>
                      <a:ext cx="0" cy="34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4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5" y="85"/>
                      <a:ext cx="0" cy="17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29" name="Group 33"/>
                <p:cNvGrpSpPr/>
                <p:nvPr/>
              </p:nvGrpSpPr>
              <p:grpSpPr bwMode="auto">
                <a:xfrm>
                  <a:off x="5291138" y="3141665"/>
                  <a:ext cx="2808287" cy="1204909"/>
                  <a:chOff x="0" y="0"/>
                  <a:chExt cx="1769" cy="759"/>
                </a:xfrm>
              </p:grpSpPr>
              <p:grpSp>
                <p:nvGrpSpPr>
                  <p:cNvPr id="39" name="Group 34"/>
                  <p:cNvGrpSpPr/>
                  <p:nvPr/>
                </p:nvGrpSpPr>
                <p:grpSpPr bwMode="auto">
                  <a:xfrm>
                    <a:off x="0" y="140"/>
                    <a:ext cx="1769" cy="619"/>
                    <a:chOff x="0" y="0"/>
                    <a:chExt cx="1769" cy="619"/>
                  </a:xfrm>
                </p:grpSpPr>
                <p:sp>
                  <p:nvSpPr>
                    <p:cNvPr id="47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"/>
                      <a:ext cx="1769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CC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8" name="Line 51"/>
                    <p:cNvSpPr>
                      <a:spLocks noChangeShapeType="1"/>
                    </p:cNvSpPr>
                    <p:nvPr/>
                  </p:nvSpPr>
                  <p:spPr bwMode="auto">
                    <a:xfrm rot="5400000" flipH="1">
                      <a:off x="-306" y="306"/>
                      <a:ext cx="61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CC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9" name="Line 51"/>
                    <p:cNvSpPr>
                      <a:spLocks noChangeShapeType="1"/>
                    </p:cNvSpPr>
                    <p:nvPr/>
                  </p:nvSpPr>
                  <p:spPr bwMode="auto">
                    <a:xfrm rot="5400000" flipH="1">
                      <a:off x="1463" y="313"/>
                      <a:ext cx="612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CC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40" name="Group 38"/>
                  <p:cNvGrpSpPr/>
                  <p:nvPr/>
                </p:nvGrpSpPr>
                <p:grpSpPr bwMode="auto">
                  <a:xfrm>
                    <a:off x="1225" y="37"/>
                    <a:ext cx="283" cy="170"/>
                    <a:chOff x="0" y="0"/>
                    <a:chExt cx="256" cy="142"/>
                  </a:xfrm>
                </p:grpSpPr>
                <p:sp>
                  <p:nvSpPr>
                    <p:cNvPr id="44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" y="0"/>
                      <a:ext cx="226" cy="142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en-US" sz="2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p:txBody>
                </p:sp>
                <p:sp>
                  <p:nvSpPr>
                    <p:cNvPr id="45" name="Line 1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9" y="0"/>
                      <a:ext cx="227" cy="8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6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57"/>
                      <a:ext cx="57" cy="5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28575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endParaRPr lang="zh-CN" altLang="en-US" sz="2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p:txBody>
                </p:sp>
              </p:grpSp>
              <p:sp>
                <p:nvSpPr>
                  <p:cNvPr id="41" name="AutoShape 44"/>
                  <p:cNvSpPr>
                    <a:spLocks noChangeArrowheads="1"/>
                  </p:cNvSpPr>
                  <p:nvPr/>
                </p:nvSpPr>
                <p:spPr bwMode="auto">
                  <a:xfrm>
                    <a:off x="415" y="0"/>
                    <a:ext cx="295" cy="295"/>
                  </a:xfrm>
                  <a:prstGeom prst="flowChartSummingJunction">
                    <a:avLst/>
                  </a:prstGeom>
                  <a:solidFill>
                    <a:srgbClr val="FFFFFF"/>
                  </a:solidFill>
                  <a:ln w="28575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 sz="240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42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5" y="159"/>
                    <a:ext cx="482" cy="29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 sz="2400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t>L</a:t>
                    </a:r>
                    <a:r>
                      <a:rPr lang="en-US" altLang="zh-CN" sz="2400" baseline="-25000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t>2</a:t>
                    </a:r>
                    <a:endParaRPr lang="en-US" altLang="zh-CN" sz="2400" baseline="-2500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43" name="Text Box 9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93" y="183"/>
                    <a:ext cx="368" cy="23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lIns="0" tIns="0" rIns="0" bIns="0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 sz="2400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t>S</a:t>
                    </a:r>
                    <a:r>
                      <a:rPr lang="en-US" altLang="zh-CN" sz="2400" baseline="-25000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t>1</a:t>
                    </a:r>
                    <a:endParaRPr lang="en-US" altLang="zh-CN" sz="2400" baseline="-2500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" name="Group 45"/>
                <p:cNvGrpSpPr/>
                <p:nvPr/>
              </p:nvGrpSpPr>
              <p:grpSpPr bwMode="auto">
                <a:xfrm>
                  <a:off x="5291138" y="4149725"/>
                  <a:ext cx="2808288" cy="572709"/>
                  <a:chOff x="0" y="0"/>
                  <a:chExt cx="1769" cy="572709"/>
                </a:xfrm>
              </p:grpSpPr>
              <p:sp>
                <p:nvSpPr>
                  <p:cNvPr id="31" name="Text Box 9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6" y="203377"/>
                    <a:ext cx="368" cy="36933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lIns="0" tIns="0" rIns="0" bIns="0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 sz="2400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t>S</a:t>
                    </a:r>
                    <a:r>
                      <a:rPr lang="en-US" altLang="zh-CN" sz="2400" baseline="-25000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t>2</a:t>
                    </a:r>
                    <a:endParaRPr lang="en-US" altLang="zh-CN" sz="2400" baseline="-2500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0" y="136"/>
                    <a:ext cx="1769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CC0000"/>
                    </a:solidFill>
                    <a:round/>
                    <a:headEnd type="oval" w="med" len="med"/>
                    <a:tailEnd type="oval" w="med" len="med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3" name="Group 47"/>
                  <p:cNvGrpSpPr/>
                  <p:nvPr/>
                </p:nvGrpSpPr>
                <p:grpSpPr bwMode="auto">
                  <a:xfrm>
                    <a:off x="1127" y="43"/>
                    <a:ext cx="283" cy="170"/>
                    <a:chOff x="0" y="0"/>
                    <a:chExt cx="256" cy="142"/>
                  </a:xfrm>
                </p:grpSpPr>
                <p:sp>
                  <p:nvSpPr>
                    <p:cNvPr id="36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" y="0"/>
                      <a:ext cx="226" cy="142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en-US" sz="2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p:txBody>
                </p:sp>
                <p:sp>
                  <p:nvSpPr>
                    <p:cNvPr id="37" name="Line 1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9" y="0"/>
                      <a:ext cx="227" cy="8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CC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8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57"/>
                      <a:ext cx="57" cy="5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28575">
                      <a:solidFill>
                        <a:srgbClr val="CC0000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endParaRPr lang="zh-CN" altLang="en-US" sz="2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p:txBody>
                </p:sp>
              </p:grpSp>
              <p:sp>
                <p:nvSpPr>
                  <p:cNvPr id="34" name="AutoShape 44"/>
                  <p:cNvSpPr>
                    <a:spLocks noChangeArrowheads="1"/>
                  </p:cNvSpPr>
                  <p:nvPr/>
                </p:nvSpPr>
                <p:spPr bwMode="auto">
                  <a:xfrm>
                    <a:off x="381" y="0"/>
                    <a:ext cx="294" cy="295"/>
                  </a:xfrm>
                  <a:prstGeom prst="flowChartSummingJunction">
                    <a:avLst/>
                  </a:prstGeom>
                  <a:solidFill>
                    <a:srgbClr val="FFFFFF"/>
                  </a:solidFill>
                  <a:ln w="28575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 sz="240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5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9" y="227"/>
                    <a:ext cx="482" cy="4616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 sz="2400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t>L</a:t>
                    </a:r>
                    <a:r>
                      <a:rPr lang="en-US" altLang="zh-CN" sz="2400" baseline="-25000">
                        <a:latin typeface="微软雅黑" panose="020B0503020204020204" pitchFamily="34" charset="-122"/>
                        <a:ea typeface="微软雅黑" panose="020B0503020204020204" pitchFamily="34" charset="-122"/>
                      </a:rPr>
                      <a:t>1</a:t>
                    </a:r>
                    <a:endParaRPr lang="en-US" altLang="zh-CN" sz="2400" baseline="-2500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sp>
            <p:nvSpPr>
              <p:cNvPr id="27" name="AutoShape 44"/>
              <p:cNvSpPr>
                <a:spLocks noChangeArrowheads="1"/>
              </p:cNvSpPr>
              <p:nvPr/>
            </p:nvSpPr>
            <p:spPr bwMode="auto">
              <a:xfrm>
                <a:off x="8494713" y="3452813"/>
                <a:ext cx="466725" cy="468312"/>
              </a:xfrm>
              <a:prstGeom prst="flowChartSummingJunction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23" name="Rectangle 15"/>
            <p:cNvSpPr>
              <a:spLocks noChangeArrowheads="1"/>
            </p:cNvSpPr>
            <p:nvPr/>
          </p:nvSpPr>
          <p:spPr bwMode="auto">
            <a:xfrm>
              <a:off x="9772650" y="3565525"/>
              <a:ext cx="396875" cy="2698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 flipV="1">
              <a:off x="9758363" y="3565525"/>
              <a:ext cx="398462" cy="163513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Oval 17"/>
            <p:cNvSpPr>
              <a:spLocks noChangeArrowheads="1"/>
            </p:cNvSpPr>
            <p:nvPr/>
          </p:nvSpPr>
          <p:spPr bwMode="auto">
            <a:xfrm>
              <a:off x="9750425" y="3687763"/>
              <a:ext cx="100013" cy="10636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CC0000"/>
              </a:solidFill>
              <a:rou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Text" lastClr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 bwMode="auto">
          <a:xfrm>
            <a:off x="0" y="889102"/>
            <a:ext cx="2093913" cy="55086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巩固练习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1613717" y="2072551"/>
            <a:ext cx="8027988" cy="9779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．</a:t>
            </a:r>
            <a:r>
              <a:rPr lang="zh-CN" altLang="en-US" sz="2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如图所示的四个电路图中，开关闭合时，三盏灯属于并联关系的是（    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en-US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Group 3"/>
          <p:cNvGrpSpPr/>
          <p:nvPr/>
        </p:nvGrpSpPr>
        <p:grpSpPr bwMode="auto">
          <a:xfrm>
            <a:off x="1218584" y="3784695"/>
            <a:ext cx="1655763" cy="1260475"/>
            <a:chOff x="0" y="0"/>
            <a:chExt cx="1043" cy="79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1032" cy="68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7" name="Group 5"/>
            <p:cNvGrpSpPr/>
            <p:nvPr/>
          </p:nvGrpSpPr>
          <p:grpSpPr bwMode="auto">
            <a:xfrm>
              <a:off x="839" y="567"/>
              <a:ext cx="51" cy="227"/>
              <a:chOff x="0" y="0"/>
              <a:chExt cx="91" cy="476"/>
            </a:xfrm>
          </p:grpSpPr>
          <p:sp>
            <p:nvSpPr>
              <p:cNvPr id="21" name="Rectangle 6"/>
              <p:cNvSpPr>
                <a:spLocks noChangeArrowheads="1"/>
              </p:cNvSpPr>
              <p:nvPr/>
            </p:nvSpPr>
            <p:spPr bwMode="auto">
              <a:xfrm>
                <a:off x="0" y="174"/>
                <a:ext cx="85" cy="12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Line 32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4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Line 33"/>
              <p:cNvSpPr>
                <a:spLocks noChangeShapeType="1"/>
              </p:cNvSpPr>
              <p:nvPr/>
            </p:nvSpPr>
            <p:spPr bwMode="auto">
              <a:xfrm>
                <a:off x="91" y="105"/>
                <a:ext cx="0" cy="25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8" name="Group 9"/>
            <p:cNvGrpSpPr/>
            <p:nvPr/>
          </p:nvGrpSpPr>
          <p:grpSpPr bwMode="auto">
            <a:xfrm>
              <a:off x="544" y="631"/>
              <a:ext cx="174" cy="95"/>
              <a:chOff x="0" y="0"/>
              <a:chExt cx="317" cy="182"/>
            </a:xfrm>
          </p:grpSpPr>
          <p:sp>
            <p:nvSpPr>
              <p:cNvPr id="18" name="Rectangle 10"/>
              <p:cNvSpPr>
                <a:spLocks noChangeArrowheads="1"/>
              </p:cNvSpPr>
              <p:nvPr/>
            </p:nvSpPr>
            <p:spPr bwMode="auto">
              <a:xfrm>
                <a:off x="23" y="23"/>
                <a:ext cx="272" cy="15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Line 44"/>
              <p:cNvSpPr>
                <a:spLocks noChangeShapeType="1"/>
              </p:cNvSpPr>
              <p:nvPr/>
            </p:nvSpPr>
            <p:spPr bwMode="auto">
              <a:xfrm flipV="1">
                <a:off x="45" y="0"/>
                <a:ext cx="272" cy="1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" name="Oval 42"/>
              <p:cNvSpPr>
                <a:spLocks noChangeArrowheads="1"/>
              </p:cNvSpPr>
              <p:nvPr/>
            </p:nvSpPr>
            <p:spPr bwMode="auto">
              <a:xfrm>
                <a:off x="0" y="68"/>
                <a:ext cx="77" cy="7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9" name="Rectangle 13"/>
            <p:cNvSpPr>
              <a:spLocks noChangeArrowheads="1"/>
            </p:cNvSpPr>
            <p:nvPr/>
          </p:nvSpPr>
          <p:spPr bwMode="auto">
            <a:xfrm>
              <a:off x="748" y="23"/>
              <a:ext cx="29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Rectangle 14"/>
            <p:cNvSpPr>
              <a:spLocks noChangeArrowheads="1"/>
            </p:cNvSpPr>
            <p:nvPr/>
          </p:nvSpPr>
          <p:spPr bwMode="auto">
            <a:xfrm>
              <a:off x="204" y="0"/>
              <a:ext cx="29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0" y="273"/>
              <a:ext cx="104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sm" len="sm"/>
              <a:tailEnd type="oval" w="sm" len="sm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AutoShape 21"/>
            <p:cNvSpPr>
              <a:spLocks noChangeArrowheads="1"/>
            </p:cNvSpPr>
            <p:nvPr/>
          </p:nvSpPr>
          <p:spPr bwMode="auto">
            <a:xfrm>
              <a:off x="113" y="159"/>
              <a:ext cx="200" cy="199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AutoShape 21"/>
            <p:cNvSpPr>
              <a:spLocks noChangeArrowheads="1"/>
            </p:cNvSpPr>
            <p:nvPr/>
          </p:nvSpPr>
          <p:spPr bwMode="auto">
            <a:xfrm>
              <a:off x="612" y="164"/>
              <a:ext cx="200" cy="199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544" y="409"/>
              <a:ext cx="233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>
              <a:off x="453" y="273"/>
              <a:ext cx="0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sm" len="sm"/>
              <a:tailEnd type="oval" w="sm" len="sm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AutoShape 21"/>
            <p:cNvSpPr>
              <a:spLocks noChangeArrowheads="1"/>
            </p:cNvSpPr>
            <p:nvPr/>
          </p:nvSpPr>
          <p:spPr bwMode="auto">
            <a:xfrm>
              <a:off x="113" y="590"/>
              <a:ext cx="200" cy="199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204" y="409"/>
              <a:ext cx="29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4" name="Group 90"/>
          <p:cNvGrpSpPr/>
          <p:nvPr/>
        </p:nvGrpSpPr>
        <p:grpSpPr bwMode="auto">
          <a:xfrm>
            <a:off x="3742709" y="3578320"/>
            <a:ext cx="1657350" cy="1439863"/>
            <a:chOff x="1587" y="2115"/>
            <a:chExt cx="1044" cy="907"/>
          </a:xfrm>
        </p:grpSpPr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587" y="2229"/>
              <a:ext cx="1044" cy="70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6" name="AutoShape 21"/>
            <p:cNvSpPr>
              <a:spLocks noChangeArrowheads="1"/>
            </p:cNvSpPr>
            <p:nvPr/>
          </p:nvSpPr>
          <p:spPr bwMode="auto">
            <a:xfrm>
              <a:off x="2040" y="2115"/>
              <a:ext cx="201" cy="199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1746" y="2297"/>
              <a:ext cx="29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587" y="2569"/>
              <a:ext cx="104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sm" len="sm"/>
              <a:tailEnd type="oval" w="sm" len="sm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AutoShape 21"/>
            <p:cNvSpPr>
              <a:spLocks noChangeArrowheads="1"/>
            </p:cNvSpPr>
            <p:nvPr/>
          </p:nvSpPr>
          <p:spPr bwMode="auto">
            <a:xfrm>
              <a:off x="1681" y="2478"/>
              <a:ext cx="201" cy="199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040" y="2342"/>
              <a:ext cx="291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31" name="Group 29"/>
            <p:cNvGrpSpPr/>
            <p:nvPr/>
          </p:nvGrpSpPr>
          <p:grpSpPr bwMode="auto">
            <a:xfrm>
              <a:off x="2040" y="2524"/>
              <a:ext cx="176" cy="95"/>
              <a:chOff x="0" y="0"/>
              <a:chExt cx="317" cy="182"/>
            </a:xfrm>
          </p:grpSpPr>
          <p:sp>
            <p:nvSpPr>
              <p:cNvPr id="38" name="Rectangle 30"/>
              <p:cNvSpPr>
                <a:spLocks noChangeArrowheads="1"/>
              </p:cNvSpPr>
              <p:nvPr/>
            </p:nvSpPr>
            <p:spPr bwMode="auto">
              <a:xfrm>
                <a:off x="23" y="23"/>
                <a:ext cx="272" cy="15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9" name="Line 44"/>
              <p:cNvSpPr>
                <a:spLocks noChangeShapeType="1"/>
              </p:cNvSpPr>
              <p:nvPr/>
            </p:nvSpPr>
            <p:spPr bwMode="auto">
              <a:xfrm flipV="1">
                <a:off x="45" y="0"/>
                <a:ext cx="272" cy="1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Oval 42"/>
              <p:cNvSpPr>
                <a:spLocks noChangeArrowheads="1"/>
              </p:cNvSpPr>
              <p:nvPr/>
            </p:nvSpPr>
            <p:spPr bwMode="auto">
              <a:xfrm>
                <a:off x="0" y="68"/>
                <a:ext cx="77" cy="7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2" name="Group 33"/>
            <p:cNvGrpSpPr/>
            <p:nvPr/>
          </p:nvGrpSpPr>
          <p:grpSpPr bwMode="auto">
            <a:xfrm>
              <a:off x="2403" y="2455"/>
              <a:ext cx="51" cy="227"/>
              <a:chOff x="0" y="0"/>
              <a:chExt cx="91" cy="476"/>
            </a:xfrm>
          </p:grpSpPr>
          <p:sp>
            <p:nvSpPr>
              <p:cNvPr id="35" name="Rectangle 34"/>
              <p:cNvSpPr>
                <a:spLocks noChangeArrowheads="1"/>
              </p:cNvSpPr>
              <p:nvPr/>
            </p:nvSpPr>
            <p:spPr bwMode="auto">
              <a:xfrm>
                <a:off x="0" y="174"/>
                <a:ext cx="85" cy="12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6" name="Line 32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4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Line 33"/>
              <p:cNvSpPr>
                <a:spLocks noChangeShapeType="1"/>
              </p:cNvSpPr>
              <p:nvPr/>
            </p:nvSpPr>
            <p:spPr bwMode="auto">
              <a:xfrm>
                <a:off x="91" y="105"/>
                <a:ext cx="0" cy="25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33" name="AutoShape 21"/>
            <p:cNvSpPr>
              <a:spLocks noChangeArrowheads="1"/>
            </p:cNvSpPr>
            <p:nvPr/>
          </p:nvSpPr>
          <p:spPr bwMode="auto">
            <a:xfrm>
              <a:off x="2040" y="2823"/>
              <a:ext cx="201" cy="199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" name="Rectangle 38"/>
            <p:cNvSpPr>
              <a:spLocks noChangeArrowheads="1"/>
            </p:cNvSpPr>
            <p:nvPr/>
          </p:nvSpPr>
          <p:spPr bwMode="auto">
            <a:xfrm>
              <a:off x="2177" y="2682"/>
              <a:ext cx="29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1" name="Group 39"/>
          <p:cNvGrpSpPr/>
          <p:nvPr/>
        </p:nvGrpSpPr>
        <p:grpSpPr bwMode="auto">
          <a:xfrm>
            <a:off x="5947747" y="3241770"/>
            <a:ext cx="1728787" cy="1824038"/>
            <a:chOff x="0" y="0"/>
            <a:chExt cx="1089" cy="1149"/>
          </a:xfrm>
        </p:grpSpPr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0" y="295"/>
              <a:ext cx="1032" cy="72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43" name="Group 41"/>
            <p:cNvGrpSpPr/>
            <p:nvPr/>
          </p:nvGrpSpPr>
          <p:grpSpPr bwMode="auto">
            <a:xfrm>
              <a:off x="726" y="930"/>
              <a:ext cx="44" cy="196"/>
              <a:chOff x="0" y="0"/>
              <a:chExt cx="91" cy="476"/>
            </a:xfrm>
          </p:grpSpPr>
          <p:sp>
            <p:nvSpPr>
              <p:cNvPr id="59" name="Rectangle 42"/>
              <p:cNvSpPr>
                <a:spLocks noChangeArrowheads="1"/>
              </p:cNvSpPr>
              <p:nvPr/>
            </p:nvSpPr>
            <p:spPr bwMode="auto">
              <a:xfrm>
                <a:off x="0" y="174"/>
                <a:ext cx="85" cy="12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0" name="Line 32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4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1" name="Line 33"/>
              <p:cNvSpPr>
                <a:spLocks noChangeShapeType="1"/>
              </p:cNvSpPr>
              <p:nvPr/>
            </p:nvSpPr>
            <p:spPr bwMode="auto">
              <a:xfrm>
                <a:off x="91" y="105"/>
                <a:ext cx="0" cy="25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4" name="Group 45"/>
            <p:cNvGrpSpPr/>
            <p:nvPr/>
          </p:nvGrpSpPr>
          <p:grpSpPr bwMode="auto">
            <a:xfrm>
              <a:off x="204" y="975"/>
              <a:ext cx="152" cy="84"/>
              <a:chOff x="0" y="0"/>
              <a:chExt cx="317" cy="182"/>
            </a:xfrm>
          </p:grpSpPr>
          <p:sp>
            <p:nvSpPr>
              <p:cNvPr id="56" name="Rectangle 46"/>
              <p:cNvSpPr>
                <a:spLocks noChangeArrowheads="1"/>
              </p:cNvSpPr>
              <p:nvPr/>
            </p:nvSpPr>
            <p:spPr bwMode="auto">
              <a:xfrm>
                <a:off x="23" y="23"/>
                <a:ext cx="272" cy="15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57" name="Line 44"/>
              <p:cNvSpPr>
                <a:spLocks noChangeShapeType="1"/>
              </p:cNvSpPr>
              <p:nvPr/>
            </p:nvSpPr>
            <p:spPr bwMode="auto">
              <a:xfrm flipV="1">
                <a:off x="45" y="0"/>
                <a:ext cx="272" cy="1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8" name="Oval 42"/>
              <p:cNvSpPr>
                <a:spLocks noChangeArrowheads="1"/>
              </p:cNvSpPr>
              <p:nvPr/>
            </p:nvSpPr>
            <p:spPr bwMode="auto">
              <a:xfrm>
                <a:off x="0" y="68"/>
                <a:ext cx="77" cy="7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45" name="AutoShape 21"/>
            <p:cNvSpPr>
              <a:spLocks noChangeArrowheads="1"/>
            </p:cNvSpPr>
            <p:nvPr/>
          </p:nvSpPr>
          <p:spPr bwMode="auto">
            <a:xfrm>
              <a:off x="545" y="190"/>
              <a:ext cx="173" cy="173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6" name="Rectangle 50"/>
            <p:cNvSpPr>
              <a:spLocks noChangeArrowheads="1"/>
            </p:cNvSpPr>
            <p:nvPr/>
          </p:nvSpPr>
          <p:spPr bwMode="auto">
            <a:xfrm>
              <a:off x="658" y="295"/>
              <a:ext cx="275" cy="44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7" name="Rectangle 51"/>
            <p:cNvSpPr>
              <a:spLocks noChangeArrowheads="1"/>
            </p:cNvSpPr>
            <p:nvPr/>
          </p:nvSpPr>
          <p:spPr bwMode="auto">
            <a:xfrm>
              <a:off x="341" y="0"/>
              <a:ext cx="29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zh-CN" altLang="en-US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Rectangle 52"/>
            <p:cNvSpPr>
              <a:spLocks noChangeArrowheads="1"/>
            </p:cNvSpPr>
            <p:nvPr/>
          </p:nvSpPr>
          <p:spPr bwMode="auto">
            <a:xfrm>
              <a:off x="976" y="544"/>
              <a:ext cx="113" cy="22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9" name="Line 53"/>
            <p:cNvSpPr>
              <a:spLocks noChangeShapeType="1"/>
            </p:cNvSpPr>
            <p:nvPr/>
          </p:nvSpPr>
          <p:spPr bwMode="auto">
            <a:xfrm>
              <a:off x="273" y="544"/>
              <a:ext cx="77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0" name="Line 54"/>
            <p:cNvSpPr>
              <a:spLocks noChangeShapeType="1"/>
            </p:cNvSpPr>
            <p:nvPr/>
          </p:nvSpPr>
          <p:spPr bwMode="auto">
            <a:xfrm>
              <a:off x="273" y="771"/>
              <a:ext cx="77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" name="Line 55"/>
            <p:cNvSpPr>
              <a:spLocks noChangeShapeType="1"/>
            </p:cNvSpPr>
            <p:nvPr/>
          </p:nvSpPr>
          <p:spPr bwMode="auto">
            <a:xfrm>
              <a:off x="273" y="544"/>
              <a:ext cx="0" cy="2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2" name="AutoShape 21"/>
            <p:cNvSpPr>
              <a:spLocks noChangeArrowheads="1"/>
            </p:cNvSpPr>
            <p:nvPr/>
          </p:nvSpPr>
          <p:spPr bwMode="auto">
            <a:xfrm>
              <a:off x="567" y="454"/>
              <a:ext cx="173" cy="173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3" name="AutoShape 21"/>
            <p:cNvSpPr>
              <a:spLocks noChangeArrowheads="1"/>
            </p:cNvSpPr>
            <p:nvPr/>
          </p:nvSpPr>
          <p:spPr bwMode="auto">
            <a:xfrm>
              <a:off x="567" y="681"/>
              <a:ext cx="173" cy="173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4" name="Rectangle 58"/>
            <p:cNvSpPr>
              <a:spLocks noChangeArrowheads="1"/>
            </p:cNvSpPr>
            <p:nvPr/>
          </p:nvSpPr>
          <p:spPr bwMode="auto">
            <a:xfrm>
              <a:off x="681" y="703"/>
              <a:ext cx="275" cy="44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5" name="Rectangle 59"/>
            <p:cNvSpPr>
              <a:spLocks noChangeArrowheads="1"/>
            </p:cNvSpPr>
            <p:nvPr/>
          </p:nvSpPr>
          <p:spPr bwMode="auto">
            <a:xfrm>
              <a:off x="182" y="771"/>
              <a:ext cx="233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2" name="Group 89"/>
          <p:cNvGrpSpPr/>
          <p:nvPr/>
        </p:nvGrpSpPr>
        <p:grpSpPr bwMode="auto">
          <a:xfrm>
            <a:off x="8451234" y="3390995"/>
            <a:ext cx="2300288" cy="1692275"/>
            <a:chOff x="4014" y="1979"/>
            <a:chExt cx="1449" cy="1066"/>
          </a:xfrm>
        </p:grpSpPr>
        <p:sp>
          <p:nvSpPr>
            <p:cNvPr id="63" name="Rectangle 61"/>
            <p:cNvSpPr>
              <a:spLocks noChangeArrowheads="1"/>
            </p:cNvSpPr>
            <p:nvPr/>
          </p:nvSpPr>
          <p:spPr bwMode="auto">
            <a:xfrm>
              <a:off x="4195" y="2705"/>
              <a:ext cx="233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S</a:t>
              </a:r>
              <a:endPara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4014" y="2228"/>
              <a:ext cx="1111" cy="70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65" name="Group 63"/>
            <p:cNvGrpSpPr/>
            <p:nvPr/>
          </p:nvGrpSpPr>
          <p:grpSpPr bwMode="auto">
            <a:xfrm>
              <a:off x="4694" y="2818"/>
              <a:ext cx="46" cy="227"/>
              <a:chOff x="0" y="0"/>
              <a:chExt cx="91" cy="476"/>
            </a:xfrm>
          </p:grpSpPr>
          <p:sp>
            <p:nvSpPr>
              <p:cNvPr id="78" name="Rectangle 64"/>
              <p:cNvSpPr>
                <a:spLocks noChangeArrowheads="1"/>
              </p:cNvSpPr>
              <p:nvPr/>
            </p:nvSpPr>
            <p:spPr bwMode="auto">
              <a:xfrm>
                <a:off x="0" y="174"/>
                <a:ext cx="85" cy="12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79" name="Line 32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4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0" name="Line 33"/>
              <p:cNvSpPr>
                <a:spLocks noChangeShapeType="1"/>
              </p:cNvSpPr>
              <p:nvPr/>
            </p:nvSpPr>
            <p:spPr bwMode="auto">
              <a:xfrm>
                <a:off x="91" y="105"/>
                <a:ext cx="0" cy="25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6" name="Group 67"/>
            <p:cNvGrpSpPr/>
            <p:nvPr/>
          </p:nvGrpSpPr>
          <p:grpSpPr bwMode="auto">
            <a:xfrm>
              <a:off x="4218" y="2886"/>
              <a:ext cx="152" cy="84"/>
              <a:chOff x="0" y="0"/>
              <a:chExt cx="317" cy="182"/>
            </a:xfrm>
          </p:grpSpPr>
          <p:sp>
            <p:nvSpPr>
              <p:cNvPr id="75" name="Rectangle 68"/>
              <p:cNvSpPr>
                <a:spLocks noChangeArrowheads="1"/>
              </p:cNvSpPr>
              <p:nvPr/>
            </p:nvSpPr>
            <p:spPr bwMode="auto">
              <a:xfrm>
                <a:off x="23" y="23"/>
                <a:ext cx="272" cy="15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</a:ln>
            </p:spPr>
            <p:txBody>
              <a:bodyPr wrap="none" anchor="ctr"/>
              <a:lstStyle/>
              <a:p>
                <a:endParaRPr lang="zh-CN" altLang="en-US" sz="24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76" name="Line 44"/>
              <p:cNvSpPr>
                <a:spLocks noChangeShapeType="1"/>
              </p:cNvSpPr>
              <p:nvPr/>
            </p:nvSpPr>
            <p:spPr bwMode="auto">
              <a:xfrm flipV="1">
                <a:off x="45" y="0"/>
                <a:ext cx="272" cy="1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" name="Oval 42"/>
              <p:cNvSpPr>
                <a:spLocks noChangeArrowheads="1"/>
              </p:cNvSpPr>
              <p:nvPr/>
            </p:nvSpPr>
            <p:spPr bwMode="auto">
              <a:xfrm>
                <a:off x="0" y="68"/>
                <a:ext cx="77" cy="7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67" name="AutoShape 21"/>
            <p:cNvSpPr>
              <a:spLocks noChangeArrowheads="1"/>
            </p:cNvSpPr>
            <p:nvPr/>
          </p:nvSpPr>
          <p:spPr bwMode="auto">
            <a:xfrm>
              <a:off x="5034" y="2637"/>
              <a:ext cx="173" cy="173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8" name="Rectangle 72"/>
            <p:cNvSpPr>
              <a:spLocks noChangeArrowheads="1"/>
            </p:cNvSpPr>
            <p:nvPr/>
          </p:nvSpPr>
          <p:spPr bwMode="auto">
            <a:xfrm>
              <a:off x="4740" y="2273"/>
              <a:ext cx="29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9" name="Rectangle 73"/>
            <p:cNvSpPr>
              <a:spLocks noChangeArrowheads="1"/>
            </p:cNvSpPr>
            <p:nvPr/>
          </p:nvSpPr>
          <p:spPr bwMode="auto">
            <a:xfrm>
              <a:off x="4740" y="1979"/>
              <a:ext cx="29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0" name="Line 74"/>
            <p:cNvSpPr>
              <a:spLocks noChangeShapeType="1"/>
            </p:cNvSpPr>
            <p:nvPr/>
          </p:nvSpPr>
          <p:spPr bwMode="auto">
            <a:xfrm>
              <a:off x="4377" y="2229"/>
              <a:ext cx="0" cy="2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1" name="Line 75"/>
            <p:cNvSpPr>
              <a:spLocks noChangeShapeType="1"/>
            </p:cNvSpPr>
            <p:nvPr/>
          </p:nvSpPr>
          <p:spPr bwMode="auto">
            <a:xfrm>
              <a:off x="4377" y="2523"/>
              <a:ext cx="7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oval" w="sm" len="sm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" name="AutoShape 21"/>
            <p:cNvSpPr>
              <a:spLocks noChangeArrowheads="1"/>
            </p:cNvSpPr>
            <p:nvPr/>
          </p:nvSpPr>
          <p:spPr bwMode="auto">
            <a:xfrm>
              <a:off x="4626" y="2419"/>
              <a:ext cx="173" cy="173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3" name="AutoShape 21"/>
            <p:cNvSpPr>
              <a:spLocks noChangeArrowheads="1"/>
            </p:cNvSpPr>
            <p:nvPr/>
          </p:nvSpPr>
          <p:spPr bwMode="auto">
            <a:xfrm>
              <a:off x="4604" y="2124"/>
              <a:ext cx="173" cy="173"/>
            </a:xfrm>
            <a:prstGeom prst="flowChartSummingJunc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4" name="Rectangle 78"/>
            <p:cNvSpPr>
              <a:spLocks noChangeArrowheads="1"/>
            </p:cNvSpPr>
            <p:nvPr/>
          </p:nvSpPr>
          <p:spPr bwMode="auto">
            <a:xfrm>
              <a:off x="5171" y="2660"/>
              <a:ext cx="292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altLang="zh-CN" sz="2400">
                  <a:latin typeface="微软雅黑" panose="020B0503020204020204" pitchFamily="34" charset="-122"/>
                  <a:ea typeface="微软雅黑" panose="020B0503020204020204" pitchFamily="34" charset="-122"/>
                </a:rPr>
                <a:t>L</a:t>
              </a:r>
              <a:r>
                <a:rPr lang="en-US" altLang="zh-CN" sz="2400" baseline="-25000"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endParaRPr lang="zh-CN" altLang="en-US" sz="2400" baseline="-25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1" name="Text Box 79"/>
          <p:cNvSpPr txBox="1">
            <a:spLocks noChangeArrowheads="1"/>
          </p:cNvSpPr>
          <p:nvPr/>
        </p:nvSpPr>
        <p:spPr bwMode="auto">
          <a:xfrm>
            <a:off x="1909147" y="5140420"/>
            <a:ext cx="433387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Text Box 80"/>
          <p:cNvSpPr txBox="1">
            <a:spLocks noChangeArrowheads="1"/>
          </p:cNvSpPr>
          <p:nvPr/>
        </p:nvSpPr>
        <p:spPr bwMode="auto">
          <a:xfrm>
            <a:off x="4353897" y="5162645"/>
            <a:ext cx="433387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3" name="Text Box 81"/>
          <p:cNvSpPr txBox="1">
            <a:spLocks noChangeArrowheads="1"/>
          </p:cNvSpPr>
          <p:nvPr/>
        </p:nvSpPr>
        <p:spPr bwMode="auto">
          <a:xfrm>
            <a:off x="6573222" y="5249958"/>
            <a:ext cx="433387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4" name="Text Box 82"/>
          <p:cNvSpPr txBox="1">
            <a:spLocks noChangeArrowheads="1"/>
          </p:cNvSpPr>
          <p:nvPr/>
        </p:nvSpPr>
        <p:spPr bwMode="auto">
          <a:xfrm>
            <a:off x="9394209" y="5264245"/>
            <a:ext cx="433388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 87"/>
          <p:cNvSpPr>
            <a:spLocks noChangeArrowheads="1"/>
          </p:cNvSpPr>
          <p:nvPr/>
        </p:nvSpPr>
        <p:spPr bwMode="auto">
          <a:xfrm>
            <a:off x="4110394" y="2533387"/>
            <a:ext cx="41592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CC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dirty="0">
              <a:solidFill>
                <a:srgbClr val="CC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6" name="Rectangle 88"/>
          <p:cNvSpPr>
            <a:spLocks noChangeArrowheads="1"/>
          </p:cNvSpPr>
          <p:nvPr/>
        </p:nvSpPr>
        <p:spPr bwMode="auto">
          <a:xfrm>
            <a:off x="3437909" y="3710083"/>
            <a:ext cx="46355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altLang="zh-CN" sz="2400" baseline="-250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400" baseline="-25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36" descr="5.tif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399247" y="2804140"/>
            <a:ext cx="55435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34"/>
          <p:cNvSpPr>
            <a:spLocks noChangeArrowheads="1"/>
          </p:cNvSpPr>
          <p:nvPr/>
        </p:nvSpPr>
        <p:spPr bwMode="auto">
          <a:xfrm>
            <a:off x="2093913" y="1484210"/>
            <a:ext cx="7921625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3.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如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图所示的电路中，若闭合开关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后电路里将会发生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，两灯泡都不发光；要想使两灯泡都正常发光，只需将导线</a:t>
            </a:r>
            <a:r>
              <a:rPr lang="en-US" altLang="zh-CN" sz="2400" i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M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由</a:t>
            </a:r>
            <a:r>
              <a:rPr lang="en-US" altLang="zh-CN" sz="2400" i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接线柱上拆下改接到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接线柱上即可。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933347"/>
            <a:ext cx="2093913" cy="55086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巩固练习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 Box 30"/>
          <p:cNvSpPr txBox="1">
            <a:spLocks noChangeArrowheads="1"/>
          </p:cNvSpPr>
          <p:nvPr/>
        </p:nvSpPr>
        <p:spPr bwMode="auto">
          <a:xfrm>
            <a:off x="3705432" y="4145013"/>
            <a:ext cx="704850" cy="531812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lIns="91420" tIns="45710" rIns="91420" bIns="45710"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4993713" y="6004949"/>
            <a:ext cx="704850" cy="531812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lIns="91420" tIns="45710" rIns="91420" bIns="45710"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30"/>
          <p:cNvSpPr txBox="1">
            <a:spLocks noChangeArrowheads="1"/>
          </p:cNvSpPr>
          <p:nvPr/>
        </p:nvSpPr>
        <p:spPr bwMode="auto">
          <a:xfrm>
            <a:off x="6192788" y="5209970"/>
            <a:ext cx="704850" cy="531812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lIns="91420" tIns="45710" rIns="91420" bIns="45710"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7102477" y="5254216"/>
            <a:ext cx="704850" cy="531812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lIns="91420" tIns="45710" rIns="91420" bIns="45710"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6866503" y="4045001"/>
            <a:ext cx="704850" cy="531813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lIns="91420" tIns="45710" rIns="91420" bIns="45710"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7730563" y="3971259"/>
            <a:ext cx="704850" cy="531813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lIns="91420" tIns="45710" rIns="91420" bIns="45710"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1079240"/>
            <a:ext cx="1769806" cy="45282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课堂小结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0" name="Group 3"/>
          <p:cNvGrpSpPr/>
          <p:nvPr/>
        </p:nvGrpSpPr>
        <p:grpSpPr bwMode="auto">
          <a:xfrm>
            <a:off x="1814513" y="2112963"/>
            <a:ext cx="2657475" cy="2468562"/>
            <a:chOff x="0" y="0"/>
            <a:chExt cx="1674" cy="1555"/>
          </a:xfrm>
        </p:grpSpPr>
        <p:pic>
          <p:nvPicPr>
            <p:cNvPr id="21" name="单圆角矩形 2"/>
            <p:cNvPicPr>
              <a:picLocks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0" y="0"/>
              <a:ext cx="1674" cy="1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5"/>
            <p:cNvSpPr txBox="1">
              <a:spLocks noChangeArrowheads="1"/>
            </p:cNvSpPr>
            <p:nvPr/>
          </p:nvSpPr>
          <p:spPr bwMode="auto">
            <a:xfrm>
              <a:off x="116" y="66"/>
              <a:ext cx="937" cy="143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zh-CN" altLang="en-US" sz="3200" b="1" dirty="0" smtClea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串联电路和并联电路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3" name="Group 6"/>
          <p:cNvGrpSpPr/>
          <p:nvPr/>
        </p:nvGrpSpPr>
        <p:grpSpPr bwMode="auto">
          <a:xfrm>
            <a:off x="4797425" y="2022475"/>
            <a:ext cx="1828800" cy="2468563"/>
            <a:chOff x="0" y="0"/>
            <a:chExt cx="1152" cy="1555"/>
          </a:xfrm>
        </p:grpSpPr>
        <p:pic>
          <p:nvPicPr>
            <p:cNvPr id="24" name="单圆角矩形 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152" cy="1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Text Box 8"/>
            <p:cNvSpPr txBox="1">
              <a:spLocks noChangeArrowheads="1"/>
            </p:cNvSpPr>
            <p:nvPr/>
          </p:nvSpPr>
          <p:spPr bwMode="auto">
            <a:xfrm>
              <a:off x="92" y="77"/>
              <a:ext cx="937" cy="143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zh-CN" altLang="en-US" sz="32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连接串并联电路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6" name="Group 9"/>
          <p:cNvGrpSpPr/>
          <p:nvPr/>
        </p:nvGrpSpPr>
        <p:grpSpPr bwMode="auto">
          <a:xfrm>
            <a:off x="7132638" y="1997075"/>
            <a:ext cx="2670175" cy="2470150"/>
            <a:chOff x="0" y="0"/>
            <a:chExt cx="1682" cy="1556"/>
          </a:xfrm>
        </p:grpSpPr>
        <p:pic>
          <p:nvPicPr>
            <p:cNvPr id="27" name="单圆角矩形 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1682" cy="1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Text Box 11"/>
            <p:cNvSpPr txBox="1">
              <a:spLocks noChangeArrowheads="1"/>
            </p:cNvSpPr>
            <p:nvPr/>
          </p:nvSpPr>
          <p:spPr bwMode="auto">
            <a:xfrm>
              <a:off x="597" y="65"/>
              <a:ext cx="937" cy="143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zh-CN" altLang="en-US" sz="3200" b="1" dirty="0" smtClean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串联和并联电路的特点</a:t>
              </a:r>
              <a:endParaRPr lang="zh-CN" altLang="en-US" sz="3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9" name="Group 12"/>
          <p:cNvGrpSpPr/>
          <p:nvPr/>
        </p:nvGrpSpPr>
        <p:grpSpPr bwMode="auto">
          <a:xfrm>
            <a:off x="3997325" y="2640013"/>
            <a:ext cx="615950" cy="1322387"/>
            <a:chOff x="0" y="0"/>
            <a:chExt cx="388" cy="833"/>
          </a:xfrm>
        </p:grpSpPr>
        <p:pic>
          <p:nvPicPr>
            <p:cNvPr id="30" name="燕尾形 5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388" cy="8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39" y="23"/>
              <a:ext cx="315" cy="7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 lang="zh-CN" altLang="en-US">
                <a:latin typeface="华文新魏" pitchFamily="2" charset="-122"/>
              </a:endParaRPr>
            </a:p>
          </p:txBody>
        </p:sp>
      </p:grpSp>
      <p:grpSp>
        <p:nvGrpSpPr>
          <p:cNvPr id="32" name="Group 15"/>
          <p:cNvGrpSpPr/>
          <p:nvPr/>
        </p:nvGrpSpPr>
        <p:grpSpPr bwMode="auto">
          <a:xfrm>
            <a:off x="6877050" y="2682875"/>
            <a:ext cx="614363" cy="1328738"/>
            <a:chOff x="0" y="0"/>
            <a:chExt cx="387" cy="837"/>
          </a:xfrm>
        </p:grpSpPr>
        <p:pic>
          <p:nvPicPr>
            <p:cNvPr id="33" name="燕尾形 6"/>
            <p:cNvPicPr>
              <a:picLocks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0"/>
              <a:ext cx="387" cy="8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" name="Text Box 17"/>
            <p:cNvSpPr txBox="1">
              <a:spLocks noChangeArrowheads="1"/>
            </p:cNvSpPr>
            <p:nvPr/>
          </p:nvSpPr>
          <p:spPr bwMode="auto">
            <a:xfrm>
              <a:off x="36" y="24"/>
              <a:ext cx="315" cy="7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 lang="zh-CN" altLang="en-US">
                <a:latin typeface="华文新魏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1154993"/>
            <a:ext cx="2093913" cy="55086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作业布置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2035277" y="2337056"/>
            <a:ext cx="7934631" cy="1815882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课本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en-US" altLang="zh-CN" sz="2800" baseline="-25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42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      第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endParaRPr lang="en-US" altLang="zh-CN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阅读课本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en-US" altLang="zh-CN" sz="2800" baseline="-25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44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分立元件电路和集成电路</a:t>
            </a:r>
            <a:r>
              <a:rPr lang="en-US" altLang="zh-CN" sz="28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1216641"/>
            <a:ext cx="1769806" cy="4528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学习目标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557976" y="2103745"/>
            <a:ext cx="6624637" cy="245605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>
              <a:lnSpc>
                <a:spcPct val="160000"/>
              </a:lnSpc>
            </a:pPr>
            <a:r>
              <a:rPr lang="en-US" altLang="zh-CN" sz="2400" i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 </a:t>
            </a:r>
            <a:r>
              <a:rPr lang="zh-CN" altLang="en-US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知道</a:t>
            </a:r>
            <a:r>
              <a:rPr lang="zh-CN" altLang="en-US" sz="24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串联电路和并联电路的连接特点</a:t>
            </a:r>
            <a:r>
              <a:rPr lang="zh-CN" altLang="en-US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zh-CN" altLang="en-US" sz="24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60000"/>
              </a:lnSpc>
            </a:pPr>
            <a:r>
              <a:rPr lang="en-US" altLang="zh-CN" sz="2400" i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2400" i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r>
              <a:rPr lang="zh-CN" altLang="en-US" sz="24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知道开关在串、并联电路中的控制作用。</a:t>
            </a:r>
            <a:endParaRPr lang="zh-CN" altLang="en-US" sz="24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60000"/>
              </a:lnSpc>
            </a:pPr>
            <a:r>
              <a:rPr lang="en-US" altLang="zh-CN" sz="2400" i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3.</a:t>
            </a:r>
            <a:r>
              <a:rPr lang="en-US" altLang="zh-CN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会识别串联电路和并联电路。</a:t>
            </a:r>
            <a:endParaRPr lang="zh-CN" altLang="en-US" sz="24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60000"/>
              </a:lnSpc>
            </a:pPr>
            <a:r>
              <a:rPr lang="en-US" altLang="zh-CN" sz="2400" i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4.</a:t>
            </a:r>
            <a:r>
              <a:rPr lang="en-US" altLang="zh-CN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会连接串联电路和并联电路。</a:t>
            </a:r>
            <a:endParaRPr lang="zh-CN" altLang="en-US" sz="24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996137"/>
            <a:ext cx="1769806" cy="4528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复习回顾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>
            <a:off x="1680075" y="1974013"/>
            <a:ext cx="37473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</a:t>
            </a:r>
            <a:r>
              <a:rPr lang="en-US" altLang="zh-CN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：一个简单的电路由哪些部分组成？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Picture 9"/>
          <p:cNvPicPr>
            <a:picLocks noChangeAspect="1"/>
          </p:cNvPicPr>
          <p:nvPr/>
        </p:nvPicPr>
        <p:blipFill>
          <a:blip r:embed="rId1"/>
          <a:srcRect l="7915" t="8800" r="11401" b="11813"/>
          <a:stretch>
            <a:fillRect/>
          </a:stretch>
        </p:blipFill>
        <p:spPr bwMode="auto">
          <a:xfrm>
            <a:off x="4412228" y="3330057"/>
            <a:ext cx="2778125" cy="196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本框 1"/>
          <p:cNvSpPr txBox="1"/>
          <p:nvPr/>
        </p:nvSpPr>
        <p:spPr>
          <a:xfrm>
            <a:off x="6458552" y="2062502"/>
            <a:ext cx="37473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</a:t>
            </a:r>
            <a:r>
              <a:rPr lang="en-US" altLang="zh-CN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：电路中各元件的作用分别是什么？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1176687"/>
            <a:ext cx="1769806" cy="4528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活动探究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1517843" y="1959265"/>
            <a:ext cx="85553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现实电路中的用电器不可能只有一个，如果有两只灯泡，开关一只和导线若干，你能组装成什么样的电路呢？请设计出电路图。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8" name="组合 37"/>
          <p:cNvGrpSpPr/>
          <p:nvPr/>
        </p:nvGrpSpPr>
        <p:grpSpPr>
          <a:xfrm>
            <a:off x="3100490" y="3040370"/>
            <a:ext cx="6604716" cy="2836094"/>
            <a:chOff x="3100490" y="3040370"/>
            <a:chExt cx="6604716" cy="2836094"/>
          </a:xfrm>
        </p:grpSpPr>
        <p:grpSp>
          <p:nvGrpSpPr>
            <p:cNvPr id="37" name="组合 36"/>
            <p:cNvGrpSpPr/>
            <p:nvPr/>
          </p:nvGrpSpPr>
          <p:grpSpPr>
            <a:xfrm>
              <a:off x="4885967" y="4454115"/>
              <a:ext cx="3151188" cy="545588"/>
              <a:chOff x="4885967" y="4454115"/>
              <a:chExt cx="3151188" cy="545588"/>
            </a:xfrm>
          </p:grpSpPr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7476767" y="4454115"/>
                <a:ext cx="560388" cy="47184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pPr algn="just"/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zh-CN" sz="2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altLang="zh-C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4885967" y="4525553"/>
                <a:ext cx="669925" cy="4741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pPr algn="just"/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zh-CN" sz="2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altLang="zh-CN" sz="24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33" name="Picture 29" descr="C:\Documents and Settings\zhanglijuan\桌面\开关.tif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3100490" y="3640803"/>
              <a:ext cx="1439862" cy="1192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30" descr="C:\Documents and Settings\zhanglijuan\桌面\灯泡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55828" y="4808076"/>
              <a:ext cx="1584325" cy="1068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31" descr="C:\Documents and Settings\zhanglijuan\桌面\电池组.ti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79999" y="3040370"/>
              <a:ext cx="2447925" cy="844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0" descr="C:\Documents and Settings\zhanglijuan\桌面\灯泡.t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120881" y="3942172"/>
              <a:ext cx="1584325" cy="1068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1102696"/>
            <a:ext cx="1769806" cy="4528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实验探究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573929" y="2425187"/>
            <a:ext cx="2083671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 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设计电路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573929" y="3145912"/>
            <a:ext cx="2762097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连接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实物电路，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使两灯泡同时发光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03428" y="4219011"/>
            <a:ext cx="2703101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3. 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探究两种连接方式的电路中灯泡工作的特点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标题 1"/>
          <p:cNvSpPr txBox="1"/>
          <p:nvPr/>
        </p:nvSpPr>
        <p:spPr>
          <a:xfrm>
            <a:off x="8948635" y="1597128"/>
            <a:ext cx="2093986" cy="57088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组装电路</a:t>
            </a:r>
            <a:endParaRPr lang="zh-CN" altLang="en-US" sz="24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13" name="标题 1"/>
          <p:cNvSpPr txBox="1"/>
          <p:nvPr/>
        </p:nvSpPr>
        <p:spPr>
          <a:xfrm>
            <a:off x="5173047" y="1597127"/>
            <a:ext cx="2289636" cy="57088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设计电路</a:t>
            </a:r>
            <a:endParaRPr lang="zh-CN" altLang="en-US" sz="24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50" name="组合 49"/>
          <p:cNvGrpSpPr/>
          <p:nvPr/>
        </p:nvGrpSpPr>
        <p:grpSpPr>
          <a:xfrm>
            <a:off x="5102451" y="2125713"/>
            <a:ext cx="1539240" cy="1040765"/>
            <a:chOff x="971550" y="2708275"/>
            <a:chExt cx="2752725" cy="1990725"/>
          </a:xfrm>
        </p:grpSpPr>
        <p:grpSp>
          <p:nvGrpSpPr>
            <p:cNvPr id="31" name="组合 30"/>
            <p:cNvGrpSpPr/>
            <p:nvPr/>
          </p:nvGrpSpPr>
          <p:grpSpPr>
            <a:xfrm>
              <a:off x="971550" y="2877186"/>
              <a:ext cx="2752725" cy="1821814"/>
              <a:chOff x="971550" y="2877186"/>
              <a:chExt cx="2752725" cy="1821814"/>
            </a:xfrm>
          </p:grpSpPr>
          <p:sp>
            <p:nvSpPr>
              <p:cNvPr id="32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1547813" y="4198938"/>
                <a:ext cx="531812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3" name="Line 1032"/>
              <p:cNvSpPr>
                <a:spLocks noChangeAspect="1" noChangeShapeType="1"/>
              </p:cNvSpPr>
              <p:nvPr/>
            </p:nvSpPr>
            <p:spPr bwMode="auto">
              <a:xfrm flipV="1">
                <a:off x="3708400" y="2986088"/>
                <a:ext cx="0" cy="147478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1037"/>
              <p:cNvSpPr>
                <a:spLocks noChangeAspect="1" noChangeShapeType="1"/>
              </p:cNvSpPr>
              <p:nvPr/>
            </p:nvSpPr>
            <p:spPr bwMode="auto">
              <a:xfrm rot="16200000">
                <a:off x="3344863" y="2597150"/>
                <a:ext cx="0" cy="75882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1209675" y="2744788"/>
                <a:ext cx="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37" name="组合 21"/>
              <p:cNvGrpSpPr/>
              <p:nvPr/>
            </p:nvGrpSpPr>
            <p:grpSpPr bwMode="auto">
              <a:xfrm>
                <a:off x="1425575" y="2877186"/>
                <a:ext cx="439738" cy="134992"/>
                <a:chOff x="2058591" y="4517725"/>
                <a:chExt cx="360427" cy="111780"/>
              </a:xfrm>
            </p:grpSpPr>
            <p:sp>
              <p:nvSpPr>
                <p:cNvPr id="44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  <p:sp>
            <p:nvSpPr>
              <p:cNvPr id="38" name="Line 1043"/>
              <p:cNvSpPr>
                <a:spLocks noChangeAspect="1" noChangeShapeType="1"/>
              </p:cNvSpPr>
              <p:nvPr/>
            </p:nvSpPr>
            <p:spPr bwMode="auto">
              <a:xfrm>
                <a:off x="2066925" y="4448175"/>
                <a:ext cx="5318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971550" y="4446588"/>
                <a:ext cx="581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Line 1045"/>
              <p:cNvSpPr>
                <a:spLocks noChangeAspect="1" noChangeShapeType="1"/>
              </p:cNvSpPr>
              <p:nvPr/>
            </p:nvSpPr>
            <p:spPr bwMode="auto">
              <a:xfrm>
                <a:off x="985838" y="2970213"/>
                <a:ext cx="0" cy="149066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2309019" y="2429669"/>
                <a:ext cx="0" cy="109061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2600325" y="4205288"/>
                <a:ext cx="531813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Line 1043"/>
              <p:cNvSpPr>
                <a:spLocks noChangeAspect="1" noChangeShapeType="1"/>
              </p:cNvSpPr>
              <p:nvPr/>
            </p:nvSpPr>
            <p:spPr bwMode="auto">
              <a:xfrm>
                <a:off x="3132138" y="4437063"/>
                <a:ext cx="5699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48" name="Line 1035"/>
            <p:cNvSpPr>
              <a:spLocks noChangeAspect="1" noChangeShapeType="1"/>
            </p:cNvSpPr>
            <p:nvPr/>
          </p:nvSpPr>
          <p:spPr bwMode="auto">
            <a:xfrm rot="16200000">
              <a:off x="2570956" y="2980532"/>
              <a:ext cx="54451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9" name="Line 1036"/>
            <p:cNvSpPr>
              <a:spLocks noChangeAspect="1" noChangeShapeType="1"/>
            </p:cNvSpPr>
            <p:nvPr/>
          </p:nvSpPr>
          <p:spPr bwMode="auto">
            <a:xfrm rot="16200000">
              <a:off x="2822589" y="2966012"/>
              <a:ext cx="29524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5094511" y="4026307"/>
            <a:ext cx="1704496" cy="1706202"/>
            <a:chOff x="1599143" y="4041058"/>
            <a:chExt cx="1704496" cy="1706202"/>
          </a:xfrm>
        </p:grpSpPr>
        <p:grpSp>
          <p:nvGrpSpPr>
            <p:cNvPr id="77" name="组合 76"/>
            <p:cNvGrpSpPr/>
            <p:nvPr/>
          </p:nvGrpSpPr>
          <p:grpSpPr>
            <a:xfrm>
              <a:off x="1599143" y="4041058"/>
              <a:ext cx="1704496" cy="1706202"/>
              <a:chOff x="1599143" y="3488448"/>
              <a:chExt cx="2744770" cy="2258812"/>
            </a:xfrm>
          </p:grpSpPr>
          <p:sp>
            <p:nvSpPr>
              <p:cNvPr id="52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2761176" y="4316923"/>
                <a:ext cx="531812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3" name="Line 1035"/>
              <p:cNvSpPr>
                <a:spLocks noChangeAspect="1" noChangeShapeType="1"/>
              </p:cNvSpPr>
              <p:nvPr/>
            </p:nvSpPr>
            <p:spPr bwMode="auto">
              <a:xfrm rot="16200000">
                <a:off x="3176367" y="3760704"/>
                <a:ext cx="5445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4" name="Line 1037"/>
              <p:cNvSpPr>
                <a:spLocks noChangeAspect="1" noChangeShapeType="1"/>
              </p:cNvSpPr>
              <p:nvPr/>
            </p:nvSpPr>
            <p:spPr bwMode="auto">
              <a:xfrm rot="16200000">
                <a:off x="3962931" y="3421565"/>
                <a:ext cx="0" cy="75882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5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1827743" y="3569203"/>
                <a:ext cx="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56" name="组合 21"/>
              <p:cNvGrpSpPr/>
              <p:nvPr/>
            </p:nvGrpSpPr>
            <p:grpSpPr bwMode="auto">
              <a:xfrm>
                <a:off x="2043637" y="3701561"/>
                <a:ext cx="439736" cy="134992"/>
                <a:chOff x="2058591" y="4517725"/>
                <a:chExt cx="360427" cy="111780"/>
              </a:xfrm>
            </p:grpSpPr>
            <p:sp>
              <p:nvSpPr>
                <p:cNvPr id="71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2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  <p:sp>
            <p:nvSpPr>
              <p:cNvPr id="57" name="Line 1043"/>
              <p:cNvSpPr>
                <a:spLocks noChangeAspect="1" noChangeShapeType="1"/>
              </p:cNvSpPr>
              <p:nvPr/>
            </p:nvSpPr>
            <p:spPr bwMode="auto">
              <a:xfrm>
                <a:off x="2169038" y="5518660"/>
                <a:ext cx="59055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8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2184913" y="4566160"/>
                <a:ext cx="581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9" name="Line 1045"/>
              <p:cNvSpPr>
                <a:spLocks noChangeAspect="1" noChangeShapeType="1"/>
              </p:cNvSpPr>
              <p:nvPr/>
            </p:nvSpPr>
            <p:spPr bwMode="auto">
              <a:xfrm>
                <a:off x="1603892" y="3818443"/>
                <a:ext cx="19046" cy="123984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0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2927087" y="3252496"/>
                <a:ext cx="0" cy="109061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1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2761176" y="5253548"/>
                <a:ext cx="531812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2" name="Line 1043"/>
              <p:cNvSpPr>
                <a:spLocks noChangeAspect="1" noChangeShapeType="1"/>
              </p:cNvSpPr>
              <p:nvPr/>
            </p:nvSpPr>
            <p:spPr bwMode="auto">
              <a:xfrm>
                <a:off x="3286638" y="4572510"/>
                <a:ext cx="5699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3" name="Line 1043"/>
              <p:cNvSpPr>
                <a:spLocks noChangeAspect="1" noChangeShapeType="1"/>
              </p:cNvSpPr>
              <p:nvPr/>
            </p:nvSpPr>
            <p:spPr bwMode="auto">
              <a:xfrm>
                <a:off x="3307276" y="5526598"/>
                <a:ext cx="5318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4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1627701" y="5045585"/>
                <a:ext cx="581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5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3818451" y="5055110"/>
                <a:ext cx="5254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6" name="Line 1045"/>
              <p:cNvSpPr>
                <a:spLocks noChangeAspect="1" noChangeShapeType="1"/>
              </p:cNvSpPr>
              <p:nvPr/>
            </p:nvSpPr>
            <p:spPr bwMode="auto">
              <a:xfrm>
                <a:off x="2196026" y="4559810"/>
                <a:ext cx="0" cy="98107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7" name="Line 1045"/>
              <p:cNvSpPr>
                <a:spLocks noChangeAspect="1" noChangeShapeType="1"/>
              </p:cNvSpPr>
              <p:nvPr/>
            </p:nvSpPr>
            <p:spPr bwMode="auto">
              <a:xfrm>
                <a:off x="3842263" y="4570923"/>
                <a:ext cx="0" cy="98107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8" name="Oval 235"/>
              <p:cNvSpPr>
                <a:spLocks noChangeAspect="1" noChangeArrowheads="1"/>
              </p:cNvSpPr>
              <p:nvPr/>
            </p:nvSpPr>
            <p:spPr bwMode="auto">
              <a:xfrm flipV="1">
                <a:off x="2145226" y="4999548"/>
                <a:ext cx="88900" cy="9048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9" name="Oval 235"/>
              <p:cNvSpPr>
                <a:spLocks noChangeAspect="1" noChangeArrowheads="1"/>
              </p:cNvSpPr>
              <p:nvPr/>
            </p:nvSpPr>
            <p:spPr bwMode="auto">
              <a:xfrm flipV="1">
                <a:off x="3796226" y="5015423"/>
                <a:ext cx="88900" cy="9048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cxnSp>
            <p:nvCxnSpPr>
              <p:cNvPr id="70" name="直接连接符 69"/>
              <p:cNvCxnSpPr/>
              <p:nvPr/>
            </p:nvCxnSpPr>
            <p:spPr>
              <a:xfrm rot="5400000" flipH="1" flipV="1">
                <a:off x="3711313" y="4425666"/>
                <a:ext cx="1214446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</p:cxnSp>
        </p:grpSp>
        <p:sp>
          <p:nvSpPr>
            <p:cNvPr id="76" name="Line 1035"/>
            <p:cNvSpPr>
              <a:spLocks noChangeAspect="1" noChangeShapeType="1"/>
            </p:cNvSpPr>
            <p:nvPr/>
          </p:nvSpPr>
          <p:spPr bwMode="auto">
            <a:xfrm rot="16200000">
              <a:off x="2713909" y="4245325"/>
              <a:ext cx="267475" cy="24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9" name="Text Box 5"/>
          <p:cNvSpPr txBox="1">
            <a:spLocks noChangeArrowheads="1"/>
          </p:cNvSpPr>
          <p:nvPr/>
        </p:nvSpPr>
        <p:spPr bwMode="auto">
          <a:xfrm>
            <a:off x="5413427" y="3285509"/>
            <a:ext cx="9136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方式一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2" name="Text Box 5"/>
          <p:cNvSpPr txBox="1">
            <a:spLocks noChangeArrowheads="1"/>
          </p:cNvSpPr>
          <p:nvPr/>
        </p:nvSpPr>
        <p:spPr bwMode="auto">
          <a:xfrm>
            <a:off x="5516664" y="5866476"/>
            <a:ext cx="92838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方式二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3" name="标题 1"/>
          <p:cNvSpPr txBox="1"/>
          <p:nvPr/>
        </p:nvSpPr>
        <p:spPr>
          <a:xfrm>
            <a:off x="1736674" y="1788855"/>
            <a:ext cx="2093986" cy="57088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4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实验步骤</a:t>
            </a:r>
            <a:endParaRPr lang="zh-CN" altLang="en-US" sz="24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110" name="组合 109"/>
          <p:cNvGrpSpPr/>
          <p:nvPr/>
        </p:nvGrpSpPr>
        <p:grpSpPr>
          <a:xfrm>
            <a:off x="8192729" y="2140718"/>
            <a:ext cx="3089786" cy="1620121"/>
            <a:chOff x="3635478" y="2125969"/>
            <a:chExt cx="3089786" cy="1620121"/>
          </a:xfrm>
        </p:grpSpPr>
        <p:grpSp>
          <p:nvGrpSpPr>
            <p:cNvPr id="84" name="组合 83"/>
            <p:cNvGrpSpPr/>
            <p:nvPr/>
          </p:nvGrpSpPr>
          <p:grpSpPr>
            <a:xfrm>
              <a:off x="3646179" y="2125969"/>
              <a:ext cx="3079085" cy="1620121"/>
              <a:chOff x="3100490" y="3040370"/>
              <a:chExt cx="6604716" cy="2836094"/>
            </a:xfrm>
          </p:grpSpPr>
          <p:grpSp>
            <p:nvGrpSpPr>
              <p:cNvPr id="85" name="组合 36"/>
              <p:cNvGrpSpPr/>
              <p:nvPr/>
            </p:nvGrpSpPr>
            <p:grpSpPr>
              <a:xfrm>
                <a:off x="4885967" y="4454115"/>
                <a:ext cx="4244207" cy="703488"/>
                <a:chOff x="4885967" y="4454115"/>
                <a:chExt cx="4244207" cy="703488"/>
              </a:xfrm>
            </p:grpSpPr>
            <p:sp>
              <p:nvSpPr>
                <p:cNvPr id="9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476765" y="4454115"/>
                  <a:ext cx="1653409" cy="703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altLang="zh-CN" sz="12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n-US" altLang="zh-CN" sz="12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1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885967" y="4525552"/>
                  <a:ext cx="1512826" cy="632051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altLang="zh-CN" sz="12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n-US" altLang="zh-CN" sz="12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86" name="Picture 29" descr="C:\Documents and Settings\zhanglijuan\桌面\开关.tif"/>
              <p:cNvPicPr>
                <a:picLocks noChangeAspect="1" noChangeArrowheads="1"/>
              </p:cNvPicPr>
              <p:nvPr/>
            </p:nvPicPr>
            <p:blipFill>
              <a:blip r:embed="rId1" cstate="print"/>
              <a:srcRect/>
              <a:stretch>
                <a:fillRect/>
              </a:stretch>
            </p:blipFill>
            <p:spPr bwMode="auto">
              <a:xfrm>
                <a:off x="3100490" y="3640803"/>
                <a:ext cx="1439862" cy="1192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7" name="Picture 30" descr="C:\Documents and Settings\zhanglijuan\桌面\灯泡.tif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455828" y="4808076"/>
                <a:ext cx="1584325" cy="1068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8" name="Picture 31" descr="C:\Documents and Settings\zhanglijuan\桌面\电池组.tif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079999" y="3040370"/>
                <a:ext cx="2447925" cy="844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9" name="Picture 30" descr="C:\Documents and Settings\zhanglijuan\桌面\灯泡.tif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120881" y="3942172"/>
                <a:ext cx="1584325" cy="1068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0" name="任意多边形 99"/>
            <p:cNvSpPr/>
            <p:nvPr/>
          </p:nvSpPr>
          <p:spPr bwMode="auto">
            <a:xfrm>
              <a:off x="3635478" y="2244213"/>
              <a:ext cx="1172496" cy="690716"/>
            </a:xfrm>
            <a:custGeom>
              <a:avLst/>
              <a:gdLst>
                <a:gd name="connsiteX0" fmla="*/ 1172496 w 1172496"/>
                <a:gd name="connsiteY0" fmla="*/ 86032 h 690716"/>
                <a:gd name="connsiteX1" fmla="*/ 538316 w 1172496"/>
                <a:gd name="connsiteY1" fmla="*/ 41787 h 690716"/>
                <a:gd name="connsiteX2" fmla="*/ 51619 w 1172496"/>
                <a:gd name="connsiteY2" fmla="*/ 336755 h 690716"/>
                <a:gd name="connsiteX3" fmla="*/ 228599 w 1172496"/>
                <a:gd name="connsiteY3" fmla="*/ 690716 h 690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2496" h="690716">
                  <a:moveTo>
                    <a:pt x="1172496" y="86032"/>
                  </a:moveTo>
                  <a:cubicBezTo>
                    <a:pt x="948812" y="43016"/>
                    <a:pt x="725129" y="0"/>
                    <a:pt x="538316" y="41787"/>
                  </a:cubicBezTo>
                  <a:cubicBezTo>
                    <a:pt x="351503" y="83574"/>
                    <a:pt x="103239" y="228600"/>
                    <a:pt x="51619" y="336755"/>
                  </a:cubicBezTo>
                  <a:cubicBezTo>
                    <a:pt x="0" y="444910"/>
                    <a:pt x="114299" y="567813"/>
                    <a:pt x="228599" y="690716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1" name="任意多边形 100"/>
            <p:cNvSpPr/>
            <p:nvPr/>
          </p:nvSpPr>
          <p:spPr bwMode="auto">
            <a:xfrm>
              <a:off x="4109883" y="2934929"/>
              <a:ext cx="830827" cy="545690"/>
            </a:xfrm>
            <a:custGeom>
              <a:avLst/>
              <a:gdLst>
                <a:gd name="connsiteX0" fmla="*/ 4917 w 830827"/>
                <a:gd name="connsiteY0" fmla="*/ 0 h 545690"/>
                <a:gd name="connsiteX1" fmla="*/ 137652 w 830827"/>
                <a:gd name="connsiteY1" fmla="*/ 368710 h 545690"/>
                <a:gd name="connsiteX2" fmla="*/ 830827 w 830827"/>
                <a:gd name="connsiteY2" fmla="*/ 545690 h 545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0827" h="545690">
                  <a:moveTo>
                    <a:pt x="4917" y="0"/>
                  </a:moveTo>
                  <a:cubicBezTo>
                    <a:pt x="2458" y="138881"/>
                    <a:pt x="0" y="277762"/>
                    <a:pt x="137652" y="368710"/>
                  </a:cubicBezTo>
                  <a:cubicBezTo>
                    <a:pt x="275304" y="459658"/>
                    <a:pt x="553065" y="502674"/>
                    <a:pt x="830827" y="545690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eaLnBrk="1" hangingPunct="1"/>
              <a:endParaRPr lang="zh-CN" altLang="en-US" smtClean="0"/>
            </a:p>
          </p:txBody>
        </p:sp>
        <p:sp>
          <p:nvSpPr>
            <p:cNvPr id="102" name="任意多边形 101"/>
            <p:cNvSpPr/>
            <p:nvPr/>
          </p:nvSpPr>
          <p:spPr bwMode="auto">
            <a:xfrm>
              <a:off x="5338916" y="2964426"/>
              <a:ext cx="840658" cy="501445"/>
            </a:xfrm>
            <a:custGeom>
              <a:avLst/>
              <a:gdLst>
                <a:gd name="connsiteX0" fmla="*/ 0 w 840658"/>
                <a:gd name="connsiteY0" fmla="*/ 501445 h 501445"/>
                <a:gd name="connsiteX1" fmla="*/ 840658 w 840658"/>
                <a:gd name="connsiteY1" fmla="*/ 0 h 501445"/>
                <a:gd name="connsiteX2" fmla="*/ 840658 w 840658"/>
                <a:gd name="connsiteY2" fmla="*/ 0 h 501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40658" h="501445">
                  <a:moveTo>
                    <a:pt x="0" y="501445"/>
                  </a:moveTo>
                  <a:lnTo>
                    <a:pt x="840658" y="0"/>
                  </a:lnTo>
                  <a:lnTo>
                    <a:pt x="840658" y="0"/>
                  </a:ln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eaLnBrk="1" hangingPunct="1"/>
              <a:endParaRPr lang="zh-CN" altLang="en-US" smtClean="0"/>
            </a:p>
          </p:txBody>
        </p:sp>
        <p:sp>
          <p:nvSpPr>
            <p:cNvPr id="103" name="任意多边形 102"/>
            <p:cNvSpPr/>
            <p:nvPr/>
          </p:nvSpPr>
          <p:spPr bwMode="auto">
            <a:xfrm>
              <a:off x="5589639" y="2251587"/>
              <a:ext cx="1111045" cy="683342"/>
            </a:xfrm>
            <a:custGeom>
              <a:avLst/>
              <a:gdLst>
                <a:gd name="connsiteX0" fmla="*/ 0 w 1111045"/>
                <a:gd name="connsiteY0" fmla="*/ 34413 h 683342"/>
                <a:gd name="connsiteX1" fmla="*/ 619432 w 1111045"/>
                <a:gd name="connsiteY1" fmla="*/ 4916 h 683342"/>
                <a:gd name="connsiteX2" fmla="*/ 693174 w 1111045"/>
                <a:gd name="connsiteY2" fmla="*/ 63910 h 683342"/>
                <a:gd name="connsiteX3" fmla="*/ 1061884 w 1111045"/>
                <a:gd name="connsiteY3" fmla="*/ 108155 h 683342"/>
                <a:gd name="connsiteX4" fmla="*/ 988142 w 1111045"/>
                <a:gd name="connsiteY4" fmla="*/ 683342 h 683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1045" h="683342">
                  <a:moveTo>
                    <a:pt x="0" y="34413"/>
                  </a:moveTo>
                  <a:cubicBezTo>
                    <a:pt x="251951" y="17206"/>
                    <a:pt x="503903" y="0"/>
                    <a:pt x="619432" y="4916"/>
                  </a:cubicBezTo>
                  <a:cubicBezTo>
                    <a:pt x="734961" y="9832"/>
                    <a:pt x="619432" y="46704"/>
                    <a:pt x="693174" y="63910"/>
                  </a:cubicBezTo>
                  <a:cubicBezTo>
                    <a:pt x="766916" y="81116"/>
                    <a:pt x="1012723" y="4916"/>
                    <a:pt x="1061884" y="108155"/>
                  </a:cubicBezTo>
                  <a:cubicBezTo>
                    <a:pt x="1111045" y="211394"/>
                    <a:pt x="1049593" y="447368"/>
                    <a:pt x="988142" y="683342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eaLnBrk="1" hangingPunct="1"/>
              <a:endParaRPr lang="zh-CN" altLang="en-US" smtClean="0"/>
            </a:p>
          </p:txBody>
        </p:sp>
      </p:grpSp>
      <p:grpSp>
        <p:nvGrpSpPr>
          <p:cNvPr id="109" name="组合 108"/>
          <p:cNvGrpSpPr/>
          <p:nvPr/>
        </p:nvGrpSpPr>
        <p:grpSpPr>
          <a:xfrm>
            <a:off x="8261555" y="4117002"/>
            <a:ext cx="3269225" cy="1620121"/>
            <a:chOff x="3704304" y="4102253"/>
            <a:chExt cx="3269225" cy="1620121"/>
          </a:xfrm>
        </p:grpSpPr>
        <p:grpSp>
          <p:nvGrpSpPr>
            <p:cNvPr id="92" name="组合 91"/>
            <p:cNvGrpSpPr/>
            <p:nvPr/>
          </p:nvGrpSpPr>
          <p:grpSpPr>
            <a:xfrm>
              <a:off x="3808411" y="4102253"/>
              <a:ext cx="3079085" cy="1620121"/>
              <a:chOff x="3100490" y="3040370"/>
              <a:chExt cx="6604716" cy="2836094"/>
            </a:xfrm>
          </p:grpSpPr>
          <p:grpSp>
            <p:nvGrpSpPr>
              <p:cNvPr id="93" name="组合 36"/>
              <p:cNvGrpSpPr/>
              <p:nvPr/>
            </p:nvGrpSpPr>
            <p:grpSpPr>
              <a:xfrm>
                <a:off x="4885967" y="4454115"/>
                <a:ext cx="4244207" cy="703488"/>
                <a:chOff x="4885967" y="4454115"/>
                <a:chExt cx="4244207" cy="703488"/>
              </a:xfrm>
            </p:grpSpPr>
            <p:sp>
              <p:nvSpPr>
                <p:cNvPr id="9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476765" y="4454115"/>
                  <a:ext cx="1653409" cy="703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altLang="zh-CN" sz="12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n-US" altLang="zh-CN" sz="12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885967" y="4525552"/>
                  <a:ext cx="1512826" cy="632051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altLang="zh-CN" sz="12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n-US" altLang="zh-CN" sz="12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94" name="Picture 29" descr="C:\Documents and Settings\zhanglijuan\桌面\开关.tif"/>
              <p:cNvPicPr>
                <a:picLocks noChangeAspect="1" noChangeArrowheads="1"/>
              </p:cNvPicPr>
              <p:nvPr/>
            </p:nvPicPr>
            <p:blipFill>
              <a:blip r:embed="rId1" cstate="print"/>
              <a:srcRect/>
              <a:stretch>
                <a:fillRect/>
              </a:stretch>
            </p:blipFill>
            <p:spPr bwMode="auto">
              <a:xfrm>
                <a:off x="3100490" y="3640803"/>
                <a:ext cx="1439862" cy="1192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5" name="Picture 30" descr="C:\Documents and Settings\zhanglijuan\桌面\灯泡.tif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455828" y="4808076"/>
                <a:ext cx="1584325" cy="1068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6" name="Picture 31" descr="C:\Documents and Settings\zhanglijuan\桌面\电池组.tif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079999" y="3040370"/>
                <a:ext cx="2447925" cy="844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7" name="Picture 30" descr="C:\Documents and Settings\zhanglijuan\桌面\灯泡.tif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120881" y="3942172"/>
                <a:ext cx="1584325" cy="1068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4" name="任意多边形 103"/>
            <p:cNvSpPr/>
            <p:nvPr/>
          </p:nvSpPr>
          <p:spPr bwMode="auto">
            <a:xfrm>
              <a:off x="3704304" y="4218039"/>
              <a:ext cx="1265902" cy="693174"/>
            </a:xfrm>
            <a:custGeom>
              <a:avLst/>
              <a:gdLst>
                <a:gd name="connsiteX0" fmla="*/ 1265902 w 1265902"/>
                <a:gd name="connsiteY0" fmla="*/ 58993 h 693174"/>
                <a:gd name="connsiteX1" fmla="*/ 602225 w 1265902"/>
                <a:gd name="connsiteY1" fmla="*/ 44245 h 693174"/>
                <a:gd name="connsiteX2" fmla="*/ 56535 w 1265902"/>
                <a:gd name="connsiteY2" fmla="*/ 324464 h 693174"/>
                <a:gd name="connsiteX3" fmla="*/ 263012 w 1265902"/>
                <a:gd name="connsiteY3" fmla="*/ 693174 h 693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5902" h="693174">
                  <a:moveTo>
                    <a:pt x="1265902" y="58993"/>
                  </a:moveTo>
                  <a:cubicBezTo>
                    <a:pt x="1034844" y="29496"/>
                    <a:pt x="803786" y="0"/>
                    <a:pt x="602225" y="44245"/>
                  </a:cubicBezTo>
                  <a:cubicBezTo>
                    <a:pt x="400664" y="88490"/>
                    <a:pt x="113071" y="216309"/>
                    <a:pt x="56535" y="324464"/>
                  </a:cubicBezTo>
                  <a:cubicBezTo>
                    <a:pt x="0" y="432619"/>
                    <a:pt x="131506" y="562896"/>
                    <a:pt x="263012" y="693174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5" name="任意多边形 104"/>
            <p:cNvSpPr/>
            <p:nvPr/>
          </p:nvSpPr>
          <p:spPr bwMode="auto">
            <a:xfrm>
              <a:off x="4277032" y="4896465"/>
              <a:ext cx="2064774" cy="83573"/>
            </a:xfrm>
            <a:custGeom>
              <a:avLst/>
              <a:gdLst>
                <a:gd name="connsiteX0" fmla="*/ 0 w 2064774"/>
                <a:gd name="connsiteY0" fmla="*/ 0 h 83573"/>
                <a:gd name="connsiteX1" fmla="*/ 722671 w 2064774"/>
                <a:gd name="connsiteY1" fmla="*/ 73741 h 83573"/>
                <a:gd name="connsiteX2" fmla="*/ 2064774 w 2064774"/>
                <a:gd name="connsiteY2" fmla="*/ 58993 h 83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64774" h="83573">
                  <a:moveTo>
                    <a:pt x="0" y="0"/>
                  </a:moveTo>
                  <a:cubicBezTo>
                    <a:pt x="189271" y="31954"/>
                    <a:pt x="378542" y="63909"/>
                    <a:pt x="722671" y="73741"/>
                  </a:cubicBezTo>
                  <a:cubicBezTo>
                    <a:pt x="1066800" y="83573"/>
                    <a:pt x="1565787" y="71283"/>
                    <a:pt x="2064774" y="58993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6" name="任意多边形 105"/>
            <p:cNvSpPr/>
            <p:nvPr/>
          </p:nvSpPr>
          <p:spPr bwMode="auto">
            <a:xfrm>
              <a:off x="5707626" y="4203290"/>
              <a:ext cx="1265903" cy="722671"/>
            </a:xfrm>
            <a:custGeom>
              <a:avLst/>
              <a:gdLst>
                <a:gd name="connsiteX0" fmla="*/ 0 w 1265903"/>
                <a:gd name="connsiteY0" fmla="*/ 73742 h 722671"/>
                <a:gd name="connsiteX1" fmla="*/ 619432 w 1265903"/>
                <a:gd name="connsiteY1" fmla="*/ 58994 h 722671"/>
                <a:gd name="connsiteX2" fmla="*/ 1194619 w 1265903"/>
                <a:gd name="connsiteY2" fmla="*/ 427704 h 722671"/>
                <a:gd name="connsiteX3" fmla="*/ 1047135 w 1265903"/>
                <a:gd name="connsiteY3" fmla="*/ 722671 h 72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5903" h="722671">
                  <a:moveTo>
                    <a:pt x="0" y="73742"/>
                  </a:moveTo>
                  <a:cubicBezTo>
                    <a:pt x="210164" y="36871"/>
                    <a:pt x="420329" y="0"/>
                    <a:pt x="619432" y="58994"/>
                  </a:cubicBezTo>
                  <a:cubicBezTo>
                    <a:pt x="818535" y="117988"/>
                    <a:pt x="1123335" y="317091"/>
                    <a:pt x="1194619" y="427704"/>
                  </a:cubicBezTo>
                  <a:cubicBezTo>
                    <a:pt x="1265903" y="538317"/>
                    <a:pt x="1156519" y="630494"/>
                    <a:pt x="1047135" y="722671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7" name="任意多边形 106"/>
            <p:cNvSpPr/>
            <p:nvPr/>
          </p:nvSpPr>
          <p:spPr bwMode="auto">
            <a:xfrm>
              <a:off x="4306529" y="4896465"/>
              <a:ext cx="865239" cy="570271"/>
            </a:xfrm>
            <a:custGeom>
              <a:avLst/>
              <a:gdLst>
                <a:gd name="connsiteX0" fmla="*/ 0 w 865239"/>
                <a:gd name="connsiteY0" fmla="*/ 0 h 570271"/>
                <a:gd name="connsiteX1" fmla="*/ 324465 w 865239"/>
                <a:gd name="connsiteY1" fmla="*/ 398206 h 570271"/>
                <a:gd name="connsiteX2" fmla="*/ 781665 w 865239"/>
                <a:gd name="connsiteY2" fmla="*/ 545690 h 570271"/>
                <a:gd name="connsiteX3" fmla="*/ 825910 w 865239"/>
                <a:gd name="connsiteY3" fmla="*/ 545690 h 570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5239" h="570271">
                  <a:moveTo>
                    <a:pt x="0" y="0"/>
                  </a:moveTo>
                  <a:cubicBezTo>
                    <a:pt x="97094" y="153629"/>
                    <a:pt x="194188" y="307258"/>
                    <a:pt x="324465" y="398206"/>
                  </a:cubicBezTo>
                  <a:cubicBezTo>
                    <a:pt x="454742" y="489154"/>
                    <a:pt x="698091" y="521109"/>
                    <a:pt x="781665" y="545690"/>
                  </a:cubicBezTo>
                  <a:cubicBezTo>
                    <a:pt x="865239" y="570271"/>
                    <a:pt x="845574" y="557980"/>
                    <a:pt x="825910" y="545690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8" name="任意多边形 107"/>
            <p:cNvSpPr/>
            <p:nvPr/>
          </p:nvSpPr>
          <p:spPr bwMode="auto">
            <a:xfrm>
              <a:off x="5501148" y="4970206"/>
              <a:ext cx="1224117" cy="663678"/>
            </a:xfrm>
            <a:custGeom>
              <a:avLst/>
              <a:gdLst>
                <a:gd name="connsiteX0" fmla="*/ 0 w 1224117"/>
                <a:gd name="connsiteY0" fmla="*/ 442452 h 663678"/>
                <a:gd name="connsiteX1" fmla="*/ 855407 w 1224117"/>
                <a:gd name="connsiteY1" fmla="*/ 589936 h 663678"/>
                <a:gd name="connsiteX2" fmla="*/ 1224117 w 1224117"/>
                <a:gd name="connsiteY2" fmla="*/ 0 h 663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4117" h="663678">
                  <a:moveTo>
                    <a:pt x="0" y="442452"/>
                  </a:moveTo>
                  <a:cubicBezTo>
                    <a:pt x="325694" y="553065"/>
                    <a:pt x="651388" y="663678"/>
                    <a:pt x="855407" y="589936"/>
                  </a:cubicBezTo>
                  <a:cubicBezTo>
                    <a:pt x="1059426" y="516194"/>
                    <a:pt x="1224117" y="0"/>
                    <a:pt x="1224117" y="0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3" grpId="0"/>
      <p:bldP spid="79" grpId="0"/>
      <p:bldP spid="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1098235"/>
            <a:ext cx="1769806" cy="4528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讨论总结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710321" y="1799305"/>
            <a:ext cx="2065265" cy="1426168"/>
            <a:chOff x="971550" y="2708275"/>
            <a:chExt cx="2752725" cy="1990725"/>
          </a:xfrm>
        </p:grpSpPr>
        <p:grpSp>
          <p:nvGrpSpPr>
            <p:cNvPr id="4" name="组合 30"/>
            <p:cNvGrpSpPr/>
            <p:nvPr/>
          </p:nvGrpSpPr>
          <p:grpSpPr>
            <a:xfrm>
              <a:off x="971550" y="2877186"/>
              <a:ext cx="2752725" cy="1821814"/>
              <a:chOff x="971550" y="2877186"/>
              <a:chExt cx="2752725" cy="1821814"/>
            </a:xfrm>
          </p:grpSpPr>
          <p:sp>
            <p:nvSpPr>
              <p:cNvPr id="7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1547813" y="4198938"/>
                <a:ext cx="531812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" name="Line 1032"/>
              <p:cNvSpPr>
                <a:spLocks noChangeAspect="1" noChangeShapeType="1"/>
              </p:cNvSpPr>
              <p:nvPr/>
            </p:nvSpPr>
            <p:spPr bwMode="auto">
              <a:xfrm flipV="1">
                <a:off x="3708400" y="2986088"/>
                <a:ext cx="0" cy="147478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" name="Line 1037"/>
              <p:cNvSpPr>
                <a:spLocks noChangeAspect="1" noChangeShapeType="1"/>
              </p:cNvSpPr>
              <p:nvPr/>
            </p:nvSpPr>
            <p:spPr bwMode="auto">
              <a:xfrm rot="16200000">
                <a:off x="3344863" y="2597150"/>
                <a:ext cx="0" cy="75882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1209675" y="2744788"/>
                <a:ext cx="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1" name="组合 21"/>
              <p:cNvGrpSpPr/>
              <p:nvPr/>
            </p:nvGrpSpPr>
            <p:grpSpPr bwMode="auto">
              <a:xfrm>
                <a:off x="1425575" y="2877186"/>
                <a:ext cx="439738" cy="134992"/>
                <a:chOff x="2058591" y="4517725"/>
                <a:chExt cx="360427" cy="111780"/>
              </a:xfrm>
            </p:grpSpPr>
            <p:sp>
              <p:nvSpPr>
                <p:cNvPr id="18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9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  <p:sp>
            <p:nvSpPr>
              <p:cNvPr id="12" name="Line 1043"/>
              <p:cNvSpPr>
                <a:spLocks noChangeAspect="1" noChangeShapeType="1"/>
              </p:cNvSpPr>
              <p:nvPr/>
            </p:nvSpPr>
            <p:spPr bwMode="auto">
              <a:xfrm>
                <a:off x="2066925" y="4448175"/>
                <a:ext cx="5318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971550" y="4446588"/>
                <a:ext cx="581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" name="Line 1045"/>
              <p:cNvSpPr>
                <a:spLocks noChangeAspect="1" noChangeShapeType="1"/>
              </p:cNvSpPr>
              <p:nvPr/>
            </p:nvSpPr>
            <p:spPr bwMode="auto">
              <a:xfrm>
                <a:off x="985838" y="2970213"/>
                <a:ext cx="0" cy="149066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2309019" y="2429669"/>
                <a:ext cx="0" cy="109061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2600325" y="4205288"/>
                <a:ext cx="531813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7" name="Line 1043"/>
              <p:cNvSpPr>
                <a:spLocks noChangeAspect="1" noChangeShapeType="1"/>
              </p:cNvSpPr>
              <p:nvPr/>
            </p:nvSpPr>
            <p:spPr bwMode="auto">
              <a:xfrm>
                <a:off x="3132138" y="4437063"/>
                <a:ext cx="5699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5" name="Line 1035"/>
            <p:cNvSpPr>
              <a:spLocks noChangeAspect="1" noChangeShapeType="1"/>
            </p:cNvSpPr>
            <p:nvPr/>
          </p:nvSpPr>
          <p:spPr bwMode="auto">
            <a:xfrm rot="16200000">
              <a:off x="2570956" y="2980532"/>
              <a:ext cx="54451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" name="Line 1036"/>
            <p:cNvSpPr>
              <a:spLocks noChangeAspect="1" noChangeShapeType="1"/>
            </p:cNvSpPr>
            <p:nvPr/>
          </p:nvSpPr>
          <p:spPr bwMode="auto">
            <a:xfrm rot="16200000">
              <a:off x="2822589" y="2966012"/>
              <a:ext cx="29524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6274382" y="1430594"/>
            <a:ext cx="2191192" cy="1927427"/>
            <a:chOff x="1599143" y="4041058"/>
            <a:chExt cx="1704496" cy="1706202"/>
          </a:xfrm>
        </p:grpSpPr>
        <p:grpSp>
          <p:nvGrpSpPr>
            <p:cNvPr id="21" name="组合 76"/>
            <p:cNvGrpSpPr/>
            <p:nvPr/>
          </p:nvGrpSpPr>
          <p:grpSpPr>
            <a:xfrm>
              <a:off x="1599143" y="4041056"/>
              <a:ext cx="1704496" cy="1706201"/>
              <a:chOff x="1599143" y="3488448"/>
              <a:chExt cx="2744770" cy="2258812"/>
            </a:xfrm>
          </p:grpSpPr>
          <p:sp>
            <p:nvSpPr>
              <p:cNvPr id="23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2761176" y="4316923"/>
                <a:ext cx="531812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Line 1035"/>
              <p:cNvSpPr>
                <a:spLocks noChangeAspect="1" noChangeShapeType="1"/>
              </p:cNvSpPr>
              <p:nvPr/>
            </p:nvSpPr>
            <p:spPr bwMode="auto">
              <a:xfrm rot="16200000">
                <a:off x="3176367" y="3760704"/>
                <a:ext cx="5445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" name="Line 1037"/>
              <p:cNvSpPr>
                <a:spLocks noChangeAspect="1" noChangeShapeType="1"/>
              </p:cNvSpPr>
              <p:nvPr/>
            </p:nvSpPr>
            <p:spPr bwMode="auto">
              <a:xfrm rot="16200000">
                <a:off x="3962931" y="3421565"/>
                <a:ext cx="0" cy="75882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1827743" y="3569203"/>
                <a:ext cx="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7" name="组合 21"/>
              <p:cNvGrpSpPr/>
              <p:nvPr/>
            </p:nvGrpSpPr>
            <p:grpSpPr bwMode="auto">
              <a:xfrm>
                <a:off x="2043637" y="3701561"/>
                <a:ext cx="439736" cy="134992"/>
                <a:chOff x="2058591" y="4517725"/>
                <a:chExt cx="360427" cy="111780"/>
              </a:xfrm>
            </p:grpSpPr>
            <p:sp>
              <p:nvSpPr>
                <p:cNvPr id="42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3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  <p:sp>
            <p:nvSpPr>
              <p:cNvPr id="28" name="Line 1043"/>
              <p:cNvSpPr>
                <a:spLocks noChangeAspect="1" noChangeShapeType="1"/>
              </p:cNvSpPr>
              <p:nvPr/>
            </p:nvSpPr>
            <p:spPr bwMode="auto">
              <a:xfrm>
                <a:off x="2169038" y="5518660"/>
                <a:ext cx="59055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9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2184913" y="4566160"/>
                <a:ext cx="581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" name="Line 1045"/>
              <p:cNvSpPr>
                <a:spLocks noChangeAspect="1" noChangeShapeType="1"/>
              </p:cNvSpPr>
              <p:nvPr/>
            </p:nvSpPr>
            <p:spPr bwMode="auto">
              <a:xfrm>
                <a:off x="1603892" y="3818443"/>
                <a:ext cx="19046" cy="123984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2927087" y="3252496"/>
                <a:ext cx="0" cy="109061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2761176" y="5253548"/>
                <a:ext cx="531812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3" name="Line 1043"/>
              <p:cNvSpPr>
                <a:spLocks noChangeAspect="1" noChangeShapeType="1"/>
              </p:cNvSpPr>
              <p:nvPr/>
            </p:nvSpPr>
            <p:spPr bwMode="auto">
              <a:xfrm>
                <a:off x="3286638" y="4572510"/>
                <a:ext cx="5699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Line 1043"/>
              <p:cNvSpPr>
                <a:spLocks noChangeAspect="1" noChangeShapeType="1"/>
              </p:cNvSpPr>
              <p:nvPr/>
            </p:nvSpPr>
            <p:spPr bwMode="auto">
              <a:xfrm>
                <a:off x="3307276" y="5526598"/>
                <a:ext cx="5318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1627701" y="5045585"/>
                <a:ext cx="581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3818451" y="5055110"/>
                <a:ext cx="52546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Line 1045"/>
              <p:cNvSpPr>
                <a:spLocks noChangeAspect="1" noChangeShapeType="1"/>
              </p:cNvSpPr>
              <p:nvPr/>
            </p:nvSpPr>
            <p:spPr bwMode="auto">
              <a:xfrm>
                <a:off x="2196026" y="4559810"/>
                <a:ext cx="0" cy="98107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Line 1045"/>
              <p:cNvSpPr>
                <a:spLocks noChangeAspect="1" noChangeShapeType="1"/>
              </p:cNvSpPr>
              <p:nvPr/>
            </p:nvSpPr>
            <p:spPr bwMode="auto">
              <a:xfrm>
                <a:off x="3842263" y="4570923"/>
                <a:ext cx="0" cy="98107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Oval 235"/>
              <p:cNvSpPr>
                <a:spLocks noChangeAspect="1" noChangeArrowheads="1"/>
              </p:cNvSpPr>
              <p:nvPr/>
            </p:nvSpPr>
            <p:spPr bwMode="auto">
              <a:xfrm flipV="1">
                <a:off x="2145226" y="4999548"/>
                <a:ext cx="88900" cy="9048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Oval 235"/>
              <p:cNvSpPr>
                <a:spLocks noChangeAspect="1" noChangeArrowheads="1"/>
              </p:cNvSpPr>
              <p:nvPr/>
            </p:nvSpPr>
            <p:spPr bwMode="auto">
              <a:xfrm flipV="1">
                <a:off x="3796226" y="5015423"/>
                <a:ext cx="88900" cy="9048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 rot="5400000" flipH="1" flipV="1">
                <a:off x="3711313" y="4425666"/>
                <a:ext cx="1214446" cy="158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</p:cxnSp>
        </p:grpSp>
        <p:sp>
          <p:nvSpPr>
            <p:cNvPr id="22" name="Line 1035"/>
            <p:cNvSpPr>
              <a:spLocks noChangeAspect="1" noChangeShapeType="1"/>
            </p:cNvSpPr>
            <p:nvPr/>
          </p:nvSpPr>
          <p:spPr bwMode="auto">
            <a:xfrm rot="16200000">
              <a:off x="2713909" y="4245325"/>
              <a:ext cx="267475" cy="24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1380961" y="3272029"/>
            <a:ext cx="3100354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方式一 ： 取下一只灯泡，另一只灯泡也灭了，它们是互相影响的。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5841642" y="3210620"/>
            <a:ext cx="4014755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方式二 ： 取下一只灯泡，另一只灯泡仍正常发光，它们各自可以独立工作，互不影响。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6" name="Text Box 121"/>
          <p:cNvSpPr txBox="1">
            <a:spLocks noChangeArrowheads="1"/>
          </p:cNvSpPr>
          <p:nvPr/>
        </p:nvSpPr>
        <p:spPr bwMode="auto">
          <a:xfrm>
            <a:off x="1182123" y="5382035"/>
            <a:ext cx="10129889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4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总结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：电路的连接有两种基本方式，（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）串联电路，电路中的元件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依次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连接；（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）并联电路，电路中的元件</a:t>
            </a:r>
            <a:r>
              <a:rPr lang="zh-CN" altLang="en-US" sz="2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并列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地接在电路中的两点之间。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7" name="Text Box 121"/>
          <p:cNvSpPr txBox="1">
            <a:spLocks noChangeArrowheads="1"/>
          </p:cNvSpPr>
          <p:nvPr/>
        </p:nvSpPr>
        <p:spPr bwMode="auto">
          <a:xfrm>
            <a:off x="2440653" y="1006680"/>
            <a:ext cx="3724174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一、电路连接的基本方式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977763"/>
            <a:ext cx="1769806" cy="4528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例题讲解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153265" y="2104360"/>
            <a:ext cx="7924800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例题</a:t>
            </a:r>
            <a:r>
              <a:rPr lang="en-US" altLang="zh-CN" sz="2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    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一个工作桌面上有两只灯泡和一个开关，闭合开关，两灯都亮，断开开关，两灯都不亮，其电路连接情况在桌面以下，你有什么办法判断这两个灯泡是串联还是并联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992638"/>
            <a:ext cx="1769806" cy="4528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活动探究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2301541" y="1682134"/>
            <a:ext cx="425962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二、探究开关的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控制作用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229005" y="3233326"/>
            <a:ext cx="5177298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）开关接在电源正极与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L</a:t>
            </a:r>
            <a:r>
              <a:rPr lang="en-US" altLang="zh-CN" sz="24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之间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；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）接在两灯泡之间；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）接在电源负极与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L</a:t>
            </a:r>
            <a:r>
              <a:rPr lang="en-US" altLang="zh-CN" sz="2400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之间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观察开关对灯泡的控制作用。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Text Box 130"/>
          <p:cNvSpPr txBox="1">
            <a:spLocks noChangeArrowheads="1"/>
          </p:cNvSpPr>
          <p:nvPr/>
        </p:nvSpPr>
        <p:spPr bwMode="auto">
          <a:xfrm>
            <a:off x="1303464" y="2623625"/>
            <a:ext cx="219740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串联电路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128" name="组合 127"/>
          <p:cNvGrpSpPr/>
          <p:nvPr/>
        </p:nvGrpSpPr>
        <p:grpSpPr>
          <a:xfrm>
            <a:off x="7195341" y="4195145"/>
            <a:ext cx="3650226" cy="1885592"/>
            <a:chOff x="3635478" y="2125969"/>
            <a:chExt cx="3089786" cy="1620121"/>
          </a:xfrm>
        </p:grpSpPr>
        <p:grpSp>
          <p:nvGrpSpPr>
            <p:cNvPr id="129" name="组合 83"/>
            <p:cNvGrpSpPr/>
            <p:nvPr/>
          </p:nvGrpSpPr>
          <p:grpSpPr>
            <a:xfrm>
              <a:off x="3646179" y="2125967"/>
              <a:ext cx="3079085" cy="1620121"/>
              <a:chOff x="3100490" y="3040370"/>
              <a:chExt cx="6604716" cy="2836094"/>
            </a:xfrm>
          </p:grpSpPr>
          <p:grpSp>
            <p:nvGrpSpPr>
              <p:cNvPr id="134" name="组合 36"/>
              <p:cNvGrpSpPr/>
              <p:nvPr/>
            </p:nvGrpSpPr>
            <p:grpSpPr>
              <a:xfrm>
                <a:off x="4885967" y="4454115"/>
                <a:ext cx="4244207" cy="703488"/>
                <a:chOff x="4885967" y="4454115"/>
                <a:chExt cx="4244207" cy="703488"/>
              </a:xfrm>
            </p:grpSpPr>
            <p:sp>
              <p:nvSpPr>
                <p:cNvPr id="139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476765" y="4454115"/>
                  <a:ext cx="1653409" cy="703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altLang="zh-CN" sz="12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n-US" altLang="zh-CN" sz="12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885967" y="4525552"/>
                  <a:ext cx="1512826" cy="632051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altLang="zh-CN" sz="1200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n-US" altLang="zh-CN" sz="12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35" name="Picture 29" descr="C:\Documents and Settings\zhanglijuan\桌面\开关.tif"/>
              <p:cNvPicPr>
                <a:picLocks noChangeAspect="1" noChangeArrowheads="1"/>
              </p:cNvPicPr>
              <p:nvPr/>
            </p:nvPicPr>
            <p:blipFill>
              <a:blip r:embed="rId1" cstate="print"/>
              <a:srcRect/>
              <a:stretch>
                <a:fillRect/>
              </a:stretch>
            </p:blipFill>
            <p:spPr bwMode="auto">
              <a:xfrm>
                <a:off x="3100490" y="3640803"/>
                <a:ext cx="1439862" cy="1192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6" name="Picture 30" descr="C:\Documents and Settings\zhanglijuan\桌面\灯泡.tif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455828" y="4808076"/>
                <a:ext cx="1584325" cy="10683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7" name="Picture 31" descr="C:\Documents and Settings\zhanglijuan\桌面\电池组.tif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079999" y="3040370"/>
                <a:ext cx="2447925" cy="844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8" name="Picture 30" descr="C:\Documents and Settings\zhanglijuan\桌面\灯泡.tif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120881" y="3942172"/>
                <a:ext cx="1584325" cy="1068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30" name="任意多边形 129"/>
            <p:cNvSpPr/>
            <p:nvPr/>
          </p:nvSpPr>
          <p:spPr bwMode="auto">
            <a:xfrm>
              <a:off x="3635478" y="2244213"/>
              <a:ext cx="1172496" cy="690716"/>
            </a:xfrm>
            <a:custGeom>
              <a:avLst/>
              <a:gdLst>
                <a:gd name="connsiteX0" fmla="*/ 1172496 w 1172496"/>
                <a:gd name="connsiteY0" fmla="*/ 86032 h 690716"/>
                <a:gd name="connsiteX1" fmla="*/ 538316 w 1172496"/>
                <a:gd name="connsiteY1" fmla="*/ 41787 h 690716"/>
                <a:gd name="connsiteX2" fmla="*/ 51619 w 1172496"/>
                <a:gd name="connsiteY2" fmla="*/ 336755 h 690716"/>
                <a:gd name="connsiteX3" fmla="*/ 228599 w 1172496"/>
                <a:gd name="connsiteY3" fmla="*/ 690716 h 690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2496" h="690716">
                  <a:moveTo>
                    <a:pt x="1172496" y="86032"/>
                  </a:moveTo>
                  <a:cubicBezTo>
                    <a:pt x="948812" y="43016"/>
                    <a:pt x="725129" y="0"/>
                    <a:pt x="538316" y="41787"/>
                  </a:cubicBezTo>
                  <a:cubicBezTo>
                    <a:pt x="351503" y="83574"/>
                    <a:pt x="103239" y="228600"/>
                    <a:pt x="51619" y="336755"/>
                  </a:cubicBezTo>
                  <a:cubicBezTo>
                    <a:pt x="0" y="444910"/>
                    <a:pt x="114299" y="567813"/>
                    <a:pt x="228599" y="690716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1" name="任意多边形 130"/>
            <p:cNvSpPr/>
            <p:nvPr/>
          </p:nvSpPr>
          <p:spPr bwMode="auto">
            <a:xfrm>
              <a:off x="4109883" y="2934929"/>
              <a:ext cx="830827" cy="545690"/>
            </a:xfrm>
            <a:custGeom>
              <a:avLst/>
              <a:gdLst>
                <a:gd name="connsiteX0" fmla="*/ 4917 w 830827"/>
                <a:gd name="connsiteY0" fmla="*/ 0 h 545690"/>
                <a:gd name="connsiteX1" fmla="*/ 137652 w 830827"/>
                <a:gd name="connsiteY1" fmla="*/ 368710 h 545690"/>
                <a:gd name="connsiteX2" fmla="*/ 830827 w 830827"/>
                <a:gd name="connsiteY2" fmla="*/ 545690 h 545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0827" h="545690">
                  <a:moveTo>
                    <a:pt x="4917" y="0"/>
                  </a:moveTo>
                  <a:cubicBezTo>
                    <a:pt x="2458" y="138881"/>
                    <a:pt x="0" y="277762"/>
                    <a:pt x="137652" y="368710"/>
                  </a:cubicBezTo>
                  <a:cubicBezTo>
                    <a:pt x="275304" y="459658"/>
                    <a:pt x="553065" y="502674"/>
                    <a:pt x="830827" y="545690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eaLnBrk="1" hangingPunct="1"/>
              <a:endParaRPr lang="zh-CN" altLang="en-US" smtClean="0"/>
            </a:p>
          </p:txBody>
        </p:sp>
        <p:sp>
          <p:nvSpPr>
            <p:cNvPr id="132" name="任意多边形 131"/>
            <p:cNvSpPr/>
            <p:nvPr/>
          </p:nvSpPr>
          <p:spPr bwMode="auto">
            <a:xfrm>
              <a:off x="5338916" y="2964426"/>
              <a:ext cx="840658" cy="501445"/>
            </a:xfrm>
            <a:custGeom>
              <a:avLst/>
              <a:gdLst>
                <a:gd name="connsiteX0" fmla="*/ 0 w 840658"/>
                <a:gd name="connsiteY0" fmla="*/ 501445 h 501445"/>
                <a:gd name="connsiteX1" fmla="*/ 840658 w 840658"/>
                <a:gd name="connsiteY1" fmla="*/ 0 h 501445"/>
                <a:gd name="connsiteX2" fmla="*/ 840658 w 840658"/>
                <a:gd name="connsiteY2" fmla="*/ 0 h 501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40658" h="501445">
                  <a:moveTo>
                    <a:pt x="0" y="501445"/>
                  </a:moveTo>
                  <a:lnTo>
                    <a:pt x="840658" y="0"/>
                  </a:lnTo>
                  <a:lnTo>
                    <a:pt x="840658" y="0"/>
                  </a:ln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eaLnBrk="1" hangingPunct="1"/>
              <a:endParaRPr lang="zh-CN" altLang="en-US" smtClean="0"/>
            </a:p>
          </p:txBody>
        </p:sp>
        <p:sp>
          <p:nvSpPr>
            <p:cNvPr id="133" name="任意多边形 132"/>
            <p:cNvSpPr/>
            <p:nvPr/>
          </p:nvSpPr>
          <p:spPr bwMode="auto">
            <a:xfrm>
              <a:off x="5589639" y="2251587"/>
              <a:ext cx="1111045" cy="683342"/>
            </a:xfrm>
            <a:custGeom>
              <a:avLst/>
              <a:gdLst>
                <a:gd name="connsiteX0" fmla="*/ 0 w 1111045"/>
                <a:gd name="connsiteY0" fmla="*/ 34413 h 683342"/>
                <a:gd name="connsiteX1" fmla="*/ 619432 w 1111045"/>
                <a:gd name="connsiteY1" fmla="*/ 4916 h 683342"/>
                <a:gd name="connsiteX2" fmla="*/ 693174 w 1111045"/>
                <a:gd name="connsiteY2" fmla="*/ 63910 h 683342"/>
                <a:gd name="connsiteX3" fmla="*/ 1061884 w 1111045"/>
                <a:gd name="connsiteY3" fmla="*/ 108155 h 683342"/>
                <a:gd name="connsiteX4" fmla="*/ 988142 w 1111045"/>
                <a:gd name="connsiteY4" fmla="*/ 683342 h 683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1045" h="683342">
                  <a:moveTo>
                    <a:pt x="0" y="34413"/>
                  </a:moveTo>
                  <a:cubicBezTo>
                    <a:pt x="251951" y="17206"/>
                    <a:pt x="503903" y="0"/>
                    <a:pt x="619432" y="4916"/>
                  </a:cubicBezTo>
                  <a:cubicBezTo>
                    <a:pt x="734961" y="9832"/>
                    <a:pt x="619432" y="46704"/>
                    <a:pt x="693174" y="63910"/>
                  </a:cubicBezTo>
                  <a:cubicBezTo>
                    <a:pt x="766916" y="81116"/>
                    <a:pt x="1012723" y="4916"/>
                    <a:pt x="1061884" y="108155"/>
                  </a:cubicBezTo>
                  <a:cubicBezTo>
                    <a:pt x="1111045" y="211394"/>
                    <a:pt x="1049593" y="447368"/>
                    <a:pt x="988142" y="683342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eaLnBrk="1" hangingPunct="1"/>
              <a:endParaRPr lang="zh-CN" altLang="en-US" smtClean="0"/>
            </a:p>
          </p:txBody>
        </p:sp>
      </p:grpSp>
      <p:grpSp>
        <p:nvGrpSpPr>
          <p:cNvPr id="141" name="组合 140"/>
          <p:cNvGrpSpPr/>
          <p:nvPr/>
        </p:nvGrpSpPr>
        <p:grpSpPr>
          <a:xfrm>
            <a:off x="7806908" y="2334649"/>
            <a:ext cx="2065265" cy="1426168"/>
            <a:chOff x="971550" y="2708275"/>
            <a:chExt cx="2752725" cy="1990725"/>
          </a:xfrm>
        </p:grpSpPr>
        <p:grpSp>
          <p:nvGrpSpPr>
            <p:cNvPr id="142" name="组合 30"/>
            <p:cNvGrpSpPr/>
            <p:nvPr/>
          </p:nvGrpSpPr>
          <p:grpSpPr>
            <a:xfrm>
              <a:off x="971550" y="2877186"/>
              <a:ext cx="2752725" cy="1821814"/>
              <a:chOff x="971550" y="2877186"/>
              <a:chExt cx="2752725" cy="1821814"/>
            </a:xfrm>
          </p:grpSpPr>
          <p:sp>
            <p:nvSpPr>
              <p:cNvPr id="145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1547813" y="4198938"/>
                <a:ext cx="531812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6" name="Line 1032"/>
              <p:cNvSpPr>
                <a:spLocks noChangeAspect="1" noChangeShapeType="1"/>
              </p:cNvSpPr>
              <p:nvPr/>
            </p:nvSpPr>
            <p:spPr bwMode="auto">
              <a:xfrm flipV="1">
                <a:off x="3708400" y="2986088"/>
                <a:ext cx="0" cy="147478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7" name="Line 1037"/>
              <p:cNvSpPr>
                <a:spLocks noChangeAspect="1" noChangeShapeType="1"/>
              </p:cNvSpPr>
              <p:nvPr/>
            </p:nvSpPr>
            <p:spPr bwMode="auto">
              <a:xfrm rot="16200000">
                <a:off x="3344863" y="2597150"/>
                <a:ext cx="0" cy="75882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8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1209675" y="2744788"/>
                <a:ext cx="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49" name="组合 21"/>
              <p:cNvGrpSpPr/>
              <p:nvPr/>
            </p:nvGrpSpPr>
            <p:grpSpPr bwMode="auto">
              <a:xfrm>
                <a:off x="1425575" y="2877186"/>
                <a:ext cx="439738" cy="134992"/>
                <a:chOff x="2058591" y="4517725"/>
                <a:chExt cx="360427" cy="111780"/>
              </a:xfrm>
            </p:grpSpPr>
            <p:sp>
              <p:nvSpPr>
                <p:cNvPr id="156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57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  <p:sp>
            <p:nvSpPr>
              <p:cNvPr id="150" name="Line 1043"/>
              <p:cNvSpPr>
                <a:spLocks noChangeAspect="1" noChangeShapeType="1"/>
              </p:cNvSpPr>
              <p:nvPr/>
            </p:nvSpPr>
            <p:spPr bwMode="auto">
              <a:xfrm>
                <a:off x="2066925" y="4448175"/>
                <a:ext cx="5318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1" name="Line 1044"/>
              <p:cNvSpPr>
                <a:spLocks noChangeAspect="1" noChangeShapeType="1"/>
              </p:cNvSpPr>
              <p:nvPr/>
            </p:nvSpPr>
            <p:spPr bwMode="auto">
              <a:xfrm flipH="1">
                <a:off x="971550" y="4446588"/>
                <a:ext cx="581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2" name="Line 1045"/>
              <p:cNvSpPr>
                <a:spLocks noChangeAspect="1" noChangeShapeType="1"/>
              </p:cNvSpPr>
              <p:nvPr/>
            </p:nvSpPr>
            <p:spPr bwMode="auto">
              <a:xfrm>
                <a:off x="985838" y="2970213"/>
                <a:ext cx="0" cy="149066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" name="Line 1038"/>
              <p:cNvSpPr>
                <a:spLocks noChangeAspect="1" noChangeShapeType="1"/>
              </p:cNvSpPr>
              <p:nvPr/>
            </p:nvSpPr>
            <p:spPr bwMode="auto">
              <a:xfrm rot="16200000">
                <a:off x="2309019" y="2429669"/>
                <a:ext cx="0" cy="109061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4" name="AutoShape 1030"/>
              <p:cNvSpPr>
                <a:spLocks noChangeAspect="1" noChangeArrowheads="1"/>
              </p:cNvSpPr>
              <p:nvPr/>
            </p:nvSpPr>
            <p:spPr bwMode="auto">
              <a:xfrm>
                <a:off x="2600325" y="4205288"/>
                <a:ext cx="531813" cy="493712"/>
              </a:xfrm>
              <a:prstGeom prst="flowChartSummingJunction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5" name="Line 1043"/>
              <p:cNvSpPr>
                <a:spLocks noChangeAspect="1" noChangeShapeType="1"/>
              </p:cNvSpPr>
              <p:nvPr/>
            </p:nvSpPr>
            <p:spPr bwMode="auto">
              <a:xfrm>
                <a:off x="3132138" y="4437063"/>
                <a:ext cx="5699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43" name="Line 1035"/>
            <p:cNvSpPr>
              <a:spLocks noChangeAspect="1" noChangeShapeType="1"/>
            </p:cNvSpPr>
            <p:nvPr/>
          </p:nvSpPr>
          <p:spPr bwMode="auto">
            <a:xfrm rot="16200000">
              <a:off x="2570956" y="2980532"/>
              <a:ext cx="54451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" name="Line 1036"/>
            <p:cNvSpPr>
              <a:spLocks noChangeAspect="1" noChangeShapeType="1"/>
            </p:cNvSpPr>
            <p:nvPr/>
          </p:nvSpPr>
          <p:spPr bwMode="auto">
            <a:xfrm rot="16200000">
              <a:off x="2822589" y="2966012"/>
              <a:ext cx="29524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0" y="1096232"/>
            <a:ext cx="1769806" cy="45282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活动探究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1244198" y="2487591"/>
            <a:ext cx="468153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2.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并联电路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3" name="Text Box 161"/>
          <p:cNvSpPr txBox="1">
            <a:spLocks noChangeArrowheads="1"/>
          </p:cNvSpPr>
          <p:nvPr/>
        </p:nvSpPr>
        <p:spPr bwMode="auto">
          <a:xfrm>
            <a:off x="1170456" y="3161050"/>
            <a:ext cx="5327650" cy="36009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）闭合开关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lang="en-US" altLang="zh-CN" sz="2400" baseline="-25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lang="en-US" altLang="zh-CN" sz="2400" baseline="-25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，灯泡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_______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发光；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）只断开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lang="en-US" altLang="zh-CN" sz="2400" baseline="-25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，灯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____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熄灭；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）只断开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lang="en-US" altLang="zh-CN" sz="2400" baseline="-25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，灯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____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熄灭；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）断开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，灯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____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熄灭。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4" name="Text Box 162"/>
          <p:cNvSpPr txBox="1">
            <a:spLocks noChangeArrowheads="1"/>
          </p:cNvSpPr>
          <p:nvPr/>
        </p:nvSpPr>
        <p:spPr bwMode="auto">
          <a:xfrm>
            <a:off x="2492609" y="1549061"/>
            <a:ext cx="425962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二、探究开关的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控制作用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207" name="组合 206"/>
          <p:cNvGrpSpPr/>
          <p:nvPr/>
        </p:nvGrpSpPr>
        <p:grpSpPr>
          <a:xfrm>
            <a:off x="7138310" y="1922124"/>
            <a:ext cx="2974975" cy="2176462"/>
            <a:chOff x="7686040" y="1713548"/>
            <a:chExt cx="2974975" cy="2176462"/>
          </a:xfrm>
        </p:grpSpPr>
        <p:sp>
          <p:nvSpPr>
            <p:cNvPr id="173" name="AutoShape 21"/>
            <p:cNvSpPr>
              <a:spLocks noChangeAspect="1" noChangeArrowheads="1"/>
            </p:cNvSpPr>
            <p:nvPr/>
          </p:nvSpPr>
          <p:spPr bwMode="auto">
            <a:xfrm>
              <a:off x="9394968" y="3399239"/>
              <a:ext cx="499073" cy="490771"/>
            </a:xfrm>
            <a:prstGeom prst="flowChartSummingJunction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74" name="Group 18"/>
            <p:cNvGrpSpPr>
              <a:grpSpLocks noChangeAspect="1"/>
            </p:cNvGrpSpPr>
            <p:nvPr/>
          </p:nvGrpSpPr>
          <p:grpSpPr bwMode="auto">
            <a:xfrm rot="16200000">
              <a:off x="9315494" y="2128164"/>
              <a:ext cx="611915" cy="122019"/>
              <a:chOff x="3457" y="4267"/>
              <a:chExt cx="450" cy="122019"/>
            </a:xfrm>
          </p:grpSpPr>
          <p:sp>
            <p:nvSpPr>
              <p:cNvPr id="205" name="Line 20"/>
              <p:cNvSpPr>
                <a:spLocks noChangeAspect="1" noChangeShapeType="1"/>
              </p:cNvSpPr>
              <p:nvPr/>
            </p:nvSpPr>
            <p:spPr bwMode="auto">
              <a:xfrm>
                <a:off x="3457" y="4267"/>
                <a:ext cx="45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6" name="Line 19"/>
              <p:cNvSpPr>
                <a:spLocks noChangeAspect="1" noChangeShapeType="1"/>
              </p:cNvSpPr>
              <p:nvPr/>
            </p:nvSpPr>
            <p:spPr bwMode="auto">
              <a:xfrm>
                <a:off x="3550" y="126286"/>
                <a:ext cx="24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75" name="Line 17"/>
            <p:cNvSpPr>
              <a:spLocks noChangeAspect="1" noChangeShapeType="1"/>
            </p:cNvSpPr>
            <p:nvPr/>
          </p:nvSpPr>
          <p:spPr bwMode="auto">
            <a:xfrm rot="5400000">
              <a:off x="7980234" y="1959274"/>
              <a:ext cx="0" cy="49843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6" name="Line 16"/>
            <p:cNvSpPr>
              <a:spLocks noChangeAspect="1" noChangeShapeType="1"/>
            </p:cNvSpPr>
            <p:nvPr/>
          </p:nvSpPr>
          <p:spPr bwMode="auto">
            <a:xfrm rot="5400000">
              <a:off x="10153420" y="1741024"/>
              <a:ext cx="0" cy="9349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7" name="AutoShape 11"/>
            <p:cNvSpPr>
              <a:spLocks noChangeAspect="1" noChangeArrowheads="1"/>
            </p:cNvSpPr>
            <p:nvPr/>
          </p:nvSpPr>
          <p:spPr bwMode="auto">
            <a:xfrm>
              <a:off x="9387969" y="2762380"/>
              <a:ext cx="499073" cy="490771"/>
            </a:xfrm>
            <a:prstGeom prst="flowChartSummingJunction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8" name="Line 9"/>
            <p:cNvSpPr>
              <a:spLocks noChangeAspect="1" noChangeShapeType="1"/>
            </p:cNvSpPr>
            <p:nvPr/>
          </p:nvSpPr>
          <p:spPr bwMode="auto">
            <a:xfrm>
              <a:off x="7731043" y="2207260"/>
              <a:ext cx="0" cy="143148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9" name="Line 7"/>
            <p:cNvSpPr>
              <a:spLocks noChangeAspect="1" noChangeShapeType="1"/>
            </p:cNvSpPr>
            <p:nvPr/>
          </p:nvSpPr>
          <p:spPr bwMode="auto">
            <a:xfrm>
              <a:off x="10609391" y="2198282"/>
              <a:ext cx="0" cy="14293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80" name="组合 25"/>
            <p:cNvGrpSpPr/>
            <p:nvPr/>
          </p:nvGrpSpPr>
          <p:grpSpPr bwMode="auto">
            <a:xfrm>
              <a:off x="7731016" y="2927306"/>
              <a:ext cx="1675716" cy="111757"/>
              <a:chOff x="647972" y="4485206"/>
              <a:chExt cx="1674940" cy="111780"/>
            </a:xfrm>
          </p:grpSpPr>
          <p:sp>
            <p:nvSpPr>
              <p:cNvPr id="200" name="Line 22"/>
              <p:cNvSpPr>
                <a:spLocks noChangeAspect="1" noChangeShapeType="1"/>
              </p:cNvSpPr>
              <p:nvPr/>
            </p:nvSpPr>
            <p:spPr bwMode="auto">
              <a:xfrm>
                <a:off x="1530912" y="4546864"/>
                <a:ext cx="792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1" name="Line 8"/>
              <p:cNvSpPr>
                <a:spLocks noChangeAspect="1" noChangeShapeType="1"/>
              </p:cNvSpPr>
              <p:nvPr/>
            </p:nvSpPr>
            <p:spPr bwMode="auto">
              <a:xfrm flipH="1">
                <a:off x="647972" y="4557497"/>
                <a:ext cx="540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02" name="组合 22"/>
              <p:cNvGrpSpPr/>
              <p:nvPr/>
            </p:nvGrpSpPr>
            <p:grpSpPr bwMode="auto">
              <a:xfrm>
                <a:off x="1202771" y="4485206"/>
                <a:ext cx="360551" cy="111780"/>
                <a:chOff x="2058591" y="4517725"/>
                <a:chExt cx="360427" cy="111780"/>
              </a:xfrm>
            </p:grpSpPr>
            <p:sp>
              <p:nvSpPr>
                <p:cNvPr id="203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4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</p:grpSp>
        <p:grpSp>
          <p:nvGrpSpPr>
            <p:cNvPr id="181" name="组合 26"/>
            <p:cNvGrpSpPr/>
            <p:nvPr/>
          </p:nvGrpSpPr>
          <p:grpSpPr bwMode="auto">
            <a:xfrm>
              <a:off x="7720379" y="3564619"/>
              <a:ext cx="1675716" cy="111757"/>
              <a:chOff x="647972" y="4485206"/>
              <a:chExt cx="1674940" cy="111780"/>
            </a:xfrm>
          </p:grpSpPr>
          <p:sp>
            <p:nvSpPr>
              <p:cNvPr id="195" name="Line 22"/>
              <p:cNvSpPr>
                <a:spLocks noChangeAspect="1" noChangeShapeType="1"/>
              </p:cNvSpPr>
              <p:nvPr/>
            </p:nvSpPr>
            <p:spPr bwMode="auto">
              <a:xfrm>
                <a:off x="1530912" y="4546864"/>
                <a:ext cx="792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96" name="Line 8"/>
              <p:cNvSpPr>
                <a:spLocks noChangeAspect="1" noChangeShapeType="1"/>
              </p:cNvSpPr>
              <p:nvPr/>
            </p:nvSpPr>
            <p:spPr bwMode="auto">
              <a:xfrm flipH="1">
                <a:off x="647972" y="4557497"/>
                <a:ext cx="540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97" name="组合 22"/>
              <p:cNvGrpSpPr/>
              <p:nvPr/>
            </p:nvGrpSpPr>
            <p:grpSpPr bwMode="auto">
              <a:xfrm>
                <a:off x="1202771" y="4485206"/>
                <a:ext cx="360551" cy="111780"/>
                <a:chOff x="2058591" y="4517725"/>
                <a:chExt cx="360427" cy="111780"/>
              </a:xfrm>
            </p:grpSpPr>
            <p:sp>
              <p:nvSpPr>
                <p:cNvPr id="198" name="Line 1041"/>
                <p:cNvSpPr>
                  <a:spLocks noChangeAspect="1" noChangeShapeType="1"/>
                </p:cNvSpPr>
                <p:nvPr/>
              </p:nvSpPr>
              <p:spPr bwMode="auto">
                <a:xfrm rot="20189025" flipV="1">
                  <a:off x="2102939" y="4517725"/>
                  <a:ext cx="316079" cy="99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99" name="Oval 1042"/>
                <p:cNvSpPr>
                  <a:spLocks noChangeAspect="1" noChangeArrowheads="1"/>
                </p:cNvSpPr>
                <p:nvPr/>
              </p:nvSpPr>
              <p:spPr bwMode="auto">
                <a:xfrm>
                  <a:off x="2058591" y="4562074"/>
                  <a:ext cx="71645" cy="67431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 baseline="-25000"/>
                </a:p>
              </p:txBody>
            </p:sp>
          </p:grpSp>
        </p:grpSp>
        <p:grpSp>
          <p:nvGrpSpPr>
            <p:cNvPr id="182" name="组合 22"/>
            <p:cNvGrpSpPr/>
            <p:nvPr/>
          </p:nvGrpSpPr>
          <p:grpSpPr bwMode="auto">
            <a:xfrm>
              <a:off x="8235045" y="2134389"/>
              <a:ext cx="360718" cy="111757"/>
              <a:chOff x="2058591" y="4517725"/>
              <a:chExt cx="360427" cy="111780"/>
            </a:xfrm>
          </p:grpSpPr>
          <p:sp>
            <p:nvSpPr>
              <p:cNvPr id="193" name="Line 1041"/>
              <p:cNvSpPr>
                <a:spLocks noChangeAspect="1" noChangeShapeType="1"/>
              </p:cNvSpPr>
              <p:nvPr/>
            </p:nvSpPr>
            <p:spPr bwMode="auto">
              <a:xfrm rot="20189025" flipV="1">
                <a:off x="2102939" y="4517725"/>
                <a:ext cx="316079" cy="99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94" name="Oval 1042"/>
              <p:cNvSpPr>
                <a:spLocks noChangeAspect="1" noChangeArrowheads="1"/>
              </p:cNvSpPr>
              <p:nvPr/>
            </p:nvSpPr>
            <p:spPr bwMode="auto">
              <a:xfrm>
                <a:off x="2058591" y="4562074"/>
                <a:ext cx="71645" cy="67431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 u="sng" baseline="-25000"/>
              </a:p>
            </p:txBody>
          </p:sp>
        </p:grpSp>
        <p:sp>
          <p:nvSpPr>
            <p:cNvPr id="183" name="Line 5"/>
            <p:cNvSpPr>
              <a:spLocks noChangeAspect="1" noChangeShapeType="1"/>
            </p:cNvSpPr>
            <p:nvPr/>
          </p:nvSpPr>
          <p:spPr bwMode="auto">
            <a:xfrm flipH="1">
              <a:off x="9892259" y="3626306"/>
              <a:ext cx="7203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4" name="Line 5"/>
            <p:cNvSpPr>
              <a:spLocks noChangeAspect="1" noChangeShapeType="1"/>
            </p:cNvSpPr>
            <p:nvPr/>
          </p:nvSpPr>
          <p:spPr bwMode="auto">
            <a:xfrm flipH="1">
              <a:off x="9892259" y="2978361"/>
              <a:ext cx="7203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5" name="Oval 235"/>
            <p:cNvSpPr>
              <a:spLocks noChangeAspect="1" noChangeArrowheads="1"/>
            </p:cNvSpPr>
            <p:nvPr/>
          </p:nvSpPr>
          <p:spPr bwMode="auto">
            <a:xfrm flipV="1">
              <a:off x="7686040" y="2956967"/>
              <a:ext cx="90042" cy="900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6" name="Oval 235"/>
            <p:cNvSpPr>
              <a:spLocks noChangeAspect="1" noChangeArrowheads="1"/>
            </p:cNvSpPr>
            <p:nvPr/>
          </p:nvSpPr>
          <p:spPr bwMode="auto">
            <a:xfrm flipV="1">
              <a:off x="10570973" y="2935705"/>
              <a:ext cx="90042" cy="9000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7" name="Line 17"/>
            <p:cNvSpPr>
              <a:spLocks noChangeAspect="1" noChangeShapeType="1"/>
            </p:cNvSpPr>
            <p:nvPr/>
          </p:nvSpPr>
          <p:spPr bwMode="auto">
            <a:xfrm rot="5400000">
              <a:off x="9059039" y="1725551"/>
              <a:ext cx="0" cy="9725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8" name="Text Box 30"/>
            <p:cNvSpPr txBox="1">
              <a:spLocks noChangeArrowheads="1"/>
            </p:cNvSpPr>
            <p:nvPr/>
          </p:nvSpPr>
          <p:spPr bwMode="auto">
            <a:xfrm>
              <a:off x="8083957" y="2461233"/>
              <a:ext cx="704850" cy="53329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zh-CN" sz="26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9" name="Text Box 30"/>
            <p:cNvSpPr txBox="1">
              <a:spLocks noChangeArrowheads="1"/>
            </p:cNvSpPr>
            <p:nvPr/>
          </p:nvSpPr>
          <p:spPr bwMode="auto">
            <a:xfrm>
              <a:off x="8011949" y="3109173"/>
              <a:ext cx="704850" cy="531704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altLang="zh-CN" sz="26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0" name="Text Box 30"/>
            <p:cNvSpPr txBox="1">
              <a:spLocks noChangeArrowheads="1"/>
            </p:cNvSpPr>
            <p:nvPr/>
          </p:nvSpPr>
          <p:spPr bwMode="auto">
            <a:xfrm>
              <a:off x="9812149" y="2505476"/>
              <a:ext cx="704850" cy="531704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altLang="zh-CN" sz="26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1" name="Text Box 30"/>
            <p:cNvSpPr txBox="1">
              <a:spLocks noChangeArrowheads="1"/>
            </p:cNvSpPr>
            <p:nvPr/>
          </p:nvSpPr>
          <p:spPr bwMode="auto">
            <a:xfrm>
              <a:off x="9796919" y="3109173"/>
              <a:ext cx="704850" cy="533291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altLang="zh-CN" sz="2600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2" name="Text Box 30"/>
            <p:cNvSpPr txBox="1">
              <a:spLocks noChangeArrowheads="1"/>
            </p:cNvSpPr>
            <p:nvPr/>
          </p:nvSpPr>
          <p:spPr bwMode="auto">
            <a:xfrm>
              <a:off x="8155965" y="1713548"/>
              <a:ext cx="704850" cy="531705"/>
            </a:xfrm>
            <a:prstGeom prst="rect">
              <a:avLst/>
            </a:prstGeom>
            <a:noFill/>
            <a:ln w="25400">
              <a:noFill/>
              <a:miter lim="800000"/>
            </a:ln>
          </p:spPr>
          <p:txBody>
            <a:bodyPr lIns="91420" tIns="45710" rIns="91420" bIns="45710"/>
            <a:lstStyle/>
            <a:p>
              <a:r>
                <a:rPr lang="en-US" altLang="zh-CN" sz="260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n-US" altLang="zh-CN" sz="2600" baseline="-25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5" name="组合 234"/>
          <p:cNvGrpSpPr/>
          <p:nvPr/>
        </p:nvGrpSpPr>
        <p:grpSpPr>
          <a:xfrm>
            <a:off x="6725157" y="4652007"/>
            <a:ext cx="3724002" cy="1918786"/>
            <a:chOff x="6602327" y="3925271"/>
            <a:chExt cx="3724002" cy="1918786"/>
          </a:xfrm>
        </p:grpSpPr>
        <p:grpSp>
          <p:nvGrpSpPr>
            <p:cNvPr id="210" name="组合 91"/>
            <p:cNvGrpSpPr/>
            <p:nvPr/>
          </p:nvGrpSpPr>
          <p:grpSpPr>
            <a:xfrm>
              <a:off x="6602327" y="3925271"/>
              <a:ext cx="3599988" cy="1828904"/>
              <a:chOff x="2102028" y="3040370"/>
              <a:chExt cx="7722066" cy="3201578"/>
            </a:xfrm>
          </p:grpSpPr>
          <p:grpSp>
            <p:nvGrpSpPr>
              <p:cNvPr id="216" name="组合 36"/>
              <p:cNvGrpSpPr/>
              <p:nvPr/>
            </p:nvGrpSpPr>
            <p:grpSpPr>
              <a:xfrm>
                <a:off x="2102028" y="4009198"/>
                <a:ext cx="6743426" cy="2232750"/>
                <a:chOff x="2102028" y="4009198"/>
                <a:chExt cx="6743426" cy="2232750"/>
              </a:xfrm>
            </p:grpSpPr>
            <p:sp>
              <p:nvSpPr>
                <p:cNvPr id="22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192045" y="5538460"/>
                  <a:ext cx="1653409" cy="7034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altLang="zh-CN" sz="1200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n-US" altLang="zh-CN" sz="12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7163735" y="4319011"/>
                  <a:ext cx="1512826" cy="6320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altLang="zh-CN" sz="1200" b="1" baseline="-250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n-US" altLang="zh-CN" sz="12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854330" y="4112470"/>
                  <a:ext cx="1512826" cy="6320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r>
                    <a:rPr lang="en-US" altLang="zh-CN" sz="1200" b="1" baseline="-250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n-US" altLang="zh-CN" sz="12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791060" y="5222630"/>
                  <a:ext cx="1512826" cy="6320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r>
                    <a:rPr lang="en-US" altLang="zh-CN" sz="1200" b="1" baseline="-250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en-US" altLang="zh-CN" sz="12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102028" y="4009198"/>
                  <a:ext cx="1512826" cy="6320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algn="just"/>
                  <a:r>
                    <a:rPr lang="en-US" altLang="zh-CN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endParaRPr lang="en-US" altLang="zh-CN" sz="12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en-US" altLang="zh-CN" sz="12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217" name="Picture 29" descr="C:\Documents and Settings\zhanglijuan\桌面\开关.tif"/>
              <p:cNvPicPr>
                <a:picLocks noChangeAspect="1" noChangeArrowheads="1"/>
              </p:cNvPicPr>
              <p:nvPr/>
            </p:nvPicPr>
            <p:blipFill>
              <a:blip r:embed="rId1" cstate="print"/>
              <a:srcRect/>
              <a:stretch>
                <a:fillRect/>
              </a:stretch>
            </p:blipFill>
            <p:spPr bwMode="auto">
              <a:xfrm>
                <a:off x="3100490" y="3640803"/>
                <a:ext cx="1439862" cy="1192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8" name="Picture 30" descr="C:\Documents and Settings\zhanglijuan\桌面\灯泡.tif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239770" y="5143705"/>
                <a:ext cx="1584324" cy="10683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9" name="Picture 31" descr="C:\Documents and Settings\zhanglijuan\桌面\电池组.tif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079999" y="3040370"/>
                <a:ext cx="2447925" cy="844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0" name="Picture 30" descr="C:\Documents and Settings\zhanglijuan\桌面\灯泡.tif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120881" y="3942172"/>
                <a:ext cx="1584325" cy="10683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11" name="任意多边形 210"/>
            <p:cNvSpPr/>
            <p:nvPr/>
          </p:nvSpPr>
          <p:spPr bwMode="auto">
            <a:xfrm>
              <a:off x="7052188" y="4100052"/>
              <a:ext cx="1206909" cy="678425"/>
            </a:xfrm>
            <a:custGeom>
              <a:avLst/>
              <a:gdLst>
                <a:gd name="connsiteX0" fmla="*/ 1265902 w 1265902"/>
                <a:gd name="connsiteY0" fmla="*/ 58993 h 693174"/>
                <a:gd name="connsiteX1" fmla="*/ 602225 w 1265902"/>
                <a:gd name="connsiteY1" fmla="*/ 44245 h 693174"/>
                <a:gd name="connsiteX2" fmla="*/ 56535 w 1265902"/>
                <a:gd name="connsiteY2" fmla="*/ 324464 h 693174"/>
                <a:gd name="connsiteX3" fmla="*/ 263012 w 1265902"/>
                <a:gd name="connsiteY3" fmla="*/ 693174 h 693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5902" h="693174">
                  <a:moveTo>
                    <a:pt x="1265902" y="58993"/>
                  </a:moveTo>
                  <a:cubicBezTo>
                    <a:pt x="1034844" y="29496"/>
                    <a:pt x="803786" y="0"/>
                    <a:pt x="602225" y="44245"/>
                  </a:cubicBezTo>
                  <a:cubicBezTo>
                    <a:pt x="400664" y="88490"/>
                    <a:pt x="113071" y="216309"/>
                    <a:pt x="56535" y="324464"/>
                  </a:cubicBezTo>
                  <a:cubicBezTo>
                    <a:pt x="0" y="432619"/>
                    <a:pt x="131506" y="562896"/>
                    <a:pt x="263012" y="693174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eaLnBrk="1" hangingPunct="1"/>
              <a:endParaRPr lang="zh-CN" altLang="en-US" b="1" smtClean="0"/>
            </a:p>
          </p:txBody>
        </p:sp>
        <p:sp>
          <p:nvSpPr>
            <p:cNvPr id="213" name="任意多边形 212"/>
            <p:cNvSpPr/>
            <p:nvPr/>
          </p:nvSpPr>
          <p:spPr bwMode="auto">
            <a:xfrm>
              <a:off x="9055510" y="4129550"/>
              <a:ext cx="1120877" cy="648928"/>
            </a:xfrm>
            <a:custGeom>
              <a:avLst/>
              <a:gdLst>
                <a:gd name="connsiteX0" fmla="*/ 0 w 1265903"/>
                <a:gd name="connsiteY0" fmla="*/ 73742 h 722671"/>
                <a:gd name="connsiteX1" fmla="*/ 619432 w 1265903"/>
                <a:gd name="connsiteY1" fmla="*/ 58994 h 722671"/>
                <a:gd name="connsiteX2" fmla="*/ 1194619 w 1265903"/>
                <a:gd name="connsiteY2" fmla="*/ 427704 h 722671"/>
                <a:gd name="connsiteX3" fmla="*/ 1047135 w 1265903"/>
                <a:gd name="connsiteY3" fmla="*/ 722671 h 72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5903" h="722671">
                  <a:moveTo>
                    <a:pt x="0" y="73742"/>
                  </a:moveTo>
                  <a:cubicBezTo>
                    <a:pt x="210164" y="36871"/>
                    <a:pt x="420329" y="0"/>
                    <a:pt x="619432" y="58994"/>
                  </a:cubicBezTo>
                  <a:cubicBezTo>
                    <a:pt x="818535" y="117988"/>
                    <a:pt x="1123335" y="317091"/>
                    <a:pt x="1194619" y="427704"/>
                  </a:cubicBezTo>
                  <a:cubicBezTo>
                    <a:pt x="1265903" y="538317"/>
                    <a:pt x="1156519" y="630494"/>
                    <a:pt x="1047135" y="722671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pic>
          <p:nvPicPr>
            <p:cNvPr id="223" name="Picture 29" descr="C:\Documents and Settings\zhanglijuan\桌面\开关.tif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8193599" y="4361676"/>
              <a:ext cx="671256" cy="6810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4" name="Picture 29" descr="C:\Documents and Settings\zhanglijuan\桌面\开关.tif"/>
            <p:cNvPicPr>
              <a:picLocks noChangeAspect="1"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8213263" y="5163004"/>
              <a:ext cx="671256" cy="6810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8" name="任意多边形 227"/>
            <p:cNvSpPr/>
            <p:nvPr/>
          </p:nvSpPr>
          <p:spPr bwMode="auto">
            <a:xfrm>
              <a:off x="7506928" y="4734232"/>
              <a:ext cx="958645" cy="132736"/>
            </a:xfrm>
            <a:custGeom>
              <a:avLst/>
              <a:gdLst>
                <a:gd name="connsiteX0" fmla="*/ 0 w 1047136"/>
                <a:gd name="connsiteY0" fmla="*/ 0 h 86032"/>
                <a:gd name="connsiteX1" fmla="*/ 899652 w 1047136"/>
                <a:gd name="connsiteY1" fmla="*/ 73742 h 86032"/>
                <a:gd name="connsiteX2" fmla="*/ 884903 w 1047136"/>
                <a:gd name="connsiteY2" fmla="*/ 73742 h 86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47136" h="86032">
                  <a:moveTo>
                    <a:pt x="0" y="0"/>
                  </a:moveTo>
                  <a:lnTo>
                    <a:pt x="899652" y="73742"/>
                  </a:lnTo>
                  <a:cubicBezTo>
                    <a:pt x="1047136" y="86032"/>
                    <a:pt x="966019" y="79887"/>
                    <a:pt x="884903" y="73742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cxnSp>
          <p:nvCxnSpPr>
            <p:cNvPr id="230" name="直接连接符 229"/>
            <p:cNvCxnSpPr/>
            <p:nvPr/>
          </p:nvCxnSpPr>
          <p:spPr bwMode="auto">
            <a:xfrm flipV="1">
              <a:off x="8686800" y="4748981"/>
              <a:ext cx="973394" cy="10323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1" name="任意多边形 230"/>
            <p:cNvSpPr/>
            <p:nvPr/>
          </p:nvSpPr>
          <p:spPr bwMode="auto">
            <a:xfrm>
              <a:off x="7551174" y="4748981"/>
              <a:ext cx="870155" cy="973393"/>
            </a:xfrm>
            <a:custGeom>
              <a:avLst/>
              <a:gdLst>
                <a:gd name="connsiteX0" fmla="*/ 0 w 870155"/>
                <a:gd name="connsiteY0" fmla="*/ 0 h 973393"/>
                <a:gd name="connsiteX1" fmla="*/ 162232 w 870155"/>
                <a:gd name="connsiteY1" fmla="*/ 825909 h 973393"/>
                <a:gd name="connsiteX2" fmla="*/ 870155 w 870155"/>
                <a:gd name="connsiteY2" fmla="*/ 884903 h 973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0155" h="973393">
                  <a:moveTo>
                    <a:pt x="0" y="0"/>
                  </a:moveTo>
                  <a:cubicBezTo>
                    <a:pt x="8603" y="339212"/>
                    <a:pt x="17206" y="678425"/>
                    <a:pt x="162232" y="825909"/>
                  </a:cubicBezTo>
                  <a:cubicBezTo>
                    <a:pt x="307258" y="973393"/>
                    <a:pt x="588706" y="929148"/>
                    <a:pt x="870155" y="884903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eaLnBrk="1" hangingPunct="1"/>
              <a:endParaRPr lang="zh-CN" altLang="en-US" b="1" smtClean="0"/>
            </a:p>
          </p:txBody>
        </p:sp>
        <p:cxnSp>
          <p:nvCxnSpPr>
            <p:cNvPr id="233" name="直接连接符 232"/>
            <p:cNvCxnSpPr/>
            <p:nvPr/>
          </p:nvCxnSpPr>
          <p:spPr bwMode="auto">
            <a:xfrm flipV="1">
              <a:off x="8731045" y="5456903"/>
              <a:ext cx="914400" cy="17698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4" name="任意多边形 233"/>
            <p:cNvSpPr/>
            <p:nvPr/>
          </p:nvSpPr>
          <p:spPr bwMode="auto">
            <a:xfrm>
              <a:off x="10014155" y="4793226"/>
              <a:ext cx="312174" cy="678426"/>
            </a:xfrm>
            <a:custGeom>
              <a:avLst/>
              <a:gdLst>
                <a:gd name="connsiteX0" fmla="*/ 0 w 312174"/>
                <a:gd name="connsiteY0" fmla="*/ 0 h 678426"/>
                <a:gd name="connsiteX1" fmla="*/ 309716 w 312174"/>
                <a:gd name="connsiteY1" fmla="*/ 265471 h 678426"/>
                <a:gd name="connsiteX2" fmla="*/ 14748 w 312174"/>
                <a:gd name="connsiteY2" fmla="*/ 678426 h 678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2174" h="678426">
                  <a:moveTo>
                    <a:pt x="0" y="0"/>
                  </a:moveTo>
                  <a:cubicBezTo>
                    <a:pt x="153629" y="76200"/>
                    <a:pt x="307258" y="152400"/>
                    <a:pt x="309716" y="265471"/>
                  </a:cubicBezTo>
                  <a:cubicBezTo>
                    <a:pt x="312174" y="378542"/>
                    <a:pt x="163461" y="528484"/>
                    <a:pt x="14748" y="678426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1374</Words>
  <Application>WPS 演示</Application>
  <PresentationFormat>宽屏</PresentationFormat>
  <Paragraphs>315</Paragraphs>
  <Slides>18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1" baseType="lpstr">
      <vt:lpstr>Arial</vt:lpstr>
      <vt:lpstr>宋体</vt:lpstr>
      <vt:lpstr>Wingdings</vt:lpstr>
      <vt:lpstr>Calibri Light</vt:lpstr>
      <vt:lpstr>Calibri</vt:lpstr>
      <vt:lpstr>微软雅黑</vt:lpstr>
      <vt:lpstr>黑体</vt:lpstr>
      <vt:lpstr>Times New Roman</vt:lpstr>
      <vt:lpstr>华文新魏</vt:lpstr>
      <vt:lpstr/>
      <vt:lpstr>Arial Unicode MS</vt:lpstr>
      <vt:lpstr>RomanS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陈志磊</dc:creator>
  <cp:lastModifiedBy>Administrator</cp:lastModifiedBy>
  <cp:revision>447</cp:revision>
  <dcterms:created xsi:type="dcterms:W3CDTF">2013-07-01T03:05:00Z</dcterms:created>
  <dcterms:modified xsi:type="dcterms:W3CDTF">2018-05-01T10:53:17Z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