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tags/tag2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81" r:id="rId2"/>
    <p:sldId id="279" r:id="rId3"/>
    <p:sldId id="284" r:id="rId4"/>
    <p:sldId id="290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285" r:id="rId17"/>
    <p:sldId id="286" r:id="rId18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AA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-1554" y="-96"/>
      </p:cViewPr>
      <p:guideLst>
        <p:guide orient="horz" pos="2168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3025" cy="737330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2019/8/20</a:t>
            </a:fld>
            <a:endParaRPr lang="zh-CN" altLang="en-US" strike="noStrike" noProof="1" smtClean="0">
              <a:latin typeface="Calibri" panose="020F0502020204030204" pitchFamily="34" charset="0"/>
              <a:ea typeface="幼圆" panose="02010509060101010101" pitchFamily="49" charset="-122"/>
              <a:cs typeface="+mn-ea"/>
            </a:endParaRPr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0"/>
            <a:r>
              <a:rPr lang="zh-CN" altLang="en-US"/>
              <a:t>第二级</a:t>
            </a:r>
          </a:p>
          <a:p>
            <a:pPr lvl="2" indent="0"/>
            <a:r>
              <a:rPr lang="zh-CN" altLang="en-US"/>
              <a:t>第三级</a:t>
            </a:r>
          </a:p>
          <a:p>
            <a:pPr lvl="3" indent="0"/>
            <a:r>
              <a:rPr lang="zh-CN" altLang="en-US"/>
              <a:t>第四级</a:t>
            </a:r>
          </a:p>
          <a:p>
            <a:pPr lvl="4" indent="0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F5ED-D19D-4097-92A9-D6092B3D6E68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AEAA2-D029-4D23-B6D5-DE004B8B3E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gradFill>
            <a:gsLst>
              <a:gs pos="0">
                <a:schemeClr val="accent1"/>
              </a:gs>
              <a:gs pos="33000">
                <a:schemeClr val="accent2"/>
              </a:gs>
              <a:gs pos="66000">
                <a:schemeClr val="accent3"/>
              </a:gs>
              <a:gs pos="100000">
                <a:schemeClr val="accent4"/>
              </a:gs>
            </a:gsLst>
            <a:lin ang="0" scaled="0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4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5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8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5.bin"/><Relationship Id="rId4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0.xml"/><Relationship Id="rId7" Type="http://schemas.openxmlformats.org/officeDocument/2006/relationships/image" Target="../media/image4.jpe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://image.jike.com/detail?did=2076304897452843917&amp;pos=8&amp;num=36&amp;q=%E9%B8%A1%E5%B0%BE%E9%85%92&amp;fm=QH36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0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2496649" y="2324874"/>
            <a:ext cx="4902439" cy="155765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accent1"/>
                    </a:gs>
                    <a:gs pos="33000">
                      <a:schemeClr val="accent2"/>
                    </a:gs>
                    <a:gs pos="66000">
                      <a:schemeClr val="accent3"/>
                    </a:gs>
                    <a:gs pos="100000">
                      <a:schemeClr val="accent4"/>
                    </a:gs>
                  </a:gsLst>
                  <a:lin ang="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第六</a:t>
            </a:r>
            <a:r>
              <a:rPr lang="zh-CN" altLang="en-US" sz="36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章 质量</a:t>
            </a: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与密度</a:t>
            </a:r>
            <a:endParaRPr lang="zh-CN" altLang="en-US" sz="3600" b="1" kern="1200" baseline="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j-cs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91615" y="430530"/>
            <a:ext cx="35020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黑体" panose="02010609060101010101" pitchFamily="2" charset="-122"/>
                <a:ea typeface="黑体" panose="02010609060101010101" pitchFamily="2" charset="-122"/>
              </a:rPr>
              <a:t>八年级物理人教版</a:t>
            </a:r>
            <a:r>
              <a:rPr lang="en-US" altLang="zh-CN" sz="20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en-US" sz="2000">
                <a:latin typeface="黑体" panose="02010609060101010101" pitchFamily="2" charset="-122"/>
                <a:ea typeface="黑体" panose="02010609060101010101" pitchFamily="2" charset="-122"/>
              </a:rPr>
              <a:t>上册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597605" y="3230786"/>
            <a:ext cx="5397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</a:t>
            </a:r>
            <a:r>
              <a:rPr lang="en-US" altLang="zh-CN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2</a:t>
            </a:r>
            <a:r>
              <a:rPr lang="zh-CN" altLang="en-US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节 密度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440680" y="5920105"/>
            <a:ext cx="22796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>
                <a:latin typeface="黑体" panose="02010609060101010101" pitchFamily="2" charset="-122"/>
                <a:ea typeface="黑体" panose="02010609060101010101" pitchFamily="2" charset="-122"/>
              </a:rPr>
              <a:t>授课人：</a:t>
            </a:r>
            <a:r>
              <a:rPr lang="en-US" altLang="zh-CN">
                <a:latin typeface="黑体" panose="02010609060101010101" pitchFamily="2" charset="-122"/>
                <a:ea typeface="黑体" panose="02010609060101010101" pitchFamily="2" charset="-122"/>
              </a:rPr>
              <a:t>XXXX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矩形 13313"/>
          <p:cNvSpPr/>
          <p:nvPr/>
        </p:nvSpPr>
        <p:spPr>
          <a:xfrm>
            <a:off x="646748" y="1983105"/>
            <a:ext cx="8280400" cy="603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x-none" sz="2800" b="1" dirty="0">
                <a:solidFill>
                  <a:srgbClr val="FF0000"/>
                </a:solidFill>
                <a:latin typeface="Arial" panose="020B0604020202020204" charset="-76"/>
                <a:ea typeface="宋体" panose="02010600030101010101" pitchFamily="2" charset="-122"/>
              </a:rPr>
              <a:t>1. 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charset="-76"/>
                <a:ea typeface="宋体" panose="02010600030101010101" pitchFamily="2" charset="-122"/>
              </a:rPr>
              <a:t>同种物质的质量与体积成正比，即比值是一定的。</a:t>
            </a:r>
            <a:endParaRPr lang="en-US" altLang="x-none" sz="2800" b="1" dirty="0">
              <a:solidFill>
                <a:srgbClr val="FF0000"/>
              </a:solidFill>
              <a:latin typeface="Arial" panose="020B0604020202020204" charset="-76"/>
              <a:ea typeface="宋体" panose="02010600030101010101" pitchFamily="2" charset="-122"/>
            </a:endParaRPr>
          </a:p>
        </p:txBody>
      </p:sp>
      <p:sp>
        <p:nvSpPr>
          <p:cNvPr id="13315" name="矩形 13314"/>
          <p:cNvSpPr/>
          <p:nvPr/>
        </p:nvSpPr>
        <p:spPr>
          <a:xfrm>
            <a:off x="645160" y="2557780"/>
            <a:ext cx="7634288" cy="603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x-none" sz="2800" b="1" dirty="0">
                <a:solidFill>
                  <a:srgbClr val="FF0000"/>
                </a:solidFill>
                <a:latin typeface="Arial" panose="020B0604020202020204" charset="-76"/>
                <a:ea typeface="宋体" panose="02010600030101010101" pitchFamily="2" charset="-122"/>
              </a:rPr>
              <a:t>2. 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charset="-76"/>
                <a:ea typeface="宋体" panose="02010600030101010101" pitchFamily="2" charset="-122"/>
              </a:rPr>
              <a:t>物质不同，它们的质量与体积的比值也不同。</a:t>
            </a:r>
          </a:p>
        </p:txBody>
      </p:sp>
      <p:sp>
        <p:nvSpPr>
          <p:cNvPr id="13316" name="文本框 13315"/>
          <p:cNvSpPr txBox="1"/>
          <p:nvPr/>
        </p:nvSpPr>
        <p:spPr>
          <a:xfrm>
            <a:off x="573723" y="3854768"/>
            <a:ext cx="8035925" cy="26558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en-US" altLang="x-none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   </a:t>
            </a:r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　 </a:t>
            </a:r>
            <a:r>
              <a:rPr lang="en-US" altLang="x-none" sz="2800" b="1" dirty="0">
                <a:solidFill>
                  <a:srgbClr val="0066CC"/>
                </a:solidFill>
                <a:latin typeface="Arial" panose="020B0604020202020204" charset="-76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0066CC"/>
                </a:solidFill>
                <a:latin typeface="Arial" panose="020B0604020202020204" charset="-76"/>
                <a:ea typeface="宋体" panose="02010600030101010101" pitchFamily="2" charset="-122"/>
              </a:rPr>
              <a:t>．定义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：某种物质组成物体的质量与它的体积之比叫做这种物质的密度。</a:t>
            </a:r>
          </a:p>
          <a:p>
            <a:r>
              <a:rPr lang="en-US" altLang="x-none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        </a:t>
            </a:r>
            <a:r>
              <a:rPr lang="en-US" altLang="x-none" sz="2800" b="1" dirty="0">
                <a:solidFill>
                  <a:srgbClr val="0066CC"/>
                </a:solidFill>
                <a:latin typeface="Arial" panose="020B0604020202020204" charset="-76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0066CC"/>
                </a:solidFill>
                <a:latin typeface="Arial" panose="020B0604020202020204" charset="-76"/>
                <a:ea typeface="宋体" panose="02010600030101010101" pitchFamily="2" charset="-122"/>
              </a:rPr>
              <a:t>．密度的符号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：</a:t>
            </a:r>
          </a:p>
          <a:p>
            <a:pPr>
              <a:spcBef>
                <a:spcPct val="45000"/>
              </a:spcBef>
              <a:spcAft>
                <a:spcPct val="50000"/>
              </a:spcAft>
            </a:pPr>
            <a:r>
              <a:rPr lang="en-US" altLang="x-none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        </a:t>
            </a:r>
            <a:r>
              <a:rPr lang="en-US" altLang="x-none" sz="2800" b="1" dirty="0">
                <a:solidFill>
                  <a:srgbClr val="0066CC"/>
                </a:solidFill>
                <a:latin typeface="Arial" panose="020B0604020202020204" charset="-76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0066CC"/>
                </a:solidFill>
                <a:latin typeface="Arial" panose="020B0604020202020204" charset="-76"/>
                <a:ea typeface="宋体" panose="02010600030101010101" pitchFamily="2" charset="-122"/>
              </a:rPr>
              <a:t>．公式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：</a:t>
            </a:r>
            <a:endParaRPr lang="en-US" altLang="x-none" sz="2800" b="1" dirty="0">
              <a:solidFill>
                <a:srgbClr val="000000"/>
              </a:solidFill>
              <a:latin typeface="Arial" panose="020B0604020202020204" charset="-76"/>
              <a:ea typeface="宋体" panose="02010600030101010101" pitchFamily="2" charset="-122"/>
            </a:endParaRPr>
          </a:p>
          <a:p>
            <a:r>
              <a:rPr lang="en-US" altLang="x-none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        </a:t>
            </a:r>
            <a:r>
              <a:rPr lang="en-US" altLang="x-none" sz="2800" b="1" dirty="0">
                <a:solidFill>
                  <a:srgbClr val="0066CC"/>
                </a:solidFill>
                <a:latin typeface="Arial" panose="020B0604020202020204" charset="-76"/>
                <a:ea typeface="宋体" panose="02010600030101010101" pitchFamily="2" charset="-122"/>
              </a:rPr>
              <a:t>4</a:t>
            </a:r>
            <a:r>
              <a:rPr lang="zh-CN" altLang="en-US" sz="2800" b="1" dirty="0">
                <a:solidFill>
                  <a:srgbClr val="0066CC"/>
                </a:solidFill>
                <a:latin typeface="Arial" panose="020B0604020202020204" charset="-76"/>
                <a:ea typeface="宋体" panose="02010600030101010101" pitchFamily="2" charset="-122"/>
              </a:rPr>
              <a:t>．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密度在数值上等于物体单位体积的质量。   </a:t>
            </a:r>
            <a:endParaRPr lang="en-US" altLang="x-none" sz="2800" b="1" dirty="0">
              <a:solidFill>
                <a:srgbClr val="000000"/>
              </a:solidFill>
              <a:latin typeface="Arial" panose="020B0604020202020204" charset="-76"/>
              <a:ea typeface="宋体" panose="02010600030101010101" pitchFamily="2" charset="-122"/>
            </a:endParaRPr>
          </a:p>
        </p:txBody>
      </p:sp>
      <p:sp>
        <p:nvSpPr>
          <p:cNvPr id="13317" name="矩形 13316"/>
          <p:cNvSpPr/>
          <p:nvPr/>
        </p:nvSpPr>
        <p:spPr>
          <a:xfrm>
            <a:off x="718185" y="3135630"/>
            <a:ext cx="2303463" cy="7508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sz="3600" dirty="0">
                <a:solidFill>
                  <a:srgbClr val="0000FF"/>
                </a:solidFill>
                <a:ea typeface="宋体" panose="02010600030101010101" pitchFamily="2" charset="-122"/>
              </a:rPr>
              <a:t>   密度</a:t>
            </a:r>
          </a:p>
        </p:txBody>
      </p:sp>
      <p:graphicFrame>
        <p:nvGraphicFramePr>
          <p:cNvPr id="13318" name="对象 13317"/>
          <p:cNvGraphicFramePr>
            <a:graphicFrameLocks/>
          </p:cNvGraphicFramePr>
          <p:nvPr/>
        </p:nvGraphicFramePr>
        <p:xfrm>
          <a:off x="3023235" y="5007293"/>
          <a:ext cx="1298575" cy="1187450"/>
        </p:xfrm>
        <a:graphic>
          <a:graphicData uri="http://schemas.openxmlformats.org/presentationml/2006/ole">
            <p:oleObj spid="_x0000_s3080" r:id="rId5" imgW="445273" imgH="407107" progId="">
              <p:embed/>
            </p:oleObj>
          </a:graphicData>
        </a:graphic>
      </p:graphicFrame>
      <p:graphicFrame>
        <p:nvGraphicFramePr>
          <p:cNvPr id="13319" name="对象 13318"/>
          <p:cNvGraphicFramePr>
            <a:graphicFrameLocks/>
          </p:cNvGraphicFramePr>
          <p:nvPr/>
        </p:nvGraphicFramePr>
        <p:xfrm>
          <a:off x="4102735" y="4719955"/>
          <a:ext cx="431800" cy="508000"/>
        </p:xfrm>
        <a:graphic>
          <a:graphicData uri="http://schemas.openxmlformats.org/presentationml/2006/ole">
            <p:oleObj spid="_x0000_s3079" r:id="rId6" imgW="140248" imgH="165747" progId="">
              <p:embed/>
            </p:oleObj>
          </a:graphicData>
        </a:graphic>
      </p:graphicFrame>
      <p:grpSp>
        <p:nvGrpSpPr>
          <p:cNvPr id="13320" name="组合 13319"/>
          <p:cNvGrpSpPr/>
          <p:nvPr/>
        </p:nvGrpSpPr>
        <p:grpSpPr>
          <a:xfrm>
            <a:off x="1294448" y="1262380"/>
            <a:ext cx="2160587" cy="720725"/>
            <a:chOff x="0" y="0"/>
            <a:chExt cx="1367" cy="454"/>
          </a:xfrm>
        </p:grpSpPr>
        <p:grpSp>
          <p:nvGrpSpPr>
            <p:cNvPr id="13321" name="组合 13320"/>
            <p:cNvGrpSpPr/>
            <p:nvPr/>
          </p:nvGrpSpPr>
          <p:grpSpPr>
            <a:xfrm>
              <a:off x="87" y="0"/>
              <a:ext cx="1213" cy="454"/>
              <a:chOff x="0" y="0"/>
              <a:chExt cx="2177" cy="454"/>
            </a:xfrm>
          </p:grpSpPr>
          <p:sp>
            <p:nvSpPr>
              <p:cNvPr id="13322" name="圆角矩形 13321"/>
              <p:cNvSpPr/>
              <p:nvPr/>
            </p:nvSpPr>
            <p:spPr>
              <a:xfrm>
                <a:off x="0" y="0"/>
                <a:ext cx="2177" cy="454"/>
              </a:xfrm>
              <a:prstGeom prst="roundRect">
                <a:avLst>
                  <a:gd name="adj" fmla="val 16667"/>
                </a:avLst>
              </a:prstGeom>
              <a:solidFill>
                <a:srgbClr val="009900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  <a:effectLst>
                <a:outerShdw dist="71842" dir="2699999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323" name="圆角矩形 13322"/>
              <p:cNvSpPr/>
              <p:nvPr/>
            </p:nvSpPr>
            <p:spPr>
              <a:xfrm>
                <a:off x="0" y="1"/>
                <a:ext cx="2132" cy="408"/>
              </a:xfrm>
              <a:prstGeom prst="roundRect">
                <a:avLst>
                  <a:gd name="adj" fmla="val 16667"/>
                </a:avLst>
              </a:prstGeom>
              <a:solidFill>
                <a:srgbClr val="33CC33">
                  <a:alpha val="100000"/>
                </a:srgbClr>
              </a:solidFill>
              <a:ln w="9525" cap="flat" cmpd="sng">
                <a:solidFill>
                  <a:srgbClr val="99CC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324" name="圆角矩形 13323"/>
              <p:cNvSpPr/>
              <p:nvPr/>
            </p:nvSpPr>
            <p:spPr>
              <a:xfrm rot="10800000">
                <a:off x="0" y="228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325" name="圆角矩形 13324"/>
              <p:cNvSpPr/>
              <p:nvPr/>
            </p:nvSpPr>
            <p:spPr>
              <a:xfrm>
                <a:off x="0" y="1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3326" name="矩形 13325"/>
            <p:cNvSpPr/>
            <p:nvPr/>
          </p:nvSpPr>
          <p:spPr>
            <a:xfrm>
              <a:off x="0" y="38"/>
              <a:ext cx="136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FF0000"/>
                  </a:solidFill>
                  <a:latin typeface="Arial" panose="020B0604020202020204" charset="-76"/>
                  <a:ea typeface="黑体" panose="02010609060101010101" pitchFamily="2" charset="-122"/>
                </a:rPr>
                <a:t>实验结论</a:t>
              </a:r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  <p:bldP spid="133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文本框 14337"/>
          <p:cNvSpPr txBox="1"/>
          <p:nvPr/>
        </p:nvSpPr>
        <p:spPr>
          <a:xfrm>
            <a:off x="309880" y="1483678"/>
            <a:ext cx="8785225" cy="16922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0066CC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5．单位：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（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1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）</a:t>
            </a:r>
            <a:r>
              <a:rPr lang="zh-CN" altLang="en-US" sz="2800" b="1" dirty="0">
                <a:solidFill>
                  <a:srgbClr val="CC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国际单位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：千克每立方米（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kg/m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，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kg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ea typeface="Times New Roman" panose="02020603050405020304" pitchFamily="2" charset="0"/>
              </a:rPr>
              <a:t>·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-3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）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（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2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）</a:t>
            </a:r>
            <a:r>
              <a:rPr lang="zh-CN" altLang="en-US" sz="2800" b="1" dirty="0">
                <a:solidFill>
                  <a:srgbClr val="FF66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常用单位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：克每立方厘米（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g/cm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， 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g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ea typeface="Times New Roman" panose="02020603050405020304" pitchFamily="2" charset="0"/>
              </a:rPr>
              <a:t>·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cm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-3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）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14339" name="矩形 14338"/>
          <p:cNvSpPr/>
          <p:nvPr/>
        </p:nvSpPr>
        <p:spPr>
          <a:xfrm>
            <a:off x="349568" y="3437890"/>
            <a:ext cx="8137525" cy="6254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（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）</a:t>
            </a:r>
            <a:r>
              <a:rPr lang="zh-CN" altLang="en-US" sz="2800" b="1" dirty="0">
                <a:solidFill>
                  <a:srgbClr val="FF0066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单位换算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： 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1 g/cm 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=10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 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kg/m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endParaRPr lang="en-US" altLang="x-none" sz="2800" b="1" dirty="0">
              <a:solidFill>
                <a:srgbClr val="000000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graphicFrame>
        <p:nvGraphicFramePr>
          <p:cNvPr id="14340" name="对象 14339"/>
          <p:cNvGraphicFramePr>
            <a:graphicFrameLocks/>
          </p:cNvGraphicFramePr>
          <p:nvPr/>
        </p:nvGraphicFramePr>
        <p:xfrm>
          <a:off x="1449705" y="4214178"/>
          <a:ext cx="4743450" cy="1776412"/>
        </p:xfrm>
        <a:graphic>
          <a:graphicData uri="http://schemas.openxmlformats.org/presentationml/2006/ole">
            <p:oleObj spid="_x0000_s35841" r:id="rId5" imgW="2119980" imgH="761669" progId="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15361"/>
          <p:cNvSpPr/>
          <p:nvPr/>
        </p:nvSpPr>
        <p:spPr>
          <a:xfrm>
            <a:off x="1077595" y="1018858"/>
            <a:ext cx="7343775" cy="7508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sz="3600" dirty="0">
                <a:solidFill>
                  <a:srgbClr val="0000FF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  密度表</a:t>
            </a:r>
            <a:r>
              <a:rPr lang="zh-CN" altLang="en-US" sz="3200" dirty="0">
                <a:solidFill>
                  <a:srgbClr val="FF33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观察表中数据能发现一些规律吗？</a:t>
            </a:r>
            <a:endParaRPr lang="zh-CN" altLang="en-US" sz="3200" dirty="0">
              <a:solidFill>
                <a:srgbClr val="000000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pic>
        <p:nvPicPr>
          <p:cNvPr id="15363" name="图片 15362" descr="密度表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04218" y="1769428"/>
            <a:ext cx="3095625" cy="50403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4" name="图片 15363" descr="密度表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22905" y="1913890"/>
            <a:ext cx="2781300" cy="39338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5" name="图片 15364" descr="密度表3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32105" y="2056765"/>
            <a:ext cx="2495550" cy="32321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16385"/>
          <p:cNvSpPr txBox="1"/>
          <p:nvPr/>
        </p:nvSpPr>
        <p:spPr>
          <a:xfrm>
            <a:off x="180975" y="1341438"/>
            <a:ext cx="8682038" cy="41941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35000"/>
              </a:lnSpc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　　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1</a:t>
            </a: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．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一般：</a:t>
            </a:r>
            <a:r>
              <a:rPr lang="en-US" altLang="x-none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ρ</a:t>
            </a:r>
            <a:r>
              <a:rPr lang="zh-CN" altLang="en-US" sz="2800" b="1" baseline="-250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固</a:t>
            </a: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＞</a:t>
            </a:r>
            <a:r>
              <a:rPr lang="en-US" altLang="x-none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ρ</a:t>
            </a:r>
            <a:r>
              <a:rPr lang="zh-CN" altLang="en-US" sz="2800" b="1" baseline="-250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液</a:t>
            </a: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＞</a:t>
            </a:r>
            <a:r>
              <a:rPr lang="en-US" altLang="x-none" sz="2800" b="1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ρ</a:t>
            </a:r>
            <a:r>
              <a:rPr lang="zh-CN" altLang="en-US" sz="2800" b="1" baseline="-250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气</a:t>
            </a: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 </a:t>
            </a:r>
          </a:p>
          <a:p>
            <a:pPr>
              <a:lnSpc>
                <a:spcPct val="135000"/>
              </a:lnSpc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　　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2</a:t>
            </a: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．</a:t>
            </a:r>
            <a:r>
              <a:rPr lang="zh-CN" altLang="en-US" sz="2800" b="1" dirty="0">
                <a:solidFill>
                  <a:srgbClr val="008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一些物质密度相同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：如冰和蜡，酒精和煤油；</a:t>
            </a:r>
          </a:p>
          <a:p>
            <a:pPr>
              <a:lnSpc>
                <a:spcPct val="135000"/>
              </a:lnSpc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　　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．</a:t>
            </a:r>
            <a:r>
              <a:rPr lang="zh-CN" altLang="en-US" sz="2800" b="1" dirty="0">
                <a:solidFill>
                  <a:srgbClr val="FF33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同种物质物态不同密度可能不同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：如冰和水</a:t>
            </a:r>
          </a:p>
          <a:p>
            <a:pPr>
              <a:lnSpc>
                <a:spcPct val="135000"/>
              </a:lnSpc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　　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4</a:t>
            </a:r>
            <a:r>
              <a:rPr lang="zh-CN" altLang="en-US" sz="2800" b="1" dirty="0">
                <a:solidFill>
                  <a:srgbClr val="11111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．</a:t>
            </a:r>
            <a:r>
              <a:rPr lang="zh-CN" altLang="en-US" sz="2800" b="1" dirty="0">
                <a:solidFill>
                  <a:srgbClr val="FF0066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固体和液体密度用国际单位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，数值都表示为“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×10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”的形式，如</a:t>
            </a:r>
            <a:r>
              <a:rPr lang="en-US" altLang="x-none" sz="2800" b="1" i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ρ</a:t>
            </a:r>
            <a:r>
              <a:rPr lang="zh-CN" altLang="en-US" sz="2800" b="1" baseline="-25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水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=1.0×10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kg/m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；</a:t>
            </a:r>
          </a:p>
          <a:p>
            <a:pPr>
              <a:lnSpc>
                <a:spcPct val="135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        5.  </a:t>
            </a:r>
            <a:r>
              <a:rPr lang="zh-CN" altLang="en-US" sz="2800" b="1" dirty="0">
                <a:solidFill>
                  <a:srgbClr val="0000CC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气体密度用国际单位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，数值没有“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×10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”，</a:t>
            </a:r>
          </a:p>
          <a:p>
            <a:pPr>
              <a:lnSpc>
                <a:spcPct val="135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   如</a:t>
            </a:r>
            <a:r>
              <a:rPr lang="en-US" altLang="x-none" sz="2800" b="1" i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ρ</a:t>
            </a:r>
            <a:r>
              <a:rPr lang="zh-CN" altLang="en-US" sz="2800" b="1" baseline="-25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空气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=1.29 kg/m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endParaRPr lang="zh-CN" altLang="en-US" sz="2800" b="1" baseline="30000" dirty="0">
              <a:solidFill>
                <a:srgbClr val="000000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文本框 17409"/>
          <p:cNvSpPr txBox="1"/>
          <p:nvPr/>
        </p:nvSpPr>
        <p:spPr>
          <a:xfrm>
            <a:off x="560388" y="3224213"/>
            <a:ext cx="7762875" cy="188753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800" b="1" dirty="0">
                <a:solidFill>
                  <a:srgbClr val="FF0066"/>
                </a:solidFill>
                <a:latin typeface="Arial" panose="020B0604020202020204" charset="-76"/>
                <a:ea typeface="宋体" panose="02010600030101010101" pitchFamily="2" charset="-122"/>
              </a:rPr>
              <a:t>　　 </a:t>
            </a:r>
            <a:r>
              <a:rPr lang="en-US" altLang="x-none" sz="2800" b="1" dirty="0">
                <a:solidFill>
                  <a:srgbClr val="FF0066"/>
                </a:solidFill>
                <a:latin typeface="Arial" panose="020B0604020202020204" charset="-76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FF0066"/>
                </a:solidFill>
                <a:latin typeface="Arial" panose="020B0604020202020204" charset="-76"/>
                <a:ea typeface="宋体" panose="02010600030101010101" pitchFamily="2" charset="-122"/>
              </a:rPr>
              <a:t>．一定状态下同种物质，密度不随质量和体积变化；</a:t>
            </a:r>
          </a:p>
          <a:p>
            <a:pPr>
              <a:lnSpc>
                <a:spcPct val="140000"/>
              </a:lnSpc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　　 </a:t>
            </a:r>
            <a:r>
              <a:rPr lang="en-US" altLang="x-none" sz="2800" b="1" dirty="0">
                <a:solidFill>
                  <a:srgbClr val="FF6600"/>
                </a:solidFill>
                <a:latin typeface="Arial" panose="020B0604020202020204" charset="-76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FF6600"/>
                </a:solidFill>
                <a:latin typeface="Arial" panose="020B0604020202020204" charset="-76"/>
                <a:ea typeface="宋体" panose="02010600030101010101" pitchFamily="2" charset="-122"/>
              </a:rPr>
              <a:t>．不同种物质，密度一般不同。</a:t>
            </a:r>
          </a:p>
        </p:txBody>
      </p:sp>
      <p:sp>
        <p:nvSpPr>
          <p:cNvPr id="17411" name="矩形 17410"/>
          <p:cNvSpPr/>
          <p:nvPr/>
        </p:nvSpPr>
        <p:spPr>
          <a:xfrm>
            <a:off x="466725" y="1917700"/>
            <a:ext cx="8229600" cy="7508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sz="3600" dirty="0">
                <a:solidFill>
                  <a:srgbClr val="0066CC"/>
                </a:solidFill>
                <a:ea typeface="宋体" panose="02010600030101010101" pitchFamily="2" charset="-122"/>
              </a:rPr>
              <a:t>   密度是反映物质特性的物理量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image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16025" y="1346835"/>
            <a:ext cx="6859270" cy="466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三、归纳小结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19458" name="文本框 19457"/>
          <p:cNvSpPr txBox="1"/>
          <p:nvPr/>
        </p:nvSpPr>
        <p:spPr>
          <a:xfrm>
            <a:off x="1260475" y="1989138"/>
            <a:ext cx="6505575" cy="30845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40000"/>
              </a:lnSpc>
            </a:pP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 1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．探究物质的质量与体积关系</a:t>
            </a:r>
          </a:p>
          <a:p>
            <a:pPr>
              <a:lnSpc>
                <a:spcPct val="140000"/>
              </a:lnSpc>
            </a:pP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 2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．密度的定义</a:t>
            </a:r>
          </a:p>
          <a:p>
            <a:pPr>
              <a:lnSpc>
                <a:spcPct val="140000"/>
              </a:lnSpc>
            </a:pP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 3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．密度的公式</a:t>
            </a:r>
          </a:p>
          <a:p>
            <a:pPr>
              <a:lnSpc>
                <a:spcPct val="140000"/>
              </a:lnSpc>
            </a:pP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 4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．密度的单位 </a:t>
            </a:r>
          </a:p>
          <a:p>
            <a:pPr>
              <a:lnSpc>
                <a:spcPct val="140000"/>
              </a:lnSpc>
            </a:pPr>
            <a:r>
              <a:rPr lang="en-US" altLang="x-none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 5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．密度是物质的特性</a:t>
            </a:r>
          </a:p>
        </p:txBody>
      </p:sp>
      <p:graphicFrame>
        <p:nvGraphicFramePr>
          <p:cNvPr id="19459" name="对象 19458"/>
          <p:cNvGraphicFramePr>
            <a:graphicFrameLocks/>
          </p:cNvGraphicFramePr>
          <p:nvPr/>
        </p:nvGraphicFramePr>
        <p:xfrm>
          <a:off x="3997325" y="3140075"/>
          <a:ext cx="869950" cy="844550"/>
        </p:xfrm>
        <a:graphic>
          <a:graphicData uri="http://schemas.openxmlformats.org/presentationml/2006/ole">
            <p:oleObj spid="_x0000_s37889" r:id="rId5" imgW="419464" imgH="406753" progId="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四、强化训练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18434" name="矩形 18433"/>
          <p:cNvSpPr/>
          <p:nvPr/>
        </p:nvSpPr>
        <p:spPr>
          <a:xfrm>
            <a:off x="633730" y="1450975"/>
            <a:ext cx="7768590" cy="97726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>
              <a:lnSpc>
                <a:spcPct val="120000"/>
              </a:lnSpc>
            </a:pPr>
            <a:r>
              <a:rPr lang="zh-CN" altLang="en-US" dirty="0">
                <a:solidFill>
                  <a:srgbClr val="0066CC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　　 一块金属块的质量是1.97 t，体积是0.25 m</a:t>
            </a:r>
            <a:r>
              <a:rPr lang="zh-CN" altLang="en-US" baseline="30000" dirty="0">
                <a:solidFill>
                  <a:srgbClr val="0066CC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r>
              <a:rPr lang="zh-CN" altLang="en-US" dirty="0">
                <a:solidFill>
                  <a:srgbClr val="0066CC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，它的密度多大？这是什么金属？</a:t>
            </a:r>
            <a:endParaRPr lang="zh-CN" altLang="en-US" dirty="0">
              <a:solidFill>
                <a:srgbClr val="0066CC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graphicFrame>
        <p:nvGraphicFramePr>
          <p:cNvPr id="18435" name="对象 18434"/>
          <p:cNvGraphicFramePr>
            <a:graphicFrameLocks/>
          </p:cNvGraphicFramePr>
          <p:nvPr/>
        </p:nvGraphicFramePr>
        <p:xfrm>
          <a:off x="1584325" y="4232275"/>
          <a:ext cx="5110163" cy="1004888"/>
        </p:xfrm>
        <a:graphic>
          <a:graphicData uri="http://schemas.openxmlformats.org/presentationml/2006/ole">
            <p:oleObj spid="_x0000_s48129" r:id="rId5" imgW="2196147" imgH="431613" progId="">
              <p:embed/>
            </p:oleObj>
          </a:graphicData>
        </a:graphic>
      </p:graphicFrame>
      <p:sp>
        <p:nvSpPr>
          <p:cNvPr id="18436" name="矩形 18435"/>
          <p:cNvSpPr/>
          <p:nvPr/>
        </p:nvSpPr>
        <p:spPr>
          <a:xfrm>
            <a:off x="1555750" y="5392738"/>
            <a:ext cx="5262563" cy="603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查表可知：此金属为铁块。</a:t>
            </a:r>
          </a:p>
        </p:txBody>
      </p:sp>
      <p:sp>
        <p:nvSpPr>
          <p:cNvPr id="18437" name="矩形 18436"/>
          <p:cNvSpPr/>
          <p:nvPr/>
        </p:nvSpPr>
        <p:spPr>
          <a:xfrm>
            <a:off x="760413" y="2849563"/>
            <a:ext cx="893762" cy="60325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66CC"/>
                </a:solidFill>
                <a:latin typeface="Times New Roman" panose="02020603050405020304" pitchFamily="2" charset="0"/>
                <a:ea typeface="楷体_GB2312" charset="-122"/>
              </a:rPr>
              <a:t>解：</a:t>
            </a:r>
          </a:p>
        </p:txBody>
      </p:sp>
      <p:sp>
        <p:nvSpPr>
          <p:cNvPr id="18438" name="矩形 18437"/>
          <p:cNvSpPr/>
          <p:nvPr/>
        </p:nvSpPr>
        <p:spPr>
          <a:xfrm>
            <a:off x="1668463" y="3382963"/>
            <a:ext cx="3711575" cy="60769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2" charset="0"/>
                <a:ea typeface="楷体_GB2312" charset="-122"/>
              </a:rPr>
              <a:t>1.97 t=1970 kg</a:t>
            </a:r>
          </a:p>
        </p:txBody>
      </p:sp>
      <p:sp>
        <p:nvSpPr>
          <p:cNvPr id="18439" name="圆角矩形标注 18438"/>
          <p:cNvSpPr/>
          <p:nvPr/>
        </p:nvSpPr>
        <p:spPr>
          <a:xfrm>
            <a:off x="5364163" y="2636838"/>
            <a:ext cx="2605087" cy="1585912"/>
          </a:xfrm>
          <a:prstGeom prst="wedgeRoundRectCallout">
            <a:avLst>
              <a:gd name="adj1" fmla="val -88634"/>
              <a:gd name="adj2" fmla="val 22074"/>
              <a:gd name="adj3" fmla="val 16667"/>
            </a:avLst>
          </a:prstGeom>
          <a:solidFill>
            <a:srgbClr val="BBE0E3">
              <a:alpha val="100000"/>
            </a:srgbClr>
          </a:solidFill>
          <a:ln w="9525" cap="flat" cmpd="sng">
            <a:solidFill>
              <a:srgbClr val="3D8F95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ctr"/>
          <a:lstStyle/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公式中的数据要使用国际单位制单位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7" grpId="0" bldLvl="0"/>
      <p:bldP spid="18438" grpId="0" bldLvl="0"/>
      <p:bldP spid="18438" grpId="1" bldLvl="0"/>
      <p:bldP spid="18439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一、新课引入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5123" name="矩形 5122"/>
          <p:cNvSpPr/>
          <p:nvPr/>
        </p:nvSpPr>
        <p:spPr>
          <a:xfrm>
            <a:off x="1738948" y="1011873"/>
            <a:ext cx="4103687" cy="7508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sz="3600" dirty="0">
                <a:solidFill>
                  <a:srgbClr val="0066CC"/>
                </a:solidFill>
                <a:ea typeface="宋体" panose="02010600030101010101" pitchFamily="2" charset="-122"/>
              </a:rPr>
              <a:t>一个古老的故事：</a:t>
            </a:r>
          </a:p>
        </p:txBody>
      </p:sp>
      <p:sp>
        <p:nvSpPr>
          <p:cNvPr id="5124" name="矩形 5123"/>
          <p:cNvSpPr/>
          <p:nvPr/>
        </p:nvSpPr>
        <p:spPr>
          <a:xfrm>
            <a:off x="299085" y="1807210"/>
            <a:ext cx="8553450" cy="39306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/>
          <a:p>
            <a:r>
              <a:rPr lang="zh-CN" altLang="en-US" sz="2800" b="1" dirty="0">
                <a:solidFill>
                  <a:srgbClr val="000000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　　古时候，在地中海上，有一个叙拉古王国，它的国王交给金匠一定质量的黄金，让金匠为自己打造一顶纯金的王冠，当王冠打造完毕交给国王时，国王发现这个金冠精美无比，但国王却怀疑金匠偷窃了他的黄金而用其它便宜的金属偷梁</a:t>
            </a:r>
          </a:p>
          <a:p>
            <a:r>
              <a:rPr lang="zh-CN" altLang="en-US" sz="2800" b="1" dirty="0">
                <a:solidFill>
                  <a:srgbClr val="000000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换柱。</a:t>
            </a:r>
          </a:p>
          <a:p>
            <a:r>
              <a:rPr lang="zh-CN" altLang="en-US" sz="2800" b="1" dirty="0">
                <a:solidFill>
                  <a:srgbClr val="000000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　　国王令人用秤去称，结果</a:t>
            </a:r>
          </a:p>
          <a:p>
            <a:r>
              <a:rPr lang="zh-CN" altLang="en-US" sz="2800" b="1" dirty="0">
                <a:solidFill>
                  <a:srgbClr val="000000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   王冠的质量与国王交给金匠</a:t>
            </a:r>
          </a:p>
          <a:p>
            <a:r>
              <a:rPr lang="zh-CN" altLang="en-US" sz="2800" b="1" dirty="0">
                <a:solidFill>
                  <a:srgbClr val="000000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   的黄金的质量是相同的。</a:t>
            </a:r>
          </a:p>
        </p:txBody>
      </p:sp>
      <p:pic>
        <p:nvPicPr>
          <p:cNvPr id="5125" name="图片 5124" descr="guaowangyuwangguan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67960" y="3604260"/>
            <a:ext cx="3419475" cy="2979738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二、新课讲解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6146" name="矩形 6145"/>
          <p:cNvSpPr/>
          <p:nvPr/>
        </p:nvSpPr>
        <p:spPr>
          <a:xfrm>
            <a:off x="176213" y="1775460"/>
            <a:ext cx="8555037" cy="26558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r>
              <a:rPr lang="en-US" altLang="x-none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．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如何去鉴别王冠是否是纯金制成的？</a:t>
            </a: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r>
              <a:rPr lang="en-US" altLang="x-none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．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抗洪抢险的战士穿的救生衣的材料是什么？</a:t>
            </a: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r>
              <a:rPr lang="en-US" altLang="x-none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．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配制鸡尾酒，为什么可以区分出美丽的颜色和层次？</a:t>
            </a: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r>
              <a:rPr lang="en-US" altLang="x-none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4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．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气球中为什么要充有氢气、氦气或热空气？</a:t>
            </a:r>
          </a:p>
        </p:txBody>
      </p:sp>
      <p:pic>
        <p:nvPicPr>
          <p:cNvPr id="6147" name="图片 6146" descr="get?name=T1CFhsBCZX1RCvBVdK">
            <a:hlinkClick r:id="rId4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02163" y="4537710"/>
            <a:ext cx="1795462" cy="2174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8" name="图片 6147" descr="get?name=T1Q1_CBvdQ1RCvBVdK">
            <a:hlinkClick r:id="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46850" y="4540885"/>
            <a:ext cx="1800225" cy="215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9" name="图片 6148" descr="王冠3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1350" y="4610735"/>
            <a:ext cx="1830388" cy="21304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0" name="图片 6149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441575" y="4537710"/>
            <a:ext cx="1946275" cy="218281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151" name="组合 6150"/>
          <p:cNvGrpSpPr/>
          <p:nvPr/>
        </p:nvGrpSpPr>
        <p:grpSpPr>
          <a:xfrm>
            <a:off x="1362075" y="1069975"/>
            <a:ext cx="2016125" cy="720725"/>
            <a:chOff x="0" y="0"/>
            <a:chExt cx="1367" cy="454"/>
          </a:xfrm>
        </p:grpSpPr>
        <p:grpSp>
          <p:nvGrpSpPr>
            <p:cNvPr id="6152" name="组合 6151"/>
            <p:cNvGrpSpPr/>
            <p:nvPr/>
          </p:nvGrpSpPr>
          <p:grpSpPr>
            <a:xfrm>
              <a:off x="87" y="0"/>
              <a:ext cx="1213" cy="454"/>
              <a:chOff x="0" y="0"/>
              <a:chExt cx="2177" cy="454"/>
            </a:xfrm>
          </p:grpSpPr>
          <p:sp>
            <p:nvSpPr>
              <p:cNvPr id="6153" name="圆角矩形 6152"/>
              <p:cNvSpPr/>
              <p:nvPr/>
            </p:nvSpPr>
            <p:spPr>
              <a:xfrm>
                <a:off x="0" y="0"/>
                <a:ext cx="2177" cy="454"/>
              </a:xfrm>
              <a:prstGeom prst="roundRect">
                <a:avLst>
                  <a:gd name="adj" fmla="val 16667"/>
                </a:avLst>
              </a:prstGeom>
              <a:solidFill>
                <a:srgbClr val="009900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  <a:effectLst>
                <a:outerShdw dist="71842" dir="2699999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154" name="圆角矩形 6153"/>
              <p:cNvSpPr/>
              <p:nvPr/>
            </p:nvSpPr>
            <p:spPr>
              <a:xfrm>
                <a:off x="0" y="1"/>
                <a:ext cx="2132" cy="408"/>
              </a:xfrm>
              <a:prstGeom prst="roundRect">
                <a:avLst>
                  <a:gd name="adj" fmla="val 16667"/>
                </a:avLst>
              </a:prstGeom>
              <a:solidFill>
                <a:srgbClr val="33CC33">
                  <a:alpha val="100000"/>
                </a:srgbClr>
              </a:solidFill>
              <a:ln w="9525" cap="flat" cmpd="sng">
                <a:solidFill>
                  <a:srgbClr val="99CC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155" name="圆角矩形 6154"/>
              <p:cNvSpPr/>
              <p:nvPr/>
            </p:nvSpPr>
            <p:spPr>
              <a:xfrm rot="10800000">
                <a:off x="0" y="228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156" name="圆角矩形 6155"/>
              <p:cNvSpPr/>
              <p:nvPr/>
            </p:nvSpPr>
            <p:spPr>
              <a:xfrm>
                <a:off x="0" y="1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6157" name="矩形 6156"/>
            <p:cNvSpPr/>
            <p:nvPr/>
          </p:nvSpPr>
          <p:spPr>
            <a:xfrm>
              <a:off x="0" y="38"/>
              <a:ext cx="136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FF0000"/>
                  </a:solidFill>
                  <a:latin typeface="Arial" panose="020B0604020202020204" charset="-76"/>
                  <a:ea typeface="黑体" panose="02010609060101010101" pitchFamily="2" charset="-122"/>
                </a:rPr>
                <a:t>提出问题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文本框 7169"/>
          <p:cNvSpPr txBox="1"/>
          <p:nvPr/>
        </p:nvSpPr>
        <p:spPr>
          <a:xfrm>
            <a:off x="395605" y="2383155"/>
            <a:ext cx="8353425" cy="36734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r>
              <a:rPr lang="en-US" altLang="x-none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．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铁块、铝块和铜块，如何来区分它们？</a:t>
            </a: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　</a:t>
            </a:r>
            <a:r>
              <a:rPr lang="en-US" altLang="x-none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．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用纸把体积相同的铁块、铝块和分别包起来，那如何来分辨它们呢？</a:t>
            </a: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　</a:t>
            </a:r>
            <a:r>
              <a:rPr lang="en-US" altLang="x-none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．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质量相同的铁块和铝块，你又如何来区分它们？</a:t>
            </a: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　</a:t>
            </a:r>
            <a:r>
              <a:rPr lang="en-US" altLang="x-none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4</a:t>
            </a:r>
            <a:r>
              <a:rPr lang="zh-CN" altLang="en-US" sz="2800" b="1" dirty="0">
                <a:solidFill>
                  <a:srgbClr val="000000"/>
                </a:solidFill>
                <a:latin typeface="Arial" panose="020B0604020202020204" charset="-76"/>
                <a:ea typeface="宋体" panose="02010600030101010101" pitchFamily="2" charset="-122"/>
              </a:rPr>
              <a:t>．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若质量和体积都不相同的铁块和铝块，你又如何来区分它们？</a:t>
            </a:r>
          </a:p>
        </p:txBody>
      </p:sp>
      <p:grpSp>
        <p:nvGrpSpPr>
          <p:cNvPr id="7171" name="组合 7170"/>
          <p:cNvGrpSpPr/>
          <p:nvPr/>
        </p:nvGrpSpPr>
        <p:grpSpPr>
          <a:xfrm>
            <a:off x="1153795" y="1363028"/>
            <a:ext cx="2376488" cy="720725"/>
            <a:chOff x="0" y="0"/>
            <a:chExt cx="1367" cy="454"/>
          </a:xfrm>
        </p:grpSpPr>
        <p:grpSp>
          <p:nvGrpSpPr>
            <p:cNvPr id="7172" name="组合 7171"/>
            <p:cNvGrpSpPr/>
            <p:nvPr/>
          </p:nvGrpSpPr>
          <p:grpSpPr>
            <a:xfrm>
              <a:off x="87" y="0"/>
              <a:ext cx="1213" cy="454"/>
              <a:chOff x="0" y="0"/>
              <a:chExt cx="2177" cy="454"/>
            </a:xfrm>
          </p:grpSpPr>
          <p:sp>
            <p:nvSpPr>
              <p:cNvPr id="7173" name="圆角矩形 7172"/>
              <p:cNvSpPr/>
              <p:nvPr/>
            </p:nvSpPr>
            <p:spPr>
              <a:xfrm>
                <a:off x="0" y="0"/>
                <a:ext cx="2177" cy="454"/>
              </a:xfrm>
              <a:prstGeom prst="roundRect">
                <a:avLst>
                  <a:gd name="adj" fmla="val 16667"/>
                </a:avLst>
              </a:prstGeom>
              <a:solidFill>
                <a:srgbClr val="009900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71842" dir="2699999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174" name="圆角矩形 7173"/>
              <p:cNvSpPr/>
              <p:nvPr/>
            </p:nvSpPr>
            <p:spPr>
              <a:xfrm>
                <a:off x="0" y="1"/>
                <a:ext cx="2132" cy="408"/>
              </a:xfrm>
              <a:prstGeom prst="roundRect">
                <a:avLst>
                  <a:gd name="adj" fmla="val 16667"/>
                </a:avLst>
              </a:prstGeom>
              <a:solidFill>
                <a:srgbClr val="33CC33">
                  <a:alpha val="100000"/>
                </a:srgbClr>
              </a:solidFill>
              <a:ln w="9525" cap="flat" cmpd="sng">
                <a:solidFill>
                  <a:srgbClr val="99CC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175" name="圆角矩形 7174"/>
              <p:cNvSpPr/>
              <p:nvPr/>
            </p:nvSpPr>
            <p:spPr>
              <a:xfrm rot="10800000">
                <a:off x="0" y="228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176" name="圆角矩形 7175"/>
              <p:cNvSpPr/>
              <p:nvPr/>
            </p:nvSpPr>
            <p:spPr>
              <a:xfrm>
                <a:off x="0" y="1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7177" name="矩形 7176"/>
            <p:cNvSpPr/>
            <p:nvPr/>
          </p:nvSpPr>
          <p:spPr>
            <a:xfrm>
              <a:off x="0" y="38"/>
              <a:ext cx="136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FF0000"/>
                  </a:solidFill>
                  <a:latin typeface="Arial" panose="020B0604020202020204" charset="-76"/>
                  <a:ea typeface="黑体" panose="02010609060101010101" pitchFamily="2" charset="-122"/>
                </a:rPr>
                <a:t>观察与思考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文本框 8193"/>
          <p:cNvSpPr txBox="1"/>
          <p:nvPr/>
        </p:nvSpPr>
        <p:spPr>
          <a:xfrm>
            <a:off x="494665" y="1517650"/>
            <a:ext cx="7832725" cy="1158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  <a:buClrTx/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实验一：用天平测量具有相同体积的不同物质的质量。（体积已知）</a:t>
            </a:r>
          </a:p>
        </p:txBody>
      </p:sp>
      <p:sp>
        <p:nvSpPr>
          <p:cNvPr id="8195" name="文本框 8194"/>
          <p:cNvSpPr txBox="1"/>
          <p:nvPr/>
        </p:nvSpPr>
        <p:spPr>
          <a:xfrm>
            <a:off x="1418590" y="5776913"/>
            <a:ext cx="16764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托盘天平</a:t>
            </a:r>
          </a:p>
        </p:txBody>
      </p:sp>
      <p:sp>
        <p:nvSpPr>
          <p:cNvPr id="8196" name="文本框 8195"/>
          <p:cNvSpPr txBox="1"/>
          <p:nvPr/>
        </p:nvSpPr>
        <p:spPr>
          <a:xfrm>
            <a:off x="4949190" y="5337175"/>
            <a:ext cx="3144838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ctr">
              <a:spcBef>
                <a:spcPct val="50000"/>
              </a:spcBef>
              <a:buClrTx/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体积相同的铜块、铁块、铝块</a:t>
            </a:r>
          </a:p>
        </p:txBody>
      </p:sp>
      <p:sp>
        <p:nvSpPr>
          <p:cNvPr id="8197" name="圆柱形 8196"/>
          <p:cNvSpPr/>
          <p:nvPr/>
        </p:nvSpPr>
        <p:spPr>
          <a:xfrm>
            <a:off x="4757103" y="3592513"/>
            <a:ext cx="496887" cy="1163637"/>
          </a:xfrm>
          <a:prstGeom prst="can">
            <a:avLst>
              <a:gd name="adj" fmla="val 41153"/>
            </a:avLst>
          </a:prstGeom>
          <a:gradFill rotWithShape="1">
            <a:gsLst>
              <a:gs pos="0">
                <a:srgbClr val="FF9933">
                  <a:alpha val="100000"/>
                </a:srgbClr>
              </a:gs>
              <a:gs pos="50000">
                <a:srgbClr val="FFE6CD">
                  <a:alpha val="100000"/>
                </a:srgbClr>
              </a:gs>
              <a:gs pos="100000">
                <a:srgbClr val="FF9933">
                  <a:alpha val="100000"/>
                </a:srgbClr>
              </a:gs>
            </a:gsLst>
            <a:lin ang="0" scaled="1"/>
            <a:tileRect/>
          </a:gradFill>
          <a:ln w="95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198" name="圆柱形 8197"/>
          <p:cNvSpPr/>
          <p:nvPr/>
        </p:nvSpPr>
        <p:spPr>
          <a:xfrm>
            <a:off x="6376353" y="3592513"/>
            <a:ext cx="496887" cy="1136650"/>
          </a:xfrm>
          <a:prstGeom prst="can">
            <a:avLst>
              <a:gd name="adj" fmla="val 40199"/>
            </a:avLst>
          </a:prstGeom>
          <a:gradFill rotWithShape="1">
            <a:gsLst>
              <a:gs pos="0">
                <a:srgbClr val="808080">
                  <a:alpha val="100000"/>
                </a:srgbClr>
              </a:gs>
              <a:gs pos="50000">
                <a:srgbClr val="C0C0C0">
                  <a:alpha val="100000"/>
                </a:srgbClr>
              </a:gs>
              <a:gs pos="100000">
                <a:srgbClr val="808080">
                  <a:alpha val="100000"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199" name="圆柱形 8198"/>
          <p:cNvSpPr/>
          <p:nvPr/>
        </p:nvSpPr>
        <p:spPr>
          <a:xfrm>
            <a:off x="7693978" y="3609975"/>
            <a:ext cx="469900" cy="1098550"/>
          </a:xfrm>
          <a:prstGeom prst="can">
            <a:avLst>
              <a:gd name="adj" fmla="val 41083"/>
            </a:avLst>
          </a:prstGeom>
          <a:gradFill rotWithShape="1">
            <a:gsLst>
              <a:gs pos="0">
                <a:srgbClr val="B2B2B2">
                  <a:alpha val="100000"/>
                </a:srgbClr>
              </a:gs>
              <a:gs pos="50000">
                <a:srgbClr val="E6E6E6">
                  <a:alpha val="100000"/>
                </a:srgbClr>
              </a:gs>
              <a:gs pos="100000">
                <a:srgbClr val="B2B2B2">
                  <a:alpha val="100000"/>
                </a:srgbClr>
              </a:gs>
            </a:gsLst>
            <a:lin ang="0" scaled="1"/>
            <a:tileRect/>
          </a:gradFill>
          <a:ln w="9525" cap="flat" cmpd="sng">
            <a:solidFill>
              <a:srgbClr val="B2B2B2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8200" name="图片 8199" descr="tp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4978" y="2946400"/>
            <a:ext cx="3881437" cy="25336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表格 9217"/>
          <p:cNvGraphicFramePr/>
          <p:nvPr/>
        </p:nvGraphicFramePr>
        <p:xfrm>
          <a:off x="1842135" y="3076258"/>
          <a:ext cx="5499100" cy="2617788"/>
        </p:xfrm>
        <a:graphic>
          <a:graphicData uri="http://schemas.openxmlformats.org/drawingml/2006/table">
            <a:tbl>
              <a:tblPr/>
              <a:tblGrid>
                <a:gridCol w="1266825"/>
                <a:gridCol w="1887538"/>
                <a:gridCol w="2344737"/>
              </a:tblGrid>
              <a:tr h="53340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800" dirty="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质量</a:t>
                      </a: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 /g</a:t>
                      </a: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体积</a:t>
                      </a: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 /cm</a:t>
                      </a:r>
                      <a:r>
                        <a:rPr lang="zh-CN" altLang="en-US" sz="2800" baseline="300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3</a:t>
                      </a: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   </a:t>
                      </a: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>
                        <a:alpha val="100000"/>
                      </a:srgbClr>
                    </a:solidFill>
                  </a:tcPr>
                </a:tc>
              </a:tr>
              <a:tr h="687388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铁块 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800" dirty="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altLang="zh-CN" sz="280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10</a:t>
                      </a:r>
                      <a:endParaRPr lang="zh-CN" altLang="en-US" sz="280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铜块 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800" dirty="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altLang="zh-CN" sz="280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10</a:t>
                      </a:r>
                      <a:endParaRPr lang="zh-CN" altLang="en-US" sz="280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zh-CN" altLang="en-US" sz="2800" dirty="0">
                          <a:solidFill>
                            <a:srgbClr val="11111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铝块 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800" dirty="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altLang="zh-CN" sz="2800">
                          <a:solidFill>
                            <a:srgbClr val="111111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10</a:t>
                      </a:r>
                      <a:endParaRPr lang="zh-CN" altLang="en-US" sz="2800">
                        <a:solidFill>
                          <a:srgbClr val="111111"/>
                        </a:solidFill>
                        <a:latin typeface="Times New Roman" panose="02020603050405020304" pitchFamily="2" charset="0"/>
                        <a:ea typeface="楷体_GB231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9240" name="组合 9239"/>
          <p:cNvGrpSpPr/>
          <p:nvPr/>
        </p:nvGrpSpPr>
        <p:grpSpPr>
          <a:xfrm>
            <a:off x="1362710" y="1815783"/>
            <a:ext cx="2160588" cy="720725"/>
            <a:chOff x="0" y="0"/>
            <a:chExt cx="1367" cy="454"/>
          </a:xfrm>
        </p:grpSpPr>
        <p:grpSp>
          <p:nvGrpSpPr>
            <p:cNvPr id="9241" name="组合 9240"/>
            <p:cNvGrpSpPr/>
            <p:nvPr/>
          </p:nvGrpSpPr>
          <p:grpSpPr>
            <a:xfrm>
              <a:off x="87" y="0"/>
              <a:ext cx="1213" cy="454"/>
              <a:chOff x="0" y="0"/>
              <a:chExt cx="2177" cy="454"/>
            </a:xfrm>
          </p:grpSpPr>
          <p:sp>
            <p:nvSpPr>
              <p:cNvPr id="9242" name="圆角矩形 9241"/>
              <p:cNvSpPr/>
              <p:nvPr/>
            </p:nvSpPr>
            <p:spPr>
              <a:xfrm>
                <a:off x="0" y="0"/>
                <a:ext cx="2177" cy="454"/>
              </a:xfrm>
              <a:prstGeom prst="roundRect">
                <a:avLst>
                  <a:gd name="adj" fmla="val 16667"/>
                </a:avLst>
              </a:prstGeom>
              <a:solidFill>
                <a:srgbClr val="009900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bevel/>
                <a:headEnd type="none" w="med" len="med"/>
                <a:tailEnd type="none" w="med" len="med"/>
              </a:ln>
              <a:effectLst>
                <a:outerShdw dist="71842" dir="2699999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43" name="圆角矩形 9242"/>
              <p:cNvSpPr/>
              <p:nvPr/>
            </p:nvSpPr>
            <p:spPr>
              <a:xfrm>
                <a:off x="0" y="1"/>
                <a:ext cx="2132" cy="408"/>
              </a:xfrm>
              <a:prstGeom prst="roundRect">
                <a:avLst>
                  <a:gd name="adj" fmla="val 16667"/>
                </a:avLst>
              </a:prstGeom>
              <a:solidFill>
                <a:srgbClr val="33CC33">
                  <a:alpha val="100000"/>
                </a:srgbClr>
              </a:solidFill>
              <a:ln w="9525" cap="flat" cmpd="sng">
                <a:solidFill>
                  <a:srgbClr val="99CC00"/>
                </a:solidFill>
                <a:prstDash val="solid"/>
                <a:bevel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44" name="圆角矩形 9243"/>
              <p:cNvSpPr/>
              <p:nvPr/>
            </p:nvSpPr>
            <p:spPr>
              <a:xfrm rot="10800000">
                <a:off x="0" y="228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45" name="圆角矩形 9244"/>
              <p:cNvSpPr/>
              <p:nvPr/>
            </p:nvSpPr>
            <p:spPr>
              <a:xfrm>
                <a:off x="0" y="1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9246" name="矩形 9245"/>
            <p:cNvSpPr/>
            <p:nvPr/>
          </p:nvSpPr>
          <p:spPr>
            <a:xfrm>
              <a:off x="0" y="38"/>
              <a:ext cx="136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FF0000"/>
                  </a:solidFill>
                  <a:latin typeface="Arial" panose="020B0604020202020204" charset="-76"/>
                  <a:ea typeface="黑体" panose="02010609060101010101" pitchFamily="2" charset="-122"/>
                </a:rPr>
                <a:t>记录表格</a:t>
              </a:r>
            </a:p>
          </p:txBody>
        </p:sp>
      </p:grp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文本框 10241"/>
          <p:cNvSpPr txBox="1"/>
          <p:nvPr/>
        </p:nvSpPr>
        <p:spPr>
          <a:xfrm>
            <a:off x="1354455" y="5991225"/>
            <a:ext cx="6362700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charset="-76"/>
                <a:ea typeface="宋体" panose="02010600030101010101" pitchFamily="2" charset="-122"/>
              </a:rPr>
              <a:t>结论：质量相同的不同物质体积不同。</a:t>
            </a:r>
            <a:endParaRPr lang="en-US" altLang="x-none" sz="2800" b="1" dirty="0">
              <a:solidFill>
                <a:srgbClr val="FF0000"/>
              </a:solidFill>
              <a:latin typeface="Arial" panose="020B0604020202020204" charset="-76"/>
              <a:ea typeface="宋体" panose="02010600030101010101" pitchFamily="2" charset="-122"/>
            </a:endParaRPr>
          </a:p>
        </p:txBody>
      </p:sp>
      <p:sp>
        <p:nvSpPr>
          <p:cNvPr id="10243" name="文本框 10242"/>
          <p:cNvSpPr txBox="1"/>
          <p:nvPr/>
        </p:nvSpPr>
        <p:spPr>
          <a:xfrm>
            <a:off x="1283018" y="1023938"/>
            <a:ext cx="6983412" cy="11572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  <a:buClrTx/>
            </a:pPr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实验二：</a:t>
            </a:r>
          </a:p>
          <a:p>
            <a:pPr>
              <a:lnSpc>
                <a:spcPct val="125000"/>
              </a:lnSpc>
              <a:buClrTx/>
            </a:pPr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    用天平比较质量相同的不同物质的体积</a:t>
            </a:r>
          </a:p>
        </p:txBody>
      </p:sp>
      <p:pic>
        <p:nvPicPr>
          <p:cNvPr id="10244" name="图片 10243" descr="质量相等的烧杯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7980" y="2247900"/>
            <a:ext cx="4216400" cy="3124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图片 10244" descr="质量相等的不同液体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39005" y="2247900"/>
            <a:ext cx="4038600" cy="310197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组合 11265"/>
          <p:cNvGrpSpPr/>
          <p:nvPr/>
        </p:nvGrpSpPr>
        <p:grpSpPr>
          <a:xfrm>
            <a:off x="4612640" y="3082290"/>
            <a:ext cx="3841750" cy="1657350"/>
            <a:chOff x="0" y="0"/>
            <a:chExt cx="2420" cy="1044"/>
          </a:xfrm>
        </p:grpSpPr>
        <p:sp>
          <p:nvSpPr>
            <p:cNvPr id="11267" name="文本框 11266"/>
            <p:cNvSpPr txBox="1"/>
            <p:nvPr/>
          </p:nvSpPr>
          <p:spPr>
            <a:xfrm>
              <a:off x="0" y="717"/>
              <a:ext cx="2420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zh-CN" altLang="en-US" sz="2800" b="1" dirty="0">
                  <a:solidFill>
                    <a:srgbClr val="111111"/>
                  </a:solidFill>
                  <a:latin typeface="Arial" panose="020B0604020202020204" charset="-76"/>
                  <a:ea typeface="宋体" panose="02010600030101010101" pitchFamily="2" charset="-122"/>
                </a:rPr>
                <a:t>不同体积的铁块和铝块</a:t>
              </a:r>
            </a:p>
          </p:txBody>
        </p:sp>
        <p:sp>
          <p:nvSpPr>
            <p:cNvPr id="11268" name="矩形 11267"/>
            <p:cNvSpPr/>
            <p:nvPr/>
          </p:nvSpPr>
          <p:spPr>
            <a:xfrm>
              <a:off x="16" y="281"/>
              <a:ext cx="567" cy="23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  <a:alpha val="100000"/>
                  </a:schemeClr>
                </a:gs>
                <a:gs pos="50000">
                  <a:schemeClr val="bg1">
                    <a:alpha val="100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100000"/>
                  </a:schemeClr>
                </a:gs>
              </a:gsLst>
              <a:lin ang="2700000" scaled="1"/>
              <a:tileRect/>
            </a:gra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430200" prstMaterial="legacyPlastic">
              <a:bevelT w="13500" h="13500" prst="angle"/>
              <a:bevelB w="13500" h="13500" prst="angle"/>
              <a:extrusionClr>
                <a:schemeClr val="bg1"/>
              </a:extrusionClr>
            </a:sp3d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69" name="矩形 11268"/>
            <p:cNvSpPr/>
            <p:nvPr/>
          </p:nvSpPr>
          <p:spPr>
            <a:xfrm>
              <a:off x="816" y="107"/>
              <a:ext cx="608" cy="419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  <a:alpha val="100000"/>
                  </a:schemeClr>
                </a:gs>
                <a:gs pos="50000">
                  <a:schemeClr val="bg1">
                    <a:alpha val="100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100000"/>
                  </a:schemeClr>
                </a:gs>
              </a:gsLst>
              <a:lin ang="2700000" scaled="1"/>
              <a:tileRect/>
            </a:gra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582600" prstMaterial="legacyPlastic">
              <a:bevelT w="13500" h="13500" prst="angle"/>
              <a:bevelB w="13500" h="13500" prst="angle"/>
              <a:extrusionClr>
                <a:schemeClr val="bg1"/>
              </a:extrusionClr>
            </a:sp3d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70" name="矩形 11269"/>
            <p:cNvSpPr/>
            <p:nvPr/>
          </p:nvSpPr>
          <p:spPr>
            <a:xfrm>
              <a:off x="1696" y="0"/>
              <a:ext cx="657" cy="576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  <a:alpha val="100000"/>
                  </a:schemeClr>
                </a:gs>
                <a:gs pos="50000">
                  <a:schemeClr val="bg1">
                    <a:alpha val="100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100000"/>
                  </a:schemeClr>
                </a:gs>
              </a:gsLst>
              <a:lin ang="2700000" scaled="1"/>
              <a:tileRect/>
            </a:gra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735000" prstMaterial="legacyPlastic">
              <a:bevelT w="13500" h="13500" prst="angle"/>
              <a:bevelB w="13500" h="13500" prst="angle"/>
              <a:extrusionClr>
                <a:schemeClr val="bg1"/>
              </a:extrusionClr>
            </a:sp3d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271" name="文本框 11270"/>
          <p:cNvSpPr txBox="1"/>
          <p:nvPr/>
        </p:nvSpPr>
        <p:spPr>
          <a:xfrm>
            <a:off x="794703" y="1282065"/>
            <a:ext cx="7242175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实验三：探究同种物质的质量和体积的关系</a:t>
            </a:r>
          </a:p>
        </p:txBody>
      </p:sp>
      <p:grpSp>
        <p:nvGrpSpPr>
          <p:cNvPr id="11272" name="组合 11271"/>
          <p:cNvGrpSpPr/>
          <p:nvPr/>
        </p:nvGrpSpPr>
        <p:grpSpPr>
          <a:xfrm>
            <a:off x="364490" y="2721928"/>
            <a:ext cx="3806825" cy="3654425"/>
            <a:chOff x="0" y="0"/>
            <a:chExt cx="2399" cy="2302"/>
          </a:xfrm>
        </p:grpSpPr>
        <p:pic>
          <p:nvPicPr>
            <p:cNvPr id="11273" name="图片 11272" descr="天平5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0" y="0"/>
              <a:ext cx="2268" cy="203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1274" name="文本框 11273"/>
            <p:cNvSpPr txBox="1"/>
            <p:nvPr/>
          </p:nvSpPr>
          <p:spPr>
            <a:xfrm>
              <a:off x="1343" y="1225"/>
              <a:ext cx="105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zh-CN" altLang="en-US" sz="2800" b="1" dirty="0">
                  <a:solidFill>
                    <a:srgbClr val="111111"/>
                  </a:solidFill>
                  <a:latin typeface="Arial" panose="020B0604020202020204" charset="-76"/>
                  <a:ea typeface="宋体" panose="02010600030101010101" pitchFamily="2" charset="-122"/>
                </a:rPr>
                <a:t>托盘天平</a:t>
              </a:r>
            </a:p>
          </p:txBody>
        </p:sp>
        <p:sp>
          <p:nvSpPr>
            <p:cNvPr id="11275" name="文本框 11274"/>
            <p:cNvSpPr txBox="1"/>
            <p:nvPr/>
          </p:nvSpPr>
          <p:spPr>
            <a:xfrm>
              <a:off x="848" y="1975"/>
              <a:ext cx="57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zh-CN" altLang="en-US" sz="2800" b="1" dirty="0">
                  <a:solidFill>
                    <a:srgbClr val="111111"/>
                  </a:solidFill>
                  <a:latin typeface="Arial" panose="020B0604020202020204" charset="-76"/>
                  <a:ea typeface="宋体" panose="02010600030101010101" pitchFamily="2" charset="-122"/>
                </a:rPr>
                <a:t>砝码</a:t>
              </a:r>
            </a:p>
          </p:txBody>
        </p:sp>
      </p:grpSp>
      <p:grpSp>
        <p:nvGrpSpPr>
          <p:cNvPr id="11276" name="组合 11275"/>
          <p:cNvGrpSpPr/>
          <p:nvPr/>
        </p:nvGrpSpPr>
        <p:grpSpPr>
          <a:xfrm>
            <a:off x="4323715" y="5098415"/>
            <a:ext cx="4587875" cy="992188"/>
            <a:chOff x="0" y="0"/>
            <a:chExt cx="2890" cy="625"/>
          </a:xfrm>
        </p:grpSpPr>
        <p:sp>
          <p:nvSpPr>
            <p:cNvPr id="11277" name="文本框 11276"/>
            <p:cNvSpPr txBox="1"/>
            <p:nvPr/>
          </p:nvSpPr>
          <p:spPr>
            <a:xfrm>
              <a:off x="381" y="298"/>
              <a:ext cx="1004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  <a:buClrTx/>
              </a:pPr>
              <a:r>
                <a:rPr lang="zh-CN" altLang="en-US" sz="2800" b="1" dirty="0">
                  <a:solidFill>
                    <a:srgbClr val="111111"/>
                  </a:solidFill>
                  <a:latin typeface="Arial" panose="020B0604020202020204" charset="-76"/>
                  <a:ea typeface="宋体" panose="02010600030101010101" pitchFamily="2" charset="-122"/>
                </a:rPr>
                <a:t>刻度尺</a:t>
              </a:r>
            </a:p>
          </p:txBody>
        </p:sp>
        <p:pic>
          <p:nvPicPr>
            <p:cNvPr id="11278" name="图片 11277" descr="1122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2890" cy="317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1279" name="文本框 11278"/>
          <p:cNvSpPr txBox="1"/>
          <p:nvPr/>
        </p:nvSpPr>
        <p:spPr>
          <a:xfrm>
            <a:off x="723265" y="2147253"/>
            <a:ext cx="4608513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solidFill>
                  <a:srgbClr val="111111"/>
                </a:solidFill>
                <a:latin typeface="Arial" panose="020B0604020202020204" charset="-76"/>
                <a:ea typeface="宋体" panose="02010600030101010101" pitchFamily="2" charset="-122"/>
              </a:rPr>
              <a:t>讨论实验方法和所需器材：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5"/>
          <p:cNvGrpSpPr/>
          <p:nvPr/>
        </p:nvGrpSpPr>
        <p:grpSpPr>
          <a:xfrm>
            <a:off x="579755" y="1983740"/>
            <a:ext cx="3984625" cy="3613150"/>
            <a:chOff x="0" y="0"/>
            <a:chExt cx="4163" cy="3600"/>
          </a:xfrm>
        </p:grpSpPr>
        <p:pic>
          <p:nvPicPr>
            <p:cNvPr id="12291" name="Picture 6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4163" cy="360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292" name="AutoShape 7"/>
            <p:cNvSpPr/>
            <p:nvPr/>
          </p:nvSpPr>
          <p:spPr>
            <a:xfrm rot="5400000">
              <a:off x="3489" y="3334"/>
              <a:ext cx="45" cy="90"/>
            </a:xfrm>
            <a:prstGeom prst="triangle">
              <a:avLst>
                <a:gd name="adj" fmla="val 50000"/>
              </a:avLst>
            </a:prstGeom>
            <a:solidFill>
              <a:srgbClr val="75D1FF">
                <a:alpha val="100000"/>
              </a:srgbClr>
            </a:solidFill>
            <a:ln w="9525" cap="flat" cmpd="sng">
              <a:solidFill>
                <a:srgbClr val="75D1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rot="0" wrap="none" anchor="ctr"/>
            <a:lstStyle/>
            <a:p>
              <a:endParaRPr lang="zh-CN" altLang="en-US" dirty="0">
                <a:latin typeface="Arial" panose="020B0604020202020204" charset="-76"/>
                <a:ea typeface="宋体" panose="02010600030101010101" pitchFamily="2" charset="-122"/>
              </a:endParaRPr>
            </a:p>
          </p:txBody>
        </p:sp>
        <p:sp>
          <p:nvSpPr>
            <p:cNvPr id="12293" name="AutoShape 8"/>
            <p:cNvSpPr/>
            <p:nvPr/>
          </p:nvSpPr>
          <p:spPr>
            <a:xfrm>
              <a:off x="323" y="156"/>
              <a:ext cx="45" cy="90"/>
            </a:xfrm>
            <a:prstGeom prst="triangle">
              <a:avLst>
                <a:gd name="adj" fmla="val 50000"/>
              </a:avLst>
            </a:prstGeom>
            <a:solidFill>
              <a:srgbClr val="75D1FF">
                <a:alpha val="100000"/>
              </a:srgbClr>
            </a:solidFill>
            <a:ln w="9525" cap="flat" cmpd="sng">
              <a:solidFill>
                <a:srgbClr val="75D1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horz" wrap="none" anchor="ctr"/>
            <a:lstStyle/>
            <a:p>
              <a:endParaRPr lang="zh-CN" altLang="en-US" dirty="0">
                <a:latin typeface="Arial" panose="020B0604020202020204" charset="-76"/>
                <a:ea typeface="宋体" panose="02010600030101010101" pitchFamily="2" charset="-122"/>
              </a:endParaRPr>
            </a:p>
          </p:txBody>
        </p:sp>
      </p:grpSp>
      <p:graphicFrame>
        <p:nvGraphicFramePr>
          <p:cNvPr id="12294" name="表格 12293"/>
          <p:cNvGraphicFramePr/>
          <p:nvPr/>
        </p:nvGraphicFramePr>
        <p:xfrm>
          <a:off x="4683443" y="1696403"/>
          <a:ext cx="4167188" cy="5029200"/>
        </p:xfrm>
        <a:graphic>
          <a:graphicData uri="http://schemas.openxmlformats.org/drawingml/2006/table">
            <a:tbl>
              <a:tblPr/>
              <a:tblGrid>
                <a:gridCol w="1333500"/>
                <a:gridCol w="1431925"/>
                <a:gridCol w="1401763"/>
              </a:tblGrid>
              <a:tr h="45720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altLang="zh-CN" sz="2400" i="1">
                          <a:solidFill>
                            <a:srgbClr val="FF0000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m</a:t>
                      </a:r>
                      <a:r>
                        <a:rPr lang="en-US" altLang="zh-CN" sz="2400">
                          <a:solidFill>
                            <a:srgbClr val="0066CC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 / g</a:t>
                      </a:r>
                      <a:endParaRPr lang="zh-CN" altLang="en-US" sz="240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2400" i="1" dirty="0">
                          <a:solidFill>
                            <a:srgbClr val="FF0000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V</a:t>
                      </a:r>
                      <a:r>
                        <a:rPr lang="zh-CN" altLang="en-US" sz="2400" dirty="0">
                          <a:solidFill>
                            <a:srgbClr val="FF0000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zh-CN" altLang="en-US" sz="2400" dirty="0">
                          <a:solidFill>
                            <a:srgbClr val="0066CC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/ cm</a:t>
                      </a:r>
                      <a:r>
                        <a:rPr lang="zh-CN" altLang="en-US" sz="2400" baseline="30000" dirty="0">
                          <a:solidFill>
                            <a:srgbClr val="0066CC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3</a:t>
                      </a: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铁块1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zh-CN" altLang="en-US" sz="2400" dirty="0">
                          <a:solidFill>
                            <a:srgbClr val="0066CC"/>
                          </a:solidFill>
                          <a:latin typeface="Times New Roman" panose="02020603050405020304" pitchFamily="2" charset="0"/>
                          <a:ea typeface="宋体" panose="02010600030101010101" pitchFamily="2" charset="-122"/>
                        </a:rPr>
                        <a:t> </a:t>
                      </a: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铁块2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铁块3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铁块4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铁块5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2400" dirty="0">
                          <a:solidFill>
                            <a:srgbClr val="CC0000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铝块1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2400" dirty="0">
                          <a:solidFill>
                            <a:srgbClr val="CC0000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铝块2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2400" dirty="0">
                          <a:solidFill>
                            <a:srgbClr val="CC0000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铝块3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2400" dirty="0">
                          <a:solidFill>
                            <a:srgbClr val="CC0000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铝块4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2400" dirty="0">
                          <a:solidFill>
                            <a:srgbClr val="CC0000"/>
                          </a:solidFill>
                          <a:latin typeface="Times New Roman" panose="02020603050405020304" pitchFamily="2" charset="0"/>
                          <a:ea typeface="楷体_GB2312" charset="-122"/>
                        </a:rPr>
                        <a:t>铝块5</a:t>
                      </a:r>
                    </a:p>
                  </a:txBody>
                  <a:tcPr>
                    <a:lnL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2400" dirty="0">
                        <a:solidFill>
                          <a:srgbClr val="0066CC"/>
                        </a:solidFill>
                        <a:latin typeface="Times New Roman" panose="02020603050405020304" pitchFamily="2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3D8F95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344" name="文本框 12343"/>
          <p:cNvSpPr txBox="1"/>
          <p:nvPr/>
        </p:nvSpPr>
        <p:spPr>
          <a:xfrm>
            <a:off x="5615623" y="1087120"/>
            <a:ext cx="2663825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获取实验数据</a:t>
            </a:r>
          </a:p>
        </p:txBody>
      </p:sp>
      <p:sp>
        <p:nvSpPr>
          <p:cNvPr id="12345" name="文本框 12344"/>
          <p:cNvSpPr txBox="1"/>
          <p:nvPr/>
        </p:nvSpPr>
        <p:spPr>
          <a:xfrm>
            <a:off x="1035685" y="1268413"/>
            <a:ext cx="33401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  <a:ea typeface="宋体" panose="02010600030101010101" pitchFamily="2" charset="-122"/>
              </a:rPr>
              <a:t>运用图象寻找规律</a:t>
            </a:r>
          </a:p>
        </p:txBody>
      </p:sp>
      <p:sp>
        <p:nvSpPr>
          <p:cNvPr id="12346" name="直接连接符 12345"/>
          <p:cNvSpPr/>
          <p:nvPr/>
        </p:nvSpPr>
        <p:spPr>
          <a:xfrm flipV="1">
            <a:off x="867093" y="3280728"/>
            <a:ext cx="3106737" cy="2087562"/>
          </a:xfrm>
          <a:prstGeom prst="line">
            <a:avLst/>
          </a:prstGeom>
          <a:ln w="28575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47" name="直接连接符 12346"/>
          <p:cNvSpPr/>
          <p:nvPr/>
        </p:nvSpPr>
        <p:spPr>
          <a:xfrm flipV="1">
            <a:off x="867093" y="4431665"/>
            <a:ext cx="3092450" cy="936625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4" grpId="0" bldLvl="0"/>
      <p:bldP spid="12345" grpId="0" bldLvl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15"/>
  <p:tag name="KSO_WM_TAG_VERSION" val="1.0"/>
  <p:tag name="KSO_WM_SLIDE_ID" val="custom596_12"/>
  <p:tag name="KSO_WM_SLIDE_INDEX" val="12"/>
  <p:tag name="KSO_WM_SLIDE_ITEM_CNT" val="2"/>
  <p:tag name="KSO_WM_SLIDE_LAYOUT" val="a_b_e"/>
  <p:tag name="KSO_WM_SLIDE_LAYOUT_CNT" val="1_1_1"/>
  <p:tag name="KSO_WM_SLIDE_TYPE" val="sectionTitle"/>
  <p:tag name="KSO_WM_BEAUTIFY_FLAG" val="#wm#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a"/>
  <p:tag name="KSO_WM_UNIT_INDEX" val="1"/>
  <p:tag name="KSO_WM_UNIT_ID" val="custom596_12*a*1"/>
  <p:tag name="KSO_WM_UNIT_CLEAR" val="1"/>
  <p:tag name="KSO_WM_UNIT_LAYERLEVEL" val="1"/>
  <p:tag name="KSO_WM_UNIT_VALUE" val="13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heme/theme1.xml><?xml version="1.0" encoding="utf-8"?>
<a:theme xmlns:a="http://schemas.openxmlformats.org/drawingml/2006/main" name="Office 主题">
  <a:themeElements>
    <a:clrScheme name="21515">
      <a:dk1>
        <a:srgbClr val="5F5F5F"/>
      </a:dk1>
      <a:lt1>
        <a:srgbClr val="FFFFFF"/>
      </a:lt1>
      <a:dk2>
        <a:srgbClr val="4D4D4D"/>
      </a:dk2>
      <a:lt2>
        <a:srgbClr val="FFFFFF"/>
      </a:lt2>
      <a:accent1>
        <a:srgbClr val="47B6E7"/>
      </a:accent1>
      <a:accent2>
        <a:srgbClr val="628EE3"/>
      </a:accent2>
      <a:accent3>
        <a:srgbClr val="2BC3B5"/>
      </a:accent3>
      <a:accent4>
        <a:srgbClr val="92D050"/>
      </a:accent4>
      <a:accent5>
        <a:srgbClr val="CEB9A3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2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347</Words>
  <Application>Microsoft Office PowerPoint</Application>
  <PresentationFormat>全屏显示(4:3)</PresentationFormat>
  <Paragraphs>112</Paragraphs>
  <Slides>17</Slides>
  <Notes>14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71</cp:revision>
  <dcterms:created xsi:type="dcterms:W3CDTF">2015-11-16T05:18:00Z</dcterms:created>
  <dcterms:modified xsi:type="dcterms:W3CDTF">2019-08-20T14:27:16Z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