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1" r:id="rId2"/>
    <p:sldId id="279" r:id="rId3"/>
    <p:sldId id="284" r:id="rId4"/>
    <p:sldId id="290" r:id="rId5"/>
    <p:sldId id="296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285" r:id="rId14"/>
    <p:sldId id="286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554" y="-96"/>
      </p:cViewPr>
      <p:guideLst>
        <p:guide orient="horz" pos="21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2019/8/20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jpeg"/><Relationship Id="rId5" Type="http://schemas.openxmlformats.org/officeDocument/2006/relationships/hyperlink" Target="http://image.jike.com/detail?did=-1443487439730232176&amp;pos=29&amp;num=36&amp;q=%E9%93%81%E9%92%89&amp;fm=QH360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38594" y="1871869"/>
            <a:ext cx="4734660" cy="1557655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第六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章 质量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与密度</a:t>
            </a:r>
            <a:endParaRPr lang="zh-CN" altLang="en-US" sz="32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78154" y="2995895"/>
            <a:ext cx="5321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</a:t>
            </a:r>
            <a:r>
              <a:rPr lang="en-US" altLang="zh-CN" sz="6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r>
              <a:rPr lang="zh-CN" altLang="en-US" sz="6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节 </a:t>
            </a:r>
            <a:r>
              <a:rPr lang="zh-CN" altLang="en-US" sz="60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质 量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5361"/>
          <p:cNvSpPr>
            <a:spLocks noGrp="1"/>
          </p:cNvSpPr>
          <p:nvPr/>
        </p:nvSpPr>
        <p:spPr>
          <a:xfrm>
            <a:off x="299720" y="1953895"/>
            <a:ext cx="8471535" cy="4038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0" lvl="0" indent="0" algn="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algn="l">
              <a:lnSpc>
                <a:spcPct val="120000"/>
              </a:lnSpc>
            </a:pPr>
            <a:r>
              <a:rPr lang="en-US" altLang="zh-CN" sz="2800" b="1">
                <a:ea typeface="楷体_GB2312" charset="-122"/>
              </a:rPr>
              <a:t>    ①</a:t>
            </a:r>
            <a:r>
              <a:rPr lang="zh-CN" altLang="en-US" sz="2800" b="1">
                <a:solidFill>
                  <a:srgbClr val="FF3300"/>
                </a:solidFill>
                <a:latin typeface="楷体_GB2312" charset="-122"/>
                <a:ea typeface="楷体_GB2312" charset="-122"/>
              </a:rPr>
              <a:t>放</a:t>
            </a:r>
            <a:r>
              <a:rPr lang="zh-CN" altLang="en-US" sz="2800" b="1">
                <a:latin typeface="楷体_GB2312" charset="-122"/>
                <a:ea typeface="楷体_GB2312" charset="-122"/>
              </a:rPr>
              <a:t>：把天平放在</a:t>
            </a:r>
            <a:r>
              <a:rPr lang="zh-CN" altLang="en-US" sz="2800" b="1" u="sng">
                <a:solidFill>
                  <a:srgbClr val="D60093"/>
                </a:solidFill>
                <a:latin typeface="楷体_GB2312" charset="-122"/>
                <a:ea typeface="楷体_GB2312" charset="-122"/>
              </a:rPr>
              <a:t>水平台</a:t>
            </a:r>
            <a:r>
              <a:rPr lang="zh-CN" altLang="en-US" sz="2800" b="1">
                <a:solidFill>
                  <a:srgbClr val="D60093"/>
                </a:solidFill>
                <a:latin typeface="楷体_GB2312" charset="-122"/>
                <a:ea typeface="楷体_GB2312" charset="-122"/>
              </a:rPr>
              <a:t>上</a:t>
            </a:r>
            <a:r>
              <a:rPr lang="zh-CN" altLang="en-US" sz="2800" b="1">
                <a:latin typeface="楷体_GB2312" charset="-122"/>
                <a:ea typeface="楷体_GB2312" charset="-122"/>
              </a:rPr>
              <a:t>；</a:t>
            </a:r>
          </a:p>
          <a:p>
            <a:pPr lvl="0" algn="l">
              <a:lnSpc>
                <a:spcPct val="120000"/>
              </a:lnSpc>
            </a:pPr>
            <a:r>
              <a:rPr lang="zh-CN" altLang="en-US" sz="2800" b="1">
                <a:ea typeface="楷体_GB2312" charset="-122"/>
              </a:rPr>
              <a:t>    </a:t>
            </a:r>
            <a:r>
              <a:rPr lang="en-US" altLang="zh-CN" sz="2800" b="1">
                <a:ea typeface="楷体_GB2312" charset="-122"/>
              </a:rPr>
              <a:t>②</a:t>
            </a:r>
            <a:r>
              <a:rPr lang="zh-CN" altLang="en-US" sz="2800" b="1">
                <a:solidFill>
                  <a:srgbClr val="FF3300"/>
                </a:solidFill>
                <a:latin typeface="楷体_GB2312" charset="-122"/>
                <a:ea typeface="楷体_GB2312" charset="-122"/>
              </a:rPr>
              <a:t>移</a:t>
            </a:r>
            <a:r>
              <a:rPr lang="zh-CN" altLang="en-US" sz="2800" b="1">
                <a:latin typeface="楷体_GB2312" charset="-122"/>
                <a:ea typeface="楷体_GB2312" charset="-122"/>
              </a:rPr>
              <a:t>：将</a:t>
            </a:r>
            <a:r>
              <a:rPr lang="zh-CN" altLang="en-US" sz="2800" b="1" u="sng">
                <a:solidFill>
                  <a:srgbClr val="D60093"/>
                </a:solidFill>
                <a:latin typeface="楷体_GB2312" charset="-122"/>
                <a:ea typeface="楷体_GB2312" charset="-122"/>
              </a:rPr>
              <a:t>游码</a:t>
            </a:r>
            <a:r>
              <a:rPr lang="zh-CN" altLang="en-US" sz="2800" b="1">
                <a:latin typeface="楷体_GB2312" charset="-122"/>
                <a:ea typeface="楷体_GB2312" charset="-122"/>
              </a:rPr>
              <a:t>移至标尺左端的零刻线处；</a:t>
            </a:r>
          </a:p>
          <a:p>
            <a:pPr lvl="0" algn="l">
              <a:lnSpc>
                <a:spcPct val="120000"/>
              </a:lnSpc>
            </a:pPr>
            <a:r>
              <a:rPr lang="zh-CN" altLang="en-US" sz="2800" b="1">
                <a:ea typeface="楷体_GB2312" charset="-122"/>
              </a:rPr>
              <a:t>    </a:t>
            </a:r>
            <a:r>
              <a:rPr lang="en-US" altLang="zh-CN" sz="2800" b="1">
                <a:ea typeface="楷体_GB2312" charset="-122"/>
              </a:rPr>
              <a:t>③</a:t>
            </a:r>
            <a:r>
              <a:rPr lang="zh-CN" altLang="en-US" sz="2800" b="1">
                <a:solidFill>
                  <a:srgbClr val="FF3300"/>
                </a:solidFill>
                <a:latin typeface="楷体_GB2312" charset="-122"/>
                <a:ea typeface="楷体_GB2312" charset="-122"/>
              </a:rPr>
              <a:t>调</a:t>
            </a:r>
            <a:r>
              <a:rPr lang="zh-CN" altLang="en-US" sz="2800" b="1">
                <a:latin typeface="楷体_GB2312" charset="-122"/>
                <a:ea typeface="楷体_GB2312" charset="-122"/>
              </a:rPr>
              <a:t>：调节横梁右端的</a:t>
            </a:r>
            <a:r>
              <a:rPr lang="zh-CN" altLang="en-US" sz="2800" b="1" u="sng">
                <a:solidFill>
                  <a:srgbClr val="D60093"/>
                </a:solidFill>
                <a:latin typeface="楷体_GB2312" charset="-122"/>
                <a:ea typeface="楷体_GB2312" charset="-122"/>
              </a:rPr>
              <a:t>平衡螺母</a:t>
            </a:r>
            <a:r>
              <a:rPr lang="zh-CN" altLang="en-US" sz="2800" b="1">
                <a:latin typeface="楷体_GB2312" charset="-122"/>
                <a:ea typeface="楷体_GB2312" charset="-122"/>
              </a:rPr>
              <a:t>使指针指在分度盘中线处，此时横梁平衡</a:t>
            </a:r>
            <a:r>
              <a:rPr lang="zh-CN" altLang="en-US" sz="2800" b="1">
                <a:ea typeface="楷体_GB2312" charset="-122"/>
              </a:rPr>
              <a:t>；</a:t>
            </a:r>
            <a:r>
              <a:rPr lang="zh-CN" altLang="en-US" sz="2800" b="1">
                <a:latin typeface="楷体_GB2312" charset="-122"/>
                <a:ea typeface="楷体_GB2312" charset="-122"/>
              </a:rPr>
              <a:t>                            （若指针指在分度盘的</a:t>
            </a:r>
            <a:r>
              <a:rPr lang="zh-CN" altLang="en-US" sz="2800" b="1" u="sng">
                <a:solidFill>
                  <a:srgbClr val="D60093"/>
                </a:solidFill>
                <a:latin typeface="楷体_GB2312" charset="-122"/>
                <a:ea typeface="楷体_GB2312" charset="-122"/>
              </a:rPr>
              <a:t>左</a:t>
            </a:r>
            <a:r>
              <a:rPr lang="zh-CN" altLang="en-US" sz="2800" b="1">
                <a:latin typeface="楷体_GB2312" charset="-122"/>
                <a:ea typeface="楷体_GB2312" charset="-122"/>
              </a:rPr>
              <a:t>侧，应将平衡螺母向</a:t>
            </a:r>
            <a:r>
              <a:rPr lang="zh-CN" altLang="en-US" sz="2800" b="1" u="sng">
                <a:solidFill>
                  <a:srgbClr val="D60093"/>
                </a:solidFill>
                <a:latin typeface="楷体_GB2312" charset="-122"/>
                <a:ea typeface="楷体_GB2312" charset="-122"/>
              </a:rPr>
              <a:t>右</a:t>
            </a:r>
            <a:r>
              <a:rPr lang="zh-CN" altLang="en-US" sz="2800" b="1">
                <a:latin typeface="楷体_GB2312" charset="-122"/>
                <a:ea typeface="楷体_GB2312" charset="-122"/>
              </a:rPr>
              <a:t>调；反之，平衡螺母向左调），</a:t>
            </a:r>
          </a:p>
        </p:txBody>
      </p:sp>
      <p:sp>
        <p:nvSpPr>
          <p:cNvPr id="15363" name="矩形 15362"/>
          <p:cNvSpPr/>
          <p:nvPr/>
        </p:nvSpPr>
        <p:spPr>
          <a:xfrm>
            <a:off x="890270" y="1318895"/>
            <a:ext cx="6477000" cy="5778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t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2" charset="0"/>
              </a:rPr>
              <a:t>（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2" charset="0"/>
              </a:rPr>
              <a:t>2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2" charset="0"/>
              </a:rPr>
              <a:t>）使用托盘天平的基本步骤：</a:t>
            </a:r>
            <a:r>
              <a:rPr lang="zh-CN" altLang="en-US" sz="3200" b="1">
                <a:solidFill>
                  <a:srgbClr val="800080"/>
                </a:solidFill>
                <a:latin typeface="Times New Roman" panose="02020603050405020304" pitchFamily="2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6385"/>
          <p:cNvSpPr/>
          <p:nvPr/>
        </p:nvSpPr>
        <p:spPr>
          <a:xfrm>
            <a:off x="466725" y="1557338"/>
            <a:ext cx="8458200" cy="34194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t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b="1" dirty="0">
                <a:latin typeface="Arial" panose="020B0604020202020204" charset="-76"/>
                <a:ea typeface="楷体_GB2312" charset="-122"/>
              </a:rPr>
              <a:t> ④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  <a:ea typeface="楷体_GB2312" charset="-122"/>
              </a:rPr>
              <a:t>测</a:t>
            </a:r>
            <a:r>
              <a:rPr lang="zh-CN" altLang="en-US" sz="2800" b="1" dirty="0">
                <a:latin typeface="Arial" panose="020B0604020202020204" charset="-76"/>
                <a:ea typeface="楷体_GB2312" charset="-122"/>
              </a:rPr>
              <a:t>：</a:t>
            </a:r>
            <a:r>
              <a:rPr lang="zh-CN" altLang="en-US" sz="2800" b="1" dirty="0">
                <a:latin typeface="楷体_GB2312" charset="-122"/>
                <a:ea typeface="楷体_GB2312" charset="-122"/>
              </a:rPr>
              <a:t>将被称量物体放在左托盘，按</a:t>
            </a:r>
            <a:r>
              <a:rPr lang="zh-CN" altLang="en-US" sz="2800" b="1" u="sng" dirty="0">
                <a:solidFill>
                  <a:srgbClr val="D60093"/>
                </a:solidFill>
                <a:latin typeface="楷体_GB2312" charset="-122"/>
                <a:ea typeface="楷体_GB2312" charset="-122"/>
              </a:rPr>
              <a:t>从大到小的顺序</a:t>
            </a:r>
            <a:r>
              <a:rPr lang="zh-CN" altLang="en-US" sz="2800" b="1" dirty="0">
                <a:latin typeface="楷体_GB2312" charset="-122"/>
                <a:ea typeface="楷体_GB2312" charset="-122"/>
              </a:rPr>
              <a:t>依次用镊子夹取砝码放在右托盘；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b="1" dirty="0">
                <a:latin typeface="Arial" panose="020B0604020202020204" charset="-76"/>
                <a:ea typeface="楷体_GB2312" charset="-122"/>
              </a:rPr>
              <a:t> 当加入的</a:t>
            </a:r>
            <a:r>
              <a:rPr lang="zh-CN" altLang="en-US" sz="2800" b="1" dirty="0">
                <a:latin typeface="楷体_GB2312" charset="-122"/>
                <a:ea typeface="楷体_GB2312" charset="-122"/>
              </a:rPr>
              <a:t>砝码不合适时，</a:t>
            </a:r>
            <a:r>
              <a:rPr lang="zh-CN" altLang="en-US" sz="2800" b="1" u="sng" dirty="0">
                <a:solidFill>
                  <a:srgbClr val="D60093"/>
                </a:solidFill>
                <a:latin typeface="楷体_GB2312" charset="-122"/>
                <a:ea typeface="楷体_GB2312" charset="-122"/>
              </a:rPr>
              <a:t>移动游码，直至天平平衡</a:t>
            </a:r>
            <a:r>
              <a:rPr lang="zh-CN" altLang="en-US" sz="2800" b="1" dirty="0">
                <a:latin typeface="楷体_GB2312" charset="-122"/>
                <a:ea typeface="楷体_GB2312" charset="-122"/>
              </a:rPr>
              <a:t>；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b="1" dirty="0">
                <a:latin typeface="Arial" panose="020B0604020202020204" charset="-76"/>
                <a:ea typeface="楷体_GB2312" charset="-122"/>
              </a:rPr>
              <a:t> </a:t>
            </a:r>
            <a:r>
              <a:rPr lang="zh-CN" altLang="en-US" sz="2800" b="1" dirty="0">
                <a:latin typeface="Arial" panose="020B0604020202020204" charset="-76"/>
              </a:rPr>
              <a:t>⑤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</a:rPr>
              <a:t>读</a:t>
            </a:r>
            <a:r>
              <a:rPr lang="zh-CN" altLang="en-US" sz="2800" b="1" dirty="0">
                <a:latin typeface="Arial" panose="020B0604020202020204" charset="-76"/>
              </a:rPr>
              <a:t>：</a:t>
            </a:r>
            <a:r>
              <a:rPr lang="zh-CN" altLang="en-US" sz="2800" b="1" dirty="0">
                <a:latin typeface="Arial" panose="020B0604020202020204" charset="-76"/>
                <a:ea typeface="楷体_GB2312" charset="-122"/>
              </a:rPr>
              <a:t>托盘中</a:t>
            </a:r>
            <a:r>
              <a:rPr lang="zh-CN" altLang="en-US" sz="2800" b="1" u="sng" dirty="0">
                <a:solidFill>
                  <a:srgbClr val="D60093"/>
                </a:solidFill>
                <a:latin typeface="楷体_GB2312" charset="-122"/>
                <a:ea typeface="楷体_GB2312" charset="-122"/>
                <a:hlinkClick r:id="rId4" action="ppaction://hlinksldjump"/>
              </a:rPr>
              <a:t>砝码的质量</a:t>
            </a:r>
            <a:r>
              <a:rPr lang="zh-CN" altLang="en-US" sz="2800" b="1" dirty="0">
                <a:solidFill>
                  <a:srgbClr val="0066FF"/>
                </a:solidFill>
                <a:latin typeface="楷体_GB2312" charset="-122"/>
                <a:ea typeface="楷体_GB2312" charset="-122"/>
              </a:rPr>
              <a:t>加上</a:t>
            </a:r>
            <a:r>
              <a:rPr lang="zh-CN" altLang="en-US" sz="2800" b="1" u="sng" dirty="0">
                <a:solidFill>
                  <a:srgbClr val="D60093"/>
                </a:solidFill>
                <a:latin typeface="楷体_GB2312" charset="-122"/>
                <a:ea typeface="楷体_GB2312" charset="-122"/>
              </a:rPr>
              <a:t>游码的示数</a:t>
            </a:r>
            <a:r>
              <a:rPr lang="zh-CN" altLang="en-US" sz="2800" b="1" dirty="0">
                <a:solidFill>
                  <a:srgbClr val="0066FF"/>
                </a:solidFill>
                <a:latin typeface="楷体_GB2312" charset="-122"/>
                <a:ea typeface="楷体_GB2312" charset="-122"/>
              </a:rPr>
              <a:t>即</a:t>
            </a:r>
            <a:r>
              <a:rPr lang="zh-CN" altLang="en-US" sz="2800" b="1" u="sng" dirty="0">
                <a:solidFill>
                  <a:srgbClr val="D60093"/>
                </a:solidFill>
                <a:latin typeface="楷体_GB2312" charset="-122"/>
                <a:ea typeface="楷体_GB2312" charset="-122"/>
              </a:rPr>
              <a:t>被称量物体的质量</a:t>
            </a:r>
            <a:r>
              <a:rPr lang="zh-CN" altLang="en-US" sz="2800" b="1" dirty="0">
                <a:latin typeface="楷体_GB2312" charset="-122"/>
                <a:ea typeface="楷体_GB2312" charset="-122"/>
              </a:rPr>
              <a:t>。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b="1" dirty="0">
                <a:latin typeface="Arial" panose="020B0604020202020204" charset="-76"/>
              </a:rPr>
              <a:t> ⑥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</a:rPr>
              <a:t>收</a:t>
            </a:r>
            <a:r>
              <a:rPr lang="zh-CN" altLang="en-US" sz="2800" b="1" dirty="0">
                <a:latin typeface="Arial" panose="020B0604020202020204" charset="-76"/>
              </a:rPr>
              <a:t>：</a:t>
            </a:r>
            <a:r>
              <a:rPr lang="zh-CN" altLang="en-US" sz="2800" b="1" dirty="0">
                <a:latin typeface="Arial" panose="020B0604020202020204" charset="-76"/>
                <a:hlinkClick r:id="rId4" action="ppaction://hlinksldjump"/>
              </a:rPr>
              <a:t>实验完毕，整理好器材</a:t>
            </a:r>
            <a:r>
              <a:rPr lang="zh-CN" altLang="en-US" sz="2800" b="1" dirty="0">
                <a:latin typeface="Arial" panose="020B0604020202020204" charset="-76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/>
          <p:cNvSpPr/>
          <p:nvPr/>
        </p:nvSpPr>
        <p:spPr>
          <a:xfrm>
            <a:off x="107950" y="1608455"/>
            <a:ext cx="5976938" cy="33623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  <a:ea typeface="宋体" panose="02010600030101010101" pitchFamily="2" charset="-122"/>
              </a:rPr>
              <a:t>测量液体的质量：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　（</a:t>
            </a: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）调节天平；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　（</a:t>
            </a: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）测量空烧杯质量</a:t>
            </a:r>
            <a:r>
              <a:rPr lang="en-US" altLang="x-none" sz="2800" b="1" i="1" dirty="0">
                <a:solidFill>
                  <a:srgbClr val="11111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</a:t>
            </a:r>
            <a:r>
              <a:rPr lang="en-US" altLang="x-none" sz="2800" b="1" baseline="-25000" dirty="0">
                <a:solidFill>
                  <a:srgbClr val="11111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0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；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　（</a:t>
            </a: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）将被测液体倒入烧杯，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　         测量总质量</a:t>
            </a:r>
            <a:r>
              <a:rPr lang="en-US" altLang="x-none" sz="2800" b="1" i="1" dirty="0">
                <a:solidFill>
                  <a:srgbClr val="11111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</a:t>
            </a:r>
            <a:r>
              <a:rPr lang="zh-CN" altLang="en-US" sz="2800" b="1" baseline="-25000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总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；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　（</a:t>
            </a: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4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）被测液体质量</a:t>
            </a:r>
            <a:r>
              <a:rPr lang="en-US" altLang="x-none" sz="2800" b="1" i="1" dirty="0">
                <a:solidFill>
                  <a:srgbClr val="11111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</a:t>
            </a:r>
            <a:r>
              <a:rPr lang="en-US" altLang="x-none" sz="2800" b="1" dirty="0">
                <a:solidFill>
                  <a:srgbClr val="11111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=</a:t>
            </a:r>
            <a:r>
              <a:rPr lang="en-US" altLang="x-none" sz="2800" b="1" i="1" dirty="0">
                <a:solidFill>
                  <a:srgbClr val="11111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</a:t>
            </a:r>
            <a:r>
              <a:rPr lang="zh-CN" altLang="en-US" sz="2800" b="1" baseline="-25000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总</a:t>
            </a: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−</a:t>
            </a:r>
            <a:r>
              <a:rPr lang="en-US" altLang="x-none" sz="2800" b="1" i="1" dirty="0">
                <a:solidFill>
                  <a:srgbClr val="11111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</a:t>
            </a:r>
            <a:r>
              <a:rPr lang="en-US" altLang="x-none" sz="2800" b="1" baseline="-25000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0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。</a:t>
            </a:r>
          </a:p>
        </p:txBody>
      </p:sp>
      <p:grpSp>
        <p:nvGrpSpPr>
          <p:cNvPr id="17411" name="组合 17410"/>
          <p:cNvGrpSpPr/>
          <p:nvPr/>
        </p:nvGrpSpPr>
        <p:grpSpPr>
          <a:xfrm>
            <a:off x="5580063" y="1463993"/>
            <a:ext cx="3233737" cy="2324100"/>
            <a:chOff x="0" y="0"/>
            <a:chExt cx="1989" cy="1440"/>
          </a:xfrm>
        </p:grpSpPr>
        <p:pic>
          <p:nvPicPr>
            <p:cNvPr id="17412" name="图片 17411" descr="tp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989" cy="144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7413" name="组合 17412"/>
            <p:cNvGrpSpPr/>
            <p:nvPr/>
          </p:nvGrpSpPr>
          <p:grpSpPr>
            <a:xfrm>
              <a:off x="268" y="144"/>
              <a:ext cx="324" cy="432"/>
              <a:chOff x="0" y="0"/>
              <a:chExt cx="360" cy="456"/>
            </a:xfrm>
          </p:grpSpPr>
          <p:sp>
            <p:nvSpPr>
              <p:cNvPr id="17414" name="椭圆 17413"/>
              <p:cNvSpPr/>
              <p:nvPr/>
            </p:nvSpPr>
            <p:spPr>
              <a:xfrm>
                <a:off x="0" y="360"/>
                <a:ext cx="360" cy="96"/>
              </a:xfrm>
              <a:prstGeom prst="ellipse">
                <a:avLst/>
              </a:prstGeom>
              <a:solidFill>
                <a:srgbClr val="6699FF">
                  <a:alpha val="56999"/>
                </a:srgbClr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5" name="圆柱形 17414"/>
              <p:cNvSpPr/>
              <p:nvPr/>
            </p:nvSpPr>
            <p:spPr>
              <a:xfrm>
                <a:off x="12" y="0"/>
                <a:ext cx="348" cy="456"/>
              </a:xfrm>
              <a:prstGeom prst="can">
                <a:avLst>
                  <a:gd name="adj" fmla="val 31032"/>
                </a:avLst>
              </a:prstGeom>
              <a:solidFill>
                <a:srgbClr val="6699FF">
                  <a:alpha val="14999"/>
                </a:srgbClr>
              </a:solidFill>
              <a:ln w="9525" cap="flat" cmpd="sng">
                <a:solidFill>
                  <a:srgbClr val="00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7416" name="组合 17415"/>
          <p:cNvGrpSpPr/>
          <p:nvPr/>
        </p:nvGrpSpPr>
        <p:grpSpPr>
          <a:xfrm>
            <a:off x="5508625" y="4056380"/>
            <a:ext cx="3392488" cy="2457450"/>
            <a:chOff x="0" y="0"/>
            <a:chExt cx="2137" cy="1548"/>
          </a:xfrm>
        </p:grpSpPr>
        <p:pic>
          <p:nvPicPr>
            <p:cNvPr id="17417" name="图片 17416" descr="tp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137" cy="154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7418" name="组合 17417"/>
            <p:cNvGrpSpPr/>
            <p:nvPr/>
          </p:nvGrpSpPr>
          <p:grpSpPr>
            <a:xfrm>
              <a:off x="337" y="192"/>
              <a:ext cx="325" cy="444"/>
              <a:chOff x="0" y="0"/>
              <a:chExt cx="325" cy="444"/>
            </a:xfrm>
          </p:grpSpPr>
          <p:sp>
            <p:nvSpPr>
              <p:cNvPr id="17419" name="椭圆 17418"/>
              <p:cNvSpPr/>
              <p:nvPr/>
            </p:nvSpPr>
            <p:spPr>
              <a:xfrm>
                <a:off x="1" y="353"/>
                <a:ext cx="324" cy="91"/>
              </a:xfrm>
              <a:prstGeom prst="ellipse">
                <a:avLst/>
              </a:prstGeom>
              <a:solidFill>
                <a:srgbClr val="6699FF">
                  <a:alpha val="56999"/>
                </a:srgbClr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0" name="圆柱形 17419"/>
              <p:cNvSpPr/>
              <p:nvPr/>
            </p:nvSpPr>
            <p:spPr>
              <a:xfrm>
                <a:off x="12" y="180"/>
                <a:ext cx="313" cy="264"/>
              </a:xfrm>
              <a:prstGeom prst="can">
                <a:avLst>
                  <a:gd name="adj" fmla="val 32574"/>
                </a:avLst>
              </a:prstGeom>
              <a:solidFill>
                <a:srgbClr val="00FFFF">
                  <a:alpha val="23999"/>
                </a:srgbClr>
              </a:solidFill>
              <a:ln w="9525" cap="flat" cmpd="sng">
                <a:solidFill>
                  <a:srgbClr val="00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1" name="圆柱形 17420"/>
              <p:cNvSpPr/>
              <p:nvPr/>
            </p:nvSpPr>
            <p:spPr>
              <a:xfrm>
                <a:off x="0" y="0"/>
                <a:ext cx="325" cy="432"/>
              </a:xfrm>
              <a:prstGeom prst="can">
                <a:avLst>
                  <a:gd name="adj" fmla="val 31481"/>
                </a:avLst>
              </a:prstGeom>
              <a:solidFill>
                <a:srgbClr val="6699FF">
                  <a:alpha val="23999"/>
                </a:srgbClr>
              </a:solidFill>
              <a:ln w="9525" cap="flat" cmpd="sng">
                <a:solidFill>
                  <a:srgbClr val="00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19458" name="文本框 19457"/>
          <p:cNvSpPr txBox="1"/>
          <p:nvPr/>
        </p:nvSpPr>
        <p:spPr>
          <a:xfrm>
            <a:off x="358775" y="2997200"/>
            <a:ext cx="684213" cy="1311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latin typeface="Arial" panose="020B0604020202020204" charset="-76"/>
              </a:rPr>
              <a:t>质</a:t>
            </a:r>
          </a:p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latin typeface="Arial" panose="020B0604020202020204" charset="-76"/>
              </a:rPr>
              <a:t>量</a:t>
            </a:r>
          </a:p>
        </p:txBody>
      </p:sp>
      <p:sp>
        <p:nvSpPr>
          <p:cNvPr id="19459" name="文本框 19458"/>
          <p:cNvSpPr txBox="1"/>
          <p:nvPr/>
        </p:nvSpPr>
        <p:spPr>
          <a:xfrm>
            <a:off x="1260475" y="1485900"/>
            <a:ext cx="2016125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latin typeface="Arial" panose="020B0604020202020204" charset="-76"/>
              </a:rPr>
              <a:t>概念</a:t>
            </a:r>
          </a:p>
        </p:txBody>
      </p:sp>
      <p:sp>
        <p:nvSpPr>
          <p:cNvPr id="19460" name="文本框 19459"/>
          <p:cNvSpPr txBox="1"/>
          <p:nvPr/>
        </p:nvSpPr>
        <p:spPr>
          <a:xfrm>
            <a:off x="2413000" y="1125538"/>
            <a:ext cx="5254625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latin typeface="Arial" panose="020B0604020202020204" charset="-76"/>
              </a:rPr>
              <a:t>物体所含物质的多少</a:t>
            </a:r>
          </a:p>
        </p:txBody>
      </p:sp>
      <p:sp>
        <p:nvSpPr>
          <p:cNvPr id="19461" name="文本框 19460"/>
          <p:cNvSpPr txBox="1"/>
          <p:nvPr/>
        </p:nvSpPr>
        <p:spPr>
          <a:xfrm>
            <a:off x="2413000" y="1844675"/>
            <a:ext cx="6334125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latin typeface="Arial" panose="020B0604020202020204" charset="-76"/>
              </a:rPr>
              <a:t>质量是物体本身的一种属性</a:t>
            </a:r>
          </a:p>
        </p:txBody>
      </p:sp>
      <p:sp>
        <p:nvSpPr>
          <p:cNvPr id="19462" name="文本框 19461"/>
          <p:cNvSpPr txBox="1"/>
          <p:nvPr/>
        </p:nvSpPr>
        <p:spPr>
          <a:xfrm>
            <a:off x="1330325" y="2420938"/>
            <a:ext cx="3095625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latin typeface="Arial" panose="020B0604020202020204" charset="-76"/>
              </a:rPr>
              <a:t>单位：</a:t>
            </a:r>
          </a:p>
        </p:txBody>
      </p:sp>
      <p:sp>
        <p:nvSpPr>
          <p:cNvPr id="19463" name="文本框 19462"/>
          <p:cNvSpPr txBox="1"/>
          <p:nvPr/>
        </p:nvSpPr>
        <p:spPr>
          <a:xfrm>
            <a:off x="1403350" y="5013325"/>
            <a:ext cx="295275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latin typeface="Arial" panose="020B0604020202020204" charset="-76"/>
              </a:rPr>
              <a:t>测量工具：</a:t>
            </a:r>
          </a:p>
        </p:txBody>
      </p:sp>
      <p:sp>
        <p:nvSpPr>
          <p:cNvPr id="19464" name="左大括号 19463"/>
          <p:cNvSpPr/>
          <p:nvPr/>
        </p:nvSpPr>
        <p:spPr>
          <a:xfrm>
            <a:off x="2339975" y="1268413"/>
            <a:ext cx="142875" cy="1079500"/>
          </a:xfrm>
          <a:prstGeom prst="leftBrace">
            <a:avLst>
              <a:gd name="adj1" fmla="val 62962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5" name="左大括号 19464"/>
          <p:cNvSpPr/>
          <p:nvPr/>
        </p:nvSpPr>
        <p:spPr>
          <a:xfrm>
            <a:off x="900113" y="1844675"/>
            <a:ext cx="360362" cy="3457575"/>
          </a:xfrm>
          <a:prstGeom prst="leftBrace">
            <a:avLst>
              <a:gd name="adj1" fmla="val 79956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6" name="矩形 19465"/>
          <p:cNvSpPr/>
          <p:nvPr/>
        </p:nvSpPr>
        <p:spPr>
          <a:xfrm>
            <a:off x="3779838" y="2492375"/>
            <a:ext cx="1889125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buClrTx/>
            </a:pPr>
            <a:r>
              <a:rPr lang="en-US" altLang="zh-CN" sz="3200" b="1">
                <a:latin typeface="Times New Roman" panose="02020603050405020304" pitchFamily="2" charset="0"/>
              </a:rPr>
              <a:t>1kg=10</a:t>
            </a:r>
            <a:r>
              <a:rPr lang="en-US" altLang="zh-CN" sz="3200" b="1" baseline="30000">
                <a:latin typeface="Times New Roman" panose="02020603050405020304" pitchFamily="2" charset="0"/>
              </a:rPr>
              <a:t>3</a:t>
            </a:r>
            <a:r>
              <a:rPr lang="en-US" altLang="zh-CN" sz="3200" b="1">
                <a:latin typeface="Times New Roman" panose="02020603050405020304" pitchFamily="2" charset="0"/>
              </a:rPr>
              <a:t>g,</a:t>
            </a:r>
          </a:p>
        </p:txBody>
      </p:sp>
      <p:sp>
        <p:nvSpPr>
          <p:cNvPr id="19467" name="矩形 19466"/>
          <p:cNvSpPr/>
          <p:nvPr/>
        </p:nvSpPr>
        <p:spPr>
          <a:xfrm>
            <a:off x="5726113" y="2492375"/>
            <a:ext cx="2001837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buClrTx/>
            </a:pPr>
            <a:r>
              <a:rPr lang="en-US" altLang="zh-CN" sz="3200" b="1">
                <a:latin typeface="Times New Roman" panose="02020603050405020304" pitchFamily="2" charset="0"/>
              </a:rPr>
              <a:t>1g=10</a:t>
            </a:r>
            <a:r>
              <a:rPr lang="en-US" altLang="zh-CN" sz="3200" b="1" baseline="30000">
                <a:latin typeface="Times New Roman" panose="02020603050405020304" pitchFamily="2" charset="0"/>
              </a:rPr>
              <a:t>3</a:t>
            </a:r>
            <a:r>
              <a:rPr lang="en-US" altLang="zh-CN" sz="3200" b="1">
                <a:latin typeface="Times New Roman" panose="02020603050405020304" pitchFamily="2" charset="0"/>
              </a:rPr>
              <a:t>mg,</a:t>
            </a:r>
          </a:p>
        </p:txBody>
      </p:sp>
      <p:sp>
        <p:nvSpPr>
          <p:cNvPr id="19468" name="矩形 19467"/>
          <p:cNvSpPr/>
          <p:nvPr/>
        </p:nvSpPr>
        <p:spPr>
          <a:xfrm>
            <a:off x="3851275" y="3284538"/>
            <a:ext cx="1719263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altLang="zh-CN" sz="3200" b="1">
                <a:latin typeface="Times New Roman" panose="02020603050405020304" pitchFamily="2" charset="0"/>
              </a:rPr>
              <a:t>1t=10</a:t>
            </a:r>
            <a:r>
              <a:rPr lang="en-US" altLang="zh-CN" sz="3200" b="1" baseline="30000">
                <a:latin typeface="Times New Roman" panose="02020603050405020304" pitchFamily="2" charset="0"/>
              </a:rPr>
              <a:t>3</a:t>
            </a:r>
            <a:r>
              <a:rPr lang="en-US" altLang="zh-CN" sz="3200" b="1">
                <a:latin typeface="Times New Roman" panose="02020603050405020304" pitchFamily="2" charset="0"/>
              </a:rPr>
              <a:t>kg</a:t>
            </a:r>
          </a:p>
        </p:txBody>
      </p:sp>
      <p:sp>
        <p:nvSpPr>
          <p:cNvPr id="19469" name="矩形 19468"/>
          <p:cNvSpPr/>
          <p:nvPr/>
        </p:nvSpPr>
        <p:spPr>
          <a:xfrm>
            <a:off x="2555875" y="2492375"/>
            <a:ext cx="1412875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buClrTx/>
            </a:pPr>
            <a:r>
              <a:rPr lang="zh-CN" altLang="en-US" sz="3200" b="1">
                <a:latin typeface="Arial" panose="020B0604020202020204" charset="-76"/>
              </a:rPr>
              <a:t>千克；</a:t>
            </a:r>
          </a:p>
        </p:txBody>
      </p:sp>
      <p:sp>
        <p:nvSpPr>
          <p:cNvPr id="19470" name="文本框 19469"/>
          <p:cNvSpPr txBox="1"/>
          <p:nvPr/>
        </p:nvSpPr>
        <p:spPr>
          <a:xfrm>
            <a:off x="3419475" y="5013325"/>
            <a:ext cx="1223963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latin typeface="Arial" panose="020B0604020202020204" charset="-76"/>
              </a:rPr>
              <a:t>天平</a:t>
            </a:r>
          </a:p>
        </p:txBody>
      </p:sp>
      <p:sp>
        <p:nvSpPr>
          <p:cNvPr id="19471" name="文本框 19470"/>
          <p:cNvSpPr txBox="1"/>
          <p:nvPr/>
        </p:nvSpPr>
        <p:spPr>
          <a:xfrm>
            <a:off x="4498975" y="4076700"/>
            <a:ext cx="2735263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latin typeface="Arial" panose="020B0604020202020204" charset="-76"/>
              </a:rPr>
              <a:t>调节</a:t>
            </a:r>
          </a:p>
        </p:txBody>
      </p:sp>
      <p:sp>
        <p:nvSpPr>
          <p:cNvPr id="19472" name="文本框 19471"/>
          <p:cNvSpPr txBox="1"/>
          <p:nvPr/>
        </p:nvSpPr>
        <p:spPr>
          <a:xfrm>
            <a:off x="4572000" y="4833620"/>
            <a:ext cx="1097280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latin typeface="Arial" panose="020B0604020202020204" charset="-76"/>
              </a:rPr>
              <a:t>测量</a:t>
            </a:r>
          </a:p>
        </p:txBody>
      </p:sp>
      <p:sp>
        <p:nvSpPr>
          <p:cNvPr id="19473" name="文本框 19472"/>
          <p:cNvSpPr txBox="1"/>
          <p:nvPr/>
        </p:nvSpPr>
        <p:spPr>
          <a:xfrm>
            <a:off x="4572000" y="5593080"/>
            <a:ext cx="1440815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latin typeface="Arial" panose="020B0604020202020204" charset="-76"/>
              </a:rPr>
              <a:t>读数</a:t>
            </a:r>
          </a:p>
        </p:txBody>
      </p:sp>
      <p:sp>
        <p:nvSpPr>
          <p:cNvPr id="19474" name="文本框 19473"/>
          <p:cNvSpPr txBox="1"/>
          <p:nvPr/>
        </p:nvSpPr>
        <p:spPr>
          <a:xfrm>
            <a:off x="4572000" y="6237288"/>
            <a:ext cx="2016125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latin typeface="Arial" panose="020B0604020202020204" charset="-76"/>
              </a:rPr>
              <a:t>注意事项</a:t>
            </a:r>
          </a:p>
        </p:txBody>
      </p:sp>
      <p:sp>
        <p:nvSpPr>
          <p:cNvPr id="19475" name="左大括号 19474"/>
          <p:cNvSpPr/>
          <p:nvPr/>
        </p:nvSpPr>
        <p:spPr>
          <a:xfrm>
            <a:off x="4356100" y="4294188"/>
            <a:ext cx="144463" cy="2232025"/>
          </a:xfrm>
          <a:prstGeom prst="leftBrace">
            <a:avLst>
              <a:gd name="adj1" fmla="val 128754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76" name="左大括号 19475"/>
          <p:cNvSpPr/>
          <p:nvPr/>
        </p:nvSpPr>
        <p:spPr>
          <a:xfrm>
            <a:off x="5797550" y="3860800"/>
            <a:ext cx="142875" cy="1152525"/>
          </a:xfrm>
          <a:prstGeom prst="leftBrace">
            <a:avLst>
              <a:gd name="adj1" fmla="val 67222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77" name="文本框 19476"/>
          <p:cNvSpPr txBox="1"/>
          <p:nvPr/>
        </p:nvSpPr>
        <p:spPr>
          <a:xfrm>
            <a:off x="6084888" y="3717925"/>
            <a:ext cx="2160587" cy="5778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latin typeface="Arial" panose="020B0604020202020204" charset="-76"/>
              </a:rPr>
              <a:t>底座水平</a:t>
            </a:r>
          </a:p>
        </p:txBody>
      </p:sp>
      <p:sp>
        <p:nvSpPr>
          <p:cNvPr id="19478" name="文本框 19477"/>
          <p:cNvSpPr txBox="1"/>
          <p:nvPr/>
        </p:nvSpPr>
        <p:spPr>
          <a:xfrm>
            <a:off x="6013450" y="4581525"/>
            <a:ext cx="2232025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latin typeface="Arial" panose="020B0604020202020204" charset="-76"/>
              </a:rPr>
              <a:t>横梁水平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61" grpId="0"/>
      <p:bldP spid="19462" grpId="0"/>
      <p:bldP spid="19463" grpId="0"/>
      <p:bldP spid="19466" grpId="0"/>
      <p:bldP spid="19467" grpId="0"/>
      <p:bldP spid="19468" grpId="0"/>
      <p:bldP spid="19469" grpId="0"/>
      <p:bldP spid="19470" grpId="0"/>
      <p:bldP spid="19471" grpId="0"/>
      <p:bldP spid="19472" grpId="0"/>
      <p:bldP spid="19473" grpId="0"/>
      <p:bldP spid="19474" grpId="0"/>
      <p:bldP spid="19477" grpId="0"/>
      <p:bldP spid="194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grpSp>
        <p:nvGrpSpPr>
          <p:cNvPr id="18434" name="组合 18433"/>
          <p:cNvGrpSpPr/>
          <p:nvPr/>
        </p:nvGrpSpPr>
        <p:grpSpPr>
          <a:xfrm>
            <a:off x="1476375" y="5084763"/>
            <a:ext cx="6553200" cy="1025525"/>
            <a:chOff x="0" y="0"/>
            <a:chExt cx="4128" cy="646"/>
          </a:xfrm>
        </p:grpSpPr>
        <p:sp>
          <p:nvSpPr>
            <p:cNvPr id="18435" name="矩形 18434"/>
            <p:cNvSpPr/>
            <p:nvPr/>
          </p:nvSpPr>
          <p:spPr>
            <a:xfrm>
              <a:off x="0" y="358"/>
              <a:ext cx="4128" cy="288"/>
            </a:xfrm>
            <a:prstGeom prst="rect">
              <a:avLst/>
            </a:prstGeom>
            <a:solidFill>
              <a:schemeClr val="bg2">
                <a:alpha val="100000"/>
              </a:schemeClr>
            </a:solidFill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6" name="直接连接符 18435"/>
            <p:cNvSpPr/>
            <p:nvPr/>
          </p:nvSpPr>
          <p:spPr>
            <a:xfrm>
              <a:off x="192" y="358"/>
              <a:ext cx="0" cy="144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37" name="直接连接符 18436"/>
            <p:cNvSpPr/>
            <p:nvPr/>
          </p:nvSpPr>
          <p:spPr>
            <a:xfrm>
              <a:off x="288" y="358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38" name="直接连接符 18437"/>
            <p:cNvSpPr/>
            <p:nvPr/>
          </p:nvSpPr>
          <p:spPr>
            <a:xfrm>
              <a:off x="384" y="358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39" name="直接连接符 18438"/>
            <p:cNvSpPr/>
            <p:nvPr/>
          </p:nvSpPr>
          <p:spPr>
            <a:xfrm>
              <a:off x="480" y="358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40" name="直接连接符 18439"/>
            <p:cNvSpPr/>
            <p:nvPr/>
          </p:nvSpPr>
          <p:spPr>
            <a:xfrm>
              <a:off x="576" y="358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41" name="直接连接符 18440"/>
            <p:cNvSpPr/>
            <p:nvPr/>
          </p:nvSpPr>
          <p:spPr>
            <a:xfrm>
              <a:off x="672" y="358"/>
              <a:ext cx="0" cy="144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42" name="直接连接符 18441"/>
            <p:cNvSpPr/>
            <p:nvPr/>
          </p:nvSpPr>
          <p:spPr>
            <a:xfrm>
              <a:off x="672" y="454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43" name="直接连接符 18442"/>
            <p:cNvSpPr/>
            <p:nvPr/>
          </p:nvSpPr>
          <p:spPr>
            <a:xfrm>
              <a:off x="768" y="358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44" name="直接连接符 18443"/>
            <p:cNvSpPr/>
            <p:nvPr/>
          </p:nvSpPr>
          <p:spPr>
            <a:xfrm>
              <a:off x="864" y="358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45" name="直接连接符 18444"/>
            <p:cNvSpPr/>
            <p:nvPr/>
          </p:nvSpPr>
          <p:spPr>
            <a:xfrm>
              <a:off x="960" y="358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46" name="直接连接符 18445"/>
            <p:cNvSpPr/>
            <p:nvPr/>
          </p:nvSpPr>
          <p:spPr>
            <a:xfrm>
              <a:off x="1056" y="358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47" name="直接连接符 18446"/>
            <p:cNvSpPr/>
            <p:nvPr/>
          </p:nvSpPr>
          <p:spPr>
            <a:xfrm>
              <a:off x="1152" y="358"/>
              <a:ext cx="0" cy="144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48" name="直接连接符 18447"/>
            <p:cNvSpPr/>
            <p:nvPr/>
          </p:nvSpPr>
          <p:spPr>
            <a:xfrm>
              <a:off x="1152" y="454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49" name="直接连接符 18448"/>
            <p:cNvSpPr/>
            <p:nvPr/>
          </p:nvSpPr>
          <p:spPr>
            <a:xfrm>
              <a:off x="1248" y="358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50" name="直接连接符 18449"/>
            <p:cNvSpPr/>
            <p:nvPr/>
          </p:nvSpPr>
          <p:spPr>
            <a:xfrm>
              <a:off x="1344" y="358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51" name="直接连接符 18450"/>
            <p:cNvSpPr/>
            <p:nvPr/>
          </p:nvSpPr>
          <p:spPr>
            <a:xfrm>
              <a:off x="1440" y="358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52" name="直接连接符 18451"/>
            <p:cNvSpPr/>
            <p:nvPr/>
          </p:nvSpPr>
          <p:spPr>
            <a:xfrm>
              <a:off x="1536" y="358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53" name="直接连接符 18452"/>
            <p:cNvSpPr/>
            <p:nvPr/>
          </p:nvSpPr>
          <p:spPr>
            <a:xfrm>
              <a:off x="1632" y="358"/>
              <a:ext cx="0" cy="144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54" name="直接连接符 18453"/>
            <p:cNvSpPr/>
            <p:nvPr/>
          </p:nvSpPr>
          <p:spPr>
            <a:xfrm>
              <a:off x="1632" y="454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55" name="直接连接符 18454"/>
            <p:cNvSpPr/>
            <p:nvPr/>
          </p:nvSpPr>
          <p:spPr>
            <a:xfrm>
              <a:off x="1728" y="358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56" name="直接连接符 18455"/>
            <p:cNvSpPr/>
            <p:nvPr/>
          </p:nvSpPr>
          <p:spPr>
            <a:xfrm>
              <a:off x="1824" y="358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57" name="直接连接符 18456"/>
            <p:cNvSpPr/>
            <p:nvPr/>
          </p:nvSpPr>
          <p:spPr>
            <a:xfrm>
              <a:off x="1920" y="358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58" name="直接连接符 18457"/>
            <p:cNvSpPr/>
            <p:nvPr/>
          </p:nvSpPr>
          <p:spPr>
            <a:xfrm>
              <a:off x="2016" y="358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59" name="直接连接符 18458"/>
            <p:cNvSpPr/>
            <p:nvPr/>
          </p:nvSpPr>
          <p:spPr>
            <a:xfrm>
              <a:off x="2112" y="358"/>
              <a:ext cx="0" cy="144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60" name="直接连接符 18459"/>
            <p:cNvSpPr/>
            <p:nvPr/>
          </p:nvSpPr>
          <p:spPr>
            <a:xfrm>
              <a:off x="2112" y="454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61" name="直接连接符 18460"/>
            <p:cNvSpPr/>
            <p:nvPr/>
          </p:nvSpPr>
          <p:spPr>
            <a:xfrm>
              <a:off x="3024" y="358"/>
              <a:ext cx="0" cy="144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62" name="直接连接符 18461"/>
            <p:cNvSpPr/>
            <p:nvPr/>
          </p:nvSpPr>
          <p:spPr>
            <a:xfrm>
              <a:off x="3024" y="454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63" name="直接连接符 18462"/>
            <p:cNvSpPr/>
            <p:nvPr/>
          </p:nvSpPr>
          <p:spPr>
            <a:xfrm>
              <a:off x="3120" y="358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64" name="直接连接符 18463"/>
            <p:cNvSpPr/>
            <p:nvPr/>
          </p:nvSpPr>
          <p:spPr>
            <a:xfrm>
              <a:off x="3216" y="358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65" name="直接连接符 18464"/>
            <p:cNvSpPr/>
            <p:nvPr/>
          </p:nvSpPr>
          <p:spPr>
            <a:xfrm>
              <a:off x="3312" y="358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66" name="直接连接符 18465"/>
            <p:cNvSpPr/>
            <p:nvPr/>
          </p:nvSpPr>
          <p:spPr>
            <a:xfrm>
              <a:off x="3408" y="358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67" name="直接连接符 18466"/>
            <p:cNvSpPr/>
            <p:nvPr/>
          </p:nvSpPr>
          <p:spPr>
            <a:xfrm>
              <a:off x="3504" y="454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68" name="直接连接符 18467"/>
            <p:cNvSpPr/>
            <p:nvPr/>
          </p:nvSpPr>
          <p:spPr>
            <a:xfrm>
              <a:off x="3504" y="358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69" name="直接连接符 18468"/>
            <p:cNvSpPr/>
            <p:nvPr/>
          </p:nvSpPr>
          <p:spPr>
            <a:xfrm>
              <a:off x="192" y="454"/>
              <a:ext cx="0" cy="9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8470" name="文本框 18469"/>
            <p:cNvSpPr txBox="1"/>
            <p:nvPr/>
          </p:nvSpPr>
          <p:spPr>
            <a:xfrm>
              <a:off x="0" y="22"/>
              <a:ext cx="195" cy="232"/>
            </a:xfrm>
            <a:prstGeom prst="rect">
              <a:avLst/>
            </a:pr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en-US" altLang="zh-CN">
                  <a:latin typeface="Arial" panose="020B0604020202020204" charset="-76"/>
                </a:rPr>
                <a:t>0</a:t>
              </a:r>
            </a:p>
          </p:txBody>
        </p:sp>
        <p:sp>
          <p:nvSpPr>
            <p:cNvPr id="18471" name="文本框 18470"/>
            <p:cNvSpPr txBox="1"/>
            <p:nvPr/>
          </p:nvSpPr>
          <p:spPr>
            <a:xfrm>
              <a:off x="480" y="0"/>
              <a:ext cx="315" cy="232"/>
            </a:xfrm>
            <a:prstGeom prst="rect">
              <a:avLst/>
            </a:pr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en-US" altLang="zh-CN">
                  <a:latin typeface="Arial" panose="020B0604020202020204" charset="-76"/>
                </a:rPr>
                <a:t>0.1</a:t>
              </a:r>
            </a:p>
          </p:txBody>
        </p:sp>
        <p:sp>
          <p:nvSpPr>
            <p:cNvPr id="18472" name="文本框 18471"/>
            <p:cNvSpPr txBox="1"/>
            <p:nvPr/>
          </p:nvSpPr>
          <p:spPr>
            <a:xfrm>
              <a:off x="998" y="0"/>
              <a:ext cx="315" cy="232"/>
            </a:xfrm>
            <a:prstGeom prst="rect">
              <a:avLst/>
            </a:pr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en-US" altLang="zh-CN">
                  <a:latin typeface="Arial" panose="020B0604020202020204" charset="-76"/>
                </a:rPr>
                <a:t>0.2</a:t>
              </a:r>
            </a:p>
          </p:txBody>
        </p:sp>
        <p:sp>
          <p:nvSpPr>
            <p:cNvPr id="18473" name="文本框 18472"/>
            <p:cNvSpPr txBox="1"/>
            <p:nvPr/>
          </p:nvSpPr>
          <p:spPr>
            <a:xfrm>
              <a:off x="1478" y="0"/>
              <a:ext cx="315" cy="232"/>
            </a:xfrm>
            <a:prstGeom prst="rect">
              <a:avLst/>
            </a:pr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en-US" altLang="zh-CN">
                  <a:latin typeface="Arial" panose="020B0604020202020204" charset="-76"/>
                </a:rPr>
                <a:t>0.3</a:t>
              </a:r>
            </a:p>
          </p:txBody>
        </p:sp>
        <p:sp>
          <p:nvSpPr>
            <p:cNvPr id="18474" name="文本框 18473"/>
            <p:cNvSpPr txBox="1"/>
            <p:nvPr/>
          </p:nvSpPr>
          <p:spPr>
            <a:xfrm>
              <a:off x="1920" y="0"/>
              <a:ext cx="315" cy="232"/>
            </a:xfrm>
            <a:prstGeom prst="rect">
              <a:avLst/>
            </a:pr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en-US" altLang="zh-CN">
                  <a:latin typeface="Arial" panose="020B0604020202020204" charset="-76"/>
                </a:rPr>
                <a:t>0.4</a:t>
              </a:r>
            </a:p>
          </p:txBody>
        </p:sp>
        <p:sp>
          <p:nvSpPr>
            <p:cNvPr id="18476" name="文本框 18475"/>
            <p:cNvSpPr txBox="1"/>
            <p:nvPr/>
          </p:nvSpPr>
          <p:spPr>
            <a:xfrm>
              <a:off x="2832" y="22"/>
              <a:ext cx="356" cy="288"/>
            </a:xfrm>
            <a:prstGeom prst="rect">
              <a:avLst/>
            </a:pr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en-US" altLang="zh-CN">
                  <a:latin typeface="Arial" panose="020B0604020202020204" charset="-76"/>
                </a:rPr>
                <a:t>0.9</a:t>
              </a:r>
            </a:p>
          </p:txBody>
        </p:sp>
        <p:sp>
          <p:nvSpPr>
            <p:cNvPr id="18477" name="文本框 18476"/>
            <p:cNvSpPr txBox="1"/>
            <p:nvPr/>
          </p:nvSpPr>
          <p:spPr>
            <a:xfrm>
              <a:off x="3312" y="22"/>
              <a:ext cx="596" cy="288"/>
            </a:xfrm>
            <a:prstGeom prst="rect">
              <a:avLst/>
            </a:pr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en-US" altLang="zh-CN">
                  <a:latin typeface="Arial" panose="020B0604020202020204" charset="-76"/>
                </a:rPr>
                <a:t>1.0   g</a:t>
              </a:r>
            </a:p>
          </p:txBody>
        </p:sp>
        <p:sp>
          <p:nvSpPr>
            <p:cNvPr id="18478" name="矩形 18477"/>
            <p:cNvSpPr/>
            <p:nvPr/>
          </p:nvSpPr>
          <p:spPr>
            <a:xfrm>
              <a:off x="1344" y="358"/>
              <a:ext cx="192" cy="144"/>
            </a:xfrm>
            <a:prstGeom prst="rect">
              <a:avLst/>
            </a:prstGeom>
            <a:solidFill>
              <a:schemeClr val="bg2">
                <a:alpha val="100000"/>
              </a:schemeClr>
            </a:solidFill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79" name="组合 18478"/>
          <p:cNvGrpSpPr/>
          <p:nvPr/>
        </p:nvGrpSpPr>
        <p:grpSpPr>
          <a:xfrm>
            <a:off x="3838575" y="3537268"/>
            <a:ext cx="2286000" cy="1447800"/>
            <a:chOff x="0" y="0"/>
            <a:chExt cx="1440" cy="912"/>
          </a:xfrm>
        </p:grpSpPr>
        <p:sp>
          <p:nvSpPr>
            <p:cNvPr id="18480" name="椭圆形标注 18479"/>
            <p:cNvSpPr/>
            <p:nvPr/>
          </p:nvSpPr>
          <p:spPr>
            <a:xfrm>
              <a:off x="0" y="0"/>
              <a:ext cx="1296" cy="912"/>
            </a:xfrm>
            <a:prstGeom prst="wedgeEllipseCallout">
              <a:avLst>
                <a:gd name="adj1" fmla="val -48380"/>
                <a:gd name="adj2" fmla="val 63708"/>
              </a:avLst>
            </a:prstGeom>
            <a:solidFill>
              <a:srgbClr val="9999FF">
                <a:alpha val="100000"/>
              </a:srgbClr>
            </a:solidFill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square" anchor="t"/>
            <a:lstStyle/>
            <a:p>
              <a:pPr algn="ctr"/>
              <a:endParaRPr>
                <a:latin typeface="Arial" panose="020B0604020202020204" charset="-76"/>
              </a:endParaRPr>
            </a:p>
          </p:txBody>
        </p:sp>
        <p:sp>
          <p:nvSpPr>
            <p:cNvPr id="18481" name="文本框 18480"/>
            <p:cNvSpPr txBox="1"/>
            <p:nvPr/>
          </p:nvSpPr>
          <p:spPr>
            <a:xfrm>
              <a:off x="48" y="48"/>
              <a:ext cx="1392" cy="74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b="1" dirty="0">
                  <a:latin typeface="Arial" panose="020B0604020202020204" charset="-76"/>
                </a:rPr>
                <a:t>      以游码</a:t>
              </a:r>
              <a:r>
                <a:rPr lang="zh-CN" altLang="en-US" b="1" dirty="0">
                  <a:solidFill>
                    <a:srgbClr val="FF0000"/>
                  </a:solidFill>
                  <a:latin typeface="Arial" panose="020B0604020202020204" charset="-76"/>
                </a:rPr>
                <a:t>左</a:t>
              </a:r>
            </a:p>
            <a:p>
              <a:r>
                <a:rPr lang="zh-CN" altLang="en-US" b="1" dirty="0">
                  <a:latin typeface="Arial" panose="020B0604020202020204" charset="-76"/>
                </a:rPr>
                <a:t>     边对应刻</a:t>
              </a:r>
            </a:p>
            <a:p>
              <a:r>
                <a:rPr lang="zh-CN" altLang="en-US" b="1" dirty="0">
                  <a:latin typeface="Arial" panose="020B0604020202020204" charset="-76"/>
                </a:rPr>
                <a:t>      度为准</a:t>
              </a:r>
            </a:p>
          </p:txBody>
        </p:sp>
      </p:grpSp>
      <p:sp>
        <p:nvSpPr>
          <p:cNvPr id="18482" name="文本框 18481"/>
          <p:cNvSpPr txBox="1"/>
          <p:nvPr/>
        </p:nvSpPr>
        <p:spPr>
          <a:xfrm>
            <a:off x="250825" y="1412875"/>
            <a:ext cx="8378825" cy="11988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600" b="1" dirty="0">
                <a:latin typeface="Arial" panose="020B0604020202020204" charset="-76"/>
              </a:rPr>
              <a:t>       一学生称物块的质量，右盘砝码及游码如下图所示：则物块的质量为</a:t>
            </a:r>
            <a:r>
              <a:rPr lang="zh-CN" altLang="en-US" sz="3600" b="1" baseline="-25000" dirty="0">
                <a:latin typeface="Arial" panose="020B0604020202020204" charset="-76"/>
              </a:rPr>
              <a:t>———。 </a:t>
            </a:r>
          </a:p>
        </p:txBody>
      </p:sp>
      <p:grpSp>
        <p:nvGrpSpPr>
          <p:cNvPr id="18483" name="组合 18482"/>
          <p:cNvGrpSpPr/>
          <p:nvPr/>
        </p:nvGrpSpPr>
        <p:grpSpPr>
          <a:xfrm>
            <a:off x="1165225" y="3259138"/>
            <a:ext cx="641350" cy="1371600"/>
            <a:chOff x="0" y="0"/>
            <a:chExt cx="404" cy="864"/>
          </a:xfrm>
        </p:grpSpPr>
        <p:sp>
          <p:nvSpPr>
            <p:cNvPr id="18484" name="矩形 18483"/>
            <p:cNvSpPr/>
            <p:nvPr/>
          </p:nvSpPr>
          <p:spPr>
            <a:xfrm>
              <a:off x="48" y="192"/>
              <a:ext cx="288" cy="384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5" name="椭圆 18484"/>
            <p:cNvSpPr/>
            <p:nvPr/>
          </p:nvSpPr>
          <p:spPr>
            <a:xfrm>
              <a:off x="96" y="0"/>
              <a:ext cx="192" cy="192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6" name="文本框 18485"/>
            <p:cNvSpPr txBox="1"/>
            <p:nvPr/>
          </p:nvSpPr>
          <p:spPr>
            <a:xfrm>
              <a:off x="0" y="576"/>
              <a:ext cx="40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en-US" altLang="zh-CN" b="1">
                  <a:latin typeface="Arial" panose="020B0604020202020204" charset="-76"/>
                </a:rPr>
                <a:t>20g</a:t>
              </a:r>
            </a:p>
          </p:txBody>
        </p:sp>
      </p:grpSp>
      <p:grpSp>
        <p:nvGrpSpPr>
          <p:cNvPr id="18487" name="组合 18486"/>
          <p:cNvGrpSpPr/>
          <p:nvPr/>
        </p:nvGrpSpPr>
        <p:grpSpPr>
          <a:xfrm>
            <a:off x="2063750" y="3487738"/>
            <a:ext cx="488950" cy="1184275"/>
            <a:chOff x="0" y="0"/>
            <a:chExt cx="308" cy="746"/>
          </a:xfrm>
        </p:grpSpPr>
        <p:sp>
          <p:nvSpPr>
            <p:cNvPr id="18488" name="矩形 18487"/>
            <p:cNvSpPr/>
            <p:nvPr/>
          </p:nvSpPr>
          <p:spPr>
            <a:xfrm>
              <a:off x="58" y="144"/>
              <a:ext cx="240" cy="288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9" name="椭圆 18488"/>
            <p:cNvSpPr/>
            <p:nvPr/>
          </p:nvSpPr>
          <p:spPr>
            <a:xfrm>
              <a:off x="106" y="0"/>
              <a:ext cx="144" cy="144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0" name="文本框 18489"/>
            <p:cNvSpPr txBox="1"/>
            <p:nvPr/>
          </p:nvSpPr>
          <p:spPr>
            <a:xfrm>
              <a:off x="0" y="458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en-US" altLang="zh-CN" b="1">
                  <a:latin typeface="Arial" panose="020B0604020202020204" charset="-76"/>
                </a:rPr>
                <a:t>5g</a:t>
              </a:r>
            </a:p>
          </p:txBody>
        </p:sp>
      </p:grpSp>
      <p:grpSp>
        <p:nvGrpSpPr>
          <p:cNvPr id="18491" name="组合 18490"/>
          <p:cNvGrpSpPr/>
          <p:nvPr/>
        </p:nvGrpSpPr>
        <p:grpSpPr>
          <a:xfrm>
            <a:off x="2765425" y="3740150"/>
            <a:ext cx="488950" cy="966788"/>
            <a:chOff x="0" y="0"/>
            <a:chExt cx="308" cy="609"/>
          </a:xfrm>
        </p:grpSpPr>
        <p:sp>
          <p:nvSpPr>
            <p:cNvPr id="18492" name="矩形 18491"/>
            <p:cNvSpPr/>
            <p:nvPr/>
          </p:nvSpPr>
          <p:spPr>
            <a:xfrm>
              <a:off x="96" y="96"/>
              <a:ext cx="144" cy="192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3" name="椭圆 18492"/>
            <p:cNvSpPr/>
            <p:nvPr/>
          </p:nvSpPr>
          <p:spPr>
            <a:xfrm>
              <a:off x="118" y="0"/>
              <a:ext cx="96" cy="9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4" name="文本框 18493"/>
            <p:cNvSpPr txBox="1"/>
            <p:nvPr/>
          </p:nvSpPr>
          <p:spPr>
            <a:xfrm>
              <a:off x="0" y="321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en-US" altLang="zh-CN" b="1">
                  <a:latin typeface="Arial" panose="020B0604020202020204" charset="-76"/>
                </a:rPr>
                <a:t>2g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239000" y="2012315"/>
            <a:ext cx="109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27.24g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6147" name="Rectangle 12"/>
          <p:cNvSpPr/>
          <p:nvPr/>
        </p:nvSpPr>
        <p:spPr>
          <a:xfrm>
            <a:off x="234315" y="1991995"/>
            <a:ext cx="8448675" cy="4643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/>
          <a:p>
            <a:pPr>
              <a:lnSpc>
                <a:spcPct val="130000"/>
              </a:lnSpc>
            </a:pPr>
            <a:endParaRPr lang="zh-CN" altLang="en-US" sz="2800" b="1" dirty="0">
              <a:solidFill>
                <a:srgbClr val="0000FF"/>
              </a:solidFill>
              <a:latin typeface="Arial" panose="020B0604020202020204" charset="-76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　　</a:t>
            </a: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．铁锤、铁钉是由什么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材料制成？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  <a:ea typeface="宋体" panose="02010600030101010101" pitchFamily="2" charset="-122"/>
              </a:rPr>
              <a:t>　　</a:t>
            </a:r>
            <a:r>
              <a:rPr lang="en-US" altLang="x-none" sz="2800" b="1" dirty="0">
                <a:solidFill>
                  <a:srgbClr val="0000FF"/>
                </a:solidFill>
                <a:latin typeface="Arial" panose="020B0604020202020204" charset="-76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  <a:ea typeface="宋体" panose="02010600030101010101" pitchFamily="2" charset="-122"/>
              </a:rPr>
              <a:t>．铁锤、铁钉含铁的多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  <a:ea typeface="宋体" panose="02010600030101010101" pitchFamily="2" charset="-122"/>
              </a:rPr>
              <a:t>少是否相同？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66"/>
                </a:solidFill>
                <a:latin typeface="Arial" panose="020B0604020202020204" charset="-76"/>
                <a:ea typeface="宋体" panose="02010600030101010101" pitchFamily="2" charset="-122"/>
              </a:rPr>
              <a:t>　　</a:t>
            </a:r>
            <a:r>
              <a:rPr lang="en-US" altLang="x-none" sz="2800" b="1" dirty="0">
                <a:solidFill>
                  <a:srgbClr val="FF0066"/>
                </a:solidFill>
                <a:latin typeface="Arial" panose="020B0604020202020204" charset="-76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FF0066"/>
                </a:solidFill>
                <a:latin typeface="Arial" panose="020B0604020202020204" charset="-76"/>
                <a:ea typeface="宋体" panose="02010600030101010101" pitchFamily="2" charset="-122"/>
              </a:rPr>
              <a:t>．水和铁可能含物质多少相同吗？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66"/>
                </a:solidFill>
                <a:latin typeface="Arial" panose="020B0604020202020204" charset="-76"/>
                <a:ea typeface="宋体" panose="02010600030101010101" pitchFamily="2" charset="-122"/>
              </a:rPr>
              <a:t>   如何得知？</a:t>
            </a:r>
            <a:endParaRPr lang="en-US" altLang="x-none" sz="2800" b="1" dirty="0">
              <a:solidFill>
                <a:srgbClr val="FF0066"/>
              </a:solidFill>
              <a:latin typeface="Arial" panose="020B0604020202020204" charset="-76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　　</a:t>
            </a:r>
            <a:r>
              <a:rPr lang="en-US" altLang="x-none" sz="2800" b="1" dirty="0">
                <a:solidFill>
                  <a:srgbClr val="800000"/>
                </a:solidFill>
                <a:latin typeface="Arial" panose="020B0604020202020204" charset="-76"/>
                <a:ea typeface="宋体" panose="02010600030101010101" pitchFamily="2" charset="-122"/>
              </a:rPr>
              <a:t>4</a:t>
            </a:r>
            <a:r>
              <a:rPr lang="zh-CN" altLang="en-US" sz="2800" b="1" dirty="0">
                <a:solidFill>
                  <a:srgbClr val="800000"/>
                </a:solidFill>
                <a:latin typeface="Arial" panose="020B0604020202020204" charset="-76"/>
                <a:ea typeface="宋体" panose="02010600030101010101" pitchFamily="2" charset="-122"/>
              </a:rPr>
              <a:t>．如何比较物体所含物质的多少？</a:t>
            </a:r>
          </a:p>
          <a:p>
            <a:endParaRPr lang="zh-CN" altLang="en-US" sz="2800" b="1" dirty="0">
              <a:solidFill>
                <a:srgbClr val="111111"/>
              </a:solidFill>
              <a:latin typeface="Arial" panose="020B0604020202020204" charset="-76"/>
              <a:ea typeface="宋体" panose="02010600030101010101" pitchFamily="2" charset="-122"/>
            </a:endParaRPr>
          </a:p>
        </p:txBody>
      </p:sp>
      <p:grpSp>
        <p:nvGrpSpPr>
          <p:cNvPr id="6148" name="组合 6147"/>
          <p:cNvGrpSpPr/>
          <p:nvPr/>
        </p:nvGrpSpPr>
        <p:grpSpPr>
          <a:xfrm>
            <a:off x="6212840" y="4008120"/>
            <a:ext cx="2476500" cy="1973263"/>
            <a:chOff x="0" y="0"/>
            <a:chExt cx="1560" cy="1243"/>
          </a:xfrm>
        </p:grpSpPr>
        <p:pic>
          <p:nvPicPr>
            <p:cNvPr id="6149" name="图片 6148" descr="get?name=T17tAsBvds1RCvBVdK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1560" cy="11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0" name="文本框 6149"/>
            <p:cNvSpPr txBox="1"/>
            <p:nvPr/>
          </p:nvSpPr>
          <p:spPr>
            <a:xfrm>
              <a:off x="176" y="916"/>
              <a:ext cx="77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11111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铁钉</a:t>
              </a:r>
            </a:p>
          </p:txBody>
        </p:sp>
      </p:grpSp>
      <p:grpSp>
        <p:nvGrpSpPr>
          <p:cNvPr id="6151" name="组合 6150"/>
          <p:cNvGrpSpPr/>
          <p:nvPr/>
        </p:nvGrpSpPr>
        <p:grpSpPr>
          <a:xfrm>
            <a:off x="4412615" y="1199833"/>
            <a:ext cx="3867150" cy="2452687"/>
            <a:chOff x="0" y="0"/>
            <a:chExt cx="2435" cy="1545"/>
          </a:xfrm>
        </p:grpSpPr>
        <p:pic>
          <p:nvPicPr>
            <p:cNvPr id="6152" name="图片 615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2435" cy="15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3" name="文本框 6152"/>
            <p:cNvSpPr txBox="1"/>
            <p:nvPr/>
          </p:nvSpPr>
          <p:spPr>
            <a:xfrm>
              <a:off x="692" y="1150"/>
              <a:ext cx="72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11111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铁锤</a:t>
              </a:r>
            </a:p>
          </p:txBody>
        </p:sp>
      </p:grpSp>
      <p:grpSp>
        <p:nvGrpSpPr>
          <p:cNvPr id="6154" name="组合 6153"/>
          <p:cNvGrpSpPr/>
          <p:nvPr/>
        </p:nvGrpSpPr>
        <p:grpSpPr>
          <a:xfrm>
            <a:off x="885190" y="1488758"/>
            <a:ext cx="2016125" cy="720725"/>
            <a:chOff x="0" y="0"/>
            <a:chExt cx="1367" cy="454"/>
          </a:xfrm>
        </p:grpSpPr>
        <p:grpSp>
          <p:nvGrpSpPr>
            <p:cNvPr id="6155" name="组合 6154"/>
            <p:cNvGrpSpPr/>
            <p:nvPr/>
          </p:nvGrpSpPr>
          <p:grpSpPr>
            <a:xfrm>
              <a:off x="87" y="0"/>
              <a:ext cx="1213" cy="454"/>
              <a:chOff x="0" y="0"/>
              <a:chExt cx="2177" cy="454"/>
            </a:xfrm>
          </p:grpSpPr>
          <p:sp>
            <p:nvSpPr>
              <p:cNvPr id="6156" name="圆角矩形 6155"/>
              <p:cNvSpPr/>
              <p:nvPr/>
            </p:nvSpPr>
            <p:spPr>
              <a:xfrm>
                <a:off x="0" y="0"/>
                <a:ext cx="2177" cy="454"/>
              </a:xfrm>
              <a:prstGeom prst="roundRect">
                <a:avLst>
                  <a:gd name="adj" fmla="val 16667"/>
                </a:avLst>
              </a:prstGeom>
              <a:solidFill>
                <a:srgbClr val="009900">
                  <a:alpha val="100000"/>
                </a:srgbClr>
              </a:solidFill>
              <a:ln w="9525" cap="flat" cmpd="sng">
                <a:solidFill>
                  <a:schemeClr val="tx1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dist="71842" dir="2699999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7" name="圆角矩形 6156"/>
              <p:cNvSpPr/>
              <p:nvPr/>
            </p:nvSpPr>
            <p:spPr>
              <a:xfrm>
                <a:off x="0" y="1"/>
                <a:ext cx="2132" cy="408"/>
              </a:xfrm>
              <a:prstGeom prst="roundRect">
                <a:avLst>
                  <a:gd name="adj" fmla="val 16667"/>
                </a:avLst>
              </a:prstGeom>
              <a:solidFill>
                <a:srgbClr val="33CC33">
                  <a:alpha val="100000"/>
                </a:srgbClr>
              </a:solidFill>
              <a:ln w="9525" cap="flat" cmpd="sng">
                <a:solidFill>
                  <a:srgbClr val="99CC0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8" name="圆角矩形 6157"/>
              <p:cNvSpPr/>
              <p:nvPr/>
            </p:nvSpPr>
            <p:spPr>
              <a:xfrm rot="10800000">
                <a:off x="0" y="228"/>
                <a:ext cx="2132" cy="18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9" name="圆角矩形 6158"/>
              <p:cNvSpPr/>
              <p:nvPr/>
            </p:nvSpPr>
            <p:spPr>
              <a:xfrm>
                <a:off x="0" y="1"/>
                <a:ext cx="2132" cy="18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>
                      <a:alpha val="10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160" name="矩形 6159"/>
            <p:cNvSpPr/>
            <p:nvPr/>
          </p:nvSpPr>
          <p:spPr>
            <a:xfrm>
              <a:off x="0" y="38"/>
              <a:ext cx="136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Arial" panose="020B0604020202020204" charset="-76"/>
                  <a:ea typeface="黑体" panose="02010609060101010101" pitchFamily="2" charset="-122"/>
                </a:rPr>
                <a:t>提出问题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7170" name="Rectangle 12"/>
          <p:cNvSpPr/>
          <p:nvPr/>
        </p:nvSpPr>
        <p:spPr>
          <a:xfrm>
            <a:off x="393065" y="1856740"/>
            <a:ext cx="6432550" cy="47513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/>
          <a:p>
            <a:pPr>
              <a:lnSpc>
                <a:spcPct val="120000"/>
              </a:lnSpc>
            </a:pPr>
            <a:r>
              <a:rPr lang="en-US" altLang="x-none" sz="2800" b="1" dirty="0">
                <a:solidFill>
                  <a:srgbClr val="0066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1</a:t>
            </a:r>
            <a:r>
              <a:rPr lang="zh-CN" altLang="en-US" sz="2800" b="1" dirty="0">
                <a:solidFill>
                  <a:srgbClr val="0066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．定义：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物体所含物质的多少</a:t>
            </a:r>
          </a:p>
          <a:p>
            <a:pPr>
              <a:lnSpc>
                <a:spcPct val="120000"/>
              </a:lnSpc>
            </a:pPr>
            <a:r>
              <a:rPr lang="en-US" altLang="x-none" sz="2800" b="1" dirty="0">
                <a:solidFill>
                  <a:srgbClr val="0066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2</a:t>
            </a:r>
            <a:r>
              <a:rPr lang="zh-CN" altLang="en-US" sz="2800" b="1" dirty="0">
                <a:solidFill>
                  <a:srgbClr val="0066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．物理量符号：</a:t>
            </a:r>
            <a:r>
              <a:rPr lang="en-US" altLang="x-none" sz="2800" b="1" i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m</a:t>
            </a:r>
          </a:p>
          <a:p>
            <a:pPr>
              <a:lnSpc>
                <a:spcPct val="120000"/>
              </a:lnSpc>
            </a:pPr>
            <a:r>
              <a:rPr lang="en-US" altLang="x-none" sz="2800" b="1" dirty="0">
                <a:solidFill>
                  <a:srgbClr val="0066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3</a:t>
            </a:r>
            <a:r>
              <a:rPr lang="zh-CN" altLang="en-US" sz="2800" b="1" dirty="0">
                <a:solidFill>
                  <a:srgbClr val="0066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．单位：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　（</a:t>
            </a:r>
            <a:r>
              <a:rPr lang="en-US" altLang="x-none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1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）国际单位：千克（</a:t>
            </a:r>
            <a:r>
              <a:rPr lang="en-US" altLang="x-none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kg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）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　（</a:t>
            </a:r>
            <a:r>
              <a:rPr lang="en-US" altLang="x-none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2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）常用单位：吨（</a:t>
            </a:r>
            <a:r>
              <a:rPr lang="en-US" altLang="x-none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）、克（</a:t>
            </a:r>
            <a:r>
              <a:rPr lang="en-US" altLang="x-none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g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）、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          　　　　    毫克（</a:t>
            </a:r>
            <a:r>
              <a:rPr lang="en-US" altLang="x-none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mg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）</a:t>
            </a:r>
          </a:p>
          <a:p>
            <a:pPr>
              <a:lnSpc>
                <a:spcPct val="120000"/>
              </a:lnSpc>
            </a:pPr>
            <a:r>
              <a:rPr lang="en-US" altLang="x-none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（</a:t>
            </a:r>
            <a:r>
              <a:rPr lang="en-US" altLang="x-none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3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）单位换算：　</a:t>
            </a:r>
            <a:r>
              <a:rPr lang="en-US" altLang="x-none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1 t =1 000 kg  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　                                  </a:t>
            </a:r>
            <a:r>
              <a:rPr lang="en-US" altLang="x-none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1 kg=1 000 g  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　                                  </a:t>
            </a:r>
            <a:r>
              <a:rPr lang="en-US" altLang="x-none" sz="2800" b="1" dirty="0">
                <a:solidFill>
                  <a:srgbClr val="11111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1 g=1 000 mg</a:t>
            </a:r>
            <a:endParaRPr lang="zh-CN" altLang="en-US" sz="2800" b="1" dirty="0">
              <a:solidFill>
                <a:srgbClr val="111111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7171" name="文本框 7170"/>
          <p:cNvSpPr txBox="1"/>
          <p:nvPr/>
        </p:nvSpPr>
        <p:spPr>
          <a:xfrm>
            <a:off x="1618615" y="1064895"/>
            <a:ext cx="2921635" cy="6451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Arial" panose="020B0604020202020204" charset="-76"/>
                <a:ea typeface="宋体" panose="02010600030101010101" pitchFamily="2" charset="-122"/>
              </a:rPr>
              <a:t>（一）质量</a:t>
            </a:r>
          </a:p>
        </p:txBody>
      </p:sp>
      <p:pic>
        <p:nvPicPr>
          <p:cNvPr id="2" name="图片 1" descr="W020141201608239963766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4465" y="2431415"/>
            <a:ext cx="2238375" cy="3313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946265" y="5888990"/>
            <a:ext cx="155575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>
                <a:solidFill>
                  <a:srgbClr val="0000CC"/>
                </a:solidFill>
                <a:latin typeface="Arial" panose="020B0604020202020204" charset="-76"/>
              </a:rPr>
              <a:t>国际千克原器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/>
          <p:nvPr/>
        </p:nvSpPr>
        <p:spPr>
          <a:xfrm>
            <a:off x="609600" y="1531938"/>
            <a:ext cx="6369050" cy="44418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/>
          <a:p>
            <a:pPr>
              <a:lnSpc>
                <a:spcPct val="150000"/>
              </a:lnSpc>
            </a:pPr>
            <a:r>
              <a:rPr lang="en-US" altLang="x-none" sz="2800" b="1" dirty="0">
                <a:solidFill>
                  <a:srgbClr val="FF3300"/>
                </a:solidFill>
                <a:latin typeface="Arial" panose="020B0604020202020204" charset="-76"/>
                <a:ea typeface="宋体" panose="02010600030101010101" pitchFamily="2" charset="-122"/>
              </a:rPr>
              <a:t>4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charset="-76"/>
                <a:ea typeface="宋体" panose="02010600030101010101" pitchFamily="2" charset="-122"/>
              </a:rPr>
              <a:t>．估测常见物体质量：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成年人：约</a:t>
            </a: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50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－</a:t>
            </a: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70 kg      </a:t>
            </a:r>
          </a:p>
          <a:p>
            <a:pPr>
              <a:lnSpc>
                <a:spcPct val="150000"/>
              </a:lnSpc>
            </a:pP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包方便面：约</a:t>
            </a: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100 g</a:t>
            </a:r>
          </a:p>
          <a:p>
            <a:pPr>
              <a:lnSpc>
                <a:spcPct val="150000"/>
              </a:lnSpc>
            </a:pP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只鸡或鸭：约</a:t>
            </a: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2 kg   </a:t>
            </a:r>
          </a:p>
          <a:p>
            <a:pPr>
              <a:lnSpc>
                <a:spcPct val="150000"/>
              </a:lnSpc>
            </a:pP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升水： </a:t>
            </a: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1 kg        </a:t>
            </a:r>
          </a:p>
          <a:p>
            <a:pPr>
              <a:lnSpc>
                <a:spcPct val="150000"/>
              </a:lnSpc>
            </a:pP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个鸡蛋：约</a:t>
            </a: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60 g </a:t>
            </a:r>
          </a:p>
          <a:p>
            <a:pPr>
              <a:lnSpc>
                <a:spcPct val="150000"/>
              </a:lnSpc>
            </a:pP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个苹果：约</a:t>
            </a: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250 g</a:t>
            </a:r>
          </a:p>
          <a:p>
            <a:pPr>
              <a:lnSpc>
                <a:spcPct val="150000"/>
              </a:lnSpc>
            </a:pP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个大头针：约</a:t>
            </a: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80 mg</a:t>
            </a:r>
          </a:p>
        </p:txBody>
      </p:sp>
      <p:grpSp>
        <p:nvGrpSpPr>
          <p:cNvPr id="8195" name="组合 8194"/>
          <p:cNvGrpSpPr/>
          <p:nvPr/>
        </p:nvGrpSpPr>
        <p:grpSpPr>
          <a:xfrm>
            <a:off x="4930775" y="2251075"/>
            <a:ext cx="3387725" cy="3384550"/>
            <a:chOff x="0" y="0"/>
            <a:chExt cx="2133" cy="2133"/>
          </a:xfrm>
        </p:grpSpPr>
        <p:pic>
          <p:nvPicPr>
            <p:cNvPr id="8196" name="图片 8195" descr="方便面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133" cy="21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7" name="文本框 8196"/>
            <p:cNvSpPr txBox="1"/>
            <p:nvPr/>
          </p:nvSpPr>
          <p:spPr>
            <a:xfrm>
              <a:off x="697" y="361"/>
              <a:ext cx="805" cy="327"/>
            </a:xfrm>
            <a:prstGeom prst="rect">
              <a:avLst/>
            </a:pr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111111"/>
                  </a:solidFill>
                  <a:latin typeface="Arial" panose="020B0604020202020204" charset="-76"/>
                  <a:ea typeface="宋体" panose="02010600030101010101" pitchFamily="2" charset="-122"/>
                </a:rPr>
                <a:t>方便面</a:t>
              </a:r>
            </a:p>
          </p:txBody>
        </p:sp>
      </p:grpSp>
      <p:grpSp>
        <p:nvGrpSpPr>
          <p:cNvPr id="8198" name="组合 8197"/>
          <p:cNvGrpSpPr/>
          <p:nvPr/>
        </p:nvGrpSpPr>
        <p:grpSpPr>
          <a:xfrm>
            <a:off x="4570413" y="2251075"/>
            <a:ext cx="4083050" cy="3089275"/>
            <a:chOff x="0" y="0"/>
            <a:chExt cx="2573" cy="1901"/>
          </a:xfrm>
        </p:grpSpPr>
        <p:pic>
          <p:nvPicPr>
            <p:cNvPr id="8199" name="图片 8198" descr="鸡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5" y="0"/>
              <a:ext cx="1288" cy="18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0" name="图片 8199" descr="鸭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"/>
              <a:ext cx="1328" cy="18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1" name="文本框 8200"/>
            <p:cNvSpPr txBox="1"/>
            <p:nvPr/>
          </p:nvSpPr>
          <p:spPr>
            <a:xfrm>
              <a:off x="738" y="1613"/>
              <a:ext cx="12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Arial" panose="020B0604020202020204" charset="-76"/>
                </a:rPr>
                <a:t>         </a:t>
              </a:r>
              <a:r>
                <a:rPr lang="zh-CN" altLang="en-US" sz="2400" b="1" dirty="0">
                  <a:latin typeface="Arial" panose="020B0604020202020204" charset="-76"/>
                  <a:ea typeface="宋体" panose="02010600030101010101" pitchFamily="2" charset="-122"/>
                </a:rPr>
                <a:t>鸡和鸭</a:t>
              </a:r>
            </a:p>
          </p:txBody>
        </p:sp>
      </p:grpSp>
      <p:grpSp>
        <p:nvGrpSpPr>
          <p:cNvPr id="8202" name="组合 8201"/>
          <p:cNvGrpSpPr/>
          <p:nvPr/>
        </p:nvGrpSpPr>
        <p:grpSpPr>
          <a:xfrm>
            <a:off x="4498975" y="2178050"/>
            <a:ext cx="4103688" cy="3198813"/>
            <a:chOff x="0" y="0"/>
            <a:chExt cx="1943" cy="1458"/>
          </a:xfrm>
        </p:grpSpPr>
        <p:pic>
          <p:nvPicPr>
            <p:cNvPr id="8203" name="图片 8202" descr="鸡蛋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943" cy="14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4" name="文本框 8203"/>
            <p:cNvSpPr txBox="1"/>
            <p:nvPr/>
          </p:nvSpPr>
          <p:spPr>
            <a:xfrm>
              <a:off x="42" y="110"/>
              <a:ext cx="862" cy="25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111111"/>
                  </a:solidFill>
                  <a:latin typeface="Arial" panose="020B0604020202020204" charset="-76"/>
                  <a:ea typeface="宋体" panose="02010600030101010101" pitchFamily="2" charset="-122"/>
                </a:rPr>
                <a:t>鸡蛋</a:t>
              </a:r>
            </a:p>
          </p:txBody>
        </p:sp>
      </p:grpSp>
      <p:grpSp>
        <p:nvGrpSpPr>
          <p:cNvPr id="8205" name="组合 8204"/>
          <p:cNvGrpSpPr/>
          <p:nvPr/>
        </p:nvGrpSpPr>
        <p:grpSpPr>
          <a:xfrm>
            <a:off x="4427538" y="2035175"/>
            <a:ext cx="4248150" cy="3384550"/>
            <a:chOff x="0" y="0"/>
            <a:chExt cx="2328" cy="1884"/>
          </a:xfrm>
        </p:grpSpPr>
        <p:pic>
          <p:nvPicPr>
            <p:cNvPr id="8206" name="图片 8205" descr="大头针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2328" cy="18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7" name="文本框 8206"/>
            <p:cNvSpPr txBox="1"/>
            <p:nvPr/>
          </p:nvSpPr>
          <p:spPr>
            <a:xfrm rot="456541">
              <a:off x="961" y="367"/>
              <a:ext cx="874" cy="327"/>
            </a:xfrm>
            <a:prstGeom prst="rect">
              <a:avLst/>
            </a:pr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111111"/>
                  </a:solidFill>
                  <a:latin typeface="Arial" panose="020B0604020202020204" charset="-76"/>
                  <a:ea typeface="宋体" panose="02010600030101010101" pitchFamily="2" charset="-122"/>
                </a:rPr>
                <a:t>大头针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92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28" t="1520" r="1917" b="5527"/>
          <a:stretch>
            <a:fillRect/>
          </a:stretch>
        </p:blipFill>
        <p:spPr>
          <a:xfrm>
            <a:off x="692785" y="1769110"/>
            <a:ext cx="7758113" cy="4038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/>
          <p:nvPr/>
        </p:nvSpPr>
        <p:spPr>
          <a:xfrm>
            <a:off x="539750" y="1557338"/>
            <a:ext cx="7740650" cy="2651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 </a:t>
            </a: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．</a:t>
            </a: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物体的</a:t>
            </a:r>
            <a:r>
              <a:rPr lang="zh-CN" altLang="en-US" sz="28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质量</a:t>
            </a: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不随物体的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形状</a:t>
            </a: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的改变而改变；</a:t>
            </a:r>
          </a:p>
          <a:p>
            <a:pPr>
              <a:lnSpc>
                <a:spcPct val="150000"/>
              </a:lnSpc>
            </a:pP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 2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．</a:t>
            </a: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物体的</a:t>
            </a:r>
            <a:r>
              <a:rPr lang="zh-CN" altLang="en-US" sz="28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质量</a:t>
            </a: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不随物体的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状态</a:t>
            </a: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的改变而改变；</a:t>
            </a:r>
          </a:p>
          <a:p>
            <a:pPr>
              <a:lnSpc>
                <a:spcPct val="150000"/>
              </a:lnSpc>
            </a:pP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 3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．</a:t>
            </a: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物体的</a:t>
            </a:r>
            <a:r>
              <a:rPr lang="zh-CN" altLang="en-US" sz="28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质量</a:t>
            </a: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不随物体的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位置</a:t>
            </a: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的改变而改变；</a:t>
            </a:r>
          </a:p>
          <a:p>
            <a:pPr>
              <a:lnSpc>
                <a:spcPct val="150000"/>
              </a:lnSpc>
            </a:pP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 4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．物体</a:t>
            </a: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8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质量</a:t>
            </a: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不随物体的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温度</a:t>
            </a: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的改变而改变。</a:t>
            </a:r>
            <a:endParaRPr lang="en-US" altLang="x-none" sz="2800" b="1" dirty="0">
              <a:solidFill>
                <a:srgbClr val="11111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267" name="图片 11266" descr="3869d14ea404dd3db3de05aa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6128" y="4610100"/>
            <a:ext cx="1944687" cy="180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11267" descr="加热工件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8153" y="4611688"/>
            <a:ext cx="2166937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1268" descr="用铁打一把镰刀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5540" y="4610100"/>
            <a:ext cx="1917700" cy="180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文本框 11269"/>
          <p:cNvSpPr txBox="1"/>
          <p:nvPr/>
        </p:nvSpPr>
        <p:spPr>
          <a:xfrm>
            <a:off x="1476375" y="981075"/>
            <a:ext cx="5621020" cy="6451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Arial" panose="020B0604020202020204" charset="-76"/>
                <a:ea typeface="宋体" panose="02010600030101010101" pitchFamily="2" charset="-122"/>
              </a:rPr>
              <a:t>（二）质量是物体的</a:t>
            </a:r>
            <a:r>
              <a:rPr lang="zh-CN" altLang="en-US" sz="3600" b="1" dirty="0">
                <a:solidFill>
                  <a:srgbClr val="FF0066"/>
                </a:solidFill>
                <a:latin typeface="Arial" panose="020B0604020202020204" charset="-76"/>
                <a:ea typeface="宋体" panose="02010600030101010101" pitchFamily="2" charset="-122"/>
              </a:rPr>
              <a:t>属性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charset="-76"/>
                <a:ea typeface="宋体" panose="02010600030101010101" pitchFamily="2" charset="-122"/>
              </a:rPr>
              <a:t>：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/>
          <p:nvPr/>
        </p:nvSpPr>
        <p:spPr>
          <a:xfrm>
            <a:off x="804545" y="1781493"/>
            <a:ext cx="2808288" cy="12842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．</a:t>
            </a: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测量工具</a:t>
            </a:r>
            <a:endParaRPr lang="en-US" altLang="x-none" sz="2800" b="1" dirty="0">
              <a:solidFill>
                <a:srgbClr val="11111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x-none" sz="28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）实验室中：</a:t>
            </a:r>
          </a:p>
        </p:txBody>
      </p:sp>
      <p:pic>
        <p:nvPicPr>
          <p:cNvPr id="12291" name="图片 12290" descr="新图像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290" y="1710055"/>
            <a:ext cx="4076700" cy="305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矩形 12291"/>
          <p:cNvSpPr/>
          <p:nvPr/>
        </p:nvSpPr>
        <p:spPr>
          <a:xfrm>
            <a:off x="446723" y="1136333"/>
            <a:ext cx="4413250" cy="6451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600" b="1" dirty="0">
                <a:solidFill>
                  <a:srgbClr val="000099"/>
                </a:solidFill>
                <a:latin typeface="Arial" panose="020B0604020202020204" charset="-76"/>
                <a:ea typeface="宋体" panose="02010600030101010101" pitchFamily="2" charset="-122"/>
              </a:rPr>
              <a:t>（三）质量的测量：</a:t>
            </a:r>
          </a:p>
        </p:txBody>
      </p:sp>
      <p:pic>
        <p:nvPicPr>
          <p:cNvPr id="12293" name="图片 12292" descr="物理天平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040" y="2927350"/>
            <a:ext cx="4244975" cy="38481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3313" descr="11001"/>
          <p:cNvPicPr>
            <a:picLocks noChangeAspect="1"/>
          </p:cNvPicPr>
          <p:nvPr/>
        </p:nvPicPr>
        <p:blipFill>
          <a:blip r:embed="rId4" cstate="print"/>
          <a:srcRect r="7651"/>
          <a:stretch>
            <a:fillRect/>
          </a:stretch>
        </p:blipFill>
        <p:spPr>
          <a:xfrm>
            <a:off x="3814128" y="2190750"/>
            <a:ext cx="5057775" cy="3660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12"/>
          <p:cNvSpPr/>
          <p:nvPr/>
        </p:nvSpPr>
        <p:spPr>
          <a:xfrm>
            <a:off x="789940" y="1831975"/>
            <a:ext cx="3024188" cy="6873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托盘天平的构造：</a:t>
            </a:r>
          </a:p>
        </p:txBody>
      </p:sp>
      <p:sp>
        <p:nvSpPr>
          <p:cNvPr id="13316" name="Rectangle 12"/>
          <p:cNvSpPr/>
          <p:nvPr/>
        </p:nvSpPr>
        <p:spPr>
          <a:xfrm>
            <a:off x="427990" y="2767013"/>
            <a:ext cx="3794125" cy="2733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/>
          <a:p>
            <a:pPr>
              <a:lnSpc>
                <a:spcPct val="140000"/>
              </a:lnSpc>
            </a:pP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底座          </a:t>
            </a: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托盘架</a:t>
            </a:r>
          </a:p>
          <a:p>
            <a:pPr>
              <a:lnSpc>
                <a:spcPct val="140000"/>
              </a:lnSpc>
            </a:pP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托盘    　  </a:t>
            </a: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4.</a:t>
            </a: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标尺</a:t>
            </a:r>
          </a:p>
          <a:p>
            <a:pPr>
              <a:lnSpc>
                <a:spcPct val="140000"/>
              </a:lnSpc>
            </a:pP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5.</a:t>
            </a:r>
            <a:r>
              <a:rPr lang="zh-CN" altLang="en-US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平衡螺母   </a:t>
            </a: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6.</a:t>
            </a: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指针</a:t>
            </a:r>
          </a:p>
          <a:p>
            <a:pPr>
              <a:lnSpc>
                <a:spcPct val="140000"/>
              </a:lnSpc>
            </a:pP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7.</a:t>
            </a: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分度盘    </a:t>
            </a:r>
            <a:r>
              <a:rPr lang="en-US" altLang="x-none" sz="2800" b="1" dirty="0">
                <a:solidFill>
                  <a:srgbClr val="111111"/>
                </a:solidFill>
                <a:latin typeface="Arial" panose="020B0604020202020204" charset="-76"/>
                <a:ea typeface="宋体" panose="02010600030101010101" pitchFamily="2" charset="-122"/>
              </a:rPr>
              <a:t>8.</a:t>
            </a:r>
            <a:r>
              <a:rPr lang="zh-CN" altLang="en-US" sz="2800" b="1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游码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4337"/>
          <p:cNvSpPr/>
          <p:nvPr/>
        </p:nvSpPr>
        <p:spPr>
          <a:xfrm>
            <a:off x="888365" y="2863215"/>
            <a:ext cx="7858125" cy="3581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lnSpc>
                <a:spcPct val="120000"/>
              </a:lnSpc>
              <a:buNone/>
            </a:pPr>
            <a:r>
              <a:rPr lang="en-US" altLang="zh-CN" sz="2800" b="1"/>
              <a:t>    ①</a:t>
            </a:r>
            <a:r>
              <a:rPr lang="zh-CN" altLang="en-US" sz="2800" b="1">
                <a:latin typeface="Times New Roman" panose="02020603050405020304" pitchFamily="2" charset="0"/>
                <a:ea typeface="楷体_GB2312" charset="-122"/>
              </a:rPr>
              <a:t>每个天平都有自己的</a:t>
            </a:r>
            <a:r>
              <a:rPr lang="zh-CN" altLang="en-US" sz="2800" b="1" u="sng">
                <a:solidFill>
                  <a:srgbClr val="FF0000"/>
                </a:solidFill>
                <a:latin typeface="楷体_GB2312" charset="-122"/>
                <a:ea typeface="楷体_GB2312" charset="-122"/>
                <a:hlinkClick r:id="rId4" action="ppaction://hlinksldjump"/>
              </a:rPr>
              <a:t>称量</a:t>
            </a:r>
            <a:r>
              <a:rPr lang="zh-CN" altLang="en-US" sz="2800" b="1">
                <a:latin typeface="Times New Roman" panose="02020603050405020304" pitchFamily="2" charset="0"/>
                <a:ea typeface="楷体_GB2312" charset="-122"/>
              </a:rPr>
              <a:t>，也就是它所能称的</a:t>
            </a:r>
            <a:r>
              <a:rPr lang="zh-CN" altLang="en-US" sz="2800" b="1" u="sng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最大质量</a:t>
            </a:r>
            <a:r>
              <a:rPr lang="zh-CN" altLang="en-US" sz="2800" b="1">
                <a:latin typeface="Times New Roman" panose="02020603050405020304" pitchFamily="2" charset="0"/>
                <a:ea typeface="楷体_GB2312" charset="-122"/>
              </a:rPr>
              <a:t>，被测物体的质量不能超过</a:t>
            </a:r>
            <a:r>
              <a:rPr lang="zh-CN" altLang="en-US" sz="2800" b="1" u="sng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称量</a:t>
            </a:r>
            <a:r>
              <a:rPr lang="zh-CN" altLang="en-US" sz="2800" b="1">
                <a:latin typeface="Times New Roman" panose="02020603050405020304" pitchFamily="2" charset="0"/>
                <a:ea typeface="楷体_GB2312" charset="-122"/>
              </a:rPr>
              <a:t>；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zh-CN" altLang="en-US" sz="2800" b="1"/>
              <a:t>    </a:t>
            </a:r>
            <a:r>
              <a:rPr lang="en-US" altLang="zh-CN" sz="2800" b="1"/>
              <a:t>②</a:t>
            </a:r>
            <a:r>
              <a:rPr lang="zh-CN" altLang="en-US" sz="2800" b="1">
                <a:latin typeface="Times New Roman" panose="02020603050405020304" pitchFamily="2" charset="0"/>
                <a:ea typeface="楷体_GB2312" charset="-122"/>
              </a:rPr>
              <a:t>向右盘中加减砝码时要用镊子，</a:t>
            </a:r>
            <a:r>
              <a:rPr lang="zh-CN" altLang="en-US" sz="2800" b="1" u="sng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不能用手接触砝码</a:t>
            </a:r>
            <a:r>
              <a:rPr lang="zh-CN" altLang="en-US" sz="2800" b="1">
                <a:latin typeface="Times New Roman" panose="02020603050405020304" pitchFamily="2" charset="0"/>
                <a:ea typeface="楷体_GB2312" charset="-122"/>
              </a:rPr>
              <a:t>，不能把砝码弄湿、弄脏；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zh-CN" altLang="en-US" sz="2800" b="1"/>
              <a:t>    </a:t>
            </a:r>
            <a:r>
              <a:rPr lang="en-US" altLang="zh-CN" sz="2800" b="1"/>
              <a:t>③</a:t>
            </a:r>
            <a:r>
              <a:rPr lang="zh-CN" altLang="en-US" sz="2800" b="1" u="sng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潮湿的物体和化学药品</a:t>
            </a:r>
            <a:r>
              <a:rPr lang="zh-CN" altLang="en-US" sz="2800" b="1">
                <a:latin typeface="Times New Roman" panose="02020603050405020304" pitchFamily="2" charset="0"/>
                <a:ea typeface="楷体_GB2312" charset="-122"/>
              </a:rPr>
              <a:t>不能直接放到天平的托盘中；（应使用烧杯或者白纸间接称量）</a:t>
            </a:r>
          </a:p>
        </p:txBody>
      </p:sp>
      <p:sp>
        <p:nvSpPr>
          <p:cNvPr id="14339" name="矩形 14338"/>
          <p:cNvSpPr/>
          <p:nvPr/>
        </p:nvSpPr>
        <p:spPr>
          <a:xfrm>
            <a:off x="967740" y="1309053"/>
            <a:ext cx="6913563" cy="15668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4800" b="1">
                <a:solidFill>
                  <a:srgbClr val="FF0000"/>
                </a:solidFill>
                <a:latin typeface="Times New Roman" panose="02020603050405020304" pitchFamily="2" charset="0"/>
              </a:rPr>
              <a:t>托盘天平的使用方法：</a:t>
            </a:r>
            <a:endParaRPr lang="zh-CN" altLang="en-US" sz="4000" b="1">
              <a:solidFill>
                <a:srgbClr val="3333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4000" b="1">
                <a:solidFill>
                  <a:srgbClr val="3333FF"/>
                </a:solidFill>
                <a:latin typeface="Times New Roman" panose="02020603050405020304" pitchFamily="2" charset="0"/>
              </a:rPr>
              <a:t>（</a:t>
            </a:r>
            <a:r>
              <a:rPr lang="en-US" altLang="zh-CN" sz="4000" b="1">
                <a:solidFill>
                  <a:srgbClr val="3333FF"/>
                </a:solidFill>
                <a:latin typeface="Times New Roman" panose="02020603050405020304" pitchFamily="2" charset="0"/>
              </a:rPr>
              <a:t>1</a:t>
            </a:r>
            <a:r>
              <a:rPr lang="zh-CN" altLang="en-US" sz="4000" b="1">
                <a:solidFill>
                  <a:srgbClr val="3333FF"/>
                </a:solidFill>
                <a:latin typeface="Times New Roman" panose="02020603050405020304" pitchFamily="2" charset="0"/>
              </a:rPr>
              <a:t>）使用托盘天平前要注意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2" charset="0"/>
              </a:rPr>
              <a:t>：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596</Words>
  <Application>Microsoft Office PowerPoint</Application>
  <PresentationFormat>全屏显示(4:3)</PresentationFormat>
  <Paragraphs>122</Paragraphs>
  <Slides>14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第六章 质量与密度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72</cp:revision>
  <dcterms:created xsi:type="dcterms:W3CDTF">2015-11-16T05:18:00Z</dcterms:created>
  <dcterms:modified xsi:type="dcterms:W3CDTF">2019-08-20T14:27:55Z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