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4" r:id="rId4"/>
    <p:sldId id="29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5" r:id="rId17"/>
    <p:sldId id="28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image.baidu.com/i?ct=503316480&amp;z=0&amp;tn=baiduimagedetail&amp;word=%CD%B9%CD%B8%BE%B5%B3%C9%CF%F1&amp;in=3580&amp;cl=2&amp;cm=1&amp;sc=0&amp;lm=-1&amp;pn=20&amp;rn=1" TargetMode="External"/><Relationship Id="rId4" Type="http://schemas.openxmlformats.org/officeDocument/2006/relationships/hyperlink" Target="http://image.baidu.com/i?ct=503316480&amp;z=0&amp;tn=baiduimagedetail&amp;word=%D0%A1%BF%D7%B3%C9%CF%F1&amp;in=26494&amp;cl=2&amp;cm=1&amp;sc=0&amp;lm=-1&amp;pn=16&amp;rn=1" TargetMode="Externa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hyperlink" Target="http://image.baidu.com/i?ct=503316480&amp;z=0&amp;tn=baiduimagedetail&amp;word=%CD%B6%D3%B0%D2%C7&amp;in=1789&amp;cl=2&amp;cm=1&amp;sc=0&amp;lm=-1&amp;pn=316&amp;rn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60423" y="2157095"/>
            <a:ext cx="5347055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第五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透镜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及其应用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5975" y="3255953"/>
            <a:ext cx="726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6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生活中的透镜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标题 4"/>
          <p:cNvSpPr>
            <a:spLocks noGrp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eaLnBrk="1" hangingPunct="1"/>
            <a:endParaRPr/>
          </a:p>
        </p:txBody>
      </p:sp>
      <p:pic>
        <p:nvPicPr>
          <p:cNvPr id="13315" name="图片 5" descr="12135N33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标题 3"/>
          <p:cNvSpPr>
            <a:spLocks noGrp="1"/>
          </p:cNvSpPr>
          <p:nvPr/>
        </p:nvSpPr>
        <p:spPr>
          <a:xfrm>
            <a:off x="3635375" y="836613"/>
            <a:ext cx="187325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/>
            <a:r>
              <a:rPr lang="zh-CN" altLang="en-US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水放大镜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/>
        </p:nvSpPr>
        <p:spPr>
          <a:xfrm>
            <a:off x="3595688" y="1444308"/>
            <a:ext cx="1800225" cy="6731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/>
            <a:r>
              <a:rPr lang="zh-CN" altLang="en-US" sz="280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冰凸透镜</a:t>
            </a:r>
          </a:p>
        </p:txBody>
      </p:sp>
      <p:pic>
        <p:nvPicPr>
          <p:cNvPr id="14339" name="内容占位符 3" descr="DSC05821_0.tmp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905" y="2660650"/>
            <a:ext cx="3086100" cy="392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4" descr="DSC05823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2385" y="2803843"/>
            <a:ext cx="5141913" cy="37861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/>
          <p:nvPr/>
        </p:nvSpPr>
        <p:spPr>
          <a:xfrm>
            <a:off x="3257868" y="912495"/>
            <a:ext cx="2663825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charset="-76"/>
              </a:rPr>
              <a:t>实像和虚像</a:t>
            </a:r>
          </a:p>
        </p:txBody>
      </p:sp>
      <p:sp>
        <p:nvSpPr>
          <p:cNvPr id="15363" name="Text Box 12"/>
          <p:cNvSpPr txBox="1"/>
          <p:nvPr/>
        </p:nvSpPr>
        <p:spPr>
          <a:xfrm>
            <a:off x="665480" y="1631633"/>
            <a:ext cx="8137525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charset="-76"/>
              </a:rPr>
              <a:t>实像：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charset="-76"/>
              </a:rPr>
              <a:t>是实际光线会聚而形成的</a:t>
            </a:r>
            <a:r>
              <a:rPr lang="en-US" altLang="x-none" sz="2400" dirty="0">
                <a:solidFill>
                  <a:schemeClr val="accent2"/>
                </a:solidFill>
                <a:latin typeface="Arial" panose="020B0604020202020204" charset="-76"/>
              </a:rPr>
              <a:t>,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charset="-76"/>
              </a:rPr>
              <a:t>能呈现在光屏上</a:t>
            </a:r>
            <a:r>
              <a:rPr lang="en-US" altLang="x-none" sz="2400" dirty="0">
                <a:solidFill>
                  <a:schemeClr val="accent2"/>
                </a:solidFill>
                <a:latin typeface="Arial" panose="020B0604020202020204" charset="-76"/>
              </a:rPr>
              <a:t>.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charset="-76"/>
              </a:rPr>
              <a:t>   例如：</a:t>
            </a:r>
          </a:p>
        </p:txBody>
      </p:sp>
      <p:sp>
        <p:nvSpPr>
          <p:cNvPr id="15364" name="Text Box 13"/>
          <p:cNvSpPr txBox="1"/>
          <p:nvPr/>
        </p:nvSpPr>
        <p:spPr>
          <a:xfrm>
            <a:off x="736918" y="4008120"/>
            <a:ext cx="7561262" cy="8299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charset="-76"/>
              </a:rPr>
              <a:t>虚像：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charset="-76"/>
              </a:rPr>
              <a:t>是反射光线或折射光线的反向延长线相交而形成的</a:t>
            </a:r>
            <a:r>
              <a:rPr lang="en-US" altLang="x-none" sz="2400" dirty="0">
                <a:solidFill>
                  <a:schemeClr val="accent2"/>
                </a:solidFill>
                <a:latin typeface="Arial" panose="020B0604020202020204" charset="-76"/>
              </a:rPr>
              <a:t>,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charset="-76"/>
              </a:rPr>
              <a:t>不能呈现在光屏上</a:t>
            </a:r>
            <a:r>
              <a:rPr lang="en-US" altLang="x-none" sz="2400" dirty="0">
                <a:solidFill>
                  <a:schemeClr val="accent2"/>
                </a:solidFill>
                <a:latin typeface="Arial" panose="020B0604020202020204" charset="-76"/>
              </a:rPr>
              <a:t>.   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charset="-76"/>
              </a:rPr>
              <a:t>例如</a:t>
            </a:r>
            <a:r>
              <a:rPr lang="en-US" altLang="x-none" sz="2400" dirty="0">
                <a:solidFill>
                  <a:schemeClr val="accent2"/>
                </a:solidFill>
                <a:latin typeface="Arial" panose="020B0604020202020204" charset="-76"/>
              </a:rPr>
              <a:t>:</a:t>
            </a:r>
          </a:p>
        </p:txBody>
      </p:sp>
      <p:sp>
        <p:nvSpPr>
          <p:cNvPr id="15365" name="Text Box 14"/>
          <p:cNvSpPr txBox="1"/>
          <p:nvPr/>
        </p:nvSpPr>
        <p:spPr>
          <a:xfrm>
            <a:off x="1313180" y="6313170"/>
            <a:ext cx="151130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Arial" panose="020B0604020202020204" charset="-76"/>
              </a:rPr>
              <a:t>平面镜成像</a:t>
            </a:r>
          </a:p>
        </p:txBody>
      </p:sp>
      <p:sp>
        <p:nvSpPr>
          <p:cNvPr id="15366" name="Text Box 15"/>
          <p:cNvSpPr txBox="1"/>
          <p:nvPr/>
        </p:nvSpPr>
        <p:spPr>
          <a:xfrm>
            <a:off x="6426518" y="6384608"/>
            <a:ext cx="1512887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Arial" panose="020B0604020202020204" charset="-76"/>
              </a:rPr>
              <a:t>放大镜的像</a:t>
            </a:r>
          </a:p>
        </p:txBody>
      </p:sp>
      <p:pic>
        <p:nvPicPr>
          <p:cNvPr id="15367" name="Picture 16" descr="u=1200772538,1471556232&amp;gp=42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818" y="2352358"/>
            <a:ext cx="2089150" cy="122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Rectangle 42"/>
          <p:cNvSpPr/>
          <p:nvPr/>
        </p:nvSpPr>
        <p:spPr>
          <a:xfrm>
            <a:off x="1313180" y="3576320"/>
            <a:ext cx="132715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Arial" panose="020B0604020202020204" charset="-76"/>
              </a:rPr>
              <a:t>小孔成像．</a:t>
            </a:r>
          </a:p>
        </p:txBody>
      </p:sp>
      <p:sp>
        <p:nvSpPr>
          <p:cNvPr id="15369" name="Rectangle 43"/>
          <p:cNvSpPr/>
          <p:nvPr/>
        </p:nvSpPr>
        <p:spPr>
          <a:xfrm>
            <a:off x="3834130" y="3504883"/>
            <a:ext cx="1327150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Arial" panose="020B0604020202020204" charset="-76"/>
              </a:rPr>
              <a:t>照相机的像</a:t>
            </a:r>
          </a:p>
        </p:txBody>
      </p:sp>
      <p:sp>
        <p:nvSpPr>
          <p:cNvPr id="15370" name="Rectangle 44"/>
          <p:cNvSpPr/>
          <p:nvPr/>
        </p:nvSpPr>
        <p:spPr>
          <a:xfrm>
            <a:off x="6426518" y="3576320"/>
            <a:ext cx="1439862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Arial" panose="020B0604020202020204" charset="-76"/>
              </a:rPr>
              <a:t>投影仪的像</a:t>
            </a:r>
          </a:p>
        </p:txBody>
      </p:sp>
      <p:pic>
        <p:nvPicPr>
          <p:cNvPr id="15371" name="Picture 45" descr="u=63497819,997978172&amp;gp=48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818" y="4944745"/>
            <a:ext cx="2016125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46" descr="u=4288477141,2936925136&amp;gp=40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73768" y="4944745"/>
            <a:ext cx="20875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47" descr="u=1190829194,11050534&amp;gp=0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37593" y="4944745"/>
            <a:ext cx="201612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Text Box 48"/>
          <p:cNvSpPr txBox="1"/>
          <p:nvPr/>
        </p:nvSpPr>
        <p:spPr>
          <a:xfrm>
            <a:off x="3905568" y="6384608"/>
            <a:ext cx="1441450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dirty="0">
                <a:solidFill>
                  <a:schemeClr val="hlink"/>
                </a:solidFill>
                <a:latin typeface="Arial" panose="020B0604020202020204" charset="-76"/>
              </a:rPr>
              <a:t>“</a:t>
            </a:r>
            <a:r>
              <a:rPr lang="zh-CN" altLang="en-US" dirty="0">
                <a:solidFill>
                  <a:schemeClr val="hlink"/>
                </a:solidFill>
                <a:latin typeface="Arial" panose="020B0604020202020204" charset="-76"/>
              </a:rPr>
              <a:t>眼睛受骗”</a:t>
            </a:r>
          </a:p>
        </p:txBody>
      </p:sp>
      <p:pic>
        <p:nvPicPr>
          <p:cNvPr id="15375" name="图片 15374" descr="W020141117378839272936[1]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73768" y="2423795"/>
            <a:ext cx="19812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图片 15375" descr="W020141117378128808165[1]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97955" y="2207895"/>
            <a:ext cx="1271588" cy="1406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8" grpId="0"/>
      <p:bldP spid="15369" grpId="0"/>
      <p:bldP spid="15370" grpId="0"/>
      <p:bldP spid="15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/>
        </p:nvSpPr>
        <p:spPr>
          <a:xfrm>
            <a:off x="1448118" y="1370648"/>
            <a:ext cx="4530725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/>
            <a:r>
              <a:rPr lang="zh-CN" altLang="en-US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演示：凸透镜成实像</a:t>
            </a:r>
          </a:p>
        </p:txBody>
      </p:sp>
      <p:sp>
        <p:nvSpPr>
          <p:cNvPr id="16387" name="TextBox 6"/>
          <p:cNvSpPr txBox="1"/>
          <p:nvPr/>
        </p:nvSpPr>
        <p:spPr>
          <a:xfrm>
            <a:off x="728980" y="5547360"/>
            <a:ext cx="80073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光屏</a:t>
            </a:r>
            <a:r>
              <a:rPr lang="zh-CN" altLang="en-US" sz="2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能</a:t>
            </a:r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承接到所成的像，物和</a:t>
            </a:r>
            <a:r>
              <a:rPr lang="zh-CN" altLang="en-US" sz="2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实像</a:t>
            </a:r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在凸透镜</a:t>
            </a:r>
            <a:r>
              <a:rPr lang="zh-CN" altLang="en-US" sz="2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两</a:t>
            </a:r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侧。</a:t>
            </a:r>
          </a:p>
        </p:txBody>
      </p:sp>
      <p:pic>
        <p:nvPicPr>
          <p:cNvPr id="16388" name="图片 16387" descr="W020141117377404421643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43" y="2451735"/>
            <a:ext cx="6840537" cy="28082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/>
        </p:nvSpPr>
        <p:spPr>
          <a:xfrm>
            <a:off x="2015490" y="1289685"/>
            <a:ext cx="3527425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/>
            <a:r>
              <a:rPr lang="zh-CN" altLang="en-US" sz="280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演示：凸透镜成虚像</a:t>
            </a:r>
          </a:p>
        </p:txBody>
      </p:sp>
      <p:sp>
        <p:nvSpPr>
          <p:cNvPr id="17411" name="TextBox 4"/>
          <p:cNvSpPr txBox="1"/>
          <p:nvPr/>
        </p:nvSpPr>
        <p:spPr>
          <a:xfrm>
            <a:off x="720090" y="5688648"/>
            <a:ext cx="83629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光屏</a:t>
            </a:r>
            <a:r>
              <a:rPr lang="zh-CN" altLang="en-US" sz="2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不能</a:t>
            </a:r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承接到所成的像，物和</a:t>
            </a:r>
            <a:r>
              <a:rPr lang="zh-CN" altLang="en-US" sz="2800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虚</a:t>
            </a:r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像在凸透镜</a:t>
            </a:r>
            <a:r>
              <a:rPr lang="zh-CN" altLang="en-US" sz="2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同</a:t>
            </a:r>
            <a:r>
              <a:rPr lang="zh-CN" altLang="en-US" sz="2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侧。</a:t>
            </a:r>
          </a:p>
        </p:txBody>
      </p:sp>
      <p:pic>
        <p:nvPicPr>
          <p:cNvPr id="17412" name="图片 17411" descr="W020141117377158481299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990" y="2146935"/>
            <a:ext cx="7343775" cy="33766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/>
        </p:nvSpPr>
        <p:spPr>
          <a:xfrm>
            <a:off x="704533" y="2235200"/>
            <a:ext cx="2073275" cy="812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sz="4800">
                <a:solidFill>
                  <a:srgbClr val="FF0000"/>
                </a:solidFill>
                <a:latin typeface="华文琥珀" pitchFamily="2" charset="-122"/>
              </a:rPr>
              <a:t>实像</a:t>
            </a:r>
            <a:r>
              <a:rPr lang="zh-CN" altLang="en-US" sz="4800">
                <a:solidFill>
                  <a:srgbClr val="FF3300"/>
                </a:solidFill>
              </a:rPr>
              <a:t>：</a:t>
            </a:r>
          </a:p>
        </p:txBody>
      </p:sp>
      <p:sp>
        <p:nvSpPr>
          <p:cNvPr id="18435" name="矩形 3"/>
          <p:cNvSpPr/>
          <p:nvPr/>
        </p:nvSpPr>
        <p:spPr>
          <a:xfrm>
            <a:off x="1712595" y="1227138"/>
            <a:ext cx="5059363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实像和</a:t>
            </a:r>
            <a:r>
              <a:rPr lang="zh-CN" altLang="en-US" sz="4800" dirty="0">
                <a:solidFill>
                  <a:srgbClr val="0000CC"/>
                </a:solidFill>
                <a:latin typeface="华文彩云" pitchFamily="2" charset="-122"/>
                <a:ea typeface="华文彩云" pitchFamily="2" charset="-122"/>
              </a:rPr>
              <a:t>虚像</a:t>
            </a:r>
            <a:r>
              <a:rPr lang="zh-CN" altLang="en-US" sz="48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的区别</a:t>
            </a:r>
            <a:endParaRPr lang="en-US" altLang="x-none" sz="4800" dirty="0">
              <a:solidFill>
                <a:srgbClr val="0000CC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8436" name="Text Box 6"/>
          <p:cNvSpPr txBox="1"/>
          <p:nvPr/>
        </p:nvSpPr>
        <p:spPr>
          <a:xfrm>
            <a:off x="2360295" y="2378075"/>
            <a:ext cx="5256213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 dirty="0">
                <a:solidFill>
                  <a:srgbClr val="002060"/>
                </a:solidFill>
                <a:latin typeface="Arial" panose="020B0604020202020204" charset="-76"/>
              </a:rPr>
              <a:t>1.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实像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呈现在光屏</a:t>
            </a:r>
          </a:p>
        </p:txBody>
      </p:sp>
      <p:sp>
        <p:nvSpPr>
          <p:cNvPr id="18437" name="矩形 7"/>
          <p:cNvSpPr/>
          <p:nvPr/>
        </p:nvSpPr>
        <p:spPr>
          <a:xfrm>
            <a:off x="702945" y="4251325"/>
            <a:ext cx="2011363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r"/>
            <a:r>
              <a:rPr lang="zh-CN" altLang="en-US" sz="4800" b="1" dirty="0">
                <a:solidFill>
                  <a:srgbClr val="FF0000"/>
                </a:solidFill>
                <a:latin typeface="华文彩云" pitchFamily="2" charset="-122"/>
                <a:ea typeface="黑体" panose="02010609060101010101" pitchFamily="2" charset="-122"/>
              </a:rPr>
              <a:t>虚像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：</a:t>
            </a:r>
          </a:p>
        </p:txBody>
      </p:sp>
      <p:sp>
        <p:nvSpPr>
          <p:cNvPr id="18438" name="Text Box 9"/>
          <p:cNvSpPr txBox="1"/>
          <p:nvPr/>
        </p:nvSpPr>
        <p:spPr>
          <a:xfrm>
            <a:off x="2287270" y="4394200"/>
            <a:ext cx="5256213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虚像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不能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呈现在光屏</a:t>
            </a:r>
          </a:p>
        </p:txBody>
      </p:sp>
      <p:sp>
        <p:nvSpPr>
          <p:cNvPr id="18439" name="矩形 12"/>
          <p:cNvSpPr/>
          <p:nvPr/>
        </p:nvSpPr>
        <p:spPr>
          <a:xfrm>
            <a:off x="2360295" y="3387725"/>
            <a:ext cx="4297363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x-none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真实光线会聚的像</a:t>
            </a:r>
            <a:endParaRPr lang="zh-CN" altLang="en-US" sz="3600" dirty="0">
              <a:solidFill>
                <a:srgbClr val="002060"/>
              </a:solidFill>
              <a:latin typeface="Arial" panose="020B0604020202020204" charset="-76"/>
            </a:endParaRPr>
          </a:p>
        </p:txBody>
      </p:sp>
      <p:sp>
        <p:nvSpPr>
          <p:cNvPr id="18440" name="矩形 13"/>
          <p:cNvSpPr/>
          <p:nvPr/>
        </p:nvSpPr>
        <p:spPr>
          <a:xfrm>
            <a:off x="2287270" y="5259388"/>
            <a:ext cx="5211763" cy="11890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x-none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真实光线的反向延长线</a:t>
            </a:r>
          </a:p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会聚的像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/>
      <p:bldP spid="18439" grpId="0"/>
      <p:bldP spid="18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0482" name="Rectangle 3"/>
          <p:cNvSpPr>
            <a:spLocks noGrp="1" noRot="1"/>
          </p:cNvSpPr>
          <p:nvPr/>
        </p:nvSpPr>
        <p:spPr>
          <a:xfrm>
            <a:off x="572135" y="1692910"/>
            <a:ext cx="7707313" cy="43211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x-none" sz="36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、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照相机：物体离镜头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比较远</a:t>
            </a: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，</a:t>
            </a: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           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像是</a:t>
            </a:r>
            <a:r>
              <a:rPr lang="zh-CN" altLang="en-US" sz="3600" b="1" dirty="0">
                <a:solidFill>
                  <a:srgbClr val="CF1325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缩小</a:t>
            </a: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、</a:t>
            </a:r>
            <a:r>
              <a:rPr lang="zh-CN" altLang="en-US" sz="3600" b="1" dirty="0">
                <a:solidFill>
                  <a:srgbClr val="CF1325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倒立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</a:t>
            </a:r>
            <a:r>
              <a:rPr lang="zh-CN" altLang="en-US" sz="3600" b="1" dirty="0">
                <a:solidFill>
                  <a:srgbClr val="CF1325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实像。</a:t>
            </a: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x-none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、投影仪：物体离镜头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比较近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，</a:t>
            </a: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           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像是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放大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、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倒立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实像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。</a:t>
            </a: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x-none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、放大镜：物体离镜头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很近</a:t>
            </a: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，</a:t>
            </a: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           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像是</a:t>
            </a:r>
            <a:r>
              <a:rPr lang="zh-CN" altLang="en-US" sz="3600" b="1" dirty="0">
                <a:solidFill>
                  <a:srgbClr val="CF1325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放大</a:t>
            </a:r>
            <a:r>
              <a:rPr lang="zh-CN" altLang="en-US" sz="3600" dirty="0">
                <a:latin typeface="楷体" panose="02010609060101010101" pitchFamily="1" charset="-122"/>
                <a:ea typeface="楷体" panose="02010609060101010101" pitchFamily="1" charset="-122"/>
              </a:rPr>
              <a:t>、</a:t>
            </a:r>
            <a:r>
              <a:rPr lang="zh-CN" altLang="en-US" sz="3600" b="1" dirty="0">
                <a:solidFill>
                  <a:srgbClr val="CF1325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正立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</a:t>
            </a:r>
            <a:r>
              <a:rPr lang="zh-CN" altLang="en-US" sz="3600" b="1" dirty="0">
                <a:solidFill>
                  <a:srgbClr val="CF1325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虚像。</a:t>
            </a:r>
            <a:endParaRPr lang="en-US" altLang="x-none" sz="3600" b="1" dirty="0">
              <a:solidFill>
                <a:srgbClr val="CF1325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lv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x-none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4</a:t>
            </a:r>
            <a:r>
              <a:rPr lang="zh-CN" altLang="en-US" sz="36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、实像和虚像。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9458" name="文本框 19457"/>
          <p:cNvSpPr txBox="1"/>
          <p:nvPr/>
        </p:nvSpPr>
        <p:spPr>
          <a:xfrm>
            <a:off x="628015" y="1241425"/>
            <a:ext cx="804354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现在市场上出售的“人参酒”在酒瓶中浸着一支人参</a:t>
            </a:r>
            <a:r>
              <a:rPr lang="en-US" altLang="x-none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你所看到人参应该是（   ）</a:t>
            </a:r>
            <a:r>
              <a:rPr lang="en-US" altLang="x-none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en-US" altLang="x-none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A.</a:t>
            </a: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人参的实物  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en-US" altLang="x-none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B.</a:t>
            </a: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等大的像  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en-US" altLang="x-none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C.</a:t>
            </a: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放大的虚像 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en-US" altLang="x-none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D.</a:t>
            </a:r>
            <a:r>
              <a:rPr lang="zh-CN" altLang="en-US" sz="3200" b="1" dirty="0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缩小的实像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7496810" y="2121535"/>
            <a:ext cx="6223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3300"/>
                </a:solidFill>
                <a:latin typeface="Arial" panose="020B0604020202020204" charset="-76"/>
              </a:rPr>
              <a:t>C</a:t>
            </a:r>
          </a:p>
        </p:txBody>
      </p:sp>
      <p:pic>
        <p:nvPicPr>
          <p:cNvPr id="19460" name="图片 19459" descr="P76 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5860" y="3019743"/>
            <a:ext cx="2520950" cy="2628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123" name="Picture 6" descr="望远镜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425" y="4053205"/>
            <a:ext cx="3024188" cy="227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2" descr="C:\Users\wyj\Desktop\95303[1]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0" y="1467168"/>
            <a:ext cx="2667000" cy="232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3" descr="G:\第三章   透镜及其应用\新建文件夹\生活中的透镜图片\2007113035345737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5800" y="4338955"/>
            <a:ext cx="2182813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5" descr="G:\第三章   透镜及其应用\新建文件夹\生活中的透镜图片\eab35c37de952d120a55a9db[1]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5" y="1411605"/>
            <a:ext cx="3057525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4" descr="http://www.ty360.com/upfiles/2007/20071239513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363" y="1481455"/>
            <a:ext cx="2835275" cy="2128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0" descr="http://china.sooshong.com/picture/flyinstrument/127865200972415221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4738" y="3910330"/>
            <a:ext cx="2193925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6146" name="内容占位符 2"/>
          <p:cNvSpPr>
            <a:spLocks noGrp="1"/>
          </p:cNvSpPr>
          <p:nvPr/>
        </p:nvSpPr>
        <p:spPr>
          <a:xfrm>
            <a:off x="483553" y="5485765"/>
            <a:ext cx="8177212" cy="863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algn="l"/>
            <a:r>
              <a:rPr lang="zh-CN" altLang="en-US" sz="4000" b="1">
                <a:solidFill>
                  <a:srgbClr val="0000CC"/>
                </a:solidFill>
                <a:latin typeface="华文彩云" pitchFamily="2" charset="-122"/>
                <a:ea typeface="华文彩云" pitchFamily="2" charset="-122"/>
              </a:rPr>
              <a:t>串起记忆的珍珠</a:t>
            </a:r>
            <a:r>
              <a:rPr lang="en-US" altLang="zh-CN" sz="4000" b="1">
                <a:solidFill>
                  <a:srgbClr val="0000CC"/>
                </a:solidFill>
                <a:latin typeface="华文彩云" pitchFamily="2" charset="-122"/>
                <a:ea typeface="华文彩云" pitchFamily="2" charset="-122"/>
              </a:rPr>
              <a:t>,</a:t>
            </a:r>
            <a:r>
              <a:rPr lang="zh-CN" altLang="en-US" sz="4000" b="1">
                <a:solidFill>
                  <a:srgbClr val="0000CC"/>
                </a:solidFill>
                <a:latin typeface="华文彩云" pitchFamily="2" charset="-122"/>
                <a:ea typeface="华文彩云" pitchFamily="2" charset="-122"/>
              </a:rPr>
              <a:t>留下美好的回忆</a:t>
            </a:r>
            <a:r>
              <a:rPr lang="en-US" altLang="zh-CN" sz="4000" b="1">
                <a:solidFill>
                  <a:srgbClr val="0000CC"/>
                </a:solidFill>
                <a:latin typeface="华文彩云" pitchFamily="2" charset="-122"/>
                <a:ea typeface="华文彩云" pitchFamily="2" charset="-122"/>
              </a:rPr>
              <a:t>!</a:t>
            </a:r>
          </a:p>
        </p:txBody>
      </p:sp>
      <p:pic>
        <p:nvPicPr>
          <p:cNvPr id="6147" name="图片 3" descr="164c527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0758" y="2468245"/>
            <a:ext cx="4643437" cy="281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6149"/>
          <p:cNvSpPr txBox="1"/>
          <p:nvPr/>
        </p:nvSpPr>
        <p:spPr>
          <a:xfrm>
            <a:off x="900430" y="1341755"/>
            <a:ext cx="4500880" cy="922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5400" dirty="0">
                <a:solidFill>
                  <a:srgbClr val="0000CC"/>
                </a:solidFill>
                <a:latin typeface="华文琥珀" pitchFamily="2" charset="-122"/>
                <a:ea typeface="华文琥珀" pitchFamily="2" charset="-122"/>
              </a:rPr>
              <a:t>  照 相 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/>
          <p:nvPr/>
        </p:nvSpPr>
        <p:spPr>
          <a:xfrm>
            <a:off x="2841308" y="1081723"/>
            <a:ext cx="3887787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charset="-76"/>
              </a:rPr>
              <a:t>照  相  机 的 原 理</a:t>
            </a:r>
          </a:p>
        </p:txBody>
      </p:sp>
      <p:sp>
        <p:nvSpPr>
          <p:cNvPr id="7171" name="Text Box 43"/>
          <p:cNvSpPr txBox="1"/>
          <p:nvPr/>
        </p:nvSpPr>
        <p:spPr>
          <a:xfrm>
            <a:off x="605473" y="4628833"/>
            <a:ext cx="8135937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CC0066"/>
                </a:solidFill>
                <a:latin typeface="Arial" panose="020B0604020202020204" charset="-76"/>
              </a:rPr>
              <a:t>1</a:t>
            </a:r>
            <a:r>
              <a:rPr lang="zh-CN" altLang="en-US" sz="3200" b="1" dirty="0">
                <a:solidFill>
                  <a:srgbClr val="CC0066"/>
                </a:solidFill>
                <a:latin typeface="Arial" panose="020B0604020202020204" charset="-76"/>
              </a:rPr>
              <a:t>、照相机的镜头相当于一个凸透镜，胶卷</a:t>
            </a:r>
          </a:p>
          <a:p>
            <a:r>
              <a:rPr lang="zh-CN" altLang="en-US" sz="3200" b="1" dirty="0">
                <a:solidFill>
                  <a:srgbClr val="CC0066"/>
                </a:solidFill>
                <a:latin typeface="Arial" panose="020B0604020202020204" charset="-76"/>
              </a:rPr>
              <a:t>相当于屏幕。</a:t>
            </a:r>
          </a:p>
        </p:txBody>
      </p:sp>
      <p:sp>
        <p:nvSpPr>
          <p:cNvPr id="7172" name="Text Box 47"/>
          <p:cNvSpPr txBox="1"/>
          <p:nvPr/>
        </p:nvSpPr>
        <p:spPr>
          <a:xfrm>
            <a:off x="676910" y="5997258"/>
            <a:ext cx="7920038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3200" b="1" dirty="0">
                <a:solidFill>
                  <a:srgbClr val="CC0066"/>
                </a:solidFill>
                <a:latin typeface="Arial" panose="020B0604020202020204" charset="-76"/>
              </a:rPr>
              <a:t>2</a:t>
            </a:r>
            <a:r>
              <a:rPr lang="zh-CN" altLang="en-US" sz="3200" b="1" dirty="0">
                <a:solidFill>
                  <a:srgbClr val="CC0066"/>
                </a:solidFill>
                <a:latin typeface="Arial" panose="020B0604020202020204" charset="-76"/>
              </a:rPr>
              <a:t>、照相机成像的特点：倒立 缩小的实像</a:t>
            </a:r>
          </a:p>
        </p:txBody>
      </p:sp>
      <p:pic>
        <p:nvPicPr>
          <p:cNvPr id="7173" name="图片 7172" descr="W020141117378839272936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920" y="1934210"/>
            <a:ext cx="4392613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W020141117378593659955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6020" y="1934210"/>
            <a:ext cx="3886200" cy="2347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/>
          <p:nvPr/>
        </p:nvSpPr>
        <p:spPr>
          <a:xfrm>
            <a:off x="992823" y="1133793"/>
            <a:ext cx="7705725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生活中的照相机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2" charset="0"/>
                <a:ea typeface="新宋体" panose="02010609030101010101" charset="-122"/>
              </a:rPr>
              <a:t>——</a:t>
            </a:r>
            <a:r>
              <a:rPr lang="zh-CN" altLang="en-US" sz="4400" b="1" dirty="0">
                <a:solidFill>
                  <a:srgbClr val="6666FF"/>
                </a:solidFill>
                <a:latin typeface="Times New Roman" panose="02020603050405020304" pitchFamily="2" charset="0"/>
                <a:ea typeface="仿宋_GB2312" pitchFamily="1" charset="-122"/>
              </a:rPr>
              <a:t>数码相机</a:t>
            </a:r>
          </a:p>
        </p:txBody>
      </p:sp>
      <p:grpSp>
        <p:nvGrpSpPr>
          <p:cNvPr id="8195" name="Group 18"/>
          <p:cNvGrpSpPr>
            <a:grpSpLocks noChangeAspect="1"/>
          </p:cNvGrpSpPr>
          <p:nvPr/>
        </p:nvGrpSpPr>
        <p:grpSpPr>
          <a:xfrm>
            <a:off x="488633" y="1896110"/>
            <a:ext cx="8064500" cy="2952750"/>
            <a:chOff x="0" y="0"/>
            <a:chExt cx="5080" cy="1860"/>
          </a:xfrm>
        </p:grpSpPr>
        <p:pic>
          <p:nvPicPr>
            <p:cNvPr id="8196" name="Picture 11" descr="283909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"/>
              <a:ext cx="2314" cy="1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Picture 15" descr="image685m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8" y="0"/>
              <a:ext cx="2222" cy="18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8" name="Text Box 17"/>
          <p:cNvSpPr txBox="1"/>
          <p:nvPr/>
        </p:nvSpPr>
        <p:spPr>
          <a:xfrm>
            <a:off x="860425" y="5137150"/>
            <a:ext cx="7561263" cy="1568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    </a:t>
            </a:r>
            <a:r>
              <a:rPr lang="zh-CN" altLang="en-US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数码相机用图象传感器替代胶片</a:t>
            </a:r>
            <a:r>
              <a:rPr lang="en-US" altLang="x-none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,</a:t>
            </a:r>
            <a:r>
              <a:rPr lang="zh-CN" altLang="en-US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把光信号变成电信号</a:t>
            </a:r>
            <a:r>
              <a:rPr lang="en-US" altLang="x-none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,</a:t>
            </a:r>
            <a:r>
              <a:rPr lang="zh-CN" altLang="en-US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再变成数字信号</a:t>
            </a:r>
            <a:r>
              <a:rPr lang="en-US" altLang="x-none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,</a:t>
            </a:r>
            <a:r>
              <a:rPr lang="zh-CN" altLang="en-US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由相机内的存储器保存</a:t>
            </a:r>
            <a:r>
              <a:rPr lang="en-US" altLang="x-none" sz="3200" dirty="0">
                <a:solidFill>
                  <a:srgbClr val="0000FF"/>
                </a:solidFill>
                <a:latin typeface="迷你简小隶书" charset="-122"/>
                <a:ea typeface="迷你简小隶书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u=1785865592,3024997621&amp;gp=40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9988" y="2695575"/>
            <a:ext cx="403225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9"/>
          <p:cNvSpPr txBox="1"/>
          <p:nvPr/>
        </p:nvSpPr>
        <p:spPr>
          <a:xfrm>
            <a:off x="2987675" y="1143635"/>
            <a:ext cx="3168650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Arial" panose="020B0604020202020204" charset="-76"/>
              </a:rPr>
              <a:t>投  影  仪</a:t>
            </a:r>
          </a:p>
        </p:txBody>
      </p:sp>
      <p:sp>
        <p:nvSpPr>
          <p:cNvPr id="9221" name="AutoShape 23"/>
          <p:cNvSpPr/>
          <p:nvPr/>
        </p:nvSpPr>
        <p:spPr>
          <a:xfrm>
            <a:off x="3952875" y="4999038"/>
            <a:ext cx="936625" cy="146050"/>
          </a:xfrm>
          <a:prstGeom prst="leftArrow">
            <a:avLst>
              <a:gd name="adj1" fmla="val 50000"/>
              <a:gd name="adj2" fmla="val 160326"/>
            </a:avLst>
          </a:prstGeom>
          <a:solidFill>
            <a:srgbClr val="FF00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9222" name="Line 24"/>
          <p:cNvSpPr/>
          <p:nvPr/>
        </p:nvSpPr>
        <p:spPr>
          <a:xfrm flipV="1">
            <a:off x="4889500" y="4567238"/>
            <a:ext cx="2016125" cy="431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9223" name="Text Box 25"/>
          <p:cNvSpPr txBox="1"/>
          <p:nvPr/>
        </p:nvSpPr>
        <p:spPr>
          <a:xfrm>
            <a:off x="6905625" y="4351338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投影片</a:t>
            </a:r>
          </a:p>
        </p:txBody>
      </p:sp>
      <p:sp>
        <p:nvSpPr>
          <p:cNvPr id="9224" name="Line 27"/>
          <p:cNvSpPr/>
          <p:nvPr/>
        </p:nvSpPr>
        <p:spPr>
          <a:xfrm flipH="1">
            <a:off x="2224088" y="3559175"/>
            <a:ext cx="2089150" cy="360363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9225" name="Text Box 28"/>
          <p:cNvSpPr txBox="1"/>
          <p:nvPr/>
        </p:nvSpPr>
        <p:spPr>
          <a:xfrm>
            <a:off x="1360488" y="3703638"/>
            <a:ext cx="93503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镜头</a:t>
            </a:r>
          </a:p>
        </p:txBody>
      </p:sp>
      <p:sp>
        <p:nvSpPr>
          <p:cNvPr id="9226" name="Line 29"/>
          <p:cNvSpPr/>
          <p:nvPr/>
        </p:nvSpPr>
        <p:spPr>
          <a:xfrm flipV="1">
            <a:off x="4384675" y="2551113"/>
            <a:ext cx="1152525" cy="287337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9227" name="Text Box 30"/>
          <p:cNvSpPr txBox="1"/>
          <p:nvPr/>
        </p:nvSpPr>
        <p:spPr>
          <a:xfrm>
            <a:off x="5537200" y="2335213"/>
            <a:ext cx="15843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平面镜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 animBg="1"/>
      <p:bldP spid="9223" grpId="0"/>
      <p:bldP spid="9225" grpId="0"/>
      <p:bldP spid="9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/>
          <p:nvPr/>
        </p:nvSpPr>
        <p:spPr>
          <a:xfrm>
            <a:off x="2673985" y="1154113"/>
            <a:ext cx="381635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400" b="1" dirty="0">
                <a:solidFill>
                  <a:srgbClr val="6666FF"/>
                </a:solidFill>
                <a:latin typeface="Arial" panose="020B0604020202020204" charset="-76"/>
              </a:rPr>
              <a:t>投影仪的原理</a:t>
            </a:r>
          </a:p>
        </p:txBody>
      </p:sp>
      <p:pic>
        <p:nvPicPr>
          <p:cNvPr id="10243" name="Picture 11"/>
          <p:cNvPicPr>
            <a:picLocks noChangeAspect="1"/>
          </p:cNvPicPr>
          <p:nvPr/>
        </p:nvPicPr>
        <p:blipFill>
          <a:blip r:embed="rId4" cstate="print"/>
          <a:srcRect b="4201"/>
          <a:stretch>
            <a:fillRect/>
          </a:stretch>
        </p:blipFill>
        <p:spPr>
          <a:xfrm>
            <a:off x="1883410" y="2021205"/>
            <a:ext cx="5616575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AutoShape 12"/>
          <p:cNvSpPr/>
          <p:nvPr/>
        </p:nvSpPr>
        <p:spPr>
          <a:xfrm>
            <a:off x="4790123" y="4086543"/>
            <a:ext cx="801687" cy="60325"/>
          </a:xfrm>
          <a:prstGeom prst="leftArrow">
            <a:avLst>
              <a:gd name="adj1" fmla="val 50000"/>
              <a:gd name="adj2" fmla="val 332236"/>
            </a:avLst>
          </a:prstGeom>
          <a:solidFill>
            <a:srgbClr val="FF00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0245" name="AutoShape 13"/>
          <p:cNvSpPr/>
          <p:nvPr/>
        </p:nvSpPr>
        <p:spPr>
          <a:xfrm rot="1796034">
            <a:off x="4891723" y="2627630"/>
            <a:ext cx="501650" cy="122238"/>
          </a:xfrm>
          <a:prstGeom prst="leftArrow">
            <a:avLst>
              <a:gd name="adj1" fmla="val 50000"/>
              <a:gd name="adj2" fmla="val 102596"/>
            </a:avLst>
          </a:prstGeom>
          <a:solidFill>
            <a:srgbClr val="FF00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0246" name="AutoShape 14"/>
          <p:cNvSpPr/>
          <p:nvPr/>
        </p:nvSpPr>
        <p:spPr>
          <a:xfrm>
            <a:off x="2685098" y="2324418"/>
            <a:ext cx="98425" cy="1457325"/>
          </a:xfrm>
          <a:prstGeom prst="downArrow">
            <a:avLst>
              <a:gd name="adj1" fmla="val 50000"/>
              <a:gd name="adj2" fmla="val 370161"/>
            </a:avLst>
          </a:prstGeom>
          <a:solidFill>
            <a:srgbClr val="FF00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0247" name="Line 15"/>
          <p:cNvSpPr/>
          <p:nvPr/>
        </p:nvSpPr>
        <p:spPr>
          <a:xfrm flipH="1" flipV="1">
            <a:off x="4982210" y="2645093"/>
            <a:ext cx="579438" cy="1457325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0248" name="Line 16"/>
          <p:cNvSpPr/>
          <p:nvPr/>
        </p:nvSpPr>
        <p:spPr>
          <a:xfrm flipV="1">
            <a:off x="4786948" y="2800668"/>
            <a:ext cx="484187" cy="12509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0249" name="Line 17"/>
          <p:cNvSpPr/>
          <p:nvPr/>
        </p:nvSpPr>
        <p:spPr>
          <a:xfrm flipH="1">
            <a:off x="2745423" y="2780030"/>
            <a:ext cx="2582862" cy="9588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0250" name="Line 21"/>
          <p:cNvSpPr/>
          <p:nvPr/>
        </p:nvSpPr>
        <p:spPr>
          <a:xfrm flipH="1" flipV="1">
            <a:off x="2851785" y="2281555"/>
            <a:ext cx="2032000" cy="2603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0251" name="Text Box 23"/>
          <p:cNvSpPr txBox="1"/>
          <p:nvPr/>
        </p:nvSpPr>
        <p:spPr>
          <a:xfrm>
            <a:off x="4401185" y="3946843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Arial" panose="020B0604020202020204" charset="-76"/>
              </a:rPr>
              <a:t>A</a:t>
            </a:r>
          </a:p>
        </p:txBody>
      </p:sp>
      <p:sp>
        <p:nvSpPr>
          <p:cNvPr id="10252" name="Text Box 24"/>
          <p:cNvSpPr txBox="1"/>
          <p:nvPr/>
        </p:nvSpPr>
        <p:spPr>
          <a:xfrm>
            <a:off x="5561648" y="3946843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Arial" panose="020B0604020202020204" charset="-76"/>
              </a:rPr>
              <a:t>B</a:t>
            </a:r>
          </a:p>
        </p:txBody>
      </p:sp>
      <p:sp>
        <p:nvSpPr>
          <p:cNvPr id="10253" name="Text Box 25"/>
          <p:cNvSpPr txBox="1"/>
          <p:nvPr/>
        </p:nvSpPr>
        <p:spPr>
          <a:xfrm>
            <a:off x="2462848" y="3791268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Arial" panose="020B0604020202020204" charset="-76"/>
              </a:rPr>
              <a:t>A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charset="-76"/>
              </a:rPr>
              <a:t>’</a:t>
            </a:r>
            <a:endParaRPr lang="zh-CN" altLang="en-US" dirty="0">
              <a:solidFill>
                <a:srgbClr val="FF0000"/>
              </a:solidFill>
              <a:latin typeface="Arial" panose="020B0604020202020204" charset="-76"/>
              <a:sym typeface="Times New Roman" panose="02020603050405020304" pitchFamily="2" charset="0"/>
            </a:endParaRPr>
          </a:p>
        </p:txBody>
      </p:sp>
      <p:sp>
        <p:nvSpPr>
          <p:cNvPr id="10254" name="Text Box 27"/>
          <p:cNvSpPr txBox="1"/>
          <p:nvPr/>
        </p:nvSpPr>
        <p:spPr>
          <a:xfrm>
            <a:off x="2561273" y="1916430"/>
            <a:ext cx="774700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000" dirty="0">
                <a:solidFill>
                  <a:srgbClr val="FF0000"/>
                </a:solidFill>
                <a:latin typeface="Arial" panose="020B0604020202020204" charset="-76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charset="-76"/>
              </a:rPr>
              <a:t>’</a:t>
            </a:r>
            <a:endParaRPr lang="zh-CN" altLang="en-US" dirty="0">
              <a:solidFill>
                <a:srgbClr val="FF0000"/>
              </a:solidFill>
              <a:latin typeface="Arial" panose="020B0604020202020204" charset="-76"/>
            </a:endParaRPr>
          </a:p>
        </p:txBody>
      </p:sp>
      <p:sp>
        <p:nvSpPr>
          <p:cNvPr id="10255" name="Text Box 29"/>
          <p:cNvSpPr txBox="1"/>
          <p:nvPr/>
        </p:nvSpPr>
        <p:spPr>
          <a:xfrm>
            <a:off x="513398" y="5332730"/>
            <a:ext cx="813752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D60093"/>
                </a:solidFill>
                <a:latin typeface="Arial" panose="020B0604020202020204" charset="-76"/>
              </a:rPr>
              <a:t>投影仪的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镜头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charset="-76"/>
              </a:rPr>
              <a:t>相当于一个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凸透镜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charset="-76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屏幕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charset="-76"/>
              </a:rPr>
              <a:t>相当于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光屏</a:t>
            </a:r>
          </a:p>
        </p:txBody>
      </p:sp>
      <p:sp>
        <p:nvSpPr>
          <p:cNvPr id="10256" name="Text Box 30"/>
          <p:cNvSpPr txBox="1"/>
          <p:nvPr/>
        </p:nvSpPr>
        <p:spPr>
          <a:xfrm>
            <a:off x="1810385" y="5980430"/>
            <a:ext cx="590550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D60093"/>
                </a:solidFill>
                <a:latin typeface="Arial" panose="020B0604020202020204" charset="-76"/>
              </a:rPr>
              <a:t>投影仪成像特点</a:t>
            </a:r>
            <a:r>
              <a:rPr lang="en-US" altLang="x-none" sz="2800" dirty="0">
                <a:solidFill>
                  <a:srgbClr val="D60093"/>
                </a:solidFill>
                <a:latin typeface="Arial" panose="020B0604020202020204" charset="-76"/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倒立、放大的实像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5" grpId="0" bldLvl="0" animBg="1"/>
      <p:bldP spid="10246" grpId="0" bldLvl="0" animBg="1"/>
      <p:bldP spid="10251" grpId="0"/>
      <p:bldP spid="10252" grpId="0"/>
      <p:bldP spid="10253" grpId="0"/>
      <p:bldP spid="10254" grpId="0"/>
      <p:bldP spid="102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/>
          <p:nvPr/>
        </p:nvSpPr>
        <p:spPr>
          <a:xfrm>
            <a:off x="788988" y="2370455"/>
            <a:ext cx="3887787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D60093"/>
                </a:solidFill>
                <a:latin typeface="Arial" panose="020B0604020202020204" charset="-76"/>
              </a:rPr>
              <a:t>１．平面镜在这里有什么作用？</a:t>
            </a:r>
          </a:p>
        </p:txBody>
      </p:sp>
      <p:grpSp>
        <p:nvGrpSpPr>
          <p:cNvPr id="11267" name="Group 10"/>
          <p:cNvGrpSpPr/>
          <p:nvPr/>
        </p:nvGrpSpPr>
        <p:grpSpPr>
          <a:xfrm>
            <a:off x="4892675" y="2081530"/>
            <a:ext cx="3816350" cy="3889375"/>
            <a:chOff x="0" y="0"/>
            <a:chExt cx="3538" cy="2132"/>
          </a:xfrm>
        </p:grpSpPr>
        <p:pic>
          <p:nvPicPr>
            <p:cNvPr id="11268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66"/>
              <a:ext cx="3538" cy="20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9" name="AutoShape 12"/>
            <p:cNvSpPr/>
            <p:nvPr/>
          </p:nvSpPr>
          <p:spPr>
            <a:xfrm>
              <a:off x="1832" y="1367"/>
              <a:ext cx="505" cy="38"/>
            </a:xfrm>
            <a:prstGeom prst="leftArrow">
              <a:avLst>
                <a:gd name="adj1" fmla="val 50000"/>
                <a:gd name="adj2" fmla="val 332236"/>
              </a:avLst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11270" name="AutoShape 13"/>
            <p:cNvSpPr/>
            <p:nvPr/>
          </p:nvSpPr>
          <p:spPr>
            <a:xfrm rot="1796034">
              <a:off x="1896" y="448"/>
              <a:ext cx="316" cy="77"/>
            </a:xfrm>
            <a:prstGeom prst="leftArrow">
              <a:avLst>
                <a:gd name="adj1" fmla="val 50000"/>
                <a:gd name="adj2" fmla="val 102597"/>
              </a:avLst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11271" name="AutoShape 14"/>
            <p:cNvSpPr/>
            <p:nvPr/>
          </p:nvSpPr>
          <p:spPr>
            <a:xfrm>
              <a:off x="506" y="257"/>
              <a:ext cx="62" cy="918"/>
            </a:xfrm>
            <a:prstGeom prst="downArrow">
              <a:avLst>
                <a:gd name="adj1" fmla="val 50000"/>
                <a:gd name="adj2" fmla="val 370161"/>
              </a:avLst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11272" name="Line 15"/>
            <p:cNvSpPr/>
            <p:nvPr/>
          </p:nvSpPr>
          <p:spPr>
            <a:xfrm flipH="1" flipV="1">
              <a:off x="1953" y="459"/>
              <a:ext cx="365" cy="91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273" name="Line 16"/>
            <p:cNvSpPr/>
            <p:nvPr/>
          </p:nvSpPr>
          <p:spPr>
            <a:xfrm flipV="1">
              <a:off x="1830" y="557"/>
              <a:ext cx="305" cy="78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274" name="Line 17"/>
            <p:cNvSpPr/>
            <p:nvPr/>
          </p:nvSpPr>
          <p:spPr>
            <a:xfrm flipH="1">
              <a:off x="550" y="525"/>
              <a:ext cx="1585" cy="62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275" name="Line 18"/>
            <p:cNvSpPr/>
            <p:nvPr/>
          </p:nvSpPr>
          <p:spPr>
            <a:xfrm flipH="1" flipV="1">
              <a:off x="611" y="230"/>
              <a:ext cx="1280" cy="16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276" name="Text Box 19"/>
            <p:cNvSpPr txBox="1"/>
            <p:nvPr/>
          </p:nvSpPr>
          <p:spPr>
            <a:xfrm>
              <a:off x="1587" y="1279"/>
              <a:ext cx="488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en-US" altLang="x-none" sz="2000" dirty="0">
                  <a:solidFill>
                    <a:srgbClr val="FF0000"/>
                  </a:solidFill>
                  <a:latin typeface="Arial" panose="020B0604020202020204" charset="-76"/>
                </a:rPr>
                <a:t>A</a:t>
              </a:r>
            </a:p>
          </p:txBody>
        </p:sp>
        <p:sp>
          <p:nvSpPr>
            <p:cNvPr id="11277" name="Text Box 20"/>
            <p:cNvSpPr txBox="1"/>
            <p:nvPr/>
          </p:nvSpPr>
          <p:spPr>
            <a:xfrm>
              <a:off x="2318" y="1279"/>
              <a:ext cx="489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en-US" altLang="x-none" sz="2000" dirty="0">
                  <a:solidFill>
                    <a:srgbClr val="FF0000"/>
                  </a:solidFill>
                  <a:latin typeface="Arial" panose="020B0604020202020204" charset="-76"/>
                </a:rPr>
                <a:t>B</a:t>
              </a:r>
            </a:p>
          </p:txBody>
        </p:sp>
        <p:sp>
          <p:nvSpPr>
            <p:cNvPr id="11278" name="Text Box 21"/>
            <p:cNvSpPr txBox="1"/>
            <p:nvPr/>
          </p:nvSpPr>
          <p:spPr>
            <a:xfrm>
              <a:off x="366" y="1181"/>
              <a:ext cx="48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en-US" altLang="x-none" sz="2000" dirty="0">
                  <a:solidFill>
                    <a:srgbClr val="FF0000"/>
                  </a:solidFill>
                  <a:latin typeface="Arial" panose="020B0604020202020204" charset="-76"/>
                </a:rPr>
                <a:t>A</a:t>
              </a:r>
              <a:r>
                <a:rPr lang="en-US" altLang="x-none" dirty="0">
                  <a:solidFill>
                    <a:srgbClr val="FF0000"/>
                  </a:solidFill>
                  <a:latin typeface="Arial" panose="020B0604020202020204" charset="-76"/>
                </a:rPr>
                <a:t>‘</a:t>
              </a:r>
            </a:p>
          </p:txBody>
        </p:sp>
        <p:sp>
          <p:nvSpPr>
            <p:cNvPr id="11279" name="Text Box 22"/>
            <p:cNvSpPr txBox="1"/>
            <p:nvPr/>
          </p:nvSpPr>
          <p:spPr>
            <a:xfrm>
              <a:off x="428" y="0"/>
              <a:ext cx="487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en-US" altLang="x-none" sz="2000" dirty="0">
                  <a:solidFill>
                    <a:srgbClr val="FF0000"/>
                  </a:solidFill>
                  <a:latin typeface="Arial" panose="020B0604020202020204" charset="-76"/>
                </a:rPr>
                <a:t>B</a:t>
              </a:r>
              <a:r>
                <a:rPr lang="en-US" altLang="x-none" dirty="0">
                  <a:solidFill>
                    <a:srgbClr val="FF0000"/>
                  </a:solidFill>
                  <a:latin typeface="Arial" panose="020B0604020202020204" charset="-76"/>
                </a:rPr>
                <a:t>‘</a:t>
              </a:r>
            </a:p>
          </p:txBody>
        </p:sp>
      </p:grpSp>
      <p:sp>
        <p:nvSpPr>
          <p:cNvPr id="11280" name="Text Box 23"/>
          <p:cNvSpPr txBox="1"/>
          <p:nvPr/>
        </p:nvSpPr>
        <p:spPr>
          <a:xfrm>
            <a:off x="2417763" y="1229995"/>
            <a:ext cx="381635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400" b="1" dirty="0">
                <a:solidFill>
                  <a:srgbClr val="6666FF"/>
                </a:solidFill>
                <a:latin typeface="Arial" panose="020B0604020202020204" charset="-76"/>
              </a:rPr>
              <a:t>投影仪的使用</a:t>
            </a:r>
          </a:p>
        </p:txBody>
      </p:sp>
      <p:sp>
        <p:nvSpPr>
          <p:cNvPr id="11281" name="Text Box 24"/>
          <p:cNvSpPr txBox="1"/>
          <p:nvPr/>
        </p:nvSpPr>
        <p:spPr>
          <a:xfrm>
            <a:off x="860425" y="3378518"/>
            <a:ext cx="37465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000" b="1" dirty="0">
                <a:solidFill>
                  <a:srgbClr val="6666FF"/>
                </a:solidFill>
                <a:latin typeface="Arial" panose="020B0604020202020204" charset="-76"/>
              </a:rPr>
              <a:t>改变光的传播路径</a:t>
            </a:r>
            <a:r>
              <a:rPr lang="en-US" altLang="x-none" sz="2000" b="1" dirty="0">
                <a:solidFill>
                  <a:srgbClr val="6666FF"/>
                </a:solidFill>
                <a:latin typeface="Arial" panose="020B0604020202020204" charset="-76"/>
              </a:rPr>
              <a:t>,</a:t>
            </a:r>
            <a:r>
              <a:rPr lang="zh-CN" altLang="en-US" sz="2000" b="1" dirty="0">
                <a:solidFill>
                  <a:srgbClr val="6666FF"/>
                </a:solidFill>
                <a:latin typeface="Arial" panose="020B0604020202020204" charset="-76"/>
              </a:rPr>
              <a:t>使投影片的像出现在投影机前方的屏幕上</a:t>
            </a:r>
          </a:p>
        </p:txBody>
      </p:sp>
      <p:sp>
        <p:nvSpPr>
          <p:cNvPr id="11282" name="Text Box 25"/>
          <p:cNvSpPr txBox="1"/>
          <p:nvPr/>
        </p:nvSpPr>
        <p:spPr>
          <a:xfrm>
            <a:off x="1220788" y="5681980"/>
            <a:ext cx="1946275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000" b="1" dirty="0">
                <a:solidFill>
                  <a:srgbClr val="6666FF"/>
                </a:solidFill>
                <a:latin typeface="Arial" panose="020B0604020202020204" charset="-76"/>
              </a:rPr>
              <a:t>投影片要倒放</a:t>
            </a:r>
          </a:p>
        </p:txBody>
      </p:sp>
      <p:sp>
        <p:nvSpPr>
          <p:cNvPr id="11283" name="Rectangle 26"/>
          <p:cNvSpPr/>
          <p:nvPr/>
        </p:nvSpPr>
        <p:spPr>
          <a:xfrm>
            <a:off x="860425" y="4097655"/>
            <a:ext cx="3743325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charset="-76"/>
              </a:rPr>
              <a:t>２．我们在屏幕上要看到正立的像投影片应该怎么放</a:t>
            </a:r>
            <a:r>
              <a:rPr lang="en-US" altLang="x-none" sz="2800" b="1" dirty="0">
                <a:solidFill>
                  <a:srgbClr val="D60093"/>
                </a:solidFill>
                <a:latin typeface="Arial" panose="020B0604020202020204" charset="-76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1" grpId="0"/>
      <p:bldP spid="11282" grpId="0"/>
      <p:bldP spid="112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/>
          <p:nvPr/>
        </p:nvSpPr>
        <p:spPr>
          <a:xfrm>
            <a:off x="2329498" y="1211898"/>
            <a:ext cx="4391025" cy="823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4400" b="1" dirty="0">
                <a:solidFill>
                  <a:srgbClr val="660033"/>
                </a:solidFill>
                <a:latin typeface="Arial" panose="020B0604020202020204" charset="-76"/>
              </a:rPr>
              <a:t>    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charset="-76"/>
              </a:rPr>
              <a:t>放　大　镜</a:t>
            </a:r>
          </a:p>
        </p:txBody>
      </p:sp>
      <p:sp>
        <p:nvSpPr>
          <p:cNvPr id="12292" name="Text Box 5"/>
          <p:cNvSpPr txBox="1"/>
          <p:nvPr/>
        </p:nvSpPr>
        <p:spPr>
          <a:xfrm>
            <a:off x="4058285" y="4812348"/>
            <a:ext cx="43910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charset="-76"/>
              </a:rPr>
              <a:t>２．放大镜成像的特点：</a:t>
            </a:r>
          </a:p>
        </p:txBody>
      </p:sp>
      <p:sp>
        <p:nvSpPr>
          <p:cNvPr id="12293" name="Text Box 6"/>
          <p:cNvSpPr txBox="1"/>
          <p:nvPr/>
        </p:nvSpPr>
        <p:spPr>
          <a:xfrm>
            <a:off x="4345623" y="5677535"/>
            <a:ext cx="36734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6666FF"/>
                </a:solidFill>
                <a:latin typeface="Arial" panose="020B0604020202020204" charset="-76"/>
              </a:rPr>
              <a:t>正立、放大的虚像</a:t>
            </a:r>
          </a:p>
        </p:txBody>
      </p:sp>
      <p:sp>
        <p:nvSpPr>
          <p:cNvPr id="12294" name="Text Box 7"/>
          <p:cNvSpPr txBox="1"/>
          <p:nvPr/>
        </p:nvSpPr>
        <p:spPr>
          <a:xfrm>
            <a:off x="746760" y="2444115"/>
            <a:ext cx="3311525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charset="-76"/>
              </a:rPr>
              <a:t>１．放大镜实质就</a:t>
            </a:r>
          </a:p>
          <a:p>
            <a:r>
              <a:rPr lang="zh-CN" altLang="en-US" sz="2800" b="1" dirty="0">
                <a:solidFill>
                  <a:srgbClr val="CC0066"/>
                </a:solidFill>
                <a:latin typeface="Arial" panose="020B0604020202020204" charset="-76"/>
              </a:rPr>
              <a:t>是一个凸透镜</a:t>
            </a:r>
          </a:p>
        </p:txBody>
      </p:sp>
      <p:pic>
        <p:nvPicPr>
          <p:cNvPr id="12295" name="Picture 25" descr="Dcp_8760_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285" y="2219960"/>
            <a:ext cx="3022600" cy="230346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6" name="图片 12295" descr="W020141117377607865699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1260" y="3638233"/>
            <a:ext cx="2736850" cy="28670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507</Words>
  <Application>Microsoft Office PowerPoint</Application>
  <PresentationFormat>全屏显示(4:3)</PresentationFormat>
  <Paragraphs>95</Paragraphs>
  <Slides>17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72</cp:revision>
  <dcterms:created xsi:type="dcterms:W3CDTF">2015-11-16T05:18:00Z</dcterms:created>
  <dcterms:modified xsi:type="dcterms:W3CDTF">2019-08-20T14:29:57Z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