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1" r:id="rId2"/>
    <p:sldId id="279" r:id="rId3"/>
    <p:sldId id="284" r:id="rId4"/>
    <p:sldId id="290" r:id="rId5"/>
    <p:sldId id="296" r:id="rId6"/>
    <p:sldId id="297" r:id="rId7"/>
    <p:sldId id="298" r:id="rId8"/>
    <p:sldId id="299" r:id="rId9"/>
    <p:sldId id="300" r:id="rId10"/>
    <p:sldId id="301" r:id="rId11"/>
    <p:sldId id="302" r:id="rId12"/>
    <p:sldId id="303" r:id="rId13"/>
    <p:sldId id="304" r:id="rId14"/>
    <p:sldId id="305" r:id="rId15"/>
    <p:sldId id="306" r:id="rId16"/>
    <p:sldId id="307" r:id="rId17"/>
    <p:sldId id="285" r:id="rId18"/>
    <p:sldId id="286" r:id="rId19"/>
    <p:sldId id="291" r:id="rId2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幼圆" panose="02010509060101010101" pitchFamily="49"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A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14" d="100"/>
          <a:sy n="114" d="100"/>
        </p:scale>
        <p:origin x="-1554" y="-96"/>
      </p:cViewPr>
      <p:guideLst>
        <p:guide orient="horz" pos="2168"/>
        <p:guide pos="2873"/>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幼圆" panose="02010509060101010101" pitchFamily="49" charset="-122"/>
                <a:cs typeface="+mn-ea"/>
              </a:rPr>
              <a:pPr fontAlgn="base"/>
              <a:t>2019/8/20</a:t>
            </a:fld>
            <a:endParaRPr lang="zh-CN" altLang="en-US" strike="noStrike" noProof="1" smtClean="0">
              <a:latin typeface="Calibri" panose="020F0502020204030204" pitchFamily="34" charset="0"/>
              <a:ea typeface="幼圆" panose="02010509060101010101" pitchFamily="49" charset="-122"/>
              <a:cs typeface="+mn-ea"/>
            </a:endParaRPr>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幼圆" panose="02010509060101010101" pitchFamily="49" charset="-122"/>
                <a:cs typeface="+mn-ea"/>
              </a:rPr>
              <a:pPr fontAlgn="base"/>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3" name="Footer Placeholder 2"/>
          <p:cNvSpPr>
            <a:spLocks noGrp="1"/>
          </p:cNvSpPr>
          <p:nvPr>
            <p:ph type="ftr" sz="quarter" idx="11"/>
          </p:nvPr>
        </p:nvSpPr>
        <p:spPr/>
        <p:txBody>
          <a:bodyPr>
            <a:normAutofit/>
          </a:bodyPr>
          <a:lstStyle/>
          <a:p>
            <a:endParaRPr lang="zh-CN" altLang="en-US"/>
          </a:p>
        </p:txBody>
      </p:sp>
      <p:sp>
        <p:nvSpPr>
          <p:cNvPr id="4" name="Slide Number Placeholder 3"/>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EF2F5ED-D19D-4097-92A9-D6092B3D6E68}" type="datetimeFigureOut">
              <a:rPr lang="zh-CN" altLang="en-US" smtClean="0"/>
              <a:pPr/>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38239"/>
            <a:ext cx="3086100" cy="365125"/>
          </a:xfrm>
          <a:prstGeom prst="rect">
            <a:avLst/>
          </a:prstGeom>
        </p:spPr>
        <p:txBody>
          <a:bodyPr vert="horz" lIns="91440" tIns="45720" rIns="91440" bIns="45720" rtlCol="0" anchor="ctr">
            <a:normAutofit/>
          </a:bodyPr>
          <a:lstStyle>
            <a:lvl1pPr algn="ctr">
              <a:defRPr sz="1400">
                <a:solidFill>
                  <a:schemeClr val="bg1"/>
                </a:solidFill>
              </a:defRPr>
            </a:lvl1pPr>
          </a:lstStyle>
          <a:p>
            <a:endParaRPr lang="zh-CN" altLang="en-US" dirty="0"/>
          </a:p>
        </p:txBody>
      </p:sp>
      <p:sp>
        <p:nvSpPr>
          <p:cNvPr id="6" name="Slide Number Placeholder 5"/>
          <p:cNvSpPr>
            <a:spLocks noGrp="1"/>
          </p:cNvSpPr>
          <p:nvPr>
            <p:ph type="sldNum" sz="quarter" idx="4"/>
          </p:nvPr>
        </p:nvSpPr>
        <p:spPr>
          <a:xfrm>
            <a:off x="6457950" y="6438239"/>
            <a:ext cx="2057400" cy="365125"/>
          </a:xfrm>
          <a:prstGeom prst="rect">
            <a:avLst/>
          </a:prstGeom>
        </p:spPr>
        <p:txBody>
          <a:bodyPr vert="horz" lIns="91440" tIns="45720" rIns="91440" bIns="45720" rtlCol="0" anchor="ctr">
            <a:normAutofit/>
          </a:bodyPr>
          <a:lstStyle>
            <a:lvl1pPr algn="r">
              <a:defRPr sz="1400">
                <a:solidFill>
                  <a:schemeClr val="bg1"/>
                </a:solidFill>
              </a:defRPr>
            </a:lvl1pPr>
          </a:lstStyle>
          <a:p>
            <a:fld id="{7A644B83-115B-4054-AC02-DC44F3D2F9C8}" type="slidenum">
              <a:rPr lang="zh-CN" altLang="en-US" smtClean="0"/>
              <a:pPr/>
              <a:t>‹#›</a:t>
            </a:fld>
            <a:endParaRPr lang="zh-CN" altLang="en-US"/>
          </a:p>
        </p:txBody>
      </p:sp>
      <p:sp>
        <p:nvSpPr>
          <p:cNvPr id="4" name="Date Placeholder 3"/>
          <p:cNvSpPr>
            <a:spLocks noGrp="1"/>
          </p:cNvSpPr>
          <p:nvPr>
            <p:ph type="dt" sz="half" idx="2"/>
          </p:nvPr>
        </p:nvSpPr>
        <p:spPr>
          <a:xfrm>
            <a:off x="628650" y="6438239"/>
            <a:ext cx="2057400" cy="365125"/>
          </a:xfrm>
          <a:prstGeom prst="rect">
            <a:avLst/>
          </a:prstGeom>
        </p:spPr>
        <p:txBody>
          <a:bodyPr vert="horz" lIns="91440" tIns="45720" rIns="91440" bIns="45720" rtlCol="0" anchor="ctr">
            <a:normAutofit/>
          </a:bodyPr>
          <a:lstStyle>
            <a:lvl1pPr algn="l">
              <a:defRPr sz="1400">
                <a:solidFill>
                  <a:schemeClr val="bg1"/>
                </a:solidFill>
              </a:defRPr>
            </a:lvl1pPr>
          </a:lstStyle>
          <a:p>
            <a:fld id="{E528DE8F-8DB5-4710-82E5-6DACE62778C2}" type="datetimeFigureOut">
              <a:rPr lang="zh-CN" altLang="en-US" smtClean="0"/>
              <a:pPr/>
              <a:t>2019/8/20</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hyperlink" Target="../../../../../&#25628;/ppt/qihua/&#27832;&#33150;.sw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12"/>
          <p:cNvSpPr>
            <a:spLocks noGrp="1"/>
          </p:cNvSpPr>
          <p:nvPr>
            <p:custDataLst>
              <p:tags r:id="rId2"/>
            </p:custDataLst>
          </p:nvPr>
        </p:nvSpPr>
        <p:spPr>
          <a:xfrm>
            <a:off x="2790266" y="1746034"/>
            <a:ext cx="4042410" cy="938443"/>
          </a:xfrm>
        </p:spPr>
        <p:txBody>
          <a:bodyPr>
            <a:noAutofit/>
          </a:bodyPr>
          <a:lst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a:lstStyle>
          <a:p>
            <a:r>
              <a:rPr lang="zh-CN" altLang="en-US" sz="3600"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第三</a:t>
            </a:r>
            <a:r>
              <a:rPr lang="zh-CN" altLang="en-US" sz="3600" b="1" dirty="0" smtClean="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章 物态</a:t>
            </a:r>
            <a:r>
              <a:rPr lang="zh-CN" altLang="en-US" sz="3600"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变化</a:t>
            </a:r>
            <a:endParaRPr lang="zh-CN" altLang="en-US" sz="3600" b="1" kern="1200" baseline="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mn-ea"/>
            </a:endParaRPr>
          </a:p>
        </p:txBody>
      </p:sp>
      <p:sp>
        <p:nvSpPr>
          <p:cNvPr id="7" name="文本框 6"/>
          <p:cNvSpPr txBox="1"/>
          <p:nvPr/>
        </p:nvSpPr>
        <p:spPr>
          <a:xfrm>
            <a:off x="1943263" y="2668724"/>
            <a:ext cx="5925610" cy="830997"/>
          </a:xfrm>
          <a:prstGeom prst="rect">
            <a:avLst/>
          </a:prstGeom>
          <a:noFill/>
        </p:spPr>
        <p:txBody>
          <a:bodyPr wrap="square" rtlCol="0">
            <a:spAutoFit/>
          </a:bodyPr>
          <a:lstStyle/>
          <a:p>
            <a:r>
              <a:rPr lang="zh-CN" altLang="en-US" sz="4800" b="1" dirty="0">
                <a:solidFill>
                  <a:srgbClr val="FF0000"/>
                </a:solidFill>
                <a:latin typeface="黑体" panose="02010609060101010101" pitchFamily="2" charset="-122"/>
                <a:ea typeface="黑体" panose="02010609060101010101" pitchFamily="2" charset="-122"/>
                <a:sym typeface="+mn-ea"/>
              </a:rPr>
              <a:t>第</a:t>
            </a:r>
            <a:r>
              <a:rPr lang="en-US" altLang="zh-CN" sz="4800" b="1" dirty="0">
                <a:solidFill>
                  <a:srgbClr val="FF0000"/>
                </a:solidFill>
                <a:latin typeface="黑体" panose="02010609060101010101" pitchFamily="2" charset="-122"/>
                <a:ea typeface="黑体" panose="02010609060101010101" pitchFamily="2" charset="-122"/>
                <a:sym typeface="+mn-ea"/>
              </a:rPr>
              <a:t>3</a:t>
            </a:r>
            <a:r>
              <a:rPr lang="zh-CN" altLang="en-US" sz="4800" b="1" dirty="0">
                <a:solidFill>
                  <a:srgbClr val="FF0000"/>
                </a:solidFill>
                <a:latin typeface="黑体" panose="02010609060101010101" pitchFamily="2" charset="-122"/>
                <a:ea typeface="黑体" panose="02010609060101010101" pitchFamily="2" charset="-122"/>
                <a:sym typeface="+mn-ea"/>
              </a:rPr>
              <a:t>节 汽化和液化</a:t>
            </a:r>
            <a:endParaRPr lang="zh-CN" altLang="en-US" sz="4800" dirty="0">
              <a:solidFill>
                <a:srgbClr val="FF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影响蒸发"/>
          <p:cNvPicPr>
            <a:picLocks noChangeAspect="1"/>
          </p:cNvPicPr>
          <p:nvPr/>
        </p:nvPicPr>
        <p:blipFill>
          <a:blip r:embed="rId4" cstate="print"/>
          <a:srcRect l="7982" b="73466"/>
          <a:stretch>
            <a:fillRect/>
          </a:stretch>
        </p:blipFill>
        <p:spPr>
          <a:xfrm>
            <a:off x="179388" y="1702753"/>
            <a:ext cx="3975100" cy="3276600"/>
          </a:xfrm>
          <a:prstGeom prst="rect">
            <a:avLst/>
          </a:prstGeom>
          <a:solidFill>
            <a:srgbClr val="3399FF">
              <a:alpha val="100000"/>
            </a:srgbClr>
          </a:solidFill>
          <a:ln w="9525">
            <a:noFill/>
          </a:ln>
        </p:spPr>
      </p:pic>
      <p:sp>
        <p:nvSpPr>
          <p:cNvPr id="13315" name="Text Box 4"/>
          <p:cNvSpPr txBox="1"/>
          <p:nvPr/>
        </p:nvSpPr>
        <p:spPr>
          <a:xfrm>
            <a:off x="4427538" y="1136650"/>
            <a:ext cx="4465637" cy="1066800"/>
          </a:xfrm>
          <a:prstGeom prst="rect">
            <a:avLst/>
          </a:prstGeom>
          <a:noFill/>
          <a:ln w="9525">
            <a:noFill/>
          </a:ln>
        </p:spPr>
        <p:txBody>
          <a:bodyPr vert="horz" wrap="square" anchor="t">
            <a:spAutoFit/>
          </a:bodyPr>
          <a:lstStyle/>
          <a:p>
            <a:pPr>
              <a:spcBef>
                <a:spcPct val="50000"/>
              </a:spcBef>
            </a:pPr>
            <a:r>
              <a:rPr lang="zh-CN" altLang="en-US" sz="3200" dirty="0">
                <a:solidFill>
                  <a:srgbClr val="0000FF"/>
                </a:solidFill>
                <a:latin typeface="Arial" panose="020B0604020202020204" charset="-76"/>
              </a:rPr>
              <a:t>同样气温,为什么一个人觉得热,一个人觉得冷?</a:t>
            </a:r>
          </a:p>
        </p:txBody>
      </p:sp>
      <p:sp>
        <p:nvSpPr>
          <p:cNvPr id="13316" name="Text Box 5"/>
          <p:cNvSpPr txBox="1"/>
          <p:nvPr/>
        </p:nvSpPr>
        <p:spPr>
          <a:xfrm>
            <a:off x="1835150" y="5746750"/>
            <a:ext cx="5905500" cy="517525"/>
          </a:xfrm>
          <a:prstGeom prst="rect">
            <a:avLst/>
          </a:prstGeom>
          <a:noFill/>
          <a:ln w="9525">
            <a:noFill/>
          </a:ln>
        </p:spPr>
        <p:txBody>
          <a:bodyPr vert="horz" wrap="square" anchor="t">
            <a:spAutoFit/>
          </a:bodyPr>
          <a:lstStyle/>
          <a:p>
            <a:pPr>
              <a:spcBef>
                <a:spcPct val="50000"/>
              </a:spcBef>
            </a:pPr>
            <a:r>
              <a:rPr lang="zh-CN" altLang="en-US" sz="2800" dirty="0">
                <a:latin typeface="Arial" panose="020B0604020202020204" charset="-76"/>
              </a:rPr>
              <a:t>生活中哪里还用了蒸发致冷？</a:t>
            </a:r>
          </a:p>
        </p:txBody>
      </p:sp>
      <p:sp>
        <p:nvSpPr>
          <p:cNvPr id="13317" name="Text Box 7"/>
          <p:cNvSpPr txBox="1"/>
          <p:nvPr/>
        </p:nvSpPr>
        <p:spPr>
          <a:xfrm>
            <a:off x="4284663" y="2720975"/>
            <a:ext cx="4319587" cy="2654300"/>
          </a:xfrm>
          <a:prstGeom prst="rect">
            <a:avLst/>
          </a:prstGeom>
          <a:noFill/>
          <a:ln w="9525">
            <a:noFill/>
          </a:ln>
        </p:spPr>
        <p:txBody>
          <a:bodyPr vert="horz" wrap="square" anchor="t">
            <a:spAutoFit/>
          </a:bodyPr>
          <a:lstStyle/>
          <a:p>
            <a:pPr>
              <a:spcBef>
                <a:spcPct val="50000"/>
              </a:spcBef>
            </a:pPr>
            <a:r>
              <a:rPr lang="zh-CN" altLang="en-US" sz="2800" dirty="0">
                <a:latin typeface="Arial" panose="020B0604020202020204" charset="-76"/>
              </a:rPr>
              <a:t>游泳后刚从水中出来的人皮肤上的水分</a:t>
            </a:r>
            <a:r>
              <a:rPr lang="zh-CN" altLang="en-US" sz="2800" u="sng" dirty="0">
                <a:latin typeface="Arial" panose="020B0604020202020204" charset="-76"/>
              </a:rPr>
              <a:t>            </a:t>
            </a:r>
            <a:r>
              <a:rPr lang="zh-CN" altLang="en-US" sz="2800" dirty="0">
                <a:latin typeface="Arial" panose="020B0604020202020204" charset="-76"/>
              </a:rPr>
              <a:t>，水在</a:t>
            </a:r>
            <a:r>
              <a:rPr lang="zh-CN" altLang="en-US" sz="2800" u="sng" dirty="0">
                <a:latin typeface="Arial" panose="020B0604020202020204" charset="-76"/>
              </a:rPr>
              <a:t>         </a:t>
            </a:r>
            <a:r>
              <a:rPr lang="zh-CN" altLang="en-US" sz="2800" dirty="0">
                <a:latin typeface="Arial" panose="020B0604020202020204" charset="-76"/>
              </a:rPr>
              <a:t>过程中需要</a:t>
            </a:r>
            <a:r>
              <a:rPr lang="zh-CN" altLang="en-US" sz="2800" u="sng" dirty="0">
                <a:latin typeface="Arial" panose="020B0604020202020204" charset="-76"/>
              </a:rPr>
              <a:t>         </a:t>
            </a:r>
            <a:r>
              <a:rPr lang="zh-CN" altLang="en-US" sz="2800" dirty="0">
                <a:latin typeface="Arial" panose="020B0604020202020204" charset="-76"/>
              </a:rPr>
              <a:t>，就要从人的皮肤</a:t>
            </a:r>
            <a:r>
              <a:rPr lang="zh-CN" altLang="en-US" sz="2800" u="sng" dirty="0">
                <a:latin typeface="Arial" panose="020B0604020202020204" charset="-76"/>
              </a:rPr>
              <a:t>           </a:t>
            </a:r>
            <a:r>
              <a:rPr lang="zh-CN" altLang="en-US" sz="2800" dirty="0">
                <a:latin typeface="Arial" panose="020B0604020202020204" charset="-76"/>
              </a:rPr>
              <a:t>热量，使体表温度</a:t>
            </a:r>
            <a:r>
              <a:rPr lang="zh-CN" altLang="en-US" sz="2800" u="sng" dirty="0">
                <a:latin typeface="Arial" panose="020B0604020202020204" charset="-76"/>
              </a:rPr>
              <a:t>              </a:t>
            </a:r>
            <a:r>
              <a:rPr lang="zh-CN" altLang="en-US" sz="2800" dirty="0">
                <a:latin typeface="Arial" panose="020B0604020202020204" charset="-76"/>
              </a:rPr>
              <a:t>，所以感觉</a:t>
            </a:r>
            <a:r>
              <a:rPr lang="zh-CN" altLang="en-US" sz="2800" u="sng" dirty="0">
                <a:latin typeface="Arial" panose="020B0604020202020204" charset="-76"/>
              </a:rPr>
              <a:t>            </a:t>
            </a:r>
            <a:r>
              <a:rPr lang="zh-CN" altLang="en-US" sz="2800" dirty="0">
                <a:latin typeface="Arial" panose="020B0604020202020204" charset="-76"/>
              </a:rPr>
              <a:t>。</a:t>
            </a:r>
          </a:p>
        </p:txBody>
      </p:sp>
      <p:sp>
        <p:nvSpPr>
          <p:cNvPr id="13318" name="Text Box 8"/>
          <p:cNvSpPr txBox="1"/>
          <p:nvPr/>
        </p:nvSpPr>
        <p:spPr>
          <a:xfrm>
            <a:off x="6804025" y="3134678"/>
            <a:ext cx="647700" cy="519112"/>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多</a:t>
            </a:r>
          </a:p>
        </p:txBody>
      </p:sp>
      <p:sp>
        <p:nvSpPr>
          <p:cNvPr id="13319" name="Text Box 9"/>
          <p:cNvSpPr txBox="1"/>
          <p:nvPr/>
        </p:nvSpPr>
        <p:spPr>
          <a:xfrm>
            <a:off x="4754563" y="3558858"/>
            <a:ext cx="1150937" cy="519112"/>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蒸发</a:t>
            </a:r>
          </a:p>
        </p:txBody>
      </p:sp>
      <p:sp>
        <p:nvSpPr>
          <p:cNvPr id="13320" name="Text Box 10"/>
          <p:cNvSpPr txBox="1"/>
          <p:nvPr/>
        </p:nvSpPr>
        <p:spPr>
          <a:xfrm>
            <a:off x="7395845" y="3581718"/>
            <a:ext cx="1008063" cy="519112"/>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吸热</a:t>
            </a:r>
          </a:p>
        </p:txBody>
      </p:sp>
      <p:sp>
        <p:nvSpPr>
          <p:cNvPr id="13321" name="Text Box 11"/>
          <p:cNvSpPr txBox="1"/>
          <p:nvPr/>
        </p:nvSpPr>
        <p:spPr>
          <a:xfrm>
            <a:off x="6997065" y="3985578"/>
            <a:ext cx="936625" cy="519112"/>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吸收</a:t>
            </a:r>
          </a:p>
        </p:txBody>
      </p:sp>
      <p:sp>
        <p:nvSpPr>
          <p:cNvPr id="13322" name="Text Box 12"/>
          <p:cNvSpPr txBox="1"/>
          <p:nvPr/>
        </p:nvSpPr>
        <p:spPr>
          <a:xfrm>
            <a:off x="7150100" y="4418330"/>
            <a:ext cx="1008063" cy="519113"/>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降低</a:t>
            </a:r>
          </a:p>
        </p:txBody>
      </p:sp>
      <p:sp>
        <p:nvSpPr>
          <p:cNvPr id="13323" name="Text Box 13"/>
          <p:cNvSpPr txBox="1"/>
          <p:nvPr/>
        </p:nvSpPr>
        <p:spPr>
          <a:xfrm>
            <a:off x="6186488" y="4840605"/>
            <a:ext cx="647700" cy="519113"/>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冷</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318">
                                            <p:txEl>
                                              <p:pRg st="0" end="0"/>
                                            </p:txEl>
                                          </p:spTgt>
                                        </p:tgtEl>
                                        <p:attrNameLst>
                                          <p:attrName>style.visibility</p:attrName>
                                        </p:attrNameLst>
                                      </p:cBhvr>
                                      <p:to>
                                        <p:strVal val="visible"/>
                                      </p:to>
                                    </p:set>
                                    <p:anim calcmode="lin" valueType="num">
                                      <p:cBhvr additive="base">
                                        <p:cTn id="16"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19">
                                            <p:txEl>
                                              <p:pRg st="0" end="0"/>
                                            </p:txEl>
                                          </p:spTgt>
                                        </p:tgtEl>
                                        <p:attrNameLst>
                                          <p:attrName>style.visibility</p:attrName>
                                        </p:attrNameLst>
                                      </p:cBhvr>
                                      <p:to>
                                        <p:strVal val="visible"/>
                                      </p:to>
                                    </p:set>
                                    <p:anim calcmode="lin" valueType="num">
                                      <p:cBhvr additive="base">
                                        <p:cTn id="22" dur="500" fill="hold"/>
                                        <p:tgtEl>
                                          <p:spTgt spid="133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3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320"/>
                                        </p:tgtEl>
                                        <p:attrNameLst>
                                          <p:attrName>style.visibility</p:attrName>
                                        </p:attrNameLst>
                                      </p:cBhvr>
                                      <p:to>
                                        <p:strVal val="visible"/>
                                      </p:to>
                                    </p:set>
                                    <p:anim calcmode="lin" valueType="num">
                                      <p:cBhvr additive="base">
                                        <p:cTn id="28" dur="500" fill="hold"/>
                                        <p:tgtEl>
                                          <p:spTgt spid="13320"/>
                                        </p:tgtEl>
                                        <p:attrNameLst>
                                          <p:attrName>ppt_x</p:attrName>
                                        </p:attrNameLst>
                                      </p:cBhvr>
                                      <p:tavLst>
                                        <p:tav tm="0">
                                          <p:val>
                                            <p:strVal val="#ppt_x"/>
                                          </p:val>
                                        </p:tav>
                                        <p:tav tm="100000">
                                          <p:val>
                                            <p:strVal val="#ppt_x"/>
                                          </p:val>
                                        </p:tav>
                                      </p:tavLst>
                                    </p:anim>
                                    <p:anim calcmode="lin" valueType="num">
                                      <p:cBhvr additive="base">
                                        <p:cTn id="29"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321"/>
                                        </p:tgtEl>
                                        <p:attrNameLst>
                                          <p:attrName>style.visibility</p:attrName>
                                        </p:attrNameLst>
                                      </p:cBhvr>
                                      <p:to>
                                        <p:strVal val="visible"/>
                                      </p:to>
                                    </p:set>
                                    <p:anim calcmode="lin" valueType="num">
                                      <p:cBhvr additive="base">
                                        <p:cTn id="34" dur="500" fill="hold"/>
                                        <p:tgtEl>
                                          <p:spTgt spid="13321"/>
                                        </p:tgtEl>
                                        <p:attrNameLst>
                                          <p:attrName>ppt_x</p:attrName>
                                        </p:attrNameLst>
                                      </p:cBhvr>
                                      <p:tavLst>
                                        <p:tav tm="0">
                                          <p:val>
                                            <p:strVal val="#ppt_x"/>
                                          </p:val>
                                        </p:tav>
                                        <p:tav tm="100000">
                                          <p:val>
                                            <p:strVal val="#ppt_x"/>
                                          </p:val>
                                        </p:tav>
                                      </p:tavLst>
                                    </p:anim>
                                    <p:anim calcmode="lin" valueType="num">
                                      <p:cBhvr additive="base">
                                        <p:cTn id="35"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322">
                                            <p:txEl>
                                              <p:pRg st="0" end="0"/>
                                            </p:txEl>
                                          </p:spTgt>
                                        </p:tgtEl>
                                        <p:attrNameLst>
                                          <p:attrName>style.visibility</p:attrName>
                                        </p:attrNameLst>
                                      </p:cBhvr>
                                      <p:to>
                                        <p:strVal val="visible"/>
                                      </p:to>
                                    </p:set>
                                    <p:anim calcmode="lin" valueType="num">
                                      <p:cBhvr additive="base">
                                        <p:cTn id="40"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323">
                                            <p:txEl>
                                              <p:pRg st="0" end="0"/>
                                            </p:txEl>
                                          </p:spTgt>
                                        </p:tgtEl>
                                        <p:attrNameLst>
                                          <p:attrName>style.visibility</p:attrName>
                                        </p:attrNameLst>
                                      </p:cBhvr>
                                      <p:to>
                                        <p:strVal val="visible"/>
                                      </p:to>
                                    </p:set>
                                    <p:anim calcmode="lin" valueType="num">
                                      <p:cBhvr additive="base">
                                        <p:cTn id="46" dur="500" fill="hold"/>
                                        <p:tgtEl>
                                          <p:spTgt spid="133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316"/>
                                        </p:tgtEl>
                                        <p:attrNameLst>
                                          <p:attrName>style.visibility</p:attrName>
                                        </p:attrNameLst>
                                      </p:cBhvr>
                                      <p:to>
                                        <p:strVal val="visible"/>
                                      </p:to>
                                    </p:set>
                                    <p:animEffect transition="in" filter="blinds(horizontal)">
                                      <p:cBhvr>
                                        <p:cTn id="5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20" grpId="0"/>
      <p:bldP spid="133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3"/>
          <p:cNvSpPr txBox="1"/>
          <p:nvPr/>
        </p:nvSpPr>
        <p:spPr>
          <a:xfrm>
            <a:off x="396875" y="1963420"/>
            <a:ext cx="4991100" cy="1554163"/>
          </a:xfrm>
          <a:prstGeom prst="rect">
            <a:avLst/>
          </a:prstGeom>
          <a:noFill/>
          <a:ln w="9525">
            <a:noFill/>
          </a:ln>
        </p:spPr>
        <p:txBody>
          <a:bodyPr vert="horz" wrap="square" anchor="b">
            <a:spAutoFit/>
          </a:bodyPr>
          <a:lstStyle/>
          <a:p>
            <a:pPr>
              <a:spcBef>
                <a:spcPct val="50000"/>
              </a:spcBef>
            </a:pPr>
            <a:r>
              <a:rPr lang="en-US" altLang="x-none" sz="3200" b="1" dirty="0">
                <a:solidFill>
                  <a:schemeClr val="tx2"/>
                </a:solidFill>
                <a:latin typeface="Arial" panose="020B0604020202020204" charset="-76"/>
              </a:rPr>
              <a:t>      </a:t>
            </a:r>
            <a:r>
              <a:rPr lang="zh-CN" altLang="en-US" sz="3200" b="1" dirty="0">
                <a:solidFill>
                  <a:schemeClr val="tx2"/>
                </a:solidFill>
                <a:latin typeface="Arial" panose="020B0604020202020204" charset="-76"/>
              </a:rPr>
              <a:t>狗没有汗腺，靠伸出湿湿的舌头，加快呼吸使空气流动加快而降温。</a:t>
            </a:r>
          </a:p>
        </p:txBody>
      </p:sp>
      <p:pic>
        <p:nvPicPr>
          <p:cNvPr id="14339" name="Picture 4" descr="狗为什么伸长舌头4-12"/>
          <p:cNvPicPr>
            <a:picLocks noChangeAspect="1"/>
          </p:cNvPicPr>
          <p:nvPr/>
        </p:nvPicPr>
        <p:blipFill>
          <a:blip r:embed="rId4" cstate="print"/>
          <a:stretch>
            <a:fillRect/>
          </a:stretch>
        </p:blipFill>
        <p:spPr>
          <a:xfrm>
            <a:off x="5580063" y="1029970"/>
            <a:ext cx="2895600" cy="3081338"/>
          </a:xfrm>
          <a:prstGeom prst="rect">
            <a:avLst/>
          </a:prstGeom>
          <a:noFill/>
          <a:ln w="9525">
            <a:noFill/>
          </a:ln>
        </p:spPr>
      </p:pic>
      <p:sp>
        <p:nvSpPr>
          <p:cNvPr id="14340" name="Text Box 5"/>
          <p:cNvSpPr txBox="1"/>
          <p:nvPr/>
        </p:nvSpPr>
        <p:spPr>
          <a:xfrm>
            <a:off x="1260475" y="4197033"/>
            <a:ext cx="7056438" cy="2286000"/>
          </a:xfrm>
          <a:prstGeom prst="rect">
            <a:avLst/>
          </a:prstGeom>
          <a:noFill/>
          <a:ln w="9525">
            <a:noFill/>
          </a:ln>
        </p:spPr>
        <p:txBody>
          <a:bodyPr vert="horz" wrap="square" anchor="b">
            <a:spAutoFit/>
          </a:bodyPr>
          <a:lstStyle/>
          <a:p>
            <a:pPr>
              <a:spcBef>
                <a:spcPct val="50000"/>
              </a:spcBef>
            </a:pPr>
            <a:r>
              <a:rPr lang="zh-CN" altLang="en-US" sz="3600" b="1" dirty="0">
                <a:latin typeface="Arial" panose="020B0604020202020204" charset="-76"/>
                <a:ea typeface="楷体" panose="02010609060101010101" pitchFamily="1" charset="-122"/>
              </a:rPr>
              <a:t>说明：液体蒸发时，要自发从周围环境中吸取热量，使周围的环境和液体本身的温度降低，因此液体蒸发有致冷作用。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8">
                                            <p:txEl>
                                              <p:pRg st="0" end="0"/>
                                            </p:txEl>
                                          </p:spTgt>
                                        </p:tgtEl>
                                        <p:attrNameLst>
                                          <p:attrName>style.visibility</p:attrName>
                                        </p:attrNameLst>
                                      </p:cBhvr>
                                      <p:to>
                                        <p:strVal val="visible"/>
                                      </p:to>
                                    </p:set>
                                    <p:animEffect transition="in" filter="dissolve">
                                      <p:cBhvr>
                                        <p:cTn id="12" dur="500"/>
                                        <p:tgtEl>
                                          <p:spTgt spid="143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7"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2" name="表格 15361"/>
          <p:cNvGraphicFramePr/>
          <p:nvPr/>
        </p:nvGraphicFramePr>
        <p:xfrm>
          <a:off x="570230" y="2293620"/>
          <a:ext cx="8054975" cy="4061460"/>
        </p:xfrm>
        <a:graphic>
          <a:graphicData uri="http://schemas.openxmlformats.org/drawingml/2006/table">
            <a:tbl>
              <a:tblPr/>
              <a:tblGrid>
                <a:gridCol w="323850"/>
                <a:gridCol w="387350"/>
                <a:gridCol w="3736975"/>
                <a:gridCol w="3606800"/>
              </a:tblGrid>
              <a:tr h="365125">
                <a:tc gridSpan="2">
                  <a:txBody>
                    <a:bodyPr/>
                    <a:lstStyle/>
                    <a:p>
                      <a:pPr marL="0" lvl="0" indent="0" algn="ctr" eaLnBrk="1" hangingPunct="1">
                        <a:buNone/>
                      </a:pPr>
                      <a:endParaRPr lang="zh-CN" altLang="en-US" b="1">
                        <a:effectLst>
                          <a:outerShdw blurRad="38100" dist="38100" dir="2700000">
                            <a:srgbClr val="FFFFFF"/>
                          </a:outerShdw>
                        </a:effectLst>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p>
                      <a:pPr marL="0" lvl="0" indent="0" algn="ctr" eaLnBrk="1" hangingPunct="1">
                        <a:buNone/>
                      </a:pPr>
                      <a:r>
                        <a:rPr lang="zh-CN" altLang="en-US" b="1">
                          <a:solidFill>
                            <a:srgbClr val="FF3300"/>
                          </a:solidFill>
                          <a:effectLst>
                            <a:outerShdw blurRad="38100" dist="38100" dir="2700000">
                              <a:srgbClr val="000000"/>
                            </a:outerShdw>
                          </a:effectLst>
                        </a:rPr>
                        <a:t>蒸    发</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r>
                        <a:rPr lang="zh-CN" altLang="en-US" b="1">
                          <a:solidFill>
                            <a:srgbClr val="FF3300"/>
                          </a:solidFill>
                          <a:effectLst>
                            <a:outerShdw blurRad="38100" dist="38100" dir="2700000">
                              <a:srgbClr val="000000"/>
                            </a:outerShdw>
                          </a:effectLst>
                        </a:rPr>
                        <a:t>沸    腾</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8713">
                <a:tc gridSpan="2">
                  <a:txBody>
                    <a:bodyPr/>
                    <a:lstStyle/>
                    <a:p>
                      <a:pPr marL="0" lvl="0" indent="0" algn="ctr" eaLnBrk="1" hangingPunct="1">
                        <a:buNone/>
                      </a:pPr>
                      <a:r>
                        <a:rPr lang="zh-CN" altLang="en-US" sz="2000" b="1">
                          <a:effectLst>
                            <a:outerShdw blurRad="38100" dist="38100" dir="2700000">
                              <a:srgbClr val="FFFFFF"/>
                            </a:outerShdw>
                          </a:effectLst>
                        </a:rPr>
                        <a:t>相</a:t>
                      </a:r>
                    </a:p>
                    <a:p>
                      <a:pPr marL="0" lvl="0" indent="0" algn="ctr" eaLnBrk="1" hangingPunct="1">
                        <a:buNone/>
                      </a:pPr>
                      <a:r>
                        <a:rPr lang="zh-CN" altLang="en-US" sz="2000" b="1">
                          <a:effectLst>
                            <a:outerShdw blurRad="38100" dist="38100" dir="2700000">
                              <a:srgbClr val="FFFFFF"/>
                            </a:outerShdw>
                          </a:effectLst>
                        </a:rPr>
                        <a:t>同</a:t>
                      </a:r>
                    </a:p>
                    <a:p>
                      <a:pPr marL="0" lvl="0" indent="0" algn="ctr" eaLnBrk="1" hangingPunct="1">
                        <a:buNone/>
                      </a:pPr>
                      <a:r>
                        <a:rPr lang="zh-CN" altLang="en-US" sz="2000" b="1">
                          <a:effectLst>
                            <a:outerShdw blurRad="38100" dist="38100" dir="2700000">
                              <a:srgbClr val="FFFFFF"/>
                            </a:outerShdw>
                          </a:effectLst>
                        </a:rPr>
                        <a:t>点</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p>
                      <a:pPr marL="0" lvl="0" indent="0" algn="ctr" eaLnBrk="1" hangingPunct="1">
                        <a:buNone/>
                      </a:pPr>
                      <a:endParaRPr lang="zh-CN" altLang="en-US" b="1">
                        <a:effectLst>
                          <a:outerShdw blurRad="38100" dist="38100" dir="2700000">
                            <a:srgbClr val="FFFFFF"/>
                          </a:outerShdw>
                        </a:effectLs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152525">
                <a:tc rowSpan="2">
                  <a:txBody>
                    <a:bodyPr/>
                    <a:lstStyle/>
                    <a:p>
                      <a:pPr marL="0" lvl="0" indent="0" algn="ctr" eaLnBrk="1" hangingPunct="1">
                        <a:buNone/>
                      </a:pPr>
                      <a:endParaRPr lang="en-US" altLang="x-none" b="1" dirty="0">
                        <a:effectLst>
                          <a:outerShdw blurRad="38100" dist="38100" dir="2700000">
                            <a:srgbClr val="FFFFFF"/>
                          </a:outerShdw>
                        </a:effectLst>
                      </a:endParaRPr>
                    </a:p>
                    <a:p>
                      <a:pPr marL="0" lvl="0" indent="0" algn="ctr" eaLnBrk="1" hangingPunct="1">
                        <a:buNone/>
                      </a:pPr>
                      <a:r>
                        <a:rPr lang="zh-CN" altLang="en-US" sz="1600" b="1" dirty="0">
                          <a:effectLst>
                            <a:outerShdw blurRad="38100" dist="38100" dir="2700000">
                              <a:srgbClr val="FFFFFF"/>
                            </a:outerShdw>
                          </a:effectLst>
                        </a:rPr>
                        <a:t>不</a:t>
                      </a:r>
                    </a:p>
                    <a:p>
                      <a:pPr marL="0" lvl="0" indent="0" algn="ctr" eaLnBrk="1" hangingPunct="1">
                        <a:buNone/>
                      </a:pPr>
                      <a:endParaRPr lang="zh-CN" altLang="en-US" sz="1400" b="1" dirty="0">
                        <a:effectLst>
                          <a:outerShdw blurRad="38100" dist="38100" dir="2700000">
                            <a:srgbClr val="FFFFFF"/>
                          </a:outerShdw>
                        </a:effectLst>
                      </a:endParaRPr>
                    </a:p>
                    <a:p>
                      <a:pPr marL="0" lvl="0" indent="0" algn="ctr" eaLnBrk="1" hangingPunct="1">
                        <a:buNone/>
                      </a:pPr>
                      <a:r>
                        <a:rPr lang="zh-CN" altLang="en-US" sz="1600" b="1" dirty="0">
                          <a:effectLst>
                            <a:outerShdw blurRad="38100" dist="38100" dir="2700000">
                              <a:srgbClr val="FFFFFF"/>
                            </a:outerShdw>
                          </a:effectLst>
                        </a:rPr>
                        <a:t>同</a:t>
                      </a:r>
                    </a:p>
                    <a:p>
                      <a:pPr marL="0" lvl="0" indent="0" algn="ctr" eaLnBrk="1" hangingPunct="1">
                        <a:buNone/>
                      </a:pPr>
                      <a:endParaRPr lang="zh-CN" altLang="en-US" sz="1400" b="1" dirty="0">
                        <a:effectLst>
                          <a:outerShdw blurRad="38100" dist="38100" dir="2700000">
                            <a:srgbClr val="FFFFFF"/>
                          </a:outerShdw>
                        </a:effectLst>
                      </a:endParaRPr>
                    </a:p>
                    <a:p>
                      <a:pPr marL="0" lvl="0" indent="0" algn="ctr" eaLnBrk="1" hangingPunct="1">
                        <a:buNone/>
                      </a:pPr>
                      <a:r>
                        <a:rPr lang="zh-CN" altLang="en-US" sz="1600" b="1" dirty="0">
                          <a:effectLst>
                            <a:outerShdw blurRad="38100" dist="38100" dir="2700000">
                              <a:srgbClr val="FFFFFF"/>
                            </a:outerShdw>
                          </a:effectLst>
                        </a:rPr>
                        <a:t>点</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endParaRPr lang="en-US" altLang="x-none" b="1" dirty="0">
                        <a:effectLst>
                          <a:outerShdw blurRad="38100" dist="38100" dir="2700000">
                            <a:srgbClr val="FFFFFF"/>
                          </a:outerShdw>
                        </a:effectLst>
                      </a:endParaRPr>
                    </a:p>
                    <a:p>
                      <a:pPr marL="0" lvl="0" indent="0" algn="ctr" eaLnBrk="1" hangingPunct="1">
                        <a:buNone/>
                      </a:pPr>
                      <a:r>
                        <a:rPr lang="zh-CN" altLang="en-US" b="1" dirty="0">
                          <a:effectLst>
                            <a:outerShdw blurRad="38100" dist="38100" dir="2700000">
                              <a:srgbClr val="FFFFFF"/>
                            </a:outerShdw>
                          </a:effectLst>
                        </a:rPr>
                        <a:t>特</a:t>
                      </a:r>
                    </a:p>
                    <a:p>
                      <a:pPr marL="0" lvl="0" indent="0" algn="ctr" eaLnBrk="1" hangingPunct="1">
                        <a:buNone/>
                      </a:pPr>
                      <a:r>
                        <a:rPr lang="zh-CN" altLang="en-US" b="1" dirty="0">
                          <a:effectLst>
                            <a:outerShdw blurRad="38100" dist="38100" dir="2700000">
                              <a:srgbClr val="FFFFFF"/>
                            </a:outerShdw>
                          </a:effectLst>
                        </a:rPr>
                        <a:t>点</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endParaRPr lang="zh-CN" altLang="en-US" b="1">
                        <a:effectLst>
                          <a:outerShdw blurRad="38100" dist="38100" dir="2700000">
                            <a:srgbClr val="FFFFFF"/>
                          </a:outerShdw>
                        </a:effectLs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endParaRPr lang="zh-CN" altLang="en-US" b="1">
                        <a:effectLst>
                          <a:outerShdw blurRad="38100" dist="38100" dir="2700000">
                            <a:srgbClr val="FFFFFF"/>
                          </a:outerShdw>
                        </a:effectLs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14462">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p>
                      <a:pPr marL="0" lvl="0" indent="0" algn="ctr" eaLnBrk="1" hangingPunct="1">
                        <a:buNone/>
                      </a:pPr>
                      <a:r>
                        <a:rPr lang="zh-CN" altLang="en-US" b="1">
                          <a:effectLst>
                            <a:outerShdw blurRad="38100" dist="38100" dir="2700000">
                              <a:srgbClr val="FFFFFF"/>
                            </a:outerShdw>
                          </a:effectLst>
                        </a:rPr>
                        <a:t>影响</a:t>
                      </a:r>
                    </a:p>
                    <a:p>
                      <a:pPr marL="0" lvl="0" indent="0" algn="ctr" eaLnBrk="1" hangingPunct="1">
                        <a:buNone/>
                      </a:pPr>
                      <a:r>
                        <a:rPr lang="zh-CN" altLang="en-US" b="1">
                          <a:effectLst>
                            <a:outerShdw blurRad="38100" dist="38100" dir="2700000">
                              <a:srgbClr val="FFFFFF"/>
                            </a:outerShdw>
                          </a:effectLst>
                        </a:rPr>
                        <a:t>因素</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endParaRPr lang="zh-CN" altLang="en-US" b="1">
                        <a:effectLst>
                          <a:outerShdw blurRad="38100" dist="38100" dir="2700000">
                            <a:srgbClr val="FFFFFF"/>
                          </a:outerShdw>
                        </a:effectLs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buNone/>
                      </a:pPr>
                      <a:endParaRPr lang="zh-CN" altLang="en-US" b="1">
                        <a:effectLst>
                          <a:outerShdw blurRad="38100" dist="38100" dir="2700000">
                            <a:srgbClr val="FFFFFF"/>
                          </a:outerShdw>
                        </a:effectLs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5386" name="Text Box 26"/>
          <p:cNvSpPr txBox="1"/>
          <p:nvPr/>
        </p:nvSpPr>
        <p:spPr>
          <a:xfrm>
            <a:off x="1991043" y="3084195"/>
            <a:ext cx="5486400" cy="520700"/>
          </a:xfrm>
          <a:prstGeom prst="rect">
            <a:avLst/>
          </a:prstGeom>
          <a:noFill/>
          <a:ln w="9525">
            <a:noFill/>
          </a:ln>
        </p:spPr>
        <p:txBody>
          <a:bodyPr vert="horz" wrap="square" anchor="t">
            <a:spAutoFit/>
          </a:bodyPr>
          <a:lstStyle/>
          <a:p>
            <a:pPr>
              <a:spcBef>
                <a:spcPct val="50000"/>
              </a:spcBef>
            </a:pPr>
            <a:r>
              <a:rPr lang="zh-CN" altLang="en-US" sz="2800" b="1" dirty="0">
                <a:latin typeface="Arial" panose="020B0604020202020204" charset="-76"/>
              </a:rPr>
              <a:t>都是汽化现象，都要吸收热量</a:t>
            </a:r>
          </a:p>
        </p:txBody>
      </p:sp>
      <p:sp>
        <p:nvSpPr>
          <p:cNvPr id="15387" name="Text Box 27"/>
          <p:cNvSpPr txBox="1"/>
          <p:nvPr/>
        </p:nvSpPr>
        <p:spPr>
          <a:xfrm>
            <a:off x="1414780" y="4020820"/>
            <a:ext cx="3657600" cy="854075"/>
          </a:xfrm>
          <a:prstGeom prst="rect">
            <a:avLst/>
          </a:prstGeom>
          <a:noFill/>
          <a:ln w="9525">
            <a:noFill/>
          </a:ln>
        </p:spPr>
        <p:txBody>
          <a:bodyPr vert="horz" wrap="square" anchor="t">
            <a:spAutoFit/>
          </a:bodyPr>
          <a:lstStyle/>
          <a:p>
            <a:pPr marL="342900" indent="-342900">
              <a:spcBef>
                <a:spcPct val="50000"/>
              </a:spcBef>
              <a:buAutoNum type="arabicPeriod"/>
            </a:pPr>
            <a:r>
              <a:rPr lang="zh-CN" altLang="en-US" sz="2000" b="1" dirty="0">
                <a:solidFill>
                  <a:srgbClr val="0000FF"/>
                </a:solidFill>
                <a:latin typeface="Arial" panose="020B0604020202020204" charset="-76"/>
              </a:rPr>
              <a:t>只发生在液体的表面</a:t>
            </a:r>
          </a:p>
          <a:p>
            <a:pPr marL="342900" indent="-342900">
              <a:spcBef>
                <a:spcPct val="50000"/>
              </a:spcBef>
              <a:buAutoNum type="arabicPeriod"/>
            </a:pPr>
            <a:r>
              <a:rPr lang="zh-CN" altLang="en-US" sz="2000" b="1" dirty="0">
                <a:solidFill>
                  <a:srgbClr val="0000FF"/>
                </a:solidFill>
                <a:latin typeface="Arial" panose="020B0604020202020204" charset="-76"/>
              </a:rPr>
              <a:t>在任何温度下都能发生</a:t>
            </a:r>
          </a:p>
        </p:txBody>
      </p:sp>
      <p:sp>
        <p:nvSpPr>
          <p:cNvPr id="15388" name="Text Box 28"/>
          <p:cNvSpPr txBox="1"/>
          <p:nvPr/>
        </p:nvSpPr>
        <p:spPr>
          <a:xfrm>
            <a:off x="5072063" y="4020503"/>
            <a:ext cx="3429000" cy="777875"/>
          </a:xfrm>
          <a:prstGeom prst="rect">
            <a:avLst/>
          </a:prstGeom>
          <a:noFill/>
          <a:ln w="9525">
            <a:noFill/>
          </a:ln>
        </p:spPr>
        <p:txBody>
          <a:bodyPr vert="horz" wrap="square" anchor="t">
            <a:spAutoFit/>
          </a:bodyPr>
          <a:lstStyle/>
          <a:p>
            <a:pPr>
              <a:spcBef>
                <a:spcPct val="50000"/>
              </a:spcBef>
            </a:pPr>
            <a:r>
              <a:rPr lang="en-US" altLang="x-none" b="1" dirty="0">
                <a:solidFill>
                  <a:schemeClr val="hlink"/>
                </a:solidFill>
                <a:latin typeface="Arial" panose="020B0604020202020204" charset="-76"/>
              </a:rPr>
              <a:t>1.</a:t>
            </a:r>
            <a:r>
              <a:rPr lang="zh-CN" altLang="en-US" b="1" dirty="0">
                <a:solidFill>
                  <a:schemeClr val="hlink"/>
                </a:solidFill>
                <a:latin typeface="Arial" panose="020B0604020202020204" charset="-76"/>
              </a:rPr>
              <a:t>同时发生在液体的表面和内部</a:t>
            </a:r>
          </a:p>
          <a:p>
            <a:pPr>
              <a:spcBef>
                <a:spcPct val="50000"/>
              </a:spcBef>
            </a:pPr>
            <a:r>
              <a:rPr lang="en-US" altLang="x-none" b="1" dirty="0">
                <a:solidFill>
                  <a:schemeClr val="hlink"/>
                </a:solidFill>
                <a:latin typeface="Arial" panose="020B0604020202020204" charset="-76"/>
              </a:rPr>
              <a:t>2.</a:t>
            </a:r>
            <a:r>
              <a:rPr lang="zh-CN" altLang="en-US" b="1" dirty="0">
                <a:solidFill>
                  <a:schemeClr val="hlink"/>
                </a:solidFill>
                <a:latin typeface="Arial" panose="020B0604020202020204" charset="-76"/>
              </a:rPr>
              <a:t>只在一定温度 </a:t>
            </a:r>
            <a:r>
              <a:rPr lang="en-US" altLang="x-none" b="1" dirty="0">
                <a:solidFill>
                  <a:schemeClr val="hlink"/>
                </a:solidFill>
                <a:latin typeface="Arial" panose="020B0604020202020204" charset="-76"/>
              </a:rPr>
              <a:t>(</a:t>
            </a:r>
            <a:r>
              <a:rPr lang="zh-CN" altLang="en-US" b="1" dirty="0">
                <a:solidFill>
                  <a:schemeClr val="hlink"/>
                </a:solidFill>
                <a:latin typeface="Arial" panose="020B0604020202020204" charset="-76"/>
              </a:rPr>
              <a:t>沸点</a:t>
            </a:r>
            <a:r>
              <a:rPr lang="en-US" altLang="x-none" b="1" dirty="0">
                <a:solidFill>
                  <a:schemeClr val="hlink"/>
                </a:solidFill>
                <a:latin typeface="Arial" panose="020B0604020202020204" charset="-76"/>
              </a:rPr>
              <a:t>)</a:t>
            </a:r>
            <a:r>
              <a:rPr lang="zh-CN" altLang="en-US" b="1" dirty="0">
                <a:solidFill>
                  <a:schemeClr val="hlink"/>
                </a:solidFill>
                <a:latin typeface="Arial" panose="020B0604020202020204" charset="-76"/>
              </a:rPr>
              <a:t>下发生</a:t>
            </a:r>
          </a:p>
        </p:txBody>
      </p:sp>
      <p:sp>
        <p:nvSpPr>
          <p:cNvPr id="15389" name="Text Box 29"/>
          <p:cNvSpPr txBox="1"/>
          <p:nvPr/>
        </p:nvSpPr>
        <p:spPr>
          <a:xfrm>
            <a:off x="1487805" y="4957445"/>
            <a:ext cx="3384550" cy="1311275"/>
          </a:xfrm>
          <a:prstGeom prst="rect">
            <a:avLst/>
          </a:prstGeom>
          <a:noFill/>
          <a:ln w="9525">
            <a:noFill/>
          </a:ln>
        </p:spPr>
        <p:txBody>
          <a:bodyPr vert="horz" wrap="square" anchor="t">
            <a:spAutoFit/>
          </a:bodyPr>
          <a:lstStyle/>
          <a:p>
            <a:pPr>
              <a:spcBef>
                <a:spcPct val="50000"/>
              </a:spcBef>
            </a:pPr>
            <a:r>
              <a:rPr lang="en-US" altLang="x-none" sz="2000" b="1" dirty="0">
                <a:solidFill>
                  <a:srgbClr val="0000FF"/>
                </a:solidFill>
                <a:latin typeface="Arial" panose="020B0604020202020204" charset="-76"/>
              </a:rPr>
              <a:t>1.</a:t>
            </a:r>
            <a:r>
              <a:rPr lang="zh-CN" altLang="en-US" sz="2000" b="1" dirty="0">
                <a:solidFill>
                  <a:srgbClr val="0000FF"/>
                </a:solidFill>
                <a:latin typeface="Arial" panose="020B0604020202020204" charset="-76"/>
              </a:rPr>
              <a:t>液体温度的高低</a:t>
            </a:r>
            <a:endParaRPr lang="en-US" altLang="x-none" sz="2000" b="1" dirty="0">
              <a:solidFill>
                <a:srgbClr val="0000FF"/>
              </a:solidFill>
              <a:latin typeface="Arial" panose="020B0604020202020204" charset="-76"/>
            </a:endParaRPr>
          </a:p>
          <a:p>
            <a:pPr>
              <a:spcBef>
                <a:spcPct val="50000"/>
              </a:spcBef>
            </a:pPr>
            <a:r>
              <a:rPr lang="en-US" altLang="x-none" sz="2000" b="1" dirty="0">
                <a:solidFill>
                  <a:srgbClr val="0000FF"/>
                </a:solidFill>
                <a:latin typeface="Arial" panose="020B0604020202020204" charset="-76"/>
              </a:rPr>
              <a:t>2.</a:t>
            </a:r>
            <a:r>
              <a:rPr lang="zh-CN" altLang="en-US" sz="2000" b="1" dirty="0">
                <a:solidFill>
                  <a:srgbClr val="0000FF"/>
                </a:solidFill>
                <a:latin typeface="Arial" panose="020B0604020202020204" charset="-76"/>
              </a:rPr>
              <a:t>液体表面积的大小</a:t>
            </a:r>
          </a:p>
          <a:p>
            <a:pPr>
              <a:spcBef>
                <a:spcPct val="50000"/>
              </a:spcBef>
            </a:pPr>
            <a:r>
              <a:rPr lang="en-US" altLang="x-none" sz="2000" b="1" dirty="0">
                <a:solidFill>
                  <a:srgbClr val="0000FF"/>
                </a:solidFill>
                <a:latin typeface="Arial" panose="020B0604020202020204" charset="-76"/>
              </a:rPr>
              <a:t>3.</a:t>
            </a:r>
            <a:r>
              <a:rPr lang="zh-CN" altLang="en-US" sz="2000" b="1" dirty="0">
                <a:solidFill>
                  <a:srgbClr val="0000FF"/>
                </a:solidFill>
                <a:latin typeface="Arial" panose="020B0604020202020204" charset="-76"/>
              </a:rPr>
              <a:t>液体表面空气流动的快慢</a:t>
            </a:r>
          </a:p>
        </p:txBody>
      </p:sp>
      <p:sp>
        <p:nvSpPr>
          <p:cNvPr id="15390" name="Text Box 31"/>
          <p:cNvSpPr txBox="1"/>
          <p:nvPr/>
        </p:nvSpPr>
        <p:spPr>
          <a:xfrm>
            <a:off x="1076960" y="1268095"/>
            <a:ext cx="4964430" cy="645160"/>
          </a:xfrm>
          <a:prstGeom prst="rect">
            <a:avLst/>
          </a:prstGeom>
          <a:noFill/>
          <a:ln w="9525">
            <a:noFill/>
          </a:ln>
        </p:spPr>
        <p:txBody>
          <a:bodyPr vert="horz" wrap="square" anchor="t">
            <a:spAutoFit/>
          </a:bodyPr>
          <a:lstStyle/>
          <a:p>
            <a:pPr>
              <a:spcBef>
                <a:spcPct val="50000"/>
              </a:spcBef>
            </a:pPr>
            <a:r>
              <a:rPr lang="zh-CN" altLang="en-US" sz="3600" b="1" dirty="0">
                <a:latin typeface="Arial" panose="020B0604020202020204" charset="-76"/>
              </a:rPr>
              <a:t>比较蒸发和沸腾的异同</a:t>
            </a:r>
          </a:p>
        </p:txBody>
      </p:sp>
      <p:sp>
        <p:nvSpPr>
          <p:cNvPr id="15391" name="Text Box 32"/>
          <p:cNvSpPr txBox="1"/>
          <p:nvPr/>
        </p:nvSpPr>
        <p:spPr>
          <a:xfrm>
            <a:off x="5302568" y="5389245"/>
            <a:ext cx="2879725" cy="396875"/>
          </a:xfrm>
          <a:prstGeom prst="rect">
            <a:avLst/>
          </a:prstGeom>
          <a:noFill/>
          <a:ln w="9525">
            <a:noFill/>
          </a:ln>
        </p:spPr>
        <p:txBody>
          <a:bodyPr vert="horz" wrap="square" anchor="t">
            <a:spAutoFit/>
          </a:bodyPr>
          <a:lstStyle/>
          <a:p>
            <a:pPr>
              <a:spcBef>
                <a:spcPct val="50000"/>
              </a:spcBef>
            </a:pPr>
            <a:r>
              <a:rPr lang="zh-CN" altLang="en-US" sz="2000" b="1" dirty="0">
                <a:solidFill>
                  <a:schemeClr val="hlink"/>
                </a:solidFill>
                <a:latin typeface="Arial" panose="020B0604020202020204" charset="-76"/>
              </a:rPr>
              <a:t>　液体表面气压的大小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86"/>
                                        </p:tgtEl>
                                        <p:attrNameLst>
                                          <p:attrName>style.visibility</p:attrName>
                                        </p:attrNameLst>
                                      </p:cBhvr>
                                      <p:to>
                                        <p:strVal val="visible"/>
                                      </p:to>
                                    </p:set>
                                    <p:anim calcmode="lin" valueType="num">
                                      <p:cBhvr additive="base">
                                        <p:cTn id="7" dur="500" fill="hold"/>
                                        <p:tgtEl>
                                          <p:spTgt spid="15386"/>
                                        </p:tgtEl>
                                        <p:attrNameLst>
                                          <p:attrName>ppt_x</p:attrName>
                                        </p:attrNameLst>
                                      </p:cBhvr>
                                      <p:tavLst>
                                        <p:tav tm="0">
                                          <p:val>
                                            <p:strVal val="0-#ppt_w/2"/>
                                          </p:val>
                                        </p:tav>
                                        <p:tav tm="100000">
                                          <p:val>
                                            <p:strVal val="#ppt_x"/>
                                          </p:val>
                                        </p:tav>
                                      </p:tavLst>
                                    </p:anim>
                                    <p:anim calcmode="lin" valueType="num">
                                      <p:cBhvr additive="base">
                                        <p:cTn id="8" dur="500" fill="hold"/>
                                        <p:tgtEl>
                                          <p:spTgt spid="15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87"/>
                                        </p:tgtEl>
                                        <p:attrNameLst>
                                          <p:attrName>style.visibility</p:attrName>
                                        </p:attrNameLst>
                                      </p:cBhvr>
                                      <p:to>
                                        <p:strVal val="visible"/>
                                      </p:to>
                                    </p:set>
                                    <p:anim calcmode="lin" valueType="num">
                                      <p:cBhvr additive="base">
                                        <p:cTn id="13" dur="500" fill="hold"/>
                                        <p:tgtEl>
                                          <p:spTgt spid="15387"/>
                                        </p:tgtEl>
                                        <p:attrNameLst>
                                          <p:attrName>ppt_x</p:attrName>
                                        </p:attrNameLst>
                                      </p:cBhvr>
                                      <p:tavLst>
                                        <p:tav tm="0">
                                          <p:val>
                                            <p:strVal val="0-#ppt_w/2"/>
                                          </p:val>
                                        </p:tav>
                                        <p:tav tm="100000">
                                          <p:val>
                                            <p:strVal val="#ppt_x"/>
                                          </p:val>
                                        </p:tav>
                                      </p:tavLst>
                                    </p:anim>
                                    <p:anim calcmode="lin" valueType="num">
                                      <p:cBhvr additive="base">
                                        <p:cTn id="14" dur="500" fill="hold"/>
                                        <p:tgtEl>
                                          <p:spTgt spid="153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88"/>
                                        </p:tgtEl>
                                        <p:attrNameLst>
                                          <p:attrName>style.visibility</p:attrName>
                                        </p:attrNameLst>
                                      </p:cBhvr>
                                      <p:to>
                                        <p:strVal val="visible"/>
                                      </p:to>
                                    </p:set>
                                    <p:anim calcmode="lin" valueType="num">
                                      <p:cBhvr additive="base">
                                        <p:cTn id="19" dur="500" fill="hold"/>
                                        <p:tgtEl>
                                          <p:spTgt spid="15388"/>
                                        </p:tgtEl>
                                        <p:attrNameLst>
                                          <p:attrName>ppt_x</p:attrName>
                                        </p:attrNameLst>
                                      </p:cBhvr>
                                      <p:tavLst>
                                        <p:tav tm="0">
                                          <p:val>
                                            <p:strVal val="0-#ppt_w/2"/>
                                          </p:val>
                                        </p:tav>
                                        <p:tav tm="100000">
                                          <p:val>
                                            <p:strVal val="#ppt_x"/>
                                          </p:val>
                                        </p:tav>
                                      </p:tavLst>
                                    </p:anim>
                                    <p:anim calcmode="lin" valueType="num">
                                      <p:cBhvr additive="base">
                                        <p:cTn id="20" dur="500" fill="hold"/>
                                        <p:tgtEl>
                                          <p:spTgt spid="153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89"/>
                                        </p:tgtEl>
                                        <p:attrNameLst>
                                          <p:attrName>style.visibility</p:attrName>
                                        </p:attrNameLst>
                                      </p:cBhvr>
                                      <p:to>
                                        <p:strVal val="visible"/>
                                      </p:to>
                                    </p:set>
                                    <p:anim calcmode="lin" valueType="num">
                                      <p:cBhvr additive="base">
                                        <p:cTn id="25" dur="500" fill="hold"/>
                                        <p:tgtEl>
                                          <p:spTgt spid="15389"/>
                                        </p:tgtEl>
                                        <p:attrNameLst>
                                          <p:attrName>ppt_x</p:attrName>
                                        </p:attrNameLst>
                                      </p:cBhvr>
                                      <p:tavLst>
                                        <p:tav tm="0">
                                          <p:val>
                                            <p:strVal val="0-#ppt_w/2"/>
                                          </p:val>
                                        </p:tav>
                                        <p:tav tm="100000">
                                          <p:val>
                                            <p:strVal val="#ppt_x"/>
                                          </p:val>
                                        </p:tav>
                                      </p:tavLst>
                                    </p:anim>
                                    <p:anim calcmode="lin" valueType="num">
                                      <p:cBhvr additive="base">
                                        <p:cTn id="26" dur="500" fill="hold"/>
                                        <p:tgtEl>
                                          <p:spTgt spid="153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6" grpId="0"/>
      <p:bldP spid="15387" grpId="0"/>
      <p:bldP spid="15388" grpId="0"/>
      <p:bldP spid="15389" grpId="0"/>
      <p:bldP spid="1539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文本框 16385"/>
          <p:cNvSpPr txBox="1"/>
          <p:nvPr/>
        </p:nvSpPr>
        <p:spPr>
          <a:xfrm>
            <a:off x="763270" y="1912303"/>
            <a:ext cx="1438275" cy="579437"/>
          </a:xfrm>
          <a:prstGeom prst="rect">
            <a:avLst/>
          </a:prstGeom>
          <a:noFill/>
          <a:ln w="9525">
            <a:noFill/>
          </a:ln>
        </p:spPr>
        <p:txBody>
          <a:bodyPr vert="horz" wrap="square" anchor="t">
            <a:spAutoFit/>
          </a:bodyPr>
          <a:lstStyle/>
          <a:p>
            <a:pPr>
              <a:spcBef>
                <a:spcPct val="50000"/>
              </a:spcBef>
            </a:pPr>
            <a:r>
              <a:rPr lang="zh-CN" altLang="en-US" sz="3200" b="1" dirty="0">
                <a:latin typeface="宋体" panose="02010600030101010101" pitchFamily="2" charset="-122"/>
              </a:rPr>
              <a:t>液化</a:t>
            </a:r>
          </a:p>
        </p:txBody>
      </p:sp>
      <p:pic>
        <p:nvPicPr>
          <p:cNvPr id="16387" name="图片 16386" descr="Snap4"/>
          <p:cNvPicPr>
            <a:picLocks noChangeAspect="1"/>
          </p:cNvPicPr>
          <p:nvPr/>
        </p:nvPicPr>
        <p:blipFill>
          <a:blip r:embed="rId4" cstate="print"/>
          <a:stretch>
            <a:fillRect/>
          </a:stretch>
        </p:blipFill>
        <p:spPr>
          <a:xfrm>
            <a:off x="4722495" y="1912303"/>
            <a:ext cx="3721100" cy="3433762"/>
          </a:xfrm>
          <a:prstGeom prst="rect">
            <a:avLst/>
          </a:prstGeom>
          <a:noFill/>
          <a:ln w="9525">
            <a:noFill/>
          </a:ln>
        </p:spPr>
      </p:pic>
      <p:sp>
        <p:nvSpPr>
          <p:cNvPr id="16388" name="文本框 16387"/>
          <p:cNvSpPr txBox="1"/>
          <p:nvPr/>
        </p:nvSpPr>
        <p:spPr>
          <a:xfrm>
            <a:off x="4722495" y="5363528"/>
            <a:ext cx="4343400" cy="946150"/>
          </a:xfrm>
          <a:prstGeom prst="rect">
            <a:avLst/>
          </a:prstGeom>
          <a:noFill/>
          <a:ln w="9525">
            <a:noFill/>
          </a:ln>
        </p:spPr>
        <p:txBody>
          <a:bodyPr vert="horz" wrap="square" anchor="t">
            <a:spAutoFit/>
          </a:bodyPr>
          <a:lstStyle/>
          <a:p>
            <a:r>
              <a:rPr lang="zh-CN" altLang="en-US" sz="2800" b="1" dirty="0">
                <a:latin typeface="Arial" panose="020B0604020202020204" charset="-76"/>
              </a:rPr>
              <a:t>从水壶口喷出的水蒸气遇到冷空气后，变成了白雾</a:t>
            </a:r>
          </a:p>
        </p:txBody>
      </p:sp>
      <p:sp>
        <p:nvSpPr>
          <p:cNvPr id="16389" name="文本框 16388"/>
          <p:cNvSpPr txBox="1"/>
          <p:nvPr/>
        </p:nvSpPr>
        <p:spPr>
          <a:xfrm>
            <a:off x="331470" y="3136265"/>
            <a:ext cx="4343400" cy="946150"/>
          </a:xfrm>
          <a:prstGeom prst="rect">
            <a:avLst/>
          </a:prstGeom>
          <a:noFill/>
          <a:ln w="9525">
            <a:noFill/>
          </a:ln>
        </p:spPr>
        <p:txBody>
          <a:bodyPr vert="horz" wrap="square" anchor="t">
            <a:spAutoFit/>
          </a:bodyPr>
          <a:lstStyle/>
          <a:p>
            <a:r>
              <a:rPr lang="zh-CN" altLang="en-US" sz="2800" b="1" dirty="0">
                <a:solidFill>
                  <a:srgbClr val="FF0000"/>
                </a:solidFill>
                <a:latin typeface="Arial" panose="020B0604020202020204" charset="-76"/>
              </a:rPr>
              <a:t>液化</a:t>
            </a:r>
            <a:r>
              <a:rPr lang="zh-CN" altLang="en-US" sz="2800" b="1" dirty="0">
                <a:latin typeface="Arial" panose="020B0604020202020204" charset="-76"/>
              </a:rPr>
              <a:t>：物质从气态变为液态的过程，称为</a:t>
            </a:r>
            <a:r>
              <a:rPr lang="zh-CN" altLang="en-US" sz="2800" b="1" dirty="0">
                <a:solidFill>
                  <a:srgbClr val="FF0000"/>
                </a:solidFill>
                <a:latin typeface="Arial" panose="020B0604020202020204" charset="-76"/>
              </a:rPr>
              <a:t>液化</a:t>
            </a:r>
            <a:r>
              <a:rPr lang="zh-CN" altLang="en-US" sz="2800" b="1" dirty="0">
                <a:latin typeface="Arial" panose="020B0604020202020204" charset="-76"/>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 calcmode="lin" valueType="num">
                                      <p:cBhvr>
                                        <p:cTn id="9" dur="500" fill="hold"/>
                                        <p:tgtEl>
                                          <p:spTgt spid="16387"/>
                                        </p:tgtEl>
                                        <p:attrNameLst>
                                          <p:attrName>style.rotation</p:attrName>
                                        </p:attrNameLst>
                                      </p:cBhvr>
                                      <p:tavLst>
                                        <p:tav tm="0">
                                          <p:val>
                                            <p:fltVal val="360"/>
                                          </p:val>
                                        </p:tav>
                                        <p:tav tm="100000">
                                          <p:val>
                                            <p:fltVal val="0"/>
                                          </p:val>
                                        </p:tav>
                                      </p:tavLst>
                                    </p:anim>
                                    <p:animEffect transition="in" filter="fade">
                                      <p:cBhvr>
                                        <p:cTn id="10" dur="500"/>
                                        <p:tgtEl>
                                          <p:spTgt spid="1638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 calcmode="lin" valueType="num">
                                      <p:cBhvr>
                                        <p:cTn id="15" dur="500" fill="hold"/>
                                        <p:tgtEl>
                                          <p:spTgt spid="16388"/>
                                        </p:tgtEl>
                                        <p:attrNameLst>
                                          <p:attrName>ppt_w</p:attrName>
                                        </p:attrNameLst>
                                      </p:cBhvr>
                                      <p:tavLst>
                                        <p:tav tm="0">
                                          <p:val>
                                            <p:fltVal val="0"/>
                                          </p:val>
                                        </p:tav>
                                        <p:tav tm="100000">
                                          <p:val>
                                            <p:strVal val="#ppt_w"/>
                                          </p:val>
                                        </p:tav>
                                      </p:tavLst>
                                    </p:anim>
                                    <p:anim calcmode="lin" valueType="num">
                                      <p:cBhvr>
                                        <p:cTn id="16" dur="500" fill="hold"/>
                                        <p:tgtEl>
                                          <p:spTgt spid="16388"/>
                                        </p:tgtEl>
                                        <p:attrNameLst>
                                          <p:attrName>ppt_h</p:attrName>
                                        </p:attrNameLst>
                                      </p:cBhvr>
                                      <p:tavLst>
                                        <p:tav tm="0">
                                          <p:val>
                                            <p:fltVal val="0"/>
                                          </p:val>
                                        </p:tav>
                                        <p:tav tm="100000">
                                          <p:val>
                                            <p:strVal val="#ppt_h"/>
                                          </p:val>
                                        </p:tav>
                                      </p:tavLst>
                                    </p:anim>
                                    <p:anim calcmode="lin" valueType="num">
                                      <p:cBhvr>
                                        <p:cTn id="17" dur="500" fill="hold"/>
                                        <p:tgtEl>
                                          <p:spTgt spid="16388"/>
                                        </p:tgtEl>
                                        <p:attrNameLst>
                                          <p:attrName>style.rotation</p:attrName>
                                        </p:attrNameLst>
                                      </p:cBhvr>
                                      <p:tavLst>
                                        <p:tav tm="0">
                                          <p:val>
                                            <p:fltVal val="360"/>
                                          </p:val>
                                        </p:tav>
                                        <p:tav tm="100000">
                                          <p:val>
                                            <p:fltVal val="0"/>
                                          </p:val>
                                        </p:tav>
                                      </p:tavLst>
                                    </p:anim>
                                    <p:animEffect transition="in" filter="fade">
                                      <p:cBhvr>
                                        <p:cTn id="18" dur="500"/>
                                        <p:tgtEl>
                                          <p:spTgt spid="16388"/>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6389"/>
                                        </p:tgtEl>
                                        <p:attrNameLst>
                                          <p:attrName>style.visibility</p:attrName>
                                        </p:attrNameLst>
                                      </p:cBhvr>
                                      <p:to>
                                        <p:strVal val="visible"/>
                                      </p:to>
                                    </p:set>
                                    <p:anim calcmode="discrete" valueType="clr">
                                      <p:cBhvr override="childStyle">
                                        <p:cTn id="23"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389"/>
                                        </p:tgtEl>
                                        <p:attrNameLst>
                                          <p:attrName>fillcolor</p:attrName>
                                        </p:attrNameLst>
                                      </p:cBhvr>
                                      <p:tavLst>
                                        <p:tav tm="0">
                                          <p:val>
                                            <p:clrVal>
                                              <a:schemeClr val="accent2"/>
                                            </p:clrVal>
                                          </p:val>
                                        </p:tav>
                                        <p:tav tm="50000">
                                          <p:val>
                                            <p:clrVal>
                                              <a:schemeClr val="hlink"/>
                                            </p:clrVal>
                                          </p:val>
                                        </p:tav>
                                      </p:tavLst>
                                    </p:anim>
                                    <p:set>
                                      <p:cBhvr>
                                        <p:cTn id="25" dur="80"/>
                                        <p:tgtEl>
                                          <p:spTgt spid="163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3"/>
          <p:cNvSpPr txBox="1"/>
          <p:nvPr/>
        </p:nvSpPr>
        <p:spPr>
          <a:xfrm>
            <a:off x="807403" y="1618933"/>
            <a:ext cx="7416800" cy="944562"/>
          </a:xfrm>
          <a:prstGeom prst="rect">
            <a:avLst/>
          </a:prstGeom>
          <a:noFill/>
          <a:ln w="9525">
            <a:noFill/>
          </a:ln>
        </p:spPr>
        <p:txBody>
          <a:bodyPr>
            <a:spAutoFit/>
          </a:bodyPr>
          <a:lstStyle/>
          <a:p>
            <a:pPr>
              <a:spcBef>
                <a:spcPct val="50000"/>
              </a:spcBef>
            </a:pPr>
            <a:r>
              <a:rPr lang="en-US" altLang="x-none" sz="2800" dirty="0">
                <a:latin typeface="Arial" panose="020B0604020202020204" charset="-76"/>
              </a:rPr>
              <a:t>1.</a:t>
            </a:r>
            <a:r>
              <a:rPr lang="zh-CN" altLang="en-US" sz="2800" dirty="0">
                <a:latin typeface="Arial" panose="020B0604020202020204" charset="-76"/>
              </a:rPr>
              <a:t>你能说出图中所示的现象中“白气”和“水珠”从哪里来的吗？</a:t>
            </a:r>
          </a:p>
        </p:txBody>
      </p:sp>
      <p:pic>
        <p:nvPicPr>
          <p:cNvPr id="17411" name="Picture 4" descr="200410131833539142"/>
          <p:cNvPicPr>
            <a:picLocks noChangeAspect="1"/>
          </p:cNvPicPr>
          <p:nvPr/>
        </p:nvPicPr>
        <p:blipFill>
          <a:blip r:embed="rId4" cstate="print"/>
          <a:stretch>
            <a:fillRect/>
          </a:stretch>
        </p:blipFill>
        <p:spPr>
          <a:xfrm>
            <a:off x="4695190" y="2553970"/>
            <a:ext cx="4176713" cy="3105150"/>
          </a:xfrm>
          <a:prstGeom prst="rect">
            <a:avLst/>
          </a:prstGeom>
          <a:noFill/>
          <a:ln w="9525">
            <a:noFill/>
          </a:ln>
        </p:spPr>
      </p:pic>
      <p:pic>
        <p:nvPicPr>
          <p:cNvPr id="17412" name="Picture 5" descr="200410131833550200"/>
          <p:cNvPicPr>
            <a:picLocks noChangeAspect="1"/>
          </p:cNvPicPr>
          <p:nvPr/>
        </p:nvPicPr>
        <p:blipFill>
          <a:blip r:embed="rId5" cstate="print"/>
          <a:stretch>
            <a:fillRect/>
          </a:stretch>
        </p:blipFill>
        <p:spPr>
          <a:xfrm>
            <a:off x="304165" y="2555558"/>
            <a:ext cx="4033838" cy="3024187"/>
          </a:xfrm>
          <a:prstGeom prst="rect">
            <a:avLst/>
          </a:prstGeom>
          <a:noFill/>
          <a:ln w="9525">
            <a:noFill/>
          </a:ln>
        </p:spPr>
      </p:pic>
      <p:sp>
        <p:nvSpPr>
          <p:cNvPr id="17413" name="Text Box 6"/>
          <p:cNvSpPr txBox="1"/>
          <p:nvPr/>
        </p:nvSpPr>
        <p:spPr>
          <a:xfrm>
            <a:off x="1599565" y="1042670"/>
            <a:ext cx="5857875" cy="519113"/>
          </a:xfrm>
          <a:prstGeom prst="rect">
            <a:avLst/>
          </a:prstGeom>
          <a:noFill/>
          <a:ln w="9525">
            <a:noFill/>
          </a:ln>
        </p:spPr>
        <p:txBody>
          <a:bodyPr>
            <a:spAutoFit/>
          </a:bodyPr>
          <a:lstStyle/>
          <a:p>
            <a:r>
              <a:rPr lang="zh-CN" altLang="en-US" sz="2800" dirty="0">
                <a:solidFill>
                  <a:srgbClr val="FF0000"/>
                </a:solidFill>
                <a:latin typeface="Arial" panose="020B0604020202020204" charset="-76"/>
              </a:rPr>
              <a:t>你能解释下列生活中常见现象吗？</a:t>
            </a:r>
          </a:p>
        </p:txBody>
      </p:sp>
      <p:sp>
        <p:nvSpPr>
          <p:cNvPr id="17414" name="Text Box 7"/>
          <p:cNvSpPr txBox="1"/>
          <p:nvPr/>
        </p:nvSpPr>
        <p:spPr>
          <a:xfrm>
            <a:off x="1167765" y="6011545"/>
            <a:ext cx="7119938" cy="579438"/>
          </a:xfrm>
          <a:prstGeom prst="rect">
            <a:avLst/>
          </a:prstGeom>
          <a:noFill/>
          <a:ln w="9525">
            <a:noFill/>
          </a:ln>
        </p:spPr>
        <p:txBody>
          <a:bodyPr wrap="none">
            <a:spAutoFit/>
          </a:bodyPr>
          <a:lstStyle/>
          <a:p>
            <a:r>
              <a:rPr lang="zh-CN" altLang="en-US" sz="3200" dirty="0">
                <a:latin typeface="Arial" panose="020B0604020202020204" charset="-76"/>
              </a:rPr>
              <a:t>热的</a:t>
            </a:r>
            <a:r>
              <a:rPr lang="zh-CN" altLang="en-US" sz="3200" dirty="0">
                <a:solidFill>
                  <a:srgbClr val="0000FF"/>
                </a:solidFill>
                <a:latin typeface="Arial" panose="020B0604020202020204" charset="-76"/>
              </a:rPr>
              <a:t>水蒸气</a:t>
            </a:r>
            <a:r>
              <a:rPr lang="zh-CN" altLang="en-US" sz="3200" dirty="0">
                <a:solidFill>
                  <a:srgbClr val="FF0000"/>
                </a:solidFill>
                <a:latin typeface="Arial" panose="020B0604020202020204" charset="-76"/>
              </a:rPr>
              <a:t>遇冷</a:t>
            </a:r>
            <a:r>
              <a:rPr lang="zh-CN" altLang="en-US" sz="3200" dirty="0">
                <a:latin typeface="Arial" panose="020B0604020202020204" charset="-76"/>
              </a:rPr>
              <a:t>的环境而</a:t>
            </a:r>
            <a:r>
              <a:rPr lang="zh-CN" altLang="en-US" sz="3200" dirty="0">
                <a:solidFill>
                  <a:srgbClr val="FF0000"/>
                </a:solidFill>
                <a:latin typeface="Arial" panose="020B0604020202020204" charset="-76"/>
              </a:rPr>
              <a:t>液化</a:t>
            </a:r>
            <a:r>
              <a:rPr lang="zh-CN" altLang="en-US" sz="3200" dirty="0">
                <a:latin typeface="Arial" panose="020B0604020202020204" charset="-76"/>
              </a:rPr>
              <a:t>成</a:t>
            </a:r>
            <a:r>
              <a:rPr lang="zh-CN" altLang="en-US" sz="3200" dirty="0">
                <a:solidFill>
                  <a:srgbClr val="0000FF"/>
                </a:solidFill>
                <a:latin typeface="Arial" panose="020B0604020202020204" charset="-76"/>
              </a:rPr>
              <a:t>小水珠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down)">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p:nvPr/>
        </p:nvSpPr>
        <p:spPr>
          <a:xfrm>
            <a:off x="429895" y="1426528"/>
            <a:ext cx="8208963" cy="1554162"/>
          </a:xfrm>
          <a:prstGeom prst="rect">
            <a:avLst/>
          </a:prstGeom>
          <a:noFill/>
          <a:ln w="9525">
            <a:noFill/>
          </a:ln>
        </p:spPr>
        <p:txBody>
          <a:bodyPr wrap="square">
            <a:spAutoFit/>
          </a:bodyPr>
          <a:lstStyle/>
          <a:p>
            <a:pPr>
              <a:spcBef>
                <a:spcPct val="50000"/>
              </a:spcBef>
            </a:pPr>
            <a:r>
              <a:rPr lang="zh-CN" altLang="en-US" sz="3200" dirty="0">
                <a:latin typeface="Arial" panose="020B0604020202020204" charset="-76"/>
              </a:rPr>
              <a:t>2</a:t>
            </a:r>
            <a:r>
              <a:rPr lang="en-US" altLang="x-none" sz="3200" dirty="0">
                <a:latin typeface="Arial" panose="020B0604020202020204" charset="-76"/>
              </a:rPr>
              <a:t>.</a:t>
            </a:r>
            <a:r>
              <a:rPr lang="zh-CN" altLang="en-US" sz="3200" dirty="0">
                <a:latin typeface="Arial" panose="020B0604020202020204" charset="-76"/>
              </a:rPr>
              <a:t>冬天，截眼镜的人从外面进到屋里来，眼镜上立刻会有一层小水珠。这些小水珠是怎样产生的？</a:t>
            </a:r>
          </a:p>
        </p:txBody>
      </p:sp>
      <p:pic>
        <p:nvPicPr>
          <p:cNvPr id="18435" name="Picture 4"/>
          <p:cNvPicPr>
            <a:picLocks noChangeAspect="1"/>
          </p:cNvPicPr>
          <p:nvPr/>
        </p:nvPicPr>
        <p:blipFill>
          <a:blip r:embed="rId4" cstate="print"/>
          <a:stretch>
            <a:fillRect/>
          </a:stretch>
        </p:blipFill>
        <p:spPr>
          <a:xfrm>
            <a:off x="2488883" y="2980373"/>
            <a:ext cx="3851275" cy="324485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500" fill="hold"/>
                                        <p:tgtEl>
                                          <p:spTgt spid="18435"/>
                                        </p:tgtEl>
                                        <p:attrNameLst>
                                          <p:attrName>ppt_x</p:attrName>
                                        </p:attrNameLst>
                                      </p:cBhvr>
                                      <p:tavLst>
                                        <p:tav tm="0">
                                          <p:val>
                                            <p:strVal val="#ppt_x"/>
                                          </p:val>
                                        </p:tav>
                                        <p:tav tm="100000">
                                          <p:val>
                                            <p:strVal val="#ppt_x"/>
                                          </p:val>
                                        </p:tav>
                                      </p:tavLst>
                                    </p:anim>
                                    <p:anim calcmode="lin" valueType="num">
                                      <p:cBhvr additive="base">
                                        <p:cTn id="12"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WordArt 2"/>
          <p:cNvSpPr>
            <a:spLocks noTextEdit="1"/>
          </p:cNvSpPr>
          <p:nvPr/>
        </p:nvSpPr>
        <p:spPr>
          <a:xfrm>
            <a:off x="252413" y="1657985"/>
            <a:ext cx="990600" cy="1371600"/>
          </a:xfrm>
          <a:prstGeom prst="rect">
            <a:avLst/>
          </a:prstGeom>
        </p:spPr>
        <p:txBody>
          <a:bodyPr wrap="none" fromWordArt="1">
            <a:prstTxWarp prst="textSlantUp">
              <a:avLst>
                <a:gd name="adj" fmla="val 29088"/>
              </a:avLst>
            </a:prstTxWarp>
            <a:normAutofit/>
          </a:bodyPr>
          <a:lstStyle/>
          <a:p>
            <a:pPr algn="ctr"/>
            <a:r>
              <a:rPr lang="zh-CN" altLang="en-US" sz="3600" b="1">
                <a:ln w="9525" cap="flat" cmpd="sng">
                  <a:solidFill>
                    <a:srgbClr val="FF0000"/>
                  </a:solidFill>
                  <a:prstDash val="solid"/>
                  <a:headEnd type="none" w="med" len="med"/>
                  <a:tailEnd type="none" w="med" len="med"/>
                </a:ln>
                <a:solidFill>
                  <a:srgbClr val="FF00FF"/>
                </a:solidFill>
                <a:effectLst>
                  <a:outerShdw dist="53882" dir="2699999" algn="ctr" rotWithShape="0">
                    <a:srgbClr val="9999FF"/>
                  </a:outerShdw>
                </a:effectLst>
                <a:latin typeface="宋体" panose="02010600030101010101" pitchFamily="2" charset="-122"/>
                <a:ea typeface="宋体" panose="02010600030101010101" pitchFamily="2" charset="-122"/>
              </a:rPr>
              <a:t>思考</a:t>
            </a:r>
          </a:p>
        </p:txBody>
      </p:sp>
      <p:sp>
        <p:nvSpPr>
          <p:cNvPr id="19459" name="Rectangle 3"/>
          <p:cNvSpPr/>
          <p:nvPr/>
        </p:nvSpPr>
        <p:spPr>
          <a:xfrm>
            <a:off x="1403350" y="1154748"/>
            <a:ext cx="6397625" cy="1066800"/>
          </a:xfrm>
          <a:prstGeom prst="rect">
            <a:avLst/>
          </a:prstGeom>
          <a:noFill/>
          <a:ln w="9525">
            <a:noFill/>
          </a:ln>
        </p:spPr>
        <p:txBody>
          <a:bodyPr>
            <a:spAutoFit/>
          </a:bodyPr>
          <a:lstStyle/>
          <a:p>
            <a:r>
              <a:rPr lang="zh-CN" altLang="en-US" sz="3200" dirty="0">
                <a:latin typeface="华文行楷" pitchFamily="2" charset="-122"/>
                <a:ea typeface="华文行楷" pitchFamily="2" charset="-122"/>
              </a:rPr>
              <a:t>根据液化放热这一性质，为了使气体容易液化你觉得应怎么做？</a:t>
            </a:r>
          </a:p>
        </p:txBody>
      </p:sp>
      <p:sp>
        <p:nvSpPr>
          <p:cNvPr id="19460" name="Rectangle 4"/>
          <p:cNvSpPr/>
          <p:nvPr/>
        </p:nvSpPr>
        <p:spPr>
          <a:xfrm>
            <a:off x="3060700" y="2450148"/>
            <a:ext cx="1808163" cy="579437"/>
          </a:xfrm>
          <a:prstGeom prst="rect">
            <a:avLst/>
          </a:prstGeom>
          <a:noFill/>
          <a:ln w="9525">
            <a:noFill/>
          </a:ln>
        </p:spPr>
        <p:txBody>
          <a:bodyPr wrap="none">
            <a:spAutoFit/>
          </a:bodyPr>
          <a:lstStyle/>
          <a:p>
            <a:r>
              <a:rPr lang="zh-CN" altLang="en-US" sz="3200" dirty="0">
                <a:solidFill>
                  <a:srgbClr val="0000FF"/>
                </a:solidFill>
                <a:latin typeface="华文行楷" pitchFamily="2" charset="-122"/>
                <a:ea typeface="华文行楷" pitchFamily="2" charset="-122"/>
              </a:rPr>
              <a:t>降低温度</a:t>
            </a:r>
          </a:p>
        </p:txBody>
      </p:sp>
      <p:sp>
        <p:nvSpPr>
          <p:cNvPr id="19461" name="Rectangle 5"/>
          <p:cNvSpPr/>
          <p:nvPr/>
        </p:nvSpPr>
        <p:spPr>
          <a:xfrm>
            <a:off x="684213" y="3242310"/>
            <a:ext cx="7561262" cy="946150"/>
          </a:xfrm>
          <a:prstGeom prst="rect">
            <a:avLst/>
          </a:prstGeom>
          <a:noFill/>
          <a:ln w="9525">
            <a:noFill/>
          </a:ln>
        </p:spPr>
        <p:txBody>
          <a:bodyPr>
            <a:spAutoFit/>
          </a:bodyPr>
          <a:lstStyle/>
          <a:p>
            <a:r>
              <a:rPr lang="zh-CN" altLang="en-US" sz="2800" dirty="0">
                <a:latin typeface="Arial" panose="020B0604020202020204" charset="-76"/>
              </a:rPr>
              <a:t>想一想：家中使用的液化石油气是通过什么方法将石油气变成液体装在钢瓶里的呢？</a:t>
            </a:r>
            <a:endParaRPr lang="zh-CN" altLang="en-US" sz="2800" dirty="0">
              <a:latin typeface="华文行楷" pitchFamily="2" charset="-122"/>
              <a:ea typeface="华文行楷" pitchFamily="2" charset="-122"/>
            </a:endParaRPr>
          </a:p>
        </p:txBody>
      </p:sp>
      <p:sp>
        <p:nvSpPr>
          <p:cNvPr id="19462" name="Rectangle 6"/>
          <p:cNvSpPr/>
          <p:nvPr/>
        </p:nvSpPr>
        <p:spPr>
          <a:xfrm>
            <a:off x="3132138" y="4321810"/>
            <a:ext cx="1808162" cy="579438"/>
          </a:xfrm>
          <a:prstGeom prst="rect">
            <a:avLst/>
          </a:prstGeom>
          <a:noFill/>
          <a:ln w="9525">
            <a:noFill/>
          </a:ln>
        </p:spPr>
        <p:txBody>
          <a:bodyPr wrap="none">
            <a:spAutoFit/>
          </a:bodyPr>
          <a:lstStyle/>
          <a:p>
            <a:r>
              <a:rPr lang="zh-CN" altLang="en-US" sz="3200" dirty="0">
                <a:solidFill>
                  <a:srgbClr val="0000FF"/>
                </a:solidFill>
                <a:latin typeface="华文行楷" pitchFamily="2" charset="-122"/>
                <a:ea typeface="华文行楷" pitchFamily="2" charset="-122"/>
              </a:rPr>
              <a:t>压缩体积</a:t>
            </a:r>
          </a:p>
        </p:txBody>
      </p:sp>
      <p:pic>
        <p:nvPicPr>
          <p:cNvPr id="19463" name="Picture 8" descr="200410131833515619"/>
          <p:cNvPicPr>
            <a:picLocks noChangeAspect="1"/>
          </p:cNvPicPr>
          <p:nvPr/>
        </p:nvPicPr>
        <p:blipFill>
          <a:blip r:embed="rId4" cstate="print">
            <a:clrChange>
              <a:clrFrom>
                <a:srgbClr val="FFFFFF"/>
              </a:clrFrom>
              <a:clrTo>
                <a:srgbClr val="FFFFFF">
                  <a:alpha val="0"/>
                </a:srgbClr>
              </a:clrTo>
            </a:clrChange>
          </a:blip>
          <a:stretch>
            <a:fillRect/>
          </a:stretch>
        </p:blipFill>
        <p:spPr>
          <a:xfrm>
            <a:off x="6536055" y="1908493"/>
            <a:ext cx="2590800" cy="1400175"/>
          </a:xfrm>
          <a:prstGeom prst="rect">
            <a:avLst/>
          </a:prstGeom>
          <a:noFill/>
          <a:ln w="9525">
            <a:noFill/>
          </a:ln>
        </p:spPr>
      </p:pic>
      <p:sp>
        <p:nvSpPr>
          <p:cNvPr id="19464" name="Text Box 9"/>
          <p:cNvSpPr txBox="1"/>
          <p:nvPr/>
        </p:nvSpPr>
        <p:spPr>
          <a:xfrm>
            <a:off x="900113" y="5186998"/>
            <a:ext cx="7416800" cy="1403350"/>
          </a:xfrm>
          <a:prstGeom prst="rect">
            <a:avLst/>
          </a:prstGeom>
          <a:noFill/>
          <a:ln w="9525">
            <a:noFill/>
          </a:ln>
        </p:spPr>
        <p:txBody>
          <a:bodyPr>
            <a:spAutoFit/>
          </a:bodyPr>
          <a:lstStyle/>
          <a:p>
            <a:pPr>
              <a:spcBef>
                <a:spcPct val="50000"/>
              </a:spcBef>
            </a:pPr>
            <a:r>
              <a:rPr lang="zh-CN" altLang="en-US" sz="3200" dirty="0">
                <a:solidFill>
                  <a:srgbClr val="FF0000"/>
                </a:solidFill>
                <a:latin typeface="Arial" panose="020B0604020202020204" charset="-76"/>
              </a:rPr>
              <a:t>使气体液化有两种方式：</a:t>
            </a:r>
          </a:p>
          <a:p>
            <a:pPr>
              <a:spcBef>
                <a:spcPct val="50000"/>
              </a:spcBef>
            </a:pPr>
            <a:r>
              <a:rPr lang="zh-CN" altLang="en-US" sz="3200" dirty="0">
                <a:solidFill>
                  <a:srgbClr val="FF0000"/>
                </a:solidFill>
                <a:latin typeface="Arial" panose="020B0604020202020204" charset="-76"/>
              </a:rPr>
              <a:t>（</a:t>
            </a:r>
            <a:r>
              <a:rPr lang="en-US" altLang="x-none" sz="3200" dirty="0">
                <a:solidFill>
                  <a:srgbClr val="FF0000"/>
                </a:solidFill>
                <a:latin typeface="Arial" panose="020B0604020202020204" charset="-76"/>
              </a:rPr>
              <a:t>1</a:t>
            </a:r>
            <a:r>
              <a:rPr lang="zh-CN" altLang="en-US" sz="3200" dirty="0">
                <a:solidFill>
                  <a:srgbClr val="FF0000"/>
                </a:solidFill>
                <a:latin typeface="Arial" panose="020B0604020202020204" charset="-76"/>
              </a:rPr>
              <a:t>）降低温度；（</a:t>
            </a:r>
            <a:r>
              <a:rPr lang="en-US" altLang="x-none" sz="3200" dirty="0">
                <a:solidFill>
                  <a:srgbClr val="FF0000"/>
                </a:solidFill>
                <a:latin typeface="Arial" panose="020B0604020202020204" charset="-76"/>
              </a:rPr>
              <a:t>2</a:t>
            </a:r>
            <a:r>
              <a:rPr lang="zh-CN" altLang="en-US" sz="3200" dirty="0">
                <a:solidFill>
                  <a:srgbClr val="FF0000"/>
                </a:solidFill>
                <a:latin typeface="Arial" panose="020B0604020202020204" charset="-76"/>
              </a:rPr>
              <a:t>）压缩体积</a:t>
            </a:r>
            <a:r>
              <a:rPr lang="zh-CN" altLang="en-US" dirty="0">
                <a:latin typeface="Arial" panose="020B0604020202020204" charset="-76"/>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linds(horizontal)">
                                      <p:cBhvr>
                                        <p:cTn id="7" dur="500"/>
                                        <p:tgtEl>
                                          <p:spTgt spid="194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ox(in)">
                                      <p:cBhvr>
                                        <p:cTn id="12" dur="5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 calcmode="lin" valueType="num">
                                      <p:cBhvr>
                                        <p:cTn id="17" dur="1" fill="hold"/>
                                        <p:tgtEl>
                                          <p:spTgt spid="19461"/>
                                        </p:tgtEl>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box(in)">
                                      <p:cBhvr>
                                        <p:cTn id="22" dur="500"/>
                                        <p:tgtEl>
                                          <p:spTgt spid="1946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464"/>
                                        </p:tgtEl>
                                        <p:attrNameLst>
                                          <p:attrName>style.visibility</p:attrName>
                                        </p:attrNameLst>
                                      </p:cBhvr>
                                      <p:to>
                                        <p:strVal val="visible"/>
                                      </p:to>
                                    </p:set>
                                    <p:anim calcmode="lin" valueType="num">
                                      <p:cBhvr additive="base">
                                        <p:cTn id="27" dur="500" fill="hold"/>
                                        <p:tgtEl>
                                          <p:spTgt spid="19464"/>
                                        </p:tgtEl>
                                        <p:attrNameLst>
                                          <p:attrName>ppt_x</p:attrName>
                                        </p:attrNameLst>
                                      </p:cBhvr>
                                      <p:tavLst>
                                        <p:tav tm="0">
                                          <p:val>
                                            <p:strVal val="#ppt_x"/>
                                          </p:val>
                                        </p:tav>
                                        <p:tav tm="100000">
                                          <p:val>
                                            <p:strVal val="#ppt_x"/>
                                          </p:val>
                                        </p:tav>
                                      </p:tavLst>
                                    </p:anim>
                                    <p:anim calcmode="lin" valueType="num">
                                      <p:cBhvr additive="base">
                                        <p:cTn id="2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三、归纳小结</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22531" name="Text Box 2"/>
          <p:cNvSpPr txBox="1"/>
          <p:nvPr/>
        </p:nvSpPr>
        <p:spPr>
          <a:xfrm>
            <a:off x="575945" y="1412875"/>
            <a:ext cx="8210550" cy="4649788"/>
          </a:xfrm>
          <a:prstGeom prst="rect">
            <a:avLst/>
          </a:prstGeom>
          <a:noFill/>
          <a:ln w="9525">
            <a:noFill/>
          </a:ln>
        </p:spPr>
        <p:txBody>
          <a:bodyPr vert="horz" wrap="square" anchor="t">
            <a:spAutoFit/>
          </a:bodyPr>
          <a:lstStyle/>
          <a:p>
            <a:pPr marL="685800" indent="-685800">
              <a:lnSpc>
                <a:spcPct val="110000"/>
              </a:lnSpc>
            </a:pPr>
            <a:r>
              <a:rPr lang="en-US" altLang="x-none" sz="2800" dirty="0">
                <a:latin typeface="Arial" panose="020B0604020202020204" charset="-76"/>
              </a:rPr>
              <a:t>1.  </a:t>
            </a:r>
            <a:r>
              <a:rPr lang="zh-CN" altLang="en-US" sz="2800" dirty="0">
                <a:latin typeface="Arial" panose="020B0604020202020204" charset="-76"/>
              </a:rPr>
              <a:t>蒸发</a:t>
            </a:r>
          </a:p>
          <a:p>
            <a:pPr marL="685800" indent="-685800">
              <a:lnSpc>
                <a:spcPct val="110000"/>
              </a:lnSpc>
            </a:pPr>
            <a:r>
              <a:rPr lang="zh-CN" altLang="en-US" sz="2800" dirty="0">
                <a:latin typeface="Arial" panose="020B0604020202020204" charset="-76"/>
              </a:rPr>
              <a:t>蒸发</a:t>
            </a:r>
            <a:r>
              <a:rPr lang="en-US" altLang="x-none" sz="2800" dirty="0">
                <a:latin typeface="Arial" panose="020B0604020202020204" charset="-76"/>
              </a:rPr>
              <a:t>——</a:t>
            </a:r>
            <a:r>
              <a:rPr lang="zh-CN" altLang="en-US" sz="2800" dirty="0">
                <a:latin typeface="Arial" panose="020B0604020202020204" charset="-76"/>
              </a:rPr>
              <a:t>在任何温度下，只在液体表面发生的缓慢的汽化现象</a:t>
            </a:r>
            <a:r>
              <a:rPr lang="en-US" altLang="x-none" sz="2800" dirty="0">
                <a:latin typeface="Arial" panose="020B0604020202020204" charset="-76"/>
              </a:rPr>
              <a:t>.</a:t>
            </a:r>
          </a:p>
          <a:p>
            <a:pPr marL="685800" indent="-685800">
              <a:lnSpc>
                <a:spcPct val="110000"/>
              </a:lnSpc>
            </a:pPr>
            <a:r>
              <a:rPr lang="en-US" altLang="x-none" sz="2800" dirty="0">
                <a:latin typeface="Arial" panose="020B0604020202020204" charset="-76"/>
              </a:rPr>
              <a:t>2.  </a:t>
            </a:r>
            <a:r>
              <a:rPr lang="zh-CN" altLang="en-US" sz="2800" dirty="0">
                <a:latin typeface="Arial" panose="020B0604020202020204" charset="-76"/>
              </a:rPr>
              <a:t>影响蒸发快慢的因素：</a:t>
            </a:r>
          </a:p>
          <a:p>
            <a:pPr marL="685800" indent="-685800">
              <a:lnSpc>
                <a:spcPct val="110000"/>
              </a:lnSpc>
            </a:pPr>
            <a:r>
              <a:rPr lang="en-US" altLang="x-none" sz="2800" dirty="0">
                <a:latin typeface="Arial" panose="020B0604020202020204" charset="-76"/>
              </a:rPr>
              <a:t>       a.</a:t>
            </a:r>
            <a:r>
              <a:rPr lang="zh-CN" altLang="en-US" sz="2800" dirty="0">
                <a:latin typeface="Arial" panose="020B0604020202020204" charset="-76"/>
              </a:rPr>
              <a:t>液体的温度</a:t>
            </a:r>
          </a:p>
          <a:p>
            <a:pPr marL="685800" indent="-685800">
              <a:lnSpc>
                <a:spcPct val="110000"/>
              </a:lnSpc>
            </a:pPr>
            <a:r>
              <a:rPr lang="en-US" altLang="x-none" sz="2800" dirty="0">
                <a:latin typeface="Arial" panose="020B0604020202020204" charset="-76"/>
              </a:rPr>
              <a:t>       b.</a:t>
            </a:r>
            <a:r>
              <a:rPr lang="zh-CN" altLang="en-US" sz="2800" dirty="0">
                <a:latin typeface="Arial" panose="020B0604020202020204" charset="-76"/>
              </a:rPr>
              <a:t>液体表面积</a:t>
            </a:r>
          </a:p>
          <a:p>
            <a:pPr marL="685800" indent="-685800">
              <a:lnSpc>
                <a:spcPct val="110000"/>
              </a:lnSpc>
            </a:pPr>
            <a:r>
              <a:rPr lang="en-US" altLang="x-none" sz="2800" dirty="0">
                <a:latin typeface="Arial" panose="020B0604020202020204" charset="-76"/>
              </a:rPr>
              <a:t>       c.</a:t>
            </a:r>
            <a:r>
              <a:rPr lang="zh-CN" altLang="en-US" sz="2800" dirty="0">
                <a:latin typeface="Arial" panose="020B0604020202020204" charset="-76"/>
              </a:rPr>
              <a:t>液体表面空气流动速度</a:t>
            </a:r>
          </a:p>
          <a:p>
            <a:pPr marL="685800" indent="-685800">
              <a:lnSpc>
                <a:spcPct val="110000"/>
              </a:lnSpc>
            </a:pPr>
            <a:r>
              <a:rPr lang="en-US" altLang="x-none" sz="2800" dirty="0">
                <a:latin typeface="Arial" panose="020B0604020202020204" charset="-76"/>
              </a:rPr>
              <a:t>3. </a:t>
            </a:r>
            <a:r>
              <a:rPr lang="zh-CN" altLang="en-US" sz="2800" dirty="0">
                <a:latin typeface="Arial" panose="020B0604020202020204" charset="-76"/>
              </a:rPr>
              <a:t>蒸发的特点：液体在蒸发过程中吸热</a:t>
            </a:r>
          </a:p>
          <a:p>
            <a:pPr marL="685800" indent="-685800">
              <a:lnSpc>
                <a:spcPct val="110000"/>
              </a:lnSpc>
            </a:pPr>
            <a:r>
              <a:rPr lang="en-US" altLang="x-none" sz="2400" dirty="0">
                <a:latin typeface="Arial" panose="020B0604020202020204" charset="-76"/>
              </a:rPr>
              <a:t>4.</a:t>
            </a:r>
            <a:r>
              <a:rPr lang="zh-CN" altLang="en-US" sz="2400" dirty="0">
                <a:latin typeface="Arial" panose="020B0604020202020204" charset="-76"/>
              </a:rPr>
              <a:t>使气体</a:t>
            </a:r>
            <a:r>
              <a:rPr lang="zh-CN" altLang="en-US" sz="2400" dirty="0">
                <a:solidFill>
                  <a:srgbClr val="FF0000"/>
                </a:solidFill>
                <a:latin typeface="Arial" panose="020B0604020202020204" charset="-76"/>
              </a:rPr>
              <a:t>液化的两种途径</a:t>
            </a:r>
            <a:r>
              <a:rPr lang="zh-CN" altLang="en-US" sz="2400" dirty="0">
                <a:latin typeface="Arial" panose="020B0604020202020204" charset="-76"/>
              </a:rPr>
              <a:t>：（</a:t>
            </a:r>
            <a:r>
              <a:rPr lang="en-US" altLang="x-none" sz="2400" dirty="0">
                <a:latin typeface="Arial" panose="020B0604020202020204" charset="-76"/>
              </a:rPr>
              <a:t>1</a:t>
            </a:r>
            <a:r>
              <a:rPr lang="zh-CN" altLang="en-US" sz="2400" dirty="0">
                <a:latin typeface="Arial" panose="020B0604020202020204" charset="-76"/>
              </a:rPr>
              <a:t>）降低温度；（</a:t>
            </a:r>
            <a:r>
              <a:rPr lang="en-US" altLang="x-none" sz="2400" dirty="0">
                <a:latin typeface="Arial" panose="020B0604020202020204" charset="-76"/>
              </a:rPr>
              <a:t>2</a:t>
            </a:r>
            <a:r>
              <a:rPr lang="zh-CN" altLang="en-US" sz="2400" dirty="0">
                <a:latin typeface="Arial" panose="020B0604020202020204" charset="-76"/>
              </a:rPr>
              <a:t>）压缩体积</a:t>
            </a:r>
          </a:p>
          <a:p>
            <a:pPr marL="685800" indent="-685800">
              <a:lnSpc>
                <a:spcPct val="110000"/>
              </a:lnSpc>
            </a:pPr>
            <a:r>
              <a:rPr lang="zh-CN" altLang="en-US" sz="2400" dirty="0">
                <a:latin typeface="Arial" panose="020B0604020202020204" charset="-76"/>
              </a:rPr>
              <a:t>       液化是汽化的逆过程</a:t>
            </a:r>
            <a:r>
              <a:rPr lang="en-US" altLang="x-none" sz="2400" dirty="0">
                <a:latin typeface="Arial" panose="020B0604020202020204" charset="-76"/>
              </a:rPr>
              <a:t>. </a:t>
            </a:r>
            <a:r>
              <a:rPr lang="zh-CN" altLang="en-US" sz="2400" dirty="0">
                <a:solidFill>
                  <a:srgbClr val="FF0000"/>
                </a:solidFill>
                <a:latin typeface="Arial" panose="020B0604020202020204" charset="-76"/>
              </a:rPr>
              <a:t>液化过程要放热</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四、强化训练</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20482" name="文本框 20481"/>
          <p:cNvSpPr txBox="1"/>
          <p:nvPr/>
        </p:nvSpPr>
        <p:spPr>
          <a:xfrm>
            <a:off x="575945" y="1465263"/>
            <a:ext cx="8423275" cy="457200"/>
          </a:xfrm>
          <a:prstGeom prst="rect">
            <a:avLst/>
          </a:prstGeom>
          <a:noFill/>
          <a:ln w="9525">
            <a:noFill/>
          </a:ln>
        </p:spPr>
        <p:txBody>
          <a:bodyPr vert="horz" wrap="square" anchor="t">
            <a:spAutoFit/>
          </a:bodyPr>
          <a:lstStyle/>
          <a:p>
            <a:pPr>
              <a:spcBef>
                <a:spcPct val="50000"/>
              </a:spcBef>
            </a:pPr>
            <a:r>
              <a:rPr lang="en-US" altLang="x-none" sz="2400" b="1" dirty="0">
                <a:latin typeface="宋体" panose="02010600030101010101" pitchFamily="2" charset="-122"/>
              </a:rPr>
              <a:t>1</a:t>
            </a:r>
            <a:r>
              <a:rPr lang="zh-CN" altLang="en-US" sz="2400" b="1" dirty="0">
                <a:latin typeface="宋体" panose="02010600030101010101" pitchFamily="2" charset="-122"/>
              </a:rPr>
              <a:t>.</a:t>
            </a:r>
            <a:r>
              <a:rPr lang="zh-CN" altLang="en-US" sz="2400" dirty="0">
                <a:latin typeface="宋体" panose="02010600030101010101" pitchFamily="2" charset="-122"/>
              </a:rPr>
              <a:t>在下图所示的四个图像中，表示海波凝固的图像是（   ） </a:t>
            </a:r>
          </a:p>
        </p:txBody>
      </p:sp>
      <p:pic>
        <p:nvPicPr>
          <p:cNvPr id="20483" name="图片 20482"/>
          <p:cNvPicPr>
            <a:picLocks noChangeAspect="1"/>
          </p:cNvPicPr>
          <p:nvPr/>
        </p:nvPicPr>
        <p:blipFill>
          <a:blip r:embed="rId4" cstate="print"/>
          <a:srcRect b="12976"/>
          <a:stretch>
            <a:fillRect/>
          </a:stretch>
        </p:blipFill>
        <p:spPr>
          <a:xfrm>
            <a:off x="863600" y="2276475"/>
            <a:ext cx="7416800" cy="1754505"/>
          </a:xfrm>
          <a:prstGeom prst="rect">
            <a:avLst/>
          </a:prstGeom>
          <a:noFill/>
          <a:ln w="9525">
            <a:noFill/>
          </a:ln>
        </p:spPr>
      </p:pic>
      <p:sp>
        <p:nvSpPr>
          <p:cNvPr id="20484" name="文本框 20483"/>
          <p:cNvSpPr txBox="1"/>
          <p:nvPr/>
        </p:nvSpPr>
        <p:spPr>
          <a:xfrm>
            <a:off x="722630" y="4549775"/>
            <a:ext cx="7991475" cy="1554163"/>
          </a:xfrm>
          <a:prstGeom prst="rect">
            <a:avLst/>
          </a:prstGeom>
          <a:noFill/>
          <a:ln w="9525">
            <a:noFill/>
          </a:ln>
        </p:spPr>
        <p:txBody>
          <a:bodyPr vert="horz" wrap="square" anchor="t">
            <a:spAutoFit/>
          </a:bodyPr>
          <a:lstStyle/>
          <a:p>
            <a:pPr>
              <a:spcBef>
                <a:spcPct val="50000"/>
              </a:spcBef>
            </a:pPr>
            <a:r>
              <a:rPr lang="en-US" altLang="x-none" sz="2400" dirty="0">
                <a:latin typeface="宋体" panose="02010600030101010101" pitchFamily="2" charset="-122"/>
              </a:rPr>
              <a:t>2</a:t>
            </a:r>
            <a:r>
              <a:rPr lang="zh-CN" altLang="en-US" sz="2400" dirty="0">
                <a:latin typeface="宋体" panose="02010600030101010101" pitchFamily="2" charset="-122"/>
              </a:rPr>
              <a:t>.把</a:t>
            </a:r>
            <a:r>
              <a:rPr lang="en-US" altLang="x-none" sz="2400" dirty="0">
                <a:latin typeface="宋体" panose="02010600030101010101" pitchFamily="2" charset="-122"/>
              </a:rPr>
              <a:t>0℃</a:t>
            </a:r>
            <a:r>
              <a:rPr lang="zh-CN" altLang="en-US" sz="2400" dirty="0">
                <a:latin typeface="宋体" panose="02010600030101010101" pitchFamily="2" charset="-122"/>
              </a:rPr>
              <a:t>的水和</a:t>
            </a:r>
            <a:r>
              <a:rPr lang="en-US" altLang="x-none" sz="2400" dirty="0">
                <a:latin typeface="宋体" panose="02010600030101010101" pitchFamily="2" charset="-122"/>
              </a:rPr>
              <a:t>0℃</a:t>
            </a:r>
            <a:r>
              <a:rPr lang="zh-CN" altLang="en-US" sz="2400" dirty="0">
                <a:latin typeface="宋体" panose="02010600030101010101" pitchFamily="2" charset="-122"/>
              </a:rPr>
              <a:t>的冰同时拿进</a:t>
            </a:r>
            <a:r>
              <a:rPr lang="en-US" altLang="x-none" sz="2400" dirty="0">
                <a:latin typeface="宋体" panose="02010600030101010101" pitchFamily="2" charset="-122"/>
              </a:rPr>
              <a:t>0℃</a:t>
            </a:r>
            <a:r>
              <a:rPr lang="zh-CN" altLang="en-US" sz="2400" dirty="0">
                <a:latin typeface="宋体" panose="02010600030101010101" pitchFamily="2" charset="-122"/>
              </a:rPr>
              <a:t>的房间将会 （   ）</a:t>
            </a:r>
          </a:p>
          <a:p>
            <a:pPr>
              <a:spcBef>
                <a:spcPct val="50000"/>
              </a:spcBef>
            </a:pPr>
            <a:r>
              <a:rPr lang="zh-CN" altLang="en-US" sz="2400" dirty="0">
                <a:latin typeface="宋体" panose="02010600030101010101" pitchFamily="2" charset="-122"/>
              </a:rPr>
              <a:t> </a:t>
            </a:r>
            <a:r>
              <a:rPr lang="en-US" altLang="x-none" sz="2400" dirty="0">
                <a:latin typeface="宋体" panose="02010600030101010101" pitchFamily="2" charset="-122"/>
              </a:rPr>
              <a:t>A.</a:t>
            </a:r>
            <a:r>
              <a:rPr lang="zh-CN" altLang="en-US" sz="2400" dirty="0">
                <a:latin typeface="宋体" panose="02010600030101010101" pitchFamily="2" charset="-122"/>
              </a:rPr>
              <a:t>冰将会熔解              </a:t>
            </a:r>
            <a:r>
              <a:rPr lang="en-US" altLang="x-none" sz="2400" dirty="0">
                <a:latin typeface="宋体" panose="02010600030101010101" pitchFamily="2" charset="-122"/>
              </a:rPr>
              <a:t>B.</a:t>
            </a:r>
            <a:r>
              <a:rPr lang="zh-CN" altLang="en-US" sz="2400" dirty="0">
                <a:latin typeface="宋体" panose="02010600030101010101" pitchFamily="2" charset="-122"/>
              </a:rPr>
              <a:t>水将会结冰</a:t>
            </a:r>
          </a:p>
          <a:p>
            <a:pPr>
              <a:spcBef>
                <a:spcPct val="50000"/>
              </a:spcBef>
            </a:pPr>
            <a:r>
              <a:rPr lang="zh-CN" altLang="en-US" sz="2400" dirty="0">
                <a:latin typeface="宋体" panose="02010600030101010101" pitchFamily="2" charset="-122"/>
              </a:rPr>
              <a:t> </a:t>
            </a:r>
            <a:r>
              <a:rPr lang="en-US" altLang="x-none" sz="2400" dirty="0">
                <a:latin typeface="宋体" panose="02010600030101010101" pitchFamily="2" charset="-122"/>
              </a:rPr>
              <a:t>C.</a:t>
            </a:r>
            <a:r>
              <a:rPr lang="zh-CN" altLang="en-US" sz="2400" dirty="0">
                <a:latin typeface="宋体" panose="02010600030101010101" pitchFamily="2" charset="-122"/>
              </a:rPr>
              <a:t>水和冰都保持原状态      </a:t>
            </a:r>
            <a:r>
              <a:rPr lang="en-US" altLang="x-none" sz="2400" dirty="0">
                <a:latin typeface="宋体" panose="02010600030101010101" pitchFamily="2" charset="-122"/>
              </a:rPr>
              <a:t>D.</a:t>
            </a:r>
            <a:r>
              <a:rPr lang="zh-CN" altLang="en-US" sz="2400" dirty="0">
                <a:latin typeface="宋体" panose="02010600030101010101" pitchFamily="2" charset="-122"/>
              </a:rPr>
              <a:t>无法判断</a:t>
            </a:r>
          </a:p>
        </p:txBody>
      </p:sp>
      <p:sp>
        <p:nvSpPr>
          <p:cNvPr id="20486" name="文本框 20485"/>
          <p:cNvSpPr txBox="1"/>
          <p:nvPr/>
        </p:nvSpPr>
        <p:spPr>
          <a:xfrm>
            <a:off x="7957503" y="1298258"/>
            <a:ext cx="504825" cy="762000"/>
          </a:xfrm>
          <a:prstGeom prst="rect">
            <a:avLst/>
          </a:prstGeom>
          <a:noFill/>
          <a:ln w="9525">
            <a:noFill/>
          </a:ln>
        </p:spPr>
        <p:txBody>
          <a:bodyPr vert="horz" wrap="square" anchor="t">
            <a:spAutoFit/>
          </a:bodyPr>
          <a:lstStyle/>
          <a:p>
            <a:pPr>
              <a:spcBef>
                <a:spcPct val="50000"/>
              </a:spcBef>
            </a:pPr>
            <a:r>
              <a:rPr lang="en-US" altLang="x-none" sz="4400" b="1" dirty="0">
                <a:solidFill>
                  <a:srgbClr val="FF0066"/>
                </a:solidFill>
                <a:latin typeface="Times New Roman" panose="02020603050405020304" pitchFamily="2" charset="0"/>
              </a:rPr>
              <a:t>D</a:t>
            </a:r>
          </a:p>
        </p:txBody>
      </p:sp>
      <p:sp>
        <p:nvSpPr>
          <p:cNvPr id="20487" name="文本框 20486"/>
          <p:cNvSpPr txBox="1"/>
          <p:nvPr/>
        </p:nvSpPr>
        <p:spPr>
          <a:xfrm>
            <a:off x="7467918" y="4405948"/>
            <a:ext cx="504825" cy="700087"/>
          </a:xfrm>
          <a:prstGeom prst="rect">
            <a:avLst/>
          </a:prstGeom>
          <a:noFill/>
          <a:ln w="9525">
            <a:noFill/>
          </a:ln>
        </p:spPr>
        <p:txBody>
          <a:bodyPr vert="horz" wrap="square" anchor="t">
            <a:spAutoFit/>
          </a:bodyPr>
          <a:lstStyle/>
          <a:p>
            <a:pPr>
              <a:spcBef>
                <a:spcPct val="50000"/>
              </a:spcBef>
            </a:pPr>
            <a:r>
              <a:rPr lang="en-US" altLang="x-none" sz="4000" b="1" dirty="0">
                <a:solidFill>
                  <a:srgbClr val="FF0066"/>
                </a:solidFill>
                <a:latin typeface="Times New Roman" panose="02020603050405020304" pitchFamily="2" charset="0"/>
              </a:rPr>
              <a:t>C</a:t>
            </a:r>
          </a:p>
        </p:txBody>
      </p:sp>
      <p:sp>
        <p:nvSpPr>
          <p:cNvPr id="2" name="文本框 1"/>
          <p:cNvSpPr txBox="1"/>
          <p:nvPr/>
        </p:nvSpPr>
        <p:spPr>
          <a:xfrm>
            <a:off x="1722120" y="4030980"/>
            <a:ext cx="5868670" cy="460375"/>
          </a:xfrm>
          <a:prstGeom prst="rect">
            <a:avLst/>
          </a:prstGeom>
          <a:noFill/>
        </p:spPr>
        <p:txBody>
          <a:bodyPr wrap="none" rtlCol="0" anchor="t">
            <a:spAutoFit/>
          </a:bodyPr>
          <a:lstStyle/>
          <a:p>
            <a:r>
              <a:rPr lang="en-US" altLang="x-none" sz="2400" b="1" dirty="0">
                <a:latin typeface="宋体" panose="02010600030101010101" pitchFamily="2" charset="-122"/>
                <a:sym typeface="+mn-ea"/>
              </a:rPr>
              <a:t>A          B            C           D</a:t>
            </a:r>
            <a:endParaRPr lang="zh-CN" altLang="en-US" sz="24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checkerboard(across)">
                                      <p:cBhvr>
                                        <p:cTn id="13" dur="500"/>
                                        <p:tgtEl>
                                          <p:spTgt spid="2048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 fill="hold"/>
                                        <p:tgtEl>
                                          <p:spTgt spid="20487"/>
                                        </p:tgtEl>
                                        <p:attrNameLst>
                                          <p:attrName>ppt_x</p:attrName>
                                        </p:attrNameLst>
                                      </p:cBhvr>
                                      <p:tavLst>
                                        <p:tav tm="0">
                                          <p:val>
                                            <p:strVal val="#ppt_x"/>
                                          </p:val>
                                        </p:tav>
                                        <p:tav tm="100000">
                                          <p:val>
                                            <p:strVal val="#ppt_x"/>
                                          </p:val>
                                        </p:tav>
                                      </p:tavLst>
                                    </p:anim>
                                    <p:anim calcmode="lin" valueType="num">
                                      <p:cBhvr additive="base">
                                        <p:cTn id="19"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6" grpId="0"/>
      <p:bldP spid="204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文本框 21505"/>
          <p:cNvSpPr txBox="1"/>
          <p:nvPr/>
        </p:nvSpPr>
        <p:spPr>
          <a:xfrm>
            <a:off x="586740" y="1341755"/>
            <a:ext cx="8284845" cy="4892675"/>
          </a:xfrm>
          <a:prstGeom prst="rect">
            <a:avLst/>
          </a:prstGeom>
          <a:noFill/>
          <a:ln w="9525">
            <a:noFill/>
          </a:ln>
        </p:spPr>
        <p:txBody>
          <a:bodyPr vert="horz" wrap="square" anchor="t">
            <a:spAutoFit/>
          </a:bodyPr>
          <a:lstStyle/>
          <a:p>
            <a:pPr>
              <a:lnSpc>
                <a:spcPct val="150000"/>
              </a:lnSpc>
            </a:pPr>
            <a:r>
              <a:rPr lang="zh-CN" altLang="en-US" sz="2600" b="1" dirty="0">
                <a:solidFill>
                  <a:srgbClr val="000000"/>
                </a:solidFill>
                <a:latin typeface="宋体" panose="02010600030101010101" pitchFamily="2" charset="-122"/>
              </a:rPr>
              <a:t>3</a:t>
            </a:r>
            <a:r>
              <a:rPr lang="zh-CN" altLang="en-US" sz="2600" b="1" dirty="0">
                <a:solidFill>
                  <a:srgbClr val="000000"/>
                </a:solidFill>
                <a:latin typeface="宋体" panose="02010600030101010101" pitchFamily="2" charset="-122"/>
                <a:cs typeface="Times New Roman" panose="02020603050405020304" pitchFamily="2" charset="0"/>
              </a:rPr>
              <a:t>.医生抢救中暑病人时,通常在病人的额头和身上擦酒精。这种方法称为“物理疗法”。这种疗法的依据是酒精_________(填写物态变化名称)时,会</a:t>
            </a:r>
            <a:r>
              <a:rPr lang="zh-CN" altLang="en-US" sz="2600" b="1" u="sng" dirty="0">
                <a:solidFill>
                  <a:srgbClr val="000000"/>
                </a:solidFill>
                <a:latin typeface="宋体" panose="02010600030101010101" pitchFamily="2" charset="-122"/>
                <a:cs typeface="Times New Roman" panose="02020603050405020304" pitchFamily="2" charset="0"/>
              </a:rPr>
              <a:t>　　　　　</a:t>
            </a:r>
            <a:r>
              <a:rPr lang="zh-CN" altLang="en-US" sz="2600" b="1" dirty="0">
                <a:solidFill>
                  <a:srgbClr val="000000"/>
                </a:solidFill>
                <a:latin typeface="宋体" panose="02010600030101010101" pitchFamily="2" charset="-122"/>
                <a:cs typeface="Times New Roman" panose="02020603050405020304" pitchFamily="2" charset="0"/>
              </a:rPr>
              <a:t>(选填“吸收”或“放出”)热量。</a:t>
            </a:r>
            <a:endParaRPr lang="zh-CN" altLang="en-US" sz="3000" b="1" dirty="0">
              <a:solidFill>
                <a:srgbClr val="000000"/>
              </a:solidFill>
              <a:latin typeface="宋体" panose="02010600030101010101" pitchFamily="2" charset="-122"/>
              <a:cs typeface="Times New Roman" panose="02020603050405020304" pitchFamily="2" charset="0"/>
            </a:endParaRPr>
          </a:p>
          <a:p>
            <a:pPr>
              <a:lnSpc>
                <a:spcPct val="150000"/>
              </a:lnSpc>
            </a:pPr>
            <a:r>
              <a:rPr lang="zh-CN" altLang="en-US" sz="2600" b="1" dirty="0">
                <a:solidFill>
                  <a:srgbClr val="FF0000"/>
                </a:solidFill>
                <a:latin typeface="楷体_GB2312" charset="-122"/>
                <a:ea typeface="楷体_GB2312" charset="-122"/>
              </a:rPr>
              <a:t>【解析】</a:t>
            </a:r>
            <a:r>
              <a:rPr lang="zh-CN" altLang="en-US" sz="2600" b="1" dirty="0">
                <a:solidFill>
                  <a:srgbClr val="000000"/>
                </a:solidFill>
                <a:latin typeface="楷体_GB2312" charset="-122"/>
                <a:ea typeface="楷体_GB2312" charset="-122"/>
              </a:rPr>
              <a:t>本题考查汽化的特点。把酒精擦在身上后,酒精易挥发,发生汽化现象,汽化过程会从身上吸收热量,这样会降低身上的温度。</a:t>
            </a:r>
            <a:endParaRPr lang="zh-CN" altLang="en-US" sz="3000" b="1" dirty="0">
              <a:solidFill>
                <a:srgbClr val="000000"/>
              </a:solidFill>
              <a:latin typeface="楷体_GB2312" charset="-122"/>
              <a:ea typeface="楷体_GB2312" charset="-122"/>
            </a:endParaRPr>
          </a:p>
          <a:p>
            <a:pPr>
              <a:lnSpc>
                <a:spcPct val="150000"/>
              </a:lnSpc>
            </a:pPr>
            <a:r>
              <a:rPr lang="zh-CN" altLang="en-US" sz="2600" b="1" dirty="0">
                <a:solidFill>
                  <a:srgbClr val="FF0000"/>
                </a:solidFill>
                <a:latin typeface="楷体_GB2312" charset="-122"/>
                <a:ea typeface="楷体_GB2312" charset="-122"/>
              </a:rPr>
              <a:t> 答案:</a:t>
            </a:r>
            <a:r>
              <a:rPr lang="zh-CN" altLang="en-US" sz="2600" b="1" dirty="0">
                <a:solidFill>
                  <a:srgbClr val="000000"/>
                </a:solidFill>
                <a:latin typeface="楷体_GB2312" charset="-122"/>
                <a:ea typeface="楷体_GB2312" charset="-122"/>
              </a:rPr>
              <a:t>汽化(或蒸发)　吸收</a:t>
            </a:r>
            <a:r>
              <a:rPr lang="zh-CN" altLang="en-US" sz="2600" b="1" dirty="0">
                <a:solidFill>
                  <a:srgbClr val="000000"/>
                </a:solidFill>
                <a:latin typeface="宋体" panose="02010600030101010101" pitchFamily="2" charset="-122"/>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ph type="subTitle" idx="1"/>
            <p:custDataLst>
              <p:tags r:id="rId2"/>
            </p:custDataLst>
          </p:nvPr>
        </p:nvSpPr>
        <p:spPr>
          <a:xfrm>
            <a:off x="402590" y="371475"/>
            <a:ext cx="3408680" cy="657225"/>
          </a:xfrm>
        </p:spPr>
        <p:txBody>
          <a:body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一、新课引入</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5122" name="Text Box 4"/>
          <p:cNvSpPr txBox="1"/>
          <p:nvPr/>
        </p:nvSpPr>
        <p:spPr>
          <a:xfrm>
            <a:off x="938530" y="1301433"/>
            <a:ext cx="7632700" cy="2043112"/>
          </a:xfrm>
          <a:prstGeom prst="rect">
            <a:avLst/>
          </a:prstGeom>
          <a:noFill/>
          <a:ln w="9525">
            <a:noFill/>
          </a:ln>
        </p:spPr>
        <p:txBody>
          <a:bodyPr vert="horz" wrap="square" anchor="t">
            <a:spAutoFit/>
          </a:bodyPr>
          <a:lstStyle/>
          <a:p>
            <a:pPr>
              <a:spcBef>
                <a:spcPct val="50000"/>
              </a:spcBef>
            </a:pPr>
            <a:r>
              <a:rPr lang="zh-CN" altLang="en-US" sz="3200" dirty="0">
                <a:latin typeface="Arial" panose="020B0604020202020204" charset="-76"/>
              </a:rPr>
              <a:t>寒冷的冬天，戴眼镜的同学从室外走进温暖的室内，会发现眼镜片变得模糊，再细细一看，会发现眼镜片上有小水珠。你知道是怎样产生的吗？</a:t>
            </a:r>
          </a:p>
        </p:txBody>
      </p:sp>
      <p:sp>
        <p:nvSpPr>
          <p:cNvPr id="5123" name="Text Box 37"/>
          <p:cNvSpPr txBox="1"/>
          <p:nvPr/>
        </p:nvSpPr>
        <p:spPr>
          <a:xfrm>
            <a:off x="979170" y="3494405"/>
            <a:ext cx="7300595" cy="583565"/>
          </a:xfrm>
          <a:prstGeom prst="rect">
            <a:avLst/>
          </a:prstGeom>
          <a:noFill/>
          <a:ln w="9525">
            <a:noFill/>
          </a:ln>
        </p:spPr>
        <p:txBody>
          <a:bodyPr vert="horz" wrap="square" anchor="t">
            <a:spAutoFit/>
          </a:bodyPr>
          <a:lstStyle/>
          <a:p>
            <a:pPr>
              <a:spcBef>
                <a:spcPct val="50000"/>
              </a:spcBef>
            </a:pPr>
            <a:r>
              <a:rPr lang="zh-CN" altLang="en-US" sz="3200" dirty="0">
                <a:solidFill>
                  <a:srgbClr val="FF0000"/>
                </a:solidFill>
                <a:latin typeface="隶书" pitchFamily="1" charset="-122"/>
                <a:ea typeface="隶书" pitchFamily="1" charset="-122"/>
              </a:rPr>
              <a:t>物质由</a:t>
            </a:r>
            <a:r>
              <a:rPr lang="zh-CN" altLang="en-US" sz="3200" dirty="0">
                <a:solidFill>
                  <a:srgbClr val="0000FF"/>
                </a:solidFill>
                <a:latin typeface="隶书" pitchFamily="1" charset="-122"/>
                <a:ea typeface="隶书" pitchFamily="1" charset="-122"/>
              </a:rPr>
              <a:t>气态变为液态</a:t>
            </a:r>
            <a:r>
              <a:rPr lang="zh-CN" altLang="en-US" sz="3200" dirty="0">
                <a:solidFill>
                  <a:srgbClr val="FF0000"/>
                </a:solidFill>
                <a:latin typeface="隶书" pitchFamily="1" charset="-122"/>
                <a:ea typeface="隶书" pitchFamily="1" charset="-122"/>
              </a:rPr>
              <a:t>的过程，称为</a:t>
            </a:r>
            <a:r>
              <a:rPr lang="zh-CN" altLang="en-US" sz="3200" dirty="0">
                <a:solidFill>
                  <a:srgbClr val="0000FF"/>
                </a:solidFill>
                <a:latin typeface="隶书" pitchFamily="1" charset="-122"/>
                <a:ea typeface="隶书" pitchFamily="1" charset="-122"/>
              </a:rPr>
              <a:t>液化</a:t>
            </a:r>
          </a:p>
        </p:txBody>
      </p:sp>
      <p:sp>
        <p:nvSpPr>
          <p:cNvPr id="5124" name="Rectangle 38"/>
          <p:cNvSpPr/>
          <p:nvPr/>
        </p:nvSpPr>
        <p:spPr>
          <a:xfrm>
            <a:off x="1083310" y="5253355"/>
            <a:ext cx="3841750" cy="641350"/>
          </a:xfrm>
          <a:prstGeom prst="rect">
            <a:avLst/>
          </a:prstGeom>
          <a:noFill/>
          <a:ln w="9525">
            <a:noFill/>
          </a:ln>
        </p:spPr>
        <p:txBody>
          <a:bodyPr vert="horz" wrap="none" anchor="t">
            <a:spAutoFit/>
          </a:bodyPr>
          <a:lstStyle/>
          <a:p>
            <a:r>
              <a:rPr lang="zh-CN" altLang="en-US" sz="3600" dirty="0">
                <a:solidFill>
                  <a:srgbClr val="0000FF"/>
                </a:solidFill>
                <a:latin typeface="宋体" panose="02010600030101010101" pitchFamily="2" charset="-122"/>
              </a:rPr>
              <a:t>汽化有两种方式：</a:t>
            </a:r>
          </a:p>
        </p:txBody>
      </p:sp>
      <p:sp>
        <p:nvSpPr>
          <p:cNvPr id="5125" name="Rectangle 38"/>
          <p:cNvSpPr/>
          <p:nvPr/>
        </p:nvSpPr>
        <p:spPr>
          <a:xfrm>
            <a:off x="4702175" y="5253038"/>
            <a:ext cx="3240088" cy="762000"/>
          </a:xfrm>
          <a:prstGeom prst="rect">
            <a:avLst/>
          </a:prstGeom>
          <a:noFill/>
          <a:ln w="9525">
            <a:noFill/>
          </a:ln>
        </p:spPr>
        <p:txBody>
          <a:bodyPr vert="horz" wrap="square" anchor="t">
            <a:spAutoFit/>
          </a:bodyPr>
          <a:lstStyle/>
          <a:p>
            <a:r>
              <a:rPr lang="zh-CN" altLang="en-US" sz="3600" dirty="0">
                <a:solidFill>
                  <a:srgbClr val="FF0000"/>
                </a:solidFill>
                <a:latin typeface="宋体" panose="02010600030101010101" pitchFamily="2" charset="-122"/>
              </a:rPr>
              <a:t>蒸发</a:t>
            </a:r>
            <a:r>
              <a:rPr lang="zh-CN" altLang="en-US" sz="3600" dirty="0">
                <a:solidFill>
                  <a:schemeClr val="accent2"/>
                </a:solidFill>
                <a:latin typeface="宋体" panose="02010600030101010101" pitchFamily="2" charset="-122"/>
              </a:rPr>
              <a:t>和</a:t>
            </a:r>
            <a:r>
              <a:rPr lang="zh-CN" altLang="en-US" sz="3600" dirty="0">
                <a:solidFill>
                  <a:srgbClr val="FF0000"/>
                </a:solidFill>
                <a:latin typeface="宋体" panose="02010600030101010101" pitchFamily="2" charset="-122"/>
              </a:rPr>
              <a:t>沸腾 </a:t>
            </a:r>
            <a:r>
              <a:rPr lang="en-US" altLang="x-none" sz="900" dirty="0">
                <a:solidFill>
                  <a:schemeClr val="bg1"/>
                </a:solidFill>
                <a:latin typeface="Arial" panose="020B0604020202020204" charset="-76"/>
              </a:rPr>
              <a:t>zxxk</a:t>
            </a:r>
          </a:p>
          <a:p>
            <a:endParaRPr lang="zh-CN" altLang="en-US" sz="800" dirty="0">
              <a:solidFill>
                <a:schemeClr val="bg1"/>
              </a:solidFill>
              <a:latin typeface="宋体" panose="02010600030101010101" pitchFamily="2" charset="-122"/>
            </a:endParaRPr>
          </a:p>
        </p:txBody>
      </p:sp>
      <p:sp>
        <p:nvSpPr>
          <p:cNvPr id="5126" name="Text Box 8"/>
          <p:cNvSpPr txBox="1"/>
          <p:nvPr/>
        </p:nvSpPr>
        <p:spPr>
          <a:xfrm>
            <a:off x="1082993" y="4422775"/>
            <a:ext cx="4897437" cy="579438"/>
          </a:xfrm>
          <a:prstGeom prst="rect">
            <a:avLst/>
          </a:prstGeom>
          <a:noFill/>
          <a:ln w="9525">
            <a:noFill/>
          </a:ln>
        </p:spPr>
        <p:txBody>
          <a:bodyPr vert="horz" wrap="square" anchor="t">
            <a:spAutoFit/>
          </a:bodyPr>
          <a:lstStyle/>
          <a:p>
            <a:pPr>
              <a:spcBef>
                <a:spcPct val="50000"/>
              </a:spcBef>
            </a:pPr>
            <a:r>
              <a:rPr lang="zh-CN" altLang="en-US" sz="3200" dirty="0">
                <a:solidFill>
                  <a:srgbClr val="0000FF"/>
                </a:solidFill>
                <a:latin typeface="Arial" panose="020B0604020202020204" charset="-76"/>
              </a:rPr>
              <a:t>液化是汽化的逆过程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500" fill="hold"/>
                                        <p:tgtEl>
                                          <p:spTgt spid="5126"/>
                                        </p:tgtEl>
                                        <p:attrNameLst>
                                          <p:attrName>ppt_x</p:attrName>
                                        </p:attrNameLst>
                                      </p:cBhvr>
                                      <p:tavLst>
                                        <p:tav tm="0">
                                          <p:val>
                                            <p:strVal val="#ppt_x"/>
                                          </p:val>
                                        </p:tav>
                                        <p:tav tm="100000">
                                          <p:val>
                                            <p:strVal val="#ppt_x"/>
                                          </p:val>
                                        </p:tav>
                                      </p:tavLst>
                                    </p:anim>
                                    <p:anim calcmode="lin" valueType="num">
                                      <p:cBhvr additive="base">
                                        <p:cTn id="13"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4">
                                            <p:txEl>
                                              <p:pRg st="0" end="0"/>
                                            </p:txEl>
                                          </p:spTgt>
                                        </p:tgtEl>
                                        <p:attrNameLst>
                                          <p:attrName>style.visibility</p:attrName>
                                        </p:attrNameLst>
                                      </p:cBhvr>
                                      <p:to>
                                        <p:strVal val="visible"/>
                                      </p:to>
                                    </p:set>
                                    <p:animEffect transition="in" filter="blinds(horizontal)">
                                      <p:cBhvr>
                                        <p:cTn id="18" dur="500"/>
                                        <p:tgtEl>
                                          <p:spTgt spid="51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125">
                                            <p:txEl>
                                              <p:pRg st="0" end="0"/>
                                            </p:txEl>
                                          </p:spTgt>
                                        </p:tgtEl>
                                        <p:attrNameLst>
                                          <p:attrName>style.visibility</p:attrName>
                                        </p:attrNameLst>
                                      </p:cBhvr>
                                      <p:to>
                                        <p:strVal val="visible"/>
                                      </p:to>
                                    </p:set>
                                    <p:animEffect transition="in" filter="blinds(horizontal)">
                                      <p:cBhvr>
                                        <p:cTn id="23"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二、新课讲解</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6146" name="文本框 6145"/>
          <p:cNvSpPr txBox="1"/>
          <p:nvPr/>
        </p:nvSpPr>
        <p:spPr>
          <a:xfrm>
            <a:off x="1046163" y="1555115"/>
            <a:ext cx="4652962" cy="577850"/>
          </a:xfrm>
          <a:prstGeom prst="rect">
            <a:avLst/>
          </a:prstGeom>
          <a:noFill/>
          <a:ln w="9525">
            <a:noFill/>
          </a:ln>
        </p:spPr>
        <p:txBody>
          <a:bodyPr wrap="none" anchor="t">
            <a:spAutoFit/>
          </a:bodyPr>
          <a:lstStyle/>
          <a:p>
            <a:r>
              <a:rPr lang="zh-CN" altLang="en-US" sz="3200" b="1" dirty="0">
                <a:solidFill>
                  <a:srgbClr val="FF3300"/>
                </a:solidFill>
                <a:latin typeface="Arial" panose="020B0604020202020204" charset="-76"/>
              </a:rPr>
              <a:t>实验探究：水的沸腾特点</a:t>
            </a:r>
          </a:p>
        </p:txBody>
      </p:sp>
      <p:sp>
        <p:nvSpPr>
          <p:cNvPr id="6147" name="Rectangle 29"/>
          <p:cNvSpPr/>
          <p:nvPr/>
        </p:nvSpPr>
        <p:spPr>
          <a:xfrm>
            <a:off x="299403" y="1611948"/>
            <a:ext cx="2016125" cy="641350"/>
          </a:xfrm>
          <a:prstGeom prst="rect">
            <a:avLst/>
          </a:prstGeom>
          <a:noFill/>
          <a:ln w="9525">
            <a:noFill/>
          </a:ln>
        </p:spPr>
        <p:txBody>
          <a:bodyPr vert="horz" wrap="square" anchor="t">
            <a:spAutoFit/>
          </a:bodyPr>
          <a:lstStyle/>
          <a:p>
            <a:endParaRPr lang="zh-CN" altLang="en-US" sz="3600" b="1" dirty="0">
              <a:solidFill>
                <a:schemeClr val="accent2"/>
              </a:solidFill>
              <a:latin typeface="Arial" panose="020B0604020202020204" charset="-76"/>
              <a:ea typeface="隶书" pitchFamily="1" charset="-122"/>
            </a:endParaRPr>
          </a:p>
        </p:txBody>
      </p:sp>
      <p:sp>
        <p:nvSpPr>
          <p:cNvPr id="6148" name="Rectangle 5"/>
          <p:cNvSpPr/>
          <p:nvPr/>
        </p:nvSpPr>
        <p:spPr>
          <a:xfrm>
            <a:off x="334328" y="2132648"/>
            <a:ext cx="5543550" cy="3624262"/>
          </a:xfrm>
          <a:prstGeom prst="rect">
            <a:avLst/>
          </a:prstGeom>
          <a:noFill/>
          <a:ln w="9525">
            <a:noFill/>
          </a:ln>
        </p:spPr>
        <p:txBody>
          <a:bodyPr vert="horz" wrap="square" anchor="t">
            <a:spAutoFit/>
          </a:bodyPr>
          <a:lstStyle/>
          <a:p>
            <a:pPr>
              <a:lnSpc>
                <a:spcPct val="145000"/>
              </a:lnSpc>
            </a:pPr>
            <a:r>
              <a:rPr lang="en-US" altLang="x-none" sz="3200" b="1" dirty="0">
                <a:latin typeface="Times New Roman" panose="02020603050405020304" pitchFamily="2" charset="0"/>
              </a:rPr>
              <a:t>       </a:t>
            </a:r>
            <a:r>
              <a:rPr lang="zh-CN" altLang="en-US" sz="3200" b="1" dirty="0">
                <a:latin typeface="Times New Roman" panose="02020603050405020304" pitchFamily="2" charset="0"/>
              </a:rPr>
              <a:t>小烧杯内装大约</a:t>
            </a:r>
            <a:r>
              <a:rPr lang="en-US" altLang="x-none" sz="3200" b="1" dirty="0">
                <a:latin typeface="Times New Roman" panose="02020603050405020304" pitchFamily="2" charset="0"/>
              </a:rPr>
              <a:t>100</a:t>
            </a:r>
            <a:r>
              <a:rPr lang="zh-CN" altLang="en-US" sz="3200" b="1" dirty="0">
                <a:latin typeface="Times New Roman" panose="02020603050405020304" pitchFamily="2" charset="0"/>
              </a:rPr>
              <a:t>克的温水，将烧杯放在石棉网上加热，把温度计从塑料盖子中央的孔内穿进去，盖上烧杯，使温度计的玻璃泡没入水中。</a:t>
            </a:r>
          </a:p>
        </p:txBody>
      </p:sp>
      <p:pic>
        <p:nvPicPr>
          <p:cNvPr id="6149" name="图片 6148" descr="W020141009373649765690[1]"/>
          <p:cNvPicPr>
            <a:picLocks noChangeAspect="1"/>
          </p:cNvPicPr>
          <p:nvPr/>
        </p:nvPicPr>
        <p:blipFill>
          <a:blip r:embed="rId4" cstate="print"/>
          <a:stretch>
            <a:fillRect/>
          </a:stretch>
        </p:blipFill>
        <p:spPr>
          <a:xfrm>
            <a:off x="6312853" y="1845310"/>
            <a:ext cx="2447925" cy="4373563"/>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p:nvPr/>
        </p:nvSpPr>
        <p:spPr>
          <a:xfrm>
            <a:off x="17780" y="1948180"/>
            <a:ext cx="9109075" cy="3140075"/>
          </a:xfrm>
          <a:prstGeom prst="rect">
            <a:avLst/>
          </a:prstGeom>
          <a:noFill/>
          <a:ln w="9525">
            <a:noFill/>
          </a:ln>
        </p:spPr>
        <p:txBody>
          <a:bodyPr vert="horz" wrap="square" anchor="t">
            <a:spAutoFit/>
          </a:bodyPr>
          <a:lstStyle/>
          <a:p>
            <a:pPr>
              <a:spcBef>
                <a:spcPct val="50000"/>
              </a:spcBef>
            </a:pPr>
            <a:r>
              <a:rPr lang="en-US" altLang="x-none" sz="4000" dirty="0">
                <a:latin typeface="Arial" panose="020B0604020202020204" charset="-76"/>
              </a:rPr>
              <a:t>1.</a:t>
            </a:r>
            <a:r>
              <a:rPr lang="zh-CN" altLang="en-US" sz="4000" dirty="0">
                <a:latin typeface="Arial" panose="020B0604020202020204" charset="-76"/>
              </a:rPr>
              <a:t>水沸腾前的温度变化是</a:t>
            </a:r>
            <a:r>
              <a:rPr lang="en-US" altLang="x-none" sz="4000" dirty="0">
                <a:latin typeface="Arial" panose="020B0604020202020204" charset="-76"/>
              </a:rPr>
              <a:t>_________</a:t>
            </a:r>
            <a:r>
              <a:rPr lang="zh-CN" altLang="en-US" sz="4000" dirty="0">
                <a:latin typeface="Arial" panose="020B0604020202020204" charset="-76"/>
              </a:rPr>
              <a:t>。</a:t>
            </a:r>
            <a:endParaRPr lang="en-US" altLang="x-none" sz="4000" dirty="0">
              <a:latin typeface="Arial" panose="020B0604020202020204" charset="-76"/>
            </a:endParaRPr>
          </a:p>
          <a:p>
            <a:pPr>
              <a:spcBef>
                <a:spcPct val="50000"/>
              </a:spcBef>
            </a:pPr>
            <a:r>
              <a:rPr lang="en-US" altLang="x-none" sz="4000" dirty="0">
                <a:latin typeface="Arial" panose="020B0604020202020204" charset="-76"/>
              </a:rPr>
              <a:t>2.</a:t>
            </a:r>
            <a:r>
              <a:rPr lang="zh-CN" altLang="en-US" sz="4000" dirty="0">
                <a:latin typeface="Arial" panose="020B0604020202020204" charset="-76"/>
              </a:rPr>
              <a:t>水沸腾后</a:t>
            </a:r>
            <a:r>
              <a:rPr lang="en-US" altLang="x-none" sz="4000" dirty="0">
                <a:latin typeface="Arial" panose="020B0604020202020204" charset="-76"/>
              </a:rPr>
              <a:t>,</a:t>
            </a:r>
            <a:r>
              <a:rPr lang="zh-CN" altLang="en-US" sz="4000" dirty="0">
                <a:latin typeface="Arial" panose="020B0604020202020204" charset="-76"/>
              </a:rPr>
              <a:t>继续加热</a:t>
            </a:r>
            <a:r>
              <a:rPr lang="en-US" altLang="x-none" sz="4000" dirty="0">
                <a:latin typeface="Arial" panose="020B0604020202020204" charset="-76"/>
              </a:rPr>
              <a:t>,</a:t>
            </a:r>
            <a:r>
              <a:rPr lang="zh-CN" altLang="en-US" sz="4000" dirty="0">
                <a:latin typeface="Arial" panose="020B0604020202020204" charset="-76"/>
              </a:rPr>
              <a:t>内部出现的现象是                    </a:t>
            </a:r>
            <a:r>
              <a:rPr lang="en-US" altLang="x-none" sz="4000" dirty="0">
                <a:latin typeface="Arial" panose="020B0604020202020204" charset="-76"/>
              </a:rPr>
              <a:t>__________________________</a:t>
            </a:r>
            <a:r>
              <a:rPr lang="zh-CN" altLang="en-US" sz="4000" dirty="0">
                <a:latin typeface="Arial" panose="020B0604020202020204" charset="-76"/>
              </a:rPr>
              <a:t>。</a:t>
            </a:r>
            <a:endParaRPr lang="en-US" altLang="x-none" sz="4000" dirty="0">
              <a:latin typeface="Arial" panose="020B0604020202020204" charset="-76"/>
            </a:endParaRPr>
          </a:p>
          <a:p>
            <a:pPr>
              <a:spcBef>
                <a:spcPct val="50000"/>
              </a:spcBef>
            </a:pPr>
            <a:r>
              <a:rPr lang="en-US" altLang="x-none" sz="4000" dirty="0">
                <a:latin typeface="Arial" panose="020B0604020202020204" charset="-76"/>
              </a:rPr>
              <a:t>3.</a:t>
            </a:r>
            <a:r>
              <a:rPr lang="zh-CN" altLang="en-US" sz="4000" dirty="0">
                <a:latin typeface="Arial" panose="020B0604020202020204" charset="-76"/>
              </a:rPr>
              <a:t>水沸腾时温度的变化是</a:t>
            </a:r>
            <a:r>
              <a:rPr lang="en-US" altLang="x-none" sz="4000" dirty="0">
                <a:latin typeface="Arial" panose="020B0604020202020204" charset="-76"/>
              </a:rPr>
              <a:t>___________</a:t>
            </a:r>
            <a:r>
              <a:rPr lang="zh-CN" altLang="en-US" sz="4000" dirty="0">
                <a:latin typeface="Arial" panose="020B0604020202020204" charset="-76"/>
              </a:rPr>
              <a:t>。</a:t>
            </a:r>
            <a:endParaRPr lang="en-US" altLang="x-none" sz="4000" dirty="0">
              <a:latin typeface="Arial" panose="020B0604020202020204" charset="-76"/>
            </a:endParaRPr>
          </a:p>
        </p:txBody>
      </p:sp>
      <p:sp>
        <p:nvSpPr>
          <p:cNvPr id="7171" name="Text Box 3"/>
          <p:cNvSpPr txBox="1"/>
          <p:nvPr/>
        </p:nvSpPr>
        <p:spPr>
          <a:xfrm>
            <a:off x="5885180" y="1948180"/>
            <a:ext cx="2286000" cy="579438"/>
          </a:xfrm>
          <a:prstGeom prst="rect">
            <a:avLst/>
          </a:prstGeom>
          <a:noFill/>
          <a:ln w="9525">
            <a:noFill/>
          </a:ln>
        </p:spPr>
        <p:txBody>
          <a:bodyPr vert="horz" wrap="square" anchor="t">
            <a:spAutoFit/>
          </a:bodyPr>
          <a:lstStyle/>
          <a:p>
            <a:pPr>
              <a:spcBef>
                <a:spcPct val="50000"/>
              </a:spcBef>
            </a:pPr>
            <a:r>
              <a:rPr lang="zh-CN" altLang="en-US" sz="3200" b="1" dirty="0">
                <a:solidFill>
                  <a:srgbClr val="FF3300"/>
                </a:solidFill>
                <a:latin typeface="Arial" panose="020B0604020202020204" charset="-76"/>
              </a:rPr>
              <a:t>不断升高</a:t>
            </a:r>
          </a:p>
        </p:txBody>
      </p:sp>
      <p:sp>
        <p:nvSpPr>
          <p:cNvPr id="7172" name="Text Box 4"/>
          <p:cNvSpPr txBox="1"/>
          <p:nvPr/>
        </p:nvSpPr>
        <p:spPr>
          <a:xfrm>
            <a:off x="246380" y="3548380"/>
            <a:ext cx="7315200" cy="519113"/>
          </a:xfrm>
          <a:prstGeom prst="rect">
            <a:avLst/>
          </a:prstGeom>
          <a:noFill/>
          <a:ln w="9525">
            <a:noFill/>
          </a:ln>
        </p:spPr>
        <p:txBody>
          <a:bodyPr vert="horz" wrap="square" anchor="t">
            <a:spAutoFit/>
          </a:bodyPr>
          <a:lstStyle/>
          <a:p>
            <a:pPr>
              <a:spcBef>
                <a:spcPct val="50000"/>
              </a:spcBef>
            </a:pPr>
            <a:r>
              <a:rPr lang="zh-CN" altLang="en-US" sz="2800" b="1" dirty="0">
                <a:solidFill>
                  <a:srgbClr val="FF3300"/>
                </a:solidFill>
                <a:latin typeface="Arial" panose="020B0604020202020204" charset="-76"/>
              </a:rPr>
              <a:t>内部形成大量气泡</a:t>
            </a:r>
            <a:r>
              <a:rPr lang="en-US" altLang="x-none" sz="2800" b="1" dirty="0">
                <a:solidFill>
                  <a:srgbClr val="FF3300"/>
                </a:solidFill>
                <a:latin typeface="Arial" panose="020B0604020202020204" charset="-76"/>
              </a:rPr>
              <a:t>,</a:t>
            </a:r>
            <a:r>
              <a:rPr lang="zh-CN" altLang="en-US" sz="2800" b="1" dirty="0">
                <a:solidFill>
                  <a:srgbClr val="FF3300"/>
                </a:solidFill>
                <a:latin typeface="Arial" panose="020B0604020202020204" charset="-76"/>
              </a:rPr>
              <a:t>气泡上升到水面而破裂</a:t>
            </a:r>
          </a:p>
        </p:txBody>
      </p:sp>
      <p:sp>
        <p:nvSpPr>
          <p:cNvPr id="7173" name="Text Box 5"/>
          <p:cNvSpPr txBox="1"/>
          <p:nvPr/>
        </p:nvSpPr>
        <p:spPr>
          <a:xfrm>
            <a:off x="5958205" y="4358005"/>
            <a:ext cx="2819400" cy="519113"/>
          </a:xfrm>
          <a:prstGeom prst="rect">
            <a:avLst/>
          </a:prstGeom>
          <a:noFill/>
          <a:ln w="9525">
            <a:noFill/>
          </a:ln>
        </p:spPr>
        <p:txBody>
          <a:bodyPr vert="horz" wrap="square" anchor="t">
            <a:spAutoFit/>
          </a:bodyPr>
          <a:lstStyle/>
          <a:p>
            <a:pPr>
              <a:spcBef>
                <a:spcPct val="50000"/>
              </a:spcBef>
            </a:pPr>
            <a:r>
              <a:rPr lang="zh-CN" altLang="en-US" sz="2800" b="1" dirty="0">
                <a:solidFill>
                  <a:srgbClr val="FF3300"/>
                </a:solidFill>
                <a:latin typeface="Arial" panose="020B0604020202020204" charset="-76"/>
              </a:rPr>
              <a:t>温度保持不变</a:t>
            </a:r>
          </a:p>
        </p:txBody>
      </p:sp>
      <p:sp>
        <p:nvSpPr>
          <p:cNvPr id="7174" name="Text Box 6">
            <a:hlinkClick r:id="rId4" action="ppaction://hlinkfile"/>
          </p:cNvPr>
          <p:cNvSpPr txBox="1"/>
          <p:nvPr/>
        </p:nvSpPr>
        <p:spPr>
          <a:xfrm>
            <a:off x="1844040" y="967105"/>
            <a:ext cx="1655763" cy="823913"/>
          </a:xfrm>
          <a:prstGeom prst="rect">
            <a:avLst/>
          </a:prstGeom>
          <a:noFill/>
          <a:ln w="9525">
            <a:noFill/>
          </a:ln>
        </p:spPr>
        <p:txBody>
          <a:bodyPr vert="horz" wrap="square" anchor="t">
            <a:spAutoFit/>
          </a:bodyPr>
          <a:lstStyle/>
          <a:p>
            <a:pPr>
              <a:spcBef>
                <a:spcPct val="50000"/>
              </a:spcBef>
            </a:pPr>
            <a:r>
              <a:rPr lang="zh-CN" altLang="en-US" sz="4800" dirty="0">
                <a:solidFill>
                  <a:schemeClr val="accent1"/>
                </a:solidFill>
                <a:latin typeface="Arial" panose="020B0604020202020204" charset="-76"/>
              </a:rPr>
              <a:t>沸腾</a:t>
            </a:r>
          </a:p>
        </p:txBody>
      </p:sp>
      <p:sp>
        <p:nvSpPr>
          <p:cNvPr id="7175" name="Text Box 7"/>
          <p:cNvSpPr txBox="1"/>
          <p:nvPr/>
        </p:nvSpPr>
        <p:spPr>
          <a:xfrm>
            <a:off x="630555" y="5366068"/>
            <a:ext cx="8207375" cy="639762"/>
          </a:xfrm>
          <a:prstGeom prst="rect">
            <a:avLst/>
          </a:prstGeom>
          <a:noFill/>
          <a:ln w="9525">
            <a:noFill/>
          </a:ln>
        </p:spPr>
        <p:txBody>
          <a:bodyPr vert="horz" wrap="square" anchor="t">
            <a:spAutoFit/>
          </a:bodyPr>
          <a:lstStyle/>
          <a:p>
            <a:pPr>
              <a:spcBef>
                <a:spcPct val="50000"/>
              </a:spcBef>
            </a:pPr>
            <a:r>
              <a:rPr lang="zh-CN" altLang="en-US" sz="3600" b="1" dirty="0">
                <a:latin typeface="Arial" panose="020B0604020202020204" charset="-76"/>
              </a:rPr>
              <a:t>水沸腾后停止加热，水是否继续沸腾？</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0-#ppt_w/2"/>
                                          </p:val>
                                        </p:tav>
                                        <p:tav tm="100000">
                                          <p:val>
                                            <p:strVal val="#ppt_x"/>
                                          </p:val>
                                        </p:tav>
                                      </p:tavLst>
                                    </p:anim>
                                    <p:anim calcmode="lin" valueType="num">
                                      <p:cBhvr additive="base">
                                        <p:cTn id="2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175">
                                            <p:txEl>
                                              <p:pRg st="0" end="0"/>
                                            </p:txEl>
                                          </p:spTgt>
                                        </p:tgtEl>
                                        <p:attrNameLst>
                                          <p:attrName>style.visibility</p:attrName>
                                        </p:attrNameLst>
                                      </p:cBhvr>
                                      <p:to>
                                        <p:strVal val="visible"/>
                                      </p:to>
                                    </p:set>
                                    <p:animEffect transition="in" filter="dissolve">
                                      <p:cBhvr>
                                        <p:cTn id="25" dur="500"/>
                                        <p:tgtEl>
                                          <p:spTgt spid="7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p:nvPr/>
        </p:nvSpPr>
        <p:spPr>
          <a:xfrm>
            <a:off x="836930" y="2128838"/>
            <a:ext cx="7632700" cy="1249362"/>
          </a:xfrm>
          <a:prstGeom prst="rect">
            <a:avLst/>
          </a:prstGeom>
          <a:noFill/>
          <a:ln w="9525">
            <a:noFill/>
          </a:ln>
        </p:spPr>
        <p:txBody>
          <a:bodyPr vert="horz" wrap="square" anchor="t">
            <a:spAutoFit/>
          </a:bodyPr>
          <a:lstStyle/>
          <a:p>
            <a:r>
              <a:rPr lang="zh-CN" altLang="en-US" sz="4400" b="1" dirty="0">
                <a:solidFill>
                  <a:srgbClr val="FF3300"/>
                </a:solidFill>
                <a:latin typeface="Times New Roman" panose="02020603050405020304" pitchFamily="2" charset="0"/>
              </a:rPr>
              <a:t>沸腾</a:t>
            </a:r>
            <a:r>
              <a:rPr lang="zh-CN" altLang="en-US" sz="3200" b="1" dirty="0">
                <a:latin typeface="Times New Roman" panose="02020603050405020304" pitchFamily="2" charset="0"/>
              </a:rPr>
              <a:t>是在一定的温度下液体内部和表面同时发生的剧烈的汽化现象。</a:t>
            </a:r>
          </a:p>
        </p:txBody>
      </p:sp>
      <p:sp>
        <p:nvSpPr>
          <p:cNvPr id="8195" name="Text Box 3"/>
          <p:cNvSpPr txBox="1"/>
          <p:nvPr/>
        </p:nvSpPr>
        <p:spPr>
          <a:xfrm>
            <a:off x="1082358" y="1315720"/>
            <a:ext cx="1981200" cy="579438"/>
          </a:xfrm>
          <a:prstGeom prst="rect">
            <a:avLst/>
          </a:prstGeom>
          <a:noFill/>
          <a:ln w="9525">
            <a:noFill/>
          </a:ln>
        </p:spPr>
        <p:txBody>
          <a:bodyPr vert="horz" wrap="square" anchor="t">
            <a:spAutoFit/>
          </a:bodyPr>
          <a:lstStyle/>
          <a:p>
            <a:pPr>
              <a:spcBef>
                <a:spcPct val="50000"/>
              </a:spcBef>
            </a:pPr>
            <a:r>
              <a:rPr lang="zh-CN" altLang="en-US" sz="3200" b="1" dirty="0">
                <a:latin typeface="Arial" panose="020B0604020202020204" charset="-76"/>
              </a:rPr>
              <a:t>概念：</a:t>
            </a:r>
          </a:p>
        </p:txBody>
      </p:sp>
      <p:sp>
        <p:nvSpPr>
          <p:cNvPr id="8196" name="Text Box 4"/>
          <p:cNvSpPr txBox="1"/>
          <p:nvPr/>
        </p:nvSpPr>
        <p:spPr>
          <a:xfrm>
            <a:off x="879475" y="4043680"/>
            <a:ext cx="7801610" cy="2167890"/>
          </a:xfrm>
          <a:prstGeom prst="rect">
            <a:avLst/>
          </a:prstGeom>
          <a:noFill/>
          <a:ln w="9525">
            <a:noFill/>
          </a:ln>
        </p:spPr>
        <p:txBody>
          <a:bodyPr vert="horz" wrap="square" anchor="t">
            <a:spAutoFit/>
          </a:bodyPr>
          <a:lstStyle/>
          <a:p>
            <a:pPr>
              <a:lnSpc>
                <a:spcPct val="135000"/>
              </a:lnSpc>
              <a:spcBef>
                <a:spcPct val="50000"/>
              </a:spcBef>
            </a:pPr>
            <a:r>
              <a:rPr lang="zh-CN" altLang="en-US" sz="4400" b="1" dirty="0">
                <a:solidFill>
                  <a:srgbClr val="FF3300"/>
                </a:solidFill>
                <a:latin typeface="Arial" panose="020B0604020202020204" charset="-76"/>
              </a:rPr>
              <a:t>沸腾</a:t>
            </a:r>
            <a:r>
              <a:rPr lang="zh-CN" altLang="en-US" sz="2800" b="1" dirty="0">
                <a:latin typeface="Arial" panose="020B0604020202020204" charset="-76"/>
              </a:rPr>
              <a:t>在沸点下进行，低于这个温度，液体吸热升温，不沸腾；在这个温度，吸热，沸腾，但不升温。</a:t>
            </a:r>
          </a:p>
        </p:txBody>
      </p:sp>
      <p:sp>
        <p:nvSpPr>
          <p:cNvPr id="8197" name="Rectangle 5"/>
          <p:cNvSpPr/>
          <p:nvPr/>
        </p:nvSpPr>
        <p:spPr>
          <a:xfrm>
            <a:off x="908368" y="3281363"/>
            <a:ext cx="7632700" cy="762000"/>
          </a:xfrm>
          <a:prstGeom prst="rect">
            <a:avLst/>
          </a:prstGeom>
          <a:noFill/>
          <a:ln w="9525">
            <a:noFill/>
          </a:ln>
        </p:spPr>
        <p:txBody>
          <a:bodyPr vert="horz" wrap="square" anchor="t">
            <a:spAutoFit/>
          </a:bodyPr>
          <a:lstStyle/>
          <a:p>
            <a:r>
              <a:rPr lang="zh-CN" altLang="en-US" sz="3200" b="1" dirty="0">
                <a:latin typeface="Times New Roman" panose="02020603050405020304" pitchFamily="2" charset="0"/>
              </a:rPr>
              <a:t>液体沸腾时的温度叫</a:t>
            </a:r>
            <a:r>
              <a:rPr lang="zh-CN" altLang="en-US" sz="4400" b="1" dirty="0">
                <a:solidFill>
                  <a:srgbClr val="FF3300"/>
                </a:solidFill>
                <a:latin typeface="Times New Roman" panose="02020603050405020304" pitchFamily="2" charset="0"/>
              </a:rPr>
              <a:t>沸点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4">
                                            <p:txEl>
                                              <p:pRg st="0" end="0"/>
                                            </p:txEl>
                                          </p:spTgt>
                                        </p:tgtEl>
                                        <p:attrNameLst>
                                          <p:attrName>style.visibility</p:attrName>
                                        </p:attrNameLst>
                                      </p:cBhvr>
                                      <p:to>
                                        <p:strVal val="visible"/>
                                      </p:to>
                                    </p:set>
                                    <p:animEffect transition="in" filter="dissolve">
                                      <p:cBhvr>
                                        <p:cTn id="12" dur="500"/>
                                        <p:tgtEl>
                                          <p:spTgt spid="81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7">
                                            <p:txEl>
                                              <p:pRg st="0" end="0"/>
                                            </p:txEl>
                                          </p:spTgt>
                                        </p:tgtEl>
                                        <p:attrNameLst>
                                          <p:attrName>style.visibility</p:attrName>
                                        </p:attrNameLst>
                                      </p:cBhvr>
                                      <p:to>
                                        <p:strVal val="visible"/>
                                      </p:to>
                                    </p:set>
                                    <p:animEffect transition="in" filter="dissolve">
                                      <p:cBhvr>
                                        <p:cTn id="17" dur="500"/>
                                        <p:tgtEl>
                                          <p:spTgt spid="81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6">
                                            <p:txEl>
                                              <p:pRg st="0" end="0"/>
                                            </p:txEl>
                                          </p:spTgt>
                                        </p:tgtEl>
                                        <p:attrNameLst>
                                          <p:attrName>style.visibility</p:attrName>
                                        </p:attrNameLst>
                                      </p:cBhvr>
                                      <p:to>
                                        <p:strVal val="visible"/>
                                      </p:to>
                                    </p:set>
                                    <p:animEffect transition="in" filter="dissolve">
                                      <p:cBhvr>
                                        <p:cTn id="22" dur="5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5" grpId="0" build="p"/>
      <p:bldP spid="8196" grpId="0" build="p"/>
      <p:bldP spid="819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8" name="对象 9217"/>
          <p:cNvGraphicFramePr>
            <a:graphicFrameLocks/>
          </p:cNvGraphicFramePr>
          <p:nvPr/>
        </p:nvGraphicFramePr>
        <p:xfrm>
          <a:off x="1115695" y="1451928"/>
          <a:ext cx="6911975" cy="4584700"/>
        </p:xfrm>
        <a:graphic>
          <a:graphicData uri="http://schemas.openxmlformats.org/presentationml/2006/ole">
            <p:oleObj spid="_x0000_s3077" r:id="rId5" imgW="6553800" imgH="3347640" progId="">
              <p:embed/>
            </p:oleObj>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2" name="组合 10241"/>
          <p:cNvGrpSpPr/>
          <p:nvPr/>
        </p:nvGrpSpPr>
        <p:grpSpPr>
          <a:xfrm>
            <a:off x="398463" y="2492375"/>
            <a:ext cx="3417887" cy="2359025"/>
            <a:chOff x="0" y="0"/>
            <a:chExt cx="1950" cy="1361"/>
          </a:xfrm>
        </p:grpSpPr>
        <p:sp>
          <p:nvSpPr>
            <p:cNvPr id="10243" name="文本框 10242"/>
            <p:cNvSpPr txBox="1"/>
            <p:nvPr/>
          </p:nvSpPr>
          <p:spPr>
            <a:xfrm>
              <a:off x="0" y="318"/>
              <a:ext cx="1950" cy="442"/>
            </a:xfrm>
            <a:prstGeom prst="rect">
              <a:avLst/>
            </a:prstGeom>
            <a:noFill/>
            <a:ln w="9525">
              <a:noFill/>
            </a:ln>
          </p:spPr>
          <p:txBody>
            <a:bodyPr vert="horz" wrap="square" anchor="t">
              <a:spAutoFit/>
            </a:bodyPr>
            <a:lstStyle/>
            <a:p>
              <a:r>
                <a:rPr lang="zh-CN" altLang="en-US" sz="4000" dirty="0">
                  <a:solidFill>
                    <a:srgbClr val="FF3300"/>
                  </a:solidFill>
                  <a:latin typeface="Arial" panose="020B0604020202020204" charset="-76"/>
                </a:rPr>
                <a:t>沸腾的条件</a:t>
              </a:r>
            </a:p>
          </p:txBody>
        </p:sp>
        <p:sp>
          <p:nvSpPr>
            <p:cNvPr id="10244" name="左大括号 10243"/>
            <p:cNvSpPr/>
            <p:nvPr/>
          </p:nvSpPr>
          <p:spPr>
            <a:xfrm>
              <a:off x="1724" y="0"/>
              <a:ext cx="136" cy="1361"/>
            </a:xfrm>
            <a:prstGeom prst="leftBrace">
              <a:avLst>
                <a:gd name="adj1" fmla="val 83394"/>
                <a:gd name="adj2" fmla="val 50000"/>
              </a:avLst>
            </a:prstGeom>
            <a:noFill/>
            <a:ln w="9525" cap="flat" cmpd="sng">
              <a:solidFill>
                <a:schemeClr val="bg1"/>
              </a:solidFill>
              <a:prstDash val="solid"/>
              <a:headEnd type="none" w="med" len="med"/>
              <a:tailEnd type="none" w="med" len="med"/>
            </a:ln>
          </p:spPr>
          <p:txBody>
            <a:bodyPr vert="horz" wrap="none" anchor="ctr"/>
            <a:lstStyle/>
            <a:p>
              <a:pPr algn="ctr"/>
              <a:endParaRPr lang="zh-CN" altLang="en-US" sz="2800" dirty="0">
                <a:solidFill>
                  <a:srgbClr val="FF3300"/>
                </a:solidFill>
                <a:latin typeface="Arial" panose="020B0604020202020204" charset="-76"/>
              </a:endParaRPr>
            </a:p>
          </p:txBody>
        </p:sp>
      </p:grpSp>
      <p:sp>
        <p:nvSpPr>
          <p:cNvPr id="10245" name="文本框 10244"/>
          <p:cNvSpPr txBox="1"/>
          <p:nvPr/>
        </p:nvSpPr>
        <p:spPr>
          <a:xfrm>
            <a:off x="3822700" y="2268855"/>
            <a:ext cx="2446338" cy="701675"/>
          </a:xfrm>
          <a:prstGeom prst="rect">
            <a:avLst/>
          </a:prstGeom>
          <a:noFill/>
          <a:ln w="9525">
            <a:noFill/>
          </a:ln>
        </p:spPr>
        <p:txBody>
          <a:bodyPr vert="horz" wrap="square" anchor="t">
            <a:spAutoFit/>
          </a:bodyPr>
          <a:lstStyle/>
          <a:p>
            <a:r>
              <a:rPr lang="zh-CN" altLang="en-US" sz="4000" dirty="0">
                <a:solidFill>
                  <a:srgbClr val="FF3300"/>
                </a:solidFill>
                <a:latin typeface="Arial" panose="020B0604020202020204" charset="-76"/>
              </a:rPr>
              <a:t>到达沸点</a:t>
            </a:r>
          </a:p>
        </p:txBody>
      </p:sp>
      <p:sp>
        <p:nvSpPr>
          <p:cNvPr id="10246" name="文本框 10245"/>
          <p:cNvSpPr txBox="1"/>
          <p:nvPr/>
        </p:nvSpPr>
        <p:spPr>
          <a:xfrm>
            <a:off x="3822700" y="3926205"/>
            <a:ext cx="2446338" cy="701675"/>
          </a:xfrm>
          <a:prstGeom prst="rect">
            <a:avLst/>
          </a:prstGeom>
          <a:noFill/>
          <a:ln w="9525">
            <a:noFill/>
          </a:ln>
        </p:spPr>
        <p:txBody>
          <a:bodyPr vert="horz" wrap="square" anchor="t">
            <a:spAutoFit/>
          </a:bodyPr>
          <a:lstStyle/>
          <a:p>
            <a:r>
              <a:rPr lang="zh-CN" altLang="en-US" sz="4000" dirty="0">
                <a:solidFill>
                  <a:srgbClr val="FF3300"/>
                </a:solidFill>
                <a:latin typeface="Arial" panose="020B0604020202020204" charset="-76"/>
              </a:rPr>
              <a:t>继续吸热</a:t>
            </a:r>
          </a:p>
        </p:txBody>
      </p:sp>
      <p:grpSp>
        <p:nvGrpSpPr>
          <p:cNvPr id="10247" name="组合 10246"/>
          <p:cNvGrpSpPr/>
          <p:nvPr/>
        </p:nvGrpSpPr>
        <p:grpSpPr>
          <a:xfrm>
            <a:off x="6372225" y="1196975"/>
            <a:ext cx="2306638" cy="5189538"/>
            <a:chOff x="0" y="0"/>
            <a:chExt cx="2700" cy="5475"/>
          </a:xfrm>
        </p:grpSpPr>
        <p:grpSp>
          <p:nvGrpSpPr>
            <p:cNvPr id="10248" name="组合 10247"/>
            <p:cNvGrpSpPr/>
            <p:nvPr/>
          </p:nvGrpSpPr>
          <p:grpSpPr>
            <a:xfrm>
              <a:off x="1220" y="2430"/>
              <a:ext cx="1080" cy="972"/>
              <a:chOff x="0" y="0"/>
              <a:chExt cx="1080" cy="972"/>
            </a:xfrm>
          </p:grpSpPr>
          <p:grpSp>
            <p:nvGrpSpPr>
              <p:cNvPr id="10249" name="xjhzja8"/>
              <p:cNvGrpSpPr/>
              <p:nvPr/>
            </p:nvGrpSpPr>
            <p:grpSpPr>
              <a:xfrm>
                <a:off x="0" y="0"/>
                <a:ext cx="1080" cy="972"/>
                <a:chOff x="0" y="0"/>
                <a:chExt cx="1740" cy="1890"/>
              </a:xfrm>
            </p:grpSpPr>
            <p:sp>
              <p:nvSpPr>
                <p:cNvPr id="10250" name="流程图: 可选过程 10249"/>
                <p:cNvSpPr/>
                <p:nvPr/>
              </p:nvSpPr>
              <p:spPr>
                <a:xfrm>
                  <a:off x="225" y="930"/>
                  <a:ext cx="1440" cy="960"/>
                </a:xfrm>
                <a:prstGeom prst="flowChartAlternateProcess">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251" name="任意多边形 10250"/>
                <p:cNvSpPr/>
                <p:nvPr/>
              </p:nvSpPr>
              <p:spPr>
                <a:xfrm>
                  <a:off x="0" y="0"/>
                  <a:ext cx="1740" cy="1129"/>
                </a:xfrm>
                <a:custGeom>
                  <a:avLst/>
                  <a:gdLst/>
                  <a:ahLst/>
                  <a:cxnLst/>
                  <a:rect l="0" t="0" r="0" b="0"/>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grpSp>
            <p:nvGrpSpPr>
              <p:cNvPr id="10252" name="xjhzja12"/>
              <p:cNvGrpSpPr/>
              <p:nvPr/>
            </p:nvGrpSpPr>
            <p:grpSpPr>
              <a:xfrm>
                <a:off x="136" y="375"/>
                <a:ext cx="876" cy="555"/>
                <a:chOff x="0" y="0"/>
                <a:chExt cx="1690" cy="624"/>
              </a:xfrm>
            </p:grpSpPr>
            <p:sp>
              <p:nvSpPr>
                <p:cNvPr id="10253" name="矩形 10252"/>
                <p:cNvSpPr/>
                <p:nvPr/>
              </p:nvSpPr>
              <p:spPr>
                <a:xfrm>
                  <a:off x="41" y="50"/>
                  <a:ext cx="1629" cy="574"/>
                </a:xfrm>
                <a:prstGeom prst="rect">
                  <a:avLst/>
                </a:prstGeom>
                <a:solidFill>
                  <a:schemeClr val="bg1">
                    <a:alpha val="100000"/>
                  </a:schemeClr>
                </a:solidFill>
                <a:ln w="9525">
                  <a:noFill/>
                </a:ln>
              </p:spPr>
              <p:txBody>
                <a:bodyPr/>
                <a:lstStyle/>
                <a:p>
                  <a:endParaRPr lang="zh-CN" altLang="en-US"/>
                </a:p>
              </p:txBody>
            </p:sp>
            <p:sp>
              <p:nvSpPr>
                <p:cNvPr id="10254" name="直接连接符 10253"/>
                <p:cNvSpPr/>
                <p:nvPr/>
              </p:nvSpPr>
              <p:spPr>
                <a:xfrm>
                  <a:off x="0" y="0"/>
                  <a:ext cx="1690" cy="0"/>
                </a:xfrm>
                <a:prstGeom prst="line">
                  <a:avLst/>
                </a:prstGeom>
                <a:ln w="9525" cap="flat" cmpd="sng">
                  <a:solidFill>
                    <a:srgbClr val="000000"/>
                  </a:solidFill>
                  <a:prstDash val="solid"/>
                  <a:headEnd type="none" w="med" len="med"/>
                  <a:tailEnd type="none" w="med" len="med"/>
                </a:ln>
              </p:spPr>
            </p:sp>
          </p:grpSp>
        </p:grpSp>
        <p:sp>
          <p:nvSpPr>
            <p:cNvPr id="10255" name="椭圆 10254"/>
            <p:cNvSpPr/>
            <p:nvPr/>
          </p:nvSpPr>
          <p:spPr>
            <a:xfrm>
              <a:off x="1974" y="2889"/>
              <a:ext cx="150" cy="90"/>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nvGrpSpPr>
            <p:cNvPr id="10256" name="组合 10255"/>
            <p:cNvGrpSpPr/>
            <p:nvPr/>
          </p:nvGrpSpPr>
          <p:grpSpPr>
            <a:xfrm>
              <a:off x="0" y="0"/>
              <a:ext cx="2700" cy="5475"/>
              <a:chOff x="0" y="0"/>
              <a:chExt cx="2700" cy="5475"/>
            </a:xfrm>
          </p:grpSpPr>
          <p:grpSp>
            <p:nvGrpSpPr>
              <p:cNvPr id="10257" name="组合 10256"/>
              <p:cNvGrpSpPr/>
              <p:nvPr/>
            </p:nvGrpSpPr>
            <p:grpSpPr>
              <a:xfrm>
                <a:off x="1008" y="3429"/>
                <a:ext cx="1605" cy="1941"/>
                <a:chOff x="0" y="0"/>
                <a:chExt cx="1605" cy="1941"/>
              </a:xfrm>
            </p:grpSpPr>
            <p:grpSp>
              <p:nvGrpSpPr>
                <p:cNvPr id="10258" name="组合 10257"/>
                <p:cNvGrpSpPr/>
                <p:nvPr/>
              </p:nvGrpSpPr>
              <p:grpSpPr>
                <a:xfrm>
                  <a:off x="0" y="485"/>
                  <a:ext cx="1605" cy="1456"/>
                  <a:chOff x="0" y="0"/>
                  <a:chExt cx="1994" cy="1812"/>
                </a:xfrm>
              </p:grpSpPr>
              <p:grpSp>
                <p:nvGrpSpPr>
                  <p:cNvPr id="10259" name="组合 10258"/>
                  <p:cNvGrpSpPr/>
                  <p:nvPr/>
                </p:nvGrpSpPr>
                <p:grpSpPr>
                  <a:xfrm>
                    <a:off x="89" y="996"/>
                    <a:ext cx="1810" cy="676"/>
                    <a:chOff x="0" y="0"/>
                    <a:chExt cx="1810" cy="676"/>
                  </a:xfrm>
                </p:grpSpPr>
                <p:sp>
                  <p:nvSpPr>
                    <p:cNvPr id="10260" name="任意多边形 10259"/>
                    <p:cNvSpPr/>
                    <p:nvPr/>
                  </p:nvSpPr>
                  <p:spPr>
                    <a:xfrm>
                      <a:off x="40" y="60"/>
                      <a:ext cx="1754" cy="616"/>
                    </a:xfrm>
                    <a:custGeom>
                      <a:avLst/>
                      <a:gdLst>
                        <a:gd name="txL" fmla="*/ 4680 w 21600"/>
                        <a:gd name="txT" fmla="*/ 4680 h 21600"/>
                        <a:gd name="txR" fmla="*/ 16920 w 21600"/>
                        <a:gd name="txB" fmla="*/ 16920 h 21600"/>
                      </a:gdLst>
                      <a:ahLst/>
                      <a:cxnLst>
                        <a:cxn ang="0">
                          <a:pos x="18720" y="10800"/>
                        </a:cxn>
                        <a:cxn ang="90">
                          <a:pos x="10800" y="21600"/>
                        </a:cxn>
                        <a:cxn ang="180">
                          <a:pos x="2880" y="10800"/>
                        </a:cxn>
                        <a:cxn ang="270">
                          <a:pos x="10800" y="0"/>
                        </a:cxn>
                      </a:cxnLst>
                      <a:rect l="txL" t="txT" r="txR" b="txB"/>
                      <a:pathLst>
                        <a:path w="21600" h="21600">
                          <a:moveTo>
                            <a:pt x="0" y="0"/>
                          </a:moveTo>
                          <a:lnTo>
                            <a:pt x="5760" y="21600"/>
                          </a:lnTo>
                          <a:lnTo>
                            <a:pt x="15840" y="21600"/>
                          </a:lnTo>
                          <a:lnTo>
                            <a:pt x="21600" y="0"/>
                          </a:lnTo>
                          <a:close/>
                        </a:path>
                      </a:pathLst>
                    </a:custGeom>
                    <a:solidFill>
                      <a:schemeClr val="bg1">
                        <a:alpha val="100000"/>
                      </a:schemeClr>
                    </a:solidFill>
                    <a:ln w="9525">
                      <a:noFill/>
                    </a:ln>
                  </p:spPr>
                  <p:txBody>
                    <a:bodyPr/>
                    <a:lstStyle/>
                    <a:p>
                      <a:endParaRPr lang="zh-CN" altLang="en-US"/>
                    </a:p>
                  </p:txBody>
                </p:sp>
                <p:sp>
                  <p:nvSpPr>
                    <p:cNvPr id="10261" name="直接连接符 10260"/>
                    <p:cNvSpPr/>
                    <p:nvPr/>
                  </p:nvSpPr>
                  <p:spPr>
                    <a:xfrm>
                      <a:off x="0" y="0"/>
                      <a:ext cx="1810" cy="0"/>
                    </a:xfrm>
                    <a:prstGeom prst="line">
                      <a:avLst/>
                    </a:prstGeom>
                    <a:ln w="9525" cap="flat" cmpd="sng">
                      <a:solidFill>
                        <a:srgbClr val="000000"/>
                      </a:solidFill>
                      <a:prstDash val="solid"/>
                      <a:headEnd type="none" w="med" len="med"/>
                      <a:tailEnd type="none" w="med" len="med"/>
                    </a:ln>
                  </p:spPr>
                </p:sp>
              </p:grpSp>
              <p:sp>
                <p:nvSpPr>
                  <p:cNvPr id="10262" name="任意多边形 10261"/>
                  <p:cNvSpPr/>
                  <p:nvPr/>
                </p:nvSpPr>
                <p:spPr>
                  <a:xfrm>
                    <a:off x="0" y="312"/>
                    <a:ext cx="1994" cy="1404"/>
                  </a:xfrm>
                  <a:custGeom>
                    <a:avLst/>
                    <a:gdLst/>
                    <a:ahLst/>
                    <a:cxnLst/>
                    <a:rect l="0" t="0" r="0" b="0"/>
                    <a:pathLst>
                      <a:path w="1994" h="1404">
                        <a:moveTo>
                          <a:pt x="543" y="1404"/>
                        </a:moveTo>
                        <a:lnTo>
                          <a:pt x="0" y="624"/>
                        </a:lnTo>
                        <a:lnTo>
                          <a:pt x="724" y="312"/>
                        </a:lnTo>
                        <a:lnTo>
                          <a:pt x="724" y="0"/>
                        </a:lnTo>
                        <a:lnTo>
                          <a:pt x="1267" y="0"/>
                        </a:lnTo>
                        <a:lnTo>
                          <a:pt x="1265" y="330"/>
                        </a:lnTo>
                        <a:lnTo>
                          <a:pt x="1994" y="624"/>
                        </a:lnTo>
                        <a:lnTo>
                          <a:pt x="1448" y="1404"/>
                        </a:lnTo>
                        <a:lnTo>
                          <a:pt x="543" y="1404"/>
                        </a:lnTo>
                        <a:close/>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nvGrpSpPr>
                  <p:cNvPr id="10263" name="组合 10262"/>
                  <p:cNvGrpSpPr/>
                  <p:nvPr/>
                </p:nvGrpSpPr>
                <p:grpSpPr>
                  <a:xfrm>
                    <a:off x="632" y="0"/>
                    <a:ext cx="882" cy="1634"/>
                    <a:chOff x="0" y="0"/>
                    <a:chExt cx="882" cy="1634"/>
                  </a:xfrm>
                </p:grpSpPr>
                <p:sp>
                  <p:nvSpPr>
                    <p:cNvPr id="10264" name="任意多边形 10263"/>
                    <p:cNvSpPr/>
                    <p:nvPr/>
                  </p:nvSpPr>
                  <p:spPr>
                    <a:xfrm>
                      <a:off x="161" y="272"/>
                      <a:ext cx="393" cy="295"/>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265" name="hx30Oval 20"/>
                    <p:cNvSpPr/>
                    <p:nvPr/>
                  </p:nvSpPr>
                  <p:spPr>
                    <a:xfrm>
                      <a:off x="201" y="116"/>
                      <a:ext cx="331" cy="52"/>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66" name="hx30Rectangle 21"/>
                    <p:cNvSpPr/>
                    <p:nvPr/>
                  </p:nvSpPr>
                  <p:spPr>
                    <a:xfrm>
                      <a:off x="281" y="0"/>
                      <a:ext cx="165" cy="111"/>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267" name="hx30Freeform 72"/>
                    <p:cNvSpPr/>
                    <p:nvPr/>
                  </p:nvSpPr>
                  <p:spPr>
                    <a:xfrm>
                      <a:off x="40" y="544"/>
                      <a:ext cx="842" cy="1090"/>
                    </a:xfrm>
                    <a:custGeom>
                      <a:avLst/>
                      <a:gdLst/>
                      <a:ahLst/>
                      <a:cxnLst/>
                      <a:rect l="0" t="0" r="0" b="0"/>
                      <a:pathLst>
                        <a:path w="1830" h="3302">
                          <a:moveTo>
                            <a:pt x="840" y="0"/>
                          </a:moveTo>
                          <a:cubicBezTo>
                            <a:pt x="615" y="572"/>
                            <a:pt x="390" y="1144"/>
                            <a:pt x="480" y="1404"/>
                          </a:cubicBezTo>
                          <a:cubicBezTo>
                            <a:pt x="570" y="1664"/>
                            <a:pt x="1170" y="1456"/>
                            <a:pt x="1380" y="1560"/>
                          </a:cubicBezTo>
                          <a:cubicBezTo>
                            <a:pt x="1590" y="1664"/>
                            <a:pt x="1830" y="1872"/>
                            <a:pt x="1740" y="2028"/>
                          </a:cubicBezTo>
                          <a:cubicBezTo>
                            <a:pt x="1650" y="2184"/>
                            <a:pt x="870" y="2366"/>
                            <a:pt x="840" y="2496"/>
                          </a:cubicBezTo>
                          <a:cubicBezTo>
                            <a:pt x="810" y="2626"/>
                            <a:pt x="1410" y="2730"/>
                            <a:pt x="1560" y="2808"/>
                          </a:cubicBezTo>
                          <a:cubicBezTo>
                            <a:pt x="1710" y="2886"/>
                            <a:pt x="1740" y="2886"/>
                            <a:pt x="1740" y="2964"/>
                          </a:cubicBezTo>
                          <a:cubicBezTo>
                            <a:pt x="1740" y="3042"/>
                            <a:pt x="1680" y="3302"/>
                            <a:pt x="1560" y="3276"/>
                          </a:cubicBezTo>
                          <a:cubicBezTo>
                            <a:pt x="1440" y="3250"/>
                            <a:pt x="1170" y="2912"/>
                            <a:pt x="1020" y="2808"/>
                          </a:cubicBezTo>
                          <a:cubicBezTo>
                            <a:pt x="870" y="2704"/>
                            <a:pt x="720" y="2730"/>
                            <a:pt x="660" y="2652"/>
                          </a:cubicBezTo>
                          <a:cubicBezTo>
                            <a:pt x="600" y="2574"/>
                            <a:pt x="540" y="2470"/>
                            <a:pt x="660" y="2340"/>
                          </a:cubicBezTo>
                          <a:cubicBezTo>
                            <a:pt x="780" y="2210"/>
                            <a:pt x="1470" y="1976"/>
                            <a:pt x="1380" y="1872"/>
                          </a:cubicBezTo>
                          <a:cubicBezTo>
                            <a:pt x="1290" y="1768"/>
                            <a:pt x="240" y="2028"/>
                            <a:pt x="120" y="1716"/>
                          </a:cubicBezTo>
                          <a:cubicBezTo>
                            <a:pt x="0" y="1404"/>
                            <a:pt x="330" y="702"/>
                            <a:pt x="66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nvGrpSpPr>
                    <p:cNvPr id="10268" name="组合 10267"/>
                    <p:cNvGrpSpPr>
                      <a:grpSpLocks noChangeAspect="1"/>
                    </p:cNvGrpSpPr>
                    <p:nvPr/>
                  </p:nvGrpSpPr>
                  <p:grpSpPr>
                    <a:xfrm>
                      <a:off x="0" y="176"/>
                      <a:ext cx="712" cy="157"/>
                      <a:chOff x="0" y="0"/>
                      <a:chExt cx="712" cy="157"/>
                    </a:xfrm>
                  </p:grpSpPr>
                  <p:sp>
                    <p:nvSpPr>
                      <p:cNvPr id="10269" name="矩形 10268"/>
                      <p:cNvSpPr>
                        <a:spLocks noChangeAspect="1"/>
                      </p:cNvSpPr>
                      <p:nvPr/>
                    </p:nvSpPr>
                    <p:spPr>
                      <a:xfrm>
                        <a:off x="147" y="0"/>
                        <a:ext cx="418" cy="91"/>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270" name="矩形 10269"/>
                      <p:cNvSpPr>
                        <a:spLocks noChangeAspect="1"/>
                      </p:cNvSpPr>
                      <p:nvPr/>
                    </p:nvSpPr>
                    <p:spPr>
                      <a:xfrm>
                        <a:off x="0" y="71"/>
                        <a:ext cx="712" cy="86"/>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grpSp>
              <p:sp>
                <p:nvSpPr>
                  <p:cNvPr id="10271" name="任意多边形 10270"/>
                  <p:cNvSpPr/>
                  <p:nvPr/>
                </p:nvSpPr>
                <p:spPr>
                  <a:xfrm flipV="1">
                    <a:off x="371" y="1716"/>
                    <a:ext cx="1255" cy="96"/>
                  </a:xfrm>
                  <a:custGeom>
                    <a:avLst/>
                    <a:gdLst>
                      <a:gd name="txL" fmla="*/ 3848 w 21600"/>
                      <a:gd name="txT" fmla="*/ 3848 h 21600"/>
                      <a:gd name="txR" fmla="*/ 17752 w 21600"/>
                      <a:gd name="txB" fmla="*/ 17752 h 21600"/>
                    </a:gdLst>
                    <a:ahLst/>
                    <a:cxnLst>
                      <a:cxn ang="0">
                        <a:pos x="19552" y="10800"/>
                      </a:cxn>
                      <a:cxn ang="90">
                        <a:pos x="10800" y="21600"/>
                      </a:cxn>
                      <a:cxn ang="180">
                        <a:pos x="2048" y="10800"/>
                      </a:cxn>
                      <a:cxn ang="270">
                        <a:pos x="10800" y="0"/>
                      </a:cxn>
                    </a:cxnLst>
                    <a:rect l="txL" t="txT" r="txR" b="txB"/>
                    <a:pathLst>
                      <a:path w="21600" h="21600">
                        <a:moveTo>
                          <a:pt x="0" y="0"/>
                        </a:moveTo>
                        <a:lnTo>
                          <a:pt x="4096" y="21600"/>
                        </a:lnTo>
                        <a:lnTo>
                          <a:pt x="17504" y="21600"/>
                        </a:lnTo>
                        <a:lnTo>
                          <a:pt x="21600" y="0"/>
                        </a:lnTo>
                        <a:close/>
                      </a:path>
                    </a:pathLst>
                  </a:cu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272" name="矩形 10271"/>
                  <p:cNvSpPr/>
                  <p:nvPr/>
                </p:nvSpPr>
                <p:spPr>
                  <a:xfrm>
                    <a:off x="531" y="1696"/>
                    <a:ext cx="944" cy="56"/>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grpSp>
              <p:nvGrpSpPr>
                <p:cNvPr id="10273" name="组合 10272"/>
                <p:cNvGrpSpPr/>
                <p:nvPr/>
              </p:nvGrpSpPr>
              <p:grpSpPr>
                <a:xfrm>
                  <a:off x="510" y="0"/>
                  <a:ext cx="511" cy="527"/>
                  <a:chOff x="0" y="0"/>
                  <a:chExt cx="635" cy="656"/>
                </a:xfrm>
              </p:grpSpPr>
              <p:sp>
                <p:nvSpPr>
                  <p:cNvPr id="10274" name="任意多边形 10273"/>
                  <p:cNvSpPr/>
                  <p:nvPr/>
                </p:nvSpPr>
                <p:spPr>
                  <a:xfrm rot="-900000" flipV="1">
                    <a:off x="174" y="20"/>
                    <a:ext cx="77" cy="537"/>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75" name="任意多边形 10274"/>
                  <p:cNvSpPr/>
                  <p:nvPr/>
                </p:nvSpPr>
                <p:spPr>
                  <a:xfrm>
                    <a:off x="354" y="20"/>
                    <a:ext cx="21" cy="537"/>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76" name="任意多边形 10275"/>
                  <p:cNvSpPr/>
                  <p:nvPr/>
                </p:nvSpPr>
                <p:spPr>
                  <a:xfrm rot="-1500000" flipH="1">
                    <a:off x="114" y="20"/>
                    <a:ext cx="17" cy="537"/>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77" name="任意多边形 10276"/>
                  <p:cNvSpPr/>
                  <p:nvPr/>
                </p:nvSpPr>
                <p:spPr>
                  <a:xfrm flipH="1">
                    <a:off x="454" y="20"/>
                    <a:ext cx="57" cy="537"/>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78" name="任意多边形 10277"/>
                  <p:cNvSpPr/>
                  <p:nvPr/>
                </p:nvSpPr>
                <p:spPr>
                  <a:xfrm rot="19800000">
                    <a:off x="0" y="18"/>
                    <a:ext cx="41" cy="596"/>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79" name="任意多边形 10278"/>
                  <p:cNvSpPr/>
                  <p:nvPr/>
                </p:nvSpPr>
                <p:spPr>
                  <a:xfrm rot="-20100000" flipH="1">
                    <a:off x="594" y="60"/>
                    <a:ext cx="41" cy="596"/>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80" name="任意多边形 10279"/>
                  <p:cNvSpPr/>
                  <p:nvPr/>
                </p:nvSpPr>
                <p:spPr>
                  <a:xfrm rot="-900000" flipV="1">
                    <a:off x="249" y="0"/>
                    <a:ext cx="45" cy="318"/>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281" name="任意多边形 10280"/>
                  <p:cNvSpPr/>
                  <p:nvPr/>
                </p:nvSpPr>
                <p:spPr>
                  <a:xfrm rot="-20700000" flipV="1">
                    <a:off x="574" y="44"/>
                    <a:ext cx="45" cy="318"/>
                  </a:xfrm>
                  <a:custGeom>
                    <a:avLst/>
                    <a:gdLst/>
                    <a:ahLst/>
                    <a:cxnLst/>
                    <a:rect l="0" t="0" r="0" b="0"/>
                    <a:pathLst>
                      <a:path w="180" h="1248">
                        <a:moveTo>
                          <a:pt x="180" y="1248"/>
                        </a:moveTo>
                        <a:cubicBezTo>
                          <a:pt x="90" y="1170"/>
                          <a:pt x="0" y="1092"/>
                          <a:pt x="0" y="936"/>
                        </a:cubicBezTo>
                        <a:cubicBezTo>
                          <a:pt x="0" y="780"/>
                          <a:pt x="180" y="468"/>
                          <a:pt x="180" y="312"/>
                        </a:cubicBezTo>
                        <a:cubicBezTo>
                          <a:pt x="180" y="156"/>
                          <a:pt x="30" y="52"/>
                          <a:pt x="0" y="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grpSp>
          <p:grpSp>
            <p:nvGrpSpPr>
              <p:cNvPr id="10282" name="xjhzja7"/>
              <p:cNvGrpSpPr/>
              <p:nvPr/>
            </p:nvGrpSpPr>
            <p:grpSpPr>
              <a:xfrm>
                <a:off x="1754" y="435"/>
                <a:ext cx="64" cy="2842"/>
                <a:chOff x="0" y="0"/>
                <a:chExt cx="199" cy="2842"/>
              </a:xfrm>
            </p:grpSpPr>
            <p:grpSp>
              <p:nvGrpSpPr>
                <p:cNvPr id="10283" name="组合 10282"/>
                <p:cNvGrpSpPr/>
                <p:nvPr/>
              </p:nvGrpSpPr>
              <p:grpSpPr>
                <a:xfrm>
                  <a:off x="0" y="0"/>
                  <a:ext cx="199" cy="2842"/>
                  <a:chOff x="0" y="0"/>
                  <a:chExt cx="199" cy="2842"/>
                </a:xfrm>
              </p:grpSpPr>
              <p:grpSp>
                <p:nvGrpSpPr>
                  <p:cNvPr id="10284" name="组合 10283"/>
                  <p:cNvGrpSpPr/>
                  <p:nvPr/>
                </p:nvGrpSpPr>
                <p:grpSpPr>
                  <a:xfrm>
                    <a:off x="20" y="571"/>
                    <a:ext cx="157" cy="1725"/>
                    <a:chOff x="0" y="0"/>
                    <a:chExt cx="362" cy="1764"/>
                  </a:xfrm>
                </p:grpSpPr>
                <p:sp>
                  <p:nvSpPr>
                    <p:cNvPr id="10285" name="矩形 10284"/>
                    <p:cNvSpPr/>
                    <p:nvPr/>
                  </p:nvSpPr>
                  <p:spPr>
                    <a:xfrm>
                      <a:off x="123" y="0"/>
                      <a:ext cx="91" cy="1764"/>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nvGrpSpPr>
                    <p:cNvPr id="10286" name="组合 10285"/>
                    <p:cNvGrpSpPr/>
                    <p:nvPr/>
                  </p:nvGrpSpPr>
                  <p:grpSpPr>
                    <a:xfrm rot="5400000">
                      <a:off x="-574" y="804"/>
                      <a:ext cx="1731" cy="142"/>
                      <a:chOff x="0" y="0"/>
                      <a:chExt cx="1600" cy="240"/>
                    </a:xfrm>
                  </p:grpSpPr>
                  <p:sp>
                    <p:nvSpPr>
                      <p:cNvPr id="10287" name="直接连接符 10286"/>
                      <p:cNvSpPr/>
                      <p:nvPr/>
                    </p:nvSpPr>
                    <p:spPr>
                      <a:xfrm>
                        <a:off x="0" y="0"/>
                        <a:ext cx="0" cy="240"/>
                      </a:xfrm>
                      <a:prstGeom prst="line">
                        <a:avLst/>
                      </a:prstGeom>
                      <a:ln w="19050" cap="flat" cmpd="sng">
                        <a:solidFill>
                          <a:srgbClr val="000000"/>
                        </a:solidFill>
                        <a:prstDash val="solid"/>
                        <a:headEnd type="none" w="med" len="med"/>
                        <a:tailEnd type="none" w="med" len="med"/>
                      </a:ln>
                    </p:spPr>
                  </p:sp>
                  <p:sp>
                    <p:nvSpPr>
                      <p:cNvPr id="10288" name="直接连接符 10287"/>
                      <p:cNvSpPr/>
                      <p:nvPr/>
                    </p:nvSpPr>
                    <p:spPr>
                      <a:xfrm>
                        <a:off x="160" y="120"/>
                        <a:ext cx="0" cy="120"/>
                      </a:xfrm>
                      <a:prstGeom prst="line">
                        <a:avLst/>
                      </a:prstGeom>
                      <a:ln w="9525" cap="flat" cmpd="sng">
                        <a:solidFill>
                          <a:srgbClr val="000000"/>
                        </a:solidFill>
                        <a:prstDash val="solid"/>
                        <a:headEnd type="none" w="med" len="med"/>
                        <a:tailEnd type="none" w="med" len="med"/>
                      </a:ln>
                    </p:spPr>
                  </p:sp>
                  <p:sp>
                    <p:nvSpPr>
                      <p:cNvPr id="10289" name="直接连接符 10288"/>
                      <p:cNvSpPr/>
                      <p:nvPr/>
                    </p:nvSpPr>
                    <p:spPr>
                      <a:xfrm>
                        <a:off x="320" y="120"/>
                        <a:ext cx="0" cy="120"/>
                      </a:xfrm>
                      <a:prstGeom prst="line">
                        <a:avLst/>
                      </a:prstGeom>
                      <a:ln w="9525" cap="flat" cmpd="sng">
                        <a:solidFill>
                          <a:srgbClr val="000000"/>
                        </a:solidFill>
                        <a:prstDash val="solid"/>
                        <a:headEnd type="none" w="med" len="med"/>
                        <a:tailEnd type="none" w="med" len="med"/>
                      </a:ln>
                    </p:spPr>
                  </p:sp>
                  <p:sp>
                    <p:nvSpPr>
                      <p:cNvPr id="10290" name="直接连接符 10289"/>
                      <p:cNvSpPr/>
                      <p:nvPr/>
                    </p:nvSpPr>
                    <p:spPr>
                      <a:xfrm>
                        <a:off x="480" y="120"/>
                        <a:ext cx="0" cy="120"/>
                      </a:xfrm>
                      <a:prstGeom prst="line">
                        <a:avLst/>
                      </a:prstGeom>
                      <a:ln w="9525" cap="flat" cmpd="sng">
                        <a:solidFill>
                          <a:srgbClr val="000000"/>
                        </a:solidFill>
                        <a:prstDash val="solid"/>
                        <a:headEnd type="none" w="med" len="med"/>
                        <a:tailEnd type="none" w="med" len="med"/>
                      </a:ln>
                    </p:spPr>
                  </p:sp>
                  <p:sp>
                    <p:nvSpPr>
                      <p:cNvPr id="10291" name="直接连接符 10290"/>
                      <p:cNvSpPr/>
                      <p:nvPr/>
                    </p:nvSpPr>
                    <p:spPr>
                      <a:xfrm>
                        <a:off x="640" y="120"/>
                        <a:ext cx="0" cy="120"/>
                      </a:xfrm>
                      <a:prstGeom prst="line">
                        <a:avLst/>
                      </a:prstGeom>
                      <a:ln w="9525" cap="flat" cmpd="sng">
                        <a:solidFill>
                          <a:srgbClr val="000000"/>
                        </a:solidFill>
                        <a:prstDash val="solid"/>
                        <a:headEnd type="none" w="med" len="med"/>
                        <a:tailEnd type="none" w="med" len="med"/>
                      </a:ln>
                    </p:spPr>
                  </p:sp>
                  <p:sp>
                    <p:nvSpPr>
                      <p:cNvPr id="10292" name="直接连接符 10291"/>
                      <p:cNvSpPr/>
                      <p:nvPr/>
                    </p:nvSpPr>
                    <p:spPr>
                      <a:xfrm>
                        <a:off x="800" y="60"/>
                        <a:ext cx="0" cy="180"/>
                      </a:xfrm>
                      <a:prstGeom prst="line">
                        <a:avLst/>
                      </a:prstGeom>
                      <a:ln w="19050" cap="flat" cmpd="sng">
                        <a:solidFill>
                          <a:srgbClr val="000000"/>
                        </a:solidFill>
                        <a:prstDash val="solid"/>
                        <a:headEnd type="none" w="med" len="med"/>
                        <a:tailEnd type="none" w="med" len="med"/>
                      </a:ln>
                    </p:spPr>
                  </p:sp>
                  <p:sp>
                    <p:nvSpPr>
                      <p:cNvPr id="10293" name="直接连接符 10292"/>
                      <p:cNvSpPr/>
                      <p:nvPr/>
                    </p:nvSpPr>
                    <p:spPr>
                      <a:xfrm>
                        <a:off x="960" y="120"/>
                        <a:ext cx="0" cy="120"/>
                      </a:xfrm>
                      <a:prstGeom prst="line">
                        <a:avLst/>
                      </a:prstGeom>
                      <a:ln w="9525" cap="flat" cmpd="sng">
                        <a:solidFill>
                          <a:srgbClr val="000000"/>
                        </a:solidFill>
                        <a:prstDash val="solid"/>
                        <a:headEnd type="none" w="med" len="med"/>
                        <a:tailEnd type="none" w="med" len="med"/>
                      </a:ln>
                    </p:spPr>
                  </p:sp>
                  <p:sp>
                    <p:nvSpPr>
                      <p:cNvPr id="10294" name="直接连接符 10293"/>
                      <p:cNvSpPr/>
                      <p:nvPr/>
                    </p:nvSpPr>
                    <p:spPr>
                      <a:xfrm>
                        <a:off x="1120" y="120"/>
                        <a:ext cx="0" cy="120"/>
                      </a:xfrm>
                      <a:prstGeom prst="line">
                        <a:avLst/>
                      </a:prstGeom>
                      <a:ln w="9525" cap="flat" cmpd="sng">
                        <a:solidFill>
                          <a:srgbClr val="000000"/>
                        </a:solidFill>
                        <a:prstDash val="solid"/>
                        <a:headEnd type="none" w="med" len="med"/>
                        <a:tailEnd type="none" w="med" len="med"/>
                      </a:ln>
                    </p:spPr>
                  </p:sp>
                  <p:sp>
                    <p:nvSpPr>
                      <p:cNvPr id="10295" name="直接连接符 10294"/>
                      <p:cNvSpPr/>
                      <p:nvPr/>
                    </p:nvSpPr>
                    <p:spPr>
                      <a:xfrm>
                        <a:off x="1280" y="120"/>
                        <a:ext cx="0" cy="120"/>
                      </a:xfrm>
                      <a:prstGeom prst="line">
                        <a:avLst/>
                      </a:prstGeom>
                      <a:ln w="9525" cap="flat" cmpd="sng">
                        <a:solidFill>
                          <a:srgbClr val="000000"/>
                        </a:solidFill>
                        <a:prstDash val="solid"/>
                        <a:headEnd type="none" w="med" len="med"/>
                        <a:tailEnd type="none" w="med" len="med"/>
                      </a:ln>
                    </p:spPr>
                  </p:sp>
                  <p:sp>
                    <p:nvSpPr>
                      <p:cNvPr id="10296" name="直接连接符 10295"/>
                      <p:cNvSpPr/>
                      <p:nvPr/>
                    </p:nvSpPr>
                    <p:spPr>
                      <a:xfrm>
                        <a:off x="1440" y="120"/>
                        <a:ext cx="0" cy="120"/>
                      </a:xfrm>
                      <a:prstGeom prst="line">
                        <a:avLst/>
                      </a:prstGeom>
                      <a:ln w="9525" cap="flat" cmpd="sng">
                        <a:solidFill>
                          <a:srgbClr val="000000"/>
                        </a:solidFill>
                        <a:prstDash val="solid"/>
                        <a:headEnd type="none" w="med" len="med"/>
                        <a:tailEnd type="none" w="med" len="med"/>
                      </a:ln>
                    </p:spPr>
                  </p:sp>
                  <p:sp>
                    <p:nvSpPr>
                      <p:cNvPr id="10297" name="直接连接符 10296"/>
                      <p:cNvSpPr/>
                      <p:nvPr/>
                    </p:nvSpPr>
                    <p:spPr>
                      <a:xfrm>
                        <a:off x="1600" y="0"/>
                        <a:ext cx="0" cy="240"/>
                      </a:xfrm>
                      <a:prstGeom prst="line">
                        <a:avLst/>
                      </a:prstGeom>
                      <a:ln w="19050" cap="flat" cmpd="sng">
                        <a:solidFill>
                          <a:srgbClr val="000000"/>
                        </a:solidFill>
                        <a:prstDash val="solid"/>
                        <a:headEnd type="none" w="med" len="med"/>
                        <a:tailEnd type="none" w="med" len="med"/>
                      </a:ln>
                    </p:spPr>
                  </p:sp>
                </p:grpSp>
                <p:grpSp>
                  <p:nvGrpSpPr>
                    <p:cNvPr id="10298" name="组合 10297"/>
                    <p:cNvGrpSpPr/>
                    <p:nvPr/>
                  </p:nvGrpSpPr>
                  <p:grpSpPr>
                    <a:xfrm rot="-5400000" flipH="1">
                      <a:off x="-794" y="804"/>
                      <a:ext cx="1731" cy="142"/>
                      <a:chOff x="0" y="0"/>
                      <a:chExt cx="1600" cy="240"/>
                    </a:xfrm>
                  </p:grpSpPr>
                  <p:sp>
                    <p:nvSpPr>
                      <p:cNvPr id="10299" name="直接连接符 10298"/>
                      <p:cNvSpPr/>
                      <p:nvPr/>
                    </p:nvSpPr>
                    <p:spPr>
                      <a:xfrm>
                        <a:off x="0" y="0"/>
                        <a:ext cx="0" cy="240"/>
                      </a:xfrm>
                      <a:prstGeom prst="line">
                        <a:avLst/>
                      </a:prstGeom>
                      <a:ln w="19050" cap="flat" cmpd="sng">
                        <a:solidFill>
                          <a:srgbClr val="000000"/>
                        </a:solidFill>
                        <a:prstDash val="solid"/>
                        <a:headEnd type="none" w="med" len="med"/>
                        <a:tailEnd type="none" w="med" len="med"/>
                      </a:ln>
                    </p:spPr>
                  </p:sp>
                  <p:sp>
                    <p:nvSpPr>
                      <p:cNvPr id="10300" name="直接连接符 10299"/>
                      <p:cNvSpPr/>
                      <p:nvPr/>
                    </p:nvSpPr>
                    <p:spPr>
                      <a:xfrm>
                        <a:off x="160" y="120"/>
                        <a:ext cx="0" cy="120"/>
                      </a:xfrm>
                      <a:prstGeom prst="line">
                        <a:avLst/>
                      </a:prstGeom>
                      <a:ln w="9525" cap="flat" cmpd="sng">
                        <a:solidFill>
                          <a:srgbClr val="000000"/>
                        </a:solidFill>
                        <a:prstDash val="solid"/>
                        <a:headEnd type="none" w="med" len="med"/>
                        <a:tailEnd type="none" w="med" len="med"/>
                      </a:ln>
                    </p:spPr>
                  </p:sp>
                  <p:sp>
                    <p:nvSpPr>
                      <p:cNvPr id="10301" name="直接连接符 10300"/>
                      <p:cNvSpPr/>
                      <p:nvPr/>
                    </p:nvSpPr>
                    <p:spPr>
                      <a:xfrm>
                        <a:off x="320" y="120"/>
                        <a:ext cx="0" cy="120"/>
                      </a:xfrm>
                      <a:prstGeom prst="line">
                        <a:avLst/>
                      </a:prstGeom>
                      <a:ln w="9525" cap="flat" cmpd="sng">
                        <a:solidFill>
                          <a:srgbClr val="000000"/>
                        </a:solidFill>
                        <a:prstDash val="solid"/>
                        <a:headEnd type="none" w="med" len="med"/>
                        <a:tailEnd type="none" w="med" len="med"/>
                      </a:ln>
                    </p:spPr>
                  </p:sp>
                  <p:sp>
                    <p:nvSpPr>
                      <p:cNvPr id="10302" name="直接连接符 10301"/>
                      <p:cNvSpPr/>
                      <p:nvPr/>
                    </p:nvSpPr>
                    <p:spPr>
                      <a:xfrm>
                        <a:off x="480" y="120"/>
                        <a:ext cx="0" cy="120"/>
                      </a:xfrm>
                      <a:prstGeom prst="line">
                        <a:avLst/>
                      </a:prstGeom>
                      <a:ln w="9525" cap="flat" cmpd="sng">
                        <a:solidFill>
                          <a:srgbClr val="000000"/>
                        </a:solidFill>
                        <a:prstDash val="solid"/>
                        <a:headEnd type="none" w="med" len="med"/>
                        <a:tailEnd type="none" w="med" len="med"/>
                      </a:ln>
                    </p:spPr>
                  </p:sp>
                  <p:sp>
                    <p:nvSpPr>
                      <p:cNvPr id="10303" name="直接连接符 10302"/>
                      <p:cNvSpPr/>
                      <p:nvPr/>
                    </p:nvSpPr>
                    <p:spPr>
                      <a:xfrm>
                        <a:off x="640" y="120"/>
                        <a:ext cx="0" cy="120"/>
                      </a:xfrm>
                      <a:prstGeom prst="line">
                        <a:avLst/>
                      </a:prstGeom>
                      <a:ln w="9525" cap="flat" cmpd="sng">
                        <a:solidFill>
                          <a:srgbClr val="000000"/>
                        </a:solidFill>
                        <a:prstDash val="solid"/>
                        <a:headEnd type="none" w="med" len="med"/>
                        <a:tailEnd type="none" w="med" len="med"/>
                      </a:ln>
                    </p:spPr>
                  </p:sp>
                  <p:sp>
                    <p:nvSpPr>
                      <p:cNvPr id="10304" name="直接连接符 10303"/>
                      <p:cNvSpPr/>
                      <p:nvPr/>
                    </p:nvSpPr>
                    <p:spPr>
                      <a:xfrm>
                        <a:off x="800" y="60"/>
                        <a:ext cx="0" cy="180"/>
                      </a:xfrm>
                      <a:prstGeom prst="line">
                        <a:avLst/>
                      </a:prstGeom>
                      <a:ln w="19050" cap="flat" cmpd="sng">
                        <a:solidFill>
                          <a:srgbClr val="000000"/>
                        </a:solidFill>
                        <a:prstDash val="solid"/>
                        <a:headEnd type="none" w="med" len="med"/>
                        <a:tailEnd type="none" w="med" len="med"/>
                      </a:ln>
                    </p:spPr>
                  </p:sp>
                  <p:sp>
                    <p:nvSpPr>
                      <p:cNvPr id="10305" name="直接连接符 10304"/>
                      <p:cNvSpPr/>
                      <p:nvPr/>
                    </p:nvSpPr>
                    <p:spPr>
                      <a:xfrm>
                        <a:off x="960" y="120"/>
                        <a:ext cx="0" cy="120"/>
                      </a:xfrm>
                      <a:prstGeom prst="line">
                        <a:avLst/>
                      </a:prstGeom>
                      <a:ln w="9525" cap="flat" cmpd="sng">
                        <a:solidFill>
                          <a:srgbClr val="000000"/>
                        </a:solidFill>
                        <a:prstDash val="solid"/>
                        <a:headEnd type="none" w="med" len="med"/>
                        <a:tailEnd type="none" w="med" len="med"/>
                      </a:ln>
                    </p:spPr>
                  </p:sp>
                  <p:sp>
                    <p:nvSpPr>
                      <p:cNvPr id="10306" name="直接连接符 10305"/>
                      <p:cNvSpPr/>
                      <p:nvPr/>
                    </p:nvSpPr>
                    <p:spPr>
                      <a:xfrm>
                        <a:off x="1120" y="120"/>
                        <a:ext cx="0" cy="120"/>
                      </a:xfrm>
                      <a:prstGeom prst="line">
                        <a:avLst/>
                      </a:prstGeom>
                      <a:ln w="9525" cap="flat" cmpd="sng">
                        <a:solidFill>
                          <a:srgbClr val="000000"/>
                        </a:solidFill>
                        <a:prstDash val="solid"/>
                        <a:headEnd type="none" w="med" len="med"/>
                        <a:tailEnd type="none" w="med" len="med"/>
                      </a:ln>
                    </p:spPr>
                  </p:sp>
                  <p:sp>
                    <p:nvSpPr>
                      <p:cNvPr id="10307" name="直接连接符 10306"/>
                      <p:cNvSpPr/>
                      <p:nvPr/>
                    </p:nvSpPr>
                    <p:spPr>
                      <a:xfrm>
                        <a:off x="1280" y="120"/>
                        <a:ext cx="0" cy="120"/>
                      </a:xfrm>
                      <a:prstGeom prst="line">
                        <a:avLst/>
                      </a:prstGeom>
                      <a:ln w="9525" cap="flat" cmpd="sng">
                        <a:solidFill>
                          <a:srgbClr val="000000"/>
                        </a:solidFill>
                        <a:prstDash val="solid"/>
                        <a:headEnd type="none" w="med" len="med"/>
                        <a:tailEnd type="none" w="med" len="med"/>
                      </a:ln>
                    </p:spPr>
                  </p:sp>
                  <p:sp>
                    <p:nvSpPr>
                      <p:cNvPr id="10308" name="直接连接符 10307"/>
                      <p:cNvSpPr/>
                      <p:nvPr/>
                    </p:nvSpPr>
                    <p:spPr>
                      <a:xfrm>
                        <a:off x="1440" y="120"/>
                        <a:ext cx="0" cy="120"/>
                      </a:xfrm>
                      <a:prstGeom prst="line">
                        <a:avLst/>
                      </a:prstGeom>
                      <a:ln w="9525" cap="flat" cmpd="sng">
                        <a:solidFill>
                          <a:srgbClr val="000000"/>
                        </a:solidFill>
                        <a:prstDash val="solid"/>
                        <a:headEnd type="none" w="med" len="med"/>
                        <a:tailEnd type="none" w="med" len="med"/>
                      </a:ln>
                    </p:spPr>
                  </p:sp>
                  <p:sp>
                    <p:nvSpPr>
                      <p:cNvPr id="10309" name="直接连接符 10308"/>
                      <p:cNvSpPr/>
                      <p:nvPr/>
                    </p:nvSpPr>
                    <p:spPr>
                      <a:xfrm>
                        <a:off x="1600" y="0"/>
                        <a:ext cx="0" cy="240"/>
                      </a:xfrm>
                      <a:prstGeom prst="line">
                        <a:avLst/>
                      </a:prstGeom>
                      <a:ln w="19050" cap="flat" cmpd="sng">
                        <a:solidFill>
                          <a:srgbClr val="000000"/>
                        </a:solidFill>
                        <a:prstDash val="solid"/>
                        <a:headEnd type="none" w="med" len="med"/>
                        <a:tailEnd type="none" w="med" len="med"/>
                      </a:ln>
                    </p:spPr>
                  </p:sp>
                </p:grpSp>
              </p:grpSp>
              <p:sp>
                <p:nvSpPr>
                  <p:cNvPr id="10310" name="流程图: 终止 10309"/>
                  <p:cNvSpPr/>
                  <p:nvPr/>
                </p:nvSpPr>
                <p:spPr>
                  <a:xfrm rot="16200000">
                    <a:off x="-1162" y="1274"/>
                    <a:ext cx="2511" cy="182"/>
                  </a:xfrm>
                  <a:prstGeom prst="flowChartTerminator">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11" name="椭圆 10310"/>
                  <p:cNvSpPr/>
                  <p:nvPr/>
                </p:nvSpPr>
                <p:spPr>
                  <a:xfrm>
                    <a:off x="20" y="0"/>
                    <a:ext cx="157" cy="171"/>
                  </a:xfrm>
                  <a:prstGeom prst="ellipse">
                    <a:avLst/>
                  </a:prstGeom>
                  <a:solidFill>
                    <a:schemeClr val="bg1">
                      <a:alpha val="100000"/>
                    </a:schemeClr>
                  </a:solidFill>
                  <a:ln w="38100" cap="flat" cmpd="dbl">
                    <a:solidFill>
                      <a:srgbClr val="000000"/>
                    </a:solidFill>
                    <a:prstDash val="solid"/>
                    <a:headEnd type="none" w="med" len="med"/>
                    <a:tailEnd type="none" w="med" len="med"/>
                  </a:ln>
                </p:spPr>
                <p:txBody>
                  <a:bodyPr/>
                  <a:lstStyle/>
                  <a:p>
                    <a:endParaRPr lang="zh-CN" altLang="en-US"/>
                  </a:p>
                </p:txBody>
              </p:sp>
              <p:sp>
                <p:nvSpPr>
                  <p:cNvPr id="10312" name="椭圆 10311"/>
                  <p:cNvSpPr/>
                  <p:nvPr/>
                </p:nvSpPr>
                <p:spPr>
                  <a:xfrm>
                    <a:off x="0" y="2464"/>
                    <a:ext cx="199" cy="378"/>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sp>
              <p:nvSpPr>
                <p:cNvPr id="10313" name="直接连接符 10312"/>
                <p:cNvSpPr/>
                <p:nvPr/>
              </p:nvSpPr>
              <p:spPr>
                <a:xfrm>
                  <a:off x="120" y="936"/>
                  <a:ext cx="0" cy="1635"/>
                </a:xfrm>
                <a:prstGeom prst="line">
                  <a:avLst/>
                </a:prstGeom>
                <a:ln w="19050" cap="flat" cmpd="sng">
                  <a:solidFill>
                    <a:srgbClr val="FF0000"/>
                  </a:solidFill>
                  <a:prstDash val="solid"/>
                  <a:headEnd type="none" w="med" len="med"/>
                  <a:tailEnd type="none" w="med" len="med"/>
                </a:ln>
              </p:spPr>
            </p:sp>
          </p:grpSp>
          <p:sp>
            <p:nvSpPr>
              <p:cNvPr id="10314" name="矩形 10313"/>
              <p:cNvSpPr/>
              <p:nvPr/>
            </p:nvSpPr>
            <p:spPr>
              <a:xfrm>
                <a:off x="302" y="0"/>
                <a:ext cx="42" cy="5346"/>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15" name="矩形 10314"/>
              <p:cNvSpPr/>
              <p:nvPr/>
            </p:nvSpPr>
            <p:spPr>
              <a:xfrm>
                <a:off x="238" y="5271"/>
                <a:ext cx="208" cy="69"/>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16" name="矩形 10315"/>
              <p:cNvSpPr/>
              <p:nvPr/>
            </p:nvSpPr>
            <p:spPr>
              <a:xfrm>
                <a:off x="62" y="5361"/>
                <a:ext cx="2638" cy="84"/>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nvGrpSpPr>
              <p:cNvPr id="10317" name="组合 10316"/>
              <p:cNvGrpSpPr/>
              <p:nvPr/>
            </p:nvGrpSpPr>
            <p:grpSpPr>
              <a:xfrm>
                <a:off x="76" y="108"/>
                <a:ext cx="1874" cy="89"/>
                <a:chOff x="0" y="0"/>
                <a:chExt cx="1515" cy="182"/>
              </a:xfrm>
            </p:grpSpPr>
            <p:sp>
              <p:nvSpPr>
                <p:cNvPr id="10318" name="矩形 10317"/>
                <p:cNvSpPr/>
                <p:nvPr/>
              </p:nvSpPr>
              <p:spPr>
                <a:xfrm>
                  <a:off x="0" y="47"/>
                  <a:ext cx="1205" cy="75"/>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19" name="矩形 10318"/>
                <p:cNvSpPr/>
                <p:nvPr/>
              </p:nvSpPr>
              <p:spPr>
                <a:xfrm>
                  <a:off x="132" y="23"/>
                  <a:ext cx="259" cy="139"/>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nvGrpSpPr>
                <p:cNvPr id="10320" name="组合 10319"/>
                <p:cNvGrpSpPr>
                  <a:grpSpLocks noChangeAspect="1"/>
                </p:cNvGrpSpPr>
                <p:nvPr/>
              </p:nvGrpSpPr>
              <p:grpSpPr>
                <a:xfrm rot="-5400000" flipH="1">
                  <a:off x="1251" y="-82"/>
                  <a:ext cx="182" cy="346"/>
                  <a:chOff x="0" y="0"/>
                  <a:chExt cx="1774" cy="2304"/>
                </a:xfrm>
              </p:grpSpPr>
              <p:sp>
                <p:nvSpPr>
                  <p:cNvPr id="10321" name="任意多边形 10320"/>
                  <p:cNvSpPr>
                    <a:spLocks noChangeAspect="1"/>
                  </p:cNvSpPr>
                  <p:nvPr/>
                </p:nvSpPr>
                <p:spPr>
                  <a:xfrm flipH="1">
                    <a:off x="0" y="0"/>
                    <a:ext cx="887" cy="2304"/>
                  </a:xfrm>
                  <a:custGeom>
                    <a:avLst/>
                    <a:gdLst/>
                    <a:ahLst/>
                    <a:cxnLst/>
                    <a:rect l="0" t="0" r="0" b="0"/>
                    <a:pathLst>
                      <a:path w="10000" h="26000">
                        <a:moveTo>
                          <a:pt x="0" y="4000"/>
                        </a:moveTo>
                        <a:lnTo>
                          <a:pt x="209" y="4004"/>
                        </a:lnTo>
                        <a:lnTo>
                          <a:pt x="419" y="4015"/>
                        </a:lnTo>
                        <a:lnTo>
                          <a:pt x="627" y="4033"/>
                        </a:lnTo>
                        <a:lnTo>
                          <a:pt x="835" y="4058"/>
                        </a:lnTo>
                        <a:lnTo>
                          <a:pt x="1042" y="4091"/>
                        </a:lnTo>
                        <a:lnTo>
                          <a:pt x="1247" y="4131"/>
                        </a:lnTo>
                        <a:lnTo>
                          <a:pt x="1452" y="4178"/>
                        </a:lnTo>
                        <a:lnTo>
                          <a:pt x="1654" y="4232"/>
                        </a:lnTo>
                        <a:lnTo>
                          <a:pt x="1854" y="4294"/>
                        </a:lnTo>
                        <a:lnTo>
                          <a:pt x="2052" y="4362"/>
                        </a:lnTo>
                        <a:lnTo>
                          <a:pt x="2248" y="4437"/>
                        </a:lnTo>
                        <a:lnTo>
                          <a:pt x="2440" y="4519"/>
                        </a:lnTo>
                        <a:lnTo>
                          <a:pt x="2630" y="4607"/>
                        </a:lnTo>
                        <a:lnTo>
                          <a:pt x="2817" y="4702"/>
                        </a:lnTo>
                        <a:lnTo>
                          <a:pt x="3000" y="4804"/>
                        </a:lnTo>
                        <a:lnTo>
                          <a:pt x="3180" y="4912"/>
                        </a:lnTo>
                        <a:lnTo>
                          <a:pt x="3355" y="5026"/>
                        </a:lnTo>
                        <a:lnTo>
                          <a:pt x="3527" y="5146"/>
                        </a:lnTo>
                        <a:lnTo>
                          <a:pt x="3694" y="5272"/>
                        </a:lnTo>
                        <a:lnTo>
                          <a:pt x="3857" y="5404"/>
                        </a:lnTo>
                        <a:lnTo>
                          <a:pt x="4015" y="5541"/>
                        </a:lnTo>
                        <a:lnTo>
                          <a:pt x="4168" y="5684"/>
                        </a:lnTo>
                        <a:lnTo>
                          <a:pt x="4316" y="5832"/>
                        </a:lnTo>
                        <a:lnTo>
                          <a:pt x="4459" y="5985"/>
                        </a:lnTo>
                        <a:lnTo>
                          <a:pt x="4596" y="6143"/>
                        </a:lnTo>
                        <a:lnTo>
                          <a:pt x="4728" y="6306"/>
                        </a:lnTo>
                        <a:lnTo>
                          <a:pt x="4854" y="6473"/>
                        </a:lnTo>
                        <a:lnTo>
                          <a:pt x="4974" y="6645"/>
                        </a:lnTo>
                        <a:lnTo>
                          <a:pt x="5088" y="6820"/>
                        </a:lnTo>
                        <a:lnTo>
                          <a:pt x="5196" y="7000"/>
                        </a:lnTo>
                        <a:lnTo>
                          <a:pt x="5298" y="7183"/>
                        </a:lnTo>
                        <a:lnTo>
                          <a:pt x="5393" y="7370"/>
                        </a:lnTo>
                        <a:lnTo>
                          <a:pt x="5481" y="7560"/>
                        </a:lnTo>
                        <a:lnTo>
                          <a:pt x="5563" y="7752"/>
                        </a:lnTo>
                        <a:lnTo>
                          <a:pt x="5638" y="7948"/>
                        </a:lnTo>
                        <a:lnTo>
                          <a:pt x="5706" y="8146"/>
                        </a:lnTo>
                        <a:lnTo>
                          <a:pt x="5768" y="8346"/>
                        </a:lnTo>
                        <a:lnTo>
                          <a:pt x="5822" y="8548"/>
                        </a:lnTo>
                        <a:lnTo>
                          <a:pt x="5869" y="8753"/>
                        </a:lnTo>
                        <a:lnTo>
                          <a:pt x="5909" y="8958"/>
                        </a:lnTo>
                        <a:lnTo>
                          <a:pt x="5942" y="9165"/>
                        </a:lnTo>
                        <a:lnTo>
                          <a:pt x="5967" y="9373"/>
                        </a:lnTo>
                        <a:lnTo>
                          <a:pt x="5985" y="9581"/>
                        </a:lnTo>
                        <a:lnTo>
                          <a:pt x="5996" y="9791"/>
                        </a:lnTo>
                        <a:lnTo>
                          <a:pt x="6000" y="10000"/>
                        </a:lnTo>
                        <a:lnTo>
                          <a:pt x="6000" y="26000"/>
                        </a:lnTo>
                        <a:lnTo>
                          <a:pt x="10000" y="26000"/>
                        </a:lnTo>
                        <a:lnTo>
                          <a:pt x="10000" y="10000"/>
                        </a:lnTo>
                        <a:lnTo>
                          <a:pt x="9994" y="9651"/>
                        </a:lnTo>
                        <a:lnTo>
                          <a:pt x="9976" y="9302"/>
                        </a:lnTo>
                        <a:lnTo>
                          <a:pt x="9945" y="8955"/>
                        </a:lnTo>
                        <a:lnTo>
                          <a:pt x="9903" y="8608"/>
                        </a:lnTo>
                        <a:lnTo>
                          <a:pt x="9848" y="8264"/>
                        </a:lnTo>
                        <a:lnTo>
                          <a:pt x="9781" y="7921"/>
                        </a:lnTo>
                        <a:lnTo>
                          <a:pt x="9703" y="7581"/>
                        </a:lnTo>
                        <a:lnTo>
                          <a:pt x="9613" y="7244"/>
                        </a:lnTo>
                        <a:lnTo>
                          <a:pt x="9511" y="6910"/>
                        </a:lnTo>
                        <a:lnTo>
                          <a:pt x="9397" y="6580"/>
                        </a:lnTo>
                        <a:lnTo>
                          <a:pt x="9272" y="6254"/>
                        </a:lnTo>
                        <a:lnTo>
                          <a:pt x="9135" y="5933"/>
                        </a:lnTo>
                        <a:lnTo>
                          <a:pt x="8988" y="5616"/>
                        </a:lnTo>
                        <a:lnTo>
                          <a:pt x="8829" y="5305"/>
                        </a:lnTo>
                        <a:lnTo>
                          <a:pt x="8660" y="5000"/>
                        </a:lnTo>
                        <a:lnTo>
                          <a:pt x="8480" y="4701"/>
                        </a:lnTo>
                        <a:lnTo>
                          <a:pt x="8290" y="4408"/>
                        </a:lnTo>
                        <a:lnTo>
                          <a:pt x="8090" y="4122"/>
                        </a:lnTo>
                        <a:lnTo>
                          <a:pt x="7880" y="3843"/>
                        </a:lnTo>
                        <a:lnTo>
                          <a:pt x="7660" y="3572"/>
                        </a:lnTo>
                        <a:lnTo>
                          <a:pt x="7431" y="3309"/>
                        </a:lnTo>
                        <a:lnTo>
                          <a:pt x="7193" y="3053"/>
                        </a:lnTo>
                        <a:lnTo>
                          <a:pt x="6947" y="2807"/>
                        </a:lnTo>
                        <a:lnTo>
                          <a:pt x="6691" y="2569"/>
                        </a:lnTo>
                        <a:lnTo>
                          <a:pt x="6428" y="2340"/>
                        </a:lnTo>
                        <a:lnTo>
                          <a:pt x="6157" y="2120"/>
                        </a:lnTo>
                        <a:lnTo>
                          <a:pt x="5878" y="1910"/>
                        </a:lnTo>
                        <a:lnTo>
                          <a:pt x="5592" y="1710"/>
                        </a:lnTo>
                        <a:lnTo>
                          <a:pt x="5299" y="1520"/>
                        </a:lnTo>
                        <a:lnTo>
                          <a:pt x="5000" y="1340"/>
                        </a:lnTo>
                        <a:lnTo>
                          <a:pt x="4695" y="1171"/>
                        </a:lnTo>
                        <a:lnTo>
                          <a:pt x="4384" y="1012"/>
                        </a:lnTo>
                        <a:lnTo>
                          <a:pt x="4067" y="865"/>
                        </a:lnTo>
                        <a:lnTo>
                          <a:pt x="3746" y="728"/>
                        </a:lnTo>
                        <a:lnTo>
                          <a:pt x="3420" y="603"/>
                        </a:lnTo>
                        <a:lnTo>
                          <a:pt x="3090" y="489"/>
                        </a:lnTo>
                        <a:lnTo>
                          <a:pt x="2756" y="387"/>
                        </a:lnTo>
                        <a:lnTo>
                          <a:pt x="2419" y="297"/>
                        </a:lnTo>
                        <a:lnTo>
                          <a:pt x="2079" y="219"/>
                        </a:lnTo>
                        <a:lnTo>
                          <a:pt x="1736" y="152"/>
                        </a:lnTo>
                        <a:lnTo>
                          <a:pt x="1392" y="97"/>
                        </a:lnTo>
                        <a:lnTo>
                          <a:pt x="1045" y="55"/>
                        </a:lnTo>
                        <a:lnTo>
                          <a:pt x="698" y="24"/>
                        </a:lnTo>
                        <a:lnTo>
                          <a:pt x="349" y="6"/>
                        </a:lnTo>
                        <a:lnTo>
                          <a:pt x="0" y="0"/>
                        </a:lnTo>
                      </a:path>
                    </a:pathLst>
                  </a:custGeom>
                  <a:solidFill>
                    <a:schemeClr val="bg1">
                      <a:alpha val="100000"/>
                    </a:schemeClr>
                  </a:solidFill>
                  <a:ln w="9525" cap="flat" cmpd="sng">
                    <a:prstDash val="solid"/>
                    <a:headEnd type="none" w="med" len="med"/>
                    <a:tailEnd type="none" w="med" len="med"/>
                  </a:ln>
                  <a:scene3d>
                    <a:camera prst="legacyObliqueTopRight">
                      <a:rot lat="0" lon="0" rev="0"/>
                    </a:camera>
                    <a:lightRig rig="legacyFlat3" dir="b"/>
                  </a:scene3d>
                  <a:sp3d extrusionH="49200" prstMaterial="legacyMatte">
                    <a:bevelT w="13500" h="13500" prst="angle"/>
                    <a:bevelB w="13500" h="13500" prst="angle"/>
                    <a:extrusionClr>
                      <a:schemeClr val="bg1"/>
                    </a:extrusionClr>
                  </a:sp3d>
                </p:spPr>
                <p:txBody>
                  <a:bodyPr/>
                  <a:lstStyle/>
                  <a:p>
                    <a:endParaRPr lang="zh-CN" altLang="en-US"/>
                  </a:p>
                </p:txBody>
              </p:sp>
              <p:sp>
                <p:nvSpPr>
                  <p:cNvPr id="10322" name="任意多边形 10321"/>
                  <p:cNvSpPr>
                    <a:spLocks noChangeAspect="1"/>
                  </p:cNvSpPr>
                  <p:nvPr/>
                </p:nvSpPr>
                <p:spPr>
                  <a:xfrm>
                    <a:off x="887" y="0"/>
                    <a:ext cx="887" cy="2304"/>
                  </a:xfrm>
                  <a:custGeom>
                    <a:avLst/>
                    <a:gdLst/>
                    <a:ahLst/>
                    <a:cxnLst/>
                    <a:rect l="0" t="0" r="0" b="0"/>
                    <a:pathLst>
                      <a:path w="10000" h="26000">
                        <a:moveTo>
                          <a:pt x="0" y="4000"/>
                        </a:moveTo>
                        <a:lnTo>
                          <a:pt x="209" y="4004"/>
                        </a:lnTo>
                        <a:lnTo>
                          <a:pt x="419" y="4015"/>
                        </a:lnTo>
                        <a:lnTo>
                          <a:pt x="627" y="4033"/>
                        </a:lnTo>
                        <a:lnTo>
                          <a:pt x="835" y="4058"/>
                        </a:lnTo>
                        <a:lnTo>
                          <a:pt x="1042" y="4091"/>
                        </a:lnTo>
                        <a:lnTo>
                          <a:pt x="1247" y="4131"/>
                        </a:lnTo>
                        <a:lnTo>
                          <a:pt x="1452" y="4178"/>
                        </a:lnTo>
                        <a:lnTo>
                          <a:pt x="1654" y="4232"/>
                        </a:lnTo>
                        <a:lnTo>
                          <a:pt x="1854" y="4294"/>
                        </a:lnTo>
                        <a:lnTo>
                          <a:pt x="2052" y="4362"/>
                        </a:lnTo>
                        <a:lnTo>
                          <a:pt x="2248" y="4437"/>
                        </a:lnTo>
                        <a:lnTo>
                          <a:pt x="2440" y="4519"/>
                        </a:lnTo>
                        <a:lnTo>
                          <a:pt x="2630" y="4607"/>
                        </a:lnTo>
                        <a:lnTo>
                          <a:pt x="2817" y="4702"/>
                        </a:lnTo>
                        <a:lnTo>
                          <a:pt x="3000" y="4804"/>
                        </a:lnTo>
                        <a:lnTo>
                          <a:pt x="3180" y="4912"/>
                        </a:lnTo>
                        <a:lnTo>
                          <a:pt x="3355" y="5026"/>
                        </a:lnTo>
                        <a:lnTo>
                          <a:pt x="3527" y="5146"/>
                        </a:lnTo>
                        <a:lnTo>
                          <a:pt x="3694" y="5272"/>
                        </a:lnTo>
                        <a:lnTo>
                          <a:pt x="3857" y="5404"/>
                        </a:lnTo>
                        <a:lnTo>
                          <a:pt x="4015" y="5541"/>
                        </a:lnTo>
                        <a:lnTo>
                          <a:pt x="4168" y="5684"/>
                        </a:lnTo>
                        <a:lnTo>
                          <a:pt x="4316" y="5832"/>
                        </a:lnTo>
                        <a:lnTo>
                          <a:pt x="4459" y="5985"/>
                        </a:lnTo>
                        <a:lnTo>
                          <a:pt x="4596" y="6143"/>
                        </a:lnTo>
                        <a:lnTo>
                          <a:pt x="4728" y="6306"/>
                        </a:lnTo>
                        <a:lnTo>
                          <a:pt x="4854" y="6473"/>
                        </a:lnTo>
                        <a:lnTo>
                          <a:pt x="4974" y="6645"/>
                        </a:lnTo>
                        <a:lnTo>
                          <a:pt x="5088" y="6820"/>
                        </a:lnTo>
                        <a:lnTo>
                          <a:pt x="5196" y="7000"/>
                        </a:lnTo>
                        <a:lnTo>
                          <a:pt x="5298" y="7183"/>
                        </a:lnTo>
                        <a:lnTo>
                          <a:pt x="5393" y="7370"/>
                        </a:lnTo>
                        <a:lnTo>
                          <a:pt x="5481" y="7560"/>
                        </a:lnTo>
                        <a:lnTo>
                          <a:pt x="5563" y="7752"/>
                        </a:lnTo>
                        <a:lnTo>
                          <a:pt x="5638" y="7948"/>
                        </a:lnTo>
                        <a:lnTo>
                          <a:pt x="5706" y="8146"/>
                        </a:lnTo>
                        <a:lnTo>
                          <a:pt x="5768" y="8346"/>
                        </a:lnTo>
                        <a:lnTo>
                          <a:pt x="5822" y="8548"/>
                        </a:lnTo>
                        <a:lnTo>
                          <a:pt x="5869" y="8753"/>
                        </a:lnTo>
                        <a:lnTo>
                          <a:pt x="5909" y="8958"/>
                        </a:lnTo>
                        <a:lnTo>
                          <a:pt x="5942" y="9165"/>
                        </a:lnTo>
                        <a:lnTo>
                          <a:pt x="5967" y="9373"/>
                        </a:lnTo>
                        <a:lnTo>
                          <a:pt x="5985" y="9581"/>
                        </a:lnTo>
                        <a:lnTo>
                          <a:pt x="5996" y="9791"/>
                        </a:lnTo>
                        <a:lnTo>
                          <a:pt x="6000" y="10000"/>
                        </a:lnTo>
                        <a:lnTo>
                          <a:pt x="6000" y="26000"/>
                        </a:lnTo>
                        <a:lnTo>
                          <a:pt x="10000" y="26000"/>
                        </a:lnTo>
                        <a:lnTo>
                          <a:pt x="10000" y="10000"/>
                        </a:lnTo>
                        <a:lnTo>
                          <a:pt x="9994" y="9651"/>
                        </a:lnTo>
                        <a:lnTo>
                          <a:pt x="9976" y="9302"/>
                        </a:lnTo>
                        <a:lnTo>
                          <a:pt x="9945" y="8955"/>
                        </a:lnTo>
                        <a:lnTo>
                          <a:pt x="9903" y="8608"/>
                        </a:lnTo>
                        <a:lnTo>
                          <a:pt x="9848" y="8264"/>
                        </a:lnTo>
                        <a:lnTo>
                          <a:pt x="9781" y="7921"/>
                        </a:lnTo>
                        <a:lnTo>
                          <a:pt x="9703" y="7581"/>
                        </a:lnTo>
                        <a:lnTo>
                          <a:pt x="9613" y="7244"/>
                        </a:lnTo>
                        <a:lnTo>
                          <a:pt x="9511" y="6910"/>
                        </a:lnTo>
                        <a:lnTo>
                          <a:pt x="9397" y="6580"/>
                        </a:lnTo>
                        <a:lnTo>
                          <a:pt x="9272" y="6254"/>
                        </a:lnTo>
                        <a:lnTo>
                          <a:pt x="9135" y="5933"/>
                        </a:lnTo>
                        <a:lnTo>
                          <a:pt x="8988" y="5616"/>
                        </a:lnTo>
                        <a:lnTo>
                          <a:pt x="8829" y="5305"/>
                        </a:lnTo>
                        <a:lnTo>
                          <a:pt x="8660" y="5000"/>
                        </a:lnTo>
                        <a:lnTo>
                          <a:pt x="8480" y="4701"/>
                        </a:lnTo>
                        <a:lnTo>
                          <a:pt x="8290" y="4408"/>
                        </a:lnTo>
                        <a:lnTo>
                          <a:pt x="8090" y="4122"/>
                        </a:lnTo>
                        <a:lnTo>
                          <a:pt x="7880" y="3843"/>
                        </a:lnTo>
                        <a:lnTo>
                          <a:pt x="7660" y="3572"/>
                        </a:lnTo>
                        <a:lnTo>
                          <a:pt x="7431" y="3309"/>
                        </a:lnTo>
                        <a:lnTo>
                          <a:pt x="7193" y="3053"/>
                        </a:lnTo>
                        <a:lnTo>
                          <a:pt x="6947" y="2807"/>
                        </a:lnTo>
                        <a:lnTo>
                          <a:pt x="6691" y="2569"/>
                        </a:lnTo>
                        <a:lnTo>
                          <a:pt x="6428" y="2340"/>
                        </a:lnTo>
                        <a:lnTo>
                          <a:pt x="6157" y="2120"/>
                        </a:lnTo>
                        <a:lnTo>
                          <a:pt x="5878" y="1910"/>
                        </a:lnTo>
                        <a:lnTo>
                          <a:pt x="5592" y="1710"/>
                        </a:lnTo>
                        <a:lnTo>
                          <a:pt x="5299" y="1520"/>
                        </a:lnTo>
                        <a:lnTo>
                          <a:pt x="5000" y="1340"/>
                        </a:lnTo>
                        <a:lnTo>
                          <a:pt x="4695" y="1171"/>
                        </a:lnTo>
                        <a:lnTo>
                          <a:pt x="4384" y="1012"/>
                        </a:lnTo>
                        <a:lnTo>
                          <a:pt x="4067" y="865"/>
                        </a:lnTo>
                        <a:lnTo>
                          <a:pt x="3746" y="728"/>
                        </a:lnTo>
                        <a:lnTo>
                          <a:pt x="3420" y="603"/>
                        </a:lnTo>
                        <a:lnTo>
                          <a:pt x="3090" y="489"/>
                        </a:lnTo>
                        <a:lnTo>
                          <a:pt x="2756" y="387"/>
                        </a:lnTo>
                        <a:lnTo>
                          <a:pt x="2419" y="297"/>
                        </a:lnTo>
                        <a:lnTo>
                          <a:pt x="2079" y="219"/>
                        </a:lnTo>
                        <a:lnTo>
                          <a:pt x="1736" y="152"/>
                        </a:lnTo>
                        <a:lnTo>
                          <a:pt x="1392" y="97"/>
                        </a:lnTo>
                        <a:lnTo>
                          <a:pt x="1045" y="55"/>
                        </a:lnTo>
                        <a:lnTo>
                          <a:pt x="698" y="24"/>
                        </a:lnTo>
                        <a:lnTo>
                          <a:pt x="349" y="6"/>
                        </a:lnTo>
                        <a:lnTo>
                          <a:pt x="0" y="0"/>
                        </a:lnTo>
                      </a:path>
                    </a:pathLst>
                  </a:custGeom>
                  <a:solidFill>
                    <a:schemeClr val="bg1">
                      <a:alpha val="100000"/>
                    </a:schemeClr>
                  </a:solidFill>
                  <a:ln w="9525" cap="flat" cmpd="sng">
                    <a:prstDash val="solid"/>
                    <a:headEnd type="none" w="med" len="med"/>
                    <a:tailEnd type="none" w="med" len="med"/>
                  </a:ln>
                  <a:scene3d>
                    <a:camera prst="legacyObliqueTopRight">
                      <a:rot lat="0" lon="0" rev="0"/>
                    </a:camera>
                    <a:lightRig rig="legacyFlat3" dir="b"/>
                  </a:scene3d>
                  <a:sp3d extrusionH="49200" prstMaterial="legacyMatte">
                    <a:bevelT w="13500" h="13500" prst="angle"/>
                    <a:bevelB w="13500" h="13500" prst="angle"/>
                    <a:extrusionClr>
                      <a:schemeClr val="bg1"/>
                    </a:extrusionClr>
                  </a:sp3d>
                </p:spPr>
                <p:txBody>
                  <a:bodyPr/>
                  <a:lstStyle/>
                  <a:p>
                    <a:endParaRPr lang="zh-CN" altLang="en-US"/>
                  </a:p>
                </p:txBody>
              </p:sp>
            </p:grpSp>
          </p:grpSp>
          <p:grpSp>
            <p:nvGrpSpPr>
              <p:cNvPr id="10323" name="组合 10322"/>
              <p:cNvGrpSpPr/>
              <p:nvPr/>
            </p:nvGrpSpPr>
            <p:grpSpPr>
              <a:xfrm>
                <a:off x="0" y="3462"/>
                <a:ext cx="2330" cy="70"/>
                <a:chOff x="0" y="0"/>
                <a:chExt cx="2330" cy="70"/>
              </a:xfrm>
            </p:grpSpPr>
            <p:sp>
              <p:nvSpPr>
                <p:cNvPr id="10324" name="矩形 10323"/>
                <p:cNvSpPr/>
                <p:nvPr/>
              </p:nvSpPr>
              <p:spPr>
                <a:xfrm>
                  <a:off x="0" y="0"/>
                  <a:ext cx="2330" cy="51"/>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25" name="矩形 10324"/>
                <p:cNvSpPr/>
                <p:nvPr/>
              </p:nvSpPr>
              <p:spPr>
                <a:xfrm>
                  <a:off x="163" y="2"/>
                  <a:ext cx="321" cy="68"/>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grpSp>
          <p:sp>
            <p:nvSpPr>
              <p:cNvPr id="10326" name="任意多边形 10325"/>
              <p:cNvSpPr/>
              <p:nvPr/>
            </p:nvSpPr>
            <p:spPr>
              <a:xfrm flipV="1">
                <a:off x="1226" y="3423"/>
                <a:ext cx="1186" cy="36"/>
              </a:xfrm>
              <a:custGeom>
                <a:avLst/>
                <a:gdLst/>
                <a:ahLst/>
                <a:cxnLst/>
                <a:rect l="0" t="0" r="0" b="0"/>
                <a:pathLst>
                  <a:path w="1680" h="280">
                    <a:moveTo>
                      <a:pt x="0" y="140"/>
                    </a:moveTo>
                    <a:lnTo>
                      <a:pt x="80" y="0"/>
                    </a:lnTo>
                    <a:lnTo>
                      <a:pt x="160" y="280"/>
                    </a:lnTo>
                    <a:lnTo>
                      <a:pt x="240" y="0"/>
                    </a:lnTo>
                    <a:lnTo>
                      <a:pt x="320" y="280"/>
                    </a:lnTo>
                    <a:lnTo>
                      <a:pt x="400" y="0"/>
                    </a:lnTo>
                    <a:lnTo>
                      <a:pt x="480" y="280"/>
                    </a:lnTo>
                    <a:lnTo>
                      <a:pt x="560" y="0"/>
                    </a:lnTo>
                    <a:lnTo>
                      <a:pt x="640" y="280"/>
                    </a:lnTo>
                    <a:lnTo>
                      <a:pt x="720" y="0"/>
                    </a:lnTo>
                    <a:lnTo>
                      <a:pt x="800" y="280"/>
                    </a:lnTo>
                    <a:lnTo>
                      <a:pt x="880" y="0"/>
                    </a:lnTo>
                    <a:lnTo>
                      <a:pt x="960" y="280"/>
                    </a:lnTo>
                    <a:lnTo>
                      <a:pt x="1040" y="0"/>
                    </a:lnTo>
                    <a:lnTo>
                      <a:pt x="1120" y="280"/>
                    </a:lnTo>
                    <a:lnTo>
                      <a:pt x="1200" y="0"/>
                    </a:lnTo>
                    <a:lnTo>
                      <a:pt x="1280" y="280"/>
                    </a:lnTo>
                    <a:lnTo>
                      <a:pt x="1360" y="0"/>
                    </a:lnTo>
                    <a:lnTo>
                      <a:pt x="1440" y="280"/>
                    </a:lnTo>
                    <a:lnTo>
                      <a:pt x="1520" y="0"/>
                    </a:lnTo>
                    <a:lnTo>
                      <a:pt x="1600" y="280"/>
                    </a:lnTo>
                    <a:lnTo>
                      <a:pt x="1680" y="140"/>
                    </a:ln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327" name="矩形 10326"/>
              <p:cNvSpPr/>
              <p:nvPr/>
            </p:nvSpPr>
            <p:spPr>
              <a:xfrm>
                <a:off x="62" y="5451"/>
                <a:ext cx="508" cy="24"/>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28" name="矩形 10327"/>
              <p:cNvSpPr/>
              <p:nvPr/>
            </p:nvSpPr>
            <p:spPr>
              <a:xfrm>
                <a:off x="2178" y="5451"/>
                <a:ext cx="508" cy="24"/>
              </a:xfrm>
              <a:prstGeom prst="rect">
                <a:avLst/>
              </a:prstGeom>
              <a:solidFill>
                <a:schemeClr val="bg1">
                  <a:alpha val="10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329" name="任意多边形 10328"/>
              <p:cNvSpPr/>
              <p:nvPr/>
            </p:nvSpPr>
            <p:spPr>
              <a:xfrm>
                <a:off x="1726" y="120"/>
                <a:ext cx="90" cy="480"/>
              </a:xfrm>
              <a:custGeom>
                <a:avLst/>
                <a:gdLst/>
                <a:ahLst/>
                <a:cxnLst/>
                <a:rect l="0" t="0" r="0" b="0"/>
                <a:pathLst>
                  <a:path w="90" h="480">
                    <a:moveTo>
                      <a:pt x="45" y="0"/>
                    </a:moveTo>
                    <a:cubicBezTo>
                      <a:pt x="40" y="20"/>
                      <a:pt x="38" y="41"/>
                      <a:pt x="30" y="60"/>
                    </a:cubicBezTo>
                    <a:cubicBezTo>
                      <a:pt x="23" y="77"/>
                      <a:pt x="0" y="123"/>
                      <a:pt x="0" y="105"/>
                    </a:cubicBezTo>
                    <a:cubicBezTo>
                      <a:pt x="0" y="69"/>
                      <a:pt x="20" y="35"/>
                      <a:pt x="30" y="0"/>
                    </a:cubicBezTo>
                    <a:cubicBezTo>
                      <a:pt x="50" y="60"/>
                      <a:pt x="30" y="40"/>
                      <a:pt x="90" y="60"/>
                    </a:cubicBezTo>
                    <a:cubicBezTo>
                      <a:pt x="75" y="83"/>
                      <a:pt x="45" y="119"/>
                      <a:pt x="45" y="150"/>
                    </a:cubicBezTo>
                    <a:cubicBezTo>
                      <a:pt x="45" y="255"/>
                      <a:pt x="54" y="360"/>
                      <a:pt x="60" y="465"/>
                    </a:cubicBezTo>
                    <a:cubicBezTo>
                      <a:pt x="61" y="480"/>
                      <a:pt x="60" y="435"/>
                      <a:pt x="60" y="420"/>
                    </a:cubicBezTo>
                  </a:path>
                </a:pathLst>
              </a:cu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330" name="椭圆 10329"/>
              <p:cNvSpPr/>
              <p:nvPr/>
            </p:nvSpPr>
            <p:spPr>
              <a:xfrm>
                <a:off x="1472" y="3105"/>
                <a:ext cx="76" cy="105"/>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331" name="椭圆 10330"/>
              <p:cNvSpPr/>
              <p:nvPr/>
            </p:nvSpPr>
            <p:spPr>
              <a:xfrm>
                <a:off x="1524" y="2904"/>
                <a:ext cx="150" cy="90"/>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332" name="椭圆 10331"/>
              <p:cNvSpPr/>
              <p:nvPr/>
            </p:nvSpPr>
            <p:spPr>
              <a:xfrm>
                <a:off x="1764" y="2844"/>
                <a:ext cx="150" cy="90"/>
              </a:xfrm>
              <a:prstGeom prst="ellipse">
                <a:avLst/>
              </a:prstGeom>
              <a:solidFill>
                <a:schemeClr val="bg1">
                  <a:alpha val="100000"/>
                </a:schemeClr>
              </a:solidFill>
              <a:ln w="9525" cap="flat" cmpd="sng">
                <a:solidFill>
                  <a:srgbClr val="FFFF99"/>
                </a:solidFill>
                <a:prstDash val="solid"/>
                <a:headEnd type="none" w="med" len="med"/>
                <a:tailEnd type="none" w="med" len="med"/>
              </a:ln>
            </p:spPr>
            <p:txBody>
              <a:bodyPr/>
              <a:lstStyle/>
              <a:p>
                <a:endParaRPr lang="zh-CN" altLang="en-US"/>
              </a:p>
            </p:txBody>
          </p:sp>
          <p:sp>
            <p:nvSpPr>
              <p:cNvPr id="10333" name="椭圆 10332"/>
              <p:cNvSpPr/>
              <p:nvPr/>
            </p:nvSpPr>
            <p:spPr>
              <a:xfrm>
                <a:off x="1928" y="3189"/>
                <a:ext cx="46" cy="60"/>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sp>
            <p:nvSpPr>
              <p:cNvPr id="10334" name="椭圆 10333"/>
              <p:cNvSpPr/>
              <p:nvPr/>
            </p:nvSpPr>
            <p:spPr>
              <a:xfrm>
                <a:off x="2122" y="3249"/>
                <a:ext cx="46" cy="60"/>
              </a:xfrm>
              <a:prstGeom prst="ellipse">
                <a:avLst/>
              </a:prstGeom>
              <a:solidFill>
                <a:schemeClr val="bg1">
                  <a:alpha val="100000"/>
                </a:schemeClr>
              </a:solidFill>
              <a:ln w="9525" cap="flat" cmpd="sng">
                <a:solidFill>
                  <a:srgbClr val="000000"/>
                </a:solidFill>
                <a:prstDash val="solid"/>
                <a:headEnd type="none" w="med" len="med"/>
                <a:tailEnd type="none" w="med" len="med"/>
              </a:ln>
            </p:spPr>
            <p:txBody>
              <a:bodyPr/>
              <a:lstStyle/>
              <a:p>
                <a:endParaRPr lang="zh-CN" altLang="en-US"/>
              </a:p>
            </p:txBody>
          </p:sp>
        </p:grpSp>
      </p:grpSp>
      <p:sp>
        <p:nvSpPr>
          <p:cNvPr id="10335" name="左大括号 10334"/>
          <p:cNvSpPr/>
          <p:nvPr/>
        </p:nvSpPr>
        <p:spPr>
          <a:xfrm>
            <a:off x="3105150" y="2413318"/>
            <a:ext cx="647700" cy="2017712"/>
          </a:xfrm>
          <a:prstGeom prst="leftBrace">
            <a:avLst>
              <a:gd name="adj1" fmla="val 25959"/>
              <a:gd name="adj2" fmla="val 50000"/>
            </a:avLst>
          </a:prstGeom>
          <a:noFill/>
          <a:ln w="9525" cap="flat" cmpd="sng">
            <a:solidFill>
              <a:schemeClr val="tx1"/>
            </a:solidFill>
            <a:prstDash val="solid"/>
            <a:headEnd type="none" w="med" len="med"/>
            <a:tailEnd type="none" w="med" len="med"/>
          </a:ln>
        </p:spPr>
        <p:txBody>
          <a:body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blinds(horizontal)">
                                      <p:cBhvr>
                                        <p:cTn id="1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200410131833524126"/>
          <p:cNvPicPr>
            <a:picLocks noChangeAspect="1"/>
          </p:cNvPicPr>
          <p:nvPr/>
        </p:nvPicPr>
        <p:blipFill>
          <a:blip r:embed="rId5" cstate="print"/>
          <a:stretch>
            <a:fillRect/>
          </a:stretch>
        </p:blipFill>
        <p:spPr>
          <a:xfrm>
            <a:off x="133668" y="1875155"/>
            <a:ext cx="2911475" cy="2517775"/>
          </a:xfrm>
          <a:prstGeom prst="rect">
            <a:avLst/>
          </a:prstGeom>
          <a:noFill/>
          <a:ln w="28575" cap="flat" cmpd="sng">
            <a:solidFill>
              <a:srgbClr val="000000"/>
            </a:solidFill>
            <a:prstDash val="solid"/>
            <a:miter/>
            <a:headEnd type="none" w="med" len="med"/>
            <a:tailEnd type="none" w="med" len="med"/>
          </a:ln>
        </p:spPr>
      </p:pic>
      <p:pic>
        <p:nvPicPr>
          <p:cNvPr id="11267" name="Picture 3" descr="200410131833542476"/>
          <p:cNvPicPr>
            <a:picLocks noChangeAspect="1"/>
          </p:cNvPicPr>
          <p:nvPr/>
        </p:nvPicPr>
        <p:blipFill>
          <a:blip r:embed="rId6" cstate="print"/>
          <a:stretch>
            <a:fillRect/>
          </a:stretch>
        </p:blipFill>
        <p:spPr>
          <a:xfrm>
            <a:off x="3084830" y="1873568"/>
            <a:ext cx="2952750" cy="2519362"/>
          </a:xfrm>
          <a:prstGeom prst="rect">
            <a:avLst/>
          </a:prstGeom>
          <a:noFill/>
          <a:ln w="28575" cap="flat" cmpd="sng">
            <a:solidFill>
              <a:srgbClr val="000000"/>
            </a:solidFill>
            <a:prstDash val="solid"/>
            <a:miter/>
            <a:headEnd type="none" w="med" len="med"/>
            <a:tailEnd type="none" w="med" len="med"/>
          </a:ln>
        </p:spPr>
      </p:pic>
      <p:graphicFrame>
        <p:nvGraphicFramePr>
          <p:cNvPr id="11268" name="Object 4"/>
          <p:cNvGraphicFramePr>
            <a:graphicFrameLocks/>
          </p:cNvGraphicFramePr>
          <p:nvPr/>
        </p:nvGraphicFramePr>
        <p:xfrm>
          <a:off x="6037580" y="1873568"/>
          <a:ext cx="2987675" cy="2520950"/>
        </p:xfrm>
        <a:graphic>
          <a:graphicData uri="http://schemas.openxmlformats.org/presentationml/2006/ole">
            <p:oleObj spid="_x0000_s27649" r:id="rId7" imgW="3476190" imgH="3419952" progId="PBrush">
              <p:embed/>
            </p:oleObj>
          </a:graphicData>
        </a:graphic>
      </p:graphicFrame>
      <p:sp>
        <p:nvSpPr>
          <p:cNvPr id="11269" name="Text Box 20"/>
          <p:cNvSpPr txBox="1"/>
          <p:nvPr/>
        </p:nvSpPr>
        <p:spPr>
          <a:xfrm>
            <a:off x="1140143" y="4465955"/>
            <a:ext cx="1152525" cy="579438"/>
          </a:xfrm>
          <a:prstGeom prst="rect">
            <a:avLst/>
          </a:prstGeom>
          <a:noFill/>
          <a:ln w="9525">
            <a:noFill/>
          </a:ln>
        </p:spPr>
        <p:txBody>
          <a:bodyPr vert="horz" wrap="square" anchor="t">
            <a:spAutoFit/>
          </a:bodyPr>
          <a:lstStyle/>
          <a:p>
            <a:pPr>
              <a:spcBef>
                <a:spcPct val="50000"/>
              </a:spcBef>
            </a:pPr>
            <a:r>
              <a:rPr lang="zh-CN" altLang="en-US" sz="3200" dirty="0">
                <a:latin typeface="Arial" panose="020B0604020202020204" charset="-76"/>
              </a:rPr>
              <a:t>摊开</a:t>
            </a:r>
          </a:p>
        </p:txBody>
      </p:sp>
      <p:sp>
        <p:nvSpPr>
          <p:cNvPr id="11270" name="Text Box 20"/>
          <p:cNvSpPr txBox="1"/>
          <p:nvPr/>
        </p:nvSpPr>
        <p:spPr>
          <a:xfrm>
            <a:off x="6396355" y="4465955"/>
            <a:ext cx="2665413" cy="579438"/>
          </a:xfrm>
          <a:prstGeom prst="rect">
            <a:avLst/>
          </a:prstGeom>
          <a:noFill/>
          <a:ln w="9525">
            <a:noFill/>
          </a:ln>
        </p:spPr>
        <p:txBody>
          <a:bodyPr vert="horz" wrap="square" anchor="t">
            <a:spAutoFit/>
          </a:bodyPr>
          <a:lstStyle/>
          <a:p>
            <a:pPr>
              <a:spcBef>
                <a:spcPct val="50000"/>
              </a:spcBef>
            </a:pPr>
            <a:r>
              <a:rPr lang="zh-CN" altLang="en-US" sz="3200" dirty="0">
                <a:latin typeface="Arial" panose="020B0604020202020204" charset="-76"/>
              </a:rPr>
              <a:t>晾在风大处</a:t>
            </a:r>
          </a:p>
        </p:txBody>
      </p:sp>
      <p:sp>
        <p:nvSpPr>
          <p:cNvPr id="11271" name="Text Box 20"/>
          <p:cNvSpPr txBox="1"/>
          <p:nvPr/>
        </p:nvSpPr>
        <p:spPr>
          <a:xfrm>
            <a:off x="3372168" y="4537393"/>
            <a:ext cx="2952750" cy="579437"/>
          </a:xfrm>
          <a:prstGeom prst="rect">
            <a:avLst/>
          </a:prstGeom>
          <a:noFill/>
          <a:ln w="9525">
            <a:noFill/>
          </a:ln>
        </p:spPr>
        <p:txBody>
          <a:bodyPr vert="horz" wrap="square" anchor="t">
            <a:spAutoFit/>
          </a:bodyPr>
          <a:lstStyle/>
          <a:p>
            <a:pPr>
              <a:spcBef>
                <a:spcPct val="50000"/>
              </a:spcBef>
            </a:pPr>
            <a:r>
              <a:rPr lang="zh-CN" altLang="en-US" sz="3200" dirty="0">
                <a:latin typeface="Arial" panose="020B0604020202020204" charset="-76"/>
              </a:rPr>
              <a:t>晒在太阳下</a:t>
            </a:r>
          </a:p>
        </p:txBody>
      </p:sp>
      <p:sp>
        <p:nvSpPr>
          <p:cNvPr id="11272" name="Text Box 21"/>
          <p:cNvSpPr txBox="1"/>
          <p:nvPr/>
        </p:nvSpPr>
        <p:spPr>
          <a:xfrm>
            <a:off x="3659505" y="5761355"/>
            <a:ext cx="1657350" cy="519113"/>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温度</a:t>
            </a:r>
            <a:r>
              <a:rPr lang="zh-CN" altLang="en-US" sz="2800" dirty="0">
                <a:latin typeface="Arial" panose="020B0604020202020204" charset="-76"/>
              </a:rPr>
              <a:t>更高</a:t>
            </a:r>
          </a:p>
        </p:txBody>
      </p:sp>
      <p:sp>
        <p:nvSpPr>
          <p:cNvPr id="11273" name="Text Box 21"/>
          <p:cNvSpPr txBox="1"/>
          <p:nvPr/>
        </p:nvSpPr>
        <p:spPr>
          <a:xfrm>
            <a:off x="6540818" y="5834380"/>
            <a:ext cx="2160587" cy="944563"/>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液体表面空气流动</a:t>
            </a:r>
            <a:r>
              <a:rPr lang="zh-CN" altLang="en-US" sz="2800" dirty="0">
                <a:latin typeface="Arial" panose="020B0604020202020204" charset="-76"/>
              </a:rPr>
              <a:t>更快 </a:t>
            </a:r>
          </a:p>
        </p:txBody>
      </p:sp>
      <p:sp>
        <p:nvSpPr>
          <p:cNvPr id="11274" name="Line 14"/>
          <p:cNvSpPr/>
          <p:nvPr/>
        </p:nvSpPr>
        <p:spPr>
          <a:xfrm>
            <a:off x="4380230" y="5042218"/>
            <a:ext cx="0" cy="647700"/>
          </a:xfrm>
          <a:prstGeom prst="line">
            <a:avLst/>
          </a:prstGeom>
          <a:ln w="63500" cap="flat" cmpd="sng">
            <a:solidFill>
              <a:schemeClr val="tx1"/>
            </a:solidFill>
            <a:prstDash val="solid"/>
            <a:headEnd type="none" w="med" len="med"/>
            <a:tailEnd type="triangle" w="med" len="med"/>
          </a:ln>
        </p:spPr>
      </p:sp>
      <p:sp>
        <p:nvSpPr>
          <p:cNvPr id="11275" name="Line 15"/>
          <p:cNvSpPr/>
          <p:nvPr/>
        </p:nvSpPr>
        <p:spPr>
          <a:xfrm>
            <a:off x="7548880" y="5113655"/>
            <a:ext cx="0" cy="647700"/>
          </a:xfrm>
          <a:prstGeom prst="line">
            <a:avLst/>
          </a:prstGeom>
          <a:ln w="63500" cap="flat" cmpd="sng">
            <a:solidFill>
              <a:schemeClr val="tx1"/>
            </a:solidFill>
            <a:prstDash val="solid"/>
            <a:headEnd type="none" w="med" len="med"/>
            <a:tailEnd type="triangle" w="med" len="med"/>
          </a:ln>
        </p:spPr>
      </p:sp>
      <p:sp>
        <p:nvSpPr>
          <p:cNvPr id="11278" name="Line 17"/>
          <p:cNvSpPr/>
          <p:nvPr/>
        </p:nvSpPr>
        <p:spPr>
          <a:xfrm>
            <a:off x="1667510" y="5113655"/>
            <a:ext cx="0" cy="481330"/>
          </a:xfrm>
          <a:prstGeom prst="line">
            <a:avLst/>
          </a:prstGeom>
          <a:ln w="63500" cap="flat" cmpd="sng">
            <a:solidFill>
              <a:schemeClr val="tx1"/>
            </a:solidFill>
            <a:prstDash val="solid"/>
            <a:headEnd type="none" w="med" len="med"/>
            <a:tailEnd type="triangle" w="med" len="med"/>
          </a:ln>
        </p:spPr>
      </p:sp>
      <p:sp>
        <p:nvSpPr>
          <p:cNvPr id="2" name="文本框 1"/>
          <p:cNvSpPr txBox="1"/>
          <p:nvPr/>
        </p:nvSpPr>
        <p:spPr>
          <a:xfrm>
            <a:off x="1309370" y="969645"/>
            <a:ext cx="6888480" cy="768350"/>
          </a:xfrm>
          <a:prstGeom prst="rect">
            <a:avLst/>
          </a:prstGeom>
          <a:noFill/>
        </p:spPr>
        <p:txBody>
          <a:bodyPr wrap="none" rtlCol="0">
            <a:spAutoFit/>
          </a:bodyPr>
          <a:lstStyle/>
          <a:p>
            <a:pPr algn="l">
              <a:spcBef>
                <a:spcPct val="50000"/>
              </a:spcBef>
            </a:pPr>
            <a:r>
              <a:rPr lang="zh-CN" altLang="en-US" sz="4400" dirty="0">
                <a:solidFill>
                  <a:schemeClr val="accent1"/>
                </a:solidFill>
                <a:latin typeface="Arial" panose="020B0604020202020204" charset="-76"/>
                <a:ea typeface="方正舒体" pitchFamily="2" charset="-122"/>
                <a:sym typeface="+mn-ea"/>
              </a:rPr>
              <a:t>影响液体蒸发快慢的因素：</a:t>
            </a:r>
            <a:endParaRPr lang="zh-CN" altLang="en-US" sz="4400" dirty="0">
              <a:solidFill>
                <a:schemeClr val="accent1"/>
              </a:solidFill>
              <a:latin typeface="Arial" panose="020B0604020202020204" charset="-76"/>
              <a:ea typeface="方正舒体" pitchFamily="2" charset="-122"/>
            </a:endParaRPr>
          </a:p>
        </p:txBody>
      </p:sp>
      <p:sp>
        <p:nvSpPr>
          <p:cNvPr id="3" name="Text Box 21"/>
          <p:cNvSpPr txBox="1"/>
          <p:nvPr/>
        </p:nvSpPr>
        <p:spPr>
          <a:xfrm>
            <a:off x="713105" y="5689926"/>
            <a:ext cx="2160905" cy="522285"/>
          </a:xfrm>
          <a:prstGeom prst="rect">
            <a:avLst/>
          </a:prstGeom>
          <a:noFill/>
          <a:ln w="9525">
            <a:noFill/>
          </a:ln>
        </p:spPr>
        <p:txBody>
          <a:bodyPr vert="horz" wrap="square" anchor="t">
            <a:spAutoFit/>
          </a:bodyPr>
          <a:lstStyle/>
          <a:p>
            <a:pPr>
              <a:spcBef>
                <a:spcPct val="50000"/>
              </a:spcBef>
            </a:pPr>
            <a:r>
              <a:rPr lang="zh-CN" altLang="en-US" sz="2800" dirty="0">
                <a:solidFill>
                  <a:srgbClr val="FF0000"/>
                </a:solidFill>
                <a:latin typeface="Arial" panose="020B0604020202020204" charset="-76"/>
              </a:rPr>
              <a:t>表面积</a:t>
            </a:r>
            <a:r>
              <a:rPr lang="zh-CN" altLang="en-US" sz="2800" dirty="0">
                <a:latin typeface="Arial" panose="020B0604020202020204" charset="-76"/>
              </a:rPr>
              <a:t>更大</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blinds(horizontal)">
                                      <p:cBhvr>
                                        <p:cTn id="12" dur="500"/>
                                        <p:tgtEl>
                                          <p:spTgt spid="112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blinds(horizontal)">
                                      <p:cBhvr>
                                        <p:cTn id="1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1027"/>
          <p:cNvSpPr txBox="1"/>
          <p:nvPr/>
        </p:nvSpPr>
        <p:spPr>
          <a:xfrm>
            <a:off x="383540" y="2402840"/>
            <a:ext cx="8488680" cy="3476625"/>
          </a:xfrm>
          <a:prstGeom prst="rect">
            <a:avLst/>
          </a:prstGeom>
          <a:noFill/>
          <a:ln w="9525">
            <a:noFill/>
          </a:ln>
        </p:spPr>
        <p:txBody>
          <a:bodyPr vert="horz" wrap="square" anchor="t">
            <a:spAutoFit/>
          </a:bodyPr>
          <a:lstStyle/>
          <a:p>
            <a:pPr>
              <a:spcBef>
                <a:spcPct val="50000"/>
              </a:spcBef>
            </a:pPr>
            <a:r>
              <a:rPr lang="en-US" altLang="x-none" sz="4000" b="1" dirty="0">
                <a:solidFill>
                  <a:srgbClr val="339966"/>
                </a:solidFill>
                <a:latin typeface="方正舒体" pitchFamily="2" charset="-122"/>
                <a:ea typeface="方正舒体" pitchFamily="2" charset="-122"/>
              </a:rPr>
              <a:t>1.</a:t>
            </a:r>
            <a:r>
              <a:rPr lang="zh-CN" altLang="en-US" sz="4000" b="1" dirty="0">
                <a:solidFill>
                  <a:srgbClr val="FF0066"/>
                </a:solidFill>
                <a:latin typeface="方正舒体" pitchFamily="2" charset="-122"/>
                <a:ea typeface="方正舒体" pitchFamily="2" charset="-122"/>
              </a:rPr>
              <a:t>液体温度</a:t>
            </a:r>
            <a:r>
              <a:rPr lang="zh-CN" altLang="en-US" sz="4000" b="1" dirty="0">
                <a:solidFill>
                  <a:srgbClr val="339966"/>
                </a:solidFill>
                <a:latin typeface="方正舒体" pitchFamily="2" charset="-122"/>
                <a:ea typeface="方正舒体" pitchFamily="2" charset="-122"/>
              </a:rPr>
              <a:t>越高，蒸发越快</a:t>
            </a:r>
          </a:p>
          <a:p>
            <a:pPr>
              <a:spcBef>
                <a:spcPct val="50000"/>
              </a:spcBef>
            </a:pPr>
            <a:r>
              <a:rPr lang="en-US" altLang="x-none" sz="4000" b="1" dirty="0">
                <a:solidFill>
                  <a:srgbClr val="339966"/>
                </a:solidFill>
                <a:latin typeface="方正舒体" pitchFamily="2" charset="-122"/>
                <a:ea typeface="方正舒体" pitchFamily="2" charset="-122"/>
              </a:rPr>
              <a:t>2.</a:t>
            </a:r>
            <a:r>
              <a:rPr lang="zh-CN" altLang="en-US" sz="4000" b="1" dirty="0">
                <a:solidFill>
                  <a:srgbClr val="FF0066"/>
                </a:solidFill>
                <a:latin typeface="方正舒体" pitchFamily="2" charset="-122"/>
                <a:ea typeface="方正舒体" pitchFamily="2" charset="-122"/>
              </a:rPr>
              <a:t>液体的表面积</a:t>
            </a:r>
            <a:r>
              <a:rPr lang="zh-CN" altLang="en-US" sz="4000" b="1" dirty="0">
                <a:solidFill>
                  <a:srgbClr val="339966"/>
                </a:solidFill>
                <a:latin typeface="方正舒体" pitchFamily="2" charset="-122"/>
                <a:ea typeface="方正舒体" pitchFamily="2" charset="-122"/>
              </a:rPr>
              <a:t>越大，蒸发越快</a:t>
            </a:r>
          </a:p>
          <a:p>
            <a:pPr>
              <a:spcBef>
                <a:spcPct val="50000"/>
              </a:spcBef>
            </a:pPr>
            <a:r>
              <a:rPr lang="en-US" altLang="x-none" sz="4000" b="1" dirty="0">
                <a:solidFill>
                  <a:srgbClr val="339966"/>
                </a:solidFill>
                <a:latin typeface="方正舒体" pitchFamily="2" charset="-122"/>
                <a:ea typeface="方正舒体" pitchFamily="2" charset="-122"/>
              </a:rPr>
              <a:t>3.</a:t>
            </a:r>
            <a:r>
              <a:rPr lang="zh-CN" altLang="en-US" sz="4000" b="1" dirty="0">
                <a:solidFill>
                  <a:srgbClr val="FF0066"/>
                </a:solidFill>
                <a:latin typeface="方正舒体" pitchFamily="2" charset="-122"/>
                <a:ea typeface="方正舒体" pitchFamily="2" charset="-122"/>
              </a:rPr>
              <a:t>液体表面空气流动</a:t>
            </a:r>
            <a:r>
              <a:rPr lang="zh-CN" altLang="en-US" sz="4000" b="1" dirty="0">
                <a:solidFill>
                  <a:srgbClr val="339966"/>
                </a:solidFill>
                <a:latin typeface="方正舒体" pitchFamily="2" charset="-122"/>
                <a:ea typeface="方正舒体" pitchFamily="2" charset="-122"/>
              </a:rPr>
              <a:t>越快</a:t>
            </a:r>
            <a:r>
              <a:rPr lang="en-US" altLang="x-none" sz="4000" b="1" dirty="0">
                <a:solidFill>
                  <a:srgbClr val="339966"/>
                </a:solidFill>
                <a:latin typeface="方正舒体" pitchFamily="2" charset="-122"/>
                <a:ea typeface="方正舒体" pitchFamily="2" charset="-122"/>
              </a:rPr>
              <a:t>,</a:t>
            </a:r>
            <a:r>
              <a:rPr lang="zh-CN" altLang="en-US" sz="4000" b="1" dirty="0">
                <a:solidFill>
                  <a:srgbClr val="339966"/>
                </a:solidFill>
                <a:latin typeface="方正舒体" pitchFamily="2" charset="-122"/>
                <a:ea typeface="方正舒体" pitchFamily="2" charset="-122"/>
              </a:rPr>
              <a:t>蒸发越快</a:t>
            </a:r>
          </a:p>
          <a:p>
            <a:pPr>
              <a:spcBef>
                <a:spcPct val="50000"/>
              </a:spcBef>
            </a:pPr>
            <a:endParaRPr lang="zh-CN" altLang="en-US" sz="4000" b="1" dirty="0">
              <a:solidFill>
                <a:srgbClr val="339966"/>
              </a:solidFill>
              <a:latin typeface="方正舒体" pitchFamily="2" charset="-122"/>
              <a:ea typeface="方正舒体" pitchFamily="2" charset="-122"/>
            </a:endParaRPr>
          </a:p>
        </p:txBody>
      </p:sp>
      <p:sp>
        <p:nvSpPr>
          <p:cNvPr id="12291" name="矩形 12290"/>
          <p:cNvSpPr/>
          <p:nvPr/>
        </p:nvSpPr>
        <p:spPr>
          <a:xfrm>
            <a:off x="519430" y="1312228"/>
            <a:ext cx="1727200" cy="576262"/>
          </a:xfrm>
          <a:prstGeom prst="rect">
            <a:avLst/>
          </a:prstGeom>
        </p:spPr>
        <p:txBody>
          <a:bodyPr wrap="none" fromWordArt="1">
            <a:prstTxWarp prst="textPlain">
              <a:avLst>
                <a:gd name="adj" fmla="val 50000"/>
              </a:avLst>
            </a:prstTxWarp>
            <a:normAutofit fontScale="90000" lnSpcReduction="10000"/>
          </a:bodyPr>
          <a:lstStyle/>
          <a:p>
            <a:pPr algn="ctr"/>
            <a:r>
              <a:rPr lang="zh-CN" altLang="en-US" sz="3600">
                <a:ln w="9525" cap="flat" cmpd="sng">
                  <a:solidFill>
                    <a:srgbClr val="FF3300"/>
                  </a:solidFill>
                  <a:prstDash val="solid"/>
                  <a:headEnd type="none" w="med" len="med"/>
                  <a:tailEnd type="none" w="med" len="med"/>
                </a:ln>
                <a:solidFill>
                  <a:srgbClr val="3399FF">
                    <a:alpha val="100000"/>
                  </a:srgbClr>
                </a:solidFill>
                <a:effectLst>
                  <a:outerShdw dist="38100" dir="5400000" algn="ctr" rotWithShape="0">
                    <a:srgbClr val="4D4D4D">
                      <a:alpha val="78000"/>
                    </a:srgbClr>
                  </a:outerShdw>
                </a:effectLst>
                <a:latin typeface="宋体" panose="02010600030101010101" pitchFamily="2" charset="-122"/>
                <a:ea typeface="宋体" panose="02010600030101010101" pitchFamily="2" charset="-122"/>
              </a:rPr>
              <a:t> 结论</a:t>
            </a:r>
          </a:p>
        </p:txBody>
      </p:sp>
      <p:sp>
        <p:nvSpPr>
          <p:cNvPr id="12292" name="Text Box 1031"/>
          <p:cNvSpPr txBox="1"/>
          <p:nvPr/>
        </p:nvSpPr>
        <p:spPr>
          <a:xfrm>
            <a:off x="273685" y="5234305"/>
            <a:ext cx="8295640" cy="645160"/>
          </a:xfrm>
          <a:prstGeom prst="rect">
            <a:avLst/>
          </a:prstGeom>
          <a:noFill/>
          <a:ln w="9525">
            <a:noFill/>
          </a:ln>
        </p:spPr>
        <p:txBody>
          <a:bodyPr vert="horz" wrap="square" anchor="t">
            <a:spAutoFit/>
          </a:bodyPr>
          <a:lstStyle/>
          <a:p>
            <a:pPr>
              <a:spcBef>
                <a:spcPct val="50000"/>
              </a:spcBef>
            </a:pPr>
            <a:r>
              <a:rPr lang="en-US" altLang="x-none" sz="3600" b="1" dirty="0">
                <a:solidFill>
                  <a:srgbClr val="009900"/>
                </a:solidFill>
                <a:latin typeface="Arial" panose="020B0604020202020204" charset="-76"/>
                <a:ea typeface="方正舒体" pitchFamily="2" charset="-122"/>
              </a:rPr>
              <a:t> 4.</a:t>
            </a:r>
            <a:r>
              <a:rPr lang="zh-CN" altLang="en-US" sz="3600" b="1" dirty="0">
                <a:solidFill>
                  <a:srgbClr val="A50021"/>
                </a:solidFill>
                <a:latin typeface="Arial" panose="020B0604020202020204" charset="-76"/>
                <a:ea typeface="方正舒体" pitchFamily="2" charset="-122"/>
              </a:rPr>
              <a:t>液体蒸发的快慢还与液体的性质有关</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wipe(left)">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2"/>
                                        </p:tgtEl>
                                        <p:attrNameLst>
                                          <p:attrName>style.visibility</p:attrName>
                                        </p:attrNameLst>
                                      </p:cBhvr>
                                      <p:to>
                                        <p:strVal val="visible"/>
                                      </p:to>
                                    </p:set>
                                    <p:anim calcmode="lin" valueType="num">
                                      <p:cBhvr additive="base">
                                        <p:cTn id="18" dur="500" fill="hold"/>
                                        <p:tgtEl>
                                          <p:spTgt spid="12292"/>
                                        </p:tgtEl>
                                        <p:attrNameLst>
                                          <p:attrName>ppt_x</p:attrName>
                                        </p:attrNameLst>
                                      </p:cBhvr>
                                      <p:tavLst>
                                        <p:tav tm="0">
                                          <p:val>
                                            <p:strVal val="0-#ppt_w/2"/>
                                          </p:val>
                                        </p:tav>
                                        <p:tav tm="100000">
                                          <p:val>
                                            <p:strVal val="#ppt_x"/>
                                          </p:val>
                                        </p:tav>
                                      </p:tavLst>
                                    </p:anim>
                                    <p:anim calcmode="lin" valueType="num">
                                      <p:cBhvr additive="base">
                                        <p:cTn id="19"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5"/>
  <p:tag name="KSO_WM_TAG_VERSION" val="1.0"/>
  <p:tag name="KSO_WM_SLIDE_ID" val="custom596_12"/>
  <p:tag name="KSO_WM_SLIDE_INDEX" val="12"/>
  <p:tag name="KSO_WM_SLIDE_ITEM_CNT" val="2"/>
  <p:tag name="KSO_WM_SLIDE_LAYOUT" val="a_b_e"/>
  <p:tag name="KSO_WM_SLIDE_LAYOUT_CNT" val="1_1_1"/>
  <p:tag name="KSO_WM_SLIDE_TYPE" val="section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a"/>
  <p:tag name="KSO_WM_UNIT_INDEX" val="1"/>
  <p:tag name="KSO_WM_UNIT_ID" val="custom596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Office 主题">
  <a:themeElements>
    <a:clrScheme name="21515">
      <a:dk1>
        <a:srgbClr val="5F5F5F"/>
      </a:dk1>
      <a:lt1>
        <a:srgbClr val="FFFFFF"/>
      </a:lt1>
      <a:dk2>
        <a:srgbClr val="4D4D4D"/>
      </a:dk2>
      <a:lt2>
        <a:srgbClr val="FFFFFF"/>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937</Words>
  <Application>Microsoft Office PowerPoint</Application>
  <PresentationFormat>全屏显示(4:3)</PresentationFormat>
  <Paragraphs>131</Paragraphs>
  <Slides>19</Slides>
  <Notes>15</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宇恒编辑部</dc:creator>
  <cp:lastModifiedBy>User</cp:lastModifiedBy>
  <cp:revision>71</cp:revision>
  <dcterms:created xsi:type="dcterms:W3CDTF">2015-11-16T05:18:00Z</dcterms:created>
  <dcterms:modified xsi:type="dcterms:W3CDTF">2019-08-20T14:22:09Z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