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4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285" r:id="rId17"/>
    <p:sldId id="28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32"/>
        <p:guide pos="2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hyperlink" Target="&#28201;&#24230;&#35745;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24418" y="1653755"/>
            <a:ext cx="4764947" cy="10391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第一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章  机械运动</a:t>
            </a:r>
            <a:endParaRPr lang="zh-CN" altLang="en-US" sz="4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808" y="2777781"/>
            <a:ext cx="703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1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节 长度和时间的测量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3" cstate="print"/>
          <a:srcRect t="2144" b="2299"/>
          <a:stretch>
            <a:fillRect/>
          </a:stretch>
        </p:blipFill>
        <p:spPr>
          <a:xfrm>
            <a:off x="5320030" y="2374900"/>
            <a:ext cx="3451225" cy="36544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9" name="矩形 10"/>
          <p:cNvSpPr/>
          <p:nvPr/>
        </p:nvSpPr>
        <p:spPr>
          <a:xfrm>
            <a:off x="349568" y="1222375"/>
            <a:ext cx="8748712" cy="830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人体的哪些部位可以当作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charset="-76"/>
                <a:ea typeface="幼圆" panose="02010509060101010101" pitchFamily="49" charset="-122"/>
                <a:sym typeface="幼圆" panose="020105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刻度尺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charset="-76"/>
                <a:ea typeface="幼圆" panose="02010509060101010101" pitchFamily="49" charset="-122"/>
                <a:sym typeface="幼圆" panose="020105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来估测物体长度？结合</a:t>
            </a:r>
            <a:r>
              <a:rPr lang="en-US" altLang="x-none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P15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第二题，估测自己的身高。</a:t>
            </a:r>
          </a:p>
        </p:txBody>
      </p:sp>
      <p:sp>
        <p:nvSpPr>
          <p:cNvPr id="14340" name="矩形 4"/>
          <p:cNvSpPr/>
          <p:nvPr/>
        </p:nvSpPr>
        <p:spPr>
          <a:xfrm>
            <a:off x="494030" y="2085975"/>
            <a:ext cx="3241675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人的头长和脚长相同；</a:t>
            </a:r>
            <a:endParaRPr lang="en-US" altLang="x-none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14341" name="矩形 2"/>
          <p:cNvSpPr/>
          <p:nvPr/>
        </p:nvSpPr>
        <p:spPr>
          <a:xfrm>
            <a:off x="494030" y="2519363"/>
            <a:ext cx="3235325" cy="461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身高等于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．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倍头长；</a:t>
            </a:r>
            <a:endParaRPr lang="en-US" altLang="x-none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14342" name="矩形 3"/>
          <p:cNvSpPr/>
          <p:nvPr/>
        </p:nvSpPr>
        <p:spPr>
          <a:xfrm>
            <a:off x="494030" y="2951163"/>
            <a:ext cx="4884738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人握住拳头的大小和心脏一样大．</a:t>
            </a:r>
            <a:endParaRPr lang="en-US" altLang="x-none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14343" name="圆角矩形 5"/>
          <p:cNvSpPr/>
          <p:nvPr/>
        </p:nvSpPr>
        <p:spPr>
          <a:xfrm>
            <a:off x="1357630" y="3454400"/>
            <a:ext cx="2808288" cy="2921000"/>
          </a:xfrm>
          <a:prstGeom prst="roundRect">
            <a:avLst>
              <a:gd name="adj" fmla="val 16667"/>
            </a:avLst>
          </a:prstGeom>
          <a:solidFill>
            <a:srgbClr val="FFFEFA">
              <a:alpha val="100000"/>
            </a:srgbClr>
          </a:solidFill>
          <a:ln w="3175" cap="flat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tx2"/>
                </a:solidFill>
                <a:latin typeface="方正行楷简体" panose="03000509000000000000" charset="-122"/>
                <a:ea typeface="方正行楷简体" panose="03000509000000000000" charset="-122"/>
                <a:sym typeface="幼圆" panose="02010509060101010101" pitchFamily="49" charset="-122"/>
              </a:rPr>
              <a:t>人身体上许多部位是按“黄金分割”分配的，比如眼睛是头部的黄金分割点，肚脐是人体的黄金分割点等．</a:t>
            </a:r>
            <a:endParaRPr lang="zh-CN" altLang="en-US" dirty="0">
              <a:solidFill>
                <a:schemeClr val="tx2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sp>
        <p:nvSpPr>
          <p:cNvPr id="14344" name="矩形 6"/>
          <p:cNvSpPr/>
          <p:nvPr/>
        </p:nvSpPr>
        <p:spPr>
          <a:xfrm>
            <a:off x="6039168" y="6119813"/>
            <a:ext cx="2139950" cy="369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达芬奇人体比例图</a:t>
            </a:r>
            <a:endParaRPr lang="zh-CN" altLang="en-US" dirty="0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3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  <p:bldP spid="14341" grpId="0" bldLvl="0"/>
      <p:bldP spid="14342" grpId="0" bldLvl="0"/>
      <p:bldP spid="14343" grpId="0" bldLvl="0" animBg="1"/>
      <p:bldP spid="1434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1090930" y="1019175"/>
            <a:ext cx="6583363" cy="895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时间的测量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测量误差</a:t>
            </a:r>
            <a:endParaRPr lang="en-US" altLang="x-none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阅读课本</a:t>
            </a:r>
            <a:r>
              <a:rPr lang="en-US" altLang="x-none" sz="24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P4</a:t>
            </a:r>
            <a:r>
              <a:rPr lang="zh-CN" altLang="en-US" sz="24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内容，细读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测量错误</a:t>
            </a:r>
            <a:r>
              <a:rPr lang="zh-CN" altLang="en-US" sz="24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误差</a:t>
            </a:r>
            <a:r>
              <a:rPr lang="zh-CN" altLang="en-US" sz="24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的不同。</a:t>
            </a:r>
            <a:endParaRPr lang="zh-CN" altLang="en-US" sz="2400" dirty="0">
              <a:latin typeface="Arial" panose="020B0604020202020204" charset="-76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1090613" y="1914525"/>
            <a:ext cx="44275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古代人测量时间有哪些方法</a:t>
            </a:r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? </a:t>
            </a:r>
          </a:p>
        </p:txBody>
      </p:sp>
      <p:grpSp>
        <p:nvGrpSpPr>
          <p:cNvPr id="15364" name="组合 9"/>
          <p:cNvGrpSpPr/>
          <p:nvPr/>
        </p:nvGrpSpPr>
        <p:grpSpPr>
          <a:xfrm>
            <a:off x="5194618" y="2459038"/>
            <a:ext cx="3024187" cy="4319587"/>
            <a:chOff x="0" y="0"/>
            <a:chExt cx="2143380" cy="3966600"/>
          </a:xfrm>
        </p:grpSpPr>
        <p:pic>
          <p:nvPicPr>
            <p:cNvPr id="15365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2478"/>
              <a:ext cx="2143380" cy="35341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6" name="矩形 6"/>
            <p:cNvSpPr/>
            <p:nvPr/>
          </p:nvSpPr>
          <p:spPr>
            <a:xfrm>
              <a:off x="564342" y="0"/>
              <a:ext cx="1040411" cy="43247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Times New Roman" panose="02020603050405020304" pitchFamily="2" charset="0"/>
                </a:rPr>
                <a:t>沙   漏</a:t>
              </a:r>
              <a:endParaRPr lang="zh-CN" altLang="en-US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5367" name="文本框 15366"/>
          <p:cNvSpPr txBox="1"/>
          <p:nvPr/>
        </p:nvSpPr>
        <p:spPr>
          <a:xfrm>
            <a:off x="2170430" y="2387600"/>
            <a:ext cx="962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charset="-76"/>
              </a:rPr>
              <a:t>日  晷</a:t>
            </a:r>
          </a:p>
        </p:txBody>
      </p:sp>
      <p:pic>
        <p:nvPicPr>
          <p:cNvPr id="15368" name="图片 15367" descr="W020140814320952114677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5" y="2963863"/>
            <a:ext cx="3567113" cy="36718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  <p:bldP spid="15363" grpId="0" bldLvl="0"/>
      <p:bldP spid="15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6385" descr="W020140814321258673571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873" y="2428875"/>
            <a:ext cx="280828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6386" descr="W020140814321840381746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6135" y="2646363"/>
            <a:ext cx="2808288" cy="243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6387" descr="W020140814322108030733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2985" y="2501900"/>
            <a:ext cx="2592388" cy="248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16388"/>
          <p:cNvSpPr txBox="1"/>
          <p:nvPr/>
        </p:nvSpPr>
        <p:spPr>
          <a:xfrm>
            <a:off x="846773" y="1443038"/>
            <a:ext cx="5160962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现代生活中常用的测量时间工具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1423035" y="5165725"/>
            <a:ext cx="12493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  <a:ea typeface="微软雅黑" panose="020B0503020204020204" pitchFamily="34" charset="-122"/>
              </a:rPr>
              <a:t>石英钟</a:t>
            </a:r>
          </a:p>
        </p:txBody>
      </p:sp>
      <p:sp>
        <p:nvSpPr>
          <p:cNvPr id="16391" name="文本框 16390"/>
          <p:cNvSpPr txBox="1"/>
          <p:nvPr/>
        </p:nvSpPr>
        <p:spPr>
          <a:xfrm>
            <a:off x="3870960" y="5165725"/>
            <a:ext cx="16049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  <a:ea typeface="微软雅黑" panose="020B0503020204020204" pitchFamily="34" charset="-122"/>
              </a:rPr>
              <a:t>电子手表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6607810" y="5165725"/>
            <a:ext cx="16049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  <a:ea typeface="微软雅黑" panose="020B0503020204020204" pitchFamily="34" charset="-122"/>
              </a:rPr>
              <a:t>机械停表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/>
      <p:bldP spid="16391" grpId="0" bldLvl="0"/>
      <p:bldP spid="1639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"/>
          <p:cNvSpPr/>
          <p:nvPr/>
        </p:nvSpPr>
        <p:spPr>
          <a:xfrm>
            <a:off x="226060" y="1585595"/>
            <a:ext cx="8691563" cy="39322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 algn="just"/>
            <a:endParaRPr lang="en-US" altLang="x-none" sz="2800" b="1" dirty="0">
              <a:solidFill>
                <a:srgbClr val="366092"/>
              </a:solidFill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en-US" altLang="x-none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1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．在国际单位制中，时间的主单位是</a:t>
            </a:r>
            <a:r>
              <a:rPr lang="zh-CN" altLang="en-US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  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，符号是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．</a:t>
            </a:r>
          </a:p>
          <a:p>
            <a:pPr indent="228600" algn="just"/>
            <a:r>
              <a:rPr lang="en-US" altLang="x-none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2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．现代生活中我们常用</a:t>
            </a:r>
            <a:r>
              <a:rPr lang="zh-CN" altLang="en-US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    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来测量时间，在运动场和实验室，为了较方便的测量时间间隔，我们经常用</a:t>
            </a:r>
            <a:r>
              <a:rPr lang="zh-CN" altLang="en-US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   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测量时间．</a:t>
            </a:r>
          </a:p>
          <a:p>
            <a:pPr indent="228600" algn="just"/>
            <a:r>
              <a:rPr lang="en-US" altLang="x-none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3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．受测量工具等因素的影响，测量值和真实值之间</a:t>
            </a:r>
          </a:p>
          <a:p>
            <a:pPr indent="228600" algn="just"/>
            <a:r>
              <a:rPr lang="zh-CN" altLang="en-US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</a:t>
            </a:r>
            <a:r>
              <a:rPr lang="zh-CN" altLang="en-US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（“总有”或“没有”）误差，误差只能尽量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    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，不能</a:t>
            </a:r>
            <a:r>
              <a:rPr lang="zh-CN" altLang="en-US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800" u="sng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      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2" charset="0"/>
              </a:rPr>
              <a:t>．</a:t>
            </a:r>
          </a:p>
        </p:txBody>
      </p:sp>
      <p:sp>
        <p:nvSpPr>
          <p:cNvPr id="17411" name="矩形 1"/>
          <p:cNvSpPr/>
          <p:nvPr/>
        </p:nvSpPr>
        <p:spPr>
          <a:xfrm>
            <a:off x="6779260" y="1945958"/>
            <a:ext cx="495300" cy="46196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秒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12" name="矩形 2"/>
          <p:cNvSpPr/>
          <p:nvPr/>
        </p:nvSpPr>
        <p:spPr>
          <a:xfrm>
            <a:off x="802323" y="2377758"/>
            <a:ext cx="360362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s</a:t>
            </a:r>
          </a:p>
        </p:txBody>
      </p:sp>
      <p:sp>
        <p:nvSpPr>
          <p:cNvPr id="17413" name="矩形 4"/>
          <p:cNvSpPr/>
          <p:nvPr/>
        </p:nvSpPr>
        <p:spPr>
          <a:xfrm>
            <a:off x="4542473" y="2880995"/>
            <a:ext cx="109696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钟、表</a:t>
            </a:r>
          </a:p>
        </p:txBody>
      </p:sp>
      <p:sp>
        <p:nvSpPr>
          <p:cNvPr id="17414" name="矩形 35"/>
          <p:cNvSpPr/>
          <p:nvPr/>
        </p:nvSpPr>
        <p:spPr>
          <a:xfrm>
            <a:off x="1305560" y="3746183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停表</a:t>
            </a:r>
          </a:p>
        </p:txBody>
      </p:sp>
      <p:sp>
        <p:nvSpPr>
          <p:cNvPr id="17415" name="矩形 36"/>
          <p:cNvSpPr/>
          <p:nvPr/>
        </p:nvSpPr>
        <p:spPr>
          <a:xfrm>
            <a:off x="657860" y="4538345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总有</a:t>
            </a:r>
          </a:p>
        </p:txBody>
      </p:sp>
      <p:sp>
        <p:nvSpPr>
          <p:cNvPr id="17416" name="矩形 37"/>
          <p:cNvSpPr/>
          <p:nvPr/>
        </p:nvSpPr>
        <p:spPr>
          <a:xfrm>
            <a:off x="1018223" y="4970145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减小</a:t>
            </a:r>
          </a:p>
        </p:txBody>
      </p:sp>
      <p:sp>
        <p:nvSpPr>
          <p:cNvPr id="17417" name="矩形 38"/>
          <p:cNvSpPr/>
          <p:nvPr/>
        </p:nvSpPr>
        <p:spPr>
          <a:xfrm>
            <a:off x="3466148" y="4970145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消除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/>
      <p:bldP spid="17412" grpId="0" bldLvl="0"/>
      <p:bldP spid="17413" grpId="0" bldLvl="0"/>
      <p:bldP spid="17414" grpId="0" bldLvl="0"/>
      <p:bldP spid="17415" grpId="0" bldLvl="0"/>
      <p:bldP spid="17416" grpId="0" bldLvl="0"/>
      <p:bldP spid="1741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/>
        </p:nvSpPr>
        <p:spPr>
          <a:xfrm>
            <a:off x="869315" y="1424940"/>
            <a:ext cx="3951288" cy="577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分组练习：停表使用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988378" y="2164715"/>
            <a:ext cx="6937375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利用你们手中的停表测量自己一分钟内脉搏跳动的次数：正常人心跳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次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/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分钟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</a:t>
            </a:r>
          </a:p>
        </p:txBody>
      </p:sp>
      <p:sp>
        <p:nvSpPr>
          <p:cNvPr id="18436" name="矩形 4"/>
          <p:cNvSpPr/>
          <p:nvPr/>
        </p:nvSpPr>
        <p:spPr>
          <a:xfrm>
            <a:off x="3460115" y="2504440"/>
            <a:ext cx="1704975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/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60-100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</p:txBody>
      </p:sp>
      <p:sp>
        <p:nvSpPr>
          <p:cNvPr id="18437" name="圆角矩形 18436"/>
          <p:cNvSpPr/>
          <p:nvPr/>
        </p:nvSpPr>
        <p:spPr>
          <a:xfrm>
            <a:off x="581978" y="3298190"/>
            <a:ext cx="1295400" cy="647700"/>
          </a:xfrm>
          <a:prstGeom prst="roundRect">
            <a:avLst>
              <a:gd name="adj" fmla="val 16667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文本框 18437"/>
          <p:cNvSpPr txBox="1"/>
          <p:nvPr/>
        </p:nvSpPr>
        <p:spPr>
          <a:xfrm>
            <a:off x="724853" y="3296603"/>
            <a:ext cx="10683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误差</a:t>
            </a:r>
          </a:p>
        </p:txBody>
      </p:sp>
      <p:sp>
        <p:nvSpPr>
          <p:cNvPr id="18439" name="矩形 1"/>
          <p:cNvSpPr/>
          <p:nvPr/>
        </p:nvSpPr>
        <p:spPr>
          <a:xfrm>
            <a:off x="869315" y="4015740"/>
            <a:ext cx="7775575" cy="228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x-none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    </a:t>
            </a:r>
            <a:r>
              <a:rPr lang="zh-CN" altLang="en-US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被测物体真正的长度即真实值只有一个，而每位同学测同一个物体的测量结果可能不同</a:t>
            </a:r>
            <a:r>
              <a:rPr lang="en-US" altLang="x-none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说明测量值和真实值之间是有差别的，这就是</a:t>
            </a:r>
            <a:r>
              <a:rPr lang="zh-CN" altLang="en-US" sz="2400" u="sng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 </a:t>
            </a:r>
            <a:r>
              <a:rPr lang="en-US" altLang="x-none" sz="2400" u="sng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             </a:t>
            </a:r>
            <a:r>
              <a:rPr lang="zh-CN" altLang="en-US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，除此以外还有哪些因素导致测量出现误差</a:t>
            </a:r>
            <a:r>
              <a:rPr lang="en-US" altLang="x-none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?</a:t>
            </a:r>
            <a:r>
              <a:rPr lang="zh-CN" altLang="en-US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误差能完全消灭吗</a:t>
            </a:r>
            <a:r>
              <a:rPr lang="en-US" altLang="x-none" sz="2400" dirty="0">
                <a:solidFill>
                  <a:srgbClr val="0000FF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  <a:sym typeface="Times New Roman" panose="02020603050405020304" pitchFamily="2" charset="0"/>
              </a:rPr>
              <a:t>?</a:t>
            </a:r>
            <a:endParaRPr lang="zh-CN" altLang="en-US" sz="3200" dirty="0">
              <a:solidFill>
                <a:srgbClr val="0000FF"/>
              </a:solidFill>
              <a:latin typeface="方正粗宋简体" panose="03000509000000000000" pitchFamily="1" charset="-122"/>
              <a:ea typeface="方正粗宋简体" panose="03000509000000000000" pitchFamily="1" charset="-122"/>
              <a:sym typeface="Times New Roman" panose="02020603050405020304" pitchFamily="2" charset="0"/>
            </a:endParaRPr>
          </a:p>
        </p:txBody>
      </p:sp>
      <p:sp>
        <p:nvSpPr>
          <p:cNvPr id="18440" name="矩形 4"/>
          <p:cNvSpPr/>
          <p:nvPr/>
        </p:nvSpPr>
        <p:spPr>
          <a:xfrm>
            <a:off x="4632325" y="5192395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误差</a:t>
            </a:r>
            <a:endParaRPr lang="zh-CN" altLang="en-US" dirty="0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/>
      <p:bldP spid="18435" grpId="0" bldLvl="0"/>
      <p:bldP spid="18436" grpId="0" bldLvl="0"/>
      <p:bldP spid="18436" grpId="1" bldLvl="0"/>
      <p:bldP spid="18438" grpId="0" bldLvl="0"/>
      <p:bldP spid="18438" grpId="1" bldLvl="0"/>
      <p:bldP spid="18439" grpId="0" bldLvl="0"/>
      <p:bldP spid="18440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/>
          <p:nvPr/>
        </p:nvSpPr>
        <p:spPr>
          <a:xfrm>
            <a:off x="899795" y="1630680"/>
            <a:ext cx="7343775" cy="1698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 algn="just">
              <a:lnSpc>
                <a:spcPct val="110000"/>
              </a:lnSpc>
            </a:pPr>
            <a:r>
              <a:rPr lang="en-US" altLang="x-none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．错误与误差不同：</a:t>
            </a:r>
            <a:endParaRPr lang="en-US" altLang="x-none" sz="2400" b="1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错误是指不按实验、操作的有关规定的做法，是不正确的测量方法产生的，所以只要严格按要求去做，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错误是可以避免的，而误差是不可避免的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．</a:t>
            </a:r>
          </a:p>
        </p:txBody>
      </p:sp>
      <p:sp>
        <p:nvSpPr>
          <p:cNvPr id="19459" name="矩形 8"/>
          <p:cNvSpPr/>
          <p:nvPr/>
        </p:nvSpPr>
        <p:spPr>
          <a:xfrm>
            <a:off x="899795" y="3503930"/>
            <a:ext cx="7488238" cy="25034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 algn="just">
              <a:lnSpc>
                <a:spcPct val="110000"/>
              </a:lnSpc>
            </a:pPr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2.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测量长度时，通常采用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多次测量求平均值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的方法来减小误差，但是在最后的结果确定时，还须注意小数位数的保留规则与测量值相同．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同一把刻度尺的最小分度值相同，测得数据的准确值应相等，计算时要去掉出现错误的数据，剩余的取平均值并保留到与测量数值位数一样，这样才接近真实值．</a:t>
            </a:r>
            <a:endParaRPr lang="zh-CN" altLang="en-US" dirty="0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/>
      <p:bldP spid="1945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1506" name="直接连接符 21505"/>
          <p:cNvSpPr/>
          <p:nvPr/>
        </p:nvSpPr>
        <p:spPr>
          <a:xfrm>
            <a:off x="1335723" y="4451985"/>
            <a:ext cx="0" cy="1016000"/>
          </a:xfrm>
          <a:prstGeom prst="line">
            <a:avLst/>
          </a:prstGeom>
          <a:ln w="9525">
            <a:noFill/>
          </a:ln>
        </p:spPr>
      </p:sp>
      <p:sp>
        <p:nvSpPr>
          <p:cNvPr id="21508" name="椭圆 21507"/>
          <p:cNvSpPr/>
          <p:nvPr/>
        </p:nvSpPr>
        <p:spPr>
          <a:xfrm>
            <a:off x="1335723" y="5555298"/>
            <a:ext cx="828675" cy="603250"/>
          </a:xfrm>
          <a:prstGeom prst="ellipse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矩形 2"/>
          <p:cNvSpPr/>
          <p:nvPr/>
        </p:nvSpPr>
        <p:spPr>
          <a:xfrm>
            <a:off x="402273" y="1623060"/>
            <a:ext cx="8424862" cy="39306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测物体的长度时要注意：</a:t>
            </a:r>
          </a:p>
          <a:p>
            <a:pPr algn="just">
              <a:lnSpc>
                <a:spcPct val="150000"/>
              </a:lnSpc>
            </a:pPr>
            <a:r>
              <a:rPr lang="en-US" altLang="x-none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(1)</a:t>
            </a: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一贴二平三读，读数时要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估读到分度值的下一位</a:t>
            </a: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x-none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(2)</a:t>
            </a: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零刻度磨损的刻度尺，可任选一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整数刻度线</a:t>
            </a: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为</a:t>
            </a:r>
            <a:r>
              <a:rPr lang="zh-CN" altLang="en-US" sz="28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测量零点</a:t>
            </a:r>
            <a:r>
              <a:rPr lang="zh-CN" altLang="en-US" sz="28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”.</a:t>
            </a:r>
            <a:endParaRPr lang="zh-CN" altLang="en-US" sz="28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x-none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(3)</a:t>
            </a:r>
            <a:r>
              <a:rPr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长度测量结果要估读一位且只能估读一位，若被测长度的终端恰好对准某一刻度线，应估读</a:t>
            </a:r>
            <a:r>
              <a:rPr lang="zh-CN" altLang="en-US" sz="28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en-US" altLang="x-none" sz="28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0”.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0482" name="矩形 2"/>
          <p:cNvSpPr/>
          <p:nvPr/>
        </p:nvSpPr>
        <p:spPr>
          <a:xfrm>
            <a:off x="284480" y="1552893"/>
            <a:ext cx="8715375" cy="1408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如图所示是某种机械停表的实物图，长针转一圈度量的时间是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，分度值是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；短针转一圈度量的时间是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，分度值是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。图中记录的时间是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</a:t>
            </a:r>
          </a:p>
        </p:txBody>
      </p:sp>
      <p:sp>
        <p:nvSpPr>
          <p:cNvPr id="20483" name="矩形 32"/>
          <p:cNvSpPr/>
          <p:nvPr/>
        </p:nvSpPr>
        <p:spPr>
          <a:xfrm>
            <a:off x="833120" y="2065655"/>
            <a:ext cx="598488" cy="39528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30s</a:t>
            </a:r>
          </a:p>
        </p:txBody>
      </p:sp>
      <p:sp>
        <p:nvSpPr>
          <p:cNvPr id="20484" name="矩形 33"/>
          <p:cNvSpPr/>
          <p:nvPr/>
        </p:nvSpPr>
        <p:spPr>
          <a:xfrm>
            <a:off x="3274695" y="2065655"/>
            <a:ext cx="660400" cy="39528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0.1s</a:t>
            </a:r>
          </a:p>
        </p:txBody>
      </p:sp>
      <p:sp>
        <p:nvSpPr>
          <p:cNvPr id="20485" name="矩形 34"/>
          <p:cNvSpPr/>
          <p:nvPr/>
        </p:nvSpPr>
        <p:spPr>
          <a:xfrm>
            <a:off x="7768273" y="2059305"/>
            <a:ext cx="944562" cy="39528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15min</a:t>
            </a:r>
          </a:p>
        </p:txBody>
      </p:sp>
      <p:sp>
        <p:nvSpPr>
          <p:cNvPr id="20486" name="矩形 35"/>
          <p:cNvSpPr/>
          <p:nvPr/>
        </p:nvSpPr>
        <p:spPr>
          <a:xfrm>
            <a:off x="1765618" y="2499043"/>
            <a:ext cx="2184400" cy="39528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30s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（或</a:t>
            </a:r>
            <a:r>
              <a:rPr lang="en-US" altLang="x-none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0.5min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20487" name="矩形 36"/>
          <p:cNvSpPr/>
          <p:nvPr/>
        </p:nvSpPr>
        <p:spPr>
          <a:xfrm>
            <a:off x="7001828" y="2496820"/>
            <a:ext cx="1422400" cy="39528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3min37.5s</a:t>
            </a:r>
          </a:p>
        </p:txBody>
      </p:sp>
      <p:pic>
        <p:nvPicPr>
          <p:cNvPr id="20488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2440" y="3189605"/>
            <a:ext cx="2838450" cy="30559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/>
      <p:bldP spid="20484" grpId="0" bldLvl="0"/>
      <p:bldP spid="20485" grpId="0" bldLvl="0"/>
      <p:bldP spid="20486" grpId="0" bldLvl="0"/>
      <p:bldP spid="2048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TextBox 8"/>
          <p:cNvSpPr/>
          <p:nvPr/>
        </p:nvSpPr>
        <p:spPr>
          <a:xfrm>
            <a:off x="1387793" y="5229225"/>
            <a:ext cx="331946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b="1" i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ＡＢ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和</a:t>
            </a:r>
            <a:r>
              <a:rPr lang="zh-CN" altLang="en-US" sz="2400" b="1" i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ＣＤ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哪个较长？</a:t>
            </a:r>
          </a:p>
        </p:txBody>
      </p:sp>
      <p:sp>
        <p:nvSpPr>
          <p:cNvPr id="4" name="TextBox 60"/>
          <p:cNvSpPr/>
          <p:nvPr/>
        </p:nvSpPr>
        <p:spPr>
          <a:xfrm>
            <a:off x="4624705" y="5253038"/>
            <a:ext cx="3894138" cy="461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中心两个圆哪个较大？</a:t>
            </a:r>
          </a:p>
        </p:txBody>
      </p:sp>
      <p:sp>
        <p:nvSpPr>
          <p:cNvPr id="5" name="矩形 3"/>
          <p:cNvSpPr/>
          <p:nvPr/>
        </p:nvSpPr>
        <p:spPr>
          <a:xfrm>
            <a:off x="2637155" y="5786438"/>
            <a:ext cx="3430588" cy="52228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只靠感官判断不准确</a:t>
            </a:r>
          </a:p>
        </p:txBody>
      </p:sp>
      <p:pic>
        <p:nvPicPr>
          <p:cNvPr id="6" name="图片 5" descr="W020140814317914475980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1893" y="1270000"/>
            <a:ext cx="3095625" cy="395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W020140814318701199879[1]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2705" y="1196975"/>
            <a:ext cx="2592388" cy="40020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4" grpId="0" bldLvl="0"/>
      <p:bldP spid="5" grpId="0" bldLvl="0"/>
      <p:bldP spid="5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7170" name="流程图: 可选过程 7169"/>
          <p:cNvSpPr/>
          <p:nvPr/>
        </p:nvSpPr>
        <p:spPr>
          <a:xfrm>
            <a:off x="594678" y="1493203"/>
            <a:ext cx="2447925" cy="792162"/>
          </a:xfrm>
          <a:prstGeom prst="flowChartAlternateProcess">
            <a:avLst/>
          </a:prstGeom>
          <a:solidFill>
            <a:schemeClr val="folHlink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文本框 7170"/>
          <p:cNvSpPr txBox="1"/>
          <p:nvPr/>
        </p:nvSpPr>
        <p:spPr>
          <a:xfrm>
            <a:off x="748665" y="1567815"/>
            <a:ext cx="22939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Arial" panose="020B0604020202020204" charset="-76"/>
              </a:rPr>
              <a:t>长度的测量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0465" y="2431415"/>
            <a:ext cx="709930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阅读课本</a:t>
            </a:r>
            <a:r>
              <a:rPr lang="en-US" altLang="x-none" sz="28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P10</a:t>
            </a:r>
            <a:r>
              <a:rPr lang="zh-CN" altLang="en-US" sz="28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至</a:t>
            </a:r>
            <a:r>
              <a:rPr lang="en-US" altLang="x-none" sz="28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P13</a:t>
            </a:r>
            <a:r>
              <a:rPr lang="zh-CN" altLang="en-US" sz="28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文字内容，基本概念、定义用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红笔</a:t>
            </a:r>
            <a:r>
              <a:rPr lang="zh-CN" altLang="en-US" sz="2800" b="1" dirty="0">
                <a:solidFill>
                  <a:srgbClr val="36609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做上记号，记住测量长度和时间工具的名称，长度和时间的主单位。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821690" y="3944303"/>
            <a:ext cx="1295400" cy="792162"/>
          </a:xfrm>
          <a:prstGeom prst="flowChartAlternateProcess">
            <a:avLst/>
          </a:prstGeom>
          <a:solidFill>
            <a:schemeClr val="folHlink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文本框 7173"/>
          <p:cNvSpPr txBox="1"/>
          <p:nvPr/>
        </p:nvSpPr>
        <p:spPr>
          <a:xfrm>
            <a:off x="429578" y="4053840"/>
            <a:ext cx="2263775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>
              <a:latin typeface="Arial" panose="020B0604020202020204" charset="-76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677228" y="4015740"/>
            <a:ext cx="1608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charset="-76"/>
              </a:rPr>
              <a:t>思考</a:t>
            </a:r>
          </a:p>
        </p:txBody>
      </p:sp>
      <p:sp>
        <p:nvSpPr>
          <p:cNvPr id="7176" name="椭圆形标注 7175"/>
          <p:cNvSpPr/>
          <p:nvPr/>
        </p:nvSpPr>
        <p:spPr>
          <a:xfrm flipV="1">
            <a:off x="1756728" y="4665028"/>
            <a:ext cx="6192837" cy="1582737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>
              <a:latin typeface="Arial" panose="020B0604020202020204" charset="-76"/>
            </a:endParaRPr>
          </a:p>
        </p:txBody>
      </p:sp>
      <p:sp>
        <p:nvSpPr>
          <p:cNvPr id="7177" name="文本框 7176"/>
          <p:cNvSpPr txBox="1"/>
          <p:nvPr/>
        </p:nvSpPr>
        <p:spPr>
          <a:xfrm>
            <a:off x="2477453" y="4880928"/>
            <a:ext cx="50180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隶书" panose="02010509060101010101" pitchFamily="1" charset="-122"/>
              </a:rPr>
              <a:t>不同长度单位间如何进行换算</a:t>
            </a:r>
          </a:p>
        </p:txBody>
      </p:sp>
      <p:sp>
        <p:nvSpPr>
          <p:cNvPr id="7178" name="文本框 7177"/>
          <p:cNvSpPr txBox="1"/>
          <p:nvPr/>
        </p:nvSpPr>
        <p:spPr>
          <a:xfrm>
            <a:off x="3053715" y="5457190"/>
            <a:ext cx="44640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正确使用刻度尺的方法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2" grpId="0" bldLvl="0"/>
      <p:bldP spid="7175" grpId="0" bldLvl="0"/>
      <p:bldP spid="7176" grpId="0" bldLvl="0"/>
      <p:bldP spid="7176" grpId="1" bldLvl="0" animBg="1"/>
      <p:bldP spid="7177" grpId="0" bldLvl="0"/>
      <p:bldP spid="717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/>
          <p:nvPr/>
        </p:nvSpPr>
        <p:spPr>
          <a:xfrm>
            <a:off x="274320" y="500634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endParaRPr b="1">
              <a:solidFill>
                <a:srgbClr val="FF0066"/>
              </a:solidFill>
              <a:latin typeface="Arial" panose="020B0604020202020204" charset="-76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2453958" y="5503228"/>
            <a:ext cx="461327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charset="-76"/>
              </a:rPr>
              <a:t>常用的长度测量工具</a:t>
            </a:r>
          </a:p>
        </p:txBody>
      </p:sp>
      <p:pic>
        <p:nvPicPr>
          <p:cNvPr id="8196" name="图片 8195" descr="W020140814319076655848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170" y="1255078"/>
            <a:ext cx="6913563" cy="37449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5" grpId="1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217" descr="W020140814319340564488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345" y="2074545"/>
            <a:ext cx="3887788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 descr="W020140814319747908995[1]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70" y="1355408"/>
            <a:ext cx="52165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1997075" y="5235258"/>
            <a:ext cx="5256213" cy="639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charset="-76"/>
              </a:rPr>
              <a:t>比较精确的长度测量工具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/>
      <p:bldP spid="9220" grpId="1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圆角矩形 10243"/>
          <p:cNvSpPr/>
          <p:nvPr/>
        </p:nvSpPr>
        <p:spPr>
          <a:xfrm>
            <a:off x="684848" y="1328420"/>
            <a:ext cx="1366837" cy="719138"/>
          </a:xfrm>
          <a:prstGeom prst="roundRect">
            <a:avLst>
              <a:gd name="adj" fmla="val 16667"/>
            </a:avLst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文本框 10244"/>
          <p:cNvSpPr txBox="1"/>
          <p:nvPr/>
        </p:nvSpPr>
        <p:spPr>
          <a:xfrm>
            <a:off x="829310" y="1328420"/>
            <a:ext cx="122237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charset="-76"/>
              </a:rPr>
              <a:t>注意</a:t>
            </a:r>
          </a:p>
        </p:txBody>
      </p:sp>
      <p:sp>
        <p:nvSpPr>
          <p:cNvPr id="10246" name="矩形 9"/>
          <p:cNvSpPr/>
          <p:nvPr/>
        </p:nvSpPr>
        <p:spPr>
          <a:xfrm>
            <a:off x="1548448" y="2192020"/>
            <a:ext cx="6046787" cy="33766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>
              <a:lnSpc>
                <a:spcPct val="110000"/>
              </a:lnSpc>
            </a:pPr>
            <a:r>
              <a:rPr lang="en-US" altLang="x-none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使用任何一种测量工具都要了解它的</a:t>
            </a:r>
            <a:r>
              <a:rPr lang="zh-CN" altLang="en-US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</a:t>
            </a:r>
            <a:r>
              <a:rPr lang="zh-CN" altLang="en-US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　 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和</a:t>
            </a:r>
            <a:r>
              <a:rPr lang="zh-CN" altLang="en-US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.</a:t>
            </a:r>
          </a:p>
          <a:p>
            <a:pPr indent="228600"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对照Ｐ</a:t>
            </a:r>
            <a:r>
              <a:rPr lang="en-US" altLang="x-none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11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图</a:t>
            </a:r>
            <a:r>
              <a:rPr lang="en-US" altLang="x-none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1.1-1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写出刻度尺和三角尺的量程和分度值：刻度尺的量程是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zh-CN" altLang="en-US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    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，分度值是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，三角尺的量程是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</a:t>
            </a:r>
            <a:r>
              <a:rPr lang="zh-CN" altLang="en-US" sz="28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，分度值是</a:t>
            </a:r>
            <a:r>
              <a:rPr lang="en-US" altLang="x-none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</a:t>
            </a:r>
            <a:r>
              <a:rPr lang="zh-CN" altLang="en-US" sz="28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　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　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0247" name="矩形 2"/>
          <p:cNvSpPr/>
          <p:nvPr/>
        </p:nvSpPr>
        <p:spPr>
          <a:xfrm>
            <a:off x="2627948" y="2623820"/>
            <a:ext cx="893762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量程</a:t>
            </a:r>
          </a:p>
        </p:txBody>
      </p:sp>
      <p:sp>
        <p:nvSpPr>
          <p:cNvPr id="10248" name="矩形 3"/>
          <p:cNvSpPr/>
          <p:nvPr/>
        </p:nvSpPr>
        <p:spPr>
          <a:xfrm>
            <a:off x="4067810" y="2623820"/>
            <a:ext cx="136652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分度值</a:t>
            </a:r>
          </a:p>
        </p:txBody>
      </p:sp>
      <p:sp>
        <p:nvSpPr>
          <p:cNvPr id="10249" name="矩形 4"/>
          <p:cNvSpPr/>
          <p:nvPr/>
        </p:nvSpPr>
        <p:spPr>
          <a:xfrm>
            <a:off x="2699385" y="4063683"/>
            <a:ext cx="3024188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15cm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（或</a:t>
            </a:r>
            <a:r>
              <a:rPr lang="en-US" altLang="x-none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15.2cm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）</a:t>
            </a:r>
          </a:p>
        </p:txBody>
      </p:sp>
      <p:sp>
        <p:nvSpPr>
          <p:cNvPr id="10250" name="矩形 67"/>
          <p:cNvSpPr/>
          <p:nvPr/>
        </p:nvSpPr>
        <p:spPr>
          <a:xfrm>
            <a:off x="2197735" y="4568508"/>
            <a:ext cx="71437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1mm</a:t>
            </a:r>
          </a:p>
        </p:txBody>
      </p:sp>
      <p:sp>
        <p:nvSpPr>
          <p:cNvPr id="10251" name="矩形 66"/>
          <p:cNvSpPr/>
          <p:nvPr/>
        </p:nvSpPr>
        <p:spPr>
          <a:xfrm>
            <a:off x="6156960" y="4497070"/>
            <a:ext cx="7175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7cm</a:t>
            </a:r>
          </a:p>
        </p:txBody>
      </p:sp>
      <p:sp>
        <p:nvSpPr>
          <p:cNvPr id="10252" name="矩形 68"/>
          <p:cNvSpPr/>
          <p:nvPr/>
        </p:nvSpPr>
        <p:spPr>
          <a:xfrm>
            <a:off x="3420110" y="5000308"/>
            <a:ext cx="7175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1mm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/>
      <p:bldP spid="10246" grpId="0" bldLvl="0"/>
      <p:bldP spid="10247" grpId="0" bldLvl="0"/>
      <p:bldP spid="10248" grpId="0" bldLvl="0"/>
      <p:bldP spid="10249" grpId="0" bldLvl="0"/>
      <p:bldP spid="10250" grpId="0" bldLvl="0"/>
      <p:bldP spid="10251" grpId="0" bldLvl="0"/>
      <p:bldP spid="1025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1220153" y="1034415"/>
            <a:ext cx="2879725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刻度尺的使用规则：</a:t>
            </a:r>
          </a:p>
        </p:txBody>
      </p:sp>
      <p:sp>
        <p:nvSpPr>
          <p:cNvPr id="11267" name="矩形 2"/>
          <p:cNvSpPr/>
          <p:nvPr/>
        </p:nvSpPr>
        <p:spPr>
          <a:xfrm>
            <a:off x="-13335" y="1544955"/>
            <a:ext cx="9066530" cy="4556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>
              <a:lnSpc>
                <a:spcPct val="11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A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选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：根据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选择适当的刻度尺。</a:t>
            </a:r>
          </a:p>
          <a:p>
            <a:pPr marL="1905" indent="228600">
              <a:lnSpc>
                <a:spcPct val="11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B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观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：使用刻度尺前要观察它的零刻线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endParaRPr lang="zh-CN" altLang="en-US" sz="28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marL="1905" indent="228600">
              <a:lnSpc>
                <a:spcPct val="110000"/>
              </a:lnSpc>
            </a:pP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</a:t>
            </a:r>
          </a:p>
          <a:p>
            <a:pPr marL="1905" indent="228600">
              <a:lnSpc>
                <a:spcPct val="11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C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放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用刻度尺测长度时，零刻度线要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</a:t>
            </a:r>
            <a:endParaRPr lang="zh-CN" altLang="en-US" sz="28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marL="1905" indent="228600">
              <a:lnSpc>
                <a:spcPct val="11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有刻度线的一边要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被测物体且与被测边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（即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紧贴物体且不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）。</a:t>
            </a:r>
          </a:p>
          <a:p>
            <a:pPr marL="1905" indent="228600">
              <a:lnSpc>
                <a:spcPct val="11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D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看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：读数时视线要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刻度线（与尺面垂直）。</a:t>
            </a:r>
          </a:p>
          <a:p>
            <a:pPr marL="1905" indent="228600">
              <a:lnSpc>
                <a:spcPct val="11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E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读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：在精确测量时，要估读到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 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。（要估读且只能估读一位）</a:t>
            </a:r>
          </a:p>
          <a:p>
            <a:pPr marL="1905" indent="228600" algn="ctr">
              <a:lnSpc>
                <a:spcPct val="110000"/>
              </a:lnSpc>
            </a:pP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F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、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记</a:t>
            </a:r>
            <a:r>
              <a:rPr lang="zh-CN" altLang="en-US" sz="2400" b="1" dirty="0"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：测量结果由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和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组成。（也可表达为：测  量结果由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值﹑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值和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r>
              <a:rPr lang="en-US" altLang="x-none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组成）。</a:t>
            </a:r>
          </a:p>
        </p:txBody>
      </p:sp>
      <p:sp>
        <p:nvSpPr>
          <p:cNvPr id="11268" name="矩形 4"/>
          <p:cNvSpPr/>
          <p:nvPr/>
        </p:nvSpPr>
        <p:spPr>
          <a:xfrm>
            <a:off x="2893695" y="1567815"/>
            <a:ext cx="1198563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测量要求</a:t>
            </a:r>
          </a:p>
        </p:txBody>
      </p:sp>
      <p:sp>
        <p:nvSpPr>
          <p:cNvPr id="11269" name="矩形 7"/>
          <p:cNvSpPr/>
          <p:nvPr/>
        </p:nvSpPr>
        <p:spPr>
          <a:xfrm>
            <a:off x="6781165" y="1949450"/>
            <a:ext cx="1325563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是否磨损 </a:t>
            </a:r>
          </a:p>
        </p:txBody>
      </p:sp>
      <p:sp>
        <p:nvSpPr>
          <p:cNvPr id="11270" name="矩形 8"/>
          <p:cNvSpPr/>
          <p:nvPr/>
        </p:nvSpPr>
        <p:spPr>
          <a:xfrm>
            <a:off x="629920" y="2352993"/>
            <a:ext cx="690563" cy="427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量程</a:t>
            </a:r>
          </a:p>
        </p:txBody>
      </p:sp>
      <p:sp>
        <p:nvSpPr>
          <p:cNvPr id="11271" name="矩形 10"/>
          <p:cNvSpPr/>
          <p:nvPr/>
        </p:nvSpPr>
        <p:spPr>
          <a:xfrm>
            <a:off x="2104390" y="2360613"/>
            <a:ext cx="944563" cy="427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分度值</a:t>
            </a:r>
          </a:p>
        </p:txBody>
      </p:sp>
      <p:sp>
        <p:nvSpPr>
          <p:cNvPr id="11272" name="矩形 13"/>
          <p:cNvSpPr/>
          <p:nvPr/>
        </p:nvSpPr>
        <p:spPr>
          <a:xfrm>
            <a:off x="6247448" y="2764473"/>
            <a:ext cx="2468562" cy="427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对准被测物体的一端</a:t>
            </a:r>
          </a:p>
        </p:txBody>
      </p:sp>
      <p:sp>
        <p:nvSpPr>
          <p:cNvPr id="11273" name="矩形 14"/>
          <p:cNvSpPr/>
          <p:nvPr/>
        </p:nvSpPr>
        <p:spPr>
          <a:xfrm>
            <a:off x="2957830" y="3156585"/>
            <a:ext cx="692150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紧靠</a:t>
            </a:r>
          </a:p>
        </p:txBody>
      </p:sp>
      <p:sp>
        <p:nvSpPr>
          <p:cNvPr id="11274" name="矩形 15"/>
          <p:cNvSpPr/>
          <p:nvPr/>
        </p:nvSpPr>
        <p:spPr>
          <a:xfrm>
            <a:off x="6696075" y="3176270"/>
            <a:ext cx="1327150" cy="4254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保持平行 </a:t>
            </a:r>
          </a:p>
        </p:txBody>
      </p:sp>
      <p:sp>
        <p:nvSpPr>
          <p:cNvPr id="11275" name="矩形 16"/>
          <p:cNvSpPr/>
          <p:nvPr/>
        </p:nvSpPr>
        <p:spPr>
          <a:xfrm>
            <a:off x="2330450" y="3557905"/>
            <a:ext cx="690563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歪斜</a:t>
            </a:r>
          </a:p>
        </p:txBody>
      </p:sp>
      <p:sp>
        <p:nvSpPr>
          <p:cNvPr id="11276" name="矩形 17"/>
          <p:cNvSpPr/>
          <p:nvPr/>
        </p:nvSpPr>
        <p:spPr>
          <a:xfrm>
            <a:off x="4124960" y="3977640"/>
            <a:ext cx="1071563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正对着 </a:t>
            </a:r>
          </a:p>
        </p:txBody>
      </p:sp>
      <p:sp>
        <p:nvSpPr>
          <p:cNvPr id="11277" name="矩形 18"/>
          <p:cNvSpPr/>
          <p:nvPr/>
        </p:nvSpPr>
        <p:spPr>
          <a:xfrm>
            <a:off x="5844223" y="4374198"/>
            <a:ext cx="2087562" cy="427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分度值的下一位</a:t>
            </a:r>
            <a:r>
              <a:rPr lang="en-US" altLang="x-none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</a:p>
        </p:txBody>
      </p:sp>
      <p:sp>
        <p:nvSpPr>
          <p:cNvPr id="11278" name="矩形 19"/>
          <p:cNvSpPr/>
          <p:nvPr/>
        </p:nvSpPr>
        <p:spPr>
          <a:xfrm>
            <a:off x="3746500" y="5180330"/>
            <a:ext cx="690563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数字</a:t>
            </a:r>
          </a:p>
        </p:txBody>
      </p:sp>
      <p:sp>
        <p:nvSpPr>
          <p:cNvPr id="11279" name="矩形 20"/>
          <p:cNvSpPr/>
          <p:nvPr/>
        </p:nvSpPr>
        <p:spPr>
          <a:xfrm>
            <a:off x="4783455" y="5187950"/>
            <a:ext cx="692150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单位</a:t>
            </a:r>
          </a:p>
        </p:txBody>
      </p:sp>
      <p:sp>
        <p:nvSpPr>
          <p:cNvPr id="11280" name="矩形 22"/>
          <p:cNvSpPr/>
          <p:nvPr/>
        </p:nvSpPr>
        <p:spPr>
          <a:xfrm>
            <a:off x="2520315" y="5592445"/>
            <a:ext cx="690563" cy="4270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准确</a:t>
            </a:r>
          </a:p>
        </p:txBody>
      </p:sp>
      <p:sp>
        <p:nvSpPr>
          <p:cNvPr id="11281" name="矩形 23"/>
          <p:cNvSpPr/>
          <p:nvPr/>
        </p:nvSpPr>
        <p:spPr>
          <a:xfrm>
            <a:off x="4422140" y="5584508"/>
            <a:ext cx="690563" cy="427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估读</a:t>
            </a:r>
          </a:p>
        </p:txBody>
      </p:sp>
      <p:sp>
        <p:nvSpPr>
          <p:cNvPr id="11282" name="矩形 24"/>
          <p:cNvSpPr/>
          <p:nvPr/>
        </p:nvSpPr>
        <p:spPr>
          <a:xfrm>
            <a:off x="6105843" y="5590858"/>
            <a:ext cx="690562" cy="427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单位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68" grpId="0" bldLvl="0"/>
      <p:bldP spid="11269" grpId="0" bldLvl="0"/>
      <p:bldP spid="11270" grpId="0" bldLvl="0"/>
      <p:bldP spid="11271" grpId="0" bldLvl="0"/>
      <p:bldP spid="11272" grpId="0" bldLvl="0"/>
      <p:bldP spid="11273" grpId="0" bldLvl="0"/>
      <p:bldP spid="11274" grpId="0" bldLvl="0"/>
      <p:bldP spid="11275" grpId="0" bldLvl="0"/>
      <p:bldP spid="11276" grpId="0" bldLvl="0"/>
      <p:bldP spid="11277" grpId="0" bldLvl="0"/>
      <p:bldP spid="11278" grpId="0" bldLvl="0"/>
      <p:bldP spid="11279" grpId="0" bldLvl="0"/>
      <p:bldP spid="11280" grpId="0" bldLvl="0"/>
      <p:bldP spid="11281" grpId="0" bldLvl="0"/>
      <p:bldP spid="1128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动作按钮: 声音 12289">
            <a:hlinkClick r:id="rId4" action="ppaction://hlinkfile">
              <a:snd r:embed="rId3" name="applause.wav"/>
            </a:hlinkClick>
          </p:cNvPr>
          <p:cNvSpPr/>
          <p:nvPr/>
        </p:nvSpPr>
        <p:spPr>
          <a:xfrm>
            <a:off x="6758305" y="5913120"/>
            <a:ext cx="990600" cy="609600"/>
          </a:xfrm>
          <a:prstGeom prst="actionButtonSound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1" name="圆角矩形 12290"/>
          <p:cNvSpPr/>
          <p:nvPr/>
        </p:nvSpPr>
        <p:spPr>
          <a:xfrm>
            <a:off x="792480" y="1387158"/>
            <a:ext cx="7559675" cy="1441450"/>
          </a:xfrm>
          <a:prstGeom prst="roundRect">
            <a:avLst>
              <a:gd name="adj" fmla="val 16667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2" name="文本框 12291"/>
          <p:cNvSpPr txBox="1"/>
          <p:nvPr/>
        </p:nvSpPr>
        <p:spPr>
          <a:xfrm>
            <a:off x="1008380" y="1458595"/>
            <a:ext cx="7467600" cy="1250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测量比赛：</a:t>
            </a:r>
            <a:endParaRPr lang="en-US" altLang="x-none" sz="24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各组同学用刻度尺测量作业本和物理课本的长度和宽度，并将测量结果填入表格，看谁测得又快又准</a:t>
            </a:r>
            <a:r>
              <a:rPr lang="zh-CN" altLang="en-US" sz="28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。</a:t>
            </a:r>
          </a:p>
        </p:txBody>
      </p:sp>
      <p:graphicFrame>
        <p:nvGraphicFramePr>
          <p:cNvPr id="12293" name="表格 12292"/>
          <p:cNvGraphicFramePr/>
          <p:nvPr/>
        </p:nvGraphicFramePr>
        <p:xfrm>
          <a:off x="863918" y="2900045"/>
          <a:ext cx="7416800" cy="2815908"/>
        </p:xfrm>
        <a:graphic>
          <a:graphicData uri="http://schemas.openxmlformats.org/drawingml/2006/table">
            <a:tbl>
              <a:tblPr/>
              <a:tblGrid>
                <a:gridCol w="2152650"/>
                <a:gridCol w="2492375"/>
                <a:gridCol w="2771775"/>
              </a:tblGrid>
              <a:tr h="944245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测量对象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rgbClr val="4F81BD">
                            <a:alpha val="100000"/>
                          </a:srgb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长度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rgbClr val="4F81BD">
                            <a:alpha val="100000"/>
                          </a:srgb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宽度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rgbClr val="4F81BD">
                            <a:alpha val="100000"/>
                          </a:srgb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zh-CN" altLang="en-US" sz="2800" b="1" dirty="0"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课本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rgbClr val="4F81BD">
                            <a:alpha val="100000"/>
                          </a:srgb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en-US" altLang="x-none" sz="2400" b="1" dirty="0">
                          <a:solidFill>
                            <a:srgbClr val="000000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  <a:sym typeface="Times New Roman" panose="02020603050405020304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chemeClr val="accent1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en-US" altLang="x-none" sz="2400" b="1" dirty="0">
                          <a:solidFill>
                            <a:srgbClr val="000000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  <a:sym typeface="Times New Roman" panose="02020603050405020304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chemeClr val="accent1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zh-CN" altLang="en-US" sz="2800" b="1" dirty="0"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作业本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rgbClr val="4F81BD">
                            <a:alpha val="100000"/>
                          </a:srgb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en-US" altLang="x-none" sz="2400" b="1" dirty="0">
                          <a:solidFill>
                            <a:srgbClr val="000000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  <a:sym typeface="Times New Roman" panose="02020603050405020304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chemeClr val="accent1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Font typeface="Arial" panose="020B0604020202020204" charset="-76"/>
                        <a:buNone/>
                      </a:pPr>
                      <a:r>
                        <a:rPr lang="en-US" altLang="x-none" sz="2400" b="1" dirty="0">
                          <a:solidFill>
                            <a:srgbClr val="000000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  <a:sym typeface="幼圆" panose="02010509060101010101" pitchFamily="49" charset="-122"/>
                        </a:rPr>
                        <a:t>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  <a:sym typeface="Times New Roman" panose="02020603050405020304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EFA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50000">
                          <a:schemeClr val="accent1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3116580" y="1252855"/>
            <a:ext cx="2806700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身体上的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尺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  <a:ea typeface="幼圆" panose="02010509060101010101" pitchFamily="49" charset="-122"/>
                <a:sym typeface="Times New Roman" panose="02020603050405020304" pitchFamily="2" charset="0"/>
              </a:rPr>
              <a:t>”</a:t>
            </a:r>
            <a:endParaRPr lang="zh-CN" altLang="en-US" sz="3200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524193" y="1829118"/>
            <a:ext cx="8208962" cy="1189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x-none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你了解自己吗？</a:t>
            </a:r>
          </a:p>
          <a:p>
            <a:r>
              <a:rPr lang="en-US" altLang="x-none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(1)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你的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charset="-76"/>
                <a:ea typeface="幼圆" panose="02010509060101010101" pitchFamily="49" charset="-122"/>
                <a:sym typeface="幼圆" panose="020105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一拃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charset="-76"/>
                <a:ea typeface="幼圆" panose="02010509060101010101" pitchFamily="49" charset="-122"/>
                <a:sym typeface="幼圆" panose="020105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（张开手，拇指尖到中指尖之间的距离）长度是多少？</a:t>
            </a:r>
            <a:r>
              <a:rPr lang="en-US" altLang="x-none" sz="2400" b="1" u="sng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</a:t>
            </a:r>
            <a:endParaRPr lang="zh-CN" altLang="en-US" sz="2400" dirty="0">
              <a:latin typeface="Arial" panose="020B0604020202020204" charset="-76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6218" y="2694305"/>
            <a:ext cx="2305050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/>
        </p:nvSpPr>
        <p:spPr>
          <a:xfrm>
            <a:off x="524193" y="4277043"/>
            <a:ext cx="56165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x-none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(2)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你的大拇指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charset="-76"/>
                <a:ea typeface="幼圆" panose="02010509060101010101" pitchFamily="49" charset="-122"/>
                <a:sym typeface="幼圆" panose="020105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指甲宽度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charset="-76"/>
                <a:ea typeface="幼圆" panose="02010509060101010101" pitchFamily="49" charset="-122"/>
                <a:sym typeface="幼圆" panose="020105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又是多少？</a:t>
            </a:r>
            <a:endParaRPr lang="zh-CN" altLang="en-US" sz="2400" dirty="0">
              <a:latin typeface="Arial" panose="020B0604020202020204" charset="-76"/>
            </a:endParaRPr>
          </a:p>
        </p:txBody>
      </p:sp>
      <p:pic>
        <p:nvPicPr>
          <p:cNvPr id="13318" name="Picture 4" descr="http://img.ph.126.net/M3ITt9Aff7Mgi85gXURiNg==/6597263280702895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1843" y="4277043"/>
            <a:ext cx="208597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直接连接符 15"/>
          <p:cNvSpPr/>
          <p:nvPr/>
        </p:nvSpPr>
        <p:spPr>
          <a:xfrm>
            <a:off x="6428105" y="4370705"/>
            <a:ext cx="466725" cy="1588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13320" name="直接连接符 46"/>
          <p:cNvSpPr/>
          <p:nvPr/>
        </p:nvSpPr>
        <p:spPr>
          <a:xfrm flipH="1">
            <a:off x="6964680" y="4370705"/>
            <a:ext cx="376238" cy="1588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arrow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  <p:bldP spid="13315" grpId="0" bldLvl="0"/>
      <p:bldP spid="13315" grpId="1" bldLvl="0"/>
      <p:bldP spid="13317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969</Words>
  <Application>Microsoft Office PowerPoint</Application>
  <PresentationFormat>全屏显示(4:3)</PresentationFormat>
  <Paragraphs>118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73</cp:revision>
  <dcterms:created xsi:type="dcterms:W3CDTF">2015-11-16T05:18:00Z</dcterms:created>
  <dcterms:modified xsi:type="dcterms:W3CDTF">2019-08-20T08:38:23Z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