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file:///F:\&#21200;&#28023;&#21439;&#29289;&#29702;&#35838;&#36187;&#35838;&#20214;&#65288;2016.11.11&#65289;\&#31532;&#19968;&#33410;%20&#21147;&#26159;&#20160;&#20040;(&#36213;&#20113;&#65289;\&#26097;&#20912;&#38795;&#25512;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21200;&#28023;&#21439;&#29289;&#29702;&#35838;&#36187;&#35838;&#20214;&#65288;2016.11.11&#65289;\&#31532;&#19968;&#33410;%20&#21147;&#26159;&#20160;&#20040;(&#36213;&#20113;&#65289;\&#26097;&#20912;&#38795;&#25512;.wmv" TargetMode="Externa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21200;&#28023;&#21439;&#29289;&#29702;&#35838;&#36187;&#35838;&#20214;&#65288;2016.11.11&#65289;\&#31532;&#19968;&#33410;%20&#21147;&#26159;&#20160;&#20040;(&#36213;&#20113;&#65289;\&#30913;&#38081;.MPG" TargetMode="External"/><Relationship Id="rId6" Type="http://schemas.openxmlformats.org/officeDocument/2006/relationships/image" Target="../media/image8.png"/><Relationship Id="rId5" Type="http://schemas.microsoft.com/office/2007/relationships/media" Target="file:///F:\&#21200;&#28023;&#21439;&#29289;&#29702;&#35838;&#36187;&#35838;&#20214;&#65288;2016.11.11&#65289;\&#31532;&#19968;&#33410;%20&#21147;&#26159;&#20160;&#20040;(&#36213;&#20113;&#65289;\&#30913;&#38081;.M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16.png"/><Relationship Id="rId4" Type="http://schemas.openxmlformats.org/officeDocument/2006/relationships/slide" Target="slide9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8"/>
          <p:cNvSpPr/>
          <p:nvPr/>
        </p:nvSpPr>
        <p:spPr>
          <a:xfrm>
            <a:off x="0" y="0"/>
            <a:ext cx="1008063" cy="15128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atinLnBrk="1"/>
            <a:r>
              <a:rPr lang="zh-CN" altLang="en-US" sz="2400" dirty="0">
                <a:solidFill>
                  <a:srgbClr val="CC00CC"/>
                </a:solidFill>
                <a:latin typeface="Gulim" panose="020B0600000101010101" pitchFamily="34" charset="-127"/>
                <a:ea typeface="黑体" panose="02010609060101010101" pitchFamily="2" charset="-122"/>
              </a:rPr>
              <a:t>善于观察</a:t>
            </a:r>
          </a:p>
        </p:txBody>
      </p:sp>
      <p:sp>
        <p:nvSpPr>
          <p:cNvPr id="3075" name="AutoShape 29"/>
          <p:cNvSpPr/>
          <p:nvPr/>
        </p:nvSpPr>
        <p:spPr>
          <a:xfrm>
            <a:off x="8135938" y="0"/>
            <a:ext cx="1008062" cy="151288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atinLnBrk="1"/>
            <a:r>
              <a:rPr lang="zh-CN" altLang="en-US" sz="2400" dirty="0">
                <a:solidFill>
                  <a:srgbClr val="CC00CC"/>
                </a:solidFill>
                <a:latin typeface="Gulim" panose="020B0600000101010101" pitchFamily="34" charset="-127"/>
                <a:ea typeface="黑体" panose="02010609060101010101" pitchFamily="2" charset="-122"/>
              </a:rPr>
              <a:t>乐于交流</a:t>
            </a:r>
          </a:p>
        </p:txBody>
      </p:sp>
      <p:sp>
        <p:nvSpPr>
          <p:cNvPr id="3076" name="AutoShape 30"/>
          <p:cNvSpPr/>
          <p:nvPr/>
        </p:nvSpPr>
        <p:spPr>
          <a:xfrm>
            <a:off x="0" y="5157788"/>
            <a:ext cx="1008063" cy="151288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atinLnBrk="1"/>
            <a:r>
              <a:rPr lang="zh-CN" altLang="en-US" sz="2400" dirty="0">
                <a:solidFill>
                  <a:srgbClr val="CC00CC"/>
                </a:solidFill>
                <a:latin typeface="Gulim" panose="020B0600000101010101" pitchFamily="34" charset="-127"/>
                <a:ea typeface="黑体" panose="02010609060101010101" pitchFamily="2" charset="-122"/>
              </a:rPr>
              <a:t>勤于思考</a:t>
            </a:r>
          </a:p>
        </p:txBody>
      </p:sp>
      <p:sp>
        <p:nvSpPr>
          <p:cNvPr id="3077" name="AutoShape 31"/>
          <p:cNvSpPr/>
          <p:nvPr/>
        </p:nvSpPr>
        <p:spPr>
          <a:xfrm>
            <a:off x="8135938" y="5084763"/>
            <a:ext cx="1008062" cy="1512887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 latinLnBrk="1"/>
            <a:r>
              <a:rPr lang="zh-CN" altLang="en-US" sz="2400" dirty="0">
                <a:solidFill>
                  <a:srgbClr val="CC00CC"/>
                </a:solidFill>
                <a:latin typeface="Gulim" panose="020B0600000101010101" pitchFamily="34" charset="-127"/>
                <a:ea typeface="黑体" panose="02010609060101010101" pitchFamily="2" charset="-122"/>
              </a:rPr>
              <a:t>学会归纳</a:t>
            </a:r>
          </a:p>
        </p:txBody>
      </p:sp>
      <p:sp>
        <p:nvSpPr>
          <p:cNvPr id="3078" name="Text Box 33"/>
          <p:cNvSpPr txBox="1"/>
          <p:nvPr/>
        </p:nvSpPr>
        <p:spPr>
          <a:xfrm>
            <a:off x="2987675" y="908050"/>
            <a:ext cx="434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1"/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第一节    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1196975"/>
            <a:ext cx="7920038" cy="19923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运动员用网球拍击球时，使球的运动方向和速度大小都发生了变化，表明力可使物体的</a:t>
            </a:r>
            <a:r>
              <a:rPr lang="zh-CN" altLang="en-US" sz="3200" b="1" u="sng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　　　</a:t>
            </a:r>
            <a:r>
              <a:rPr lang="zh-CN" altLang="en-US" sz="3200" b="1" u="sng" dirty="0">
                <a:effectLst>
                  <a:outerShdw blurRad="38100" dist="38100" dir="2700000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　　　</a:t>
            </a:r>
            <a:r>
              <a:rPr lang="zh-CN" altLang="en-US" sz="3200" b="1" dirty="0"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发生改变。</a:t>
            </a:r>
          </a:p>
        </p:txBody>
      </p:sp>
      <p:pic>
        <p:nvPicPr>
          <p:cNvPr id="14338" name="Picture 3" descr="U2686P461T5D233821F154DT200808200249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213" y="3216275"/>
            <a:ext cx="3600450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195513" y="2565400"/>
            <a:ext cx="187166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运动状态</a:t>
            </a:r>
          </a:p>
        </p:txBody>
      </p:sp>
      <p:sp>
        <p:nvSpPr>
          <p:cNvPr id="24582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08850" y="5445125"/>
            <a:ext cx="1008063" cy="579438"/>
          </a:xfrm>
          <a:prstGeom prst="rect">
            <a:avLst/>
          </a:prstGeom>
          <a:solidFill>
            <a:srgbClr val="EDE20B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1528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1149350"/>
            <a:ext cx="7705725" cy="12033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书本放在桌面上，书对桌面会产生压力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，这个力的施力物是</a:t>
            </a:r>
            <a:r>
              <a:rPr lang="zh-CN" altLang="en-US" sz="2800" b="1" u="sng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　　　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，受力物是</a:t>
            </a:r>
            <a:r>
              <a:rPr lang="zh-CN" altLang="en-US" sz="2800" b="1" u="sng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　　　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pic>
        <p:nvPicPr>
          <p:cNvPr id="15362" name="Picture 4" descr="u=421001525,3625657724&amp;fm=3&amp;gp=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775" y="3213100"/>
            <a:ext cx="360045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63938" y="1773238"/>
            <a:ext cx="100806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书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43663" y="1773238"/>
            <a:ext cx="100806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桌面</a:t>
            </a:r>
          </a:p>
        </p:txBody>
      </p:sp>
      <p:sp>
        <p:nvSpPr>
          <p:cNvPr id="26631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08850" y="5445125"/>
            <a:ext cx="1008063" cy="579438"/>
          </a:xfrm>
          <a:prstGeom prst="rect">
            <a:avLst/>
          </a:prstGeom>
          <a:solidFill>
            <a:srgbClr val="EDE20B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1528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ldLvl="0" animBg="1"/>
      <p:bldP spid="2663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/>
          <p:nvPr/>
        </p:nvSpPr>
        <p:spPr>
          <a:xfrm>
            <a:off x="468313" y="1052513"/>
            <a:ext cx="7920037" cy="120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30000"/>
              </a:lnSpc>
            </a:pP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书本放在桌面上，书受到桌面的支持力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F′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，这个力的施力物是</a:t>
            </a:r>
            <a:r>
              <a:rPr lang="zh-CN" altLang="en-US" sz="2800" b="1" u="sng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　　　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，受力物是</a:t>
            </a:r>
            <a:r>
              <a:rPr lang="zh-CN" altLang="en-US" sz="2800" b="1" u="sng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　　　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pic>
        <p:nvPicPr>
          <p:cNvPr id="16386" name="Picture 4" descr="u=421001525,3625657724&amp;fm=3&amp;gp=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68638"/>
            <a:ext cx="360045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851275" y="1628775"/>
            <a:ext cx="1008063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桌面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732588" y="1628775"/>
            <a:ext cx="865188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书</a:t>
            </a:r>
          </a:p>
        </p:txBody>
      </p:sp>
      <p:sp>
        <p:nvSpPr>
          <p:cNvPr id="25607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08850" y="5445125"/>
            <a:ext cx="1008063" cy="579438"/>
          </a:xfrm>
          <a:prstGeom prst="rect">
            <a:avLst/>
          </a:prstGeom>
          <a:solidFill>
            <a:srgbClr val="EDE20B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1528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/>
      <p:bldP spid="2560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/>
          <p:nvPr/>
        </p:nvSpPr>
        <p:spPr>
          <a:xfrm>
            <a:off x="3059113" y="4652963"/>
            <a:ext cx="215900" cy="14446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 latinLnBrk="1"/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7410" name="Rectangle 4"/>
          <p:cNvSpPr/>
          <p:nvPr/>
        </p:nvSpPr>
        <p:spPr>
          <a:xfrm>
            <a:off x="5867400" y="3429000"/>
            <a:ext cx="287338" cy="215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 latinLnBrk="1"/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7411" name="Rectangle 5"/>
          <p:cNvSpPr/>
          <p:nvPr/>
        </p:nvSpPr>
        <p:spPr>
          <a:xfrm>
            <a:off x="7596188" y="4076700"/>
            <a:ext cx="287337" cy="2159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 latinLnBrk="1"/>
            <a:endParaRPr lang="zh-CN" altLang="en-US" sz="2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22885" name="Text Box 2"/>
          <p:cNvSpPr txBox="1"/>
          <p:nvPr/>
        </p:nvSpPr>
        <p:spPr>
          <a:xfrm>
            <a:off x="0" y="1700213"/>
            <a:ext cx="5832475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、力是物体对物体的作用。</a:t>
            </a:r>
          </a:p>
        </p:txBody>
      </p:sp>
      <p:sp>
        <p:nvSpPr>
          <p:cNvPr id="17413" name="Text Box 6"/>
          <p:cNvSpPr txBox="1"/>
          <p:nvPr/>
        </p:nvSpPr>
        <p:spPr>
          <a:xfrm>
            <a:off x="250825" y="260350"/>
            <a:ext cx="2592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Gulim" panose="020B0600000101010101" pitchFamily="34" charset="-127"/>
                <a:ea typeface="黑体" panose="02010609060101010101" pitchFamily="2" charset="-122"/>
              </a:rPr>
              <a:t>请你总结：</a:t>
            </a:r>
          </a:p>
        </p:txBody>
      </p:sp>
      <p:sp>
        <p:nvSpPr>
          <p:cNvPr id="122887" name="Text Box 7"/>
          <p:cNvSpPr txBox="1"/>
          <p:nvPr/>
        </p:nvSpPr>
        <p:spPr>
          <a:xfrm>
            <a:off x="0" y="981075"/>
            <a:ext cx="54006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2800" b="1" dirty="0">
                <a:latin typeface="Gulim" panose="020B0600000101010101" pitchFamily="34" charset="-127"/>
                <a:ea typeface="黑体" panose="02010609060101010101" pitchFamily="2" charset="-122"/>
              </a:rPr>
              <a:t>一、我学到了什么？</a:t>
            </a:r>
          </a:p>
        </p:txBody>
      </p:sp>
      <p:sp>
        <p:nvSpPr>
          <p:cNvPr id="122888" name="Text Box 3"/>
          <p:cNvSpPr txBox="1"/>
          <p:nvPr/>
        </p:nvSpPr>
        <p:spPr>
          <a:xfrm>
            <a:off x="0" y="2420938"/>
            <a:ext cx="5832475" cy="579437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、物体间力的作用是相互的。</a:t>
            </a:r>
          </a:p>
        </p:txBody>
      </p:sp>
      <p:sp>
        <p:nvSpPr>
          <p:cNvPr id="122889" name="Text Box 4"/>
          <p:cNvSpPr txBox="1"/>
          <p:nvPr/>
        </p:nvSpPr>
        <p:spPr>
          <a:xfrm>
            <a:off x="0" y="3284538"/>
            <a:ext cx="5867400" cy="2286000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、 力的作用效果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  <a:sym typeface="Wingdings" panose="05000000000000000000" pitchFamily="2" charset="2"/>
              </a:rPr>
              <a:t>：</a:t>
            </a:r>
          </a:p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  <a:sym typeface="Wingdings" panose="05000000000000000000" pitchFamily="2" charset="2"/>
              </a:rPr>
              <a:t>（</a:t>
            </a: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  <a:sym typeface="Wingdings" panose="05000000000000000000" pitchFamily="2" charset="2"/>
              </a:rPr>
              <a:t>）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力可以改变物体的形状</a:t>
            </a: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,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（</a:t>
            </a:r>
            <a:r>
              <a:rPr lang="en-US" altLang="zh-CN" sz="3200" b="1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200" b="1" dirty="0">
                <a:latin typeface="隶书" panose="02010509060101010101" pitchFamily="49" charset="-122"/>
                <a:ea typeface="隶书" panose="02010509060101010101" pitchFamily="49" charset="-122"/>
              </a:rPr>
              <a:t>）力可以改变物体的运动状态。</a:t>
            </a:r>
          </a:p>
        </p:txBody>
      </p:sp>
      <p:pic>
        <p:nvPicPr>
          <p:cNvPr id="17417" name="Picture 10" descr="123293094_201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525" y="836613"/>
            <a:ext cx="3419475" cy="4608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891" name="Line 11"/>
          <p:cNvSpPr/>
          <p:nvPr/>
        </p:nvSpPr>
        <p:spPr>
          <a:xfrm flipV="1">
            <a:off x="7740650" y="1196975"/>
            <a:ext cx="0" cy="1184275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892" name="Line 12"/>
          <p:cNvSpPr/>
          <p:nvPr/>
        </p:nvSpPr>
        <p:spPr>
          <a:xfrm>
            <a:off x="7740650" y="2492375"/>
            <a:ext cx="0" cy="1296988"/>
          </a:xfrm>
          <a:prstGeom prst="line">
            <a:avLst/>
          </a:prstGeom>
          <a:ln w="57150" cap="flat" cmpd="sng">
            <a:solidFill>
              <a:srgbClr val="FF0066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8" grpId="0" animBg="1"/>
      <p:bldP spid="1228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矩形 28676"/>
          <p:cNvSpPr/>
          <p:nvPr/>
        </p:nvSpPr>
        <p:spPr>
          <a:xfrm>
            <a:off x="395288" y="2420938"/>
            <a:ext cx="8351837" cy="30162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．下列关于力的看法，正确的是（    ）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、没有接触的两个物体，一定没有力的作用         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、相互接触的两个物体，一定有力的作用</a:t>
            </a:r>
            <a:r>
              <a:rPr lang="en-US" altLang="zh-CN" sz="3200" b="1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3200" b="1" dirty="0">
                <a:solidFill>
                  <a:srgbClr val="FFFF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、物体间发生力的作用，不一定有受力物体和施力物体    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、施力物体同时也一定是受力物体</a:t>
            </a:r>
          </a:p>
        </p:txBody>
      </p:sp>
      <p:pic>
        <p:nvPicPr>
          <p:cNvPr id="28676" name="图片 28675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7513" y="3267075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28678"/>
          <p:cNvGrpSpPr/>
          <p:nvPr/>
        </p:nvGrpSpPr>
        <p:grpSpPr>
          <a:xfrm>
            <a:off x="539750" y="1052513"/>
            <a:ext cx="2952750" cy="1387475"/>
            <a:chOff x="340" y="663"/>
            <a:chExt cx="1860" cy="874"/>
          </a:xfrm>
        </p:grpSpPr>
        <p:sp>
          <p:nvSpPr>
            <p:cNvPr id="28680" name="Text Box 5"/>
            <p:cNvSpPr txBox="1"/>
            <p:nvPr/>
          </p:nvSpPr>
          <p:spPr>
            <a:xfrm>
              <a:off x="340" y="1071"/>
              <a:ext cx="1860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/>
              <a:r>
                <a:rPr lang="zh-CN" altLang="en-US" sz="40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2" charset="-122"/>
                </a:rPr>
                <a:t> 课堂检测：</a:t>
              </a:r>
            </a:p>
          </p:txBody>
        </p:sp>
        <p:sp>
          <p:nvSpPr>
            <p:cNvPr id="28681" name="矩形 28680"/>
            <p:cNvSpPr/>
            <p:nvPr/>
          </p:nvSpPr>
          <p:spPr>
            <a:xfrm rot="321896">
              <a:off x="521" y="663"/>
              <a:ext cx="1224" cy="874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80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FF00FF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我自信，我能行！</a:t>
              </a:r>
            </a:p>
          </p:txBody>
        </p:sp>
      </p:grpSp>
      <p:sp>
        <p:nvSpPr>
          <p:cNvPr id="28682" name="文本框 28681"/>
          <p:cNvSpPr txBox="1"/>
          <p:nvPr/>
        </p:nvSpPr>
        <p:spPr>
          <a:xfrm>
            <a:off x="7019925" y="2420938"/>
            <a:ext cx="3889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323850" y="3500438"/>
            <a:ext cx="8675688" cy="2736850"/>
          </a:xfrm>
        </p:spPr>
        <p:txBody>
          <a:bodyPr wrap="square" lIns="91440" tIns="45720" rIns="91440" bIns="45720" anchor="ctr"/>
          <a:lstStyle/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俗话说：</a:t>
            </a:r>
            <a:r>
              <a:rPr lang="zh-CN" altLang="en-US" sz="3200" b="1" dirty="0">
                <a:ea typeface="黑体" panose="02010609060101010101" pitchFamily="2" charset="-122"/>
              </a:rPr>
              <a:t>“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一个巴掌拍不响</a:t>
            </a:r>
            <a:r>
              <a:rPr lang="zh-CN" altLang="en-US" sz="3200" b="1" dirty="0">
                <a:ea typeface="黑体" panose="02010609060101010101" pitchFamily="2" charset="-122"/>
              </a:rPr>
              <a:t>”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，这句话最能说明力的哪个现象？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（   ）</a:t>
            </a:r>
            <a:r>
              <a:rPr lang="zh-CN" altLang="en-US" sz="3200" dirty="0"/>
              <a:t/>
            </a:r>
            <a:br>
              <a:rPr lang="zh-CN" altLang="en-US" sz="3200" dirty="0"/>
            </a:b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．物间体力的作用是相互的              </a:t>
            </a:r>
            <a:b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．一个物体也能产生力的作用</a:t>
            </a:r>
            <a:b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．没有物体就不会有力的作用         </a:t>
            </a:r>
            <a:b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</a:b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．一个物体不能产生力的作用</a:t>
            </a:r>
          </a:p>
        </p:txBody>
      </p:sp>
      <p:sp>
        <p:nvSpPr>
          <p:cNvPr id="115718" name="Text Box 6"/>
          <p:cNvSpPr txBox="1"/>
          <p:nvPr/>
        </p:nvSpPr>
        <p:spPr>
          <a:xfrm>
            <a:off x="4211638" y="3789363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</a:p>
        </p:txBody>
      </p:sp>
      <p:pic>
        <p:nvPicPr>
          <p:cNvPr id="18444" name="图片 1844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5638" y="300355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图片 18442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638" y="3267075"/>
            <a:ext cx="9525" cy="1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8441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5638" y="3835400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5" name="矩形 18444"/>
          <p:cNvSpPr/>
          <p:nvPr/>
        </p:nvSpPr>
        <p:spPr>
          <a:xfrm>
            <a:off x="250825" y="620713"/>
            <a:ext cx="8497888" cy="2528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．人游泳时，使人前进的力是（     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、手臂划动的力 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、手臂推水的力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、水对手臂的推力   </a:t>
            </a:r>
          </a:p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、手和脚拍打水的力</a:t>
            </a:r>
          </a:p>
        </p:txBody>
      </p:sp>
      <p:sp>
        <p:nvSpPr>
          <p:cNvPr id="18447" name="矩形 18446"/>
          <p:cNvSpPr/>
          <p:nvPr/>
        </p:nvSpPr>
        <p:spPr>
          <a:xfrm>
            <a:off x="2411413" y="2149475"/>
            <a:ext cx="496887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266700" algn="l"/>
            <a:r>
              <a:rPr lang="zh-CN" altLang="en-US" sz="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*网</a:t>
            </a:r>
            <a:r>
              <a:rPr lang="en-US" altLang="zh-CN" sz="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zh-CN" sz="800">
              <a:latin typeface="Arial" panose="020B0604020202020204" pitchFamily="34" charset="0"/>
            </a:endParaRPr>
          </a:p>
          <a:p>
            <a:pPr indent="266700" algn="l"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8450" name="文本框 18449"/>
          <p:cNvSpPr txBox="1"/>
          <p:nvPr/>
        </p:nvSpPr>
        <p:spPr>
          <a:xfrm>
            <a:off x="6430963" y="568325"/>
            <a:ext cx="4143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8" grpId="0"/>
      <p:bldP spid="184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文本占位符 29698"/>
          <p:cNvSpPr>
            <a:spLocks noGrp="1"/>
          </p:cNvSpPr>
          <p:nvPr>
            <p:ph type="body" idx="1"/>
          </p:nvPr>
        </p:nvSpPr>
        <p:spPr>
          <a:xfrm>
            <a:off x="539750" y="908050"/>
            <a:ext cx="8424863" cy="4525963"/>
          </a:xfrm>
        </p:spPr>
        <p:txBody>
          <a:bodyPr/>
          <a:lstStyle/>
          <a:p>
            <a:pPr>
              <a:buNone/>
            </a:pP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关于力的知识，下列说法中错误的是（  ）</a:t>
            </a:r>
          </a:p>
          <a:p>
            <a:pPr>
              <a:buNone/>
            </a:pP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A.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小孩推墙时，他也受到了墙的推力　　</a:t>
            </a:r>
          </a:p>
          <a:p>
            <a:pPr>
              <a:buNone/>
            </a:pP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足球运动员用头顶球，球的运动方向改变了，这表明力可以改变物体运动状态</a:t>
            </a:r>
          </a:p>
          <a:p>
            <a:pPr>
              <a:buNone/>
            </a:pP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人坐在沙发上，沙发凹陷，这表明力可以改变物体的形状</a:t>
            </a:r>
          </a:p>
          <a:p>
            <a:pPr>
              <a:buNone/>
            </a:pPr>
            <a:r>
              <a:rPr lang="en-US" altLang="zh-CN" b="1">
                <a:latin typeface="黑体" panose="02010609060101010101" pitchFamily="2" charset="-122"/>
                <a:ea typeface="黑体" panose="02010609060101010101" pitchFamily="2" charset="-122"/>
              </a:rPr>
              <a:t>D.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只有直接接触的物体之间，才能发生力的作用</a:t>
            </a:r>
          </a:p>
        </p:txBody>
      </p:sp>
      <p:sp>
        <p:nvSpPr>
          <p:cNvPr id="29700" name="文本框 29699"/>
          <p:cNvSpPr txBox="1"/>
          <p:nvPr/>
        </p:nvSpPr>
        <p:spPr>
          <a:xfrm>
            <a:off x="7956550" y="908050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0721"/>
          <p:cNvSpPr>
            <a:spLocks noGrp="1"/>
          </p:cNvSpPr>
          <p:nvPr>
            <p:ph type="title"/>
          </p:nvPr>
        </p:nvSpPr>
        <p:spPr>
          <a:xfrm>
            <a:off x="539750" y="1052513"/>
            <a:ext cx="8229600" cy="1368425"/>
          </a:xfrm>
        </p:spPr>
        <p:txBody>
          <a:bodyPr anchor="ctr"/>
          <a:lstStyle/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如图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所示，其中其它三个力所产生的作用效果不同的是 （    ）</a:t>
            </a:r>
          </a:p>
        </p:txBody>
      </p:sp>
      <p:sp>
        <p:nvSpPr>
          <p:cNvPr id="30726" name="文本框 30725"/>
          <p:cNvSpPr txBox="1"/>
          <p:nvPr/>
        </p:nvSpPr>
        <p:spPr>
          <a:xfrm>
            <a:off x="684213" y="4508500"/>
            <a:ext cx="6767512" cy="2016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运动员对弓弦的拉力             </a:t>
            </a:r>
          </a:p>
          <a:p>
            <a:pPr algn="just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汽车对地面的压力         </a:t>
            </a:r>
          </a:p>
          <a:p>
            <a:pPr algn="just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斧头对木柴的力   </a:t>
            </a:r>
          </a:p>
          <a:p>
            <a:pPr algn="just"/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．下落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小球受到的重力</a:t>
            </a:r>
          </a:p>
          <a:p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组合 30737"/>
          <p:cNvGrpSpPr/>
          <p:nvPr/>
        </p:nvGrpSpPr>
        <p:grpSpPr>
          <a:xfrm>
            <a:off x="900113" y="2276475"/>
            <a:ext cx="6311900" cy="2160588"/>
            <a:chOff x="567" y="1434"/>
            <a:chExt cx="3976" cy="1361"/>
          </a:xfrm>
        </p:grpSpPr>
        <p:grpSp>
          <p:nvGrpSpPr>
            <p:cNvPr id="3" name="组合 30726"/>
            <p:cNvGrpSpPr/>
            <p:nvPr/>
          </p:nvGrpSpPr>
          <p:grpSpPr>
            <a:xfrm>
              <a:off x="567" y="1434"/>
              <a:ext cx="3901" cy="1044"/>
              <a:chOff x="1838" y="6098"/>
              <a:chExt cx="7245" cy="1872"/>
            </a:xfrm>
          </p:grpSpPr>
          <p:pic>
            <p:nvPicPr>
              <p:cNvPr id="30728" name="图片 30727" descr="未标题-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563" y="6254"/>
                <a:ext cx="1259" cy="1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29" name="图片 30728" descr="未标题-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768" y="6254"/>
                <a:ext cx="315" cy="171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0" name="图片 30729" descr="5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38" y="6098"/>
                <a:ext cx="1417" cy="18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731" name="图片 30730" descr="18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728" y="6361"/>
                <a:ext cx="1995" cy="160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" name="组合 30736"/>
            <p:cNvGrpSpPr/>
            <p:nvPr/>
          </p:nvGrpSpPr>
          <p:grpSpPr>
            <a:xfrm>
              <a:off x="761" y="2432"/>
              <a:ext cx="3782" cy="363"/>
              <a:chOff x="704" y="2169"/>
              <a:chExt cx="3385" cy="363"/>
            </a:xfrm>
          </p:grpSpPr>
          <p:sp>
            <p:nvSpPr>
              <p:cNvPr id="30725" name="文本框 30724"/>
              <p:cNvSpPr txBox="1"/>
              <p:nvPr/>
            </p:nvSpPr>
            <p:spPr>
              <a:xfrm>
                <a:off x="2426" y="2296"/>
                <a:ext cx="407" cy="20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lstStyle/>
              <a:p>
                <a:r>
                  <a:rPr lang="zh-CN" altLang="en-US" sz="12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图</a:t>
                </a:r>
                <a:r>
                  <a:rPr lang="en-US" altLang="zh-CN" sz="1200" b="1">
                    <a:latin typeface="黑体" panose="02010609060101010101" pitchFamily="2" charset="-122"/>
                    <a:ea typeface="黑体" panose="02010609060101010101" pitchFamily="2" charset="-122"/>
                  </a:rPr>
                  <a:t>1</a:t>
                </a:r>
              </a:p>
            </p:txBody>
          </p:sp>
          <p:sp>
            <p:nvSpPr>
              <p:cNvPr id="30732" name="文本框 30731"/>
              <p:cNvSpPr txBox="1"/>
              <p:nvPr/>
            </p:nvSpPr>
            <p:spPr>
              <a:xfrm>
                <a:off x="704" y="2169"/>
                <a:ext cx="20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黑体" panose="02010609060101010101" pitchFamily="2" charset="-122"/>
                    <a:ea typeface="黑体" panose="02010609060101010101" pitchFamily="2" charset="-122"/>
                  </a:rPr>
                  <a:t>A</a:t>
                </a:r>
              </a:p>
            </p:txBody>
          </p:sp>
          <p:sp>
            <p:nvSpPr>
              <p:cNvPr id="30733" name="文本框 30732"/>
              <p:cNvSpPr txBox="1"/>
              <p:nvPr/>
            </p:nvSpPr>
            <p:spPr>
              <a:xfrm>
                <a:off x="1750" y="2205"/>
                <a:ext cx="20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黑体" panose="02010609060101010101" pitchFamily="2" charset="-122"/>
                    <a:ea typeface="黑体" panose="02010609060101010101" pitchFamily="2" charset="-122"/>
                  </a:rPr>
                  <a:t>B</a:t>
                </a:r>
              </a:p>
            </p:txBody>
          </p:sp>
          <p:sp>
            <p:nvSpPr>
              <p:cNvPr id="30734" name="文本框 30733"/>
              <p:cNvSpPr txBox="1"/>
              <p:nvPr/>
            </p:nvSpPr>
            <p:spPr>
              <a:xfrm>
                <a:off x="3110" y="2205"/>
                <a:ext cx="20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黑体" panose="02010609060101010101" pitchFamily="2" charset="-122"/>
                    <a:ea typeface="黑体" panose="02010609060101010101" pitchFamily="2" charset="-122"/>
                  </a:rPr>
                  <a:t>C</a:t>
                </a:r>
              </a:p>
            </p:txBody>
          </p:sp>
          <p:sp>
            <p:nvSpPr>
              <p:cNvPr id="30735" name="文本框 30734"/>
              <p:cNvSpPr txBox="1"/>
              <p:nvPr/>
            </p:nvSpPr>
            <p:spPr>
              <a:xfrm>
                <a:off x="3885" y="2205"/>
                <a:ext cx="20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800" b="1">
                    <a:latin typeface="黑体" panose="02010609060101010101" pitchFamily="2" charset="-122"/>
                    <a:ea typeface="黑体" panose="02010609060101010101" pitchFamily="2" charset="-122"/>
                  </a:rPr>
                  <a:t>D</a:t>
                </a:r>
              </a:p>
            </p:txBody>
          </p:sp>
        </p:grpSp>
      </p:grpSp>
      <p:sp>
        <p:nvSpPr>
          <p:cNvPr id="30739" name="文本框 30738"/>
          <p:cNvSpPr txBox="1"/>
          <p:nvPr/>
        </p:nvSpPr>
        <p:spPr>
          <a:xfrm>
            <a:off x="3924300" y="1628775"/>
            <a:ext cx="4143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25603"/>
          <p:cNvSpPr/>
          <p:nvPr/>
        </p:nvSpPr>
        <p:spPr>
          <a:xfrm>
            <a:off x="323850" y="2060575"/>
            <a:ext cx="8956675" cy="15541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0" latinLnBrk="1" hangingPunct="0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7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．小华背书包上学，肩膀会有被往下压的感觉，</a:t>
            </a:r>
          </a:p>
          <a:p>
            <a:pPr algn="l" eaLnBrk="0" latinLnBrk="1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对于这个压力来说，施力物体是</a:t>
            </a:r>
            <a:r>
              <a:rPr lang="en-US" altLang="zh-CN" sz="3200" u="sng">
                <a:latin typeface="黑体" panose="02010609060101010101" pitchFamily="2" charset="-122"/>
                <a:ea typeface="黑体" panose="02010609060101010101" pitchFamily="2" charset="-122"/>
              </a:rPr>
              <a:t>_   __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</a:p>
          <a:p>
            <a:pPr algn="l" eaLnBrk="0" latinLnBrk="1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受力物体是</a:t>
            </a:r>
            <a:r>
              <a:rPr lang="zh-CN" altLang="en-US" sz="32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115719" name="Text Box 7"/>
          <p:cNvSpPr txBox="1"/>
          <p:nvPr/>
        </p:nvSpPr>
        <p:spPr>
          <a:xfrm>
            <a:off x="6156325" y="2565400"/>
            <a:ext cx="16922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书包</a:t>
            </a:r>
          </a:p>
        </p:txBody>
      </p:sp>
      <p:sp>
        <p:nvSpPr>
          <p:cNvPr id="115720" name="Text Box 8"/>
          <p:cNvSpPr txBox="1"/>
          <p:nvPr/>
        </p:nvSpPr>
        <p:spPr>
          <a:xfrm>
            <a:off x="2627313" y="3068638"/>
            <a:ext cx="15128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肩膀</a:t>
            </a:r>
          </a:p>
        </p:txBody>
      </p:sp>
      <p:sp>
        <p:nvSpPr>
          <p:cNvPr id="25609" name="矩形 25608"/>
          <p:cNvSpPr/>
          <p:nvPr/>
        </p:nvSpPr>
        <p:spPr>
          <a:xfrm>
            <a:off x="323850" y="623888"/>
            <a:ext cx="8358188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6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．在物理学中，力是指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_________________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</a:p>
          <a:p>
            <a:pPr algn="l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物体间力的作用是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_________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25610" name="文本框 25609"/>
          <p:cNvSpPr txBox="1"/>
          <p:nvPr/>
        </p:nvSpPr>
        <p:spPr>
          <a:xfrm>
            <a:off x="4716463" y="620713"/>
            <a:ext cx="34480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物体对物体的作用</a:t>
            </a:r>
          </a:p>
        </p:txBody>
      </p:sp>
      <p:sp>
        <p:nvSpPr>
          <p:cNvPr id="25611" name="文本框 25610"/>
          <p:cNvSpPr txBox="1"/>
          <p:nvPr/>
        </p:nvSpPr>
        <p:spPr>
          <a:xfrm>
            <a:off x="3779838" y="1125538"/>
            <a:ext cx="140811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相互的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0" grpId="0"/>
      <p:bldP spid="25610" grpId="0"/>
      <p:bldP spid="256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/>
          <p:nvPr/>
        </p:nvSpPr>
        <p:spPr>
          <a:xfrm>
            <a:off x="395288" y="908050"/>
            <a:ext cx="8312150" cy="20415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l" eaLnBrk="0" latinLnBrk="1" hangingPunct="0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8.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暴风雨来临前，狂风把小树吹弯了腰，</a:t>
            </a:r>
          </a:p>
          <a:p>
            <a:pPr algn="l" eaLnBrk="0" latinLnBrk="1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把落叶吹得漫天飞舞。从力的作用效果分析，</a:t>
            </a:r>
          </a:p>
          <a:p>
            <a:pPr algn="l" eaLnBrk="0" latinLnBrk="1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风力使小树发生了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_____________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</a:p>
          <a:p>
            <a:pPr algn="l" eaLnBrk="0" latinLnBrk="1" hangingPunct="0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使落叶的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_________________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发生了改变。</a:t>
            </a:r>
          </a:p>
        </p:txBody>
      </p:sp>
      <p:sp>
        <p:nvSpPr>
          <p:cNvPr id="116742" name="Text Box 6"/>
          <p:cNvSpPr txBox="1"/>
          <p:nvPr/>
        </p:nvSpPr>
        <p:spPr>
          <a:xfrm>
            <a:off x="4500563" y="1844675"/>
            <a:ext cx="172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形变</a:t>
            </a:r>
          </a:p>
        </p:txBody>
      </p:sp>
      <p:sp>
        <p:nvSpPr>
          <p:cNvPr id="116743" name="Text Box 7"/>
          <p:cNvSpPr txBox="1"/>
          <p:nvPr/>
        </p:nvSpPr>
        <p:spPr>
          <a:xfrm>
            <a:off x="3132138" y="2349500"/>
            <a:ext cx="23034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运动状态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2" grpId="0"/>
      <p:bldP spid="1167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6"/>
          <p:cNvSpPr/>
          <p:nvPr/>
        </p:nvSpPr>
        <p:spPr>
          <a:xfrm>
            <a:off x="0" y="1341438"/>
            <a:ext cx="2916238" cy="2519362"/>
          </a:xfrm>
          <a:prstGeom prst="roundRect">
            <a:avLst>
              <a:gd name="adj" fmla="val 16667"/>
            </a:avLst>
          </a:prstGeom>
          <a:blipFill rotWithShape="1">
            <a:blip r:embed="rId2" cstate="print"/>
            <a:stretch>
              <a:fillRect/>
            </a:stretch>
          </a:blipFill>
          <a:ln w="9525">
            <a:noFill/>
          </a:ln>
          <a:effectLst>
            <a:outerShdw dist="35921" dir="2699999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latinLnBrk="1" hangingPunct="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latinLnBrk="1" hangingPunct="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latinLnBrk="1" hangingPunct="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latinLnBrk="1" hangingPunct="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latinLnBrk="1" hangingPunct="0"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1.</a:t>
            </a:r>
            <a:r>
              <a:rPr kumimoji="0" lang="zh-C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力是什么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?</a:t>
            </a:r>
          </a:p>
        </p:txBody>
      </p:sp>
      <p:sp>
        <p:nvSpPr>
          <p:cNvPr id="4099" name="Text Box 9"/>
          <p:cNvSpPr txBox="1"/>
          <p:nvPr/>
        </p:nvSpPr>
        <p:spPr>
          <a:xfrm>
            <a:off x="-323850" y="692150"/>
            <a:ext cx="946785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下面几幅表现力的图片，你能找出它们共同的地方吗？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0" y="4005263"/>
            <a:ext cx="2411413" cy="2520950"/>
            <a:chOff x="1565" y="799"/>
            <a:chExt cx="1845" cy="1724"/>
          </a:xfrm>
        </p:grpSpPr>
        <p:sp>
          <p:nvSpPr>
            <p:cNvPr id="4101" name="Freeform 64"/>
            <p:cNvSpPr/>
            <p:nvPr/>
          </p:nvSpPr>
          <p:spPr>
            <a:xfrm>
              <a:off x="2461" y="799"/>
              <a:ext cx="949" cy="1272"/>
            </a:xfrm>
            <a:custGeom>
              <a:avLst/>
              <a:gdLst/>
              <a:ahLst/>
              <a:cxnLst>
                <a:cxn ang="0">
                  <a:pos x="483" y="15"/>
                </a:cxn>
                <a:cxn ang="0">
                  <a:pos x="437" y="88"/>
                </a:cxn>
                <a:cxn ang="0">
                  <a:pos x="364" y="198"/>
                </a:cxn>
                <a:cxn ang="0">
                  <a:pos x="309" y="289"/>
                </a:cxn>
                <a:cxn ang="0">
                  <a:pos x="264" y="326"/>
                </a:cxn>
                <a:cxn ang="0">
                  <a:pos x="190" y="380"/>
                </a:cxn>
                <a:cxn ang="0">
                  <a:pos x="126" y="435"/>
                </a:cxn>
                <a:cxn ang="0">
                  <a:pos x="53" y="527"/>
                </a:cxn>
                <a:cxn ang="0">
                  <a:pos x="26" y="627"/>
                </a:cxn>
                <a:cxn ang="0">
                  <a:pos x="17" y="1048"/>
                </a:cxn>
                <a:cxn ang="0">
                  <a:pos x="26" y="1249"/>
                </a:cxn>
                <a:cxn ang="0">
                  <a:pos x="99" y="1240"/>
                </a:cxn>
                <a:cxn ang="0">
                  <a:pos x="136" y="1130"/>
                </a:cxn>
                <a:cxn ang="0">
                  <a:pos x="145" y="1011"/>
                </a:cxn>
                <a:cxn ang="0">
                  <a:pos x="154" y="975"/>
                </a:cxn>
                <a:cxn ang="0">
                  <a:pos x="163" y="1002"/>
                </a:cxn>
                <a:cxn ang="0">
                  <a:pos x="190" y="1011"/>
                </a:cxn>
                <a:cxn ang="0">
                  <a:pos x="264" y="1002"/>
                </a:cxn>
                <a:cxn ang="0">
                  <a:pos x="282" y="975"/>
                </a:cxn>
                <a:cxn ang="0">
                  <a:pos x="291" y="1002"/>
                </a:cxn>
                <a:cxn ang="0">
                  <a:pos x="392" y="993"/>
                </a:cxn>
                <a:cxn ang="0">
                  <a:pos x="410" y="966"/>
                </a:cxn>
                <a:cxn ang="0">
                  <a:pos x="428" y="993"/>
                </a:cxn>
                <a:cxn ang="0">
                  <a:pos x="456" y="1011"/>
                </a:cxn>
                <a:cxn ang="0">
                  <a:pos x="538" y="1002"/>
                </a:cxn>
                <a:cxn ang="0">
                  <a:pos x="547" y="956"/>
                </a:cxn>
                <a:cxn ang="0">
                  <a:pos x="565" y="929"/>
                </a:cxn>
                <a:cxn ang="0">
                  <a:pos x="584" y="874"/>
                </a:cxn>
                <a:cxn ang="0">
                  <a:pos x="657" y="755"/>
                </a:cxn>
                <a:cxn ang="0">
                  <a:pos x="675" y="682"/>
                </a:cxn>
                <a:cxn ang="0">
                  <a:pos x="748" y="390"/>
                </a:cxn>
                <a:cxn ang="0">
                  <a:pos x="757" y="362"/>
                </a:cxn>
                <a:cxn ang="0">
                  <a:pos x="785" y="353"/>
                </a:cxn>
                <a:cxn ang="0">
                  <a:pos x="876" y="289"/>
                </a:cxn>
                <a:cxn ang="0">
                  <a:pos x="949" y="234"/>
                </a:cxn>
                <a:cxn ang="0">
                  <a:pos x="894" y="198"/>
                </a:cxn>
                <a:cxn ang="0">
                  <a:pos x="867" y="188"/>
                </a:cxn>
                <a:cxn ang="0">
                  <a:pos x="821" y="152"/>
                </a:cxn>
                <a:cxn ang="0">
                  <a:pos x="766" y="134"/>
                </a:cxn>
                <a:cxn ang="0">
                  <a:pos x="748" y="115"/>
                </a:cxn>
                <a:cxn ang="0">
                  <a:pos x="693" y="97"/>
                </a:cxn>
                <a:cxn ang="0">
                  <a:pos x="611" y="60"/>
                </a:cxn>
                <a:cxn ang="0">
                  <a:pos x="556" y="33"/>
                </a:cxn>
                <a:cxn ang="0">
                  <a:pos x="483" y="15"/>
                </a:cxn>
              </a:cxnLst>
              <a:rect l="0" t="0" r="0" b="0"/>
              <a:pathLst>
                <a:path w="949" h="1272">
                  <a:moveTo>
                    <a:pt x="483" y="15"/>
                  </a:moveTo>
                  <a:cubicBezTo>
                    <a:pt x="473" y="46"/>
                    <a:pt x="461" y="66"/>
                    <a:pt x="437" y="88"/>
                  </a:cubicBezTo>
                  <a:cubicBezTo>
                    <a:pt x="423" y="131"/>
                    <a:pt x="395" y="165"/>
                    <a:pt x="364" y="198"/>
                  </a:cubicBezTo>
                  <a:cubicBezTo>
                    <a:pt x="339" y="273"/>
                    <a:pt x="352" y="237"/>
                    <a:pt x="309" y="289"/>
                  </a:cubicBezTo>
                  <a:cubicBezTo>
                    <a:pt x="278" y="327"/>
                    <a:pt x="308" y="310"/>
                    <a:pt x="264" y="326"/>
                  </a:cubicBezTo>
                  <a:cubicBezTo>
                    <a:pt x="242" y="347"/>
                    <a:pt x="190" y="380"/>
                    <a:pt x="190" y="380"/>
                  </a:cubicBezTo>
                  <a:cubicBezTo>
                    <a:pt x="175" y="428"/>
                    <a:pt x="163" y="405"/>
                    <a:pt x="126" y="435"/>
                  </a:cubicBezTo>
                  <a:cubicBezTo>
                    <a:pt x="95" y="460"/>
                    <a:pt x="81" y="499"/>
                    <a:pt x="53" y="527"/>
                  </a:cubicBezTo>
                  <a:cubicBezTo>
                    <a:pt x="30" y="597"/>
                    <a:pt x="39" y="563"/>
                    <a:pt x="26" y="627"/>
                  </a:cubicBezTo>
                  <a:cubicBezTo>
                    <a:pt x="23" y="767"/>
                    <a:pt x="17" y="908"/>
                    <a:pt x="17" y="1048"/>
                  </a:cubicBezTo>
                  <a:cubicBezTo>
                    <a:pt x="17" y="1115"/>
                    <a:pt x="0" y="1187"/>
                    <a:pt x="26" y="1249"/>
                  </a:cubicBezTo>
                  <a:cubicBezTo>
                    <a:pt x="36" y="1272"/>
                    <a:pt x="75" y="1243"/>
                    <a:pt x="99" y="1240"/>
                  </a:cubicBezTo>
                  <a:cubicBezTo>
                    <a:pt x="122" y="1205"/>
                    <a:pt x="122" y="1169"/>
                    <a:pt x="136" y="1130"/>
                  </a:cubicBezTo>
                  <a:cubicBezTo>
                    <a:pt x="139" y="1090"/>
                    <a:pt x="140" y="1051"/>
                    <a:pt x="145" y="1011"/>
                  </a:cubicBezTo>
                  <a:cubicBezTo>
                    <a:pt x="146" y="999"/>
                    <a:pt x="143" y="981"/>
                    <a:pt x="154" y="975"/>
                  </a:cubicBezTo>
                  <a:cubicBezTo>
                    <a:pt x="162" y="971"/>
                    <a:pt x="156" y="995"/>
                    <a:pt x="163" y="1002"/>
                  </a:cubicBezTo>
                  <a:cubicBezTo>
                    <a:pt x="170" y="1009"/>
                    <a:pt x="181" y="1008"/>
                    <a:pt x="190" y="1011"/>
                  </a:cubicBezTo>
                  <a:cubicBezTo>
                    <a:pt x="215" y="1008"/>
                    <a:pt x="241" y="1011"/>
                    <a:pt x="264" y="1002"/>
                  </a:cubicBezTo>
                  <a:cubicBezTo>
                    <a:pt x="274" y="998"/>
                    <a:pt x="271" y="975"/>
                    <a:pt x="282" y="975"/>
                  </a:cubicBezTo>
                  <a:cubicBezTo>
                    <a:pt x="291" y="975"/>
                    <a:pt x="288" y="993"/>
                    <a:pt x="291" y="1002"/>
                  </a:cubicBezTo>
                  <a:cubicBezTo>
                    <a:pt x="325" y="999"/>
                    <a:pt x="360" y="1003"/>
                    <a:pt x="392" y="993"/>
                  </a:cubicBezTo>
                  <a:cubicBezTo>
                    <a:pt x="402" y="990"/>
                    <a:pt x="399" y="966"/>
                    <a:pt x="410" y="966"/>
                  </a:cubicBezTo>
                  <a:cubicBezTo>
                    <a:pt x="421" y="966"/>
                    <a:pt x="420" y="985"/>
                    <a:pt x="428" y="993"/>
                  </a:cubicBezTo>
                  <a:cubicBezTo>
                    <a:pt x="436" y="1001"/>
                    <a:pt x="447" y="1005"/>
                    <a:pt x="456" y="1011"/>
                  </a:cubicBezTo>
                  <a:cubicBezTo>
                    <a:pt x="483" y="1008"/>
                    <a:pt x="514" y="1016"/>
                    <a:pt x="538" y="1002"/>
                  </a:cubicBezTo>
                  <a:cubicBezTo>
                    <a:pt x="551" y="994"/>
                    <a:pt x="542" y="971"/>
                    <a:pt x="547" y="956"/>
                  </a:cubicBezTo>
                  <a:cubicBezTo>
                    <a:pt x="551" y="946"/>
                    <a:pt x="561" y="939"/>
                    <a:pt x="565" y="929"/>
                  </a:cubicBezTo>
                  <a:cubicBezTo>
                    <a:pt x="573" y="911"/>
                    <a:pt x="565" y="879"/>
                    <a:pt x="584" y="874"/>
                  </a:cubicBezTo>
                  <a:cubicBezTo>
                    <a:pt x="604" y="847"/>
                    <a:pt x="637" y="782"/>
                    <a:pt x="657" y="755"/>
                  </a:cubicBezTo>
                  <a:cubicBezTo>
                    <a:pt x="662" y="737"/>
                    <a:pt x="675" y="682"/>
                    <a:pt x="675" y="682"/>
                  </a:cubicBezTo>
                  <a:cubicBezTo>
                    <a:pt x="676" y="661"/>
                    <a:pt x="682" y="434"/>
                    <a:pt x="748" y="390"/>
                  </a:cubicBezTo>
                  <a:cubicBezTo>
                    <a:pt x="751" y="381"/>
                    <a:pt x="750" y="369"/>
                    <a:pt x="757" y="362"/>
                  </a:cubicBezTo>
                  <a:cubicBezTo>
                    <a:pt x="764" y="355"/>
                    <a:pt x="776" y="357"/>
                    <a:pt x="785" y="353"/>
                  </a:cubicBezTo>
                  <a:cubicBezTo>
                    <a:pt x="822" y="335"/>
                    <a:pt x="836" y="302"/>
                    <a:pt x="876" y="289"/>
                  </a:cubicBezTo>
                  <a:cubicBezTo>
                    <a:pt x="897" y="257"/>
                    <a:pt x="917" y="255"/>
                    <a:pt x="949" y="234"/>
                  </a:cubicBezTo>
                  <a:cubicBezTo>
                    <a:pt x="931" y="222"/>
                    <a:pt x="915" y="206"/>
                    <a:pt x="894" y="198"/>
                  </a:cubicBezTo>
                  <a:cubicBezTo>
                    <a:pt x="885" y="195"/>
                    <a:pt x="876" y="192"/>
                    <a:pt x="867" y="188"/>
                  </a:cubicBezTo>
                  <a:cubicBezTo>
                    <a:pt x="850" y="179"/>
                    <a:pt x="839" y="161"/>
                    <a:pt x="821" y="152"/>
                  </a:cubicBezTo>
                  <a:cubicBezTo>
                    <a:pt x="804" y="144"/>
                    <a:pt x="766" y="134"/>
                    <a:pt x="766" y="134"/>
                  </a:cubicBezTo>
                  <a:cubicBezTo>
                    <a:pt x="760" y="128"/>
                    <a:pt x="756" y="119"/>
                    <a:pt x="748" y="115"/>
                  </a:cubicBezTo>
                  <a:cubicBezTo>
                    <a:pt x="731" y="106"/>
                    <a:pt x="693" y="97"/>
                    <a:pt x="693" y="97"/>
                  </a:cubicBezTo>
                  <a:cubicBezTo>
                    <a:pt x="666" y="79"/>
                    <a:pt x="640" y="75"/>
                    <a:pt x="611" y="60"/>
                  </a:cubicBezTo>
                  <a:cubicBezTo>
                    <a:pt x="549" y="28"/>
                    <a:pt x="618" y="53"/>
                    <a:pt x="556" y="33"/>
                  </a:cubicBezTo>
                  <a:cubicBezTo>
                    <a:pt x="529" y="15"/>
                    <a:pt x="513" y="0"/>
                    <a:pt x="483" y="15"/>
                  </a:cubicBez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65"/>
            <p:cNvSpPr/>
            <p:nvPr/>
          </p:nvSpPr>
          <p:spPr>
            <a:xfrm>
              <a:off x="2531" y="1335"/>
              <a:ext cx="392" cy="303"/>
            </a:xfrm>
            <a:custGeom>
              <a:avLst/>
              <a:gdLst/>
              <a:ahLst/>
              <a:cxnLst>
                <a:cxn ang="0">
                  <a:pos x="11" y="91"/>
                </a:cxn>
                <a:cxn ang="0">
                  <a:pos x="75" y="256"/>
                </a:cxn>
                <a:cxn ang="0">
                  <a:pos x="276" y="274"/>
                </a:cxn>
                <a:cxn ang="0">
                  <a:pos x="230" y="201"/>
                </a:cxn>
                <a:cxn ang="0">
                  <a:pos x="157" y="155"/>
                </a:cxn>
                <a:cxn ang="0">
                  <a:pos x="340" y="100"/>
                </a:cxn>
                <a:cxn ang="0">
                  <a:pos x="349" y="73"/>
                </a:cxn>
                <a:cxn ang="0">
                  <a:pos x="340" y="0"/>
                </a:cxn>
              </a:cxnLst>
              <a:rect l="0" t="0" r="0" b="0"/>
              <a:pathLst>
                <a:path w="392" h="303">
                  <a:moveTo>
                    <a:pt x="11" y="91"/>
                  </a:moveTo>
                  <a:cubicBezTo>
                    <a:pt x="17" y="164"/>
                    <a:pt x="0" y="232"/>
                    <a:pt x="75" y="256"/>
                  </a:cubicBezTo>
                  <a:cubicBezTo>
                    <a:pt x="146" y="303"/>
                    <a:pt x="169" y="281"/>
                    <a:pt x="276" y="274"/>
                  </a:cubicBezTo>
                  <a:cubicBezTo>
                    <a:pt x="265" y="230"/>
                    <a:pt x="275" y="215"/>
                    <a:pt x="230" y="201"/>
                  </a:cubicBezTo>
                  <a:cubicBezTo>
                    <a:pt x="203" y="183"/>
                    <a:pt x="179" y="178"/>
                    <a:pt x="157" y="155"/>
                  </a:cubicBezTo>
                  <a:cubicBezTo>
                    <a:pt x="392" y="141"/>
                    <a:pt x="264" y="180"/>
                    <a:pt x="340" y="100"/>
                  </a:cubicBezTo>
                  <a:cubicBezTo>
                    <a:pt x="343" y="91"/>
                    <a:pt x="349" y="82"/>
                    <a:pt x="349" y="73"/>
                  </a:cubicBezTo>
                  <a:cubicBezTo>
                    <a:pt x="349" y="48"/>
                    <a:pt x="340" y="0"/>
                    <a:pt x="340" y="0"/>
                  </a:cubicBezTo>
                </a:path>
              </a:pathLst>
            </a:cu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Freeform 66"/>
            <p:cNvSpPr/>
            <p:nvPr/>
          </p:nvSpPr>
          <p:spPr>
            <a:xfrm>
              <a:off x="2597" y="1571"/>
              <a:ext cx="465" cy="221"/>
            </a:xfrm>
            <a:custGeom>
              <a:avLst/>
              <a:gdLst/>
              <a:ahLst/>
              <a:cxnLst>
                <a:cxn ang="0">
                  <a:pos x="18" y="221"/>
                </a:cxn>
                <a:cxn ang="0">
                  <a:pos x="64" y="66"/>
                </a:cxn>
                <a:cxn ang="0">
                  <a:pos x="146" y="66"/>
                </a:cxn>
                <a:cxn ang="0">
                  <a:pos x="173" y="56"/>
                </a:cxn>
                <a:cxn ang="0">
                  <a:pos x="283" y="66"/>
                </a:cxn>
                <a:cxn ang="0">
                  <a:pos x="292" y="38"/>
                </a:cxn>
                <a:cxn ang="0">
                  <a:pos x="320" y="29"/>
                </a:cxn>
                <a:cxn ang="0">
                  <a:pos x="347" y="11"/>
                </a:cxn>
                <a:cxn ang="0">
                  <a:pos x="420" y="157"/>
                </a:cxn>
              </a:cxnLst>
              <a:rect l="0" t="0" r="0" b="0"/>
              <a:pathLst>
                <a:path w="465" h="221">
                  <a:moveTo>
                    <a:pt x="18" y="221"/>
                  </a:moveTo>
                  <a:cubicBezTo>
                    <a:pt x="30" y="161"/>
                    <a:pt x="0" y="87"/>
                    <a:pt x="64" y="66"/>
                  </a:cubicBezTo>
                  <a:cubicBezTo>
                    <a:pt x="95" y="33"/>
                    <a:pt x="108" y="52"/>
                    <a:pt x="146" y="66"/>
                  </a:cubicBezTo>
                  <a:cubicBezTo>
                    <a:pt x="155" y="63"/>
                    <a:pt x="163" y="56"/>
                    <a:pt x="173" y="56"/>
                  </a:cubicBezTo>
                  <a:cubicBezTo>
                    <a:pt x="210" y="56"/>
                    <a:pt x="247" y="72"/>
                    <a:pt x="283" y="66"/>
                  </a:cubicBezTo>
                  <a:cubicBezTo>
                    <a:pt x="293" y="65"/>
                    <a:pt x="285" y="45"/>
                    <a:pt x="292" y="38"/>
                  </a:cubicBezTo>
                  <a:cubicBezTo>
                    <a:pt x="299" y="31"/>
                    <a:pt x="311" y="32"/>
                    <a:pt x="320" y="29"/>
                  </a:cubicBezTo>
                  <a:cubicBezTo>
                    <a:pt x="329" y="23"/>
                    <a:pt x="336" y="12"/>
                    <a:pt x="347" y="11"/>
                  </a:cubicBezTo>
                  <a:cubicBezTo>
                    <a:pt x="465" y="0"/>
                    <a:pt x="420" y="42"/>
                    <a:pt x="420" y="157"/>
                  </a:cubicBezTo>
                </a:path>
              </a:pathLst>
            </a:custGeom>
            <a:solidFill>
              <a:srgbClr val="FFCC99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Line 67"/>
            <p:cNvSpPr/>
            <p:nvPr/>
          </p:nvSpPr>
          <p:spPr>
            <a:xfrm>
              <a:off x="2744" y="1616"/>
              <a:ext cx="0" cy="1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5" name="Line 68"/>
            <p:cNvSpPr/>
            <p:nvPr/>
          </p:nvSpPr>
          <p:spPr>
            <a:xfrm>
              <a:off x="2880" y="1616"/>
              <a:ext cx="0" cy="18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106" name="Freeform 69"/>
            <p:cNvSpPr/>
            <p:nvPr/>
          </p:nvSpPr>
          <p:spPr>
            <a:xfrm>
              <a:off x="1565" y="1902"/>
              <a:ext cx="1823" cy="621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744" y="27"/>
                </a:cxn>
                <a:cxn ang="0">
                  <a:pos x="927" y="159"/>
                </a:cxn>
                <a:cxn ang="0">
                  <a:pos x="1064" y="86"/>
                </a:cxn>
                <a:cxn ang="0">
                  <a:pos x="1247" y="31"/>
                </a:cxn>
                <a:cxn ang="0">
                  <a:pos x="1814" y="27"/>
                </a:cxn>
                <a:cxn ang="0">
                  <a:pos x="1823" y="603"/>
                </a:cxn>
                <a:cxn ang="0">
                  <a:pos x="12" y="621"/>
                </a:cxn>
                <a:cxn ang="0">
                  <a:pos x="3" y="18"/>
                </a:cxn>
              </a:cxnLst>
              <a:rect l="0" t="0" r="0" b="0"/>
              <a:pathLst>
                <a:path w="1823" h="621">
                  <a:moveTo>
                    <a:pt x="3" y="18"/>
                  </a:moveTo>
                  <a:cubicBezTo>
                    <a:pt x="141" y="18"/>
                    <a:pt x="605" y="6"/>
                    <a:pt x="744" y="27"/>
                  </a:cubicBezTo>
                  <a:cubicBezTo>
                    <a:pt x="826" y="27"/>
                    <a:pt x="873" y="141"/>
                    <a:pt x="927" y="159"/>
                  </a:cubicBezTo>
                  <a:cubicBezTo>
                    <a:pt x="980" y="169"/>
                    <a:pt x="1011" y="107"/>
                    <a:pt x="1064" y="86"/>
                  </a:cubicBezTo>
                  <a:cubicBezTo>
                    <a:pt x="1095" y="35"/>
                    <a:pt x="1209" y="34"/>
                    <a:pt x="1247" y="31"/>
                  </a:cubicBezTo>
                  <a:cubicBezTo>
                    <a:pt x="1418" y="34"/>
                    <a:pt x="1686" y="0"/>
                    <a:pt x="1814" y="27"/>
                  </a:cubicBezTo>
                  <a:cubicBezTo>
                    <a:pt x="1814" y="137"/>
                    <a:pt x="1823" y="457"/>
                    <a:pt x="1823" y="603"/>
                  </a:cubicBezTo>
                  <a:cubicBezTo>
                    <a:pt x="1283" y="612"/>
                    <a:pt x="287" y="612"/>
                    <a:pt x="12" y="621"/>
                  </a:cubicBezTo>
                  <a:cubicBezTo>
                    <a:pt x="3" y="448"/>
                    <a:pt x="0" y="189"/>
                    <a:pt x="3" y="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107" name="Picture 70" descr="tu1"/>
          <p:cNvPicPr>
            <a:picLocks noChangeAspect="1"/>
          </p:cNvPicPr>
          <p:nvPr/>
        </p:nvPicPr>
        <p:blipFill>
          <a:blip r:embed="rId3" cstate="print">
            <a:lum bright="-20001" contrast="10000"/>
          </a:blip>
          <a:stretch>
            <a:fillRect/>
          </a:stretch>
        </p:blipFill>
        <p:spPr>
          <a:xfrm>
            <a:off x="2484438" y="4221163"/>
            <a:ext cx="3095625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71" descr="tu4"/>
          <p:cNvPicPr>
            <a:picLocks noChangeAspect="1"/>
          </p:cNvPicPr>
          <p:nvPr/>
        </p:nvPicPr>
        <p:blipFill>
          <a:blip r:embed="rId4" cstate="print">
            <a:lum bright="-20001" contrast="10000"/>
          </a:blip>
          <a:stretch>
            <a:fillRect/>
          </a:stretch>
        </p:blipFill>
        <p:spPr>
          <a:xfrm>
            <a:off x="5724525" y="4076700"/>
            <a:ext cx="3419475" cy="232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1863" y="1268413"/>
            <a:ext cx="3132137" cy="261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74" descr="2345_image_file_copy_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6238" y="1484313"/>
            <a:ext cx="3095625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c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575" y="2852738"/>
            <a:ext cx="5689600" cy="3846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Rectangle 12"/>
          <p:cNvSpPr/>
          <p:nvPr/>
        </p:nvSpPr>
        <p:spPr>
          <a:xfrm>
            <a:off x="501650" y="260350"/>
            <a:ext cx="8642350" cy="30162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 eaLnBrk="0" latinLnBrk="1" hangingPunct="0"/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9.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小明错误的把铅球当足球踢了一脚，结果他感到脚非常疼痛，是因为小明踢铅球时，小明的脚对铅球施加了一个力，由于物体间力的作用是</a:t>
            </a:r>
            <a:r>
              <a:rPr lang="zh-CN" altLang="en-US" sz="32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 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，铅球也对小明的脚施加了一个大小相等、方向相反的力，所以小明的脚感到非常疼痛。</a:t>
            </a:r>
          </a:p>
        </p:txBody>
      </p:sp>
      <p:sp>
        <p:nvSpPr>
          <p:cNvPr id="114702" name="Text Box 14"/>
          <p:cNvSpPr txBox="1"/>
          <p:nvPr/>
        </p:nvSpPr>
        <p:spPr>
          <a:xfrm>
            <a:off x="1476375" y="1700213"/>
            <a:ext cx="1943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相互的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/>
          <p:nvPr/>
        </p:nvSpPr>
        <p:spPr>
          <a:xfrm>
            <a:off x="0" y="404813"/>
            <a:ext cx="9756775" cy="1163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10.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小兰同学穿上旱冰鞋用力推花盆，她会后退吗，</a:t>
            </a:r>
          </a:p>
          <a:p>
            <a:pPr algn="l"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为什么？</a:t>
            </a:r>
          </a:p>
        </p:txBody>
      </p:sp>
      <p:pic>
        <p:nvPicPr>
          <p:cNvPr id="21506" name="旱冰鞋推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339975" y="981075"/>
            <a:ext cx="6119813" cy="4302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46" name="Text Box 6"/>
          <p:cNvSpPr txBox="1"/>
          <p:nvPr/>
        </p:nvSpPr>
        <p:spPr>
          <a:xfrm>
            <a:off x="179388" y="5229225"/>
            <a:ext cx="9069387" cy="1187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答：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她会向后退。因为小兰同学用力推花盆时，小兰对花盆施加了</a:t>
            </a:r>
          </a:p>
          <a:p>
            <a:pPr algn="l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向前的推力，由于物体间力的作用是相互的，花盆也对小兰施加</a:t>
            </a:r>
          </a:p>
          <a:p>
            <a:pPr algn="l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一个方向相反的力，所以小兰就后退了。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15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06"/>
                </p:tgtEl>
              </p:cMediaNode>
            </p:video>
          </p:childTnLst>
        </p:cTn>
      </p:par>
    </p:tnLst>
    <p:bldLst>
      <p:bldP spid="1126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1"/>
          <p:cNvSpPr txBox="1"/>
          <p:nvPr/>
        </p:nvSpPr>
        <p:spPr>
          <a:xfrm>
            <a:off x="323850" y="2349500"/>
            <a:ext cx="8820150" cy="13112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2800" b="1">
                <a:latin typeface="Times New Roman" panose="02020603050405020304" pitchFamily="18" charset="0"/>
                <a:ea typeface="华文中宋" panose="02010600040101010101" pitchFamily="2" charset="-122"/>
              </a:rPr>
              <a:t>         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2" charset="-122"/>
              </a:rPr>
              <a:t>伟大科学家爱因斯坦在谈成功的秘诀时，写下了一个公式：</a:t>
            </a:r>
            <a:endParaRPr lang="en-US" altLang="zh-CN" sz="4000" b="1">
              <a:solidFill>
                <a:schemeClr val="accent2"/>
              </a:solidFill>
              <a:latin typeface="宋体" panose="0201060003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5" name="Text Box 12"/>
          <p:cNvSpPr txBox="1"/>
          <p:nvPr/>
        </p:nvSpPr>
        <p:spPr>
          <a:xfrm>
            <a:off x="2322513" y="3832225"/>
            <a:ext cx="5562600" cy="110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6600">
                <a:latin typeface="Arial" panose="020B0604020202020204" pitchFamily="34" charset="0"/>
              </a:rPr>
              <a:t>A</a:t>
            </a:r>
            <a:r>
              <a:rPr lang="zh-CN" altLang="en-US" sz="6600" dirty="0">
                <a:latin typeface="Arial" panose="020B0604020202020204" pitchFamily="34" charset="0"/>
              </a:rPr>
              <a:t>＝</a:t>
            </a:r>
            <a:r>
              <a:rPr lang="en-US" altLang="zh-CN" sz="6600">
                <a:latin typeface="Arial" panose="020B0604020202020204" pitchFamily="34" charset="0"/>
              </a:rPr>
              <a:t>X</a:t>
            </a:r>
            <a:r>
              <a:rPr lang="zh-CN" altLang="en-US" sz="6600" dirty="0">
                <a:latin typeface="Arial" panose="020B0604020202020204" pitchFamily="34" charset="0"/>
              </a:rPr>
              <a:t>＋</a:t>
            </a:r>
            <a:r>
              <a:rPr lang="en-US" altLang="zh-CN" sz="6600">
                <a:latin typeface="Arial" panose="020B0604020202020204" pitchFamily="34" charset="0"/>
              </a:rPr>
              <a:t>Y</a:t>
            </a:r>
            <a:r>
              <a:rPr lang="zh-CN" altLang="en-US" sz="6600" dirty="0">
                <a:latin typeface="Arial" panose="020B0604020202020204" pitchFamily="34" charset="0"/>
              </a:rPr>
              <a:t>＋</a:t>
            </a:r>
            <a:r>
              <a:rPr lang="en-US" altLang="zh-CN" sz="660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3556" name="Text Box 13"/>
          <p:cNvSpPr txBox="1"/>
          <p:nvPr/>
        </p:nvSpPr>
        <p:spPr>
          <a:xfrm>
            <a:off x="2484438" y="4652963"/>
            <a:ext cx="457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成功</a:t>
            </a:r>
          </a:p>
        </p:txBody>
      </p:sp>
      <p:sp>
        <p:nvSpPr>
          <p:cNvPr id="23557" name="Text Box 14"/>
          <p:cNvSpPr txBox="1"/>
          <p:nvPr/>
        </p:nvSpPr>
        <p:spPr>
          <a:xfrm>
            <a:off x="3563938" y="4652963"/>
            <a:ext cx="1219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艰苦的</a:t>
            </a:r>
          </a:p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劳  动</a:t>
            </a:r>
          </a:p>
        </p:txBody>
      </p:sp>
      <p:sp>
        <p:nvSpPr>
          <p:cNvPr id="23558" name="Text Box 15"/>
          <p:cNvSpPr txBox="1"/>
          <p:nvPr/>
        </p:nvSpPr>
        <p:spPr>
          <a:xfrm>
            <a:off x="5003800" y="4724400"/>
            <a:ext cx="1223963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正确的</a:t>
            </a:r>
          </a:p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方  法</a:t>
            </a:r>
          </a:p>
        </p:txBody>
      </p:sp>
      <p:sp>
        <p:nvSpPr>
          <p:cNvPr id="23559" name="Text Box 16"/>
          <p:cNvSpPr txBox="1"/>
          <p:nvPr/>
        </p:nvSpPr>
        <p:spPr>
          <a:xfrm>
            <a:off x="6443663" y="4797425"/>
            <a:ext cx="1143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少说</a:t>
            </a:r>
          </a:p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空话</a:t>
            </a:r>
          </a:p>
        </p:txBody>
      </p:sp>
      <p:sp>
        <p:nvSpPr>
          <p:cNvPr id="16392" name="Rectangle 18"/>
          <p:cNvSpPr/>
          <p:nvPr/>
        </p:nvSpPr>
        <p:spPr>
          <a:xfrm>
            <a:off x="827088" y="908050"/>
            <a:ext cx="2720975" cy="823913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l"/>
            <a:r>
              <a:rPr lang="zh-CN" altLang="en-US" sz="4800" b="1" i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成功秘诀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  <p:bldP spid="23559" grpId="0"/>
      <p:bldP spid="163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3"/>
          <p:cNvSpPr txBox="1"/>
          <p:nvPr/>
        </p:nvSpPr>
        <p:spPr>
          <a:xfrm>
            <a:off x="-180975" y="4652963"/>
            <a:ext cx="9577388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1)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定义：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力是一个物体对另一个物体的作用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表示。</a:t>
            </a:r>
          </a:p>
        </p:txBody>
      </p:sp>
      <p:sp>
        <p:nvSpPr>
          <p:cNvPr id="5122" name="AutoShape 15"/>
          <p:cNvSpPr/>
          <p:nvPr/>
        </p:nvSpPr>
        <p:spPr>
          <a:xfrm>
            <a:off x="0" y="0"/>
            <a:ext cx="3348038" cy="692150"/>
          </a:xfrm>
          <a:prstGeom prst="cloudCallout">
            <a:avLst>
              <a:gd name="adj1" fmla="val 24255"/>
              <a:gd name="adj2" fmla="val 66745"/>
            </a:avLst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3600" dirty="0">
                <a:solidFill>
                  <a:srgbClr val="66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归纳概括</a:t>
            </a:r>
          </a:p>
        </p:txBody>
      </p:sp>
      <p:sp>
        <p:nvSpPr>
          <p:cNvPr id="5123" name="Text Box 16"/>
          <p:cNvSpPr txBox="1">
            <a:spLocks noChangeAspect="1"/>
          </p:cNvSpPr>
          <p:nvPr/>
        </p:nvSpPr>
        <p:spPr>
          <a:xfrm>
            <a:off x="539750" y="1268413"/>
            <a:ext cx="41179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马        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拉     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车</a:t>
            </a:r>
          </a:p>
        </p:txBody>
      </p:sp>
      <p:sp>
        <p:nvSpPr>
          <p:cNvPr id="5124" name="Text Box 5"/>
          <p:cNvSpPr txBox="1"/>
          <p:nvPr/>
        </p:nvSpPr>
        <p:spPr>
          <a:xfrm>
            <a:off x="539750" y="836613"/>
            <a:ext cx="4084638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推土机    </a:t>
            </a:r>
            <a:r>
              <a:rPr lang="zh-CN" altLang="en-US" sz="24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推  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泥</a:t>
            </a:r>
            <a:r>
              <a:rPr lang="zh-CN" altLang="en-US" sz="2400" b="1" dirty="0">
                <a:solidFill>
                  <a:srgbClr val="33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土</a:t>
            </a:r>
          </a:p>
        </p:txBody>
      </p:sp>
      <p:sp>
        <p:nvSpPr>
          <p:cNvPr id="5125" name="Text Box 6"/>
          <p:cNvSpPr txBox="1"/>
          <p:nvPr/>
        </p:nvSpPr>
        <p:spPr>
          <a:xfrm>
            <a:off x="539750" y="1628775"/>
            <a:ext cx="45164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运动员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举  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杠铃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539750" y="2420938"/>
            <a:ext cx="4443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1" lang="zh-CN" altLang="en-US" sz="24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磁极     </a:t>
            </a:r>
            <a:r>
              <a:rPr kumimoji="1" lang="zh-CN" altLang="en-US" sz="24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排斥    </a:t>
            </a:r>
            <a:r>
              <a:rPr kumimoji="1" lang="zh-CN" altLang="en-US" sz="24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磁极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68313" y="2924175"/>
            <a:ext cx="451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buClrTx/>
              <a:buSzTx/>
              <a:buFontTx/>
              <a:buNone/>
              <a:defRPr/>
            </a:pPr>
            <a:r>
              <a:rPr kumimoji="1" lang="zh-CN" altLang="en-US" sz="24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橡胶棒   </a:t>
            </a:r>
            <a:r>
              <a:rPr kumimoji="1" lang="zh-CN" altLang="en-US" sz="2400" b="1" kern="1200" cap="none" spc="0" normalizeH="0" baseline="0" noProof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吸引    </a:t>
            </a:r>
            <a:r>
              <a:rPr kumimoji="1" lang="zh-CN" altLang="en-US" sz="2400" b="1" kern="1200" cap="none" spc="0" normalizeH="0" baseline="0" noProof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小纸屑</a:t>
            </a:r>
          </a:p>
        </p:txBody>
      </p:sp>
      <p:sp>
        <p:nvSpPr>
          <p:cNvPr id="123913" name="Rectangle 9"/>
          <p:cNvSpPr/>
          <p:nvPr/>
        </p:nvSpPr>
        <p:spPr>
          <a:xfrm>
            <a:off x="539750" y="836613"/>
            <a:ext cx="1081088" cy="2579687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914" name="Rectangle 10"/>
          <p:cNvSpPr/>
          <p:nvPr/>
        </p:nvSpPr>
        <p:spPr>
          <a:xfrm>
            <a:off x="1835150" y="836613"/>
            <a:ext cx="1081088" cy="25796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915" name="Rectangle 11"/>
          <p:cNvSpPr/>
          <p:nvPr/>
        </p:nvSpPr>
        <p:spPr>
          <a:xfrm>
            <a:off x="3132138" y="765175"/>
            <a:ext cx="1081087" cy="2579688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917" name="Text Box 11"/>
          <p:cNvSpPr txBox="1"/>
          <p:nvPr/>
        </p:nvSpPr>
        <p:spPr>
          <a:xfrm>
            <a:off x="1763713" y="3500438"/>
            <a:ext cx="1157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作用</a:t>
            </a:r>
          </a:p>
        </p:txBody>
      </p:sp>
      <p:sp>
        <p:nvSpPr>
          <p:cNvPr id="123918" name="Text Box 12"/>
          <p:cNvSpPr txBox="1"/>
          <p:nvPr/>
        </p:nvSpPr>
        <p:spPr>
          <a:xfrm>
            <a:off x="539750" y="3500438"/>
            <a:ext cx="1076325" cy="547687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</a:t>
            </a:r>
          </a:p>
        </p:txBody>
      </p:sp>
      <p:sp>
        <p:nvSpPr>
          <p:cNvPr id="123919" name="Text Box 14"/>
          <p:cNvSpPr txBox="1"/>
          <p:nvPr/>
        </p:nvSpPr>
        <p:spPr>
          <a:xfrm>
            <a:off x="3132138" y="3429000"/>
            <a:ext cx="1143000" cy="547688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物体</a:t>
            </a:r>
          </a:p>
        </p:txBody>
      </p:sp>
      <p:grpSp>
        <p:nvGrpSpPr>
          <p:cNvPr id="2" name="Group 27"/>
          <p:cNvGrpSpPr/>
          <p:nvPr/>
        </p:nvGrpSpPr>
        <p:grpSpPr>
          <a:xfrm>
            <a:off x="1258888" y="4005263"/>
            <a:ext cx="2160587" cy="785812"/>
            <a:chOff x="793" y="2523"/>
            <a:chExt cx="1361" cy="495"/>
          </a:xfrm>
        </p:grpSpPr>
        <p:sp>
          <p:nvSpPr>
            <p:cNvPr id="5135" name="Text Box 17"/>
            <p:cNvSpPr txBox="1"/>
            <p:nvPr/>
          </p:nvSpPr>
          <p:spPr>
            <a:xfrm>
              <a:off x="1247" y="2614"/>
              <a:ext cx="40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dirty="0">
                  <a:solidFill>
                    <a:srgbClr val="66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力</a:t>
              </a:r>
            </a:p>
          </p:txBody>
        </p:sp>
        <p:sp>
          <p:nvSpPr>
            <p:cNvPr id="5136" name="AutoShape 18"/>
            <p:cNvSpPr/>
            <p:nvPr/>
          </p:nvSpPr>
          <p:spPr>
            <a:xfrm rot="-5400000" flipV="1">
              <a:off x="1383" y="1933"/>
              <a:ext cx="181" cy="1361"/>
            </a:xfrm>
            <a:prstGeom prst="leftBrace">
              <a:avLst>
                <a:gd name="adj1" fmla="val 62626"/>
                <a:gd name="adj2" fmla="val 50000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l" latinLnBrk="1"/>
              <a:endPara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137" name="Rectangle 19"/>
          <p:cNvSpPr/>
          <p:nvPr/>
        </p:nvSpPr>
        <p:spPr>
          <a:xfrm>
            <a:off x="4284663" y="188913"/>
            <a:ext cx="6516687" cy="1031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b="1" dirty="0">
                <a:latin typeface="Arial" panose="020B0604020202020204" pitchFamily="34" charset="0"/>
              </a:rPr>
              <a:t>①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每个表现力的图片都涉及到</a:t>
            </a:r>
          </a:p>
          <a:p>
            <a:pPr algn="l" eaLnBrk="0" hangingPunct="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</a:pPr>
            <a:r>
              <a:rPr lang="zh-CN" altLang="en-US" sz="2800" b="1" u="sng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个物体。</a:t>
            </a:r>
          </a:p>
        </p:txBody>
      </p:sp>
      <p:sp>
        <p:nvSpPr>
          <p:cNvPr id="5138" name="Text Box 21"/>
          <p:cNvSpPr txBox="1"/>
          <p:nvPr/>
        </p:nvSpPr>
        <p:spPr>
          <a:xfrm>
            <a:off x="4356100" y="1196975"/>
            <a:ext cx="80645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b="1" dirty="0">
                <a:latin typeface="Arial" panose="020B0604020202020204" pitchFamily="34" charset="0"/>
              </a:rPr>
              <a:t>②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两个物体间要相互：</a:t>
            </a:r>
          </a:p>
          <a:p>
            <a:pPr algn="l"/>
            <a:r>
              <a:rPr lang="zh-CN" altLang="en-US" sz="2800" b="1" u="sng" dirty="0">
                <a:latin typeface="Arial" panose="020B0604020202020204" pitchFamily="34" charset="0"/>
                <a:ea typeface="黑体" panose="02010609060101010101" pitchFamily="2" charset="-122"/>
              </a:rPr>
              <a:t>                                          等，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algn="l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相互 </a:t>
            </a:r>
            <a:r>
              <a:rPr lang="zh-CN" altLang="en-US" sz="2800" b="1" u="sng" dirty="0">
                <a:latin typeface="Arial" panose="020B0604020202020204" pitchFamily="34" charset="0"/>
                <a:ea typeface="黑体" panose="02010609060101010101" pitchFamily="2" charset="-122"/>
              </a:rPr>
              <a:t>           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5139" name="Text Box 22"/>
          <p:cNvSpPr txBox="1"/>
          <p:nvPr/>
        </p:nvSpPr>
        <p:spPr>
          <a:xfrm>
            <a:off x="539750" y="1989138"/>
            <a:ext cx="45164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手指     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压     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海绵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3927" name="Text Box 23"/>
          <p:cNvSpPr txBox="1"/>
          <p:nvPr/>
        </p:nvSpPr>
        <p:spPr>
          <a:xfrm>
            <a:off x="4427538" y="692150"/>
            <a:ext cx="596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两</a:t>
            </a:r>
          </a:p>
        </p:txBody>
      </p:sp>
      <p:sp>
        <p:nvSpPr>
          <p:cNvPr id="123928" name="Text Box 24"/>
          <p:cNvSpPr txBox="1"/>
          <p:nvPr/>
        </p:nvSpPr>
        <p:spPr>
          <a:xfrm>
            <a:off x="5219700" y="1989138"/>
            <a:ext cx="1368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作用</a:t>
            </a:r>
          </a:p>
        </p:txBody>
      </p:sp>
      <p:sp>
        <p:nvSpPr>
          <p:cNvPr id="123929" name="Text Box 25"/>
          <p:cNvSpPr txBox="1"/>
          <p:nvPr/>
        </p:nvSpPr>
        <p:spPr>
          <a:xfrm>
            <a:off x="4500563" y="1628775"/>
            <a:ext cx="4427537" cy="731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推、拉、举、压、排斥、吸引</a:t>
            </a:r>
          </a:p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43" name="Text Box 26"/>
          <p:cNvSpPr txBox="1"/>
          <p:nvPr/>
        </p:nvSpPr>
        <p:spPr>
          <a:xfrm>
            <a:off x="4284663" y="2492375"/>
            <a:ext cx="4859337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b="1" dirty="0">
                <a:latin typeface="Arial" panose="020B0604020202020204" pitchFamily="34" charset="0"/>
              </a:rPr>
              <a:t>③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这些物体谁对谁施了力？谁受到了力？</a:t>
            </a:r>
          </a:p>
          <a:p>
            <a:pPr algn="l"/>
            <a:r>
              <a:rPr lang="zh-CN" altLang="en-US" b="1" dirty="0">
                <a:latin typeface="Arial" panose="020B0604020202020204" pitchFamily="34" charset="0"/>
              </a:rPr>
              <a:t>④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要产生力要具备什么条件？</a:t>
            </a:r>
          </a:p>
        </p:txBody>
      </p:sp>
      <p:sp>
        <p:nvSpPr>
          <p:cNvPr id="123932" name="Rectangle 28"/>
          <p:cNvSpPr/>
          <p:nvPr/>
        </p:nvSpPr>
        <p:spPr>
          <a:xfrm>
            <a:off x="0" y="5084763"/>
            <a:ext cx="53657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施力物体：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施加了力的物体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</p:txBody>
      </p:sp>
      <p:sp>
        <p:nvSpPr>
          <p:cNvPr id="123933" name="Rectangle 29"/>
          <p:cNvSpPr/>
          <p:nvPr/>
        </p:nvSpPr>
        <p:spPr>
          <a:xfrm>
            <a:off x="0" y="5516563"/>
            <a:ext cx="53657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(3)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受力物体：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受到了力的物体。</a:t>
            </a:r>
          </a:p>
        </p:txBody>
      </p:sp>
      <p:sp>
        <p:nvSpPr>
          <p:cNvPr id="123934" name="Text Box 30"/>
          <p:cNvSpPr txBox="1"/>
          <p:nvPr/>
        </p:nvSpPr>
        <p:spPr>
          <a:xfrm>
            <a:off x="-180975" y="6021388"/>
            <a:ext cx="41036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(4)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产生力的条件：</a:t>
            </a:r>
          </a:p>
        </p:txBody>
      </p:sp>
      <p:sp>
        <p:nvSpPr>
          <p:cNvPr id="123935" name="Rectangle 31"/>
          <p:cNvSpPr/>
          <p:nvPr/>
        </p:nvSpPr>
        <p:spPr>
          <a:xfrm>
            <a:off x="2771775" y="6021388"/>
            <a:ext cx="6613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至少要有两个物体，物体间要相互作用。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13" grpId="0" animBg="1"/>
      <p:bldP spid="123914" grpId="0" animBg="1"/>
      <p:bldP spid="123915" grpId="0" animBg="1"/>
      <p:bldP spid="123917" grpId="0"/>
      <p:bldP spid="123918" grpId="0" animBg="1"/>
      <p:bldP spid="123919" grpId="0" animBg="1"/>
      <p:bldP spid="123927" grpId="0"/>
      <p:bldP spid="123928" grpId="0"/>
      <p:bldP spid="123933" grpId="0"/>
      <p:bldP spid="123934" grpId="0"/>
      <p:bldP spid="1239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/>
          <p:nvPr/>
        </p:nvSpPr>
        <p:spPr>
          <a:xfrm>
            <a:off x="0" y="3500438"/>
            <a:ext cx="6084888" cy="329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3333FF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请同学们完成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甲、乙、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所示两个实验，体会一下施力与受力的感觉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并找出这些力的施力物体和受力物体。思考力的作用有什么特点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? </a:t>
            </a:r>
          </a:p>
          <a:p>
            <a:pPr algn="l">
              <a:lnSpc>
                <a:spcPct val="150000"/>
              </a:lnSpc>
            </a:pP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46" name="WordArt 3"/>
          <p:cNvSpPr>
            <a:spLocks noTextEdit="1"/>
          </p:cNvSpPr>
          <p:nvPr/>
        </p:nvSpPr>
        <p:spPr>
          <a:xfrm rot="616301">
            <a:off x="6181725" y="1588"/>
            <a:ext cx="2160588" cy="9080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1866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74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</a:p>
        </p:txBody>
      </p:sp>
      <p:pic>
        <p:nvPicPr>
          <p:cNvPr id="6147" name="Picture 7" descr="ya3"/>
          <p:cNvPicPr>
            <a:picLocks noChangeAspect="1"/>
          </p:cNvPicPr>
          <p:nvPr/>
        </p:nvPicPr>
        <p:blipFill>
          <a:blip r:embed="rId3" cstate="print">
            <a:lum bright="-20001" contrast="10000"/>
          </a:blip>
          <a:stretch>
            <a:fillRect/>
          </a:stretch>
        </p:blipFill>
        <p:spPr>
          <a:xfrm>
            <a:off x="0" y="981075"/>
            <a:ext cx="2159000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 Box 8"/>
          <p:cNvSpPr txBox="1"/>
          <p:nvPr/>
        </p:nvSpPr>
        <p:spPr>
          <a:xfrm>
            <a:off x="323850" y="0"/>
            <a:ext cx="5832475" cy="823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4400" b="1" dirty="0">
                <a:latin typeface="Arial" panose="020B0604020202020204" pitchFamily="34" charset="0"/>
                <a:ea typeface="黑体" panose="02010609060101010101" pitchFamily="2" charset="-122"/>
              </a:rPr>
              <a:t>2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、力的作用是</a:t>
            </a:r>
            <a:r>
              <a:rPr lang="zh-CN" altLang="en-US" sz="4400" b="1" u="sng" dirty="0">
                <a:latin typeface="Arial" panose="020B0604020202020204" pitchFamily="34" charset="0"/>
                <a:ea typeface="黑体" panose="02010609060101010101" pitchFamily="2" charset="-122"/>
              </a:rPr>
              <a:t>  </a:t>
            </a:r>
            <a:r>
              <a:rPr lang="zh-CN" altLang="en-US" sz="4800" b="1" u="sng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？</a:t>
            </a:r>
            <a:r>
              <a:rPr lang="zh-CN" altLang="en-US" sz="4400" b="1" u="sng" dirty="0"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r>
              <a:rPr lang="zh-CN" altLang="en-US" sz="4400" b="1" dirty="0">
                <a:latin typeface="Arial" panose="020B0604020202020204" pitchFamily="34" charset="0"/>
                <a:ea typeface="黑体" panose="02010609060101010101" pitchFamily="2" charset="-122"/>
              </a:rPr>
              <a:t>的</a:t>
            </a:r>
            <a:r>
              <a:rPr lang="en-US" altLang="zh-CN" sz="4400" b="1" dirty="0">
                <a:latin typeface="Arial" panose="020B0604020202020204" pitchFamily="34" charset="0"/>
                <a:ea typeface="黑体" panose="02010609060101010101" pitchFamily="2" charset="-122"/>
              </a:rPr>
              <a:t>.</a:t>
            </a:r>
          </a:p>
        </p:txBody>
      </p:sp>
      <p:pic>
        <p:nvPicPr>
          <p:cNvPr id="6149" name="Picture 11" descr="201207221057187710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8538" y="908050"/>
            <a:ext cx="3744912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8" name="磁铁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11863" y="4508500"/>
            <a:ext cx="3132137" cy="234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 Box 14"/>
          <p:cNvSpPr txBox="1"/>
          <p:nvPr/>
        </p:nvSpPr>
        <p:spPr>
          <a:xfrm>
            <a:off x="1619250" y="29972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甲</a:t>
            </a:r>
          </a:p>
        </p:txBody>
      </p:sp>
      <p:sp>
        <p:nvSpPr>
          <p:cNvPr id="6152" name="Text Box 16"/>
          <p:cNvSpPr txBox="1"/>
          <p:nvPr/>
        </p:nvSpPr>
        <p:spPr>
          <a:xfrm>
            <a:off x="4500563" y="306863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乙</a:t>
            </a:r>
          </a:p>
        </p:txBody>
      </p:sp>
      <p:pic>
        <p:nvPicPr>
          <p:cNvPr id="6153" name="Picture 18" descr="2345_image_file_copy_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888" y="836613"/>
            <a:ext cx="3059112" cy="3582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0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TextEdit="1"/>
          </p:cNvSpPr>
          <p:nvPr/>
        </p:nvSpPr>
        <p:spPr>
          <a:xfrm>
            <a:off x="539750" y="549275"/>
            <a:ext cx="1619250" cy="71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981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结论</a:t>
            </a:r>
          </a:p>
        </p:txBody>
      </p:sp>
      <p:sp>
        <p:nvSpPr>
          <p:cNvPr id="81923" name="Text Box 3"/>
          <p:cNvSpPr txBox="1"/>
          <p:nvPr/>
        </p:nvSpPr>
        <p:spPr>
          <a:xfrm>
            <a:off x="611188" y="1196975"/>
            <a:ext cx="8064500" cy="30210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400" b="1" dirty="0">
                <a:solidFill>
                  <a:srgbClr val="3333FF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甲物体对乙物体施加了力，乙物体对甲物体也施了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，因此，力的作用是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_____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的；一个物体是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施力物体的同时也是</a:t>
            </a:r>
            <a:r>
              <a:rPr lang="zh-CN" altLang="en-US" sz="2800" b="1" u="sng" dirty="0">
                <a:latin typeface="Arial" panose="020B0604020202020204" pitchFamily="34" charset="0"/>
                <a:ea typeface="黑体" panose="02010609060101010101" pitchFamily="2" charset="-122"/>
              </a:rPr>
              <a:t>                  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</a:p>
          <a:p>
            <a:pPr algn="l">
              <a:lnSpc>
                <a:spcPct val="150000"/>
              </a:lnSpc>
            </a:pP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1924" name="Text Box 4"/>
          <p:cNvSpPr txBox="1"/>
          <p:nvPr/>
        </p:nvSpPr>
        <p:spPr>
          <a:xfrm>
            <a:off x="5651500" y="2349500"/>
            <a:ext cx="15128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相互</a:t>
            </a:r>
          </a:p>
        </p:txBody>
      </p:sp>
      <p:sp>
        <p:nvSpPr>
          <p:cNvPr id="81925" name="Text Box 5"/>
          <p:cNvSpPr txBox="1"/>
          <p:nvPr/>
        </p:nvSpPr>
        <p:spPr>
          <a:xfrm>
            <a:off x="1908175" y="2349500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力</a:t>
            </a:r>
          </a:p>
        </p:txBody>
      </p:sp>
      <p:sp>
        <p:nvSpPr>
          <p:cNvPr id="81926" name="Text Box 6"/>
          <p:cNvSpPr txBox="1"/>
          <p:nvPr/>
        </p:nvSpPr>
        <p:spPr>
          <a:xfrm>
            <a:off x="0" y="4149725"/>
            <a:ext cx="91440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latinLnBrk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*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在这里我们把这两个力叫做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一对相互作用力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</a:p>
          <a:p>
            <a:pPr algn="l" latinLnBrk="1">
              <a:spcBef>
                <a:spcPct val="50000"/>
              </a:spcBef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（它们大小相等，方向相反，作用在一条直线上，作用在不同的物体上）</a:t>
            </a:r>
          </a:p>
        </p:txBody>
      </p:sp>
      <p:sp>
        <p:nvSpPr>
          <p:cNvPr id="81927" name="Text Box 7"/>
          <p:cNvSpPr txBox="1"/>
          <p:nvPr/>
        </p:nvSpPr>
        <p:spPr>
          <a:xfrm>
            <a:off x="4787900" y="292417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受力物体</a:t>
            </a:r>
          </a:p>
        </p:txBody>
      </p:sp>
      <p:sp>
        <p:nvSpPr>
          <p:cNvPr id="7175" name="Text Box 9"/>
          <p:cNvSpPr txBox="1"/>
          <p:nvPr/>
        </p:nvSpPr>
        <p:spPr>
          <a:xfrm>
            <a:off x="1763713" y="112553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/>
          <p:nvPr/>
        </p:nvSpPr>
        <p:spPr>
          <a:xfrm>
            <a:off x="323850" y="260350"/>
            <a:ext cx="882015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、力的作用效果</a:t>
            </a:r>
          </a:p>
        </p:txBody>
      </p:sp>
      <p:sp>
        <p:nvSpPr>
          <p:cNvPr id="8194" name="Text Box 3"/>
          <p:cNvSpPr txBox="1"/>
          <p:nvPr/>
        </p:nvSpPr>
        <p:spPr>
          <a:xfrm>
            <a:off x="684213" y="1268413"/>
            <a:ext cx="7796212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3333FF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3200" b="1" dirty="0">
                <a:solidFill>
                  <a:srgbClr val="000066"/>
                </a:solidFill>
                <a:latin typeface="Arial" panose="020B0604020202020204" pitchFamily="34" charset="0"/>
              </a:rPr>
              <a:t>探究下图中表现的情境中的力的作用产生了哪些效果</a:t>
            </a:r>
            <a:r>
              <a:rPr lang="en-US" altLang="zh-CN" sz="3200" b="1" dirty="0">
                <a:solidFill>
                  <a:srgbClr val="00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8195" name="Text Box 12"/>
          <p:cNvSpPr txBox="1"/>
          <p:nvPr/>
        </p:nvSpPr>
        <p:spPr>
          <a:xfrm>
            <a:off x="1042988" y="5445125"/>
            <a:ext cx="20177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运动员拉弓</a:t>
            </a:r>
          </a:p>
        </p:txBody>
      </p:sp>
      <p:pic>
        <p:nvPicPr>
          <p:cNvPr id="8196" name="Picture 33" descr="20095100C40C2D5ED2B444DA32FACADC41090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2565400"/>
            <a:ext cx="3960812" cy="264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15"/>
          <p:cNvSpPr txBox="1"/>
          <p:nvPr/>
        </p:nvSpPr>
        <p:spPr>
          <a:xfrm>
            <a:off x="6156325" y="5445125"/>
            <a:ext cx="1962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手压弹簧棒</a:t>
            </a:r>
          </a:p>
        </p:txBody>
      </p:sp>
      <p:pic>
        <p:nvPicPr>
          <p:cNvPr id="8198" name="Picture 18" descr="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363" y="2133600"/>
            <a:ext cx="3311525" cy="2951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 descr="射门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675"/>
            <a:ext cx="3203575" cy="4319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3" descr="头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375" y="0"/>
            <a:ext cx="3095625" cy="403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4" descr="守门员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938" y="4146550"/>
            <a:ext cx="3744912" cy="271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Freeform 5"/>
          <p:cNvSpPr/>
          <p:nvPr/>
        </p:nvSpPr>
        <p:spPr>
          <a:xfrm>
            <a:off x="900113" y="476250"/>
            <a:ext cx="7131050" cy="5184775"/>
          </a:xfrm>
          <a:custGeom>
            <a:avLst/>
            <a:gdLst/>
            <a:ahLst/>
            <a:cxnLst>
              <a:cxn ang="0">
                <a:pos x="0" y="5184775"/>
              </a:cxn>
              <a:cxn ang="0">
                <a:pos x="1890602" y="2233334"/>
              </a:cxn>
              <a:cxn ang="0">
                <a:pos x="5455325" y="334652"/>
              </a:cxn>
              <a:cxn ang="0">
                <a:pos x="6864858" y="230073"/>
              </a:cxn>
              <a:cxn ang="0">
                <a:pos x="7055682" y="462470"/>
              </a:cxn>
            </a:cxnLst>
            <a:rect l="0" t="0" r="0" b="0"/>
            <a:pathLst>
              <a:path w="4447" h="2231">
                <a:moveTo>
                  <a:pt x="0" y="2231"/>
                </a:moveTo>
                <a:cubicBezTo>
                  <a:pt x="306" y="1770"/>
                  <a:pt x="612" y="1309"/>
                  <a:pt x="1179" y="961"/>
                </a:cubicBezTo>
                <a:cubicBezTo>
                  <a:pt x="1746" y="613"/>
                  <a:pt x="2885" y="288"/>
                  <a:pt x="3402" y="144"/>
                </a:cubicBezTo>
                <a:cubicBezTo>
                  <a:pt x="3919" y="0"/>
                  <a:pt x="4115" y="90"/>
                  <a:pt x="4281" y="99"/>
                </a:cubicBezTo>
                <a:cubicBezTo>
                  <a:pt x="4447" y="108"/>
                  <a:pt x="4375" y="178"/>
                  <a:pt x="4400" y="199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5" name="Freeform 6"/>
          <p:cNvSpPr/>
          <p:nvPr/>
        </p:nvSpPr>
        <p:spPr>
          <a:xfrm>
            <a:off x="6948488" y="836613"/>
            <a:ext cx="1079500" cy="3600450"/>
          </a:xfrm>
          <a:custGeom>
            <a:avLst/>
            <a:gdLst/>
            <a:ahLst/>
            <a:cxnLst>
              <a:cxn ang="0">
                <a:pos x="1079500" y="0"/>
              </a:cxn>
              <a:cxn ang="0">
                <a:pos x="0" y="3600450"/>
              </a:cxn>
            </a:cxnLst>
            <a:rect l="0" t="0" r="0" b="0"/>
            <a:pathLst>
              <a:path w="1452" h="1315">
                <a:moveTo>
                  <a:pt x="1452" y="0"/>
                </a:moveTo>
                <a:cubicBezTo>
                  <a:pt x="847" y="548"/>
                  <a:pt x="242" y="1096"/>
                  <a:pt x="0" y="1315"/>
                </a:cubicBezTo>
              </a:path>
            </a:pathLst>
          </a:custGeom>
          <a:noFill/>
          <a:ln w="38100" cap="flat" cmpd="sng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WordArt 7"/>
          <p:cNvSpPr>
            <a:spLocks noTextEdit="1"/>
          </p:cNvSpPr>
          <p:nvPr/>
        </p:nvSpPr>
        <p:spPr>
          <a:xfrm>
            <a:off x="0" y="0"/>
            <a:ext cx="1619250" cy="71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981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讨论</a:t>
            </a:r>
          </a:p>
        </p:txBody>
      </p:sp>
      <p:sp>
        <p:nvSpPr>
          <p:cNvPr id="10247" name="Text Box 8"/>
          <p:cNvSpPr txBox="1"/>
          <p:nvPr/>
        </p:nvSpPr>
        <p:spPr>
          <a:xfrm>
            <a:off x="179388" y="692150"/>
            <a:ext cx="60483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　 图中的运动员，对球施力后，球的什么因素发生了变化？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2843213" y="2276475"/>
            <a:ext cx="3887787" cy="1670050"/>
            <a:chOff x="3742" y="2750"/>
            <a:chExt cx="2449" cy="1052"/>
          </a:xfrm>
        </p:grpSpPr>
        <p:grpSp>
          <p:nvGrpSpPr>
            <p:cNvPr id="3" name="Group 15"/>
            <p:cNvGrpSpPr/>
            <p:nvPr/>
          </p:nvGrpSpPr>
          <p:grpSpPr>
            <a:xfrm>
              <a:off x="3923" y="2750"/>
              <a:ext cx="1724" cy="719"/>
              <a:chOff x="3923" y="2795"/>
              <a:chExt cx="1724" cy="719"/>
            </a:xfrm>
          </p:grpSpPr>
          <p:sp>
            <p:nvSpPr>
              <p:cNvPr id="10250" name="Text Box 9"/>
              <p:cNvSpPr txBox="1"/>
              <p:nvPr/>
            </p:nvSpPr>
            <p:spPr>
              <a:xfrm>
                <a:off x="3923" y="2931"/>
                <a:ext cx="1724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latinLnBrk="1">
                  <a:spcBef>
                    <a:spcPct val="50000"/>
                  </a:spcBef>
                </a:pPr>
                <a:r>
                  <a:rPr lang="zh-CN" altLang="en-US" sz="2400" dirty="0">
                    <a:latin typeface="Gulim" panose="020B0600000101010101" pitchFamily="34" charset="-127"/>
                    <a:ea typeface="Gulim" panose="020B0600000101010101" pitchFamily="34" charset="-127"/>
                  </a:rPr>
                  <a:t> </a:t>
                </a:r>
                <a:r>
                  <a:rPr lang="zh-CN" altLang="en-US" sz="28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静止</a:t>
                </a:r>
                <a:r>
                  <a:rPr lang="zh-CN" altLang="en-US" sz="2400" dirty="0">
                    <a:latin typeface="Gulim" panose="020B0600000101010101" pitchFamily="34" charset="-127"/>
                    <a:ea typeface="Gulim" panose="020B0600000101010101" pitchFamily="34" charset="-127"/>
                  </a:rPr>
                  <a:t>          </a:t>
                </a:r>
                <a:r>
                  <a:rPr lang="zh-CN" altLang="en-US" sz="2800" b="1" dirty="0">
                    <a:latin typeface="黑体" panose="02010609060101010101" pitchFamily="2" charset="-122"/>
                    <a:ea typeface="黑体" panose="02010609060101010101" pitchFamily="2" charset="-122"/>
                  </a:rPr>
                  <a:t>运动</a:t>
                </a:r>
                <a:r>
                  <a:rPr lang="zh-CN" altLang="en-US" sz="2800" b="1" dirty="0">
                    <a:latin typeface="Gulim" panose="020B0600000101010101" pitchFamily="34" charset="-127"/>
                    <a:ea typeface="Gulim" panose="020B0600000101010101" pitchFamily="34" charset="-127"/>
                  </a:rPr>
                  <a:t> </a:t>
                </a:r>
              </a:p>
            </p:txBody>
          </p:sp>
          <p:sp>
            <p:nvSpPr>
              <p:cNvPr id="10251" name="Text Box 10"/>
              <p:cNvSpPr txBox="1"/>
              <p:nvPr/>
            </p:nvSpPr>
            <p:spPr>
              <a:xfrm>
                <a:off x="4558" y="2795"/>
                <a:ext cx="72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latinLnBrk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A50021"/>
                    </a:solidFill>
                    <a:latin typeface="Gulim" panose="020B0600000101010101" pitchFamily="34" charset="-127"/>
                    <a:ea typeface="Gulim" panose="020B0600000101010101" pitchFamily="34" charset="-127"/>
                  </a:rPr>
                  <a:t>方向</a:t>
                </a:r>
              </a:p>
            </p:txBody>
          </p:sp>
          <p:sp>
            <p:nvSpPr>
              <p:cNvPr id="10252" name="Text Box 11"/>
              <p:cNvSpPr txBox="1"/>
              <p:nvPr/>
            </p:nvSpPr>
            <p:spPr>
              <a:xfrm>
                <a:off x="4604" y="3187"/>
                <a:ext cx="590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 latinLnBrk="1"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66"/>
                    </a:solidFill>
                    <a:latin typeface="Gulim" panose="020B0600000101010101" pitchFamily="34" charset="-127"/>
                    <a:ea typeface="Gulim" panose="020B0600000101010101" pitchFamily="34" charset="-127"/>
                  </a:rPr>
                  <a:t>快慢</a:t>
                </a:r>
              </a:p>
            </p:txBody>
          </p:sp>
          <p:sp>
            <p:nvSpPr>
              <p:cNvPr id="10253" name="Line 12"/>
              <p:cNvSpPr/>
              <p:nvPr/>
            </p:nvSpPr>
            <p:spPr>
              <a:xfrm>
                <a:off x="4604" y="3112"/>
                <a:ext cx="453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254" name="Line 13"/>
              <p:cNvSpPr/>
              <p:nvPr/>
            </p:nvSpPr>
            <p:spPr>
              <a:xfrm flipH="1">
                <a:off x="4604" y="3203"/>
                <a:ext cx="408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10255" name="Text Box 14"/>
            <p:cNvSpPr txBox="1"/>
            <p:nvPr/>
          </p:nvSpPr>
          <p:spPr>
            <a:xfrm>
              <a:off x="3742" y="3475"/>
              <a:ext cx="244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 latinLnBrk="1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CC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（运动状态的改变）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2"/>
          <p:cNvSpPr>
            <a:spLocks noTextEdit="1"/>
          </p:cNvSpPr>
          <p:nvPr/>
        </p:nvSpPr>
        <p:spPr>
          <a:xfrm rot="-860618">
            <a:off x="2843213" y="908050"/>
            <a:ext cx="2232025" cy="71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981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我最棒</a:t>
            </a:r>
          </a:p>
        </p:txBody>
      </p:sp>
      <p:pic>
        <p:nvPicPr>
          <p:cNvPr id="12290" name="Picture 3" descr="未命名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388" y="2349500"/>
            <a:ext cx="1474787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4" descr="未命名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550" y="2205038"/>
            <a:ext cx="1474788" cy="315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5" descr="未命名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675" y="2276475"/>
            <a:ext cx="1474788" cy="317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6" descr="未命名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3800" y="2276475"/>
            <a:ext cx="1474788" cy="317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4" name="TextBox 3"/>
          <p:cNvSpPr txBox="1"/>
          <p:nvPr/>
        </p:nvSpPr>
        <p:spPr>
          <a:xfrm>
            <a:off x="395288" y="692150"/>
            <a:ext cx="21605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练一练</a:t>
            </a:r>
            <a:r>
              <a:rPr lang="en-US" altLang="zh-CN" sz="40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!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39750" y="1196975"/>
            <a:ext cx="7920038" cy="19923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indent="-342900" algn="l" defTabSz="914400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1.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运动员用网球拍击球时，球和网都变了形。这表明两点：一是力可以使物体发生</a:t>
            </a:r>
            <a:r>
              <a:rPr kumimoji="0" lang="zh-CN" altLang="en-US" sz="3200" b="1" u="sng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　　　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，二是力的作用是</a:t>
            </a:r>
            <a:r>
              <a:rPr kumimoji="0" lang="zh-CN" altLang="en-US" sz="3200" b="1" u="sng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　　　</a:t>
            </a:r>
            <a:r>
              <a:rPr kumimoji="0" lang="zh-CN" altLang="en-US" sz="32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的。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31913" y="2565400"/>
            <a:ext cx="1584325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形变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940425" y="2565400"/>
            <a:ext cx="1584325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相互</a:t>
            </a:r>
          </a:p>
        </p:txBody>
      </p:sp>
      <p:pic>
        <p:nvPicPr>
          <p:cNvPr id="13316" name="Picture 6" descr="U2686P461T5D233821F154DT200808200249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213" y="3216275"/>
            <a:ext cx="3600450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308850" y="5445125"/>
            <a:ext cx="1008063" cy="579438"/>
          </a:xfrm>
          <a:prstGeom prst="rect">
            <a:avLst/>
          </a:prstGeom>
          <a:solidFill>
            <a:srgbClr val="EDE20B"/>
          </a:solidFill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1528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返回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ldLvl="0" animBg="1"/>
      <p:bldP spid="23557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986</Words>
  <Application>Microsoft Office PowerPoint</Application>
  <PresentationFormat>全屏显示(4:3)</PresentationFormat>
  <Paragraphs>143</Paragraphs>
  <Slides>22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3.俗话说：“一个巴掌拍不响”，这句话最能说明力的哪个现象？（   ） A．物间体力的作用是相互的               B．一个物体也能产生力的作用 C．没有物体就不会有力的作用          D．一个物体不能产生力的作用</vt:lpstr>
      <vt:lpstr>幻灯片 16</vt:lpstr>
      <vt:lpstr>5.如图1所示，其中其它三个力所产生的作用效果不同的是 （    ）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China</cp:lastModifiedBy>
  <cp:revision>2</cp:revision>
  <dcterms:created xsi:type="dcterms:W3CDTF">2019-02-21T09:19:21Z</dcterms:created>
  <dcterms:modified xsi:type="dcterms:W3CDTF">2019-02-21T09:19:34Z</dcterms:modified>
</cp:coreProperties>
</file>