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sldIdLst>
    <p:sldId id="256" r:id="rId2"/>
    <p:sldId id="358" r:id="rId3"/>
    <p:sldId id="384" r:id="rId4"/>
    <p:sldId id="385" r:id="rId5"/>
    <p:sldId id="359" r:id="rId6"/>
    <p:sldId id="360" r:id="rId7"/>
    <p:sldId id="387" r:id="rId8"/>
    <p:sldId id="388" r:id="rId9"/>
    <p:sldId id="399" r:id="rId10"/>
    <p:sldId id="403" r:id="rId11"/>
    <p:sldId id="402" r:id="rId12"/>
    <p:sldId id="401" r:id="rId13"/>
    <p:sldId id="400" r:id="rId14"/>
    <p:sldId id="404" r:id="rId15"/>
    <p:sldId id="406" r:id="rId16"/>
    <p:sldId id="407" r:id="rId17"/>
    <p:sldId id="408" r:id="rId18"/>
    <p:sldId id="409" r:id="rId19"/>
    <p:sldId id="414" r:id="rId20"/>
    <p:sldId id="411" r:id="rId21"/>
    <p:sldId id="412" r:id="rId22"/>
    <p:sldId id="415" r:id="rId23"/>
    <p:sldId id="420" r:id="rId24"/>
    <p:sldId id="417" r:id="rId25"/>
    <p:sldId id="421" r:id="rId26"/>
    <p:sldId id="422" r:id="rId27"/>
    <p:sldId id="381" r:id="rId28"/>
    <p:sldId id="382" r:id="rId29"/>
    <p:sldId id="349" r:id="rId30"/>
    <p:sldId id="423" r:id="rId31"/>
    <p:sldId id="424" r:id="rId32"/>
    <p:sldId id="350" r:id="rId33"/>
    <p:sldId id="425" r:id="rId34"/>
    <p:sldId id="352" r:id="rId35"/>
    <p:sldId id="357" r:id="rId36"/>
  </p:sldIdLst>
  <p:sldSz cx="9144000" cy="5130800"/>
  <p:notesSz cx="6858000" cy="9144000"/>
  <p:defaultTextStyle>
    <a:lvl1pPr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1pPr>
    <a:lvl2pPr indent="457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2pPr>
    <a:lvl3pPr indent="914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3pPr>
    <a:lvl4pPr indent="1371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4pPr>
    <a:lvl5pPr indent="18288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5pPr>
    <a:lvl6pPr indent="22860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6pPr>
    <a:lvl7pPr indent="27432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7pPr>
    <a:lvl8pPr indent="32004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8pPr>
    <a:lvl9pPr indent="3657600">
      <a:defRPr>
        <a:latin typeface="Arial" panose="020B0706020202030204"/>
        <a:ea typeface="Arial" panose="020B0706020202030204"/>
        <a:cs typeface="Arial" panose="020B0706020202030204"/>
        <a:sym typeface="Arial" panose="020B0706020202030204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007E27"/>
    <a:srgbClr val="66FF33"/>
    <a:srgbClr val="01457D"/>
    <a:srgbClr val="025EAA"/>
    <a:srgbClr val="0039A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860" autoAdjust="0"/>
    <p:restoredTop sz="94660"/>
  </p:normalViewPr>
  <p:slideViewPr>
    <p:cSldViewPr snapToGrid="0">
      <p:cViewPr varScale="1">
        <p:scale>
          <a:sx n="144" d="100"/>
          <a:sy n="144" d="100"/>
        </p:scale>
        <p:origin x="-870" y="-96"/>
      </p:cViewPr>
      <p:guideLst>
        <p:guide orient="horz" pos="16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6" name="Shape 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1pPr>
    <a:lvl2pPr indent="228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2pPr>
    <a:lvl3pPr indent="457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3pPr>
    <a:lvl4pPr indent="685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4pPr>
    <a:lvl5pPr indent="9144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5pPr>
    <a:lvl6pPr indent="11430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6pPr>
    <a:lvl7pPr indent="13716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7pPr>
    <a:lvl8pPr indent="16002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8pPr>
    <a:lvl9pPr indent="1828800" defTabSz="457200">
      <a:lnSpc>
        <a:spcPct val="118000"/>
      </a:lnSpc>
      <a:defRPr sz="2200">
        <a:latin typeface="+mj-lt"/>
        <a:ea typeface="+mj-ea"/>
        <a:cs typeface="+mj-cs"/>
        <a:sym typeface="Helvetica Neue" panose="02000503000000020004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>
            <a:spLocks noGrp="1"/>
          </p:cNvSpPr>
          <p:nvPr>
            <p:ph type="title" hasCustomPrompt="1"/>
          </p:nvPr>
        </p:nvSpPr>
        <p:spPr>
          <a:xfrm>
            <a:off x="1143000" y="0"/>
            <a:ext cx="6858000" cy="2632075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6" name="Shape 6"/>
          <p:cNvSpPr>
            <a:spLocks noGrp="1"/>
          </p:cNvSpPr>
          <p:nvPr>
            <p:ph type="body" idx="1" hasCustomPrompt="1"/>
          </p:nvPr>
        </p:nvSpPr>
        <p:spPr>
          <a:xfrm>
            <a:off x="1143000" y="2700338"/>
            <a:ext cx="6858000" cy="2430462"/>
          </a:xfrm>
          <a:prstGeom prst="rect">
            <a:avLst/>
          </a:prstGeom>
        </p:spPr>
        <p:txBody>
          <a:bodyPr/>
          <a:lstStyle>
            <a:lvl1pPr marL="0" indent="0" algn="ctr">
              <a:spcBef>
                <a:spcPts val="500"/>
              </a:spcBef>
              <a:buSzTx/>
              <a:buNone/>
              <a:defRPr sz="2400"/>
            </a:lvl1pPr>
            <a:lvl2pPr marL="0" indent="457200" algn="ctr">
              <a:spcBef>
                <a:spcPts val="500"/>
              </a:spcBef>
              <a:buSzTx/>
              <a:buNone/>
              <a:defRPr sz="2400"/>
            </a:lvl2pPr>
            <a:lvl3pPr marL="0" indent="914400" algn="ctr">
              <a:spcBef>
                <a:spcPts val="500"/>
              </a:spcBef>
              <a:buSzTx/>
              <a:buNone/>
              <a:defRPr sz="2400"/>
            </a:lvl3pPr>
            <a:lvl4pPr marL="0" indent="1371600" algn="ctr">
              <a:spcBef>
                <a:spcPts val="500"/>
              </a:spcBef>
              <a:buSzTx/>
              <a:buNone/>
              <a:defRPr sz="2400"/>
            </a:lvl4pPr>
            <a:lvl5pPr marL="0" indent="1828800" algn="ctr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2" name="图片 1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 hasCustomPrompt="1"/>
          </p:nvPr>
        </p:nvSpPr>
        <p:spPr>
          <a:xfrm>
            <a:off x="6543675" y="273050"/>
            <a:ext cx="197167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 hasCustomPrompt="1"/>
          </p:nvPr>
        </p:nvSpPr>
        <p:spPr>
          <a:xfrm>
            <a:off x="628650" y="273050"/>
            <a:ext cx="5762625" cy="485775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4674729"/>
            <a:ext cx="2895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4674729"/>
            <a:ext cx="2133600" cy="34205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2CB04-1C76-4638-974B-DB39F9E3B23F}" type="slidenum">
              <a:rPr lang="zh-CN" alt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16"/>
          <p:cNvSpPr>
            <a:spLocks noGrp="1" noChangeArrowheads="1"/>
          </p:cNvSpPr>
          <p:nvPr>
            <p:ph type="dt" sz="half" idx="12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  <a:prstGeom prst="rect">
            <a:avLst/>
          </a:prstGeo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9ECA5281-6E63-4D1A-BF4A-51085B637F30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470"/>
            <a:ext cx="8229600" cy="855133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7187"/>
            <a:ext cx="4032504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197187"/>
            <a:ext cx="4032504" cy="3386091"/>
          </a:xfrm>
        </p:spPr>
        <p:txBody>
          <a:bodyPr/>
          <a:lstStyle>
            <a:lvl1pPr>
              <a:defRPr>
                <a:ea typeface="宋体" panose="02010600030101010101" pitchFamily="2" charset="-122"/>
              </a:defRPr>
            </a:lvl1pPr>
            <a:lvl2pPr>
              <a:defRPr>
                <a:ea typeface="宋体" panose="02010600030101010101" pitchFamily="2" charset="-122"/>
              </a:defRPr>
            </a:lvl2pPr>
            <a:lvl3pPr>
              <a:defRPr>
                <a:ea typeface="宋体" panose="02010600030101010101" pitchFamily="2" charset="-122"/>
              </a:defRPr>
            </a:lvl3pPr>
            <a:lvl4pPr>
              <a:defRPr>
                <a:ea typeface="宋体" panose="02010600030101010101" pitchFamily="2" charset="-122"/>
              </a:defRPr>
            </a:lvl4pPr>
            <a:lvl5pPr>
              <a:defRPr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4672353"/>
            <a:ext cx="2895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4672353"/>
            <a:ext cx="2133600" cy="356306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84BCAF0C-7206-40CA-A64C-E790C08E95E9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 hasCustomPrompt="1"/>
          </p:nvPr>
        </p:nvSpPr>
        <p:spPr>
          <a:xfrm>
            <a:off x="623887" y="0"/>
            <a:ext cx="7886701" cy="3421064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标题文本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idx="1" hasCustomPrompt="1"/>
          </p:nvPr>
        </p:nvSpPr>
        <p:spPr>
          <a:xfrm>
            <a:off x="623887" y="3441700"/>
            <a:ext cx="7886701" cy="168910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500"/>
              </a:spcBef>
              <a:buSzTx/>
              <a:buNone/>
              <a:defRPr sz="2400"/>
            </a:lvl1pPr>
            <a:lvl2pPr marL="0" indent="457200">
              <a:spcBef>
                <a:spcPts val="500"/>
              </a:spcBef>
              <a:buSzTx/>
              <a:buNone/>
              <a:defRPr sz="2400"/>
            </a:lvl2pPr>
            <a:lvl3pPr marL="0" indent="914400">
              <a:spcBef>
                <a:spcPts val="500"/>
              </a:spcBef>
              <a:buSzTx/>
              <a:buNone/>
              <a:defRPr sz="2400"/>
            </a:lvl3pPr>
            <a:lvl4pPr marL="0" indent="1371600">
              <a:spcBef>
                <a:spcPts val="500"/>
              </a:spcBef>
              <a:buSzTx/>
              <a:buNone/>
              <a:defRPr sz="2400"/>
            </a:lvl4pPr>
            <a:lvl5pPr marL="0" indent="1828800">
              <a:spcBef>
                <a:spcPts val="500"/>
              </a:spcBef>
              <a:buSzTx/>
              <a:buNone/>
              <a:defRPr sz="2400"/>
            </a:lvl5pPr>
          </a:lstStyle>
          <a:p>
            <a:pPr lvl="0">
              <a:defRPr sz="1800"/>
            </a:pPr>
            <a:r>
              <a:rPr sz="2400"/>
              <a:t>正文级别 1</a:t>
            </a:r>
          </a:p>
          <a:p>
            <a:pPr lvl="1">
              <a:defRPr sz="1800"/>
            </a:pPr>
            <a:r>
              <a:rPr sz="2400"/>
              <a:t>正文级别 2</a:t>
            </a:r>
          </a:p>
          <a:p>
            <a:pPr lvl="2">
              <a:defRPr sz="1800"/>
            </a:pPr>
            <a:r>
              <a:rPr sz="2400"/>
              <a:t>正文级别 3</a:t>
            </a:r>
          </a:p>
          <a:p>
            <a:pPr lvl="3">
              <a:defRPr sz="1800"/>
            </a:pPr>
            <a:r>
              <a:rPr sz="2400"/>
              <a:t>正文级别 4</a:t>
            </a:r>
          </a:p>
          <a:p>
            <a:pPr lvl="4">
              <a:defRPr sz="1800"/>
            </a:pPr>
            <a:r>
              <a:rPr sz="24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 hasCustomPrompt="1"/>
          </p:nvPr>
        </p:nvSpPr>
        <p:spPr>
          <a:xfrm>
            <a:off x="628650" y="1368425"/>
            <a:ext cx="3867150" cy="376237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 hasCustomPrompt="1"/>
          </p:nvPr>
        </p:nvSpPr>
        <p:spPr>
          <a:xfrm>
            <a:off x="630237" y="273050"/>
            <a:ext cx="7886701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 hasCustomPrompt="1"/>
          </p:nvPr>
        </p:nvSpPr>
        <p:spPr>
          <a:xfrm>
            <a:off x="630237" y="1260475"/>
            <a:ext cx="3868739" cy="61753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None/>
              <a:defRPr sz="2400" b="1"/>
            </a:lvl1pPr>
            <a:lvl2pPr marL="0" indent="457200">
              <a:spcBef>
                <a:spcPts val="500"/>
              </a:spcBef>
              <a:buSzTx/>
              <a:buNone/>
              <a:defRPr sz="2400" b="1"/>
            </a:lvl2pPr>
            <a:lvl3pPr marL="0" indent="914400">
              <a:spcBef>
                <a:spcPts val="500"/>
              </a:spcBef>
              <a:buSzTx/>
              <a:buNone/>
              <a:defRPr sz="2400" b="1"/>
            </a:lvl3pPr>
            <a:lvl4pPr marL="0" indent="1371600">
              <a:spcBef>
                <a:spcPts val="500"/>
              </a:spcBef>
              <a:buSzTx/>
              <a:buNone/>
              <a:defRPr sz="2400" b="1"/>
            </a:lvl4pPr>
            <a:lvl5pPr marL="0" indent="1828800">
              <a:spcBef>
                <a:spcPts val="500"/>
              </a:spcBef>
              <a:buSzTx/>
              <a:buNone/>
              <a:defRPr sz="2400" b="1"/>
            </a:lvl5pPr>
          </a:lstStyle>
          <a:p>
            <a:pPr lvl="0">
              <a:defRPr sz="1800" b="0"/>
            </a:pPr>
            <a:r>
              <a:rPr sz="2400" b="1"/>
              <a:t>正文级别 1</a:t>
            </a:r>
          </a:p>
          <a:p>
            <a:pPr lvl="1">
              <a:defRPr sz="1800" b="0"/>
            </a:pPr>
            <a:r>
              <a:rPr sz="2400" b="1"/>
              <a:t>正文级别 2</a:t>
            </a:r>
          </a:p>
          <a:p>
            <a:pPr lvl="2">
              <a:defRPr sz="1800" b="0"/>
            </a:pPr>
            <a:r>
              <a:rPr sz="2400" b="1"/>
              <a:t>正文级别 3</a:t>
            </a:r>
          </a:p>
          <a:p>
            <a:pPr lvl="3">
              <a:defRPr sz="1800" b="0"/>
            </a:pPr>
            <a:r>
              <a:rPr sz="2400" b="1"/>
              <a:t>正文级别 4</a:t>
            </a:r>
          </a:p>
          <a:p>
            <a:pPr lvl="4">
              <a:defRPr sz="1800" b="0"/>
            </a:pPr>
            <a:r>
              <a:rPr sz="2400" b="1"/>
              <a:t>正文级别 5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 hasCustomPrompt="1"/>
          </p:nvPr>
        </p:nvSpPr>
        <p:spPr>
          <a:xfrm>
            <a:off x="628650" y="273050"/>
            <a:ext cx="7886700" cy="995363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grpSp>
        <p:nvGrpSpPr>
          <p:cNvPr id="3" name="组合 2"/>
          <p:cNvGrpSpPr/>
          <p:nvPr userDrawn="1"/>
        </p:nvGrpSpPr>
        <p:grpSpPr>
          <a:xfrm>
            <a:off x="7864747" y="126477"/>
            <a:ext cx="1135204" cy="341359"/>
            <a:chOff x="468128" y="370735"/>
            <a:chExt cx="1135204" cy="341359"/>
          </a:xfrm>
        </p:grpSpPr>
        <p:pic>
          <p:nvPicPr>
            <p:cNvPr id="4" name="图片 3"/>
            <p:cNvPicPr>
              <a:picLocks noChangeAspect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 hasCustomPrompt="1"/>
          </p:nvPr>
        </p:nvSpPr>
        <p:spPr>
          <a:xfrm>
            <a:off x="3887787" y="739775"/>
            <a:ext cx="4629151" cy="4391025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 hasCustomPrompt="1"/>
          </p:nvPr>
        </p:nvSpPr>
        <p:spPr>
          <a:xfrm>
            <a:off x="630237" y="0"/>
            <a:ext cx="2949576" cy="154305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pPr lvl="0">
              <a:defRPr sz="1800"/>
            </a:pPr>
            <a:r>
              <a:rPr sz="3200"/>
              <a:t>标题文本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 hasCustomPrompt="1"/>
          </p:nvPr>
        </p:nvSpPr>
        <p:spPr>
          <a:xfrm>
            <a:off x="630237" y="1543050"/>
            <a:ext cx="2949576" cy="358775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None/>
              <a:defRPr sz="1600"/>
            </a:lvl1pPr>
            <a:lvl2pPr marL="0" indent="457200">
              <a:spcBef>
                <a:spcPts val="300"/>
              </a:spcBef>
              <a:buSzTx/>
              <a:buNone/>
              <a:defRPr sz="1600"/>
            </a:lvl2pPr>
            <a:lvl3pPr marL="0" indent="914400">
              <a:spcBef>
                <a:spcPts val="300"/>
              </a:spcBef>
              <a:buSzTx/>
              <a:buNone/>
              <a:defRPr sz="1600"/>
            </a:lvl3pPr>
            <a:lvl4pPr marL="0" indent="1371600">
              <a:spcBef>
                <a:spcPts val="300"/>
              </a:spcBef>
              <a:buSzTx/>
              <a:buNone/>
              <a:defRPr sz="1600"/>
            </a:lvl4pPr>
            <a:lvl5pPr marL="0" indent="1828800">
              <a:spcBef>
                <a:spcPts val="300"/>
              </a:spcBef>
              <a:buSzTx/>
              <a:buNone/>
              <a:defRPr sz="1600"/>
            </a:lvl5pPr>
          </a:lstStyle>
          <a:p>
            <a:pPr lvl="0">
              <a:defRPr sz="1800"/>
            </a:pPr>
            <a:r>
              <a:rPr sz="1600"/>
              <a:t>正文级别 1</a:t>
            </a:r>
          </a:p>
          <a:p>
            <a:pPr lvl="1">
              <a:defRPr sz="1800"/>
            </a:pPr>
            <a:r>
              <a:rPr sz="1600"/>
              <a:t>正文级别 2</a:t>
            </a:r>
          </a:p>
          <a:p>
            <a:pPr lvl="2">
              <a:defRPr sz="1800"/>
            </a:pPr>
            <a:r>
              <a:rPr sz="1600"/>
              <a:t>正文级别 3</a:t>
            </a:r>
          </a:p>
          <a:p>
            <a:pPr lvl="3">
              <a:defRPr sz="1800"/>
            </a:pPr>
            <a:r>
              <a:rPr sz="1600"/>
              <a:t>正文级别 4</a:t>
            </a:r>
          </a:p>
          <a:p>
            <a:pPr lvl="4">
              <a:defRPr sz="1800"/>
            </a:pPr>
            <a:r>
              <a:rPr sz="1600"/>
              <a:t>正文级别 5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28650" y="273050"/>
            <a:ext cx="7886700" cy="1095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4400"/>
              <a:t>标题文本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28650" y="1368425"/>
            <a:ext cx="7886700" cy="3762375"/>
          </a:xfrm>
          <a:prstGeom prst="rect">
            <a:avLst/>
          </a:prstGeom>
          <a:ln w="12700">
            <a:miter lim="400000"/>
          </a:ln>
        </p:spPr>
        <p:txBody>
          <a:bodyPr lIns="45719" rIns="45719"/>
          <a:lstStyle/>
          <a:p>
            <a:pPr lvl="0">
              <a:defRPr sz="1800"/>
            </a:pPr>
            <a:r>
              <a:rPr sz="3200"/>
              <a:t>正文级别 1</a:t>
            </a:r>
          </a:p>
          <a:p>
            <a:pPr lvl="1">
              <a:defRPr sz="1800"/>
            </a:pPr>
            <a:r>
              <a:rPr sz="3200"/>
              <a:t>正文级别 2</a:t>
            </a:r>
          </a:p>
          <a:p>
            <a:pPr lvl="2">
              <a:defRPr sz="1800"/>
            </a:pPr>
            <a:r>
              <a:rPr sz="3200"/>
              <a:t>正文级别 3</a:t>
            </a:r>
          </a:p>
          <a:p>
            <a:pPr lvl="3">
              <a:defRPr sz="1800"/>
            </a:pPr>
            <a:r>
              <a:rPr sz="3200"/>
              <a:t>正文级别 4</a:t>
            </a:r>
          </a:p>
          <a:p>
            <a:pPr lvl="4">
              <a:defRPr sz="1800"/>
            </a:pPr>
            <a:r>
              <a:rPr sz="3200"/>
              <a:t>正文级别 5</a:t>
            </a: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450969" y="126477"/>
            <a:ext cx="1433080" cy="430931"/>
            <a:chOff x="468128" y="370735"/>
            <a:chExt cx="1135204" cy="341359"/>
          </a:xfrm>
        </p:grpSpPr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749670" y="370735"/>
              <a:ext cx="490406" cy="177473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68128" y="558194"/>
              <a:ext cx="1135204" cy="153900"/>
            </a:xfrm>
            <a:prstGeom prst="rect">
              <a:avLst/>
            </a:prstGeom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2" r:id="rId12"/>
    <p:sldLayoutId id="2147483663" r:id="rId13"/>
    <p:sldLayoutId id="2147483664" r:id="rId14"/>
  </p:sldLayoutIdLst>
  <p:transition spd="med"/>
  <p:txStyles>
    <p:titleStyle>
      <a:lvl1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indent="4572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indent="9144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indent="13716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indent="1828800" algn="ctr">
        <a:defRPr sz="44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titleStyle>
    <p:bodyStyle>
      <a:lvl1pPr marL="342900" indent="-3429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1pPr>
      <a:lvl2pPr marL="783590" indent="-32639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2pPr>
      <a:lvl3pPr marL="1219200" indent="-3048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3pPr>
      <a:lvl4pPr marL="1737360" indent="-365760">
        <a:spcBef>
          <a:spcPts val="700"/>
        </a:spcBef>
        <a:buSzPct val="100000"/>
        <a:buChar char="–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4pPr>
      <a:lvl5pPr marL="2194560" indent="-365760">
        <a:spcBef>
          <a:spcPts val="700"/>
        </a:spcBef>
        <a:buSzPct val="100000"/>
        <a:buChar char="»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5pPr>
      <a:lvl6pPr marL="26924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6pPr>
      <a:lvl7pPr marL="31496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7pPr>
      <a:lvl8pPr marL="36068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8pPr>
      <a:lvl9pPr marL="4064000" indent="-406400">
        <a:spcBef>
          <a:spcPts val="700"/>
        </a:spcBef>
        <a:buSzPct val="100000"/>
        <a:buChar char="•"/>
        <a:defRPr sz="3200">
          <a:latin typeface="Arial" panose="020B0706020202030204"/>
          <a:ea typeface="Arial" panose="020B0706020202030204"/>
          <a:cs typeface="Arial" panose="020B0706020202030204"/>
          <a:sym typeface="Arial" panose="020B0706020202030204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5pPr>
      <a:lvl6pPr indent="22860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6pPr>
      <a:lvl7pPr indent="27432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7pPr>
      <a:lvl8pPr indent="32004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8pPr>
      <a:lvl9pPr indent="3657600" algn="r">
        <a:defRPr sz="1200">
          <a:solidFill>
            <a:schemeClr val="tx1"/>
          </a:solidFill>
          <a:latin typeface="+mn-lt"/>
          <a:ea typeface="+mn-ea"/>
          <a:cs typeface="+mn-cs"/>
          <a:sym typeface="Arial" panose="020B070602020203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51hongli.com/youhui/N_170945.html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S43.TIF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E18.TIF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Administrator\Desktop\&#20843;&#19978;&#29289;&#29702;&#65288;&#20154;&#25945;&#65289;&#22235;&#28165;%20&#25945;&#24072;&#29992;&#20070;&#65298;&#65296;&#65297;&#65301;&#37049;&#26792;&#33457;&#8730;\Y8.TIF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2747" y="1934396"/>
            <a:ext cx="1829733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物理</a:t>
            </a:r>
            <a:endParaRPr kumimoji="0" lang="zh-CN" altLang="en-US" sz="2400" b="1" i="0" u="none" strike="noStrike" cap="none" spc="0" normalizeH="0" dirty="0">
              <a:ln>
                <a:noFill/>
              </a:ln>
              <a:solidFill>
                <a:schemeClr val="bg1"/>
              </a:solidFill>
              <a:effectLst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Arial" panose="020B0706020202030204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7314" y="203839"/>
            <a:ext cx="1530566" cy="307775"/>
          </a:xfrm>
          <a:prstGeom prst="rect">
            <a:avLst/>
          </a:prstGeom>
          <a:solidFill>
            <a:srgbClr val="007E27"/>
          </a:solidFill>
          <a:ln w="12700" cap="flat">
            <a:noFill/>
            <a:prstDash val="solid"/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softEdge rad="19050"/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di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同步</a:t>
            </a:r>
            <a:r>
              <a:rPr kumimoji="0" lang="zh-CN" altLang="en-US" sz="1400" b="1" u="none" strike="noStrike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FillTx/>
                <a:latin typeface="腾祥范笑歌楷书简繁合集" panose="01010104010101010101" pitchFamily="2" charset="-122"/>
                <a:ea typeface="腾祥范笑歌楷书简繁合集" panose="01010104010101010101" pitchFamily="2" charset="-122"/>
                <a:cs typeface="微软雅黑" panose="020B0502040204020203" charset="-122"/>
                <a:sym typeface="微软雅黑" panose="020B0502040204020203" charset="-122"/>
              </a:rPr>
              <a:t>精品课堂</a:t>
            </a:r>
            <a:endParaRPr kumimoji="0" lang="zh-CN" altLang="en-US" sz="1400" b="1" u="none" strike="noStrike" cap="none" spc="0" normalizeH="0" baseline="0" dirty="0">
              <a:ln>
                <a:noFill/>
              </a:ln>
              <a:solidFill>
                <a:schemeClr val="bg1"/>
              </a:solidFill>
              <a:effectLst/>
              <a:uFillTx/>
              <a:latin typeface="腾祥范笑歌楷书简繁合集" panose="01010104010101010101" pitchFamily="2" charset="-122"/>
              <a:ea typeface="腾祥范笑歌楷书简繁合集" panose="01010104010101010101" pitchFamily="2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8999" y="783946"/>
            <a:ext cx="3565649" cy="3562907"/>
          </a:xfrm>
          <a:prstGeom prst="rect">
            <a:avLst/>
          </a:prstGeom>
        </p:spPr>
      </p:pic>
      <p:sp>
        <p:nvSpPr>
          <p:cNvPr id="11" name="Shape 40"/>
          <p:cNvSpPr/>
          <p:nvPr/>
        </p:nvSpPr>
        <p:spPr>
          <a:xfrm>
            <a:off x="4917790" y="2396059"/>
            <a:ext cx="2777575" cy="502702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第</a:t>
            </a:r>
            <a:r>
              <a:rPr lang="zh-CN" altLang="en-US" sz="4000" baseline="-25000" dirty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三</a:t>
            </a:r>
            <a:r>
              <a:rPr lang="zh-CN" altLang="en-US" sz="4000" baseline="-25000" dirty="0" smtClean="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rPr>
              <a:t>章 物态变化</a:t>
            </a:r>
            <a:endParaRPr lang="zh-CN" sz="4000" baseline="-25000" dirty="0">
              <a:solidFill>
                <a:schemeClr val="tx1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2" name="Shape 40"/>
          <p:cNvSpPr/>
          <p:nvPr/>
        </p:nvSpPr>
        <p:spPr>
          <a:xfrm>
            <a:off x="4203778" y="721428"/>
            <a:ext cx="3781372" cy="830997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lang="zh-CN" altLang="en-US" sz="7200" b="1" baseline="-25000" dirty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人教</a:t>
            </a:r>
            <a:r>
              <a:rPr lang="zh-CN" altLang="en-US" sz="7200" b="1" baseline="-25000" dirty="0" smtClean="0">
                <a:solidFill>
                  <a:srgbClr val="007E2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版  物理</a:t>
            </a:r>
            <a:endParaRPr lang="zh-CN" sz="2400" b="1" baseline="-25000" dirty="0">
              <a:solidFill>
                <a:srgbClr val="007E27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3" name="Shape 40"/>
          <p:cNvSpPr/>
          <p:nvPr/>
        </p:nvSpPr>
        <p:spPr>
          <a:xfrm>
            <a:off x="4287137" y="3318981"/>
            <a:ext cx="3627450" cy="120032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>
              <a:defRPr sz="3600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>
              <a:defRPr sz="1800">
                <a:solidFill>
                  <a:srgbClr val="000000"/>
                </a:solidFill>
              </a:defRPr>
            </a:pP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</a:t>
            </a:r>
            <a:r>
              <a:rPr lang="en-US" altLang="zh-CN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5400" b="1" baseline="-250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节 汽化和液化</a:t>
            </a:r>
            <a:endParaRPr lang="zh-CN" altLang="zh-CN" sz="5400" b="1" baseline="-25000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lvl="0">
              <a:defRPr sz="1800">
                <a:solidFill>
                  <a:srgbClr val="000000"/>
                </a:solidFill>
              </a:defRPr>
            </a:pPr>
            <a:endParaRPr lang="zh-CN" sz="5400" b="1" baseline="-25000" dirty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48872" y="1987946"/>
            <a:ext cx="1246493" cy="36933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方正幼线简体" panose="03000509000000000000" pitchFamily="65" charset="-122"/>
                <a:ea typeface="方正幼线简体" panose="03000509000000000000" pitchFamily="65" charset="-122"/>
                <a:sym typeface="Arial" panose="020B0706020202030204"/>
              </a:rPr>
              <a:t>（八年级）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方正幼线简体" panose="03000509000000000000" pitchFamily="65" charset="-122"/>
              <a:ea typeface="方正幼线简体" panose="03000509000000000000" pitchFamily="65" charset="-122"/>
              <a:sym typeface="Arial" panose="020B0706020202030204"/>
            </a:endParaRPr>
          </a:p>
        </p:txBody>
      </p:sp>
    </p:spTree>
  </p:cSld>
  <p:clrMapOvr>
    <a:masterClrMapping/>
  </p:clrMapOvr>
  <p:transition spd="med" advClick="0" advTm="2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2"/>
          <p:cNvSpPr>
            <a:spLocks noChangeShapeType="1"/>
          </p:cNvSpPr>
          <p:nvPr/>
        </p:nvSpPr>
        <p:spPr bwMode="auto">
          <a:xfrm>
            <a:off x="1819275" y="2899140"/>
            <a:ext cx="0" cy="0"/>
          </a:xfrm>
          <a:prstGeom prst="line">
            <a:avLst/>
          </a:prstGeom>
          <a:noFill/>
          <a:ln w="12700" cap="rnd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Rectangle 55"/>
          <p:cNvSpPr>
            <a:spLocks noChangeArrowheads="1"/>
          </p:cNvSpPr>
          <p:nvPr/>
        </p:nvSpPr>
        <p:spPr bwMode="auto">
          <a:xfrm>
            <a:off x="416039" y="928595"/>
            <a:ext cx="8425059" cy="2598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lnSpc>
                <a:spcPct val="150000"/>
              </a:lnSpc>
            </a:pPr>
            <a:r>
              <a:rPr lang="en-US" altLang="zh-CN" sz="2800" b="1" dirty="0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b="1" dirty="0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．观察现象并记录在表格中</a:t>
            </a:r>
          </a:p>
          <a:p>
            <a:pPr eaLnBrk="0" hangingPunct="0">
              <a:lnSpc>
                <a:spcPct val="150000"/>
              </a:lnSpc>
            </a:pPr>
            <a:r>
              <a:rPr lang="zh-CN" altLang="en-US" sz="2800" smtClean="0">
                <a:solidFill>
                  <a:schemeClr val="tx1"/>
                </a:solidFill>
                <a:ea typeface="楷体_GB2312" pitchFamily="49" charset="-122"/>
              </a:rPr>
              <a:t>注</a:t>
            </a:r>
            <a:r>
              <a:rPr lang="zh-CN" altLang="en-US" sz="2800" dirty="0">
                <a:solidFill>
                  <a:schemeClr val="tx1"/>
                </a:solidFill>
                <a:ea typeface="楷体_GB2312" pitchFamily="49" charset="-122"/>
              </a:rPr>
              <a:t>意观察沸腾前和沸腾时气泡产生的部位以及运动过程中大小的变化，观察水温度的变化，并做好记录。（</a:t>
            </a:r>
            <a:r>
              <a:rPr lang="zh-CN" altLang="en-US" sz="2800" dirty="0" smtClean="0">
                <a:solidFill>
                  <a:schemeClr val="tx1"/>
                </a:solidFill>
                <a:ea typeface="楷体_GB2312" pitchFamily="49" charset="-122"/>
              </a:rPr>
              <a:t>从</a:t>
            </a:r>
            <a:r>
              <a:rPr lang="en-US" altLang="zh-CN" sz="2800" dirty="0" smtClean="0">
                <a:solidFill>
                  <a:schemeClr val="tx1"/>
                </a:solidFill>
              </a:rPr>
              <a:t>93 </a:t>
            </a:r>
            <a:r>
              <a:rPr lang="en-US" altLang="zh-CN" sz="2800" dirty="0">
                <a:solidFill>
                  <a:schemeClr val="tx1"/>
                </a:solidFill>
                <a:ea typeface="楷体_GB2312" pitchFamily="49" charset="-122"/>
                <a:cs typeface="Times New Roman" pitchFamily="18" charset="0"/>
              </a:rPr>
              <a:t>℃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开始计时）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147251" y="584726"/>
            <a:ext cx="1946275" cy="523770"/>
            <a:chOff x="535" y="354"/>
            <a:chExt cx="1557" cy="441"/>
          </a:xfrm>
        </p:grpSpPr>
        <p:sp>
          <p:nvSpPr>
            <p:cNvPr id="3" name="AutoShape 4"/>
            <p:cNvSpPr>
              <a:spLocks noChangeArrowheads="1"/>
            </p:cNvSpPr>
            <p:nvPr/>
          </p:nvSpPr>
          <p:spPr bwMode="auto">
            <a:xfrm>
              <a:off x="535" y="379"/>
              <a:ext cx="1557" cy="344"/>
            </a:xfrm>
            <a:prstGeom prst="roundRect">
              <a:avLst>
                <a:gd name="adj" fmla="val 16667"/>
              </a:avLst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546" y="354"/>
              <a:ext cx="1546" cy="44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0"/>
                </a:spcBef>
              </a:pPr>
              <a:r>
                <a:rPr kumimoji="0" lang="en-US" altLang="en-US" sz="2800">
                  <a:solidFill>
                    <a:srgbClr val="FF0000"/>
                  </a:solidFill>
                  <a:latin typeface="Arial" charset="0"/>
                </a:rPr>
                <a:t>分析数据</a:t>
              </a:r>
              <a:endParaRPr kumimoji="0" lang="zh-CN" altLang="en-US" sz="2800">
                <a:solidFill>
                  <a:srgbClr val="FF0000"/>
                </a:solidFill>
                <a:latin typeface="Arial" charset="0"/>
              </a:endParaRPr>
            </a:p>
          </p:txBody>
        </p:sp>
      </p:grpSp>
      <p:graphicFrame>
        <p:nvGraphicFramePr>
          <p:cNvPr id="5" name="Group 6"/>
          <p:cNvGraphicFramePr>
            <a:graphicFrameLocks noGrp="1"/>
          </p:cNvGraphicFramePr>
          <p:nvPr/>
        </p:nvGraphicFramePr>
        <p:xfrm>
          <a:off x="872612" y="1163130"/>
          <a:ext cx="7416800" cy="1067206"/>
        </p:xfrm>
        <a:graphic>
          <a:graphicData uri="http://schemas.openxmlformats.org/drawingml/2006/table">
            <a:tbl>
              <a:tblPr/>
              <a:tblGrid>
                <a:gridCol w="893762"/>
                <a:gridCol w="674688"/>
                <a:gridCol w="630237"/>
                <a:gridCol w="652463"/>
                <a:gridCol w="650875"/>
                <a:gridCol w="654050"/>
                <a:gridCol w="635000"/>
                <a:gridCol w="669925"/>
                <a:gridCol w="652462"/>
                <a:gridCol w="652463"/>
                <a:gridCol w="650875"/>
              </a:tblGrid>
              <a:tr h="533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时间</a:t>
                      </a:r>
                      <a:r>
                        <a:rPr kumimoji="0" lang="en-US" altLang="zh-CN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/min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0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2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3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4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5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6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7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8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9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360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温度</a:t>
                      </a: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/℃</a:t>
                      </a:r>
                    </a:p>
                  </a:txBody>
                  <a:tcPr marT="34205" marB="3420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93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94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95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96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97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98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99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100</a:t>
                      </a:r>
                      <a:endParaRPr kumimoji="0" lang="en-US" altLang="zh-CN" sz="15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100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楷体_GB2312" pitchFamily="49" charset="-122"/>
                          <a:ea typeface="楷体_GB2312" pitchFamily="49" charset="-122"/>
                        </a:rPr>
                        <a:t>100</a:t>
                      </a:r>
                    </a:p>
                  </a:txBody>
                  <a:tcPr marT="34205" marB="3420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6" name="Group 46"/>
          <p:cNvGrpSpPr>
            <a:grpSpLocks/>
          </p:cNvGrpSpPr>
          <p:nvPr/>
        </p:nvGrpSpPr>
        <p:grpSpPr bwMode="auto">
          <a:xfrm>
            <a:off x="1461576" y="2879334"/>
            <a:ext cx="4333875" cy="1334958"/>
            <a:chOff x="975" y="2659"/>
            <a:chExt cx="2223" cy="1328"/>
          </a:xfrm>
        </p:grpSpPr>
        <p:sp>
          <p:nvSpPr>
            <p:cNvPr id="7" name="Line 47"/>
            <p:cNvSpPr>
              <a:spLocks noChangeShapeType="1"/>
            </p:cNvSpPr>
            <p:nvPr/>
          </p:nvSpPr>
          <p:spPr bwMode="auto">
            <a:xfrm flipV="1">
              <a:off x="975" y="2659"/>
              <a:ext cx="1270" cy="1328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48"/>
            <p:cNvSpPr>
              <a:spLocks noChangeShapeType="1"/>
            </p:cNvSpPr>
            <p:nvPr/>
          </p:nvSpPr>
          <p:spPr bwMode="auto">
            <a:xfrm flipV="1">
              <a:off x="2245" y="2659"/>
              <a:ext cx="953" cy="13"/>
            </a:xfrm>
            <a:prstGeom prst="line">
              <a:avLst/>
            </a:prstGeom>
            <a:noFill/>
            <a:ln w="38100">
              <a:solidFill>
                <a:srgbClr val="00FF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9" name="Group 49"/>
          <p:cNvGrpSpPr>
            <a:grpSpLocks/>
          </p:cNvGrpSpPr>
          <p:nvPr/>
        </p:nvGrpSpPr>
        <p:grpSpPr bwMode="auto">
          <a:xfrm flipH="1">
            <a:off x="3961887" y="2886461"/>
            <a:ext cx="82550" cy="1323081"/>
            <a:chOff x="2109" y="2672"/>
            <a:chExt cx="0" cy="1166"/>
          </a:xfrm>
        </p:grpSpPr>
        <p:sp>
          <p:nvSpPr>
            <p:cNvPr id="10" name="Line 50"/>
            <p:cNvSpPr>
              <a:spLocks noChangeShapeType="1"/>
            </p:cNvSpPr>
            <p:nvPr/>
          </p:nvSpPr>
          <p:spPr bwMode="auto">
            <a:xfrm>
              <a:off x="2109" y="3612"/>
              <a:ext cx="0" cy="2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51"/>
            <p:cNvSpPr>
              <a:spLocks noChangeShapeType="1"/>
            </p:cNvSpPr>
            <p:nvPr/>
          </p:nvSpPr>
          <p:spPr bwMode="auto">
            <a:xfrm>
              <a:off x="2109" y="2672"/>
              <a:ext cx="0" cy="2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52"/>
            <p:cNvSpPr>
              <a:spLocks noChangeShapeType="1"/>
            </p:cNvSpPr>
            <p:nvPr/>
          </p:nvSpPr>
          <p:spPr bwMode="auto">
            <a:xfrm>
              <a:off x="2109" y="3125"/>
              <a:ext cx="0" cy="2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" name="Group 53"/>
          <p:cNvGrpSpPr>
            <a:grpSpLocks/>
          </p:cNvGrpSpPr>
          <p:nvPr/>
        </p:nvGrpSpPr>
        <p:grpSpPr bwMode="auto">
          <a:xfrm>
            <a:off x="3545962" y="3101432"/>
            <a:ext cx="82550" cy="1097421"/>
            <a:chOff x="2109" y="2672"/>
            <a:chExt cx="0" cy="1166"/>
          </a:xfrm>
        </p:grpSpPr>
        <p:sp>
          <p:nvSpPr>
            <p:cNvPr id="14" name="Line 54"/>
            <p:cNvSpPr>
              <a:spLocks noChangeShapeType="1"/>
            </p:cNvSpPr>
            <p:nvPr/>
          </p:nvSpPr>
          <p:spPr bwMode="auto">
            <a:xfrm>
              <a:off x="2109" y="3612"/>
              <a:ext cx="0" cy="22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55"/>
            <p:cNvSpPr>
              <a:spLocks noChangeShapeType="1"/>
            </p:cNvSpPr>
            <p:nvPr/>
          </p:nvSpPr>
          <p:spPr bwMode="auto">
            <a:xfrm>
              <a:off x="2109" y="2672"/>
              <a:ext cx="0" cy="22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56"/>
            <p:cNvSpPr>
              <a:spLocks noChangeShapeType="1"/>
            </p:cNvSpPr>
            <p:nvPr/>
          </p:nvSpPr>
          <p:spPr bwMode="auto">
            <a:xfrm>
              <a:off x="2109" y="3125"/>
              <a:ext cx="0" cy="272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" name="Group 57"/>
          <p:cNvGrpSpPr>
            <a:grpSpLocks/>
          </p:cNvGrpSpPr>
          <p:nvPr/>
        </p:nvGrpSpPr>
        <p:grpSpPr bwMode="auto">
          <a:xfrm>
            <a:off x="5128699" y="2863895"/>
            <a:ext cx="84138" cy="1345647"/>
            <a:chOff x="2109" y="2672"/>
            <a:chExt cx="0" cy="1166"/>
          </a:xfrm>
        </p:grpSpPr>
        <p:sp>
          <p:nvSpPr>
            <p:cNvPr id="18" name="Line 58"/>
            <p:cNvSpPr>
              <a:spLocks noChangeShapeType="1"/>
            </p:cNvSpPr>
            <p:nvPr/>
          </p:nvSpPr>
          <p:spPr bwMode="auto">
            <a:xfrm>
              <a:off x="2109" y="3612"/>
              <a:ext cx="0" cy="2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59"/>
            <p:cNvSpPr>
              <a:spLocks noChangeShapeType="1"/>
            </p:cNvSpPr>
            <p:nvPr/>
          </p:nvSpPr>
          <p:spPr bwMode="auto">
            <a:xfrm>
              <a:off x="2109" y="2672"/>
              <a:ext cx="0" cy="226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60"/>
            <p:cNvSpPr>
              <a:spLocks noChangeShapeType="1"/>
            </p:cNvSpPr>
            <p:nvPr/>
          </p:nvSpPr>
          <p:spPr bwMode="auto">
            <a:xfrm>
              <a:off x="2109" y="3125"/>
              <a:ext cx="0" cy="27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1" name="Line 61"/>
          <p:cNvSpPr>
            <a:spLocks noChangeShapeType="1"/>
          </p:cNvSpPr>
          <p:nvPr/>
        </p:nvSpPr>
        <p:spPr bwMode="auto">
          <a:xfrm>
            <a:off x="1475864" y="2900712"/>
            <a:ext cx="2403475" cy="0"/>
          </a:xfrm>
          <a:prstGeom prst="line">
            <a:avLst/>
          </a:prstGeom>
          <a:noFill/>
          <a:ln w="9525" cap="rnd">
            <a:solidFill>
              <a:srgbClr val="FF0000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" name="Line 62"/>
          <p:cNvSpPr>
            <a:spLocks noChangeShapeType="1"/>
          </p:cNvSpPr>
          <p:nvPr/>
        </p:nvSpPr>
        <p:spPr bwMode="auto">
          <a:xfrm flipV="1">
            <a:off x="1475862" y="4207166"/>
            <a:ext cx="6654800" cy="38006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" name="Line 63"/>
          <p:cNvSpPr>
            <a:spLocks noChangeShapeType="1"/>
          </p:cNvSpPr>
          <p:nvPr/>
        </p:nvSpPr>
        <p:spPr bwMode="auto">
          <a:xfrm flipV="1">
            <a:off x="1475862" y="2456519"/>
            <a:ext cx="0" cy="1788654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64"/>
          <p:cNvSpPr txBox="1">
            <a:spLocks noChangeArrowheads="1"/>
          </p:cNvSpPr>
          <p:nvPr/>
        </p:nvSpPr>
        <p:spPr bwMode="auto">
          <a:xfrm>
            <a:off x="939287" y="2721373"/>
            <a:ext cx="671512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kumimoji="0" lang="en-US" altLang="zh-CN" sz="130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100</a:t>
            </a:r>
          </a:p>
          <a:p>
            <a:pPr algn="l">
              <a:spcBef>
                <a:spcPct val="0"/>
              </a:spcBef>
            </a:pPr>
            <a:r>
              <a:rPr kumimoji="0" lang="en-US" altLang="zh-CN" sz="1300" smtClean="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99</a:t>
            </a:r>
            <a:endParaRPr kumimoji="0" lang="en-US" altLang="zh-CN" sz="1300">
              <a:solidFill>
                <a:srgbClr val="0000FF"/>
              </a:solidFill>
              <a:latin typeface="宋体" pitchFamily="2" charset="-122"/>
              <a:ea typeface="宋体" pitchFamily="2" charset="-122"/>
            </a:endParaRPr>
          </a:p>
          <a:p>
            <a:pPr algn="l">
              <a:spcBef>
                <a:spcPct val="0"/>
              </a:spcBef>
            </a:pPr>
            <a:r>
              <a:rPr kumimoji="0" lang="en-US" altLang="zh-CN" sz="13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98</a:t>
            </a:r>
          </a:p>
          <a:p>
            <a:pPr algn="l">
              <a:spcBef>
                <a:spcPct val="0"/>
              </a:spcBef>
            </a:pPr>
            <a:r>
              <a:rPr kumimoji="0" lang="en-US" altLang="zh-CN" sz="13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97</a:t>
            </a:r>
          </a:p>
          <a:p>
            <a:pPr algn="l">
              <a:spcBef>
                <a:spcPct val="0"/>
              </a:spcBef>
            </a:pPr>
            <a:r>
              <a:rPr kumimoji="0" lang="en-US" altLang="zh-CN" sz="13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96</a:t>
            </a:r>
          </a:p>
          <a:p>
            <a:pPr algn="l">
              <a:spcBef>
                <a:spcPct val="0"/>
              </a:spcBef>
            </a:pPr>
            <a:r>
              <a:rPr kumimoji="0" lang="en-US" altLang="zh-CN" sz="13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95</a:t>
            </a:r>
          </a:p>
          <a:p>
            <a:pPr algn="l">
              <a:spcBef>
                <a:spcPct val="0"/>
              </a:spcBef>
            </a:pPr>
            <a:r>
              <a:rPr kumimoji="0" lang="en-US" altLang="zh-CN" sz="13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94</a:t>
            </a:r>
          </a:p>
          <a:p>
            <a:pPr algn="l">
              <a:spcBef>
                <a:spcPct val="0"/>
              </a:spcBef>
            </a:pPr>
            <a:r>
              <a:rPr kumimoji="0" lang="en-US" altLang="zh-CN" sz="1300">
                <a:solidFill>
                  <a:srgbClr val="0000FF"/>
                </a:solidFill>
                <a:latin typeface="宋体" pitchFamily="2" charset="-122"/>
                <a:ea typeface="宋体" pitchFamily="2" charset="-122"/>
              </a:rPr>
              <a:t>93</a:t>
            </a:r>
          </a:p>
        </p:txBody>
      </p:sp>
      <p:sp>
        <p:nvSpPr>
          <p:cNvPr id="25" name="Text Box 66"/>
          <p:cNvSpPr txBox="1">
            <a:spLocks noChangeArrowheads="1"/>
          </p:cNvSpPr>
          <p:nvPr/>
        </p:nvSpPr>
        <p:spPr bwMode="auto">
          <a:xfrm>
            <a:off x="1320287" y="4235671"/>
            <a:ext cx="52117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kumimoji="0" lang="en-US" altLang="zh-CN" sz="200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0  1  2  3  4   5  6  7  8  9</a:t>
            </a:r>
          </a:p>
        </p:txBody>
      </p:sp>
      <p:sp>
        <p:nvSpPr>
          <p:cNvPr id="26" name="Text Box 73"/>
          <p:cNvSpPr txBox="1">
            <a:spLocks noChangeArrowheads="1"/>
          </p:cNvSpPr>
          <p:nvPr/>
        </p:nvSpPr>
        <p:spPr bwMode="gray">
          <a:xfrm>
            <a:off x="1621912" y="2406635"/>
            <a:ext cx="855662" cy="923330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kumimoji="0" lang="zh-CN" altLang="en-US">
                <a:solidFill>
                  <a:srgbClr val="0000FF"/>
                </a:solidFill>
              </a:rPr>
              <a:t>温度</a:t>
            </a:r>
            <a:r>
              <a:rPr kumimoji="0" lang="en-US" altLang="zh-CN">
                <a:solidFill>
                  <a:srgbClr val="0000FF"/>
                </a:solidFill>
              </a:rPr>
              <a:t>/℃</a:t>
            </a:r>
          </a:p>
          <a:p>
            <a:endParaRPr lang="en-US" altLang="zh-CN">
              <a:solidFill>
                <a:srgbClr val="0000FF"/>
              </a:solidFill>
            </a:endParaRPr>
          </a:p>
        </p:txBody>
      </p:sp>
      <p:sp>
        <p:nvSpPr>
          <p:cNvPr id="27" name="Text Box 74"/>
          <p:cNvSpPr txBox="1">
            <a:spLocks noChangeArrowheads="1"/>
          </p:cNvSpPr>
          <p:nvPr/>
        </p:nvSpPr>
        <p:spPr bwMode="gray">
          <a:xfrm>
            <a:off x="7179749" y="3872239"/>
            <a:ext cx="1082348" cy="369332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0" lang="zh-CN" altLang="en-US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时间</a:t>
            </a:r>
            <a:r>
              <a:rPr kumimoji="0" lang="en-US" altLang="zh-CN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/min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2905" y="1086279"/>
            <a:ext cx="3826084" cy="2939271"/>
          </a:xfrm>
          <a:prstGeom prst="rect">
            <a:avLst/>
          </a:prstGeom>
          <a:noFill/>
        </p:spPr>
      </p:pic>
      <p:sp>
        <p:nvSpPr>
          <p:cNvPr id="3" name="Freeform 8"/>
          <p:cNvSpPr>
            <a:spLocks/>
          </p:cNvSpPr>
          <p:nvPr/>
        </p:nvSpPr>
        <p:spPr bwMode="auto">
          <a:xfrm>
            <a:off x="5148265" y="2294608"/>
            <a:ext cx="2935287" cy="1672261"/>
          </a:xfrm>
          <a:custGeom>
            <a:avLst/>
            <a:gdLst/>
            <a:ahLst/>
            <a:cxnLst>
              <a:cxn ang="0">
                <a:pos x="0" y="1225"/>
              </a:cxn>
              <a:cxn ang="0">
                <a:pos x="272" y="544"/>
              </a:cxn>
              <a:cxn ang="0">
                <a:pos x="431" y="295"/>
              </a:cxn>
              <a:cxn ang="0">
                <a:pos x="567" y="45"/>
              </a:cxn>
              <a:cxn ang="0">
                <a:pos x="907" y="23"/>
              </a:cxn>
              <a:cxn ang="0">
                <a:pos x="1270" y="23"/>
              </a:cxn>
              <a:cxn ang="0">
                <a:pos x="1406" y="23"/>
              </a:cxn>
              <a:cxn ang="0">
                <a:pos x="1520" y="23"/>
              </a:cxn>
            </a:cxnLst>
            <a:rect l="0" t="0" r="r" b="b"/>
            <a:pathLst>
              <a:path w="1520" h="1225">
                <a:moveTo>
                  <a:pt x="0" y="1225"/>
                </a:moveTo>
                <a:cubicBezTo>
                  <a:pt x="100" y="962"/>
                  <a:pt x="200" y="699"/>
                  <a:pt x="272" y="544"/>
                </a:cubicBezTo>
                <a:cubicBezTo>
                  <a:pt x="344" y="389"/>
                  <a:pt x="382" y="378"/>
                  <a:pt x="431" y="295"/>
                </a:cubicBezTo>
                <a:cubicBezTo>
                  <a:pt x="480" y="212"/>
                  <a:pt x="488" y="90"/>
                  <a:pt x="567" y="45"/>
                </a:cubicBezTo>
                <a:cubicBezTo>
                  <a:pt x="646" y="0"/>
                  <a:pt x="790" y="27"/>
                  <a:pt x="907" y="23"/>
                </a:cubicBezTo>
                <a:cubicBezTo>
                  <a:pt x="1024" y="19"/>
                  <a:pt x="1187" y="23"/>
                  <a:pt x="1270" y="23"/>
                </a:cubicBezTo>
                <a:cubicBezTo>
                  <a:pt x="1353" y="23"/>
                  <a:pt x="1364" y="23"/>
                  <a:pt x="1406" y="23"/>
                </a:cubicBezTo>
                <a:cubicBezTo>
                  <a:pt x="1448" y="23"/>
                  <a:pt x="1494" y="23"/>
                  <a:pt x="1520" y="23"/>
                </a:cubicBezTo>
              </a:path>
            </a:pathLst>
          </a:custGeom>
          <a:noFill/>
          <a:ln w="28575" cap="flat" cmpd="sng">
            <a:solidFill>
              <a:srgbClr val="CC0000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" name="Text Box 10"/>
          <p:cNvSpPr txBox="1">
            <a:spLocks noChangeArrowheads="1"/>
          </p:cNvSpPr>
          <p:nvPr/>
        </p:nvSpPr>
        <p:spPr bwMode="auto">
          <a:xfrm>
            <a:off x="615179" y="876262"/>
            <a:ext cx="40186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．分析数据和</a:t>
            </a:r>
            <a:r>
              <a:rPr lang="zh-CN" altLang="en-US" sz="2800" b="1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图</a:t>
            </a:r>
            <a:r>
              <a:rPr lang="zh-CN" altLang="en-US" sz="2800" b="1" smtClean="0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像</a:t>
            </a:r>
            <a:endParaRPr lang="zh-CN" altLang="en-US" sz="2800" b="1" dirty="0">
              <a:solidFill>
                <a:srgbClr val="0066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659686" y="1831089"/>
            <a:ext cx="3744416" cy="193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沸腾前，水吸热温度升</a:t>
            </a:r>
            <a:r>
              <a:rPr lang="zh-CN" altLang="en-US" sz="28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高</a:t>
            </a:r>
            <a:r>
              <a:rPr lang="zh-CN" altLang="en-US" sz="2800" smtClean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cs typeface="Times New Roman" pitchFamily="18" charset="0"/>
              </a:rPr>
              <a:t>。沸腾过程中，水吸热温度保持不变。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828311" y="697507"/>
            <a:ext cx="40186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smtClean="0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b="1" smtClean="0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．得出结论</a:t>
            </a:r>
            <a:endParaRPr lang="zh-CN" altLang="en-US" sz="2800" b="1" dirty="0">
              <a:solidFill>
                <a:srgbClr val="0066CC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653143" y="1543359"/>
            <a:ext cx="8037094" cy="263456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marL="457200" indent="-457200" algn="l">
              <a:lnSpc>
                <a:spcPct val="120000"/>
              </a:lnSpc>
              <a:spcBef>
                <a:spcPct val="50000"/>
              </a:spcBef>
              <a:buClr>
                <a:schemeClr val="accent1"/>
              </a:buClr>
              <a:buSzTx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液体沸腾时不断地吸热，但温度保持不变。</a:t>
            </a:r>
          </a:p>
          <a:p>
            <a:pPr marL="457200" indent="-457200" algn="l">
              <a:lnSpc>
                <a:spcPct val="120000"/>
              </a:lnSpc>
              <a:spcBef>
                <a:spcPct val="50000"/>
              </a:spcBef>
              <a:buClr>
                <a:schemeClr val="accent1"/>
              </a:buClr>
              <a:buSzTx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我们把液体沸腾时的温度叫做液体的</a:t>
            </a:r>
            <a:r>
              <a:rPr lang="zh-CN" altLang="en-US" sz="2800" dirty="0">
                <a:solidFill>
                  <a:schemeClr val="hlink"/>
                </a:solidFill>
                <a:latin typeface="宋体" pitchFamily="2" charset="-122"/>
                <a:ea typeface="宋体" pitchFamily="2" charset="-122"/>
              </a:rPr>
              <a:t>沸点</a:t>
            </a:r>
            <a:r>
              <a:rPr lang="zh-CN" altLang="en-US" sz="2800" dirty="0">
                <a:solidFill>
                  <a:srgbClr val="FFFFFF"/>
                </a:solidFill>
                <a:latin typeface="宋体" pitchFamily="2" charset="-122"/>
                <a:ea typeface="宋体" pitchFamily="2" charset="-122"/>
              </a:rPr>
              <a:t>。</a:t>
            </a:r>
          </a:p>
          <a:p>
            <a:pPr marL="457200" indent="-457200" algn="l">
              <a:spcBef>
                <a:spcPct val="50000"/>
              </a:spcBef>
              <a:buClr>
                <a:schemeClr val="accent1"/>
              </a:buClr>
              <a:buSzTx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沸腾的两个条件：</a:t>
            </a:r>
          </a:p>
          <a:p>
            <a:pPr marL="914400" lvl="1" indent="-457200" algn="l">
              <a:spcBef>
                <a:spcPct val="50000"/>
              </a:spcBef>
              <a:buClr>
                <a:schemeClr val="accent1"/>
              </a:buClr>
              <a:buSzTx/>
              <a:buFont typeface="Wingdings" pitchFamily="2" charset="2"/>
              <a:buNone/>
            </a:pP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．达到沸点   　　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．不断地吸热</a:t>
            </a:r>
          </a:p>
        </p:txBody>
      </p:sp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98047" y="2570176"/>
            <a:ext cx="7239000" cy="1919288"/>
            <a:chOff x="0" y="0"/>
            <a:chExt cx="4560" cy="1209"/>
          </a:xfrm>
        </p:grpSpPr>
        <p:sp>
          <p:nvSpPr>
            <p:cNvPr id="4" name="直接连接符 19458"/>
            <p:cNvSpPr>
              <a:spLocks noChangeShapeType="1"/>
            </p:cNvSpPr>
            <p:nvPr/>
          </p:nvSpPr>
          <p:spPr bwMode="auto">
            <a:xfrm>
              <a:off x="0" y="34"/>
              <a:ext cx="456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5" name="直接连接符 19459"/>
            <p:cNvSpPr>
              <a:spLocks noChangeShapeType="1"/>
            </p:cNvSpPr>
            <p:nvPr/>
          </p:nvSpPr>
          <p:spPr bwMode="auto">
            <a:xfrm>
              <a:off x="0" y="1138"/>
              <a:ext cx="4560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6" name="直接连接符 19460"/>
            <p:cNvSpPr>
              <a:spLocks noChangeShapeType="1"/>
            </p:cNvSpPr>
            <p:nvPr/>
          </p:nvSpPr>
          <p:spPr bwMode="auto">
            <a:xfrm>
              <a:off x="1584" y="34"/>
              <a:ext cx="0" cy="11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7" name="直接连接符 19461"/>
            <p:cNvSpPr>
              <a:spLocks noChangeShapeType="1"/>
            </p:cNvSpPr>
            <p:nvPr/>
          </p:nvSpPr>
          <p:spPr bwMode="auto">
            <a:xfrm>
              <a:off x="2928" y="34"/>
              <a:ext cx="0" cy="110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4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8" name="文本框 19462"/>
            <p:cNvSpPr txBox="1">
              <a:spLocks noChangeArrowheads="1"/>
            </p:cNvSpPr>
            <p:nvPr/>
          </p:nvSpPr>
          <p:spPr bwMode="auto">
            <a:xfrm>
              <a:off x="240" y="34"/>
              <a:ext cx="69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液态铁</a:t>
              </a:r>
            </a:p>
          </p:txBody>
        </p:sp>
        <p:sp>
          <p:nvSpPr>
            <p:cNvPr id="10" name="文本框 19463"/>
            <p:cNvSpPr txBox="1">
              <a:spLocks noChangeArrowheads="1"/>
            </p:cNvSpPr>
            <p:nvPr/>
          </p:nvSpPr>
          <p:spPr bwMode="auto">
            <a:xfrm>
              <a:off x="240" y="283"/>
              <a:ext cx="69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液态铅</a:t>
              </a:r>
            </a:p>
          </p:txBody>
        </p:sp>
        <p:sp>
          <p:nvSpPr>
            <p:cNvPr id="11" name="文本框 19464"/>
            <p:cNvSpPr txBox="1">
              <a:spLocks noChangeArrowheads="1"/>
            </p:cNvSpPr>
            <p:nvPr/>
          </p:nvSpPr>
          <p:spPr bwMode="auto">
            <a:xfrm>
              <a:off x="288" y="514"/>
              <a:ext cx="50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水银</a:t>
              </a:r>
            </a:p>
          </p:txBody>
        </p:sp>
        <p:sp>
          <p:nvSpPr>
            <p:cNvPr id="12" name="文本框 19465"/>
            <p:cNvSpPr txBox="1">
              <a:spLocks noChangeArrowheads="1"/>
            </p:cNvSpPr>
            <p:nvPr/>
          </p:nvSpPr>
          <p:spPr bwMode="auto">
            <a:xfrm>
              <a:off x="48" y="802"/>
              <a:ext cx="892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亚麻仁油</a:t>
              </a:r>
            </a:p>
          </p:txBody>
        </p:sp>
        <p:sp>
          <p:nvSpPr>
            <p:cNvPr id="13" name="文本框 19466"/>
            <p:cNvSpPr txBox="1">
              <a:spLocks noChangeArrowheads="1"/>
            </p:cNvSpPr>
            <p:nvPr/>
          </p:nvSpPr>
          <p:spPr bwMode="auto">
            <a:xfrm>
              <a:off x="1056" y="34"/>
              <a:ext cx="50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2750</a:t>
              </a:r>
            </a:p>
          </p:txBody>
        </p:sp>
        <p:sp>
          <p:nvSpPr>
            <p:cNvPr id="14" name="文本框 19467"/>
            <p:cNvSpPr txBox="1">
              <a:spLocks noChangeArrowheads="1"/>
            </p:cNvSpPr>
            <p:nvPr/>
          </p:nvSpPr>
          <p:spPr bwMode="auto">
            <a:xfrm>
              <a:off x="1036" y="278"/>
              <a:ext cx="50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1740</a:t>
              </a:r>
            </a:p>
          </p:txBody>
        </p:sp>
        <p:sp>
          <p:nvSpPr>
            <p:cNvPr id="15" name="文本框 19468"/>
            <p:cNvSpPr txBox="1">
              <a:spLocks noChangeArrowheads="1"/>
            </p:cNvSpPr>
            <p:nvPr/>
          </p:nvSpPr>
          <p:spPr bwMode="auto">
            <a:xfrm>
              <a:off x="1060" y="518"/>
              <a:ext cx="40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357</a:t>
              </a:r>
            </a:p>
          </p:txBody>
        </p:sp>
        <p:sp>
          <p:nvSpPr>
            <p:cNvPr id="16" name="文本框 19469"/>
            <p:cNvSpPr txBox="1">
              <a:spLocks noChangeArrowheads="1"/>
            </p:cNvSpPr>
            <p:nvPr/>
          </p:nvSpPr>
          <p:spPr bwMode="auto">
            <a:xfrm>
              <a:off x="1056" y="802"/>
              <a:ext cx="40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287</a:t>
              </a:r>
            </a:p>
          </p:txBody>
        </p:sp>
        <p:sp>
          <p:nvSpPr>
            <p:cNvPr id="17" name="文本框 19470"/>
            <p:cNvSpPr txBox="1">
              <a:spLocks noChangeArrowheads="1"/>
            </p:cNvSpPr>
            <p:nvPr/>
          </p:nvSpPr>
          <p:spPr bwMode="auto">
            <a:xfrm>
              <a:off x="1632" y="0"/>
              <a:ext cx="50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甲苯</a:t>
              </a:r>
            </a:p>
          </p:txBody>
        </p:sp>
        <p:sp>
          <p:nvSpPr>
            <p:cNvPr id="18" name="文本框 19471"/>
            <p:cNvSpPr txBox="1">
              <a:spLocks noChangeArrowheads="1"/>
            </p:cNvSpPr>
            <p:nvPr/>
          </p:nvSpPr>
          <p:spPr bwMode="auto">
            <a:xfrm>
              <a:off x="1632" y="249"/>
              <a:ext cx="31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水</a:t>
              </a:r>
            </a:p>
          </p:txBody>
        </p:sp>
        <p:sp>
          <p:nvSpPr>
            <p:cNvPr id="19" name="文本框 19472"/>
            <p:cNvSpPr txBox="1">
              <a:spLocks noChangeArrowheads="1"/>
            </p:cNvSpPr>
            <p:nvPr/>
          </p:nvSpPr>
          <p:spPr bwMode="auto">
            <a:xfrm>
              <a:off x="1632" y="514"/>
              <a:ext cx="50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酒精</a:t>
              </a:r>
            </a:p>
          </p:txBody>
        </p:sp>
        <p:sp>
          <p:nvSpPr>
            <p:cNvPr id="20" name="文本框 19473"/>
            <p:cNvSpPr txBox="1">
              <a:spLocks noChangeArrowheads="1"/>
            </p:cNvSpPr>
            <p:nvPr/>
          </p:nvSpPr>
          <p:spPr bwMode="auto">
            <a:xfrm>
              <a:off x="1584" y="754"/>
              <a:ext cx="69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液态氨</a:t>
              </a:r>
            </a:p>
          </p:txBody>
        </p:sp>
        <p:sp>
          <p:nvSpPr>
            <p:cNvPr id="21" name="文本框 19474"/>
            <p:cNvSpPr txBox="1">
              <a:spLocks noChangeArrowheads="1"/>
            </p:cNvSpPr>
            <p:nvPr/>
          </p:nvSpPr>
          <p:spPr bwMode="auto">
            <a:xfrm>
              <a:off x="2400" y="4"/>
              <a:ext cx="40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111</a:t>
              </a:r>
            </a:p>
          </p:txBody>
        </p:sp>
        <p:sp>
          <p:nvSpPr>
            <p:cNvPr id="22" name="文本框 19475"/>
            <p:cNvSpPr txBox="1">
              <a:spLocks noChangeArrowheads="1"/>
            </p:cNvSpPr>
            <p:nvPr/>
          </p:nvSpPr>
          <p:spPr bwMode="auto">
            <a:xfrm>
              <a:off x="2400" y="244"/>
              <a:ext cx="40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100</a:t>
              </a:r>
            </a:p>
          </p:txBody>
        </p:sp>
        <p:sp>
          <p:nvSpPr>
            <p:cNvPr id="23" name="文本框 19476"/>
            <p:cNvSpPr txBox="1">
              <a:spLocks noChangeArrowheads="1"/>
            </p:cNvSpPr>
            <p:nvPr/>
          </p:nvSpPr>
          <p:spPr bwMode="auto">
            <a:xfrm>
              <a:off x="2380" y="518"/>
              <a:ext cx="310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78</a:t>
              </a:r>
            </a:p>
          </p:txBody>
        </p:sp>
        <p:sp>
          <p:nvSpPr>
            <p:cNvPr id="24" name="文本框 19477"/>
            <p:cNvSpPr txBox="1">
              <a:spLocks noChangeArrowheads="1"/>
            </p:cNvSpPr>
            <p:nvPr/>
          </p:nvSpPr>
          <p:spPr bwMode="auto">
            <a:xfrm>
              <a:off x="2334" y="754"/>
              <a:ext cx="601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-33.4</a:t>
              </a:r>
            </a:p>
          </p:txBody>
        </p:sp>
        <p:sp>
          <p:nvSpPr>
            <p:cNvPr id="25" name="文本框 19478"/>
            <p:cNvSpPr txBox="1">
              <a:spLocks noChangeArrowheads="1"/>
            </p:cNvSpPr>
            <p:nvPr/>
          </p:nvSpPr>
          <p:spPr bwMode="auto">
            <a:xfrm>
              <a:off x="2928" y="0"/>
              <a:ext cx="69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液态氧</a:t>
              </a:r>
            </a:p>
          </p:txBody>
        </p:sp>
        <p:sp>
          <p:nvSpPr>
            <p:cNvPr id="26" name="文本框 19479"/>
            <p:cNvSpPr txBox="1">
              <a:spLocks noChangeArrowheads="1"/>
            </p:cNvSpPr>
            <p:nvPr/>
          </p:nvSpPr>
          <p:spPr bwMode="auto">
            <a:xfrm>
              <a:off x="2928" y="249"/>
              <a:ext cx="69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液态氮</a:t>
              </a:r>
            </a:p>
          </p:txBody>
        </p:sp>
        <p:sp>
          <p:nvSpPr>
            <p:cNvPr id="27" name="文本框 19480"/>
            <p:cNvSpPr txBox="1">
              <a:spLocks noChangeArrowheads="1"/>
            </p:cNvSpPr>
            <p:nvPr/>
          </p:nvSpPr>
          <p:spPr bwMode="auto">
            <a:xfrm>
              <a:off x="2928" y="562"/>
              <a:ext cx="69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液态氢</a:t>
              </a:r>
            </a:p>
          </p:txBody>
        </p:sp>
        <p:sp>
          <p:nvSpPr>
            <p:cNvPr id="28" name="文本框 19481"/>
            <p:cNvSpPr txBox="1">
              <a:spLocks noChangeArrowheads="1"/>
            </p:cNvSpPr>
            <p:nvPr/>
          </p:nvSpPr>
          <p:spPr bwMode="auto">
            <a:xfrm>
              <a:off x="2928" y="802"/>
              <a:ext cx="69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latin typeface="宋体" pitchFamily="2" charset="-122"/>
                  <a:ea typeface="宋体" pitchFamily="2" charset="-122"/>
                </a:rPr>
                <a:t>液态氦</a:t>
              </a:r>
            </a:p>
          </p:txBody>
        </p:sp>
        <p:sp>
          <p:nvSpPr>
            <p:cNvPr id="29" name="文本框 19482"/>
            <p:cNvSpPr txBox="1">
              <a:spLocks noChangeArrowheads="1"/>
            </p:cNvSpPr>
            <p:nvPr/>
          </p:nvSpPr>
          <p:spPr bwMode="auto">
            <a:xfrm>
              <a:off x="3744" y="4"/>
              <a:ext cx="50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-183</a:t>
              </a:r>
            </a:p>
          </p:txBody>
        </p:sp>
        <p:sp>
          <p:nvSpPr>
            <p:cNvPr id="30" name="文本框 19483"/>
            <p:cNvSpPr txBox="1">
              <a:spLocks noChangeArrowheads="1"/>
            </p:cNvSpPr>
            <p:nvPr/>
          </p:nvSpPr>
          <p:spPr bwMode="auto">
            <a:xfrm>
              <a:off x="3744" y="253"/>
              <a:ext cx="50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-196</a:t>
              </a:r>
            </a:p>
          </p:txBody>
        </p:sp>
        <p:sp>
          <p:nvSpPr>
            <p:cNvPr id="31" name="文本框 19484"/>
            <p:cNvSpPr txBox="1">
              <a:spLocks noChangeArrowheads="1"/>
            </p:cNvSpPr>
            <p:nvPr/>
          </p:nvSpPr>
          <p:spPr bwMode="auto">
            <a:xfrm>
              <a:off x="3748" y="562"/>
              <a:ext cx="50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-253</a:t>
              </a:r>
            </a:p>
          </p:txBody>
        </p:sp>
        <p:sp>
          <p:nvSpPr>
            <p:cNvPr id="32" name="文本框 19485"/>
            <p:cNvSpPr txBox="1">
              <a:spLocks noChangeArrowheads="1"/>
            </p:cNvSpPr>
            <p:nvPr/>
          </p:nvSpPr>
          <p:spPr bwMode="auto">
            <a:xfrm>
              <a:off x="3744" y="802"/>
              <a:ext cx="698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2400">
                  <a:latin typeface="宋体" pitchFamily="2" charset="-122"/>
                  <a:ea typeface="宋体" pitchFamily="2" charset="-122"/>
                </a:rPr>
                <a:t>-268.9</a:t>
              </a:r>
            </a:p>
          </p:txBody>
        </p:sp>
      </p:grpSp>
      <p:sp>
        <p:nvSpPr>
          <p:cNvPr id="33" name="文本框 19486"/>
          <p:cNvSpPr txBox="1">
            <a:spLocks noChangeArrowheads="1"/>
          </p:cNvSpPr>
          <p:nvPr/>
        </p:nvSpPr>
        <p:spPr bwMode="auto">
          <a:xfrm>
            <a:off x="1432271" y="1609821"/>
            <a:ext cx="664797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几种液体的沸点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/ºC 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（在标准大气压下）</a:t>
            </a:r>
          </a:p>
        </p:txBody>
      </p:sp>
      <p:grpSp>
        <p:nvGrpSpPr>
          <p:cNvPr id="34" name="组合 33"/>
          <p:cNvGrpSpPr>
            <a:grpSpLocks/>
          </p:cNvGrpSpPr>
          <p:nvPr/>
        </p:nvGrpSpPr>
        <p:grpSpPr bwMode="auto">
          <a:xfrm>
            <a:off x="318143" y="446123"/>
            <a:ext cx="1905000" cy="908050"/>
            <a:chOff x="0" y="4"/>
            <a:chExt cx="1200" cy="572"/>
          </a:xfrm>
        </p:grpSpPr>
        <p:sp>
          <p:nvSpPr>
            <p:cNvPr id="35" name="流程图: 合并 19488"/>
            <p:cNvSpPr>
              <a:spLocks noChangeArrowheads="1"/>
            </p:cNvSpPr>
            <p:nvPr/>
          </p:nvSpPr>
          <p:spPr bwMode="auto">
            <a:xfrm>
              <a:off x="0" y="48"/>
              <a:ext cx="1200" cy="528"/>
            </a:xfrm>
            <a:prstGeom prst="flowChartMerge">
              <a:avLst/>
            </a:prstGeom>
            <a:gradFill rotWithShape="0">
              <a:gsLst>
                <a:gs pos="0">
                  <a:srgbClr val="99CCFF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/>
            <a:lstStyle/>
            <a:p>
              <a:pPr>
                <a:lnSpc>
                  <a:spcPct val="150000"/>
                </a:lnSpc>
              </a:pPr>
              <a:endParaRPr lang="zh-CN" altLang="en-US" sz="2800">
                <a:latin typeface="宋体" pitchFamily="2" charset="-122"/>
                <a:ea typeface="宋体" pitchFamily="2" charset="-122"/>
              </a:endParaRPr>
            </a:p>
          </p:txBody>
        </p:sp>
        <p:sp>
          <p:nvSpPr>
            <p:cNvPr id="36" name="文本框 19489"/>
            <p:cNvSpPr txBox="1">
              <a:spLocks noChangeArrowheads="1"/>
            </p:cNvSpPr>
            <p:nvPr/>
          </p:nvSpPr>
          <p:spPr bwMode="auto">
            <a:xfrm>
              <a:off x="239" y="4"/>
              <a:ext cx="88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>
                  <a:solidFill>
                    <a:srgbClr val="FF0000"/>
                  </a:solidFill>
                  <a:latin typeface="宋体" pitchFamily="2" charset="-122"/>
                  <a:ea typeface="宋体" pitchFamily="2" charset="-122"/>
                </a:rPr>
                <a:t>小资料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晾衣服的学问4-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1770" y="620909"/>
            <a:ext cx="4545012" cy="2552336"/>
          </a:xfrm>
          <a:prstGeom prst="rect">
            <a:avLst/>
          </a:prstGeom>
          <a:noFill/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855664" y="3424097"/>
            <a:ext cx="5526087" cy="128400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想一想：我们是如何让衣服变干的？</a:t>
            </a:r>
          </a:p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湿校服如何让它干得快些？</a:t>
            </a:r>
          </a:p>
        </p:txBody>
      </p:sp>
      <p:grpSp>
        <p:nvGrpSpPr>
          <p:cNvPr id="5" name="Group 8"/>
          <p:cNvGrpSpPr>
            <a:grpSpLocks noChangeAspect="1"/>
          </p:cNvGrpSpPr>
          <p:nvPr/>
        </p:nvGrpSpPr>
        <p:grpSpPr bwMode="auto">
          <a:xfrm>
            <a:off x="6446838" y="3354023"/>
            <a:ext cx="2335212" cy="1163931"/>
            <a:chOff x="2362" y="8613"/>
            <a:chExt cx="3197" cy="2134"/>
          </a:xfrm>
        </p:grpSpPr>
        <p:sp>
          <p:nvSpPr>
            <p:cNvPr id="6" name="AutoShape 9"/>
            <p:cNvSpPr>
              <a:spLocks noChangeAspect="1" noChangeArrowheads="1"/>
            </p:cNvSpPr>
            <p:nvPr/>
          </p:nvSpPr>
          <p:spPr bwMode="auto">
            <a:xfrm>
              <a:off x="2362" y="8613"/>
              <a:ext cx="3197" cy="2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pic>
          <p:nvPicPr>
            <p:cNvPr id="7" name="Picture 12" descr="PE02604_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362" y="8613"/>
              <a:ext cx="2407" cy="18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13"/>
            <p:cNvSpPr txBox="1">
              <a:spLocks noChangeArrowheads="1"/>
            </p:cNvSpPr>
            <p:nvPr/>
          </p:nvSpPr>
          <p:spPr bwMode="auto">
            <a:xfrm>
              <a:off x="4243" y="8613"/>
              <a:ext cx="1316" cy="2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just"/>
              <a:r>
                <a:rPr kumimoji="0" lang="en-US" altLang="zh-CN" sz="2400">
                  <a:solidFill>
                    <a:srgbClr val="000000"/>
                  </a:solidFill>
                  <a:latin typeface="Arial" charset="0"/>
                </a:rPr>
                <a:t> </a:t>
              </a:r>
              <a:r>
                <a:rPr kumimoji="0" lang="en-US" altLang="zh-CN" sz="9600">
                  <a:solidFill>
                    <a:srgbClr val="FF3300"/>
                  </a:solidFill>
                  <a:latin typeface="Arial" charset="0"/>
                </a:rPr>
                <a:t>?</a:t>
              </a:r>
              <a:endParaRPr kumimoji="0" lang="en-US" altLang="zh-CN" sz="1800">
                <a:solidFill>
                  <a:srgbClr val="8E163E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矩形 47106"/>
          <p:cNvSpPr>
            <a:spLocks noChangeArrowheads="1"/>
          </p:cNvSpPr>
          <p:nvPr/>
        </p:nvSpPr>
        <p:spPr bwMode="auto">
          <a:xfrm>
            <a:off x="495014" y="1104162"/>
            <a:ext cx="8463285" cy="14602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夏天晒衣服和冬天晒衣服，哪个时候衣服干得快？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吹风机、干手器吹热风比吹冷风哪种干得快？</a:t>
            </a: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>
              <a:latin typeface="宋体" pitchFamily="2" charset="-122"/>
              <a:ea typeface="宋体" pitchFamily="2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</a:pPr>
            <a:endParaRPr lang="zh-CN" altLang="en-US" sz="28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7109" name="矩形 47108"/>
          <p:cNvSpPr>
            <a:spLocks noChangeArrowheads="1"/>
          </p:cNvSpPr>
          <p:nvPr/>
        </p:nvSpPr>
        <p:spPr bwMode="auto">
          <a:xfrm>
            <a:off x="503097" y="2949453"/>
            <a:ext cx="5547069" cy="1086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结论</a:t>
            </a:r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noProof="1" smtClean="0">
                <a:latin typeface="黑体" pitchFamily="49" charset="-122"/>
                <a:ea typeface="黑体" pitchFamily="49" charset="-122"/>
                <a:cs typeface="+mn-ea"/>
              </a:rPr>
              <a:t>液体</a:t>
            </a:r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温度越高</a:t>
            </a:r>
            <a:r>
              <a:rPr lang="zh-CN" altLang="en-US" sz="2800" noProof="1" smtClean="0">
                <a:latin typeface="黑体" pitchFamily="49" charset="-122"/>
                <a:ea typeface="黑体" pitchFamily="49" charset="-122"/>
                <a:cs typeface="+mn-ea"/>
              </a:rPr>
              <a:t>，液体蒸发得</a:t>
            </a:r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越快</a:t>
            </a:r>
            <a:r>
              <a:rPr lang="zh-CN" altLang="en-US" sz="2800" noProof="1" smtClean="0">
                <a:effectLst>
                  <a:outerShdw blurRad="38100" dist="38100" dir="2700000">
                    <a:srgbClr val="FFFFFF"/>
                  </a:outerShdw>
                </a:effectLst>
                <a:latin typeface="黑体" pitchFamily="49" charset="-122"/>
                <a:ea typeface="黑体" pitchFamily="49" charset="-122"/>
                <a:cs typeface="+mn-ea"/>
              </a:rPr>
              <a:t>。</a:t>
            </a:r>
          </a:p>
        </p:txBody>
      </p:sp>
      <p:grpSp>
        <p:nvGrpSpPr>
          <p:cNvPr id="2" name="组合 2"/>
          <p:cNvGrpSpPr>
            <a:grpSpLocks/>
          </p:cNvGrpSpPr>
          <p:nvPr/>
        </p:nvGrpSpPr>
        <p:grpSpPr bwMode="auto">
          <a:xfrm>
            <a:off x="6235795" y="2715700"/>
            <a:ext cx="2420553" cy="1899761"/>
            <a:chOff x="7877" y="4457"/>
            <a:chExt cx="5172" cy="5374"/>
          </a:xfrm>
        </p:grpSpPr>
        <p:pic>
          <p:nvPicPr>
            <p:cNvPr id="21512" name="图片 47107" descr="C:\Users\Administrator\Desktop\2_58.jpg2_58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77" y="4457"/>
              <a:ext cx="5172" cy="51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3" name="文本框 1"/>
            <p:cNvSpPr txBox="1">
              <a:spLocks noChangeArrowheads="1"/>
            </p:cNvSpPr>
            <p:nvPr/>
          </p:nvSpPr>
          <p:spPr bwMode="auto">
            <a:xfrm>
              <a:off x="8077" y="9054"/>
              <a:ext cx="1718" cy="777"/>
            </a:xfrm>
            <a:prstGeom prst="rect">
              <a:avLst/>
            </a:prstGeom>
            <a:solidFill>
              <a:srgbClr val="FBE0C5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1" name="文本框 6151"/>
          <p:cNvSpPr txBox="1">
            <a:spLocks noChangeArrowheads="1"/>
          </p:cNvSpPr>
          <p:nvPr/>
        </p:nvSpPr>
        <p:spPr bwMode="auto">
          <a:xfrm>
            <a:off x="681841" y="447455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二、蒸发</a:t>
            </a:r>
            <a:endParaRPr lang="zh-CN" altLang="zh-CN" sz="2800" b="1">
              <a:solidFill>
                <a:srgbClr val="006666"/>
              </a:solidFill>
              <a:latin typeface="微软雅黑" pitchFamily="34" charset="-122"/>
              <a:ea typeface="微软雅黑" pitchFamily="34" charset="-122"/>
              <a:sym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内容占位符 48131"/>
          <p:cNvSpPr>
            <a:spLocks noGrp="1" noChangeArrowheads="1"/>
          </p:cNvSpPr>
          <p:nvPr/>
        </p:nvSpPr>
        <p:spPr bwMode="auto">
          <a:xfrm>
            <a:off x="611891" y="711891"/>
            <a:ext cx="8166458" cy="80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50000"/>
              </a:lnSpc>
              <a:spcBef>
                <a:spcPct val="20000"/>
              </a:spcBef>
            </a:pPr>
            <a:r>
              <a:rPr lang="en-US" altLang="zh-CN" sz="2800" smtClean="0">
                <a:latin typeface="宋体" pitchFamily="2" charset="-122"/>
              </a:rPr>
              <a:t>3.</a:t>
            </a:r>
            <a:r>
              <a:rPr lang="zh-CN" altLang="en-US" sz="2800">
                <a:latin typeface="宋体" pitchFamily="2" charset="-122"/>
              </a:rPr>
              <a:t>晒衣服时候，展开的衣服比团着的哪个干得快？</a:t>
            </a:r>
          </a:p>
        </p:txBody>
      </p:sp>
      <p:sp>
        <p:nvSpPr>
          <p:cNvPr id="48136" name="矩形 48135"/>
          <p:cNvSpPr>
            <a:spLocks noChangeArrowheads="1"/>
          </p:cNvSpPr>
          <p:nvPr/>
        </p:nvSpPr>
        <p:spPr bwMode="auto">
          <a:xfrm>
            <a:off x="543141" y="4125114"/>
            <a:ext cx="8057720" cy="57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结论</a:t>
            </a:r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：</a:t>
            </a:r>
            <a:r>
              <a:rPr lang="zh-CN" altLang="en-US" sz="2800" noProof="1" smtClean="0">
                <a:latin typeface="黑体" pitchFamily="49" charset="-122"/>
                <a:ea typeface="黑体" pitchFamily="49" charset="-122"/>
                <a:cs typeface="+mn-ea"/>
              </a:rPr>
              <a:t>液体的</a:t>
            </a:r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表面积</a:t>
            </a:r>
            <a:r>
              <a:rPr lang="zh-CN" altLang="en-US" sz="2800" noProof="1" smtClean="0">
                <a:latin typeface="黑体" pitchFamily="49" charset="-122"/>
                <a:ea typeface="黑体" pitchFamily="49" charset="-122"/>
                <a:cs typeface="+mn-ea"/>
              </a:rPr>
              <a:t>越</a:t>
            </a:r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大</a:t>
            </a:r>
            <a:r>
              <a:rPr lang="zh-CN" altLang="en-US" sz="2800" noProof="1" smtClean="0">
                <a:latin typeface="黑体" pitchFamily="49" charset="-122"/>
                <a:ea typeface="黑体" pitchFamily="49" charset="-122"/>
                <a:cs typeface="+mn-ea"/>
              </a:rPr>
              <a:t>，蒸发得越</a:t>
            </a:r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快</a:t>
            </a:r>
            <a:r>
              <a:rPr lang="zh-CN" altLang="en-US" sz="2800" noProof="1" smtClean="0">
                <a:latin typeface="黑体" pitchFamily="49" charset="-122"/>
                <a:ea typeface="黑体" pitchFamily="49" charset="-122"/>
                <a:cs typeface="+mn-ea"/>
              </a:rPr>
              <a:t>。</a:t>
            </a:r>
            <a:endParaRPr lang="zh-CN" altLang="en-US" sz="2800" noProof="1" smtClean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22532" name="图片 4123" descr="20041013183352412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99631" y="1609616"/>
            <a:ext cx="3436938" cy="2318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2" grpId="0"/>
      <p:bldP spid="4813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矩形 49153"/>
          <p:cNvSpPr>
            <a:spLocks noChangeArrowheads="1"/>
          </p:cNvSpPr>
          <p:nvPr/>
        </p:nvSpPr>
        <p:spPr bwMode="auto">
          <a:xfrm>
            <a:off x="477910" y="784542"/>
            <a:ext cx="8287954" cy="734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lnSpc>
                <a:spcPct val="125000"/>
              </a:lnSpc>
              <a:spcBef>
                <a:spcPts val="25"/>
              </a:spcBef>
            </a:pPr>
            <a:r>
              <a:rPr lang="en-US" altLang="zh-CN" sz="2800" smtClean="0">
                <a:latin typeface="宋体" pitchFamily="2" charset="-122"/>
              </a:rPr>
              <a:t>4.</a:t>
            </a:r>
            <a:r>
              <a:rPr lang="zh-CN" altLang="en-US" sz="2800">
                <a:latin typeface="宋体" pitchFamily="2" charset="-122"/>
              </a:rPr>
              <a:t>湿衣服挂在通风处和不通风处哪个干得快？</a:t>
            </a:r>
          </a:p>
        </p:txBody>
      </p:sp>
      <p:graphicFrame>
        <p:nvGraphicFramePr>
          <p:cNvPr id="49157" name="对象 49156"/>
          <p:cNvGraphicFramePr>
            <a:graphicFrameLocks/>
          </p:cNvGraphicFramePr>
          <p:nvPr/>
        </p:nvGraphicFramePr>
        <p:xfrm>
          <a:off x="2797749" y="1499561"/>
          <a:ext cx="3394075" cy="2262541"/>
        </p:xfrm>
        <a:graphic>
          <a:graphicData uri="http://schemas.openxmlformats.org/presentationml/2006/ole">
            <p:oleObj spid="_x0000_s44034" r:id="rId3" imgW="3476190" imgH="3419952" progId="PBrush">
              <p:embed/>
            </p:oleObj>
          </a:graphicData>
        </a:graphic>
      </p:graphicFrame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09037" y="3554473"/>
            <a:ext cx="7999317" cy="1203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150000"/>
              </a:lnSpc>
            </a:pPr>
            <a:r>
              <a:rPr lang="zh-CN" altLang="en-US" sz="280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结论</a:t>
            </a:r>
            <a:r>
              <a:rPr lang="zh-CN" altLang="en-US" sz="280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：</a:t>
            </a:r>
            <a:endParaRPr lang="en-US" altLang="zh-CN" sz="2800" smtClean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 noProof="1" smtClean="0">
                <a:latin typeface="黑体" pitchFamily="49" charset="-122"/>
                <a:ea typeface="黑体" pitchFamily="49" charset="-122"/>
                <a:cs typeface="+mn-ea"/>
              </a:rPr>
              <a:t>液体表面上的</a:t>
            </a:r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空气流动快，</a:t>
            </a:r>
            <a:r>
              <a:rPr lang="zh-CN" altLang="en-US" sz="2800" noProof="1" smtClean="0">
                <a:latin typeface="黑体" pitchFamily="49" charset="-122"/>
                <a:ea typeface="黑体" pitchFamily="49" charset="-122"/>
                <a:cs typeface="+mn-ea"/>
              </a:rPr>
              <a:t>液体蒸发得越</a:t>
            </a:r>
            <a:r>
              <a:rPr lang="zh-CN" altLang="en-US" sz="2800" noProof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+mn-ea"/>
              </a:rPr>
              <a:t>快</a:t>
            </a:r>
            <a:r>
              <a:rPr lang="zh-CN" altLang="en-US" sz="2800" noProof="1" smtClean="0">
                <a:latin typeface="黑体" pitchFamily="49" charset="-122"/>
                <a:ea typeface="黑体" pitchFamily="49" charset="-122"/>
                <a:cs typeface="+mn-ea"/>
              </a:rPr>
              <a:t>。</a:t>
            </a:r>
            <a:endParaRPr lang="zh-CN" altLang="en-US" sz="2800" noProof="1" smtClean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2529"/>
          <p:cNvSpPr txBox="1">
            <a:spLocks noChangeArrowheads="1"/>
          </p:cNvSpPr>
          <p:nvPr/>
        </p:nvSpPr>
        <p:spPr bwMode="auto">
          <a:xfrm>
            <a:off x="981183" y="1994610"/>
            <a:ext cx="7963437" cy="211675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eaLnBrk="1" fontAlgn="auto" latinLnBrk="0" hangingPunct="1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sym typeface="Arial" panose="020B0706020202030204"/>
              </a:rPr>
              <a:t>1.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sym typeface="Arial" panose="020B0706020202030204"/>
              </a:rPr>
              <a:t>液体的温度高低</a:t>
            </a:r>
          </a:p>
          <a:p>
            <a:pPr marL="342900" marR="0" lvl="0" indent="-342900" defTabSz="914400" eaLnBrk="1" fontAlgn="auto" latinLnBrk="0" hangingPunct="1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sym typeface="Arial" panose="020B0706020202030204"/>
              </a:rPr>
              <a:t>2.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sym typeface="Arial" panose="020B0706020202030204"/>
              </a:rPr>
              <a:t>液体表面积的大小</a:t>
            </a:r>
            <a:endParaRPr kumimoji="0" lang="en-US" altLang="zh-CN" sz="2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宋体" pitchFamily="2" charset="-122"/>
              <a:ea typeface="宋体" pitchFamily="2" charset="-122"/>
              <a:sym typeface="Arial" panose="020B0706020202030204"/>
            </a:endParaRPr>
          </a:p>
          <a:p>
            <a:pPr marL="342900" marR="0" lvl="0" indent="-342900" defTabSz="914400" eaLnBrk="1" fontAlgn="auto" latinLnBrk="0" hangingPunct="1">
              <a:lnSpc>
                <a:spcPct val="13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sym typeface="Arial" panose="020B0706020202030204"/>
              </a:rPr>
              <a:t>3.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sym typeface="Arial" panose="020B0706020202030204"/>
              </a:rPr>
              <a:t>液体表面的空气流动速度</a:t>
            </a:r>
          </a:p>
        </p:txBody>
      </p:sp>
      <p:sp>
        <p:nvSpPr>
          <p:cNvPr id="6" name="文本框 1"/>
          <p:cNvSpPr txBox="1">
            <a:spLocks noChangeArrowheads="1"/>
          </p:cNvSpPr>
          <p:nvPr/>
        </p:nvSpPr>
        <p:spPr bwMode="auto">
          <a:xfrm>
            <a:off x="1519870" y="1140379"/>
            <a:ext cx="39549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影响蒸发快慢的因素？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08"/>
          <p:cNvSpPr/>
          <p:nvPr/>
        </p:nvSpPr>
        <p:spPr>
          <a:xfrm>
            <a:off x="271805" y="86954"/>
            <a:ext cx="608220" cy="511188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3" name="Shape 112"/>
          <p:cNvSpPr/>
          <p:nvPr/>
        </p:nvSpPr>
        <p:spPr>
          <a:xfrm>
            <a:off x="174115" y="86817"/>
            <a:ext cx="809896" cy="523220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1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4" name="文本框 1"/>
          <p:cNvSpPr txBox="1"/>
          <p:nvPr/>
        </p:nvSpPr>
        <p:spPr>
          <a:xfrm>
            <a:off x="1149087" y="1280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课堂导入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18621" y="536062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1" name="图片 1"/>
          <p:cNvPicPr>
            <a:picLocks noChangeAspect="1"/>
          </p:cNvPicPr>
          <p:nvPr/>
        </p:nvPicPr>
        <p:blipFill>
          <a:blip r:embed="rId2" cstate="print"/>
          <a:srcRect t="5193"/>
          <a:stretch>
            <a:fillRect/>
          </a:stretch>
        </p:blipFill>
        <p:spPr>
          <a:xfrm>
            <a:off x="1213352" y="703310"/>
            <a:ext cx="6813550" cy="34431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21" name="文本框 3075"/>
          <p:cNvSpPr txBox="1">
            <a:spLocks noChangeArrowheads="1"/>
          </p:cNvSpPr>
          <p:nvPr/>
        </p:nvSpPr>
        <p:spPr bwMode="auto">
          <a:xfrm>
            <a:off x="584391" y="4237658"/>
            <a:ext cx="82089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晒在太阳下的湿衣服一会儿就干了，衣服上的水到哪里去了？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55297"/>
          <p:cNvSpPr txBox="1">
            <a:spLocks noChangeArrowheads="1"/>
          </p:cNvSpPr>
          <p:nvPr/>
        </p:nvSpPr>
        <p:spPr bwMode="auto">
          <a:xfrm>
            <a:off x="970883" y="1370538"/>
            <a:ext cx="76819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宋体" pitchFamily="2" charset="-122"/>
              </a:rPr>
              <a:t>1.</a:t>
            </a:r>
            <a:r>
              <a:rPr lang="zh-CN" altLang="en-US" sz="2800">
                <a:latin typeface="宋体" pitchFamily="2" charset="-122"/>
              </a:rPr>
              <a:t>水在零摄氏度时会不会蒸发？</a:t>
            </a:r>
          </a:p>
        </p:txBody>
      </p:sp>
      <p:sp>
        <p:nvSpPr>
          <p:cNvPr id="55300" name="文本框 55299"/>
          <p:cNvSpPr txBox="1">
            <a:spLocks noChangeArrowheads="1"/>
          </p:cNvSpPr>
          <p:nvPr/>
        </p:nvSpPr>
        <p:spPr bwMode="auto">
          <a:xfrm>
            <a:off x="1367757" y="1966756"/>
            <a:ext cx="7010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蒸发在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任何温度下</a:t>
            </a:r>
            <a:r>
              <a:rPr lang="zh-CN" altLang="en-US" sz="2800">
                <a:latin typeface="宋体" pitchFamily="2" charset="-122"/>
              </a:rPr>
              <a:t>都能进行</a:t>
            </a:r>
            <a:endParaRPr lang="en-US" altLang="zh-CN" sz="2800">
              <a:latin typeface="宋体" pitchFamily="2" charset="-122"/>
            </a:endParaRPr>
          </a:p>
        </p:txBody>
      </p:sp>
      <p:sp>
        <p:nvSpPr>
          <p:cNvPr id="55299" name="文本框 55298"/>
          <p:cNvSpPr txBox="1">
            <a:spLocks noChangeArrowheads="1"/>
          </p:cNvSpPr>
          <p:nvPr/>
        </p:nvSpPr>
        <p:spPr bwMode="auto">
          <a:xfrm>
            <a:off x="970883" y="2657989"/>
            <a:ext cx="69707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宋体" pitchFamily="2" charset="-122"/>
              </a:rPr>
              <a:t>2.</a:t>
            </a:r>
            <a:r>
              <a:rPr lang="zh-CN" altLang="en-US" sz="2800">
                <a:latin typeface="宋体" pitchFamily="2" charset="-122"/>
              </a:rPr>
              <a:t>酒精擦在手上，手为什么会感觉到冷？</a:t>
            </a:r>
          </a:p>
        </p:txBody>
      </p:sp>
      <p:sp>
        <p:nvSpPr>
          <p:cNvPr id="55301" name="文本框 55300"/>
          <p:cNvSpPr txBox="1">
            <a:spLocks noChangeArrowheads="1"/>
          </p:cNvSpPr>
          <p:nvPr/>
        </p:nvSpPr>
        <p:spPr bwMode="auto">
          <a:xfrm>
            <a:off x="1367757" y="3213826"/>
            <a:ext cx="59436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酒精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蒸发</a:t>
            </a:r>
            <a:r>
              <a:rPr lang="zh-CN" altLang="en-US" sz="2800">
                <a:latin typeface="宋体" pitchFamily="2" charset="-122"/>
              </a:rPr>
              <a:t>，需要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吸收</a:t>
            </a:r>
            <a:r>
              <a:rPr lang="zh-CN" altLang="en-US" sz="2800">
                <a:latin typeface="宋体" pitchFamily="2" charset="-122"/>
              </a:rPr>
              <a:t>热量</a:t>
            </a:r>
          </a:p>
        </p:txBody>
      </p:sp>
      <p:sp>
        <p:nvSpPr>
          <p:cNvPr id="25605" name="文本框 2"/>
          <p:cNvSpPr txBox="1">
            <a:spLocks noChangeArrowheads="1"/>
          </p:cNvSpPr>
          <p:nvPr/>
        </p:nvSpPr>
        <p:spPr bwMode="auto">
          <a:xfrm>
            <a:off x="827984" y="554448"/>
            <a:ext cx="20812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思考：</a:t>
            </a: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/>
      <p:bldP spid="55300" grpId="0"/>
      <p:bldP spid="55299" grpId="0"/>
      <p:bldP spid="5530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矩形 28673"/>
          <p:cNvSpPr>
            <a:spLocks noChangeArrowheads="1"/>
          </p:cNvSpPr>
          <p:nvPr/>
        </p:nvSpPr>
        <p:spPr bwMode="auto">
          <a:xfrm>
            <a:off x="467511" y="1120155"/>
            <a:ext cx="8257101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宋体" pitchFamily="2" charset="-122"/>
              </a:rPr>
              <a:t>液</a:t>
            </a:r>
            <a:r>
              <a:rPr lang="zh-CN" altLang="en-US" sz="2800">
                <a:latin typeface="宋体" pitchFamily="2" charset="-122"/>
              </a:rPr>
              <a:t>体在蒸发过程中吸热，致使液体和它依附的物体温度下降</a:t>
            </a:r>
            <a:r>
              <a:rPr lang="en-US" altLang="zh-CN" sz="2800">
                <a:latin typeface="宋体" pitchFamily="2" charset="-122"/>
              </a:rPr>
              <a:t>--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蒸发制冷</a:t>
            </a:r>
            <a:r>
              <a:rPr lang="zh-CN" altLang="en-US" sz="2800">
                <a:latin typeface="宋体" pitchFamily="2" charset="-122"/>
              </a:rPr>
              <a:t>。</a:t>
            </a:r>
          </a:p>
        </p:txBody>
      </p:sp>
      <p:sp>
        <p:nvSpPr>
          <p:cNvPr id="28675" name="矩形 28674"/>
          <p:cNvSpPr>
            <a:spLocks noChangeArrowheads="1"/>
          </p:cNvSpPr>
          <p:nvPr/>
        </p:nvSpPr>
        <p:spPr bwMode="auto">
          <a:xfrm>
            <a:off x="535906" y="454583"/>
            <a:ext cx="3733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00FF"/>
              </a:buClr>
              <a:buFont typeface="Wingdings" pitchFamily="2" charset="2"/>
              <a:buNone/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实验表明：</a:t>
            </a:r>
          </a:p>
        </p:txBody>
      </p:sp>
      <p:pic>
        <p:nvPicPr>
          <p:cNvPr id="26628" name="图片 1" descr="0610400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06579" y="2436451"/>
            <a:ext cx="3816086" cy="2407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867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867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59393"/>
          <p:cNvSpPr txBox="1">
            <a:spLocks noChangeArrowheads="1"/>
          </p:cNvSpPr>
          <p:nvPr/>
        </p:nvSpPr>
        <p:spPr bwMode="auto">
          <a:xfrm>
            <a:off x="6196538" y="1135912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>
              <a:latin typeface="Verdana" pitchFamily="34" charset="0"/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1264175" y="1301001"/>
          <a:ext cx="6629400" cy="352239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73175"/>
                <a:gridCol w="1657350"/>
                <a:gridCol w="1870075"/>
                <a:gridCol w="1828800"/>
              </a:tblGrid>
              <a:tr h="1090010"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sz="21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          汽化方式</a:t>
                      </a:r>
                    </a:p>
                    <a:p>
                      <a:pPr marL="0" lvl="0" indent="0">
                        <a:buNone/>
                      </a:pPr>
                      <a:r>
                        <a:rPr lang="zh-CN" altLang="en-US" sz="21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异同点</a:t>
                      </a:r>
                    </a:p>
                  </a:txBody>
                  <a:tcPr marT="34205" marB="34205">
                    <a:lnL w="19050">
                      <a:solidFill>
                        <a:schemeClr val="tx1"/>
                      </a:solidFill>
                      <a:prstDash val="solid"/>
                    </a:lnL>
                    <a:lnT w="19050">
                      <a:solidFill>
                        <a:schemeClr val="tx1"/>
                      </a:solidFill>
                      <a:prstDash val="soli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9050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T w="19050">
                      <a:solidFill>
                        <a:schemeClr val="tx1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R w="19050">
                      <a:solidFill>
                        <a:schemeClr val="tx1"/>
                      </a:solidFill>
                      <a:prstDash val="solid"/>
                    </a:lnR>
                    <a:lnT w="19050">
                      <a:solidFill>
                        <a:schemeClr val="tx1"/>
                      </a:solidFill>
                      <a:prstDash val="solid"/>
                    </a:lnT>
                  </a:tcPr>
                </a:tc>
              </a:tr>
              <a:tr h="608095"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9050">
                      <a:solidFill>
                        <a:schemeClr val="tx1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R w="19050">
                      <a:solidFill>
                        <a:schemeClr val="tx1"/>
                      </a:solidFill>
                      <a:prstDash val="soli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19050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608095">
                <a:tc rowSpan="3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9050">
                      <a:solidFill>
                        <a:schemeClr val="tx1"/>
                      </a:solidFill>
                      <a:prstDash val="solid"/>
                    </a:lnL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发生部位</a:t>
                      </a:r>
                    </a:p>
                  </a:txBody>
                  <a:tcPr marT="34205" marB="34205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34205" marB="34205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R w="19050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6080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温度条件</a:t>
                      </a:r>
                    </a:p>
                  </a:txBody>
                  <a:tcPr marT="34205" marB="34205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34205" marB="34205"/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R w="19050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6080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9050">
                      <a:solidFill>
                        <a:schemeClr val="tx1"/>
                      </a:solidFill>
                      <a:prstDash val="solid"/>
                    </a:lnL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100" b="0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剧烈程度</a:t>
                      </a:r>
                    </a:p>
                  </a:txBody>
                  <a:tcPr marT="34205" marB="34205"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Blip>
                          <a:blip r:embed="rId2"/>
                        </a:buBlip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742950" lvl="1" indent="-285750">
                        <a:buBlip>
                          <a:blip r:embed="rId3"/>
                        </a:buBlip>
                        <a:defRPr sz="2400" kern="1200"/>
                      </a:lvl2pPr>
                      <a:lvl3pPr marL="1143000" lvl="2" indent="-228600">
                        <a:buBlip>
                          <a:blip r:embed="rId4"/>
                        </a:buBlip>
                        <a:defRPr sz="2000" kern="1200"/>
                      </a:lvl3pPr>
                      <a:lvl4pPr marL="1600200" lvl="3" indent="-228600">
                        <a:buClr>
                          <a:srgbClr val="6699FF"/>
                        </a:buClr>
                        <a:buChar char="◆"/>
                        <a:defRPr sz="1800" kern="1200"/>
                      </a:lvl4pPr>
                      <a:lvl5pPr marL="2057400" lvl="4" indent="-228600">
                        <a:buChar char="▪"/>
                        <a:defRPr sz="1800" kern="1200"/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100" b="0" dirty="0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R w="19050">
                      <a:solidFill>
                        <a:schemeClr val="tx1"/>
                      </a:solidFill>
                      <a:prstDash val="solid"/>
                    </a:lnR>
                    <a:lnB w="19050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7" name="直接连接符 59427"/>
          <p:cNvSpPr>
            <a:spLocks noChangeShapeType="1"/>
          </p:cNvSpPr>
          <p:nvPr/>
        </p:nvSpPr>
        <p:spPr bwMode="auto">
          <a:xfrm>
            <a:off x="1264175" y="1301001"/>
            <a:ext cx="2940050" cy="1095046"/>
          </a:xfrm>
          <a:prstGeom prst="line">
            <a:avLst/>
          </a:prstGeom>
          <a:noFill/>
          <a:ln w="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文本框 59428"/>
          <p:cNvSpPr txBox="1">
            <a:spLocks noChangeArrowheads="1"/>
          </p:cNvSpPr>
          <p:nvPr/>
        </p:nvSpPr>
        <p:spPr bwMode="auto">
          <a:xfrm>
            <a:off x="4280425" y="2517190"/>
            <a:ext cx="358944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均是汽化  并且都要吸热</a:t>
            </a:r>
          </a:p>
          <a:p>
            <a:endParaRPr lang="zh-CN" altLang="en-US" sz="2400" b="1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9" name="文本框 59429"/>
          <p:cNvSpPr txBox="1">
            <a:spLocks noChangeArrowheads="1"/>
          </p:cNvSpPr>
          <p:nvPr/>
        </p:nvSpPr>
        <p:spPr bwMode="auto">
          <a:xfrm>
            <a:off x="4432825" y="3094405"/>
            <a:ext cx="142218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液体表面</a:t>
            </a:r>
          </a:p>
        </p:txBody>
      </p:sp>
      <p:sp>
        <p:nvSpPr>
          <p:cNvPr id="10" name="文本框 59430"/>
          <p:cNvSpPr txBox="1">
            <a:spLocks noChangeArrowheads="1"/>
          </p:cNvSpPr>
          <p:nvPr/>
        </p:nvSpPr>
        <p:spPr bwMode="auto">
          <a:xfrm>
            <a:off x="6295475" y="2940893"/>
            <a:ext cx="19812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</a:rPr>
              <a:t>液体表面</a:t>
            </a:r>
          </a:p>
          <a:p>
            <a:r>
              <a:rPr lang="zh-CN" altLang="en-US" sz="2000" b="1">
                <a:solidFill>
                  <a:srgbClr val="FF0000"/>
                </a:solidFill>
                <a:latin typeface="宋体" pitchFamily="2" charset="-122"/>
              </a:rPr>
              <a:t> 和内部</a:t>
            </a:r>
            <a:endParaRPr lang="zh-CN" altLang="en-US" sz="2000" b="1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文本框 59431"/>
          <p:cNvSpPr txBox="1">
            <a:spLocks noChangeArrowheads="1"/>
          </p:cNvSpPr>
          <p:nvPr/>
        </p:nvSpPr>
        <p:spPr bwMode="auto">
          <a:xfrm>
            <a:off x="4280426" y="3723878"/>
            <a:ext cx="17315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在任何温度</a:t>
            </a:r>
            <a:endParaRPr lang="zh-CN" altLang="en-US" sz="2400" b="1">
              <a:solidFill>
                <a:srgbClr val="FF33CC"/>
              </a:solidFill>
              <a:latin typeface="Verdana" pitchFamily="34" charset="0"/>
              <a:ea typeface="华文新魏" pitchFamily="2" charset="-122"/>
            </a:endParaRPr>
          </a:p>
        </p:txBody>
      </p:sp>
      <p:sp>
        <p:nvSpPr>
          <p:cNvPr id="12" name="文本框 59432"/>
          <p:cNvSpPr txBox="1">
            <a:spLocks noChangeArrowheads="1"/>
          </p:cNvSpPr>
          <p:nvPr/>
        </p:nvSpPr>
        <p:spPr bwMode="auto">
          <a:xfrm>
            <a:off x="6185426" y="3723878"/>
            <a:ext cx="173156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在一定温度</a:t>
            </a:r>
            <a:endParaRPr lang="zh-CN" altLang="en-US" sz="2400" b="1">
              <a:solidFill>
                <a:srgbClr val="FF33CC"/>
              </a:solidFill>
              <a:latin typeface="Verdana" pitchFamily="34" charset="0"/>
              <a:ea typeface="华文新魏" pitchFamily="2" charset="-122"/>
            </a:endParaRPr>
          </a:p>
        </p:txBody>
      </p:sp>
      <p:sp>
        <p:nvSpPr>
          <p:cNvPr id="13" name="文本框 59433"/>
          <p:cNvSpPr txBox="1">
            <a:spLocks noChangeArrowheads="1"/>
          </p:cNvSpPr>
          <p:nvPr/>
        </p:nvSpPr>
        <p:spPr bwMode="auto">
          <a:xfrm>
            <a:off x="4737625" y="4314158"/>
            <a:ext cx="803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缓慢</a:t>
            </a:r>
          </a:p>
        </p:txBody>
      </p:sp>
      <p:sp>
        <p:nvSpPr>
          <p:cNvPr id="14" name="文本框 59434"/>
          <p:cNvSpPr txBox="1">
            <a:spLocks noChangeArrowheads="1"/>
          </p:cNvSpPr>
          <p:nvPr/>
        </p:nvSpPr>
        <p:spPr bwMode="auto">
          <a:xfrm>
            <a:off x="6572775" y="4314158"/>
            <a:ext cx="8034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</a:rPr>
              <a:t>剧烈</a:t>
            </a:r>
            <a:endParaRPr lang="zh-CN" altLang="en-US" sz="2400" b="1">
              <a:solidFill>
                <a:srgbClr val="FF33CC"/>
              </a:solidFill>
              <a:latin typeface="Verdana" pitchFamily="34" charset="0"/>
              <a:ea typeface="华文新魏" pitchFamily="2" charset="-122"/>
            </a:endParaRPr>
          </a:p>
        </p:txBody>
      </p:sp>
      <p:sp>
        <p:nvSpPr>
          <p:cNvPr id="15" name="文本框 59435"/>
          <p:cNvSpPr txBox="1">
            <a:spLocks noChangeArrowheads="1"/>
          </p:cNvSpPr>
          <p:nvPr/>
        </p:nvSpPr>
        <p:spPr bwMode="auto">
          <a:xfrm>
            <a:off x="1899176" y="722598"/>
            <a:ext cx="41344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比较蒸发、沸腾的异同点</a:t>
            </a:r>
          </a:p>
        </p:txBody>
      </p:sp>
      <p:sp>
        <p:nvSpPr>
          <p:cNvPr id="16" name="文本框 59436"/>
          <p:cNvSpPr txBox="1">
            <a:spLocks noChangeArrowheads="1"/>
          </p:cNvSpPr>
          <p:nvPr/>
        </p:nvSpPr>
        <p:spPr bwMode="auto">
          <a:xfrm>
            <a:off x="4693176" y="1567043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蒸发</a:t>
            </a:r>
          </a:p>
        </p:txBody>
      </p:sp>
      <p:sp>
        <p:nvSpPr>
          <p:cNvPr id="17" name="文本框 59437"/>
          <p:cNvSpPr txBox="1">
            <a:spLocks noChangeArrowheads="1"/>
          </p:cNvSpPr>
          <p:nvPr/>
        </p:nvSpPr>
        <p:spPr bwMode="auto">
          <a:xfrm>
            <a:off x="6521976" y="1567043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沸腾</a:t>
            </a:r>
          </a:p>
        </p:txBody>
      </p:sp>
      <p:sp>
        <p:nvSpPr>
          <p:cNvPr id="18" name="文本框 59438"/>
          <p:cNvSpPr txBox="1">
            <a:spLocks noChangeArrowheads="1"/>
          </p:cNvSpPr>
          <p:nvPr/>
        </p:nvSpPr>
        <p:spPr bwMode="auto">
          <a:xfrm>
            <a:off x="2048401" y="2469683"/>
            <a:ext cx="126188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宋体" pitchFamily="2" charset="-122"/>
              </a:rPr>
              <a:t>相同点</a:t>
            </a:r>
          </a:p>
        </p:txBody>
      </p:sp>
      <p:sp>
        <p:nvSpPr>
          <p:cNvPr id="19" name="文本框 59439"/>
          <p:cNvSpPr txBox="1">
            <a:spLocks noChangeArrowheads="1"/>
          </p:cNvSpPr>
          <p:nvPr/>
        </p:nvSpPr>
        <p:spPr bwMode="auto">
          <a:xfrm>
            <a:off x="1182935" y="3324816"/>
            <a:ext cx="1046440" cy="11401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</a:rPr>
              <a:t>不 同 点 </a:t>
            </a:r>
          </a:p>
        </p:txBody>
      </p:sp>
      <p:sp>
        <p:nvSpPr>
          <p:cNvPr id="20" name="矩形 19"/>
          <p:cNvSpPr/>
          <p:nvPr/>
        </p:nvSpPr>
        <p:spPr>
          <a:xfrm>
            <a:off x="4413775" y="3078965"/>
            <a:ext cx="1439863" cy="43113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1" name="矩形 20"/>
          <p:cNvSpPr/>
          <p:nvPr/>
        </p:nvSpPr>
        <p:spPr>
          <a:xfrm>
            <a:off x="6343555" y="3004455"/>
            <a:ext cx="1439863" cy="57064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2" name="矩形 21"/>
          <p:cNvSpPr/>
          <p:nvPr/>
        </p:nvSpPr>
        <p:spPr>
          <a:xfrm>
            <a:off x="4339163" y="3645491"/>
            <a:ext cx="1587500" cy="50239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3" name="矩形 22"/>
          <p:cNvSpPr/>
          <p:nvPr/>
        </p:nvSpPr>
        <p:spPr>
          <a:xfrm>
            <a:off x="6244163" y="3644303"/>
            <a:ext cx="1585912" cy="50120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4" name="矩形 23"/>
          <p:cNvSpPr/>
          <p:nvPr/>
        </p:nvSpPr>
        <p:spPr>
          <a:xfrm>
            <a:off x="6196538" y="4234583"/>
            <a:ext cx="1585912" cy="50239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5" name="矩形 24"/>
          <p:cNvSpPr/>
          <p:nvPr/>
        </p:nvSpPr>
        <p:spPr>
          <a:xfrm>
            <a:off x="4348688" y="4233395"/>
            <a:ext cx="1585912" cy="502391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6" name="矩形 25"/>
          <p:cNvSpPr/>
          <p:nvPr/>
        </p:nvSpPr>
        <p:spPr>
          <a:xfrm>
            <a:off x="4355564" y="2469683"/>
            <a:ext cx="3433762" cy="46602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27" name="文本框 7"/>
          <p:cNvSpPr txBox="1"/>
          <p:nvPr/>
        </p:nvSpPr>
        <p:spPr>
          <a:xfrm>
            <a:off x="394822" y="406340"/>
            <a:ext cx="896938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zh-CN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小结</a:t>
            </a: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9"/>
          <p:cNvSpPr txBox="1">
            <a:spLocks noChangeArrowheads="1"/>
          </p:cNvSpPr>
          <p:nvPr/>
        </p:nvSpPr>
        <p:spPr bwMode="auto">
          <a:xfrm>
            <a:off x="768303" y="1072897"/>
            <a:ext cx="7680325" cy="63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宋体" pitchFamily="2" charset="-122"/>
              </a:rPr>
              <a:t>液化：物质从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气态</a:t>
            </a:r>
            <a:r>
              <a:rPr lang="zh-CN" altLang="en-US" sz="2800">
                <a:latin typeface="宋体" pitchFamily="2" charset="-122"/>
              </a:rPr>
              <a:t>变为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液态</a:t>
            </a:r>
            <a:r>
              <a:rPr lang="zh-CN" altLang="en-US" sz="2800">
                <a:latin typeface="宋体" pitchFamily="2" charset="-122"/>
              </a:rPr>
              <a:t>的过程</a:t>
            </a:r>
            <a:r>
              <a:rPr lang="zh-CN" altLang="en-US" sz="2800" smtClean="0">
                <a:latin typeface="宋体" pitchFamily="2" charset="-122"/>
              </a:rPr>
              <a:t>。</a:t>
            </a:r>
            <a:endParaRPr lang="zh-CN" altLang="en-US" sz="2800">
              <a:latin typeface="宋体" pitchFamily="2" charset="-122"/>
            </a:endParaRPr>
          </a:p>
        </p:txBody>
      </p:sp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5172160" y="2200463"/>
            <a:ext cx="3600580" cy="23329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50"/>
              </a:spcBef>
            </a:pPr>
            <a:r>
              <a:rPr lang="zh-CN" altLang="en-US" sz="2800" smtClean="0">
                <a:solidFill>
                  <a:srgbClr val="0000CC"/>
                </a:solidFill>
                <a:latin typeface="宋体" pitchFamily="2" charset="-122"/>
              </a:rPr>
              <a:t>你</a:t>
            </a:r>
            <a:r>
              <a:rPr lang="zh-CN" altLang="en-US" sz="2800">
                <a:solidFill>
                  <a:srgbClr val="0000CC"/>
                </a:solidFill>
                <a:latin typeface="宋体" pitchFamily="2" charset="-122"/>
              </a:rPr>
              <a:t>见过早晨窗玻璃上因出现一层水雾而变得模糊的现象吗？（里边还是外边？）</a:t>
            </a:r>
            <a:endParaRPr lang="zh-CN" altLang="en-US" sz="2800">
              <a:latin typeface="宋体" pitchFamily="2" charset="-122"/>
            </a:endParaRPr>
          </a:p>
        </p:txBody>
      </p:sp>
      <p:sp>
        <p:nvSpPr>
          <p:cNvPr id="9" name="文本框 6151"/>
          <p:cNvSpPr txBox="1">
            <a:spLocks noChangeArrowheads="1"/>
          </p:cNvSpPr>
          <p:nvPr/>
        </p:nvSpPr>
        <p:spPr bwMode="auto">
          <a:xfrm>
            <a:off x="881222" y="454334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三、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液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化</a:t>
            </a:r>
          </a:p>
        </p:txBody>
      </p:sp>
      <p:pic>
        <p:nvPicPr>
          <p:cNvPr id="48130" name="Picture 2" descr="https://ss3.bdstatic.com/70cFv8Sh_Q1YnxGkpoWK1HF6hhy/it/u=3389205422,979490195&amp;fm=15&amp;gp=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770" y="2005337"/>
            <a:ext cx="4161804" cy="2771762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6" name="图片 3072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8079" y="654934"/>
            <a:ext cx="4295775" cy="2425253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29700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3237" y="632519"/>
            <a:ext cx="4109214" cy="2440794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7" name="文本框 29697"/>
          <p:cNvSpPr txBox="1">
            <a:spLocks noChangeArrowheads="1"/>
          </p:cNvSpPr>
          <p:nvPr/>
        </p:nvSpPr>
        <p:spPr bwMode="auto">
          <a:xfrm>
            <a:off x="669830" y="3264175"/>
            <a:ext cx="77787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smtClean="0">
                <a:latin typeface="宋体" pitchFamily="2" charset="-122"/>
              </a:rPr>
              <a:t>使</a:t>
            </a:r>
            <a:r>
              <a:rPr lang="zh-CN" altLang="en-US" sz="2800">
                <a:latin typeface="宋体" pitchFamily="2" charset="-122"/>
              </a:rPr>
              <a:t>气体液化的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第一种方法－－降低温度。</a:t>
            </a:r>
          </a:p>
        </p:txBody>
      </p:sp>
      <p:sp>
        <p:nvSpPr>
          <p:cNvPr id="8" name="文本框 29698"/>
          <p:cNvSpPr txBox="1">
            <a:spLocks noChangeArrowheads="1"/>
          </p:cNvSpPr>
          <p:nvPr/>
        </p:nvSpPr>
        <p:spPr bwMode="auto">
          <a:xfrm>
            <a:off x="621703" y="3759556"/>
            <a:ext cx="8232775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smtClean="0">
                <a:latin typeface="宋体" pitchFamily="2" charset="-122"/>
              </a:rPr>
              <a:t>自</a:t>
            </a:r>
            <a:r>
              <a:rPr lang="zh-CN" altLang="en-US" sz="2800">
                <a:latin typeface="宋体" pitchFamily="2" charset="-122"/>
              </a:rPr>
              <a:t>然界中露水的形成、雾的形成都是因为气温下降使水蒸气</a:t>
            </a: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遇冷液化</a:t>
            </a:r>
            <a:r>
              <a:rPr lang="zh-CN" altLang="en-US" sz="2800">
                <a:latin typeface="宋体" pitchFamily="2" charset="-122"/>
              </a:rPr>
              <a:t>形成的。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5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6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58376"/>
          <p:cNvSpPr txBox="1">
            <a:spLocks noChangeArrowheads="1"/>
          </p:cNvSpPr>
          <p:nvPr/>
        </p:nvSpPr>
        <p:spPr bwMode="auto">
          <a:xfrm>
            <a:off x="771525" y="516778"/>
            <a:ext cx="7416800" cy="70073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宋体" pitchFamily="2" charset="-122"/>
                <a:ea typeface="Arial" panose="020B0706020202030204"/>
                <a:cs typeface="Arial" panose="020B0706020202030204"/>
                <a:sym typeface="Arial" panose="020B0706020202030204"/>
              </a:rPr>
              <a:t>使气体液化的另一种方法：</a:t>
            </a:r>
            <a:r>
              <a:rPr kumimoji="0" lang="zh-CN" altLang="en-US" sz="2800" b="0" i="0" u="none" strike="noStrike" kern="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" charset="-122"/>
                <a:ea typeface="Arial" panose="020B0706020202030204"/>
                <a:cs typeface="Arial" panose="020B0706020202030204"/>
                <a:sym typeface="Arial" panose="020B0706020202030204"/>
              </a:rPr>
              <a:t>压缩体积。</a:t>
            </a:r>
          </a:p>
          <a:p>
            <a:pPr marL="342900" marR="0" lvl="0" indent="-342900" defTabSz="91440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" pitchFamily="2" charset="-122"/>
              <a:ea typeface="Arial" panose="020B0706020202030204"/>
              <a:cs typeface="Arial" panose="020B0706020202030204"/>
              <a:sym typeface="Arial" panose="020B0706020202030204"/>
            </a:endParaRPr>
          </a:p>
        </p:txBody>
      </p:sp>
      <p:sp>
        <p:nvSpPr>
          <p:cNvPr id="4" name="文本框 58378"/>
          <p:cNvSpPr txBox="1">
            <a:spLocks noChangeArrowheads="1"/>
          </p:cNvSpPr>
          <p:nvPr/>
        </p:nvSpPr>
        <p:spPr bwMode="auto">
          <a:xfrm>
            <a:off x="724951" y="1087417"/>
            <a:ext cx="7573963" cy="113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宋体" pitchFamily="2" charset="-122"/>
              </a:rPr>
              <a:t>日常生活中的应用：气体经压缩便于运输、贮存和使用。</a:t>
            </a: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018887" y="2376507"/>
            <a:ext cx="3617113" cy="2044056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3767" y="2359774"/>
            <a:ext cx="3646137" cy="2060789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7" name="文本框 5"/>
          <p:cNvSpPr txBox="1">
            <a:spLocks noChangeArrowheads="1"/>
          </p:cNvSpPr>
          <p:nvPr/>
        </p:nvSpPr>
        <p:spPr bwMode="auto">
          <a:xfrm>
            <a:off x="1571626" y="4420565"/>
            <a:ext cx="19800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  <a:sym typeface="黑体" pitchFamily="49" charset="-122"/>
              </a:rPr>
              <a:t>气体打火机</a:t>
            </a:r>
            <a:endParaRPr lang="zh-CN" altLang="en-US" sz="2800">
              <a:latin typeface="宋体" pitchFamily="2" charset="-122"/>
            </a:endParaRPr>
          </a:p>
        </p:txBody>
      </p:sp>
      <p:sp>
        <p:nvSpPr>
          <p:cNvPr id="8" name="文本框 2"/>
          <p:cNvSpPr txBox="1">
            <a:spLocks noChangeArrowheads="1"/>
          </p:cNvSpPr>
          <p:nvPr/>
        </p:nvSpPr>
        <p:spPr bwMode="auto">
          <a:xfrm>
            <a:off x="5767388" y="4420565"/>
            <a:ext cx="198002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宋体" pitchFamily="2" charset="-122"/>
                <a:sym typeface="黑体" pitchFamily="49" charset="-122"/>
              </a:rPr>
              <a:t>液化石油气</a:t>
            </a:r>
            <a:endParaRPr lang="zh-CN" altLang="en-US" sz="2800">
              <a:latin typeface="宋体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accent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00410131833514328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96162" y="1755633"/>
            <a:ext cx="3419475" cy="839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29700"/>
          <p:cNvSpPr txBox="1">
            <a:spLocks noChangeArrowheads="1"/>
          </p:cNvSpPr>
          <p:nvPr/>
        </p:nvSpPr>
        <p:spPr bwMode="auto">
          <a:xfrm>
            <a:off x="943811" y="1208012"/>
            <a:ext cx="292576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rgbClr val="CC00FF"/>
              </a:buClr>
              <a:buFont typeface="Wingdings" pitchFamily="2" charset="2"/>
              <a:buNone/>
            </a:pPr>
            <a:r>
              <a:rPr lang="zh-CN" altLang="en-US" sz="2800">
                <a:latin typeface="宋体" pitchFamily="2" charset="-122"/>
              </a:rPr>
              <a:t>液化的两种方式：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390125" y="1877079"/>
            <a:ext cx="2482850" cy="65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宋体" pitchFamily="2" charset="-122"/>
              </a:rPr>
              <a:t>降低温度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434575" y="2697769"/>
            <a:ext cx="3200400" cy="6524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>
                <a:latin typeface="宋体" pitchFamily="2" charset="-122"/>
              </a:rPr>
              <a:t>压缩气体体积</a:t>
            </a:r>
          </a:p>
        </p:txBody>
      </p:sp>
      <p:sp>
        <p:nvSpPr>
          <p:cNvPr id="7" name="左大括号 6"/>
          <p:cNvSpPr>
            <a:spLocks/>
          </p:cNvSpPr>
          <p:nvPr/>
        </p:nvSpPr>
        <p:spPr bwMode="auto">
          <a:xfrm>
            <a:off x="1085325" y="2134806"/>
            <a:ext cx="304800" cy="912142"/>
          </a:xfrm>
          <a:prstGeom prst="leftBrace">
            <a:avLst>
              <a:gd name="adj1" fmla="val 33000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 sz="2800">
              <a:latin typeface="宋体" pitchFamily="2" charset="-122"/>
            </a:endParaRPr>
          </a:p>
        </p:txBody>
      </p:sp>
      <p:sp>
        <p:nvSpPr>
          <p:cNvPr id="8" name="文本框 29704"/>
          <p:cNvSpPr txBox="1">
            <a:spLocks noChangeArrowheads="1"/>
          </p:cNvSpPr>
          <p:nvPr/>
        </p:nvSpPr>
        <p:spPr bwMode="auto">
          <a:xfrm>
            <a:off x="989644" y="3591142"/>
            <a:ext cx="66548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气体液化后体积缩小，便于储存和运输</a:t>
            </a:r>
            <a:r>
              <a:rPr lang="zh-CN" altLang="en-US" sz="2800" smtClean="0">
                <a:solidFill>
                  <a:srgbClr val="FF0000"/>
                </a:solidFill>
                <a:latin typeface="宋体" pitchFamily="2" charset="-122"/>
              </a:rPr>
              <a:t>。</a:t>
            </a:r>
            <a:endParaRPr lang="en-US" altLang="zh-CN" sz="2800" smtClean="0">
              <a:solidFill>
                <a:srgbClr val="FF0000"/>
              </a:solidFill>
              <a:latin typeface="宋体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2800" smtClean="0">
                <a:solidFill>
                  <a:srgbClr val="FF0000"/>
                </a:solidFill>
                <a:latin typeface="宋体" pitchFamily="2" charset="-122"/>
              </a:rPr>
              <a:t>液化放热</a:t>
            </a:r>
          </a:p>
        </p:txBody>
      </p:sp>
      <p:sp>
        <p:nvSpPr>
          <p:cNvPr id="11" name="文本框 7"/>
          <p:cNvSpPr txBox="1"/>
          <p:nvPr/>
        </p:nvSpPr>
        <p:spPr>
          <a:xfrm>
            <a:off x="504826" y="446721"/>
            <a:ext cx="896938" cy="510778"/>
          </a:xfrm>
          <a:prstGeom prst="roundRect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zh-CN" sz="2400" b="1" noProof="1">
                <a:latin typeface="Times New Roman" panose="02020603050405020304" pitchFamily="18" charset="0"/>
                <a:ea typeface="微软雅黑" panose="020B0503020204020204" pitchFamily="34" charset="-122"/>
                <a:sym typeface="Times New Roman" panose="02020603050405020304" pitchFamily="18" charset="0"/>
              </a:rPr>
              <a:t>小结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ldLvl="0"/>
      <p:bldP spid="6" grpId="0" bldLvl="0"/>
      <p:bldP spid="8" grpId="0" bldLvl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108"/>
          <p:cNvSpPr/>
          <p:nvPr/>
        </p:nvSpPr>
        <p:spPr>
          <a:xfrm>
            <a:off x="93050" y="89376"/>
            <a:ext cx="546343" cy="44931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27" name="Shape 112"/>
          <p:cNvSpPr/>
          <p:nvPr/>
        </p:nvSpPr>
        <p:spPr>
          <a:xfrm>
            <a:off x="89377" y="96254"/>
            <a:ext cx="556890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3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28" name="文本框 1"/>
          <p:cNvSpPr txBox="1"/>
          <p:nvPr/>
        </p:nvSpPr>
        <p:spPr>
          <a:xfrm>
            <a:off x="860329" y="54863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课堂小结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29" name="直接连接符 28"/>
          <p:cNvCxnSpPr/>
          <p:nvPr/>
        </p:nvCxnSpPr>
        <p:spPr>
          <a:xfrm>
            <a:off x="771116" y="442234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5" name="文本框 1"/>
          <p:cNvSpPr txBox="1">
            <a:spLocks noChangeArrowheads="1"/>
          </p:cNvSpPr>
          <p:nvPr/>
        </p:nvSpPr>
        <p:spPr bwMode="auto">
          <a:xfrm>
            <a:off x="561952" y="2138570"/>
            <a:ext cx="676275" cy="1938992"/>
          </a:xfrm>
          <a:prstGeom prst="rect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/>
              <a:t>汽化和液化</a:t>
            </a:r>
          </a:p>
        </p:txBody>
      </p:sp>
      <p:sp>
        <p:nvSpPr>
          <p:cNvPr id="30" name="文本框 2"/>
          <p:cNvSpPr txBox="1">
            <a:spLocks noChangeArrowheads="1"/>
          </p:cNvSpPr>
          <p:nvPr/>
        </p:nvSpPr>
        <p:spPr bwMode="auto">
          <a:xfrm>
            <a:off x="2246289" y="1686062"/>
            <a:ext cx="836612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汽化</a:t>
            </a:r>
          </a:p>
        </p:txBody>
      </p:sp>
      <p:sp>
        <p:nvSpPr>
          <p:cNvPr id="31" name="文本框 3"/>
          <p:cNvSpPr txBox="1">
            <a:spLocks noChangeArrowheads="1"/>
          </p:cNvSpPr>
          <p:nvPr/>
        </p:nvSpPr>
        <p:spPr bwMode="auto">
          <a:xfrm>
            <a:off x="2247877" y="3884467"/>
            <a:ext cx="835025" cy="461665"/>
          </a:xfrm>
          <a:prstGeom prst="rect">
            <a:avLst/>
          </a:prstGeom>
          <a:noFill/>
          <a:ln w="9525">
            <a:solidFill>
              <a:srgbClr val="0000FF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/>
              <a:t>液化</a:t>
            </a:r>
          </a:p>
        </p:txBody>
      </p:sp>
      <p:sp>
        <p:nvSpPr>
          <p:cNvPr id="32" name="文本框 4"/>
          <p:cNvSpPr txBox="1">
            <a:spLocks noChangeArrowheads="1"/>
          </p:cNvSpPr>
          <p:nvPr/>
        </p:nvSpPr>
        <p:spPr bwMode="auto">
          <a:xfrm>
            <a:off x="3784576" y="513816"/>
            <a:ext cx="3841750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物质从液态变成气态的过程</a:t>
            </a:r>
          </a:p>
        </p:txBody>
      </p:sp>
      <p:sp>
        <p:nvSpPr>
          <p:cNvPr id="33" name="文本框 5"/>
          <p:cNvSpPr txBox="1">
            <a:spLocks noChangeArrowheads="1"/>
          </p:cNvSpPr>
          <p:nvPr/>
        </p:nvSpPr>
        <p:spPr bwMode="auto">
          <a:xfrm>
            <a:off x="3784577" y="3233615"/>
            <a:ext cx="404812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物质从气态变成液态的过程</a:t>
            </a:r>
          </a:p>
        </p:txBody>
      </p:sp>
      <p:sp>
        <p:nvSpPr>
          <p:cNvPr id="34" name="文本框 6"/>
          <p:cNvSpPr txBox="1">
            <a:spLocks noChangeArrowheads="1"/>
          </p:cNvSpPr>
          <p:nvPr/>
        </p:nvSpPr>
        <p:spPr bwMode="auto">
          <a:xfrm>
            <a:off x="3763939" y="3687311"/>
            <a:ext cx="1052512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方法</a:t>
            </a:r>
          </a:p>
        </p:txBody>
      </p:sp>
      <p:sp>
        <p:nvSpPr>
          <p:cNvPr id="35" name="文本框 7"/>
          <p:cNvSpPr txBox="1">
            <a:spLocks noChangeArrowheads="1"/>
          </p:cNvSpPr>
          <p:nvPr/>
        </p:nvSpPr>
        <p:spPr bwMode="auto">
          <a:xfrm>
            <a:off x="3763940" y="4141007"/>
            <a:ext cx="152082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生活现象</a:t>
            </a:r>
          </a:p>
        </p:txBody>
      </p:sp>
      <p:sp>
        <p:nvSpPr>
          <p:cNvPr id="36" name="文本框 8"/>
          <p:cNvSpPr txBox="1">
            <a:spLocks noChangeArrowheads="1"/>
          </p:cNvSpPr>
          <p:nvPr/>
        </p:nvSpPr>
        <p:spPr bwMode="auto">
          <a:xfrm>
            <a:off x="3763940" y="4566198"/>
            <a:ext cx="2249487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液化过程放热</a:t>
            </a:r>
          </a:p>
        </p:txBody>
      </p:sp>
      <p:sp>
        <p:nvSpPr>
          <p:cNvPr id="37" name="文本框 9"/>
          <p:cNvSpPr txBox="1">
            <a:spLocks noChangeArrowheads="1"/>
          </p:cNvSpPr>
          <p:nvPr/>
        </p:nvSpPr>
        <p:spPr bwMode="auto">
          <a:xfrm>
            <a:off x="3784577" y="2778732"/>
            <a:ext cx="214947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汽化过程吸热</a:t>
            </a:r>
          </a:p>
        </p:txBody>
      </p:sp>
      <p:sp>
        <p:nvSpPr>
          <p:cNvPr id="38" name="文本框 10"/>
          <p:cNvSpPr txBox="1">
            <a:spLocks noChangeArrowheads="1"/>
          </p:cNvSpPr>
          <p:nvPr/>
        </p:nvSpPr>
        <p:spPr bwMode="auto">
          <a:xfrm>
            <a:off x="5792764" y="978201"/>
            <a:ext cx="874712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概念</a:t>
            </a:r>
          </a:p>
        </p:txBody>
      </p:sp>
      <p:sp>
        <p:nvSpPr>
          <p:cNvPr id="39" name="文本框 11"/>
          <p:cNvSpPr txBox="1">
            <a:spLocks noChangeArrowheads="1"/>
          </p:cNvSpPr>
          <p:nvPr/>
        </p:nvSpPr>
        <p:spPr bwMode="auto">
          <a:xfrm>
            <a:off x="6999265" y="978201"/>
            <a:ext cx="1404937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发生条件</a:t>
            </a:r>
          </a:p>
        </p:txBody>
      </p:sp>
      <p:sp>
        <p:nvSpPr>
          <p:cNvPr id="40" name="文本框 12"/>
          <p:cNvSpPr txBox="1">
            <a:spLocks noChangeArrowheads="1"/>
          </p:cNvSpPr>
          <p:nvPr/>
        </p:nvSpPr>
        <p:spPr bwMode="auto">
          <a:xfrm>
            <a:off x="5794352" y="1471090"/>
            <a:ext cx="87312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特点</a:t>
            </a:r>
          </a:p>
        </p:txBody>
      </p:sp>
      <p:sp>
        <p:nvSpPr>
          <p:cNvPr id="41" name="文本框 13"/>
          <p:cNvSpPr txBox="1">
            <a:spLocks noChangeArrowheads="1"/>
          </p:cNvSpPr>
          <p:nvPr/>
        </p:nvSpPr>
        <p:spPr bwMode="auto">
          <a:xfrm>
            <a:off x="6999264" y="1471090"/>
            <a:ext cx="1485900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影响因素</a:t>
            </a:r>
          </a:p>
        </p:txBody>
      </p:sp>
      <p:sp>
        <p:nvSpPr>
          <p:cNvPr id="42" name="文本框 14"/>
          <p:cNvSpPr txBox="1">
            <a:spLocks noChangeArrowheads="1"/>
          </p:cNvSpPr>
          <p:nvPr/>
        </p:nvSpPr>
        <p:spPr bwMode="auto">
          <a:xfrm>
            <a:off x="3929039" y="1221677"/>
            <a:ext cx="1008062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/>
              <a:t>蒸发</a:t>
            </a:r>
          </a:p>
        </p:txBody>
      </p:sp>
      <p:sp>
        <p:nvSpPr>
          <p:cNvPr id="43" name="文本框 15"/>
          <p:cNvSpPr txBox="1">
            <a:spLocks noChangeArrowheads="1"/>
          </p:cNvSpPr>
          <p:nvPr/>
        </p:nvSpPr>
        <p:spPr bwMode="auto">
          <a:xfrm>
            <a:off x="5792764" y="1904596"/>
            <a:ext cx="874712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概念</a:t>
            </a:r>
          </a:p>
        </p:txBody>
      </p:sp>
      <p:sp>
        <p:nvSpPr>
          <p:cNvPr id="44" name="文本框 16"/>
          <p:cNvSpPr txBox="1">
            <a:spLocks noChangeArrowheads="1"/>
          </p:cNvSpPr>
          <p:nvPr/>
        </p:nvSpPr>
        <p:spPr bwMode="auto">
          <a:xfrm>
            <a:off x="3951264" y="2150446"/>
            <a:ext cx="1008062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zh-CN" sz="2400"/>
              <a:t>沸腾</a:t>
            </a:r>
          </a:p>
        </p:txBody>
      </p:sp>
      <p:sp>
        <p:nvSpPr>
          <p:cNvPr id="45" name="文本框 17"/>
          <p:cNvSpPr txBox="1">
            <a:spLocks noChangeArrowheads="1"/>
          </p:cNvSpPr>
          <p:nvPr/>
        </p:nvSpPr>
        <p:spPr bwMode="auto">
          <a:xfrm>
            <a:off x="6999265" y="1904596"/>
            <a:ext cx="1404937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发生条件</a:t>
            </a:r>
          </a:p>
        </p:txBody>
      </p:sp>
      <p:sp>
        <p:nvSpPr>
          <p:cNvPr id="46" name="文本框 18"/>
          <p:cNvSpPr txBox="1">
            <a:spLocks noChangeArrowheads="1"/>
          </p:cNvSpPr>
          <p:nvPr/>
        </p:nvSpPr>
        <p:spPr bwMode="auto">
          <a:xfrm>
            <a:off x="5794352" y="2321473"/>
            <a:ext cx="873125" cy="461665"/>
          </a:xfrm>
          <a:prstGeom prst="rect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400"/>
              <a:t>特点</a:t>
            </a:r>
          </a:p>
        </p:txBody>
      </p:sp>
      <p:sp>
        <p:nvSpPr>
          <p:cNvPr id="47" name="左大括号 46"/>
          <p:cNvSpPr/>
          <p:nvPr/>
        </p:nvSpPr>
        <p:spPr>
          <a:xfrm>
            <a:off x="5206976" y="2028116"/>
            <a:ext cx="406400" cy="586716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48" name="左大括号 47"/>
          <p:cNvSpPr/>
          <p:nvPr/>
        </p:nvSpPr>
        <p:spPr>
          <a:xfrm>
            <a:off x="3082901" y="696719"/>
            <a:ext cx="477838" cy="23088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49" name="左大括号 48"/>
          <p:cNvSpPr/>
          <p:nvPr/>
        </p:nvSpPr>
        <p:spPr>
          <a:xfrm>
            <a:off x="5206976" y="1045899"/>
            <a:ext cx="406400" cy="585529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0" name="左大括号 49"/>
          <p:cNvSpPr/>
          <p:nvPr/>
        </p:nvSpPr>
        <p:spPr>
          <a:xfrm>
            <a:off x="3082901" y="3359510"/>
            <a:ext cx="477838" cy="139315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  <p:sp>
        <p:nvSpPr>
          <p:cNvPr id="51" name="左大括号 50"/>
          <p:cNvSpPr/>
          <p:nvPr/>
        </p:nvSpPr>
        <p:spPr>
          <a:xfrm>
            <a:off x="1419201" y="1832147"/>
            <a:ext cx="476250" cy="2308860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 lang="zh-CN" altLang="en-US" noProof="1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30" grpId="0" animBg="1"/>
      <p:bldP spid="31" grpId="0" animBg="1"/>
      <p:bldP spid="32" grpId="0" animBg="1"/>
      <p:bldP spid="33" grpId="0" animBg="1"/>
      <p:bldP spid="34" grpId="0" bldLvl="0" animBg="1"/>
      <p:bldP spid="35" grpId="0" bldLvl="0" animBg="1"/>
      <p:bldP spid="36" grpId="0" bldLvl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108"/>
          <p:cNvSpPr/>
          <p:nvPr/>
        </p:nvSpPr>
        <p:spPr>
          <a:xfrm>
            <a:off x="99925" y="100704"/>
            <a:ext cx="546343" cy="559314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4" name="Shape 112"/>
          <p:cNvSpPr/>
          <p:nvPr/>
        </p:nvSpPr>
        <p:spPr>
          <a:xfrm>
            <a:off x="89377" y="137503"/>
            <a:ext cx="576140" cy="523219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4</a:t>
            </a:r>
            <a:endParaRPr kumimoji="0" sz="2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85" name="文本框 1"/>
          <p:cNvSpPr txBox="1"/>
          <p:nvPr/>
        </p:nvSpPr>
        <p:spPr>
          <a:xfrm>
            <a:off x="867204" y="155567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</a:t>
            </a:r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练习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86" name="直接连接符 85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87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533598" y="1346491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kumimoji="0" lang="en-US" altLang="zh-CN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88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621005" y="802709"/>
            <a:ext cx="193899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考点</a:t>
            </a:r>
            <a:r>
              <a:rPr kumimoji="0" lang="zh-CN" altLang="en-US" sz="240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一</a:t>
            </a:r>
            <a:r>
              <a:rPr kumimoji="0" lang="zh-CN" altLang="en-US" sz="240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：沸腾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8" name="文本框 21506"/>
          <p:cNvSpPr txBox="1">
            <a:spLocks noChangeArrowheads="1"/>
          </p:cNvSpPr>
          <p:nvPr/>
        </p:nvSpPr>
        <p:spPr bwMode="auto">
          <a:xfrm>
            <a:off x="488138" y="1863666"/>
            <a:ext cx="8229600" cy="270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en-US" altLang="zh-CN" sz="2800" smtClean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水壶中的水沸腾后，仍放在火炉上加热，水壶中水的温度将（　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 ）</a:t>
            </a:r>
            <a:endParaRPr lang="zh-CN" altLang="en-US" sz="280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Ａ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升高　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            Ｂ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不变　</a:t>
            </a:r>
          </a:p>
          <a:p>
            <a:pPr>
              <a:lnSpc>
                <a:spcPct val="150000"/>
              </a:lnSpc>
              <a:spcBef>
                <a:spcPts val="50"/>
              </a:spcBef>
            </a:pPr>
            <a:r>
              <a:rPr lang="zh-CN" altLang="en-US" sz="2800">
                <a:latin typeface="宋体" pitchFamily="2" charset="-122"/>
                <a:ea typeface="宋体" pitchFamily="2" charset="-122"/>
              </a:rPr>
              <a:t>Ｃ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忽高忽低　　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      Ｄ</a:t>
            </a:r>
            <a:r>
              <a:rPr lang="en-US" altLang="zh-CN" sz="280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800">
                <a:latin typeface="宋体" pitchFamily="2" charset="-122"/>
                <a:ea typeface="宋体" pitchFamily="2" charset="-122"/>
              </a:rPr>
              <a:t>降</a:t>
            </a:r>
            <a:r>
              <a:rPr lang="zh-CN" altLang="en-US" sz="2800" smtClean="0">
                <a:latin typeface="宋体" pitchFamily="2" charset="-122"/>
                <a:ea typeface="宋体" pitchFamily="2" charset="-122"/>
              </a:rPr>
              <a:t>低</a:t>
            </a:r>
            <a:endParaRPr lang="zh-CN" altLang="en-US" sz="280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9" name="文本框 21507"/>
          <p:cNvSpPr txBox="1">
            <a:spLocks noChangeArrowheads="1"/>
          </p:cNvSpPr>
          <p:nvPr/>
        </p:nvSpPr>
        <p:spPr bwMode="auto">
          <a:xfrm>
            <a:off x="2746685" y="2650003"/>
            <a:ext cx="533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504289" y="472402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kumimoji="0" lang="en-US" altLang="zh-CN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1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335464" y="904112"/>
            <a:ext cx="854728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smtClean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下表列出了标准大气压下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种气体的沸点。现把这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3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种气体的混合气体通过液化后再逐渐提高温度的方法分离出来，则先后得到的气体的顺序是（   ）</a:t>
            </a:r>
          </a:p>
          <a:p>
            <a:pPr>
              <a:lnSpc>
                <a:spcPct val="120000"/>
              </a:lnSpc>
            </a:pPr>
            <a:r>
              <a:rPr lang="en-US" altLang="zh-CN" sz="2400" smtClean="0">
                <a:latin typeface="宋体" pitchFamily="2" charset="-122"/>
                <a:ea typeface="宋体" pitchFamily="2" charset="-122"/>
              </a:rPr>
              <a:t>A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、氧、氢、氮    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B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、氢、氧、氮</a:t>
            </a:r>
          </a:p>
          <a:p>
            <a:pPr>
              <a:lnSpc>
                <a:spcPct val="120000"/>
              </a:lnSpc>
            </a:pPr>
            <a:r>
              <a:rPr lang="en-US" altLang="zh-CN" sz="2400" smtClean="0">
                <a:latin typeface="宋体" pitchFamily="2" charset="-122"/>
                <a:ea typeface="宋体" pitchFamily="2" charset="-122"/>
              </a:rPr>
              <a:t>C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、氢、氮、氧    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D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、氧、氮、氢</a:t>
            </a:r>
          </a:p>
        </p:txBody>
      </p:sp>
      <p:graphicFrame>
        <p:nvGraphicFramePr>
          <p:cNvPr id="5" name="Group 3"/>
          <p:cNvGraphicFramePr>
            <a:graphicFrameLocks noGrp="1"/>
          </p:cNvGraphicFramePr>
          <p:nvPr/>
        </p:nvGraphicFramePr>
        <p:xfrm>
          <a:off x="491671" y="3410846"/>
          <a:ext cx="7604760" cy="1158240"/>
        </p:xfrm>
        <a:graphic>
          <a:graphicData uri="http://schemas.openxmlformats.org/drawingml/2006/table">
            <a:tbl>
              <a:tblPr/>
              <a:tblGrid>
                <a:gridCol w="1900555"/>
                <a:gridCol w="1902460"/>
                <a:gridCol w="1901190"/>
                <a:gridCol w="1900555"/>
              </a:tblGrid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物质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氧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氢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氮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2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沸点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－</a:t>
                      </a: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－</a:t>
                      </a: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－</a:t>
                      </a:r>
                      <a:r>
                        <a:rPr kumimoji="1" lang="en-US" altLang="zh-CN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20483"/>
          <p:cNvSpPr txBox="1">
            <a:spLocks noChangeArrowheads="1"/>
          </p:cNvSpPr>
          <p:nvPr/>
        </p:nvSpPr>
        <p:spPr bwMode="auto">
          <a:xfrm>
            <a:off x="3416646" y="1787620"/>
            <a:ext cx="68580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Times New Roman" pitchFamily="18" charset="0"/>
              </a:rPr>
              <a:t>C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文本框 4097"/>
          <p:cNvSpPr txBox="1">
            <a:spLocks noChangeArrowheads="1"/>
          </p:cNvSpPr>
          <p:nvPr/>
        </p:nvSpPr>
        <p:spPr bwMode="auto">
          <a:xfrm>
            <a:off x="692675" y="783838"/>
            <a:ext cx="79248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Clr>
                <a:srgbClr val="FF0000"/>
              </a:buClr>
            </a:pPr>
            <a:r>
              <a:rPr lang="zh-CN" altLang="en-US" sz="2800" smtClean="0">
                <a:latin typeface="宋体" pitchFamily="2" charset="-122"/>
              </a:rPr>
              <a:t>在</a:t>
            </a:r>
            <a:r>
              <a:rPr lang="zh-CN" altLang="en-US" sz="2800">
                <a:latin typeface="宋体" pitchFamily="2" charset="-122"/>
              </a:rPr>
              <a:t>气球中滴入几滴酒精；将袋挤瘪，排尽空气后用绳把口扎紧</a:t>
            </a:r>
            <a:r>
              <a:rPr lang="zh-CN" altLang="en-US" sz="2800" smtClean="0">
                <a:latin typeface="宋体" pitchFamily="2" charset="-122"/>
              </a:rPr>
              <a:t>。</a:t>
            </a:r>
            <a:endParaRPr lang="zh-CN" altLang="en-US" sz="2800">
              <a:latin typeface="宋体" pitchFamily="2" charset="-122"/>
            </a:endParaRPr>
          </a:p>
        </p:txBody>
      </p:sp>
      <p:pic>
        <p:nvPicPr>
          <p:cNvPr id="4101" name="图片 4100" descr="250_250_17094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1588" y="2614095"/>
            <a:ext cx="2286001" cy="1767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图片 410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03215" y="2148286"/>
            <a:ext cx="3059430" cy="2273229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pic>
        <p:nvPicPr>
          <p:cNvPr id="4104" name="图片 410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103755" y="2176314"/>
            <a:ext cx="3059430" cy="2245200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7173" name="文本框 2"/>
          <p:cNvSpPr txBox="1">
            <a:spLocks noChangeArrowheads="1"/>
          </p:cNvSpPr>
          <p:nvPr/>
        </p:nvSpPr>
        <p:spPr bwMode="auto">
          <a:xfrm>
            <a:off x="681612" y="295266"/>
            <a:ext cx="15271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0000FF"/>
                </a:solidFill>
                <a:latin typeface="宋体" pitchFamily="2" charset="-122"/>
              </a:rPr>
              <a:t>做一做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098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ChangeArrowheads="1"/>
          </p:cNvSpPr>
          <p:nvPr/>
        </p:nvSpPr>
        <p:spPr bwMode="auto">
          <a:xfrm>
            <a:off x="325425" y="719001"/>
            <a:ext cx="8612319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>
              <a:lnSpc>
                <a:spcPct val="13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lang="zh-CN" altLang="en-US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图是水的沸腾图象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下列对图象的理解正确的是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</a:t>
            </a:r>
            <a:r>
              <a:rPr lang="en-US" altLang="zh-CN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  <a:p>
            <a:pPr algn="l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OA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段表示水沸腾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水吸收热量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温度升高</a:t>
            </a:r>
          </a:p>
          <a:p>
            <a:pPr algn="l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加热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4 min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停止加热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水保持沸腾</a:t>
            </a:r>
          </a:p>
          <a:p>
            <a:pPr algn="l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因供热不足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水始终没能沸腾</a:t>
            </a:r>
          </a:p>
          <a:p>
            <a:pPr algn="l">
              <a:lnSpc>
                <a:spcPct val="13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段表示水沸腾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水吸收热量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温度不变</a:t>
            </a:r>
          </a:p>
        </p:txBody>
      </p:sp>
      <p:sp>
        <p:nvSpPr>
          <p:cNvPr id="98310" name="Rectangle 6"/>
          <p:cNvSpPr>
            <a:spLocks noChangeArrowheads="1"/>
          </p:cNvSpPr>
          <p:nvPr/>
        </p:nvSpPr>
        <p:spPr bwMode="auto">
          <a:xfrm>
            <a:off x="7895962" y="794474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</a:p>
        </p:txBody>
      </p:sp>
      <p:pic>
        <p:nvPicPr>
          <p:cNvPr id="98317" name="Picture 13" descr="C:\Users\Administrator\Desktop\八上物理（人教）四清 教师用书２０１５邹梨花√\S43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65281" y="3348217"/>
            <a:ext cx="3135480" cy="1447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1" name="Rectangle 3"/>
          <p:cNvSpPr>
            <a:spLocks noChangeArrowheads="1"/>
          </p:cNvSpPr>
          <p:nvPr/>
        </p:nvSpPr>
        <p:spPr bwMode="auto">
          <a:xfrm>
            <a:off x="373552" y="715153"/>
            <a:ext cx="85344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lang="zh-CN" altLang="en-US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如图所示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烧杯和试管中都装着水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给烧杯加热使杯中水沸腾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继续加热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则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   </a:t>
            </a:r>
            <a:r>
              <a:rPr lang="en-US" altLang="zh-CN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试管中的水将沸腾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试管中的水温能达到沸点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但不能沸腾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试管中的水达不到沸点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不能沸腾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以上三种情况都可能发生</a:t>
            </a:r>
          </a:p>
        </p:txBody>
      </p:sp>
      <p:sp>
        <p:nvSpPr>
          <p:cNvPr id="99333" name="Rectangle 5"/>
          <p:cNvSpPr>
            <a:spLocks noChangeArrowheads="1"/>
          </p:cNvSpPr>
          <p:nvPr/>
        </p:nvSpPr>
        <p:spPr bwMode="auto">
          <a:xfrm flipH="1">
            <a:off x="3688741" y="1372813"/>
            <a:ext cx="381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endParaRPr lang="en-US" altLang="zh-CN" sz="2800" b="1" dirty="0">
              <a:solidFill>
                <a:srgbClr val="FF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pic>
        <p:nvPicPr>
          <p:cNvPr id="99336" name="Picture 8" descr="C:\Users\Administrator\Desktop\八上物理（人教）四清 教师用书２０１５邹梨花√\E18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27062" y="1994157"/>
            <a:ext cx="1444625" cy="2365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609226" y="11127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559128" y="403948"/>
            <a:ext cx="193899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点</a:t>
            </a:r>
            <a:r>
              <a:rPr kumimoji="0" lang="zh-CN" altLang="en-US" sz="240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二：蒸发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8" name="文本框 3"/>
          <p:cNvSpPr txBox="1">
            <a:spLocks noChangeArrowheads="1"/>
          </p:cNvSpPr>
          <p:nvPr/>
        </p:nvSpPr>
        <p:spPr bwMode="auto">
          <a:xfrm>
            <a:off x="495013" y="1719812"/>
            <a:ext cx="8408355" cy="3024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50"/>
              </a:spcBef>
            </a:pPr>
            <a:r>
              <a:rPr lang="en-US" altLang="zh-CN" sz="2400" smtClean="0">
                <a:latin typeface="宋体" pitchFamily="2" charset="-122"/>
                <a:ea typeface="宋体" pitchFamily="2" charset="-122"/>
              </a:rPr>
              <a:t>5.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人们喝开水时，怕水烫嘴，常常向水面吹气，使水凉下来，这是因为（　</a:t>
            </a:r>
            <a:r>
              <a:rPr lang="zh-CN" altLang="en-US" sz="2400" smtClean="0">
                <a:latin typeface="宋体" pitchFamily="2" charset="-122"/>
                <a:ea typeface="宋体" pitchFamily="2" charset="-122"/>
              </a:rPr>
              <a:t>  ）</a:t>
            </a:r>
            <a:endParaRPr lang="zh-CN" altLang="en-US" sz="240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30000"/>
              </a:lnSpc>
              <a:spcBef>
                <a:spcPts val="50"/>
              </a:spcBef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Ａ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向水面吹气吹出二氧化碳有制冷作用</a:t>
            </a:r>
          </a:p>
          <a:p>
            <a:pPr>
              <a:lnSpc>
                <a:spcPct val="130000"/>
              </a:lnSpc>
              <a:spcBef>
                <a:spcPts val="50"/>
              </a:spcBef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Ｂ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向水面吹气，可以加快水的蒸发，从而带走较多的热量</a:t>
            </a:r>
          </a:p>
          <a:p>
            <a:pPr>
              <a:lnSpc>
                <a:spcPct val="130000"/>
              </a:lnSpc>
              <a:spcBef>
                <a:spcPts val="50"/>
              </a:spcBef>
            </a:pPr>
            <a:r>
              <a:rPr lang="zh-CN" altLang="en-US" sz="2400">
                <a:latin typeface="宋体" pitchFamily="2" charset="-122"/>
                <a:ea typeface="宋体" pitchFamily="2" charset="-122"/>
              </a:rPr>
              <a:t>Ｃ</a:t>
            </a:r>
            <a:r>
              <a:rPr lang="en-US" altLang="zh-CN" sz="2400">
                <a:latin typeface="宋体" pitchFamily="2" charset="-122"/>
                <a:ea typeface="宋体" pitchFamily="2" charset="-122"/>
              </a:rPr>
              <a:t>.</a:t>
            </a:r>
            <a:r>
              <a:rPr lang="zh-CN" altLang="en-US" sz="2400">
                <a:latin typeface="宋体" pitchFamily="2" charset="-122"/>
                <a:ea typeface="宋体" pitchFamily="2" charset="-122"/>
              </a:rPr>
              <a:t>吹出的气体温度比较低，两者混合水就凉了一</a:t>
            </a:r>
            <a:r>
              <a:rPr lang="zh-CN" altLang="en-US" sz="2400" smtClean="0">
                <a:latin typeface="宋体" pitchFamily="2" charset="-122"/>
                <a:ea typeface="宋体" pitchFamily="2" charset="-122"/>
              </a:rPr>
              <a:t>些</a:t>
            </a:r>
            <a:endParaRPr lang="en-US" altLang="zh-CN" sz="2400" smtClean="0">
              <a:latin typeface="宋体" pitchFamily="2" charset="-122"/>
              <a:ea typeface="宋体" pitchFamily="2" charset="-122"/>
            </a:endParaRPr>
          </a:p>
          <a:p>
            <a:pPr>
              <a:lnSpc>
                <a:spcPct val="130000"/>
              </a:lnSpc>
              <a:spcBef>
                <a:spcPts val="50"/>
              </a:spcBef>
            </a:pPr>
            <a:r>
              <a:rPr lang="en-US" altLang="zh-CN" sz="2400" smtClean="0">
                <a:latin typeface="宋体" pitchFamily="2" charset="-122"/>
                <a:ea typeface="宋体" pitchFamily="2" charset="-122"/>
              </a:rPr>
              <a:t>D.</a:t>
            </a:r>
            <a:r>
              <a:rPr lang="zh-CN" altLang="en-US" sz="2400" smtClean="0">
                <a:latin typeface="宋体" pitchFamily="2" charset="-122"/>
                <a:ea typeface="宋体" pitchFamily="2" charset="-122"/>
              </a:rPr>
              <a:t>吹出的气体温度比较高，两者混合水就凉了一些</a:t>
            </a:r>
          </a:p>
        </p:txBody>
      </p:sp>
      <p:sp>
        <p:nvSpPr>
          <p:cNvPr id="9" name="文本框 4101"/>
          <p:cNvSpPr txBox="1">
            <a:spLocks noChangeArrowheads="1"/>
          </p:cNvSpPr>
          <p:nvPr/>
        </p:nvSpPr>
        <p:spPr bwMode="auto">
          <a:xfrm>
            <a:off x="2239309" y="2213691"/>
            <a:ext cx="50303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宋体" pitchFamily="2" charset="-122"/>
                <a:ea typeface="宋体" pitchFamily="2" charset="-122"/>
              </a:rPr>
              <a:t>B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4"/>
          <p:cNvSpPr>
            <a:spLocks noChangeArrowheads="1"/>
          </p:cNvSpPr>
          <p:nvPr/>
        </p:nvSpPr>
        <p:spPr bwMode="auto">
          <a:xfrm>
            <a:off x="474388" y="768155"/>
            <a:ext cx="8364812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图中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小敏同学做“影响蒸发快慢的因素”的实验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她在两块相同的玻璃片上分别滴入一滴水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观察图中情景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可知小敏同学主要研究蒸发快慢是否与</a:t>
            </a:r>
            <a:r>
              <a:rPr lang="en-US" altLang="zh-CN" sz="24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</a:t>
            </a:r>
            <a:r>
              <a:rPr lang="en-US" altLang="zh-CN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水的温度有关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水的表面积有关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水上方的空气流速有关</a:t>
            </a:r>
          </a:p>
          <a:p>
            <a:pPr algn="just">
              <a:lnSpc>
                <a:spcPct val="150000"/>
              </a:lnSpc>
            </a:pP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上述三个因素都有关</a:t>
            </a:r>
          </a:p>
        </p:txBody>
      </p:sp>
      <p:sp>
        <p:nvSpPr>
          <p:cNvPr id="90181" name="Rectangle 69"/>
          <p:cNvSpPr>
            <a:spLocks noChangeArrowheads="1"/>
          </p:cNvSpPr>
          <p:nvPr/>
        </p:nvSpPr>
        <p:spPr bwMode="auto">
          <a:xfrm>
            <a:off x="5370270" y="2028829"/>
            <a:ext cx="5116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</a:p>
        </p:txBody>
      </p:sp>
      <p:pic>
        <p:nvPicPr>
          <p:cNvPr id="90185" name="Picture 73" descr="C:\Users\Administrator\Desktop\八上物理（人教）四清 教师用书２０１５邹梨花√\Y8.TIF"/>
          <p:cNvPicPr>
            <a:picLocks noChangeAspect="1" noChangeArrowheads="1"/>
          </p:cNvPicPr>
          <p:nvPr/>
        </p:nvPicPr>
        <p:blipFill>
          <a:blip r:embed="rId2" r:link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22278" y="3077876"/>
            <a:ext cx="2590800" cy="11924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545540" y="417399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2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0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0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8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3">
            <a:extLst>
              <a:ext uri="{FF2B5EF4-FFF2-40B4-BE49-F238E27FC236}">
                <a16:creationId xmlns="" xmlns:a16="http://schemas.microsoft.com/office/drawing/2014/main" id="{F2126010-1323-4D13-97AC-AE7C7BC291CF}"/>
              </a:ext>
            </a:extLst>
          </p:cNvPr>
          <p:cNvSpPr/>
          <p:nvPr/>
        </p:nvSpPr>
        <p:spPr>
          <a:xfrm>
            <a:off x="609226" y="1112735"/>
            <a:ext cx="1293222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800" b="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典型例题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3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4" name="文本框 6">
            <a:extLst>
              <a:ext uri="{FF2B5EF4-FFF2-40B4-BE49-F238E27FC236}">
                <a16:creationId xmlns="" xmlns:a16="http://schemas.microsoft.com/office/drawing/2014/main" id="{1F2C7743-AB90-45EC-B95E-A25E02C94235}"/>
              </a:ext>
            </a:extLst>
          </p:cNvPr>
          <p:cNvSpPr txBox="1"/>
          <p:nvPr/>
        </p:nvSpPr>
        <p:spPr>
          <a:xfrm>
            <a:off x="559128" y="403948"/>
            <a:ext cx="1938990" cy="461663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考</a:t>
            </a:r>
            <a:r>
              <a:rPr kumimoji="0" lang="zh-CN" altLang="en-US" sz="240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点</a:t>
            </a:r>
            <a:r>
              <a:rPr kumimoji="0" lang="zh-CN" altLang="en-US" sz="2400" i="0" u="none" strike="noStrike" cap="none" spc="0" normalizeH="0" baseline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itchFamily="34" charset="-122"/>
                <a:ea typeface="微软雅黑" pitchFamily="34" charset="-122"/>
                <a:sym typeface="Arial" panose="020B0706020202030204"/>
              </a:rPr>
              <a:t>三：液化</a:t>
            </a:r>
            <a:endParaRPr kumimoji="0" lang="zh-CN" altLang="en-US" sz="240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itchFamily="34" charset="-122"/>
              <a:ea typeface="微软雅黑" pitchFamily="34" charset="-122"/>
              <a:sym typeface="Arial" panose="020B0706020202030204"/>
            </a:endParaRPr>
          </a:p>
        </p:txBody>
      </p:sp>
      <p:sp>
        <p:nvSpPr>
          <p:cNvPr id="5" name="Rectangle 13"/>
          <p:cNvSpPr>
            <a:spLocks noChangeArrowheads="1"/>
          </p:cNvSpPr>
          <p:nvPr/>
        </p:nvSpPr>
        <p:spPr bwMode="auto">
          <a:xfrm>
            <a:off x="364778" y="1565452"/>
            <a:ext cx="8534400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28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8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如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图是某同学在云南香格里拉风景区中拍摄的晨雾照片，雾的形成过程属于</a:t>
            </a:r>
            <a:r>
              <a:rPr lang="en-US" altLang="zh-CN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    </a:t>
            </a:r>
            <a:r>
              <a:rPr lang="en-US" altLang="zh-CN" sz="28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   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．液化		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B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汽化</a:t>
            </a:r>
          </a:p>
          <a:p>
            <a:pPr algn="just">
              <a:lnSpc>
                <a:spcPct val="15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C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凝固		</a:t>
            </a:r>
            <a:r>
              <a:rPr lang="en-US" altLang="zh-CN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D</a:t>
            </a:r>
            <a:r>
              <a:rPr lang="zh-CN" altLang="en-US" sz="28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．</a:t>
            </a:r>
            <a:r>
              <a:rPr lang="zh-CN" altLang="en-US" sz="280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熔</a:t>
            </a:r>
            <a:r>
              <a:rPr lang="zh-CN" altLang="en-US" sz="28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化</a:t>
            </a:r>
            <a:endParaRPr lang="zh-CN" altLang="en-US" sz="2800" dirty="0">
              <a:solidFill>
                <a:srgbClr val="000000"/>
              </a:solidFill>
              <a:latin typeface="宋体" pitchFamily="2" charset="-122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6" name="Rectangle 42"/>
          <p:cNvSpPr>
            <a:spLocks noChangeArrowheads="1"/>
          </p:cNvSpPr>
          <p:nvPr/>
        </p:nvSpPr>
        <p:spPr bwMode="auto">
          <a:xfrm>
            <a:off x="5305135" y="2343323"/>
            <a:ext cx="3642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A</a:t>
            </a:r>
          </a:p>
        </p:txBody>
      </p:sp>
      <p:pic>
        <p:nvPicPr>
          <p:cNvPr id="73730" name="Picture 2" descr="https://timgsa.baidu.com/timg?image&amp;quality=80&amp;size=b9999_10000&amp;sec=1569324855002&amp;di=1b1569e1022a582087f1404afec904fb&amp;imgtype=0&amp;src=http%3A%2F%2Fimg.sccnn.com%2Fbimg%2F316%2F35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9518" y="3137563"/>
            <a:ext cx="2894455" cy="17559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6">
            <a:extLst>
              <a:ext uri="{FF2B5EF4-FFF2-40B4-BE49-F238E27FC236}">
                <a16:creationId xmlns="" xmlns:a16="http://schemas.microsoft.com/office/drawing/2014/main" id="{00617E96-A574-4D62-B030-536A4A9D852C}"/>
              </a:ext>
            </a:extLst>
          </p:cNvPr>
          <p:cNvSpPr/>
          <p:nvPr/>
        </p:nvSpPr>
        <p:spPr>
          <a:xfrm>
            <a:off x="545540" y="458652"/>
            <a:ext cx="1482639" cy="408620"/>
          </a:xfrm>
          <a:prstGeom prst="roundRect">
            <a:avLst/>
          </a:prstGeom>
          <a:solidFill>
            <a:srgbClr val="92D050"/>
          </a:solidFill>
          <a:ln w="12700" cap="flat">
            <a:solidFill>
              <a:schemeClr val="accent1">
                <a:lumMod val="75000"/>
              </a:schemeClr>
            </a:solidFill>
            <a:prstDash val="solid"/>
            <a:miter lim="8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ctr">
            <a:sp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迁移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训练  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3</a:t>
            </a:r>
            <a:r>
              <a:rPr kumimoji="0" lang="zh-CN" altLang="en-US" sz="1800" b="0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rPr>
              <a:t> </a:t>
            </a:r>
            <a:endParaRPr kumimoji="0" lang="zh-CN" altLang="en-US" sz="1800" b="0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微软雅黑" panose="020B0502040204020203" charset="-122"/>
              <a:ea typeface="微软雅黑" panose="020B0502040204020203" charset="-122"/>
              <a:cs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52927" y="1000022"/>
            <a:ext cx="8515672" cy="2492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240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．</a:t>
            </a:r>
            <a:r>
              <a:rPr lang="zh-CN" altLang="en-US" sz="2400" dirty="0" smtClean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气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锅鸡是云南的名菜之一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“舌尖上的中国”曾播放过。其做法是：将盛有小鸡块和佐料的气锅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(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如图所示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放在盛有清水的汤锅之上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再放到火上蒸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为了保持鸡肉原汁原味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主要是蒸汽通过气锅中间的气嘴将鸡蒸熟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</a:rPr>
              <a:t>，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汤汁是蒸汽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_______(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填“吸热”或“放热”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后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________(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填物态变化名称</a:t>
            </a:r>
            <a:r>
              <a:rPr lang="en-US" altLang="zh-CN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)</a:t>
            </a:r>
            <a:r>
              <a:rPr lang="zh-CN" altLang="en-US" sz="2400" dirty="0">
                <a:solidFill>
                  <a:srgbClr val="00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而形成的。</a:t>
            </a:r>
          </a:p>
        </p:txBody>
      </p:sp>
      <p:sp>
        <p:nvSpPr>
          <p:cNvPr id="4" name="Rectangle 29"/>
          <p:cNvSpPr>
            <a:spLocks noChangeArrowheads="1"/>
          </p:cNvSpPr>
          <p:nvPr/>
        </p:nvSpPr>
        <p:spPr bwMode="auto">
          <a:xfrm>
            <a:off x="4031380" y="2921191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液化</a:t>
            </a:r>
          </a:p>
        </p:txBody>
      </p:sp>
      <p:sp>
        <p:nvSpPr>
          <p:cNvPr id="5" name="Rectangle 31"/>
          <p:cNvSpPr>
            <a:spLocks noChangeArrowheads="1"/>
          </p:cNvSpPr>
          <p:nvPr/>
        </p:nvSpPr>
        <p:spPr bwMode="auto">
          <a:xfrm>
            <a:off x="7406765" y="2467429"/>
            <a:ext cx="80021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Times New Roman" pitchFamily="18" charset="0"/>
              </a:rPr>
              <a:t>放热</a:t>
            </a:r>
          </a:p>
        </p:txBody>
      </p:sp>
      <p:pic>
        <p:nvPicPr>
          <p:cNvPr id="72706" name="Picture 2" descr="https://timgsa.baidu.com/timg?image&amp;quality=80&amp;size=b9999_10000&amp;sec=1569325044557&amp;di=ac2865d1fe7885adb80567e186754727&amp;imgtype=jpg&amp;src=http%3A%2F%2Fimg1.imgtn.bdimg.com%2Fit%2Fu%3D120515016%2C3418142238%26fm%3D214%26gp%3D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5713" y="3499300"/>
            <a:ext cx="2699251" cy="1472319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文本框 3"/>
          <p:cNvSpPr txBox="1">
            <a:spLocks noChangeArrowheads="1"/>
          </p:cNvSpPr>
          <p:nvPr/>
        </p:nvSpPr>
        <p:spPr bwMode="auto">
          <a:xfrm>
            <a:off x="306974" y="3450310"/>
            <a:ext cx="41370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FF0000"/>
              </a:buClr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从热水中拿出气球</a:t>
            </a:r>
            <a:r>
              <a:rPr lang="zh-CN" altLang="en-US" sz="240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             </a:t>
            </a:r>
          </a:p>
          <a:p>
            <a:pPr>
              <a:buClr>
                <a:srgbClr val="FF0000"/>
              </a:buClr>
            </a:pPr>
            <a:r>
              <a:rPr lang="zh-CN" altLang="en-US" sz="240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过一会儿又有什么变化？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89450" y="789168"/>
            <a:ext cx="4255135" cy="2428579"/>
            <a:chOff x="445" y="967"/>
            <a:chExt cx="6701" cy="5112"/>
          </a:xfr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grpSpPr>
        <p:pic>
          <p:nvPicPr>
            <p:cNvPr id="8196" name="图片 5123" descr="无标题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45" y="967"/>
              <a:ext cx="6701" cy="511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197" name="文本框 5124"/>
            <p:cNvSpPr txBox="1"/>
            <p:nvPr/>
          </p:nvSpPr>
          <p:spPr>
            <a:xfrm>
              <a:off x="445" y="3567"/>
              <a:ext cx="1790" cy="200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800" b="1" noProof="1" smtClean="0">
                  <a:solidFill>
                    <a:srgbClr val="FF3300"/>
                  </a:solidFill>
                  <a:latin typeface="Times New Roman" panose="02020603050405020304" pitchFamily="18" charset="0"/>
                  <a:cs typeface="+mn-ea"/>
                </a:rPr>
                <a:t>气</a:t>
              </a:r>
              <a:r>
                <a:rPr lang="zh-CN" altLang="en-US" sz="2800" b="1" noProof="1">
                  <a:solidFill>
                    <a:srgbClr val="FF3300"/>
                  </a:solidFill>
                  <a:latin typeface="Times New Roman" panose="02020603050405020304" pitchFamily="18" charset="0"/>
                  <a:cs typeface="+mn-ea"/>
                </a:rPr>
                <a:t>球膨胀</a:t>
              </a:r>
              <a:endParaRPr lang="zh-CN" altLang="en-US" sz="2800" b="1" noProof="1">
                <a:solidFill>
                  <a:srgbClr val="FF33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4754502" y="797368"/>
            <a:ext cx="3997611" cy="2404463"/>
            <a:chOff x="7325" y="4610"/>
            <a:chExt cx="6240" cy="4935"/>
          </a:xfrm>
        </p:grpSpPr>
        <p:pic>
          <p:nvPicPr>
            <p:cNvPr id="4" name="图片 5125" descr="无标题"/>
            <p:cNvPicPr>
              <a:picLocks noChangeAspect="1"/>
            </p:cNvPicPr>
            <p:nvPr/>
          </p:nvPicPr>
          <p:blipFill>
            <a:blip r:embed="rId3" cstate="print"/>
            <a:srcRect t="14895" b="7507"/>
            <a:stretch>
              <a:fillRect/>
            </a:stretch>
          </p:blipFill>
          <p:spPr>
            <a:xfrm>
              <a:off x="7325" y="4610"/>
              <a:ext cx="6240" cy="4935"/>
            </a:xfrm>
            <a:prstGeom prst="rect">
              <a:avLst/>
            </a:prstGeom>
            <a:noFill/>
            <a:ln w="9525">
              <a:noFill/>
            </a:ln>
            <a:effectLst>
              <a:outerShdw blurRad="50800" dist="38100" dir="2700000" sx="101000" sy="101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198" name="文本框 5126"/>
            <p:cNvSpPr txBox="1">
              <a:spLocks noChangeArrowheads="1"/>
            </p:cNvSpPr>
            <p:nvPr/>
          </p:nvSpPr>
          <p:spPr bwMode="auto">
            <a:xfrm flipH="1">
              <a:off x="7480" y="7273"/>
              <a:ext cx="1447" cy="20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800" b="1" smtClean="0">
                  <a:solidFill>
                    <a:srgbClr val="FF3300"/>
                  </a:solidFill>
                  <a:latin typeface="Times New Roman" pitchFamily="18" charset="0"/>
                </a:rPr>
                <a:t>气</a:t>
              </a:r>
              <a:r>
                <a:rPr lang="zh-CN" altLang="en-US" sz="2800" b="1">
                  <a:solidFill>
                    <a:srgbClr val="FF3300"/>
                  </a:solidFill>
                  <a:latin typeface="Times New Roman" pitchFamily="18" charset="0"/>
                </a:rPr>
                <a:t>球收缩</a:t>
              </a:r>
            </a:p>
          </p:txBody>
        </p:sp>
      </p:grpSp>
      <p:sp>
        <p:nvSpPr>
          <p:cNvPr id="11" name="文本框 2"/>
          <p:cNvSpPr txBox="1">
            <a:spLocks noChangeArrowheads="1"/>
          </p:cNvSpPr>
          <p:nvPr/>
        </p:nvSpPr>
        <p:spPr bwMode="auto">
          <a:xfrm>
            <a:off x="4667599" y="3444353"/>
            <a:ext cx="409139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</a:pPr>
            <a:r>
              <a:rPr lang="zh-CN" altLang="en-US" sz="2400">
                <a:latin typeface="黑体" pitchFamily="49" charset="-122"/>
                <a:ea typeface="黑体" pitchFamily="49" charset="-122"/>
              </a:rPr>
              <a:t>然后放入</a:t>
            </a:r>
            <a:r>
              <a:rPr lang="en-US" altLang="zh-CN" sz="2400">
                <a:latin typeface="黑体" pitchFamily="49" charset="-122"/>
                <a:ea typeface="黑体" pitchFamily="49" charset="-122"/>
              </a:rPr>
              <a:t>80℃</a:t>
            </a:r>
            <a:r>
              <a:rPr lang="zh-CN" altLang="en-US" sz="2400">
                <a:latin typeface="黑体" pitchFamily="49" charset="-122"/>
                <a:ea typeface="黑体" pitchFamily="49" charset="-122"/>
              </a:rPr>
              <a:t>以上的热水</a:t>
            </a:r>
            <a:r>
              <a:rPr lang="zh-CN" altLang="en-US" sz="2400" smtClean="0">
                <a:latin typeface="黑体" pitchFamily="49" charset="-122"/>
                <a:ea typeface="黑体" pitchFamily="49" charset="-122"/>
              </a:rPr>
              <a:t>中</a:t>
            </a:r>
            <a:endParaRPr lang="zh-CN" altLang="en-US" sz="240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buClr>
                <a:srgbClr val="FF0000"/>
              </a:buClr>
            </a:pPr>
            <a:r>
              <a:rPr lang="zh-CN" altLang="en-US" sz="240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你会看到什么变化？</a:t>
            </a:r>
            <a:endParaRPr lang="zh-CN" altLang="en-US" sz="240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08"/>
          <p:cNvSpPr/>
          <p:nvPr/>
        </p:nvSpPr>
        <p:spPr>
          <a:xfrm>
            <a:off x="381170" y="323045"/>
            <a:ext cx="263526" cy="273051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/>
          </a:p>
        </p:txBody>
      </p:sp>
      <p:sp>
        <p:nvSpPr>
          <p:cNvPr id="5" name="Shape 112"/>
          <p:cNvSpPr/>
          <p:nvPr/>
        </p:nvSpPr>
        <p:spPr>
          <a:xfrm>
            <a:off x="390231" y="352255"/>
            <a:ext cx="245403" cy="243841"/>
          </a:xfrm>
          <a:prstGeom prst="rect">
            <a:avLst/>
          </a:prstGeom>
          <a:solidFill>
            <a:srgbClr val="007E27"/>
          </a:solidFill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000" dirty="0" smtClean="0">
                <a:solidFill>
                  <a:srgbClr val="FFFFFF"/>
                </a:solidFill>
              </a:rPr>
              <a:t>0</a:t>
            </a:r>
            <a:r>
              <a:rPr lang="en-US" altLang="zh-CN" sz="1000" dirty="0" smtClean="0">
                <a:solidFill>
                  <a:srgbClr val="FFFFFF"/>
                </a:solidFill>
              </a:rPr>
              <a:t>2</a:t>
            </a:r>
            <a:endParaRPr sz="1000" dirty="0">
              <a:solidFill>
                <a:srgbClr val="FFFFFF"/>
              </a:solidFill>
            </a:endParaRPr>
          </a:p>
        </p:txBody>
      </p:sp>
      <p:sp>
        <p:nvSpPr>
          <p:cNvPr id="6" name="Shape 120"/>
          <p:cNvSpPr/>
          <p:nvPr/>
        </p:nvSpPr>
        <p:spPr>
          <a:xfrm>
            <a:off x="715634" y="316668"/>
            <a:ext cx="923330" cy="276999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0" tIns="0" rIns="0" bIns="0" numCol="1" anchor="t">
            <a:spAutoFit/>
          </a:bodyPr>
          <a:lstStyle>
            <a:lvl1pPr>
              <a:defRPr b="1">
                <a:solidFill>
                  <a:srgbClr val="B61C22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lvl="0">
              <a:defRPr b="0">
                <a:solidFill>
                  <a:srgbClr val="000000"/>
                </a:solidFill>
              </a:defRPr>
            </a:pPr>
            <a:r>
              <a:rPr lang="zh-CN" altLang="en-US" b="1" dirty="0" smtClean="0">
                <a:solidFill>
                  <a:srgbClr val="007E27"/>
                </a:solidFill>
              </a:rPr>
              <a:t>学习目标</a:t>
            </a:r>
            <a:endParaRPr b="1" dirty="0">
              <a:solidFill>
                <a:srgbClr val="007E27"/>
              </a:solidFill>
            </a:endParaRPr>
          </a:p>
        </p:txBody>
      </p:sp>
      <p:sp>
        <p:nvSpPr>
          <p:cNvPr id="7" name="文本框 2"/>
          <p:cNvSpPr txBox="1"/>
          <p:nvPr/>
        </p:nvSpPr>
        <p:spPr>
          <a:xfrm>
            <a:off x="653143" y="788034"/>
            <a:ext cx="8153973" cy="37185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30000"/>
              </a:lnSpc>
              <a:spcBef>
                <a:spcPct val="20000"/>
              </a:spcBef>
            </a:pP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             </a:t>
            </a:r>
            <a:r>
              <a:rPr lang="zh-CN" altLang="en-US" sz="2800" b="1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学习目标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1.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知道什么是汽化、液化。理解液化是汽化的逆过程。</a:t>
            </a: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(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重难点</a:t>
            </a: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)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2.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了解沸腾现象，知道什么是沸点。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3.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知道蒸发可以致冷。 </a:t>
            </a:r>
          </a:p>
          <a:p>
            <a:pPr>
              <a:lnSpc>
                <a:spcPct val="130000"/>
              </a:lnSpc>
              <a:spcBef>
                <a:spcPct val="20000"/>
              </a:spcBef>
            </a:pPr>
            <a:r>
              <a:rPr lang="en-US" altLang="zh-CN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4.</a:t>
            </a:r>
            <a:r>
              <a:rPr lang="zh-CN" altLang="en-US" sz="2800" noProof="1">
                <a:latin typeface="宋体" pitchFamily="2" charset="-122"/>
                <a:ea typeface="宋体" pitchFamily="2" charset="-122"/>
                <a:cs typeface="+mn-ea"/>
                <a:sym typeface="+mn-ea"/>
              </a:rPr>
              <a:t>知道影响蒸发快慢的因素。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08"/>
          <p:cNvSpPr/>
          <p:nvPr/>
        </p:nvSpPr>
        <p:spPr>
          <a:xfrm>
            <a:off x="161803" y="86953"/>
            <a:ext cx="601344" cy="552439"/>
          </a:xfrm>
          <a:prstGeom prst="rect">
            <a:avLst/>
          </a:prstGeom>
          <a:solidFill>
            <a:srgbClr val="007E27">
              <a:alpha val="80000"/>
            </a:srgbClr>
          </a:solidFill>
          <a:ln w="12700">
            <a:noFill/>
            <a:miter lim="400000"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2040204020203" charset="-122"/>
              <a:ea typeface="微软雅黑" panose="020B0502040204020203" charset="-122"/>
              <a:sym typeface="微软雅黑" panose="020B0502040204020203" charset="-122"/>
            </a:endParaRPr>
          </a:p>
        </p:txBody>
      </p:sp>
      <p:sp>
        <p:nvSpPr>
          <p:cNvPr id="16" name="Shape 112"/>
          <p:cNvSpPr/>
          <p:nvPr/>
        </p:nvSpPr>
        <p:spPr>
          <a:xfrm>
            <a:off x="146616" y="107442"/>
            <a:ext cx="623405" cy="46166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>
            <a:lvl1pPr algn="ctr">
              <a:defRPr sz="1000">
                <a:solidFill>
                  <a:srgbClr val="FFFFFF"/>
                </a:solidFill>
                <a:latin typeface="微软雅黑" panose="020B0502040204020203" charset="-122"/>
                <a:ea typeface="微软雅黑" panose="020B0502040204020203" charset="-122"/>
                <a:cs typeface="微软雅黑" panose="020B0502040204020203" charset="-122"/>
                <a:sym typeface="微软雅黑" panose="020B0502040204020203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000000"/>
                </a:solidFill>
              </a:defRPr>
            </a:pPr>
            <a:r>
              <a:rPr kumimoji="0" lang="en-US" altLang="zh-CN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Helvetica"/>
                <a:ea typeface="方正舒体" panose="02010601030101010101" pitchFamily="2" charset="-122"/>
                <a:sym typeface="微软雅黑" panose="020B0502040204020203" charset="-122"/>
              </a:rPr>
              <a:t>2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elvetica"/>
              <a:ea typeface="方正舒体" panose="02010601030101010101" pitchFamily="2" charset="-122"/>
              <a:sym typeface="微软雅黑" panose="020B0502040204020203" charset="-122"/>
            </a:endParaRPr>
          </a:p>
        </p:txBody>
      </p:sp>
      <p:sp>
        <p:nvSpPr>
          <p:cNvPr id="17" name="文本框 1"/>
          <p:cNvSpPr txBox="1"/>
          <p:nvPr/>
        </p:nvSpPr>
        <p:spPr>
          <a:xfrm>
            <a:off x="942833" y="134942"/>
            <a:ext cx="1118253" cy="400108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45719" tIns="45719" rIns="45719" bIns="45719" numCol="1" spcCol="38100" rtlCol="0" anchor="t">
            <a:spAutoFit/>
          </a:bodyPr>
          <a:lstStyle/>
          <a:p>
            <a:pPr marL="0" marR="0" lvl="0" indent="0" algn="l" defTabSz="914400" rtl="0" eaLnBrk="1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Arial" panose="020B0706020202030204"/>
                <a:sym typeface="Arial" panose="020B0706020202030204"/>
              </a:rPr>
              <a:t>课堂活动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Arial" panose="020B0706020202030204"/>
              <a:sym typeface="Arial" panose="020B0706020202030204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819242" y="570438"/>
            <a:ext cx="4669105" cy="0"/>
          </a:xfrm>
          <a:prstGeom prst="line">
            <a:avLst/>
          </a:prstGeom>
          <a:noFill/>
          <a:ln w="28575" cap="flat">
            <a:solidFill>
              <a:srgbClr val="007E27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885717" y="3357503"/>
            <a:ext cx="7205662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FF00FF"/>
              </a:buClr>
              <a:buFont typeface="Wingdings" pitchFamily="2" charset="2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汽化：物质从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液态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变为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气态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的过程。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22204" y="4073677"/>
            <a:ext cx="7532688" cy="51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>
              <a:buClr>
                <a:srgbClr val="FF00FF"/>
              </a:buClr>
              <a:buFont typeface="Wingdings" pitchFamily="2" charset="2"/>
              <a:buNone/>
            </a:pPr>
            <a:r>
              <a:rPr lang="zh-CN" altLang="en-US" sz="2800">
                <a:latin typeface="黑体" pitchFamily="49" charset="-122"/>
                <a:ea typeface="黑体" pitchFamily="49" charset="-122"/>
              </a:rPr>
              <a:t>液化：物质从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气态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变为</a:t>
            </a:r>
            <a:r>
              <a:rPr lang="zh-CN" altLang="en-US" sz="280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液态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的过程。</a:t>
            </a:r>
          </a:p>
        </p:txBody>
      </p:sp>
      <p:sp>
        <p:nvSpPr>
          <p:cNvPr id="19" name="云形标注 18"/>
          <p:cNvSpPr/>
          <p:nvPr/>
        </p:nvSpPr>
        <p:spPr>
          <a:xfrm>
            <a:off x="2013451" y="792037"/>
            <a:ext cx="4594225" cy="1065353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  <a:ln w="19050" cap="flat" cmpd="sng">
            <a:solidFill>
              <a:schemeClr val="accent6">
                <a:lumMod val="75000"/>
              </a:schemeClr>
            </a:solidFill>
            <a:prstDash val="sysDash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2000" noProof="1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+mn-ea"/>
              </a:rPr>
              <a:t>一般气体是看不见、摸不到的</a:t>
            </a:r>
            <a:endParaRPr lang="zh-CN" altLang="en-US" sz="2000" noProof="1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0" name="椭圆 6149" descr="水滴"/>
          <p:cNvSpPr>
            <a:spLocks noChangeArrowheads="1"/>
          </p:cNvSpPr>
          <p:nvPr/>
        </p:nvSpPr>
        <p:spPr bwMode="auto">
          <a:xfrm>
            <a:off x="5021763" y="2173314"/>
            <a:ext cx="838200" cy="627098"/>
          </a:xfrm>
          <a:prstGeom prst="ellipse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rgbClr val="3333FF"/>
                </a:solidFill>
                <a:latin typeface="宋体" pitchFamily="2" charset="-122"/>
              </a:rPr>
              <a:t>液态</a:t>
            </a:r>
          </a:p>
        </p:txBody>
      </p:sp>
      <p:sp>
        <p:nvSpPr>
          <p:cNvPr id="21" name="椭圆 6150"/>
          <p:cNvSpPr>
            <a:spLocks noChangeArrowheads="1"/>
          </p:cNvSpPr>
          <p:nvPr/>
        </p:nvSpPr>
        <p:spPr bwMode="auto">
          <a:xfrm>
            <a:off x="3121525" y="2173314"/>
            <a:ext cx="990600" cy="627098"/>
          </a:xfrm>
          <a:prstGeom prst="ellipse">
            <a:avLst/>
          </a:prstGeom>
          <a:solidFill>
            <a:schemeClr val="bg1"/>
          </a:solidFill>
          <a:ln w="38100">
            <a:noFill/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气态</a:t>
            </a:r>
          </a:p>
        </p:txBody>
      </p:sp>
      <p:grpSp>
        <p:nvGrpSpPr>
          <p:cNvPr id="22" name="组合 21"/>
          <p:cNvGrpSpPr>
            <a:grpSpLocks/>
          </p:cNvGrpSpPr>
          <p:nvPr/>
        </p:nvGrpSpPr>
        <p:grpSpPr bwMode="auto">
          <a:xfrm>
            <a:off x="4034657" y="1947655"/>
            <a:ext cx="1233169" cy="538260"/>
            <a:chOff x="4836" y="3680"/>
            <a:chExt cx="1944" cy="1134"/>
          </a:xfrm>
        </p:grpSpPr>
        <p:sp>
          <p:nvSpPr>
            <p:cNvPr id="23" name="下箭头 6151"/>
            <p:cNvSpPr>
              <a:spLocks noChangeArrowheads="1"/>
            </p:cNvSpPr>
            <p:nvPr/>
          </p:nvSpPr>
          <p:spPr bwMode="auto">
            <a:xfrm rot="5400000">
              <a:off x="5460" y="3963"/>
              <a:ext cx="227" cy="1475"/>
            </a:xfrm>
            <a:prstGeom prst="downArrow">
              <a:avLst>
                <a:gd name="adj1" fmla="val 50000"/>
                <a:gd name="adj2" fmla="val 162264"/>
              </a:avLst>
            </a:prstGeom>
            <a:solidFill>
              <a:srgbClr val="FFFF99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文本框 3"/>
            <p:cNvSpPr txBox="1">
              <a:spLocks noChangeArrowheads="1"/>
            </p:cNvSpPr>
            <p:nvPr/>
          </p:nvSpPr>
          <p:spPr bwMode="auto">
            <a:xfrm>
              <a:off x="4840" y="3680"/>
              <a:ext cx="1940" cy="11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zh-CN" sz="2800">
                  <a:solidFill>
                    <a:srgbClr val="FF0000"/>
                  </a:solidFill>
                </a:rPr>
                <a:t>汽化</a:t>
              </a:r>
            </a:p>
          </p:txBody>
        </p:sp>
      </p:grpSp>
      <p:grpSp>
        <p:nvGrpSpPr>
          <p:cNvPr id="25" name="组合 24"/>
          <p:cNvGrpSpPr>
            <a:grpSpLocks/>
          </p:cNvGrpSpPr>
          <p:nvPr/>
        </p:nvGrpSpPr>
        <p:grpSpPr bwMode="auto">
          <a:xfrm>
            <a:off x="4037514" y="2551234"/>
            <a:ext cx="1019175" cy="634051"/>
            <a:chOff x="4842" y="4952"/>
            <a:chExt cx="1605" cy="1334"/>
          </a:xfrm>
        </p:grpSpPr>
        <p:sp>
          <p:nvSpPr>
            <p:cNvPr id="26" name="下箭头 6152"/>
            <p:cNvSpPr>
              <a:spLocks noChangeArrowheads="1"/>
            </p:cNvSpPr>
            <p:nvPr/>
          </p:nvSpPr>
          <p:spPr bwMode="auto">
            <a:xfrm rot="5400000" flipV="1">
              <a:off x="5528" y="4328"/>
              <a:ext cx="227" cy="1475"/>
            </a:xfrm>
            <a:prstGeom prst="downArrow">
              <a:avLst>
                <a:gd name="adj1" fmla="val 50000"/>
                <a:gd name="adj2" fmla="val 162264"/>
              </a:avLst>
            </a:prstGeom>
            <a:solidFill>
              <a:srgbClr val="FFFF99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文本框 4"/>
            <p:cNvSpPr txBox="1">
              <a:spLocks noChangeArrowheads="1"/>
            </p:cNvSpPr>
            <p:nvPr/>
          </p:nvSpPr>
          <p:spPr bwMode="auto">
            <a:xfrm>
              <a:off x="4842" y="5185"/>
              <a:ext cx="1605" cy="11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zh-CN" sz="2800">
                  <a:solidFill>
                    <a:srgbClr val="FF0000"/>
                  </a:solidFill>
                </a:rPr>
                <a:t>液化</a:t>
              </a:r>
            </a:p>
          </p:txBody>
        </p:sp>
      </p:grp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内容占位符 11265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80035" y="456071"/>
            <a:ext cx="3683000" cy="2204344"/>
          </a:xfrm>
          <a:prstGeom prst="rect">
            <a:avLst/>
          </a:prstGeom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11267" name="文本框 11266"/>
          <p:cNvSpPr txBox="1">
            <a:spLocks noChangeArrowheads="1"/>
          </p:cNvSpPr>
          <p:nvPr/>
        </p:nvSpPr>
        <p:spPr bwMode="auto">
          <a:xfrm>
            <a:off x="831850" y="2660415"/>
            <a:ext cx="8001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  <a:spcBef>
                <a:spcPts val="50"/>
              </a:spcBef>
            </a:pPr>
            <a:r>
              <a:rPr lang="zh-CN" altLang="en-US" sz="2800">
                <a:latin typeface="宋体" pitchFamily="2" charset="-122"/>
              </a:rPr>
              <a:t>    在这两种情况下，水在物态变化上有什么</a:t>
            </a:r>
            <a:r>
              <a:rPr lang="zh-CN" altLang="en-US" sz="2800" u="sng">
                <a:solidFill>
                  <a:srgbClr val="FF0000"/>
                </a:solidFill>
                <a:latin typeface="宋体" pitchFamily="2" charset="-122"/>
              </a:rPr>
              <a:t>相同点</a:t>
            </a:r>
            <a:r>
              <a:rPr lang="zh-CN" altLang="en-US" sz="2800">
                <a:latin typeface="宋体" pitchFamily="2" charset="-122"/>
              </a:rPr>
              <a:t>？有什么</a:t>
            </a:r>
            <a:r>
              <a:rPr lang="zh-CN" altLang="en-US" sz="2800" u="sng">
                <a:solidFill>
                  <a:srgbClr val="FF0000"/>
                </a:solidFill>
                <a:latin typeface="宋体" pitchFamily="2" charset="-122"/>
              </a:rPr>
              <a:t>不同点</a:t>
            </a:r>
            <a:r>
              <a:rPr lang="zh-CN" altLang="en-US" sz="2800">
                <a:latin typeface="宋体" pitchFamily="2" charset="-122"/>
              </a:rPr>
              <a:t>？</a:t>
            </a:r>
          </a:p>
        </p:txBody>
      </p:sp>
      <p:sp>
        <p:nvSpPr>
          <p:cNvPr id="11268" name="矩形 11267"/>
          <p:cNvSpPr>
            <a:spLocks noChangeArrowheads="1"/>
          </p:cNvSpPr>
          <p:nvPr/>
        </p:nvSpPr>
        <p:spPr bwMode="auto">
          <a:xfrm>
            <a:off x="1447800" y="3810094"/>
            <a:ext cx="6324600" cy="42400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都是汽化现象，水变成水蒸气。</a:t>
            </a:r>
          </a:p>
        </p:txBody>
      </p:sp>
      <p:sp>
        <p:nvSpPr>
          <p:cNvPr id="11269" name="矩形 11268"/>
          <p:cNvSpPr>
            <a:spLocks noChangeArrowheads="1"/>
          </p:cNvSpPr>
          <p:nvPr/>
        </p:nvSpPr>
        <p:spPr bwMode="auto">
          <a:xfrm>
            <a:off x="2057401" y="4356430"/>
            <a:ext cx="4134465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宋体" pitchFamily="2" charset="-122"/>
              </a:rPr>
              <a:t>两种方式：沸腾和蒸发。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83125" y="533033"/>
            <a:ext cx="3792220" cy="2127382"/>
          </a:xfrm>
          <a:prstGeom prst="rect">
            <a:avLst/>
          </a:prstGeom>
          <a:noFill/>
          <a:ln w="9525">
            <a:noFill/>
          </a:ln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  <a:softEdge rad="31750"/>
          </a:effectLst>
        </p:spPr>
      </p:pic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0" build="p"/>
      <p:bldP spid="1126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6151"/>
          <p:cNvSpPr txBox="1">
            <a:spLocks noChangeArrowheads="1"/>
          </p:cNvSpPr>
          <p:nvPr/>
        </p:nvSpPr>
        <p:spPr bwMode="auto">
          <a:xfrm>
            <a:off x="681841" y="447455"/>
            <a:ext cx="162095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一、</a:t>
            </a:r>
            <a:r>
              <a:rPr lang="zh-CN" altLang="zh-CN" sz="2800" b="1" smtClean="0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沸</a:t>
            </a:r>
            <a:r>
              <a:rPr lang="zh-CN" altLang="zh-CN" sz="2800" b="1">
                <a:solidFill>
                  <a:srgbClr val="006666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腾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721262" y="2067041"/>
            <a:ext cx="7934600" cy="2031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1" indent="0"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你认真观察过水的沸腾吗？</a:t>
            </a:r>
          </a:p>
          <a:p>
            <a:pPr lvl="1" indent="0"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水在沸腾时有什么特征？</a:t>
            </a:r>
          </a:p>
          <a:p>
            <a:pPr lvl="1" indent="0"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水沸腾后如果继续加热，温度是不是会越来越高？</a:t>
            </a:r>
          </a:p>
        </p:txBody>
      </p:sp>
      <p:sp>
        <p:nvSpPr>
          <p:cNvPr id="13" name="Rectangle 7"/>
          <p:cNvSpPr>
            <a:spLocks noChangeArrowheads="1"/>
          </p:cNvSpPr>
          <p:nvPr/>
        </p:nvSpPr>
        <p:spPr bwMode="gray">
          <a:xfrm>
            <a:off x="838077" y="1357526"/>
            <a:ext cx="4248472" cy="523220"/>
          </a:xfrm>
          <a:prstGeom prst="rect">
            <a:avLst/>
          </a:prstGeom>
          <a:noFill/>
          <a:ln w="5715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kumimoji="0" lang="zh-CN" altLang="en-US" sz="2800" b="1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探</a:t>
            </a:r>
            <a:r>
              <a:rPr kumimoji="0" lang="zh-CN" altLang="en-US" sz="2800" b="1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究水的沸腾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>
          <a:xfrm>
            <a:off x="364781" y="668775"/>
            <a:ext cx="4968875" cy="1881920"/>
          </a:xfrm>
          <a:prstGeom prst="rect">
            <a:avLst/>
          </a:prstGeom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Arial" panose="020B0706020202030204"/>
              </a:rPr>
              <a:t>1</a:t>
            </a:r>
            <a:r>
              <a:rPr kumimoji="0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rgbClr val="0066CC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sym typeface="Arial" panose="020B0706020202030204"/>
              </a:rPr>
              <a:t>．实验目的：</a:t>
            </a:r>
          </a:p>
          <a:p>
            <a:pPr marL="0" marR="0" lvl="0" indent="0" defTabSz="914400" eaLnBrk="1" fontAlgn="auto" latinLnBrk="0" hangingPunct="1">
              <a:lnSpc>
                <a:spcPct val="125000"/>
              </a:lnSpc>
              <a:spcBef>
                <a:spcPct val="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/>
            </a:pPr>
            <a:r>
              <a:rPr kumimoji="0" lang="zh-CN" altLang="en-US" sz="2800" i="0" u="none" strike="noStrike" kern="0" cap="none" spc="0" normalizeH="0" baseline="0" noProof="0" smtClean="0">
                <a:ln>
                  <a:noFill/>
                </a:ln>
                <a:solidFill>
                  <a:srgbClr val="333333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sym typeface="Arial" panose="020B0706020202030204"/>
              </a:rPr>
              <a:t>观察沸腾前后水中气泡的变化情况和温度的变化规律。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51030" y="2577919"/>
            <a:ext cx="4968875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800" b="1" dirty="0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b="1" dirty="0">
                <a:solidFill>
                  <a:srgbClr val="0066CC"/>
                </a:solidFill>
                <a:latin typeface="黑体" pitchFamily="49" charset="-122"/>
                <a:ea typeface="黑体" pitchFamily="49" charset="-122"/>
              </a:rPr>
              <a:t>．实验器材：</a:t>
            </a:r>
          </a:p>
          <a:p>
            <a:pPr>
              <a:lnSpc>
                <a:spcPct val="125000"/>
              </a:lnSpc>
            </a:pPr>
            <a:r>
              <a:rPr kumimoji="0" lang="zh-CN" altLang="en-US" sz="2800" smtClean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铁</a:t>
            </a:r>
            <a:r>
              <a:rPr kumimoji="0"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架台、酒精灯、石棉网、温度计、装有适量水的烧杯和杯盖等。</a:t>
            </a:r>
            <a:r>
              <a:rPr kumimoji="0" lang="zh-CN" altLang="en-US" sz="2800" b="1" dirty="0">
                <a:solidFill>
                  <a:schemeClr val="tx2"/>
                </a:solidFill>
                <a:ea typeface="楷体_GB2312" pitchFamily="49" charset="-122"/>
              </a:rPr>
              <a:t> </a:t>
            </a:r>
          </a:p>
        </p:txBody>
      </p:sp>
      <p:pic>
        <p:nvPicPr>
          <p:cNvPr id="10" name="Picture 6" descr="twl8s0402280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2910" y="1052005"/>
            <a:ext cx="3448297" cy="3348115"/>
          </a:xfrm>
          <a:prstGeom prst="rect">
            <a:avLst/>
          </a:prstGeom>
          <a:noFill/>
        </p:spPr>
      </p:pic>
    </p:spTree>
  </p:cSld>
  <p:clrMapOvr>
    <a:masterClrMapping/>
  </p:clrMapOvr>
  <p:transition spd="slow" advClick="0" advTm="2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2F2F2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9050">
          <a:noFill/>
        </a:ln>
      </a:spPr>
      <a:bodyPr/>
      <a:lstStyle>
        <a:defPPr>
          <a:lnSpc>
            <a:spcPct val="150000"/>
          </a:lnSpc>
          <a:defRPr sz="2400" noProof="1">
            <a:latin typeface="Times New Roman" panose="02020603050405020304" pitchFamily="18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8F8F8F"/>
      </a:accent3>
      <a:accent4>
        <a:srgbClr val="707070"/>
      </a:accent4>
      <a:accent5>
        <a:srgbClr val="DAEDEF"/>
      </a:accent5>
      <a:accent6>
        <a:srgbClr val="2D2D8A"/>
      </a:accent6>
      <a:hlink>
        <a:srgbClr val="0000FF"/>
      </a:hlink>
      <a:folHlink>
        <a:srgbClr val="FF00FF"/>
      </a:folHlink>
    </a:clrScheme>
    <a:fontScheme name="Default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微软雅黑" panose="020B0502040204020203" charset="-122"/>
            <a:ea typeface="微软雅黑" panose="020B0502040204020203" charset="-122"/>
            <a:cs typeface="微软雅黑" panose="020B0502040204020203" charset="-122"/>
            <a:sym typeface="微软雅黑" panose="020B0502040204020203" charset="-122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BBE0E3"/>
          </a:solidFill>
          <a:prstDash val="solid"/>
          <a:miter lim="8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Arial" panose="020B0706020202030204"/>
            <a:ea typeface="Arial" panose="020B0706020202030204"/>
            <a:cs typeface="Arial" panose="020B0706020202030204"/>
            <a:sym typeface="Arial" panose="020B07060202020302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581</TotalTime>
  <Words>1473</Words>
  <Application>Microsoft Office PowerPoint</Application>
  <PresentationFormat>自定义</PresentationFormat>
  <Paragraphs>250</Paragraphs>
  <Slides>35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35</vt:i4>
      </vt:variant>
    </vt:vector>
  </HeadingPairs>
  <TitlesOfParts>
    <vt:vector size="36" baseType="lpstr">
      <vt:lpstr>Default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zxxk</dc:creator>
  <cp:lastModifiedBy>User</cp:lastModifiedBy>
  <cp:revision>89</cp:revision>
  <dcterms:created xsi:type="dcterms:W3CDTF">2019-04-02T02:49:40Z</dcterms:created>
  <dcterms:modified xsi:type="dcterms:W3CDTF">2019-11-23T03:34:44Z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2052-2.5.0.931</vt:lpwstr>
  </property>
</Properties>
</file>