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76" r:id="rId5"/>
    <p:sldId id="275" r:id="rId6"/>
    <p:sldId id="278" r:id="rId7"/>
    <p:sldId id="288" r:id="rId8"/>
    <p:sldId id="293" r:id="rId9"/>
    <p:sldId id="269" r:id="rId10"/>
    <p:sldId id="281" r:id="rId11"/>
    <p:sldId id="282" r:id="rId12"/>
    <p:sldId id="283" r:id="rId13"/>
    <p:sldId id="284" r:id="rId14"/>
    <p:sldId id="285" r:id="rId15"/>
    <p:sldId id="286" r:id="rId1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6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4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ctrTitle"/>
          </p:nvPr>
        </p:nvSpPr>
        <p:spPr>
          <a:xfrm>
            <a:off x="828675" y="1123950"/>
            <a:ext cx="7772400" cy="1470025"/>
          </a:xfrm>
        </p:spPr>
        <p:txBody>
          <a:bodyPr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zh-CN" noProof="0" smtClean="0"/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subTitle" idx="1"/>
          </p:nvPr>
        </p:nvSpPr>
        <p:spPr>
          <a:xfrm>
            <a:off x="2124075" y="2349500"/>
            <a:ext cx="6400800" cy="17526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zh-CN" noProof="0" smtClean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605AE-1C7C-477C-BFA5-C92AA44DB87E}" type="datetimeFigureOut">
              <a:rPr lang="zh-CN" altLang="en-US"/>
              <a:pPr>
                <a:defRPr/>
              </a:pPr>
              <a:t>2018/7/21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DBEF8-DE80-4541-8D9F-301E823F97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9CEAF-3AB8-49E7-BCD9-516C87058E36}" type="datetimeFigureOut">
              <a:rPr lang="zh-CN" altLang="en-US"/>
              <a:pPr>
                <a:defRPr/>
              </a:pPr>
              <a:t>2018/7/21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2502A-B814-4A04-861B-62416A5A65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15113" y="133350"/>
            <a:ext cx="2114550" cy="56007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66700" y="133350"/>
            <a:ext cx="6196013" cy="56007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05377-27D4-4F5F-8CA4-6E7F2A486571}" type="datetimeFigureOut">
              <a:rPr lang="zh-CN" altLang="en-US"/>
              <a:pPr>
                <a:defRPr/>
              </a:pPr>
              <a:t>2018/7/21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67AFE-6E2A-4B58-90A6-987249A11A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6700" y="133350"/>
            <a:ext cx="7345363" cy="6540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500063" y="1208088"/>
            <a:ext cx="8229600" cy="4525962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542A9-A035-4DD7-AA3C-D4ABC21433F2}" type="datetimeFigureOut">
              <a:rPr lang="zh-CN" altLang="en-US"/>
              <a:pPr>
                <a:defRPr/>
              </a:pPr>
              <a:t>2018/7/21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53E42-CDE8-4F48-9D97-8009EE77C60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C6BB6-2CC3-4DC5-9B4C-C1A913FB21AB}" type="datetimeFigureOut">
              <a:rPr lang="zh-CN" altLang="en-US"/>
              <a:pPr>
                <a:defRPr/>
              </a:pPr>
              <a:t>2018/7/21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33B8D-B0FC-45CB-BE2D-8D0DC36B39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14629-D87B-49EA-8E7C-6919ACA65235}" type="datetimeFigureOut">
              <a:rPr lang="zh-CN" altLang="en-US"/>
              <a:pPr>
                <a:defRPr/>
              </a:pPr>
              <a:t>2018/7/21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D2600-A828-4FBE-85ED-93CA5E94C6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0063" y="1208088"/>
            <a:ext cx="4038600" cy="45259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91063" y="1208088"/>
            <a:ext cx="4038600" cy="45259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A3E55-1CDC-49AC-86D3-06DE5BA06D1B}" type="datetimeFigureOut">
              <a:rPr lang="zh-CN" altLang="en-US"/>
              <a:pPr>
                <a:defRPr/>
              </a:pPr>
              <a:t>2018/7/21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9CA15-C4FE-43FC-BA8D-A0292559095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2DD19-2F2B-4E8C-8E84-25D3353262F1}" type="datetimeFigureOut">
              <a:rPr lang="zh-CN" altLang="en-US"/>
              <a:pPr>
                <a:defRPr/>
              </a:pPr>
              <a:t>2018/7/21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415C6-4D64-4AFE-9D74-6744B81D62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09E8E-E78C-4AC8-83EB-335AE6415E92}" type="datetimeFigureOut">
              <a:rPr lang="zh-CN" altLang="en-US"/>
              <a:pPr>
                <a:defRPr/>
              </a:pPr>
              <a:t>2018/7/21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5ED75-C068-4B83-9F39-7A2BED0419B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950AC-85C3-4A29-A4D9-451256094E08}" type="datetimeFigureOut">
              <a:rPr lang="zh-CN" altLang="en-US"/>
              <a:pPr>
                <a:defRPr/>
              </a:pPr>
              <a:t>2018/7/21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30020-3AD3-4D4D-973C-D71E53F6551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7035F-61E9-4517-B1E6-A2BE40ED1984}" type="datetimeFigureOut">
              <a:rPr lang="zh-CN" altLang="en-US"/>
              <a:pPr>
                <a:defRPr/>
              </a:pPr>
              <a:t>2018/7/21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F9744-31E9-460F-9945-91D9AE82D5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3A8AD-398A-40CE-9DC6-13831A51DA64}" type="datetimeFigureOut">
              <a:rPr lang="zh-CN" altLang="en-US"/>
              <a:pPr>
                <a:defRPr/>
              </a:pPr>
              <a:t>2018/7/21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AE960-9F64-449B-A9C3-F9BC1C98C59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266700" y="133350"/>
            <a:ext cx="7345363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20808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rgbClr val="8A8A8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6C51E82-8663-4193-9557-C9C794E3C39C}" type="datetimeFigureOut">
              <a:rPr lang="zh-CN" altLang="en-US"/>
              <a:pPr>
                <a:defRPr/>
              </a:pPr>
              <a:t>2018/7/21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08725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rgbClr val="8A8A8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200">
                <a:solidFill>
                  <a:srgbClr val="8A8A8A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C0447DE-BD99-43B5-A109-23E0343EAD7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ctrTitle"/>
          </p:nvPr>
        </p:nvSpPr>
        <p:spPr>
          <a:xfrm>
            <a:off x="539750" y="1052513"/>
            <a:ext cx="7772400" cy="1470025"/>
          </a:xfrm>
        </p:spPr>
        <p:txBody>
          <a:bodyPr/>
          <a:lstStyle/>
          <a:p>
            <a:pPr algn="ctr" eaLnBrk="1" hangingPunct="1"/>
            <a:r>
              <a:rPr lang="en-US" altLang="zh-CN" sz="8000" smtClean="0">
                <a:latin typeface="宋体" charset="-122"/>
                <a:ea typeface="宋体" charset="-122"/>
              </a:rPr>
              <a:t>《</a:t>
            </a:r>
            <a:r>
              <a:rPr lang="zh-CN" altLang="en-US" sz="8000" smtClean="0">
                <a:latin typeface="宋体" charset="-122"/>
                <a:ea typeface="宋体" charset="-122"/>
              </a:rPr>
              <a:t>电流表的使用</a:t>
            </a:r>
            <a:r>
              <a:rPr lang="en-US" altLang="zh-CN" sz="8000" smtClean="0">
                <a:latin typeface="宋体" charset="-122"/>
                <a:ea typeface="宋体" charset="-122"/>
              </a:rPr>
              <a:t>》</a:t>
            </a:r>
          </a:p>
        </p:txBody>
      </p:sp>
      <p:sp>
        <p:nvSpPr>
          <p:cNvPr id="14338" name="副标题 2"/>
          <p:cNvSpPr>
            <a:spLocks noGrp="1"/>
          </p:cNvSpPr>
          <p:nvPr>
            <p:ph type="subTitle" idx="1"/>
          </p:nvPr>
        </p:nvSpPr>
        <p:spPr>
          <a:xfrm>
            <a:off x="1476375" y="4292600"/>
            <a:ext cx="6400800" cy="1824038"/>
          </a:xfrm>
        </p:spPr>
        <p:txBody>
          <a:bodyPr/>
          <a:lstStyle/>
          <a:p>
            <a:pPr algn="ctr" eaLnBrk="1" hangingPunct="1"/>
            <a:r>
              <a:rPr lang="zh-CN" altLang="en-US" sz="3600" b="1" smtClean="0">
                <a:latin typeface="宋体" charset="-122"/>
                <a:ea typeface="宋体" charset="-122"/>
              </a:rPr>
              <a:t>南岗中心学校</a:t>
            </a:r>
          </a:p>
          <a:p>
            <a:pPr algn="ctr" eaLnBrk="1" hangingPunct="1"/>
            <a:r>
              <a:rPr lang="zh-CN" altLang="en-US" sz="3600" b="1" smtClean="0">
                <a:latin typeface="宋体" charset="-122"/>
                <a:ea typeface="宋体" charset="-122"/>
              </a:rPr>
              <a:t>黄剑华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"/>
          <p:cNvSpPr txBox="1">
            <a:spLocks noChangeArrowheads="1"/>
          </p:cNvSpPr>
          <p:nvPr/>
        </p:nvSpPr>
        <p:spPr bwMode="auto">
          <a:xfrm>
            <a:off x="827088" y="2420938"/>
            <a:ext cx="74993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9600">
                <a:ea typeface="黑体" pitchFamily="49" charset="-122"/>
              </a:rPr>
              <a:t>电流表的连接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4"/>
          <p:cNvSpPr txBox="1">
            <a:spLocks noChangeArrowheads="1"/>
          </p:cNvSpPr>
          <p:nvPr/>
        </p:nvSpPr>
        <p:spPr bwMode="auto">
          <a:xfrm>
            <a:off x="3400425" y="2282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/>
          </a:p>
        </p:txBody>
      </p:sp>
      <p:pic>
        <p:nvPicPr>
          <p:cNvPr id="24578" name="Picture 5" descr="电流表的接法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196975"/>
            <a:ext cx="6581775" cy="493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/>
          <p:cNvSpPr txBox="1">
            <a:spLocks noChangeArrowheads="1"/>
          </p:cNvSpPr>
          <p:nvPr/>
        </p:nvSpPr>
        <p:spPr bwMode="auto">
          <a:xfrm>
            <a:off x="684213" y="1681163"/>
            <a:ext cx="26225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800">
                <a:solidFill>
                  <a:srgbClr val="170601"/>
                </a:solidFill>
                <a:ea typeface="黑体" pitchFamily="49" charset="-122"/>
              </a:rPr>
              <a:t>想一想？</a:t>
            </a:r>
          </a:p>
        </p:txBody>
      </p:sp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1619250" y="2781300"/>
            <a:ext cx="693261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>
                <a:ea typeface="黑体" pitchFamily="49" charset="-122"/>
              </a:rPr>
              <a:t>实验时，试触时发现下列几种情况。试分析其原因以及解决问题的方法。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323850" y="792163"/>
            <a:ext cx="4984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>
                <a:ea typeface="黑体" pitchFamily="49" charset="-122"/>
              </a:rPr>
              <a:t>情况</a:t>
            </a:r>
            <a:r>
              <a:rPr lang="en-US" altLang="zh-CN" sz="3600">
                <a:ea typeface="黑体" pitchFamily="49" charset="-122"/>
              </a:rPr>
              <a:t>1       </a:t>
            </a:r>
            <a:r>
              <a:rPr lang="zh-CN" altLang="en-US" sz="3600">
                <a:ea typeface="黑体" pitchFamily="49" charset="-122"/>
              </a:rPr>
              <a:t>指针向左偏转</a:t>
            </a:r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341438"/>
            <a:ext cx="591502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116013" y="5661025"/>
            <a:ext cx="7045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/>
              <a:t>可能是</a:t>
            </a:r>
            <a:r>
              <a:rPr lang="zh-CN" altLang="en-US" sz="3600" b="1">
                <a:solidFill>
                  <a:schemeClr val="tx2"/>
                </a:solidFill>
              </a:rPr>
              <a:t>正负</a:t>
            </a:r>
            <a:r>
              <a:rPr lang="zh-CN" altLang="en-US" sz="3600"/>
              <a:t>接线柱</a:t>
            </a:r>
            <a:r>
              <a:rPr lang="zh-CN" altLang="en-US" sz="3600">
                <a:solidFill>
                  <a:schemeClr val="tx2"/>
                </a:solidFill>
              </a:rPr>
              <a:t>接反</a:t>
            </a:r>
            <a:r>
              <a:rPr lang="zh-CN" altLang="en-US" sz="3600"/>
              <a:t>了，应</a:t>
            </a:r>
            <a:r>
              <a:rPr lang="zh-CN" altLang="en-US" sz="3600" u="sng">
                <a:solidFill>
                  <a:schemeClr val="tx2"/>
                </a:solidFill>
              </a:rPr>
              <a:t>改接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323850" y="792163"/>
            <a:ext cx="640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>
                <a:ea typeface="黑体" pitchFamily="49" charset="-122"/>
              </a:rPr>
              <a:t>情况</a:t>
            </a:r>
            <a:r>
              <a:rPr lang="en-US" altLang="zh-CN" sz="3600">
                <a:ea typeface="黑体" pitchFamily="49" charset="-122"/>
              </a:rPr>
              <a:t>2    </a:t>
            </a:r>
            <a:r>
              <a:rPr lang="zh-CN" altLang="en-US" sz="3600">
                <a:ea typeface="黑体" pitchFamily="49" charset="-122"/>
              </a:rPr>
              <a:t>指针正向偏转过大       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116013" y="5661025"/>
            <a:ext cx="749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/>
              <a:t>这是</a:t>
            </a:r>
            <a:r>
              <a:rPr lang="zh-CN" altLang="en-US" sz="3600">
                <a:solidFill>
                  <a:schemeClr val="tx2"/>
                </a:solidFill>
              </a:rPr>
              <a:t>量程</a:t>
            </a:r>
            <a:r>
              <a:rPr lang="zh-CN" altLang="en-US" sz="3600"/>
              <a:t>选择</a:t>
            </a:r>
            <a:r>
              <a:rPr lang="zh-CN" altLang="en-US" sz="3600">
                <a:solidFill>
                  <a:schemeClr val="tx2"/>
                </a:solidFill>
              </a:rPr>
              <a:t>偏小</a:t>
            </a:r>
            <a:r>
              <a:rPr lang="zh-CN" altLang="en-US" sz="3600"/>
              <a:t>，应</a:t>
            </a:r>
            <a:r>
              <a:rPr lang="zh-CN" altLang="en-US" sz="3600" u="sng">
                <a:solidFill>
                  <a:schemeClr val="tx2"/>
                </a:solidFill>
              </a:rPr>
              <a:t>改接较大量程</a:t>
            </a:r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341438"/>
            <a:ext cx="55721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标题 1"/>
          <p:cNvSpPr>
            <a:spLocks noGrp="1"/>
          </p:cNvSpPr>
          <p:nvPr>
            <p:ph type="ctrTitle" idx="4294967295"/>
          </p:nvPr>
        </p:nvSpPr>
        <p:spPr>
          <a:xfrm>
            <a:off x="684213" y="2133600"/>
            <a:ext cx="7772400" cy="1470025"/>
          </a:xfrm>
        </p:spPr>
        <p:txBody>
          <a:bodyPr/>
          <a:lstStyle/>
          <a:p>
            <a:pPr algn="ctr" eaLnBrk="1" hangingPunct="1"/>
            <a:r>
              <a:rPr lang="zh-CN" altLang="en-US" sz="8000" smtClean="0">
                <a:solidFill>
                  <a:schemeClr val="tx1"/>
                </a:solidFill>
                <a:latin typeface="宋体" charset="-122"/>
                <a:ea typeface="宋体" charset="-122"/>
              </a:rPr>
              <a:t>谢谢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3" descr="22)NQXISI%Y~U(52B5`(_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908050"/>
            <a:ext cx="7762875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2"/>
          <p:cNvSpPr txBox="1">
            <a:spLocks noChangeArrowheads="1"/>
          </p:cNvSpPr>
          <p:nvPr/>
        </p:nvSpPr>
        <p:spPr bwMode="auto">
          <a:xfrm>
            <a:off x="1619250" y="2205038"/>
            <a:ext cx="62801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9600">
                <a:ea typeface="黑体" pitchFamily="49" charset="-122"/>
              </a:rPr>
              <a:t>量程的选择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3"/>
          <p:cNvGrpSpPr>
            <a:grpSpLocks/>
          </p:cNvGrpSpPr>
          <p:nvPr/>
        </p:nvGrpSpPr>
        <p:grpSpPr bwMode="auto">
          <a:xfrm>
            <a:off x="1066800" y="685800"/>
            <a:ext cx="7496175" cy="4743450"/>
            <a:chOff x="204" y="572"/>
            <a:chExt cx="5142" cy="3541"/>
          </a:xfrm>
        </p:grpSpPr>
        <p:grpSp>
          <p:nvGrpSpPr>
            <p:cNvPr id="17417" name="Group 4"/>
            <p:cNvGrpSpPr>
              <a:grpSpLocks/>
            </p:cNvGrpSpPr>
            <p:nvPr/>
          </p:nvGrpSpPr>
          <p:grpSpPr bwMode="auto">
            <a:xfrm>
              <a:off x="204" y="572"/>
              <a:ext cx="5142" cy="3541"/>
              <a:chOff x="295" y="255"/>
              <a:chExt cx="5142" cy="3541"/>
            </a:xfrm>
          </p:grpSpPr>
          <p:grpSp>
            <p:nvGrpSpPr>
              <p:cNvPr id="17428" name="Group 5"/>
              <p:cNvGrpSpPr>
                <a:grpSpLocks/>
              </p:cNvGrpSpPr>
              <p:nvPr/>
            </p:nvGrpSpPr>
            <p:grpSpPr bwMode="auto">
              <a:xfrm>
                <a:off x="295" y="255"/>
                <a:ext cx="5142" cy="2793"/>
                <a:chOff x="295" y="300"/>
                <a:chExt cx="5142" cy="2793"/>
              </a:xfrm>
            </p:grpSpPr>
            <p:grpSp>
              <p:nvGrpSpPr>
                <p:cNvPr id="17430" name="Group 6"/>
                <p:cNvGrpSpPr>
                  <a:grpSpLocks/>
                </p:cNvGrpSpPr>
                <p:nvPr/>
              </p:nvGrpSpPr>
              <p:grpSpPr bwMode="auto">
                <a:xfrm>
                  <a:off x="793" y="1071"/>
                  <a:ext cx="3855" cy="1339"/>
                  <a:chOff x="839" y="1071"/>
                  <a:chExt cx="3855" cy="1339"/>
                </a:xfrm>
              </p:grpSpPr>
              <p:sp>
                <p:nvSpPr>
                  <p:cNvPr id="17474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46" y="1071"/>
                    <a:ext cx="726" cy="56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sz="4400">
                        <a:latin typeface="Times New Roman" pitchFamily="18" charset="0"/>
                      </a:rPr>
                      <a:t> </a:t>
                    </a:r>
                    <a:r>
                      <a:rPr lang="en-US" altLang="zh-CN" sz="4400">
                        <a:latin typeface="Times New Roman" pitchFamily="18" charset="0"/>
                      </a:rPr>
                      <a:t>0.2</a:t>
                    </a:r>
                  </a:p>
                </p:txBody>
              </p:sp>
              <p:sp>
                <p:nvSpPr>
                  <p:cNvPr id="17475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16" y="1162"/>
                    <a:ext cx="680" cy="56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4400">
                        <a:latin typeface="Times New Roman" pitchFamily="18" charset="0"/>
                      </a:rPr>
                      <a:t>0.4</a:t>
                    </a:r>
                  </a:p>
                </p:txBody>
              </p:sp>
              <p:sp>
                <p:nvSpPr>
                  <p:cNvPr id="17476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14" y="1795"/>
                    <a:ext cx="680" cy="56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4400">
                        <a:latin typeface="Times New Roman" pitchFamily="18" charset="0"/>
                      </a:rPr>
                      <a:t>0.6</a:t>
                    </a:r>
                  </a:p>
                </p:txBody>
              </p:sp>
              <p:sp>
                <p:nvSpPr>
                  <p:cNvPr id="17477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9" y="1795"/>
                    <a:ext cx="453" cy="6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4800">
                        <a:latin typeface="Times New Roman" pitchFamily="18" charset="0"/>
                      </a:rPr>
                      <a:t>0</a:t>
                    </a:r>
                  </a:p>
                </p:txBody>
              </p:sp>
            </p:grpSp>
            <p:grpSp>
              <p:nvGrpSpPr>
                <p:cNvPr id="17431" name="Group 11"/>
                <p:cNvGrpSpPr>
                  <a:grpSpLocks/>
                </p:cNvGrpSpPr>
                <p:nvPr/>
              </p:nvGrpSpPr>
              <p:grpSpPr bwMode="auto">
                <a:xfrm>
                  <a:off x="295" y="300"/>
                  <a:ext cx="5142" cy="2793"/>
                  <a:chOff x="295" y="300"/>
                  <a:chExt cx="5142" cy="2793"/>
                </a:xfrm>
              </p:grpSpPr>
              <p:sp>
                <p:nvSpPr>
                  <p:cNvPr id="17432" name="Line 1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746" y="1253"/>
                    <a:ext cx="1115" cy="1832"/>
                  </a:xfrm>
                  <a:prstGeom prst="line">
                    <a:avLst/>
                  </a:prstGeom>
                  <a:noFill/>
                  <a:ln w="127000">
                    <a:solidFill>
                      <a:schemeClr val="tx1"/>
                    </a:solidFill>
                    <a:round/>
                    <a:headEnd type="triangle" w="sm" len="lg"/>
                    <a:tailEnd type="none" w="sm" len="lg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7433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295" y="300"/>
                    <a:ext cx="5142" cy="2793"/>
                    <a:chOff x="295" y="300"/>
                    <a:chExt cx="5142" cy="2793"/>
                  </a:xfrm>
                </p:grpSpPr>
                <p:grpSp>
                  <p:nvGrpSpPr>
                    <p:cNvPr id="17434" name="Group 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5" y="300"/>
                      <a:ext cx="5142" cy="2793"/>
                      <a:chOff x="295" y="300"/>
                      <a:chExt cx="5142" cy="2793"/>
                    </a:xfrm>
                  </p:grpSpPr>
                  <p:grpSp>
                    <p:nvGrpSpPr>
                      <p:cNvPr id="17436" name="Group 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76" y="709"/>
                        <a:ext cx="4502" cy="2384"/>
                        <a:chOff x="476" y="709"/>
                        <a:chExt cx="4502" cy="2384"/>
                      </a:xfrm>
                    </p:grpSpPr>
                    <p:grpSp>
                      <p:nvGrpSpPr>
                        <p:cNvPr id="17441" name="Group 1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476" y="709"/>
                          <a:ext cx="4502" cy="1176"/>
                          <a:chOff x="1662" y="860"/>
                          <a:chExt cx="5076" cy="1462"/>
                        </a:xfrm>
                      </p:grpSpPr>
                      <p:sp>
                        <p:nvSpPr>
                          <p:cNvPr id="17443" name="Line 1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662" y="1986"/>
                            <a:ext cx="423" cy="336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444" name="Line 1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966" y="1998"/>
                            <a:ext cx="223" cy="200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445" name="Line 1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090" y="1867"/>
                            <a:ext cx="211" cy="214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446" name="Line 2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222" y="1745"/>
                            <a:ext cx="198" cy="225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447" name="Line 2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361" y="1630"/>
                            <a:ext cx="184" cy="237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448" name="Line 2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427" y="1408"/>
                            <a:ext cx="248" cy="364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449" name="Line 2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658" y="1427"/>
                            <a:ext cx="154" cy="257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450" name="Line 2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815" y="1339"/>
                            <a:ext cx="138" cy="266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451" name="Line 2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977" y="1261"/>
                            <a:ext cx="122" cy="274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452" name="Line 2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143" y="1192"/>
                            <a:ext cx="106" cy="281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453" name="Line 2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243" y="905"/>
                            <a:ext cx="159" cy="516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454" name="Line 2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487" y="1086"/>
                            <a:ext cx="71" cy="291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455" name="Line 2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663" y="1048"/>
                            <a:ext cx="54" cy="296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456" name="Line 3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1" y="1022"/>
                            <a:ext cx="36" cy="297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457" name="Line 3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4020" y="1005"/>
                            <a:ext cx="18" cy="300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458" name="Line 3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4200" y="860"/>
                            <a:ext cx="0" cy="440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459" name="Line 3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4362" y="1005"/>
                            <a:ext cx="18" cy="300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460" name="Line 3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4523" y="1022"/>
                            <a:ext cx="36" cy="297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461" name="Line 3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4683" y="1048"/>
                            <a:ext cx="54" cy="296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462" name="Line 3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4842" y="1086"/>
                            <a:ext cx="71" cy="291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463" name="Line 3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4998" y="905"/>
                            <a:ext cx="159" cy="516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464" name="Line 3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5151" y="1192"/>
                            <a:ext cx="106" cy="281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465" name="Line 3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5301" y="1261"/>
                            <a:ext cx="122" cy="274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466" name="Line 4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5447" y="1339"/>
                            <a:ext cx="138" cy="266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467" name="Line 4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5588" y="1427"/>
                            <a:ext cx="154" cy="257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468" name="Line 4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5725" y="1408"/>
                            <a:ext cx="248" cy="364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469" name="Line 4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5855" y="1630"/>
                            <a:ext cx="184" cy="237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470" name="Line 4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5980" y="1745"/>
                            <a:ext cx="198" cy="225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471" name="Line 4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6099" y="1867"/>
                            <a:ext cx="211" cy="214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472" name="Line 4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6211" y="1998"/>
                            <a:ext cx="223" cy="200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7473" name="Line 4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6315" y="1986"/>
                            <a:ext cx="423" cy="336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sp>
                      <p:nvSpPr>
                        <p:cNvPr id="17442" name="Arc 4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748" y="935"/>
                          <a:ext cx="3927" cy="2158"/>
                        </a:xfrm>
                        <a:custGeom>
                          <a:avLst/>
                          <a:gdLst>
                            <a:gd name="T0" fmla="*/ 0 w 34931"/>
                            <a:gd name="T1" fmla="*/ 87 h 21600"/>
                            <a:gd name="T2" fmla="*/ 441 w 34931"/>
                            <a:gd name="T3" fmla="*/ 91 h 21600"/>
                            <a:gd name="T4" fmla="*/ 219 w 34931"/>
                            <a:gd name="T5" fmla="*/ 216 h 21600"/>
                            <a:gd name="T6" fmla="*/ 0 60000 65536"/>
                            <a:gd name="T7" fmla="*/ 0 60000 65536"/>
                            <a:gd name="T8" fmla="*/ 0 60000 65536"/>
                            <a:gd name="T9" fmla="*/ 0 w 34931"/>
                            <a:gd name="T10" fmla="*/ 0 h 21600"/>
                            <a:gd name="T11" fmla="*/ 34931 w 34931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34931" h="21600" fill="none" extrusionOk="0">
                              <a:moveTo>
                                <a:pt x="-1" y="8713"/>
                              </a:moveTo>
                              <a:cubicBezTo>
                                <a:pt x="4075" y="3231"/>
                                <a:pt x="10503" y="-1"/>
                                <a:pt x="17335" y="0"/>
                              </a:cubicBezTo>
                              <a:cubicBezTo>
                                <a:pt x="24322" y="0"/>
                                <a:pt x="30878" y="3380"/>
                                <a:pt x="34931" y="9072"/>
                              </a:cubicBezTo>
                            </a:path>
                            <a:path w="34931" h="21600" stroke="0" extrusionOk="0">
                              <a:moveTo>
                                <a:pt x="-1" y="8713"/>
                              </a:moveTo>
                              <a:cubicBezTo>
                                <a:pt x="4075" y="3231"/>
                                <a:pt x="10503" y="-1"/>
                                <a:pt x="17335" y="0"/>
                              </a:cubicBezTo>
                              <a:cubicBezTo>
                                <a:pt x="24322" y="0"/>
                                <a:pt x="30878" y="3380"/>
                                <a:pt x="34931" y="9072"/>
                              </a:cubicBezTo>
                              <a:lnTo>
                                <a:pt x="17335" y="21600"/>
                              </a:lnTo>
                              <a:close/>
                            </a:path>
                          </a:pathLst>
                        </a:custGeom>
                        <a:noFill/>
                        <a:ln w="762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17437" name="Text Box 4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95" y="1253"/>
                        <a:ext cx="380" cy="55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lIns="0" tIns="0" rIns="0" bIns="0"/>
                      <a:lstStyle/>
                      <a:p>
                        <a:pPr algn="just"/>
                        <a:r>
                          <a:rPr lang="en-US" altLang="zh-CN" sz="4800">
                            <a:latin typeface="Times New Roman" pitchFamily="18" charset="0"/>
                          </a:rPr>
                          <a:t>0</a:t>
                        </a:r>
                        <a:endParaRPr lang="en-US" altLang="zh-CN" sz="4800"/>
                      </a:p>
                    </p:txBody>
                  </p:sp>
                  <p:sp>
                    <p:nvSpPr>
                      <p:cNvPr id="17438" name="Text Box 5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46" y="346"/>
                        <a:ext cx="380" cy="55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lIns="0" tIns="0" rIns="0" bIns="0"/>
                      <a:lstStyle/>
                      <a:p>
                        <a:pPr algn="just"/>
                        <a:r>
                          <a:rPr lang="en-US" altLang="zh-CN" sz="4800">
                            <a:latin typeface="Times New Roman" pitchFamily="18" charset="0"/>
                          </a:rPr>
                          <a:t>1</a:t>
                        </a:r>
                        <a:endParaRPr lang="en-US" altLang="zh-CN" sz="4800"/>
                      </a:p>
                    </p:txBody>
                  </p:sp>
                  <p:sp>
                    <p:nvSpPr>
                      <p:cNvPr id="17439" name="Text Box 5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515" y="300"/>
                        <a:ext cx="381" cy="55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lIns="0" tIns="0" rIns="0" bIns="0"/>
                      <a:lstStyle/>
                      <a:p>
                        <a:pPr algn="just"/>
                        <a:r>
                          <a:rPr lang="en-US" altLang="zh-CN" sz="4800">
                            <a:latin typeface="Times New Roman" pitchFamily="18" charset="0"/>
                          </a:rPr>
                          <a:t>2</a:t>
                        </a:r>
                        <a:endParaRPr lang="en-US" altLang="zh-CN" sz="4800"/>
                      </a:p>
                    </p:txBody>
                  </p:sp>
                  <p:sp>
                    <p:nvSpPr>
                      <p:cNvPr id="17440" name="Text Box 5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57" y="1162"/>
                        <a:ext cx="380" cy="55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lIns="0" tIns="0" rIns="0" bIns="0"/>
                      <a:lstStyle/>
                      <a:p>
                        <a:pPr algn="just"/>
                        <a:r>
                          <a:rPr lang="en-US" altLang="zh-CN" sz="4800">
                            <a:latin typeface="Times New Roman" pitchFamily="18" charset="0"/>
                          </a:rPr>
                          <a:t>3</a:t>
                        </a:r>
                        <a:endParaRPr lang="en-US" altLang="zh-CN" sz="4800"/>
                      </a:p>
                    </p:txBody>
                  </p:sp>
                </p:grpSp>
                <p:sp>
                  <p:nvSpPr>
                    <p:cNvPr id="17435" name="Text Box 5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37" y="1564"/>
                      <a:ext cx="544" cy="55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algn="just"/>
                      <a:r>
                        <a:rPr lang="en-US" altLang="zh-CN" sz="540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A</a:t>
                      </a:r>
                      <a:endParaRPr lang="en-US" altLang="zh-CN" sz="5400">
                        <a:solidFill>
                          <a:schemeClr val="tx2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7429" name="Text Box 54"/>
              <p:cNvSpPr txBox="1">
                <a:spLocks noChangeArrowheads="1"/>
              </p:cNvSpPr>
              <p:nvPr/>
            </p:nvSpPr>
            <p:spPr bwMode="auto">
              <a:xfrm>
                <a:off x="1202" y="3113"/>
                <a:ext cx="2948" cy="6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5400">
                    <a:latin typeface="宋体" charset="-122"/>
                  </a:rPr>
                  <a:t>－  </a:t>
                </a:r>
                <a:r>
                  <a:rPr lang="en-US" altLang="zh-CN" sz="5400">
                    <a:latin typeface="宋体" charset="-122"/>
                  </a:rPr>
                  <a:t>0.6   3</a:t>
                </a:r>
                <a:r>
                  <a:rPr lang="en-US" altLang="zh-CN" sz="5400"/>
                  <a:t>  </a:t>
                </a:r>
              </a:p>
            </p:txBody>
          </p:sp>
        </p:grpSp>
        <p:grpSp>
          <p:nvGrpSpPr>
            <p:cNvPr id="17418" name="Group 55"/>
            <p:cNvGrpSpPr>
              <a:grpSpLocks/>
            </p:cNvGrpSpPr>
            <p:nvPr/>
          </p:nvGrpSpPr>
          <p:grpSpPr bwMode="auto">
            <a:xfrm>
              <a:off x="1247" y="3203"/>
              <a:ext cx="2451" cy="364"/>
              <a:chOff x="1247" y="3203"/>
              <a:chExt cx="2451" cy="364"/>
            </a:xfrm>
          </p:grpSpPr>
          <p:grpSp>
            <p:nvGrpSpPr>
              <p:cNvPr id="17419" name="Group 56"/>
              <p:cNvGrpSpPr>
                <a:grpSpLocks/>
              </p:cNvGrpSpPr>
              <p:nvPr/>
            </p:nvGrpSpPr>
            <p:grpSpPr bwMode="auto">
              <a:xfrm>
                <a:off x="1247" y="3249"/>
                <a:ext cx="228" cy="318"/>
                <a:chOff x="1246" y="3294"/>
                <a:chExt cx="228" cy="318"/>
              </a:xfrm>
            </p:grpSpPr>
            <p:sp>
              <p:nvSpPr>
                <p:cNvPr id="17426" name="AutoShape 57"/>
                <p:cNvSpPr>
                  <a:spLocks noChangeArrowheads="1"/>
                </p:cNvSpPr>
                <p:nvPr/>
              </p:nvSpPr>
              <p:spPr bwMode="auto">
                <a:xfrm>
                  <a:off x="1292" y="3339"/>
                  <a:ext cx="137" cy="273"/>
                </a:xfrm>
                <a:prstGeom prst="can">
                  <a:avLst>
                    <a:gd name="adj" fmla="val 49818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427" name="AutoShape 58"/>
                <p:cNvSpPr>
                  <a:spLocks noChangeArrowheads="1"/>
                </p:cNvSpPr>
                <p:nvPr/>
              </p:nvSpPr>
              <p:spPr bwMode="auto">
                <a:xfrm>
                  <a:off x="1246" y="3294"/>
                  <a:ext cx="228" cy="136"/>
                </a:xfrm>
                <a:prstGeom prst="can">
                  <a:avLst>
                    <a:gd name="adj" fmla="val 25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7420" name="Group 59"/>
              <p:cNvGrpSpPr>
                <a:grpSpLocks/>
              </p:cNvGrpSpPr>
              <p:nvPr/>
            </p:nvGrpSpPr>
            <p:grpSpPr bwMode="auto">
              <a:xfrm>
                <a:off x="2381" y="3203"/>
                <a:ext cx="228" cy="318"/>
                <a:chOff x="1246" y="3294"/>
                <a:chExt cx="228" cy="318"/>
              </a:xfrm>
            </p:grpSpPr>
            <p:sp>
              <p:nvSpPr>
                <p:cNvPr id="17424" name="AutoShape 60"/>
                <p:cNvSpPr>
                  <a:spLocks noChangeArrowheads="1"/>
                </p:cNvSpPr>
                <p:nvPr/>
              </p:nvSpPr>
              <p:spPr bwMode="auto">
                <a:xfrm>
                  <a:off x="1292" y="3339"/>
                  <a:ext cx="137" cy="273"/>
                </a:xfrm>
                <a:prstGeom prst="can">
                  <a:avLst>
                    <a:gd name="adj" fmla="val 49818"/>
                  </a:avLst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425" name="AutoShape 61"/>
                <p:cNvSpPr>
                  <a:spLocks noChangeArrowheads="1"/>
                </p:cNvSpPr>
                <p:nvPr/>
              </p:nvSpPr>
              <p:spPr bwMode="auto">
                <a:xfrm>
                  <a:off x="1246" y="3294"/>
                  <a:ext cx="228" cy="136"/>
                </a:xfrm>
                <a:prstGeom prst="can">
                  <a:avLst>
                    <a:gd name="adj" fmla="val 25000"/>
                  </a:avLst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7421" name="Group 62"/>
              <p:cNvGrpSpPr>
                <a:grpSpLocks/>
              </p:cNvGrpSpPr>
              <p:nvPr/>
            </p:nvGrpSpPr>
            <p:grpSpPr bwMode="auto">
              <a:xfrm>
                <a:off x="3470" y="3203"/>
                <a:ext cx="228" cy="318"/>
                <a:chOff x="1246" y="3294"/>
                <a:chExt cx="228" cy="318"/>
              </a:xfrm>
            </p:grpSpPr>
            <p:sp>
              <p:nvSpPr>
                <p:cNvPr id="17422" name="AutoShape 63"/>
                <p:cNvSpPr>
                  <a:spLocks noChangeArrowheads="1"/>
                </p:cNvSpPr>
                <p:nvPr/>
              </p:nvSpPr>
              <p:spPr bwMode="auto">
                <a:xfrm>
                  <a:off x="1292" y="3339"/>
                  <a:ext cx="137" cy="273"/>
                </a:xfrm>
                <a:prstGeom prst="can">
                  <a:avLst>
                    <a:gd name="adj" fmla="val 49818"/>
                  </a:avLst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7423" name="AutoShape 64"/>
                <p:cNvSpPr>
                  <a:spLocks noChangeArrowheads="1"/>
                </p:cNvSpPr>
                <p:nvPr/>
              </p:nvSpPr>
              <p:spPr bwMode="auto">
                <a:xfrm>
                  <a:off x="1246" y="3294"/>
                  <a:ext cx="228" cy="136"/>
                </a:xfrm>
                <a:prstGeom prst="can">
                  <a:avLst>
                    <a:gd name="adj" fmla="val 25000"/>
                  </a:avLst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5906" name="Text Box 66"/>
          <p:cNvSpPr txBox="1">
            <a:spLocks noChangeArrowheads="1"/>
          </p:cNvSpPr>
          <p:nvPr/>
        </p:nvSpPr>
        <p:spPr bwMode="auto">
          <a:xfrm>
            <a:off x="179388" y="1052513"/>
            <a:ext cx="4648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339933"/>
                </a:solidFill>
                <a:latin typeface="黑体" pitchFamily="49" charset="-122"/>
                <a:ea typeface="黑体" pitchFamily="49" charset="-122"/>
              </a:rPr>
              <a:t>选择</a:t>
            </a:r>
            <a:r>
              <a:rPr lang="en-US" altLang="zh-CN" sz="2800">
                <a:solidFill>
                  <a:srgbClr val="339933"/>
                </a:solidFill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en-US">
                <a:latin typeface="黑体" pitchFamily="49" charset="-122"/>
                <a:ea typeface="黑体" pitchFamily="49" charset="-122"/>
              </a:rPr>
              <a:t>～</a:t>
            </a:r>
            <a:r>
              <a:rPr lang="en-US" altLang="zh-CN" sz="2800">
                <a:solidFill>
                  <a:srgbClr val="339933"/>
                </a:solidFill>
                <a:latin typeface="黑体" pitchFamily="49" charset="-122"/>
                <a:ea typeface="黑体" pitchFamily="49" charset="-122"/>
              </a:rPr>
              <a:t>3 A</a:t>
            </a:r>
            <a:r>
              <a:rPr lang="zh-CN" altLang="en-US" sz="2800">
                <a:solidFill>
                  <a:srgbClr val="339933"/>
                </a:solidFill>
                <a:latin typeface="黑体" pitchFamily="49" charset="-122"/>
                <a:ea typeface="黑体" pitchFamily="49" charset="-122"/>
              </a:rPr>
              <a:t>量程</a:t>
            </a:r>
          </a:p>
        </p:txBody>
      </p:sp>
      <p:sp>
        <p:nvSpPr>
          <p:cNvPr id="35907" name="Freeform 67"/>
          <p:cNvSpPr>
            <a:spLocks/>
          </p:cNvSpPr>
          <p:nvPr/>
        </p:nvSpPr>
        <p:spPr bwMode="auto">
          <a:xfrm>
            <a:off x="5343525" y="4495800"/>
            <a:ext cx="676275" cy="920750"/>
          </a:xfrm>
          <a:custGeom>
            <a:avLst/>
            <a:gdLst>
              <a:gd name="T0" fmla="*/ 676275 w 426"/>
              <a:gd name="T1" fmla="*/ 0 h 580"/>
              <a:gd name="T2" fmla="*/ 341312 w 426"/>
              <a:gd name="T3" fmla="*/ 66675 h 580"/>
              <a:gd name="T4" fmla="*/ 207963 w 426"/>
              <a:gd name="T5" fmla="*/ 266700 h 580"/>
              <a:gd name="T6" fmla="*/ 363537 w 426"/>
              <a:gd name="T7" fmla="*/ 668337 h 580"/>
              <a:gd name="T8" fmla="*/ 407988 w 426"/>
              <a:gd name="T9" fmla="*/ 601662 h 580"/>
              <a:gd name="T10" fmla="*/ 341312 w 426"/>
              <a:gd name="T11" fmla="*/ 557212 h 580"/>
              <a:gd name="T12" fmla="*/ 185737 w 426"/>
              <a:gd name="T13" fmla="*/ 579437 h 580"/>
              <a:gd name="T14" fmla="*/ 30163 w 426"/>
              <a:gd name="T15" fmla="*/ 735012 h 580"/>
              <a:gd name="T16" fmla="*/ 141288 w 426"/>
              <a:gd name="T17" fmla="*/ 892175 h 5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6"/>
              <a:gd name="T28" fmla="*/ 0 h 580"/>
              <a:gd name="T29" fmla="*/ 426 w 426"/>
              <a:gd name="T30" fmla="*/ 580 h 5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6" h="580">
                <a:moveTo>
                  <a:pt x="426" y="0"/>
                </a:moveTo>
                <a:cubicBezTo>
                  <a:pt x="357" y="23"/>
                  <a:pt x="284" y="19"/>
                  <a:pt x="215" y="42"/>
                </a:cubicBezTo>
                <a:cubicBezTo>
                  <a:pt x="173" y="84"/>
                  <a:pt x="150" y="112"/>
                  <a:pt x="131" y="168"/>
                </a:cubicBezTo>
                <a:cubicBezTo>
                  <a:pt x="140" y="267"/>
                  <a:pt x="120" y="385"/>
                  <a:pt x="229" y="421"/>
                </a:cubicBezTo>
                <a:cubicBezTo>
                  <a:pt x="238" y="407"/>
                  <a:pt x="260" y="395"/>
                  <a:pt x="257" y="379"/>
                </a:cubicBezTo>
                <a:cubicBezTo>
                  <a:pt x="254" y="363"/>
                  <a:pt x="232" y="353"/>
                  <a:pt x="215" y="351"/>
                </a:cubicBezTo>
                <a:cubicBezTo>
                  <a:pt x="182" y="348"/>
                  <a:pt x="150" y="360"/>
                  <a:pt x="117" y="365"/>
                </a:cubicBezTo>
                <a:cubicBezTo>
                  <a:pt x="60" y="384"/>
                  <a:pt x="38" y="406"/>
                  <a:pt x="19" y="463"/>
                </a:cubicBezTo>
                <a:cubicBezTo>
                  <a:pt x="36" y="580"/>
                  <a:pt x="0" y="562"/>
                  <a:pt x="89" y="562"/>
                </a:cubicBezTo>
              </a:path>
            </a:pathLst>
          </a:custGeom>
          <a:noFill/>
          <a:ln w="38100" cmpd="sng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908" name="Freeform 68"/>
          <p:cNvSpPr>
            <a:spLocks/>
          </p:cNvSpPr>
          <p:nvPr/>
        </p:nvSpPr>
        <p:spPr bwMode="auto">
          <a:xfrm>
            <a:off x="2057400" y="4495800"/>
            <a:ext cx="676275" cy="920750"/>
          </a:xfrm>
          <a:custGeom>
            <a:avLst/>
            <a:gdLst>
              <a:gd name="T0" fmla="*/ 676275 w 426"/>
              <a:gd name="T1" fmla="*/ 0 h 580"/>
              <a:gd name="T2" fmla="*/ 341312 w 426"/>
              <a:gd name="T3" fmla="*/ 66675 h 580"/>
              <a:gd name="T4" fmla="*/ 207963 w 426"/>
              <a:gd name="T5" fmla="*/ 266700 h 580"/>
              <a:gd name="T6" fmla="*/ 363537 w 426"/>
              <a:gd name="T7" fmla="*/ 668337 h 580"/>
              <a:gd name="T8" fmla="*/ 407988 w 426"/>
              <a:gd name="T9" fmla="*/ 601662 h 580"/>
              <a:gd name="T10" fmla="*/ 341312 w 426"/>
              <a:gd name="T11" fmla="*/ 557212 h 580"/>
              <a:gd name="T12" fmla="*/ 185737 w 426"/>
              <a:gd name="T13" fmla="*/ 579437 h 580"/>
              <a:gd name="T14" fmla="*/ 30163 w 426"/>
              <a:gd name="T15" fmla="*/ 735012 h 580"/>
              <a:gd name="T16" fmla="*/ 141288 w 426"/>
              <a:gd name="T17" fmla="*/ 892175 h 5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6"/>
              <a:gd name="T28" fmla="*/ 0 h 580"/>
              <a:gd name="T29" fmla="*/ 426 w 426"/>
              <a:gd name="T30" fmla="*/ 580 h 5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6" h="580">
                <a:moveTo>
                  <a:pt x="426" y="0"/>
                </a:moveTo>
                <a:cubicBezTo>
                  <a:pt x="357" y="23"/>
                  <a:pt x="284" y="19"/>
                  <a:pt x="215" y="42"/>
                </a:cubicBezTo>
                <a:cubicBezTo>
                  <a:pt x="173" y="84"/>
                  <a:pt x="150" y="112"/>
                  <a:pt x="131" y="168"/>
                </a:cubicBezTo>
                <a:cubicBezTo>
                  <a:pt x="140" y="267"/>
                  <a:pt x="120" y="385"/>
                  <a:pt x="229" y="421"/>
                </a:cubicBezTo>
                <a:cubicBezTo>
                  <a:pt x="238" y="407"/>
                  <a:pt x="260" y="395"/>
                  <a:pt x="257" y="379"/>
                </a:cubicBezTo>
                <a:cubicBezTo>
                  <a:pt x="254" y="363"/>
                  <a:pt x="232" y="353"/>
                  <a:pt x="215" y="351"/>
                </a:cubicBezTo>
                <a:cubicBezTo>
                  <a:pt x="182" y="348"/>
                  <a:pt x="150" y="360"/>
                  <a:pt x="117" y="365"/>
                </a:cubicBezTo>
                <a:cubicBezTo>
                  <a:pt x="60" y="384"/>
                  <a:pt x="38" y="406"/>
                  <a:pt x="19" y="463"/>
                </a:cubicBezTo>
                <a:cubicBezTo>
                  <a:pt x="36" y="580"/>
                  <a:pt x="0" y="562"/>
                  <a:pt x="89" y="562"/>
                </a:cubicBezTo>
              </a:path>
            </a:pathLst>
          </a:custGeom>
          <a:noFill/>
          <a:ln w="38100" cmpd="sng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910" name="Text Box 70"/>
          <p:cNvSpPr txBox="1">
            <a:spLocks noChangeArrowheads="1"/>
          </p:cNvSpPr>
          <p:nvPr/>
        </p:nvSpPr>
        <p:spPr bwMode="auto">
          <a:xfrm>
            <a:off x="2411413" y="5734050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chemeClr val="tx2"/>
                </a:solidFill>
                <a:latin typeface="宋体" charset="-122"/>
              </a:rPr>
              <a:t>1</a:t>
            </a:r>
          </a:p>
        </p:txBody>
      </p:sp>
      <p:sp>
        <p:nvSpPr>
          <p:cNvPr id="17414" name="Text Box 72"/>
          <p:cNvSpPr txBox="1">
            <a:spLocks noChangeArrowheads="1"/>
          </p:cNvSpPr>
          <p:nvPr/>
        </p:nvSpPr>
        <p:spPr bwMode="auto">
          <a:xfrm>
            <a:off x="900113" y="5805488"/>
            <a:ext cx="396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latin typeface="黑体" pitchFamily="49" charset="-122"/>
                <a:ea typeface="黑体" pitchFamily="49" charset="-122"/>
              </a:rPr>
              <a:t>一大格</a:t>
            </a:r>
            <a:r>
              <a:rPr lang="en-US" altLang="zh-CN" sz="2800">
                <a:latin typeface="黑体" pitchFamily="49" charset="-122"/>
                <a:ea typeface="黑体" pitchFamily="49" charset="-122"/>
              </a:rPr>
              <a:t>_______</a:t>
            </a:r>
            <a:r>
              <a:rPr lang="en-US" altLang="zh-CN" sz="3600" b="1"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2800">
                <a:latin typeface="黑体" pitchFamily="49" charset="-122"/>
                <a:ea typeface="黑体" pitchFamily="49" charset="-122"/>
              </a:rPr>
              <a:t>A</a:t>
            </a:r>
            <a:r>
              <a:rPr lang="en-US" altLang="zh-CN" sz="3600" b="1" u="sng"/>
              <a:t>      </a:t>
            </a:r>
            <a:endParaRPr lang="en-US" altLang="zh-CN" sz="3600" b="1"/>
          </a:p>
        </p:txBody>
      </p:sp>
      <p:sp>
        <p:nvSpPr>
          <p:cNvPr id="17415" name="Text Box 73"/>
          <p:cNvSpPr txBox="1">
            <a:spLocks noChangeArrowheads="1"/>
          </p:cNvSpPr>
          <p:nvPr/>
        </p:nvSpPr>
        <p:spPr bwMode="auto">
          <a:xfrm>
            <a:off x="4427538" y="5805488"/>
            <a:ext cx="396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latin typeface="黑体" pitchFamily="49" charset="-122"/>
                <a:ea typeface="黑体" pitchFamily="49" charset="-122"/>
              </a:rPr>
              <a:t>一小格</a:t>
            </a:r>
            <a:r>
              <a:rPr lang="en-US" altLang="zh-CN" sz="2800">
                <a:latin typeface="黑体" pitchFamily="49" charset="-122"/>
                <a:ea typeface="黑体" pitchFamily="49" charset="-122"/>
              </a:rPr>
              <a:t>_______</a:t>
            </a:r>
            <a:r>
              <a:rPr lang="en-US" altLang="zh-CN" sz="3600" b="1"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2800">
                <a:latin typeface="黑体" pitchFamily="49" charset="-122"/>
                <a:ea typeface="黑体" pitchFamily="49" charset="-122"/>
              </a:rPr>
              <a:t>A</a:t>
            </a:r>
            <a:r>
              <a:rPr lang="en-US" altLang="zh-CN" sz="3600" b="1" u="sng"/>
              <a:t>      </a:t>
            </a:r>
            <a:endParaRPr lang="en-US" altLang="zh-CN" sz="3600" b="1"/>
          </a:p>
        </p:txBody>
      </p:sp>
      <p:sp>
        <p:nvSpPr>
          <p:cNvPr id="35914" name="Text Box 74"/>
          <p:cNvSpPr txBox="1">
            <a:spLocks noChangeArrowheads="1"/>
          </p:cNvSpPr>
          <p:nvPr/>
        </p:nvSpPr>
        <p:spPr bwMode="auto">
          <a:xfrm>
            <a:off x="5651500" y="5734050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chemeClr val="tx2"/>
                </a:solidFill>
                <a:latin typeface="宋体" charset="-122"/>
              </a:rPr>
              <a:t>0.1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5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5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06" grpId="0"/>
      <p:bldP spid="35907" grpId="0" animBg="1"/>
      <p:bldP spid="35908" grpId="0" animBg="1"/>
      <p:bldP spid="35910" grpId="0"/>
      <p:bldP spid="359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2"/>
          <p:cNvGrpSpPr>
            <a:grpSpLocks/>
          </p:cNvGrpSpPr>
          <p:nvPr/>
        </p:nvGrpSpPr>
        <p:grpSpPr bwMode="auto">
          <a:xfrm>
            <a:off x="1190625" y="762000"/>
            <a:ext cx="7496175" cy="4743450"/>
            <a:chOff x="204" y="572"/>
            <a:chExt cx="5142" cy="3541"/>
          </a:xfrm>
        </p:grpSpPr>
        <p:grpSp>
          <p:nvGrpSpPr>
            <p:cNvPr id="18441" name="Group 3"/>
            <p:cNvGrpSpPr>
              <a:grpSpLocks/>
            </p:cNvGrpSpPr>
            <p:nvPr/>
          </p:nvGrpSpPr>
          <p:grpSpPr bwMode="auto">
            <a:xfrm>
              <a:off x="204" y="572"/>
              <a:ext cx="5142" cy="3541"/>
              <a:chOff x="295" y="255"/>
              <a:chExt cx="5142" cy="3541"/>
            </a:xfrm>
          </p:grpSpPr>
          <p:grpSp>
            <p:nvGrpSpPr>
              <p:cNvPr id="18452" name="Group 4"/>
              <p:cNvGrpSpPr>
                <a:grpSpLocks/>
              </p:cNvGrpSpPr>
              <p:nvPr/>
            </p:nvGrpSpPr>
            <p:grpSpPr bwMode="auto">
              <a:xfrm>
                <a:off x="295" y="255"/>
                <a:ext cx="5142" cy="2793"/>
                <a:chOff x="295" y="300"/>
                <a:chExt cx="5142" cy="2793"/>
              </a:xfrm>
            </p:grpSpPr>
            <p:grpSp>
              <p:nvGrpSpPr>
                <p:cNvPr id="18454" name="Group 5"/>
                <p:cNvGrpSpPr>
                  <a:grpSpLocks/>
                </p:cNvGrpSpPr>
                <p:nvPr/>
              </p:nvGrpSpPr>
              <p:grpSpPr bwMode="auto">
                <a:xfrm>
                  <a:off x="793" y="1071"/>
                  <a:ext cx="3855" cy="1341"/>
                  <a:chOff x="839" y="1071"/>
                  <a:chExt cx="3855" cy="1341"/>
                </a:xfrm>
              </p:grpSpPr>
              <p:sp>
                <p:nvSpPr>
                  <p:cNvPr id="18498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46" y="1071"/>
                    <a:ext cx="726" cy="6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4800">
                        <a:latin typeface="Times New Roman" pitchFamily="18" charset="0"/>
                      </a:rPr>
                      <a:t>0.2</a:t>
                    </a:r>
                  </a:p>
                </p:txBody>
              </p:sp>
              <p:sp>
                <p:nvSpPr>
                  <p:cNvPr id="18499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16" y="1162"/>
                    <a:ext cx="680" cy="56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4400">
                        <a:latin typeface="Times New Roman" pitchFamily="18" charset="0"/>
                      </a:rPr>
                      <a:t>0.4</a:t>
                    </a:r>
                  </a:p>
                </p:txBody>
              </p:sp>
              <p:sp>
                <p:nvSpPr>
                  <p:cNvPr id="18500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14" y="1796"/>
                    <a:ext cx="680" cy="56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4400">
                        <a:latin typeface="Times New Roman" pitchFamily="18" charset="0"/>
                      </a:rPr>
                      <a:t>0.6</a:t>
                    </a:r>
                  </a:p>
                </p:txBody>
              </p:sp>
              <p:sp>
                <p:nvSpPr>
                  <p:cNvPr id="18501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9" y="1796"/>
                    <a:ext cx="453" cy="61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4800">
                        <a:latin typeface="Times New Roman" pitchFamily="18" charset="0"/>
                      </a:rPr>
                      <a:t>0</a:t>
                    </a:r>
                  </a:p>
                </p:txBody>
              </p:sp>
            </p:grpSp>
            <p:grpSp>
              <p:nvGrpSpPr>
                <p:cNvPr id="18455" name="Group 10"/>
                <p:cNvGrpSpPr>
                  <a:grpSpLocks/>
                </p:cNvGrpSpPr>
                <p:nvPr/>
              </p:nvGrpSpPr>
              <p:grpSpPr bwMode="auto">
                <a:xfrm>
                  <a:off x="295" y="300"/>
                  <a:ext cx="5142" cy="2793"/>
                  <a:chOff x="295" y="300"/>
                  <a:chExt cx="5142" cy="2793"/>
                </a:xfrm>
              </p:grpSpPr>
              <p:sp>
                <p:nvSpPr>
                  <p:cNvPr id="18456" name="Line 1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746" y="1253"/>
                    <a:ext cx="1115" cy="1832"/>
                  </a:xfrm>
                  <a:prstGeom prst="line">
                    <a:avLst/>
                  </a:prstGeom>
                  <a:noFill/>
                  <a:ln w="127000">
                    <a:solidFill>
                      <a:schemeClr val="tx1"/>
                    </a:solidFill>
                    <a:round/>
                    <a:headEnd type="triangle" w="sm" len="lg"/>
                    <a:tailEnd type="none" w="sm" len="lg"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8457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295" y="300"/>
                    <a:ext cx="5142" cy="2793"/>
                    <a:chOff x="295" y="300"/>
                    <a:chExt cx="5142" cy="2793"/>
                  </a:xfrm>
                </p:grpSpPr>
                <p:grpSp>
                  <p:nvGrpSpPr>
                    <p:cNvPr id="18458" name="Group 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5" y="300"/>
                      <a:ext cx="5142" cy="2793"/>
                      <a:chOff x="295" y="300"/>
                      <a:chExt cx="5142" cy="2793"/>
                    </a:xfrm>
                  </p:grpSpPr>
                  <p:grpSp>
                    <p:nvGrpSpPr>
                      <p:cNvPr id="18460" name="Group 1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76" y="709"/>
                        <a:ext cx="4502" cy="2384"/>
                        <a:chOff x="476" y="709"/>
                        <a:chExt cx="4502" cy="2384"/>
                      </a:xfrm>
                    </p:grpSpPr>
                    <p:grpSp>
                      <p:nvGrpSpPr>
                        <p:cNvPr id="18465" name="Group 1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476" y="709"/>
                          <a:ext cx="4502" cy="1176"/>
                          <a:chOff x="1662" y="860"/>
                          <a:chExt cx="5076" cy="1462"/>
                        </a:xfrm>
                      </p:grpSpPr>
                      <p:sp>
                        <p:nvSpPr>
                          <p:cNvPr id="18467" name="Line 1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662" y="1986"/>
                            <a:ext cx="423" cy="336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468" name="Line 1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1966" y="1998"/>
                            <a:ext cx="223" cy="200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469" name="Line 1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090" y="1867"/>
                            <a:ext cx="211" cy="214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470" name="Line 1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222" y="1745"/>
                            <a:ext cx="198" cy="225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471" name="Line 2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361" y="1630"/>
                            <a:ext cx="184" cy="237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472" name="Line 2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427" y="1408"/>
                            <a:ext cx="248" cy="364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473" name="Line 2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658" y="1427"/>
                            <a:ext cx="154" cy="257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474" name="Line 2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815" y="1339"/>
                            <a:ext cx="138" cy="266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475" name="Line 2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2977" y="1261"/>
                            <a:ext cx="122" cy="274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476" name="Line 2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143" y="1192"/>
                            <a:ext cx="106" cy="281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477" name="Line 2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243" y="905"/>
                            <a:ext cx="159" cy="516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478" name="Line 2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487" y="1086"/>
                            <a:ext cx="71" cy="291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479" name="Line 2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663" y="1048"/>
                            <a:ext cx="54" cy="296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480" name="Line 2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3841" y="1022"/>
                            <a:ext cx="36" cy="297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481" name="Line 3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4020" y="1005"/>
                            <a:ext cx="18" cy="300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482" name="Line 3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>
                            <a:off x="4200" y="860"/>
                            <a:ext cx="0" cy="440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483" name="Line 3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4362" y="1005"/>
                            <a:ext cx="18" cy="300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484" name="Line 3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4523" y="1022"/>
                            <a:ext cx="36" cy="297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485" name="Line 3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4683" y="1048"/>
                            <a:ext cx="54" cy="296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486" name="Line 3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4842" y="1086"/>
                            <a:ext cx="71" cy="291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487" name="Line 3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4998" y="905"/>
                            <a:ext cx="159" cy="516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488" name="Line 37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5151" y="1192"/>
                            <a:ext cx="106" cy="281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489" name="Line 38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5301" y="1261"/>
                            <a:ext cx="122" cy="274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490" name="Line 39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5447" y="1339"/>
                            <a:ext cx="138" cy="266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491" name="Line 40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5588" y="1427"/>
                            <a:ext cx="154" cy="257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492" name="Line 41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5725" y="1408"/>
                            <a:ext cx="248" cy="364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493" name="Line 42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5855" y="1630"/>
                            <a:ext cx="184" cy="237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494" name="Line 43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5980" y="1745"/>
                            <a:ext cx="198" cy="225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495" name="Line 44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6099" y="1867"/>
                            <a:ext cx="211" cy="214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496" name="Line 45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6211" y="1998"/>
                            <a:ext cx="223" cy="200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8497" name="Line 46"/>
                          <p:cNvSpPr>
                            <a:spLocks noChangeAspect="1" noChangeShapeType="1"/>
                          </p:cNvSpPr>
                          <p:nvPr/>
                        </p:nvSpPr>
                        <p:spPr bwMode="auto">
                          <a:xfrm flipH="1">
                            <a:off x="6315" y="1986"/>
                            <a:ext cx="423" cy="336"/>
                          </a:xfrm>
                          <a:prstGeom prst="line">
                            <a:avLst/>
                          </a:prstGeom>
                          <a:noFill/>
                          <a:ln w="762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sp>
                      <p:nvSpPr>
                        <p:cNvPr id="18466" name="Arc 4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748" y="935"/>
                          <a:ext cx="3927" cy="2158"/>
                        </a:xfrm>
                        <a:custGeom>
                          <a:avLst/>
                          <a:gdLst>
                            <a:gd name="T0" fmla="*/ 0 w 34931"/>
                            <a:gd name="T1" fmla="*/ 87 h 21600"/>
                            <a:gd name="T2" fmla="*/ 441 w 34931"/>
                            <a:gd name="T3" fmla="*/ 91 h 21600"/>
                            <a:gd name="T4" fmla="*/ 219 w 34931"/>
                            <a:gd name="T5" fmla="*/ 216 h 21600"/>
                            <a:gd name="T6" fmla="*/ 0 60000 65536"/>
                            <a:gd name="T7" fmla="*/ 0 60000 65536"/>
                            <a:gd name="T8" fmla="*/ 0 60000 65536"/>
                            <a:gd name="T9" fmla="*/ 0 w 34931"/>
                            <a:gd name="T10" fmla="*/ 0 h 21600"/>
                            <a:gd name="T11" fmla="*/ 34931 w 34931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34931" h="21600" fill="none" extrusionOk="0">
                              <a:moveTo>
                                <a:pt x="-1" y="8713"/>
                              </a:moveTo>
                              <a:cubicBezTo>
                                <a:pt x="4075" y="3231"/>
                                <a:pt x="10503" y="-1"/>
                                <a:pt x="17335" y="0"/>
                              </a:cubicBezTo>
                              <a:cubicBezTo>
                                <a:pt x="24322" y="0"/>
                                <a:pt x="30878" y="3380"/>
                                <a:pt x="34931" y="9072"/>
                              </a:cubicBezTo>
                            </a:path>
                            <a:path w="34931" h="21600" stroke="0" extrusionOk="0">
                              <a:moveTo>
                                <a:pt x="-1" y="8713"/>
                              </a:moveTo>
                              <a:cubicBezTo>
                                <a:pt x="4075" y="3231"/>
                                <a:pt x="10503" y="-1"/>
                                <a:pt x="17335" y="0"/>
                              </a:cubicBezTo>
                              <a:cubicBezTo>
                                <a:pt x="24322" y="0"/>
                                <a:pt x="30878" y="3380"/>
                                <a:pt x="34931" y="9072"/>
                              </a:cubicBezTo>
                              <a:lnTo>
                                <a:pt x="17335" y="21600"/>
                              </a:lnTo>
                              <a:close/>
                            </a:path>
                          </a:pathLst>
                        </a:custGeom>
                        <a:noFill/>
                        <a:ln w="762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18461" name="Text Box 4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95" y="1253"/>
                        <a:ext cx="380" cy="55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lIns="0" tIns="0" rIns="0" bIns="0"/>
                      <a:lstStyle/>
                      <a:p>
                        <a:pPr algn="just"/>
                        <a:r>
                          <a:rPr lang="en-US" altLang="zh-CN" sz="4800">
                            <a:latin typeface="Times New Roman" pitchFamily="18" charset="0"/>
                          </a:rPr>
                          <a:t>0</a:t>
                        </a:r>
                        <a:endParaRPr lang="en-US" altLang="zh-CN" sz="4800"/>
                      </a:p>
                    </p:txBody>
                  </p:sp>
                  <p:sp>
                    <p:nvSpPr>
                      <p:cNvPr id="18462" name="Text Box 4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46" y="346"/>
                        <a:ext cx="380" cy="55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lIns="0" tIns="0" rIns="0" bIns="0"/>
                      <a:lstStyle/>
                      <a:p>
                        <a:pPr algn="just"/>
                        <a:r>
                          <a:rPr lang="en-US" altLang="zh-CN" sz="4800">
                            <a:latin typeface="Times New Roman" pitchFamily="18" charset="0"/>
                          </a:rPr>
                          <a:t>1</a:t>
                        </a:r>
                        <a:endParaRPr lang="en-US" altLang="zh-CN" sz="4800"/>
                      </a:p>
                    </p:txBody>
                  </p:sp>
                  <p:sp>
                    <p:nvSpPr>
                      <p:cNvPr id="18463" name="Text Box 5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515" y="300"/>
                        <a:ext cx="381" cy="55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lIns="0" tIns="0" rIns="0" bIns="0"/>
                      <a:lstStyle/>
                      <a:p>
                        <a:pPr algn="just"/>
                        <a:r>
                          <a:rPr lang="en-US" altLang="zh-CN" sz="4800">
                            <a:latin typeface="Times New Roman" pitchFamily="18" charset="0"/>
                          </a:rPr>
                          <a:t>2</a:t>
                        </a:r>
                        <a:endParaRPr lang="en-US" altLang="zh-CN" sz="4800"/>
                      </a:p>
                    </p:txBody>
                  </p:sp>
                  <p:sp>
                    <p:nvSpPr>
                      <p:cNvPr id="18464" name="Text Box 5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57" y="1162"/>
                        <a:ext cx="380" cy="55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lIns="0" tIns="0" rIns="0" bIns="0"/>
                      <a:lstStyle/>
                      <a:p>
                        <a:pPr algn="just"/>
                        <a:r>
                          <a:rPr lang="en-US" altLang="zh-CN" sz="4800">
                            <a:latin typeface="Times New Roman" pitchFamily="18" charset="0"/>
                          </a:rPr>
                          <a:t>3</a:t>
                        </a:r>
                        <a:endParaRPr lang="en-US" altLang="zh-CN" sz="4800"/>
                      </a:p>
                    </p:txBody>
                  </p:sp>
                </p:grpSp>
                <p:sp>
                  <p:nvSpPr>
                    <p:cNvPr id="18459" name="Text Box 5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37" y="1564"/>
                      <a:ext cx="544" cy="55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0" tIns="0" rIns="0" bIns="0"/>
                    <a:lstStyle/>
                    <a:p>
                      <a:pPr algn="just"/>
                      <a:r>
                        <a:rPr lang="en-US" altLang="zh-CN" sz="540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A</a:t>
                      </a:r>
                      <a:endParaRPr lang="en-US" altLang="zh-CN" sz="5400">
                        <a:solidFill>
                          <a:schemeClr val="tx2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8453" name="Text Box 53"/>
              <p:cNvSpPr txBox="1">
                <a:spLocks noChangeArrowheads="1"/>
              </p:cNvSpPr>
              <p:nvPr/>
            </p:nvSpPr>
            <p:spPr bwMode="auto">
              <a:xfrm>
                <a:off x="1202" y="3113"/>
                <a:ext cx="2948" cy="6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5400">
                    <a:latin typeface="Times New Roman" pitchFamily="18" charset="0"/>
                  </a:rPr>
                  <a:t>－      </a:t>
                </a:r>
                <a:r>
                  <a:rPr lang="en-US" altLang="zh-CN" sz="5400">
                    <a:latin typeface="Times New Roman" pitchFamily="18" charset="0"/>
                  </a:rPr>
                  <a:t>0.6      3</a:t>
                </a:r>
                <a:r>
                  <a:rPr lang="en-US" altLang="zh-CN" sz="5400" b="1">
                    <a:latin typeface="Times New Roman" pitchFamily="18" charset="0"/>
                  </a:rPr>
                  <a:t>  </a:t>
                </a:r>
              </a:p>
            </p:txBody>
          </p:sp>
        </p:grpSp>
        <p:grpSp>
          <p:nvGrpSpPr>
            <p:cNvPr id="18442" name="Group 54"/>
            <p:cNvGrpSpPr>
              <a:grpSpLocks/>
            </p:cNvGrpSpPr>
            <p:nvPr/>
          </p:nvGrpSpPr>
          <p:grpSpPr bwMode="auto">
            <a:xfrm>
              <a:off x="1247" y="3203"/>
              <a:ext cx="2451" cy="364"/>
              <a:chOff x="1247" y="3203"/>
              <a:chExt cx="2451" cy="364"/>
            </a:xfrm>
          </p:grpSpPr>
          <p:grpSp>
            <p:nvGrpSpPr>
              <p:cNvPr id="18443" name="Group 55"/>
              <p:cNvGrpSpPr>
                <a:grpSpLocks/>
              </p:cNvGrpSpPr>
              <p:nvPr/>
            </p:nvGrpSpPr>
            <p:grpSpPr bwMode="auto">
              <a:xfrm>
                <a:off x="1247" y="3249"/>
                <a:ext cx="228" cy="318"/>
                <a:chOff x="1246" y="3294"/>
                <a:chExt cx="228" cy="318"/>
              </a:xfrm>
            </p:grpSpPr>
            <p:sp>
              <p:nvSpPr>
                <p:cNvPr id="18450" name="AutoShape 56"/>
                <p:cNvSpPr>
                  <a:spLocks noChangeArrowheads="1"/>
                </p:cNvSpPr>
                <p:nvPr/>
              </p:nvSpPr>
              <p:spPr bwMode="auto">
                <a:xfrm>
                  <a:off x="1292" y="3339"/>
                  <a:ext cx="137" cy="273"/>
                </a:xfrm>
                <a:prstGeom prst="can">
                  <a:avLst>
                    <a:gd name="adj" fmla="val 49818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451" name="AutoShape 57"/>
                <p:cNvSpPr>
                  <a:spLocks noChangeArrowheads="1"/>
                </p:cNvSpPr>
                <p:nvPr/>
              </p:nvSpPr>
              <p:spPr bwMode="auto">
                <a:xfrm>
                  <a:off x="1246" y="3294"/>
                  <a:ext cx="228" cy="136"/>
                </a:xfrm>
                <a:prstGeom prst="can">
                  <a:avLst>
                    <a:gd name="adj" fmla="val 25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444" name="Group 58"/>
              <p:cNvGrpSpPr>
                <a:grpSpLocks/>
              </p:cNvGrpSpPr>
              <p:nvPr/>
            </p:nvGrpSpPr>
            <p:grpSpPr bwMode="auto">
              <a:xfrm>
                <a:off x="2381" y="3203"/>
                <a:ext cx="228" cy="318"/>
                <a:chOff x="1246" y="3294"/>
                <a:chExt cx="228" cy="318"/>
              </a:xfrm>
            </p:grpSpPr>
            <p:sp>
              <p:nvSpPr>
                <p:cNvPr id="18448" name="AutoShape 59"/>
                <p:cNvSpPr>
                  <a:spLocks noChangeArrowheads="1"/>
                </p:cNvSpPr>
                <p:nvPr/>
              </p:nvSpPr>
              <p:spPr bwMode="auto">
                <a:xfrm>
                  <a:off x="1292" y="3339"/>
                  <a:ext cx="137" cy="273"/>
                </a:xfrm>
                <a:prstGeom prst="can">
                  <a:avLst>
                    <a:gd name="adj" fmla="val 49818"/>
                  </a:avLst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449" name="AutoShape 60"/>
                <p:cNvSpPr>
                  <a:spLocks noChangeArrowheads="1"/>
                </p:cNvSpPr>
                <p:nvPr/>
              </p:nvSpPr>
              <p:spPr bwMode="auto">
                <a:xfrm>
                  <a:off x="1246" y="3294"/>
                  <a:ext cx="228" cy="136"/>
                </a:xfrm>
                <a:prstGeom prst="can">
                  <a:avLst>
                    <a:gd name="adj" fmla="val 25000"/>
                  </a:avLst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445" name="Group 61"/>
              <p:cNvGrpSpPr>
                <a:grpSpLocks/>
              </p:cNvGrpSpPr>
              <p:nvPr/>
            </p:nvGrpSpPr>
            <p:grpSpPr bwMode="auto">
              <a:xfrm>
                <a:off x="3470" y="3203"/>
                <a:ext cx="228" cy="318"/>
                <a:chOff x="1246" y="3294"/>
                <a:chExt cx="228" cy="318"/>
              </a:xfrm>
            </p:grpSpPr>
            <p:sp>
              <p:nvSpPr>
                <p:cNvPr id="18446" name="AutoShape 62"/>
                <p:cNvSpPr>
                  <a:spLocks noChangeArrowheads="1"/>
                </p:cNvSpPr>
                <p:nvPr/>
              </p:nvSpPr>
              <p:spPr bwMode="auto">
                <a:xfrm>
                  <a:off x="1292" y="3339"/>
                  <a:ext cx="137" cy="273"/>
                </a:xfrm>
                <a:prstGeom prst="can">
                  <a:avLst>
                    <a:gd name="adj" fmla="val 49818"/>
                  </a:avLst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447" name="AutoShape 63"/>
                <p:cNvSpPr>
                  <a:spLocks noChangeArrowheads="1"/>
                </p:cNvSpPr>
                <p:nvPr/>
              </p:nvSpPr>
              <p:spPr bwMode="auto">
                <a:xfrm>
                  <a:off x="1246" y="3294"/>
                  <a:ext cx="228" cy="136"/>
                </a:xfrm>
                <a:prstGeom prst="can">
                  <a:avLst>
                    <a:gd name="adj" fmla="val 25000"/>
                  </a:avLst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4881" name="Text Box 65"/>
          <p:cNvSpPr txBox="1">
            <a:spLocks noChangeArrowheads="1"/>
          </p:cNvSpPr>
          <p:nvPr/>
        </p:nvSpPr>
        <p:spPr bwMode="auto">
          <a:xfrm>
            <a:off x="179388" y="981075"/>
            <a:ext cx="464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339933"/>
                </a:solidFill>
                <a:latin typeface="黑体" pitchFamily="49" charset="-122"/>
                <a:ea typeface="黑体" pitchFamily="49" charset="-122"/>
              </a:rPr>
              <a:t>选择</a:t>
            </a:r>
            <a:r>
              <a:rPr lang="en-US" altLang="zh-CN" sz="2800">
                <a:solidFill>
                  <a:srgbClr val="339933"/>
                </a:solidFill>
                <a:latin typeface="黑体" pitchFamily="49" charset="-122"/>
                <a:ea typeface="黑体" pitchFamily="49" charset="-122"/>
              </a:rPr>
              <a:t>0</a:t>
            </a:r>
            <a:r>
              <a:rPr lang="en-US" altLang="en-US">
                <a:latin typeface="黑体" pitchFamily="49" charset="-122"/>
                <a:ea typeface="黑体" pitchFamily="49" charset="-122"/>
              </a:rPr>
              <a:t>～</a:t>
            </a:r>
            <a:r>
              <a:rPr lang="en-US" altLang="zh-CN" sz="2800">
                <a:solidFill>
                  <a:srgbClr val="339933"/>
                </a:solidFill>
                <a:latin typeface="黑体" pitchFamily="49" charset="-122"/>
                <a:ea typeface="黑体" pitchFamily="49" charset="-122"/>
              </a:rPr>
              <a:t>0.6A</a:t>
            </a:r>
            <a:r>
              <a:rPr lang="zh-CN" altLang="en-US" sz="2800">
                <a:solidFill>
                  <a:srgbClr val="339933"/>
                </a:solidFill>
                <a:latin typeface="黑体" pitchFamily="49" charset="-122"/>
                <a:ea typeface="黑体" pitchFamily="49" charset="-122"/>
              </a:rPr>
              <a:t>量程</a:t>
            </a:r>
          </a:p>
        </p:txBody>
      </p:sp>
      <p:sp>
        <p:nvSpPr>
          <p:cNvPr id="34882" name="Freeform 66"/>
          <p:cNvSpPr>
            <a:spLocks/>
          </p:cNvSpPr>
          <p:nvPr/>
        </p:nvSpPr>
        <p:spPr bwMode="auto">
          <a:xfrm>
            <a:off x="3733800" y="4495800"/>
            <a:ext cx="676275" cy="920750"/>
          </a:xfrm>
          <a:custGeom>
            <a:avLst/>
            <a:gdLst>
              <a:gd name="T0" fmla="*/ 676275 w 426"/>
              <a:gd name="T1" fmla="*/ 0 h 580"/>
              <a:gd name="T2" fmla="*/ 341312 w 426"/>
              <a:gd name="T3" fmla="*/ 66675 h 580"/>
              <a:gd name="T4" fmla="*/ 207963 w 426"/>
              <a:gd name="T5" fmla="*/ 266700 h 580"/>
              <a:gd name="T6" fmla="*/ 363537 w 426"/>
              <a:gd name="T7" fmla="*/ 668337 h 580"/>
              <a:gd name="T8" fmla="*/ 407988 w 426"/>
              <a:gd name="T9" fmla="*/ 601662 h 580"/>
              <a:gd name="T10" fmla="*/ 341312 w 426"/>
              <a:gd name="T11" fmla="*/ 557212 h 580"/>
              <a:gd name="T12" fmla="*/ 185737 w 426"/>
              <a:gd name="T13" fmla="*/ 579437 h 580"/>
              <a:gd name="T14" fmla="*/ 30163 w 426"/>
              <a:gd name="T15" fmla="*/ 735012 h 580"/>
              <a:gd name="T16" fmla="*/ 141288 w 426"/>
              <a:gd name="T17" fmla="*/ 892175 h 5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6"/>
              <a:gd name="T28" fmla="*/ 0 h 580"/>
              <a:gd name="T29" fmla="*/ 426 w 426"/>
              <a:gd name="T30" fmla="*/ 580 h 5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6" h="580">
                <a:moveTo>
                  <a:pt x="426" y="0"/>
                </a:moveTo>
                <a:cubicBezTo>
                  <a:pt x="357" y="23"/>
                  <a:pt x="284" y="19"/>
                  <a:pt x="215" y="42"/>
                </a:cubicBezTo>
                <a:cubicBezTo>
                  <a:pt x="173" y="84"/>
                  <a:pt x="150" y="112"/>
                  <a:pt x="131" y="168"/>
                </a:cubicBezTo>
                <a:cubicBezTo>
                  <a:pt x="140" y="267"/>
                  <a:pt x="120" y="385"/>
                  <a:pt x="229" y="421"/>
                </a:cubicBezTo>
                <a:cubicBezTo>
                  <a:pt x="238" y="407"/>
                  <a:pt x="260" y="395"/>
                  <a:pt x="257" y="379"/>
                </a:cubicBezTo>
                <a:cubicBezTo>
                  <a:pt x="254" y="363"/>
                  <a:pt x="232" y="353"/>
                  <a:pt x="215" y="351"/>
                </a:cubicBezTo>
                <a:cubicBezTo>
                  <a:pt x="182" y="348"/>
                  <a:pt x="150" y="360"/>
                  <a:pt x="117" y="365"/>
                </a:cubicBezTo>
                <a:cubicBezTo>
                  <a:pt x="60" y="384"/>
                  <a:pt x="38" y="406"/>
                  <a:pt x="19" y="463"/>
                </a:cubicBezTo>
                <a:cubicBezTo>
                  <a:pt x="36" y="580"/>
                  <a:pt x="0" y="562"/>
                  <a:pt x="89" y="562"/>
                </a:cubicBezTo>
              </a:path>
            </a:pathLst>
          </a:custGeom>
          <a:noFill/>
          <a:ln w="38100" cmpd="sng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83" name="Freeform 67"/>
          <p:cNvSpPr>
            <a:spLocks/>
          </p:cNvSpPr>
          <p:nvPr/>
        </p:nvSpPr>
        <p:spPr bwMode="auto">
          <a:xfrm>
            <a:off x="2066925" y="4648200"/>
            <a:ext cx="676275" cy="920750"/>
          </a:xfrm>
          <a:custGeom>
            <a:avLst/>
            <a:gdLst>
              <a:gd name="T0" fmla="*/ 676275 w 426"/>
              <a:gd name="T1" fmla="*/ 0 h 580"/>
              <a:gd name="T2" fmla="*/ 341312 w 426"/>
              <a:gd name="T3" fmla="*/ 66675 h 580"/>
              <a:gd name="T4" fmla="*/ 207963 w 426"/>
              <a:gd name="T5" fmla="*/ 266700 h 580"/>
              <a:gd name="T6" fmla="*/ 363537 w 426"/>
              <a:gd name="T7" fmla="*/ 668337 h 580"/>
              <a:gd name="T8" fmla="*/ 407988 w 426"/>
              <a:gd name="T9" fmla="*/ 601662 h 580"/>
              <a:gd name="T10" fmla="*/ 341312 w 426"/>
              <a:gd name="T11" fmla="*/ 557212 h 580"/>
              <a:gd name="T12" fmla="*/ 185737 w 426"/>
              <a:gd name="T13" fmla="*/ 579437 h 580"/>
              <a:gd name="T14" fmla="*/ 30163 w 426"/>
              <a:gd name="T15" fmla="*/ 735012 h 580"/>
              <a:gd name="T16" fmla="*/ 141288 w 426"/>
              <a:gd name="T17" fmla="*/ 892175 h 5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6"/>
              <a:gd name="T28" fmla="*/ 0 h 580"/>
              <a:gd name="T29" fmla="*/ 426 w 426"/>
              <a:gd name="T30" fmla="*/ 580 h 5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6" h="580">
                <a:moveTo>
                  <a:pt x="426" y="0"/>
                </a:moveTo>
                <a:cubicBezTo>
                  <a:pt x="357" y="23"/>
                  <a:pt x="284" y="19"/>
                  <a:pt x="215" y="42"/>
                </a:cubicBezTo>
                <a:cubicBezTo>
                  <a:pt x="173" y="84"/>
                  <a:pt x="150" y="112"/>
                  <a:pt x="131" y="168"/>
                </a:cubicBezTo>
                <a:cubicBezTo>
                  <a:pt x="140" y="267"/>
                  <a:pt x="120" y="385"/>
                  <a:pt x="229" y="421"/>
                </a:cubicBezTo>
                <a:cubicBezTo>
                  <a:pt x="238" y="407"/>
                  <a:pt x="260" y="395"/>
                  <a:pt x="257" y="379"/>
                </a:cubicBezTo>
                <a:cubicBezTo>
                  <a:pt x="254" y="363"/>
                  <a:pt x="232" y="353"/>
                  <a:pt x="215" y="351"/>
                </a:cubicBezTo>
                <a:cubicBezTo>
                  <a:pt x="182" y="348"/>
                  <a:pt x="150" y="360"/>
                  <a:pt x="117" y="365"/>
                </a:cubicBezTo>
                <a:cubicBezTo>
                  <a:pt x="60" y="384"/>
                  <a:pt x="38" y="406"/>
                  <a:pt x="19" y="463"/>
                </a:cubicBezTo>
                <a:cubicBezTo>
                  <a:pt x="36" y="580"/>
                  <a:pt x="0" y="562"/>
                  <a:pt x="89" y="562"/>
                </a:cubicBezTo>
              </a:path>
            </a:pathLst>
          </a:custGeom>
          <a:noFill/>
          <a:ln w="38100" cmpd="sng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84" name="Text Box 68"/>
          <p:cNvSpPr txBox="1">
            <a:spLocks noChangeArrowheads="1"/>
          </p:cNvSpPr>
          <p:nvPr/>
        </p:nvSpPr>
        <p:spPr bwMode="auto">
          <a:xfrm>
            <a:off x="1331913" y="5516563"/>
            <a:ext cx="396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latin typeface="黑体" pitchFamily="49" charset="-122"/>
                <a:ea typeface="黑体" pitchFamily="49" charset="-122"/>
              </a:rPr>
              <a:t>一大格</a:t>
            </a:r>
            <a:r>
              <a:rPr lang="en-US" altLang="zh-CN" sz="2800">
                <a:latin typeface="黑体" pitchFamily="49" charset="-122"/>
                <a:ea typeface="黑体" pitchFamily="49" charset="-122"/>
              </a:rPr>
              <a:t>_______</a:t>
            </a:r>
            <a:r>
              <a:rPr lang="en-US" altLang="zh-CN" sz="3600" b="1"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2800">
                <a:latin typeface="黑体" pitchFamily="49" charset="-122"/>
                <a:ea typeface="黑体" pitchFamily="49" charset="-122"/>
              </a:rPr>
              <a:t>A</a:t>
            </a:r>
            <a:r>
              <a:rPr lang="en-US" altLang="zh-CN" sz="3600" b="1" u="sng"/>
              <a:t>      </a:t>
            </a:r>
            <a:endParaRPr lang="en-US" altLang="zh-CN" sz="3600" b="1"/>
          </a:p>
        </p:txBody>
      </p:sp>
      <p:sp>
        <p:nvSpPr>
          <p:cNvPr id="34886" name="Text Box 70"/>
          <p:cNvSpPr txBox="1">
            <a:spLocks noChangeArrowheads="1"/>
          </p:cNvSpPr>
          <p:nvPr/>
        </p:nvSpPr>
        <p:spPr bwMode="auto">
          <a:xfrm>
            <a:off x="2627313" y="5516563"/>
            <a:ext cx="152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chemeClr val="tx2"/>
                </a:solidFill>
                <a:latin typeface="宋体" charset="-122"/>
              </a:rPr>
              <a:t>   0.2</a:t>
            </a:r>
          </a:p>
        </p:txBody>
      </p:sp>
      <p:sp>
        <p:nvSpPr>
          <p:cNvPr id="34888" name="Text Box 72"/>
          <p:cNvSpPr txBox="1">
            <a:spLocks noChangeArrowheads="1"/>
          </p:cNvSpPr>
          <p:nvPr/>
        </p:nvSpPr>
        <p:spPr bwMode="auto">
          <a:xfrm>
            <a:off x="4859338" y="5516563"/>
            <a:ext cx="396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latin typeface="黑体" pitchFamily="49" charset="-122"/>
                <a:ea typeface="黑体" pitchFamily="49" charset="-122"/>
              </a:rPr>
              <a:t>一小格</a:t>
            </a:r>
            <a:r>
              <a:rPr lang="en-US" altLang="zh-CN" sz="2800">
                <a:latin typeface="黑体" pitchFamily="49" charset="-122"/>
                <a:ea typeface="黑体" pitchFamily="49" charset="-122"/>
              </a:rPr>
              <a:t>_______</a:t>
            </a:r>
            <a:r>
              <a:rPr lang="en-US" altLang="zh-CN" sz="3600" b="1"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2800">
                <a:latin typeface="黑体" pitchFamily="49" charset="-122"/>
                <a:ea typeface="黑体" pitchFamily="49" charset="-122"/>
              </a:rPr>
              <a:t>A</a:t>
            </a:r>
            <a:r>
              <a:rPr lang="en-US" altLang="zh-CN" sz="3600" b="1" u="sng"/>
              <a:t>      </a:t>
            </a:r>
            <a:endParaRPr lang="en-US" altLang="zh-CN" sz="3600" b="1"/>
          </a:p>
        </p:txBody>
      </p:sp>
      <p:sp>
        <p:nvSpPr>
          <p:cNvPr id="34889" name="Text Box 73"/>
          <p:cNvSpPr txBox="1">
            <a:spLocks noChangeArrowheads="1"/>
          </p:cNvSpPr>
          <p:nvPr/>
        </p:nvSpPr>
        <p:spPr bwMode="auto">
          <a:xfrm>
            <a:off x="6011863" y="5516563"/>
            <a:ext cx="152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chemeClr val="tx2"/>
                </a:solidFill>
                <a:latin typeface="宋体" charset="-122"/>
              </a:rPr>
              <a:t>0.02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4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4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81" grpId="0"/>
      <p:bldP spid="34882" grpId="0" animBg="1"/>
      <p:bldP spid="34883" grpId="0" animBg="1"/>
      <p:bldP spid="34884" grpId="0"/>
      <p:bldP spid="34886" grpId="0"/>
      <p:bldP spid="34888" grpId="0"/>
      <p:bldP spid="348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2"/>
          <p:cNvSpPr txBox="1">
            <a:spLocks noChangeArrowheads="1"/>
          </p:cNvSpPr>
          <p:nvPr/>
        </p:nvSpPr>
        <p:spPr bwMode="auto">
          <a:xfrm>
            <a:off x="3203575" y="2492375"/>
            <a:ext cx="26225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9600">
                <a:ea typeface="黑体" pitchFamily="49" charset="-122"/>
              </a:rPr>
              <a:t>读数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468313" y="1412875"/>
            <a:ext cx="7578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>
                <a:ea typeface="黑体" pitchFamily="49" charset="-122"/>
              </a:rPr>
              <a:t>1</a:t>
            </a:r>
            <a:r>
              <a:rPr lang="zh-CN" altLang="en-US" sz="4000">
                <a:ea typeface="黑体" pitchFamily="49" charset="-122"/>
              </a:rPr>
              <a:t>、</a:t>
            </a:r>
            <a:r>
              <a:rPr lang="zh-CN" altLang="en-US" sz="4000" b="1" u="sng">
                <a:solidFill>
                  <a:schemeClr val="tx2"/>
                </a:solidFill>
                <a:ea typeface="黑体" pitchFamily="49" charset="-122"/>
              </a:rPr>
              <a:t>确认</a:t>
            </a:r>
            <a:r>
              <a:rPr lang="zh-CN" altLang="en-US" sz="4000">
                <a:ea typeface="黑体" pitchFamily="49" charset="-122"/>
              </a:rPr>
              <a:t>目前使用的电流表的</a:t>
            </a:r>
            <a:r>
              <a:rPr lang="zh-CN" altLang="en-US" sz="4000" b="1" u="sng">
                <a:solidFill>
                  <a:schemeClr val="tx2"/>
                </a:solidFill>
                <a:ea typeface="黑体" pitchFamily="49" charset="-122"/>
              </a:rPr>
              <a:t>量程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468313" y="2420938"/>
            <a:ext cx="75787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>
                <a:ea typeface="黑体" pitchFamily="49" charset="-122"/>
              </a:rPr>
              <a:t>2</a:t>
            </a:r>
            <a:r>
              <a:rPr lang="zh-CN" altLang="en-US" sz="4000">
                <a:ea typeface="黑体" pitchFamily="49" charset="-122"/>
              </a:rPr>
              <a:t>、确认每个大格和每个小格所代</a:t>
            </a:r>
          </a:p>
          <a:p>
            <a:r>
              <a:rPr lang="zh-CN" altLang="en-US" sz="4000">
                <a:ea typeface="黑体" pitchFamily="49" charset="-122"/>
              </a:rPr>
              <a:t>表的电流值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11188" y="4076700"/>
            <a:ext cx="5038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>
                <a:ea typeface="黑体" pitchFamily="49" charset="-122"/>
              </a:rPr>
              <a:t>3</a:t>
            </a:r>
            <a:r>
              <a:rPr lang="zh-CN" altLang="en-US" sz="4000">
                <a:ea typeface="黑体" pitchFamily="49" charset="-122"/>
              </a:rPr>
              <a:t>、</a:t>
            </a:r>
            <a:r>
              <a:rPr lang="zh-CN" altLang="en-US" sz="4000" b="1" u="sng">
                <a:solidFill>
                  <a:schemeClr val="tx2"/>
                </a:solidFill>
                <a:ea typeface="黑体" pitchFamily="49" charset="-122"/>
              </a:rPr>
              <a:t>先</a:t>
            </a:r>
            <a:r>
              <a:rPr lang="zh-CN" altLang="en-US" sz="4000">
                <a:ea typeface="黑体" pitchFamily="49" charset="-122"/>
              </a:rPr>
              <a:t>读</a:t>
            </a:r>
            <a:r>
              <a:rPr lang="zh-CN" altLang="en-US" sz="4000" b="1" u="sng">
                <a:solidFill>
                  <a:schemeClr val="tx2"/>
                </a:solidFill>
                <a:ea typeface="黑体" pitchFamily="49" charset="-122"/>
              </a:rPr>
              <a:t>大格再</a:t>
            </a:r>
            <a:r>
              <a:rPr lang="zh-CN" altLang="en-US" sz="4000">
                <a:ea typeface="黑体" pitchFamily="49" charset="-122"/>
              </a:rPr>
              <a:t>读</a:t>
            </a:r>
            <a:r>
              <a:rPr lang="zh-CN" altLang="en-US" sz="4000" b="1" u="sng">
                <a:solidFill>
                  <a:schemeClr val="tx2"/>
                </a:solidFill>
                <a:ea typeface="黑体" pitchFamily="49" charset="-122"/>
              </a:rPr>
              <a:t>小格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/>
      <p:bldP spid="501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2411413" y="5373688"/>
            <a:ext cx="417671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>
                <a:solidFill>
                  <a:schemeClr val="tx2"/>
                </a:solidFill>
                <a:latin typeface="Times New Roman" pitchFamily="18" charset="0"/>
              </a:rPr>
              <a:t>－             ３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2411413" y="5373688"/>
            <a:ext cx="259238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>
                <a:solidFill>
                  <a:srgbClr val="FF0000"/>
                </a:solidFill>
                <a:latin typeface="Times New Roman" pitchFamily="18" charset="0"/>
              </a:rPr>
              <a:t>－    </a:t>
            </a:r>
            <a:r>
              <a:rPr lang="en-US" altLang="zh-CN" sz="4800" b="1">
                <a:solidFill>
                  <a:srgbClr val="FF0000"/>
                </a:solidFill>
                <a:latin typeface="Times New Roman" pitchFamily="18" charset="0"/>
              </a:rPr>
              <a:t>0.6</a:t>
            </a:r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 flipH="1" flipV="1">
            <a:off x="2555875" y="3141663"/>
            <a:ext cx="1584325" cy="2447925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 flipV="1">
            <a:off x="4140200" y="3213100"/>
            <a:ext cx="2159000" cy="2376488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sm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395288" y="476250"/>
            <a:ext cx="25193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>
                <a:solidFill>
                  <a:srgbClr val="FF0000"/>
                </a:solidFill>
                <a:latin typeface="Times New Roman" pitchFamily="18" charset="0"/>
              </a:rPr>
              <a:t>0.14A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2843213" y="476250"/>
            <a:ext cx="1873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>
                <a:solidFill>
                  <a:schemeClr val="tx2"/>
                </a:solidFill>
                <a:latin typeface="Times New Roman" pitchFamily="18" charset="0"/>
              </a:rPr>
              <a:t>0.7A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4787900" y="476250"/>
            <a:ext cx="1800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>
                <a:solidFill>
                  <a:schemeClr val="tx2"/>
                </a:solidFill>
                <a:latin typeface="Times New Roman" pitchFamily="18" charset="0"/>
              </a:rPr>
              <a:t>2.4A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6732588" y="476250"/>
            <a:ext cx="21605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>
                <a:solidFill>
                  <a:srgbClr val="FF0000"/>
                </a:solidFill>
                <a:latin typeface="Times New Roman" pitchFamily="18" charset="0"/>
              </a:rPr>
              <a:t>0.48A</a:t>
            </a:r>
          </a:p>
        </p:txBody>
      </p:sp>
      <p:grpSp>
        <p:nvGrpSpPr>
          <p:cNvPr id="55306" name="Group 10"/>
          <p:cNvGrpSpPr>
            <a:grpSpLocks/>
          </p:cNvGrpSpPr>
          <p:nvPr/>
        </p:nvGrpSpPr>
        <p:grpSpPr bwMode="auto">
          <a:xfrm>
            <a:off x="468313" y="1557338"/>
            <a:ext cx="8162925" cy="4433887"/>
            <a:chOff x="295" y="981"/>
            <a:chExt cx="5142" cy="2793"/>
          </a:xfrm>
        </p:grpSpPr>
        <p:grpSp>
          <p:nvGrpSpPr>
            <p:cNvPr id="21517" name="Group 11"/>
            <p:cNvGrpSpPr>
              <a:grpSpLocks/>
            </p:cNvGrpSpPr>
            <p:nvPr/>
          </p:nvGrpSpPr>
          <p:grpSpPr bwMode="auto">
            <a:xfrm>
              <a:off x="295" y="981"/>
              <a:ext cx="5142" cy="2793"/>
              <a:chOff x="340" y="935"/>
              <a:chExt cx="5142" cy="2793"/>
            </a:xfrm>
          </p:grpSpPr>
          <p:grpSp>
            <p:nvGrpSpPr>
              <p:cNvPr id="21527" name="Group 12"/>
              <p:cNvGrpSpPr>
                <a:grpSpLocks/>
              </p:cNvGrpSpPr>
              <p:nvPr/>
            </p:nvGrpSpPr>
            <p:grpSpPr bwMode="auto">
              <a:xfrm>
                <a:off x="340" y="935"/>
                <a:ext cx="5142" cy="2793"/>
                <a:chOff x="295" y="300"/>
                <a:chExt cx="5142" cy="2793"/>
              </a:xfrm>
            </p:grpSpPr>
            <p:grpSp>
              <p:nvGrpSpPr>
                <p:cNvPr id="21533" name="Group 13"/>
                <p:cNvGrpSpPr>
                  <a:grpSpLocks/>
                </p:cNvGrpSpPr>
                <p:nvPr/>
              </p:nvGrpSpPr>
              <p:grpSpPr bwMode="auto">
                <a:xfrm>
                  <a:off x="295" y="300"/>
                  <a:ext cx="5142" cy="2793"/>
                  <a:chOff x="295" y="300"/>
                  <a:chExt cx="5142" cy="2793"/>
                </a:xfrm>
              </p:grpSpPr>
              <p:grpSp>
                <p:nvGrpSpPr>
                  <p:cNvPr id="21535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476" y="709"/>
                    <a:ext cx="4502" cy="2384"/>
                    <a:chOff x="476" y="709"/>
                    <a:chExt cx="4502" cy="2384"/>
                  </a:xfrm>
                </p:grpSpPr>
                <p:grpSp>
                  <p:nvGrpSpPr>
                    <p:cNvPr id="21540" name="Group 1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76" y="709"/>
                      <a:ext cx="4502" cy="1176"/>
                      <a:chOff x="1662" y="860"/>
                      <a:chExt cx="5076" cy="1462"/>
                    </a:xfrm>
                  </p:grpSpPr>
                  <p:sp>
                    <p:nvSpPr>
                      <p:cNvPr id="21542" name="Line 1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662" y="1986"/>
                        <a:ext cx="423" cy="336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1543" name="Line 1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966" y="1998"/>
                        <a:ext cx="223" cy="200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1544" name="Line 1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090" y="1867"/>
                        <a:ext cx="211" cy="214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1545" name="Line 1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222" y="1745"/>
                        <a:ext cx="198" cy="225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1546" name="Line 2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361" y="1630"/>
                        <a:ext cx="184" cy="237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1547" name="Line 2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427" y="1408"/>
                        <a:ext cx="248" cy="364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1548" name="Line 2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658" y="1427"/>
                        <a:ext cx="154" cy="257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1549" name="Line 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815" y="1339"/>
                        <a:ext cx="138" cy="266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1550" name="Line 2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977" y="1261"/>
                        <a:ext cx="122" cy="274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1551" name="Line 2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143" y="1192"/>
                        <a:ext cx="106" cy="281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1552" name="Line 2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243" y="905"/>
                        <a:ext cx="159" cy="516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1553" name="Line 2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487" y="1086"/>
                        <a:ext cx="71" cy="291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1554" name="Line 2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663" y="1048"/>
                        <a:ext cx="54" cy="296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1555" name="Line 2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41" y="1022"/>
                        <a:ext cx="36" cy="297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1556" name="Line 3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020" y="1005"/>
                        <a:ext cx="18" cy="300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1557" name="Line 3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200" y="860"/>
                        <a:ext cx="0" cy="440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1558" name="Line 3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4362" y="1005"/>
                        <a:ext cx="18" cy="300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1559" name="Line 3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4523" y="1022"/>
                        <a:ext cx="36" cy="297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1560" name="Line 3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4683" y="1048"/>
                        <a:ext cx="54" cy="296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1561" name="Line 3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4842" y="1086"/>
                        <a:ext cx="71" cy="291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1562" name="Line 3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4998" y="905"/>
                        <a:ext cx="159" cy="516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1563" name="Line 3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5151" y="1192"/>
                        <a:ext cx="106" cy="281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1564" name="Line 3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5301" y="1261"/>
                        <a:ext cx="122" cy="274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1565" name="Line 3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5447" y="1339"/>
                        <a:ext cx="138" cy="266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1566" name="Line 40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5588" y="1427"/>
                        <a:ext cx="154" cy="257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1567" name="Line 4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5725" y="1408"/>
                        <a:ext cx="248" cy="364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1568" name="Line 4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5855" y="1630"/>
                        <a:ext cx="184" cy="237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1569" name="Line 4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5980" y="1745"/>
                        <a:ext cx="198" cy="225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1570" name="Line 4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6099" y="1867"/>
                        <a:ext cx="211" cy="214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1571" name="Line 4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6211" y="1998"/>
                        <a:ext cx="223" cy="200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1572" name="Line 4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6315" y="1986"/>
                        <a:ext cx="423" cy="336"/>
                      </a:xfrm>
                      <a:prstGeom prst="line">
                        <a:avLst/>
                      </a:prstGeom>
                      <a:noFill/>
                      <a:ln w="762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21541" name="Arc 4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48" y="935"/>
                      <a:ext cx="3927" cy="2158"/>
                    </a:xfrm>
                    <a:custGeom>
                      <a:avLst/>
                      <a:gdLst>
                        <a:gd name="T0" fmla="*/ 0 w 34931"/>
                        <a:gd name="T1" fmla="*/ 87 h 21600"/>
                        <a:gd name="T2" fmla="*/ 441 w 34931"/>
                        <a:gd name="T3" fmla="*/ 91 h 21600"/>
                        <a:gd name="T4" fmla="*/ 219 w 34931"/>
                        <a:gd name="T5" fmla="*/ 216 h 21600"/>
                        <a:gd name="T6" fmla="*/ 0 60000 65536"/>
                        <a:gd name="T7" fmla="*/ 0 60000 65536"/>
                        <a:gd name="T8" fmla="*/ 0 60000 65536"/>
                        <a:gd name="T9" fmla="*/ 0 w 34931"/>
                        <a:gd name="T10" fmla="*/ 0 h 21600"/>
                        <a:gd name="T11" fmla="*/ 34931 w 34931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4931" h="21600" fill="none" extrusionOk="0">
                          <a:moveTo>
                            <a:pt x="-1" y="8713"/>
                          </a:moveTo>
                          <a:cubicBezTo>
                            <a:pt x="4075" y="3231"/>
                            <a:pt x="10503" y="-1"/>
                            <a:pt x="17335" y="0"/>
                          </a:cubicBezTo>
                          <a:cubicBezTo>
                            <a:pt x="24322" y="0"/>
                            <a:pt x="30878" y="3380"/>
                            <a:pt x="34931" y="9072"/>
                          </a:cubicBezTo>
                        </a:path>
                        <a:path w="34931" h="21600" stroke="0" extrusionOk="0">
                          <a:moveTo>
                            <a:pt x="-1" y="8713"/>
                          </a:moveTo>
                          <a:cubicBezTo>
                            <a:pt x="4075" y="3231"/>
                            <a:pt x="10503" y="-1"/>
                            <a:pt x="17335" y="0"/>
                          </a:cubicBezTo>
                          <a:cubicBezTo>
                            <a:pt x="24322" y="0"/>
                            <a:pt x="30878" y="3380"/>
                            <a:pt x="34931" y="9072"/>
                          </a:cubicBezTo>
                          <a:lnTo>
                            <a:pt x="17335" y="21600"/>
                          </a:lnTo>
                          <a:close/>
                        </a:path>
                      </a:pathLst>
                    </a:custGeom>
                    <a:noFill/>
                    <a:ln w="762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21536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" y="1253"/>
                    <a:ext cx="380" cy="5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algn="just"/>
                    <a:r>
                      <a:rPr lang="en-US" altLang="zh-CN" sz="4800">
                        <a:latin typeface="Times New Roman" pitchFamily="18" charset="0"/>
                      </a:rPr>
                      <a:t>0</a:t>
                    </a:r>
                    <a:endParaRPr lang="en-US" altLang="zh-CN" sz="4800"/>
                  </a:p>
                </p:txBody>
              </p:sp>
              <p:sp>
                <p:nvSpPr>
                  <p:cNvPr id="21537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46" y="346"/>
                    <a:ext cx="380" cy="5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algn="just"/>
                    <a:r>
                      <a:rPr lang="en-US" altLang="zh-CN" sz="4800">
                        <a:latin typeface="Times New Roman" pitchFamily="18" charset="0"/>
                      </a:rPr>
                      <a:t>1</a:t>
                    </a:r>
                    <a:endParaRPr lang="en-US" altLang="zh-CN" sz="4800"/>
                  </a:p>
                </p:txBody>
              </p:sp>
              <p:sp>
                <p:nvSpPr>
                  <p:cNvPr id="21538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15" y="300"/>
                    <a:ext cx="381" cy="5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algn="just"/>
                    <a:r>
                      <a:rPr lang="en-US" altLang="zh-CN" sz="4800">
                        <a:latin typeface="Times New Roman" pitchFamily="18" charset="0"/>
                      </a:rPr>
                      <a:t>2</a:t>
                    </a:r>
                    <a:endParaRPr lang="en-US" altLang="zh-CN" sz="4800"/>
                  </a:p>
                </p:txBody>
              </p:sp>
              <p:sp>
                <p:nvSpPr>
                  <p:cNvPr id="21539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57" y="1162"/>
                    <a:ext cx="380" cy="5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pPr algn="just"/>
                    <a:r>
                      <a:rPr lang="en-US" altLang="zh-CN" sz="4800">
                        <a:latin typeface="Times New Roman" pitchFamily="18" charset="0"/>
                      </a:rPr>
                      <a:t>3</a:t>
                    </a:r>
                    <a:endParaRPr lang="en-US" altLang="zh-CN" sz="4800"/>
                  </a:p>
                </p:txBody>
              </p:sp>
            </p:grpSp>
            <p:sp>
              <p:nvSpPr>
                <p:cNvPr id="21534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2637" y="1564"/>
                  <a:ext cx="544" cy="5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just"/>
                  <a:r>
                    <a:rPr lang="en-US" altLang="zh-CN" sz="5400">
                      <a:solidFill>
                        <a:schemeClr val="tx2"/>
                      </a:solidFill>
                      <a:latin typeface="Times New Roman" pitchFamily="18" charset="0"/>
                    </a:rPr>
                    <a:t>A</a:t>
                  </a:r>
                  <a:endParaRPr lang="en-US" altLang="zh-CN" sz="5400">
                    <a:solidFill>
                      <a:schemeClr val="tx2"/>
                    </a:solidFill>
                  </a:endParaRPr>
                </a:p>
              </p:txBody>
            </p:sp>
          </p:grpSp>
          <p:grpSp>
            <p:nvGrpSpPr>
              <p:cNvPr id="21528" name="Group 53"/>
              <p:cNvGrpSpPr>
                <a:grpSpLocks/>
              </p:cNvGrpSpPr>
              <p:nvPr/>
            </p:nvGrpSpPr>
            <p:grpSpPr bwMode="auto">
              <a:xfrm>
                <a:off x="930" y="1752"/>
                <a:ext cx="3855" cy="1245"/>
                <a:chOff x="839" y="1071"/>
                <a:chExt cx="3855" cy="1245"/>
              </a:xfrm>
            </p:grpSpPr>
            <p:sp>
              <p:nvSpPr>
                <p:cNvPr id="21529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1746" y="1071"/>
                  <a:ext cx="726" cy="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4800">
                      <a:latin typeface="Times New Roman" pitchFamily="18" charset="0"/>
                    </a:rPr>
                    <a:t>0.2</a:t>
                  </a:r>
                </a:p>
              </p:txBody>
            </p:sp>
            <p:sp>
              <p:nvSpPr>
                <p:cNvPr id="21530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3016" y="1162"/>
                  <a:ext cx="680" cy="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4800">
                      <a:latin typeface="Times New Roman" pitchFamily="18" charset="0"/>
                    </a:rPr>
                    <a:t>0.4</a:t>
                  </a:r>
                </a:p>
              </p:txBody>
            </p:sp>
            <p:sp>
              <p:nvSpPr>
                <p:cNvPr id="21531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4014" y="1797"/>
                  <a:ext cx="680" cy="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4800">
                      <a:latin typeface="Times New Roman" pitchFamily="18" charset="0"/>
                    </a:rPr>
                    <a:t>0.6</a:t>
                  </a:r>
                </a:p>
              </p:txBody>
            </p:sp>
            <p:sp>
              <p:nvSpPr>
                <p:cNvPr id="21532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839" y="1797"/>
                  <a:ext cx="453" cy="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4800">
                      <a:latin typeface="Times New Roman" pitchFamily="18" charset="0"/>
                    </a:rPr>
                    <a:t>0</a:t>
                  </a:r>
                </a:p>
              </p:txBody>
            </p:sp>
          </p:grpSp>
        </p:grpSp>
        <p:grpSp>
          <p:nvGrpSpPr>
            <p:cNvPr id="21518" name="Group 58"/>
            <p:cNvGrpSpPr>
              <a:grpSpLocks/>
            </p:cNvGrpSpPr>
            <p:nvPr/>
          </p:nvGrpSpPr>
          <p:grpSpPr bwMode="auto">
            <a:xfrm>
              <a:off x="2608" y="3203"/>
              <a:ext cx="228" cy="318"/>
              <a:chOff x="1246" y="3294"/>
              <a:chExt cx="228" cy="318"/>
            </a:xfrm>
          </p:grpSpPr>
          <p:sp>
            <p:nvSpPr>
              <p:cNvPr id="21525" name="AutoShape 59"/>
              <p:cNvSpPr>
                <a:spLocks noChangeArrowheads="1"/>
              </p:cNvSpPr>
              <p:nvPr/>
            </p:nvSpPr>
            <p:spPr bwMode="auto">
              <a:xfrm>
                <a:off x="1292" y="3339"/>
                <a:ext cx="137" cy="273"/>
              </a:xfrm>
              <a:prstGeom prst="can">
                <a:avLst>
                  <a:gd name="adj" fmla="val 49818"/>
                </a:avLst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526" name="AutoShape 60"/>
              <p:cNvSpPr>
                <a:spLocks noChangeArrowheads="1"/>
              </p:cNvSpPr>
              <p:nvPr/>
            </p:nvSpPr>
            <p:spPr bwMode="auto">
              <a:xfrm>
                <a:off x="1246" y="3294"/>
                <a:ext cx="228" cy="136"/>
              </a:xfrm>
              <a:prstGeom prst="can">
                <a:avLst>
                  <a:gd name="adj" fmla="val 25000"/>
                </a:avLst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1519" name="Group 61"/>
            <p:cNvGrpSpPr>
              <a:grpSpLocks/>
            </p:cNvGrpSpPr>
            <p:nvPr/>
          </p:nvGrpSpPr>
          <p:grpSpPr bwMode="auto">
            <a:xfrm>
              <a:off x="1655" y="3294"/>
              <a:ext cx="228" cy="318"/>
              <a:chOff x="1246" y="3294"/>
              <a:chExt cx="228" cy="318"/>
            </a:xfrm>
          </p:grpSpPr>
          <p:sp>
            <p:nvSpPr>
              <p:cNvPr id="21523" name="AutoShape 62"/>
              <p:cNvSpPr>
                <a:spLocks noChangeArrowheads="1"/>
              </p:cNvSpPr>
              <p:nvPr/>
            </p:nvSpPr>
            <p:spPr bwMode="auto">
              <a:xfrm>
                <a:off x="1292" y="3339"/>
                <a:ext cx="137" cy="273"/>
              </a:xfrm>
              <a:prstGeom prst="can">
                <a:avLst>
                  <a:gd name="adj" fmla="val 49818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524" name="AutoShape 63"/>
              <p:cNvSpPr>
                <a:spLocks noChangeArrowheads="1"/>
              </p:cNvSpPr>
              <p:nvPr/>
            </p:nvSpPr>
            <p:spPr bwMode="auto">
              <a:xfrm>
                <a:off x="1246" y="3294"/>
                <a:ext cx="228" cy="136"/>
              </a:xfrm>
              <a:prstGeom prst="can">
                <a:avLst>
                  <a:gd name="adj" fmla="val 2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1520" name="Group 64"/>
            <p:cNvGrpSpPr>
              <a:grpSpLocks/>
            </p:cNvGrpSpPr>
            <p:nvPr/>
          </p:nvGrpSpPr>
          <p:grpSpPr bwMode="auto">
            <a:xfrm>
              <a:off x="3424" y="3203"/>
              <a:ext cx="228" cy="318"/>
              <a:chOff x="1246" y="3294"/>
              <a:chExt cx="228" cy="318"/>
            </a:xfrm>
          </p:grpSpPr>
          <p:sp>
            <p:nvSpPr>
              <p:cNvPr id="21521" name="AutoShape 65"/>
              <p:cNvSpPr>
                <a:spLocks noChangeArrowheads="1"/>
              </p:cNvSpPr>
              <p:nvPr/>
            </p:nvSpPr>
            <p:spPr bwMode="auto">
              <a:xfrm>
                <a:off x="1292" y="3339"/>
                <a:ext cx="137" cy="273"/>
              </a:xfrm>
              <a:prstGeom prst="can">
                <a:avLst>
                  <a:gd name="adj" fmla="val 49818"/>
                </a:avLst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522" name="AutoShape 66"/>
              <p:cNvSpPr>
                <a:spLocks noChangeArrowheads="1"/>
              </p:cNvSpPr>
              <p:nvPr/>
            </p:nvSpPr>
            <p:spPr bwMode="auto">
              <a:xfrm>
                <a:off x="1246" y="3294"/>
                <a:ext cx="228" cy="136"/>
              </a:xfrm>
              <a:prstGeom prst="can">
                <a:avLst>
                  <a:gd name="adj" fmla="val 25000"/>
                </a:avLst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55363" name="Freeform 67"/>
          <p:cNvSpPr>
            <a:spLocks/>
          </p:cNvSpPr>
          <p:nvPr/>
        </p:nvSpPr>
        <p:spPr bwMode="auto">
          <a:xfrm>
            <a:off x="2895600" y="5486400"/>
            <a:ext cx="381000" cy="685800"/>
          </a:xfrm>
          <a:custGeom>
            <a:avLst/>
            <a:gdLst>
              <a:gd name="T0" fmla="*/ 0 w 364"/>
              <a:gd name="T1" fmla="*/ 0 h 649"/>
              <a:gd name="T2" fmla="*/ 316104 w 364"/>
              <a:gd name="T3" fmla="*/ 67629 h 649"/>
              <a:gd name="T4" fmla="*/ 334945 w 364"/>
              <a:gd name="T5" fmla="*/ 685800 h 649"/>
              <a:gd name="T6" fmla="*/ 0 60000 65536"/>
              <a:gd name="T7" fmla="*/ 0 60000 65536"/>
              <a:gd name="T8" fmla="*/ 0 60000 65536"/>
              <a:gd name="T9" fmla="*/ 0 w 364"/>
              <a:gd name="T10" fmla="*/ 0 h 649"/>
              <a:gd name="T11" fmla="*/ 364 w 364"/>
              <a:gd name="T12" fmla="*/ 649 h 6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4" h="649">
                <a:moveTo>
                  <a:pt x="0" y="0"/>
                </a:moveTo>
                <a:cubicBezTo>
                  <a:pt x="90" y="10"/>
                  <a:pt x="219" y="11"/>
                  <a:pt x="302" y="64"/>
                </a:cubicBezTo>
                <a:cubicBezTo>
                  <a:pt x="364" y="250"/>
                  <a:pt x="320" y="454"/>
                  <a:pt x="320" y="649"/>
                </a:cubicBezTo>
              </a:path>
            </a:pathLst>
          </a:custGeom>
          <a:noFill/>
          <a:ln w="76200" cmpd="sng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5364" name="Freeform 68"/>
          <p:cNvSpPr>
            <a:spLocks/>
          </p:cNvSpPr>
          <p:nvPr/>
        </p:nvSpPr>
        <p:spPr bwMode="auto">
          <a:xfrm>
            <a:off x="4224338" y="5418138"/>
            <a:ext cx="728662" cy="830262"/>
          </a:xfrm>
          <a:custGeom>
            <a:avLst/>
            <a:gdLst>
              <a:gd name="T0" fmla="*/ 0 w 356"/>
              <a:gd name="T1" fmla="*/ 34821 h 763"/>
              <a:gd name="T2" fmla="*/ 186259 w 356"/>
              <a:gd name="T3" fmla="*/ 4353 h 763"/>
              <a:gd name="T4" fmla="*/ 523982 w 356"/>
              <a:gd name="T5" fmla="*/ 14146 h 763"/>
              <a:gd name="T6" fmla="*/ 560824 w 356"/>
              <a:gd name="T7" fmla="*/ 54408 h 763"/>
              <a:gd name="T8" fmla="*/ 597667 w 356"/>
              <a:gd name="T9" fmla="*/ 153430 h 763"/>
              <a:gd name="T10" fmla="*/ 616088 w 356"/>
              <a:gd name="T11" fmla="*/ 402617 h 763"/>
              <a:gd name="T12" fmla="*/ 634509 w 356"/>
              <a:gd name="T13" fmla="*/ 491846 h 763"/>
              <a:gd name="T14" fmla="*/ 691820 w 356"/>
              <a:gd name="T15" fmla="*/ 581075 h 763"/>
              <a:gd name="T16" fmla="*/ 710241 w 356"/>
              <a:gd name="T17" fmla="*/ 830262 h 76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56"/>
              <a:gd name="T28" fmla="*/ 0 h 763"/>
              <a:gd name="T29" fmla="*/ 356 w 356"/>
              <a:gd name="T30" fmla="*/ 763 h 76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56" h="763">
                <a:moveTo>
                  <a:pt x="0" y="32"/>
                </a:moveTo>
                <a:cubicBezTo>
                  <a:pt x="66" y="9"/>
                  <a:pt x="35" y="18"/>
                  <a:pt x="91" y="4"/>
                </a:cubicBezTo>
                <a:cubicBezTo>
                  <a:pt x="146" y="7"/>
                  <a:pt x="203" y="0"/>
                  <a:pt x="256" y="13"/>
                </a:cubicBezTo>
                <a:cubicBezTo>
                  <a:pt x="269" y="16"/>
                  <a:pt x="270" y="37"/>
                  <a:pt x="274" y="50"/>
                </a:cubicBezTo>
                <a:cubicBezTo>
                  <a:pt x="282" y="80"/>
                  <a:pt x="292" y="141"/>
                  <a:pt x="292" y="141"/>
                </a:cubicBezTo>
                <a:cubicBezTo>
                  <a:pt x="295" y="217"/>
                  <a:pt x="297" y="294"/>
                  <a:pt x="301" y="370"/>
                </a:cubicBezTo>
                <a:cubicBezTo>
                  <a:pt x="303" y="397"/>
                  <a:pt x="304" y="425"/>
                  <a:pt x="310" y="452"/>
                </a:cubicBezTo>
                <a:cubicBezTo>
                  <a:pt x="316" y="480"/>
                  <a:pt x="338" y="534"/>
                  <a:pt x="338" y="534"/>
                </a:cubicBezTo>
                <a:cubicBezTo>
                  <a:pt x="356" y="646"/>
                  <a:pt x="347" y="570"/>
                  <a:pt x="347" y="763"/>
                </a:cubicBezTo>
              </a:path>
            </a:pathLst>
          </a:custGeom>
          <a:noFill/>
          <a:ln w="76200" cmpd="sng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5365" name="Freeform 69"/>
          <p:cNvSpPr>
            <a:spLocks/>
          </p:cNvSpPr>
          <p:nvPr/>
        </p:nvSpPr>
        <p:spPr bwMode="auto">
          <a:xfrm>
            <a:off x="5741988" y="5410200"/>
            <a:ext cx="430212" cy="533400"/>
          </a:xfrm>
          <a:custGeom>
            <a:avLst/>
            <a:gdLst>
              <a:gd name="T0" fmla="*/ 0 w 367"/>
              <a:gd name="T1" fmla="*/ 40206 h 796"/>
              <a:gd name="T2" fmla="*/ 22273 w 367"/>
              <a:gd name="T3" fmla="*/ 21443 h 796"/>
              <a:gd name="T4" fmla="*/ 85574 w 367"/>
              <a:gd name="T5" fmla="*/ 9381 h 796"/>
              <a:gd name="T6" fmla="*/ 364567 w 367"/>
              <a:gd name="T7" fmla="*/ 15412 h 796"/>
              <a:gd name="T8" fmla="*/ 375117 w 367"/>
              <a:gd name="T9" fmla="*/ 58299 h 796"/>
              <a:gd name="T10" fmla="*/ 407939 w 367"/>
              <a:gd name="T11" fmla="*/ 371236 h 796"/>
              <a:gd name="T12" fmla="*/ 418490 w 367"/>
              <a:gd name="T13" fmla="*/ 469070 h 796"/>
              <a:gd name="T14" fmla="*/ 429040 w 367"/>
              <a:gd name="T15" fmla="*/ 493194 h 7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67"/>
              <a:gd name="T25" fmla="*/ 0 h 796"/>
              <a:gd name="T26" fmla="*/ 367 w 367"/>
              <a:gd name="T27" fmla="*/ 796 h 79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67" h="796">
                <a:moveTo>
                  <a:pt x="0" y="60"/>
                </a:moveTo>
                <a:cubicBezTo>
                  <a:pt x="6" y="51"/>
                  <a:pt x="9" y="38"/>
                  <a:pt x="19" y="32"/>
                </a:cubicBezTo>
                <a:cubicBezTo>
                  <a:pt x="35" y="22"/>
                  <a:pt x="73" y="14"/>
                  <a:pt x="73" y="14"/>
                </a:cubicBezTo>
                <a:cubicBezTo>
                  <a:pt x="152" y="17"/>
                  <a:pt x="235" y="0"/>
                  <a:pt x="311" y="23"/>
                </a:cubicBezTo>
                <a:cubicBezTo>
                  <a:pt x="332" y="29"/>
                  <a:pt x="319" y="65"/>
                  <a:pt x="320" y="87"/>
                </a:cubicBezTo>
                <a:cubicBezTo>
                  <a:pt x="335" y="479"/>
                  <a:pt x="303" y="369"/>
                  <a:pt x="348" y="554"/>
                </a:cubicBezTo>
                <a:cubicBezTo>
                  <a:pt x="351" y="603"/>
                  <a:pt x="352" y="652"/>
                  <a:pt x="357" y="700"/>
                </a:cubicBezTo>
                <a:cubicBezTo>
                  <a:pt x="367" y="796"/>
                  <a:pt x="366" y="697"/>
                  <a:pt x="366" y="736"/>
                </a:cubicBezTo>
              </a:path>
            </a:pathLst>
          </a:custGeom>
          <a:noFill/>
          <a:ln w="76200" cmpd="sng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5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5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8" grpId="1"/>
      <p:bldP spid="55299" grpId="0"/>
      <p:bldP spid="55299" grpId="1"/>
      <p:bldP spid="55299" grpId="2"/>
      <p:bldP spid="55300" grpId="0" animBg="1"/>
      <p:bldP spid="55300" grpId="1" animBg="1"/>
      <p:bldP spid="55301" grpId="0" animBg="1"/>
      <p:bldP spid="55302" grpId="0"/>
      <p:bldP spid="55302" grpId="1"/>
      <p:bldP spid="55303" grpId="0"/>
      <p:bldP spid="55303" grpId="1"/>
      <p:bldP spid="55304" grpId="0"/>
      <p:bldP spid="55304" grpId="1"/>
      <p:bldP spid="55305" grpId="0"/>
      <p:bldP spid="55363" grpId="0" animBg="1"/>
      <p:bldP spid="55363" grpId="1" animBg="1"/>
      <p:bldP spid="55363" grpId="2" animBg="1"/>
      <p:bldP spid="55363" grpId="3" animBg="1"/>
      <p:bldP spid="55363" grpId="4" animBg="1"/>
      <p:bldP spid="55364" grpId="0" animBg="1"/>
      <p:bldP spid="55364" grpId="1" animBg="1"/>
      <p:bldP spid="55364" grpId="2" animBg="1"/>
      <p:bldP spid="55365" grpId="0" animBg="1"/>
      <p:bldP spid="5536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3"/>
          <p:cNvSpPr txBox="1">
            <a:spLocks noChangeArrowheads="1"/>
          </p:cNvSpPr>
          <p:nvPr/>
        </p:nvSpPr>
        <p:spPr bwMode="auto">
          <a:xfrm>
            <a:off x="1331913" y="1701800"/>
            <a:ext cx="72929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endParaRPr lang="zh-CN" altLang="en-US" sz="2800" b="1">
              <a:solidFill>
                <a:srgbClr val="FF33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Font typeface="Arial" charset="0"/>
              <a:buNone/>
            </a:pPr>
            <a:endParaRPr lang="zh-CN" altLang="en-US" sz="2800" b="1">
              <a:latin typeface="黑体" pitchFamily="49" charset="-122"/>
              <a:ea typeface="黑体" pitchFamily="49" charset="-122"/>
            </a:endParaRPr>
          </a:p>
          <a:p>
            <a:pPr>
              <a:buFont typeface="Arial" charset="0"/>
              <a:buNone/>
            </a:pPr>
            <a:endParaRPr lang="zh-CN" altLang="zh-CN" sz="2800" b="1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116013" y="1184275"/>
            <a:ext cx="374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000">
                <a:latin typeface="黑体" pitchFamily="49" charset="-122"/>
                <a:ea typeface="黑体" pitchFamily="49" charset="-122"/>
              </a:rPr>
              <a:t>电流表使用规则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39750" y="2420938"/>
            <a:ext cx="5699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800">
                <a:latin typeface="黑体" pitchFamily="49" charset="-122"/>
                <a:ea typeface="黑体" pitchFamily="49" charset="-122"/>
              </a:rPr>
              <a:t>、电流表串联在被测电路中</a:t>
            </a:r>
            <a:r>
              <a:rPr lang="en-US" altLang="zh-CN" sz="2800">
                <a:latin typeface="黑体" pitchFamily="49" charset="-122"/>
                <a:ea typeface="黑体" pitchFamily="49" charset="-122"/>
              </a:rPr>
              <a:t>…</a:t>
            </a:r>
            <a:r>
              <a:rPr lang="zh-CN" altLang="en-US" sz="2800" b="1" u="sng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串联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539750" y="3068638"/>
            <a:ext cx="65849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800">
                <a:latin typeface="黑体" pitchFamily="49" charset="-122"/>
                <a:ea typeface="黑体" pitchFamily="49" charset="-122"/>
              </a:rPr>
              <a:t>、</a:t>
            </a:r>
            <a:r>
              <a:rPr lang="en-US" altLang="en-US" sz="2800">
                <a:latin typeface="黑体" pitchFamily="49" charset="-122"/>
                <a:ea typeface="黑体" pitchFamily="49" charset="-122"/>
              </a:rPr>
              <a:t>使电流从电流表的</a:t>
            </a:r>
            <a:r>
              <a:rPr lang="en-US" altLang="en-US" sz="280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“+”</a:t>
            </a:r>
            <a:r>
              <a:rPr lang="en-US" altLang="en-US" sz="2800">
                <a:latin typeface="黑体" pitchFamily="49" charset="-122"/>
                <a:ea typeface="黑体" pitchFamily="49" charset="-122"/>
              </a:rPr>
              <a:t>接线柱流进，</a:t>
            </a:r>
            <a:endParaRPr lang="en-US" altLang="zh-CN" sz="2800">
              <a:latin typeface="黑体" pitchFamily="49" charset="-122"/>
              <a:ea typeface="黑体" pitchFamily="49" charset="-122"/>
            </a:endParaRPr>
          </a:p>
          <a:p>
            <a:r>
              <a:rPr lang="en-US" altLang="zh-CN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“—”</a:t>
            </a:r>
            <a:r>
              <a:rPr lang="en-US" altLang="en-US"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en-US" sz="2800">
                <a:latin typeface="黑体" pitchFamily="49" charset="-122"/>
                <a:ea typeface="黑体" pitchFamily="49" charset="-122"/>
              </a:rPr>
              <a:t>接线柱流出。</a:t>
            </a:r>
            <a:r>
              <a:rPr lang="en-US" altLang="zh-CN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正</a:t>
            </a:r>
            <a:r>
              <a:rPr lang="zh-CN" altLang="en-US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进负出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539750" y="4076700"/>
            <a:ext cx="6056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2800">
                <a:latin typeface="黑体" pitchFamily="49" charset="-122"/>
                <a:ea typeface="黑体" pitchFamily="49" charset="-122"/>
              </a:rPr>
              <a:t>、</a:t>
            </a:r>
            <a:r>
              <a:rPr lang="en-US" altLang="en-US" sz="2800">
                <a:latin typeface="黑体" pitchFamily="49" charset="-122"/>
                <a:ea typeface="黑体" pitchFamily="49" charset="-122"/>
              </a:rPr>
              <a:t>正确选择量程，</a:t>
            </a:r>
            <a:r>
              <a:rPr lang="en-US" altLang="en-US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试触法</a:t>
            </a:r>
            <a:r>
              <a:rPr lang="en-US" altLang="en-US" sz="2800">
                <a:latin typeface="黑体" pitchFamily="49" charset="-122"/>
                <a:ea typeface="黑体" pitchFamily="49" charset="-122"/>
              </a:rPr>
              <a:t>--选择量程</a:t>
            </a:r>
            <a:endParaRPr lang="zh-CN" altLang="en-US" sz="28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1187450" y="4797425"/>
            <a:ext cx="63373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en-US" sz="2800">
                <a:latin typeface="黑体" pitchFamily="49" charset="-122"/>
                <a:ea typeface="黑体" pitchFamily="49" charset="-122"/>
              </a:rPr>
              <a:t>、</a:t>
            </a:r>
            <a:r>
              <a:rPr lang="en-US" altLang="zh-CN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绝对不允许</a:t>
            </a:r>
            <a:r>
              <a:rPr lang="en-US" altLang="zh-CN" sz="2800">
                <a:latin typeface="黑体" pitchFamily="49" charset="-122"/>
                <a:ea typeface="黑体" pitchFamily="49" charset="-122"/>
              </a:rPr>
              <a:t>不经过用电器而把电流表直接</a:t>
            </a:r>
            <a:r>
              <a:rPr lang="en-US" altLang="zh-CN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连到电源两极</a:t>
            </a:r>
            <a:r>
              <a:rPr lang="zh-CN" altLang="en-US" sz="2800"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en-US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不能</a:t>
            </a:r>
            <a:r>
              <a:rPr lang="zh-CN" altLang="en-US" sz="2800">
                <a:latin typeface="黑体" pitchFamily="49" charset="-122"/>
                <a:ea typeface="黑体" pitchFamily="49" charset="-122"/>
              </a:rPr>
              <a:t>和用电器</a:t>
            </a:r>
            <a:r>
              <a:rPr lang="zh-CN" altLang="en-US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并联</a:t>
            </a:r>
            <a:r>
              <a:rPr lang="en-US" altLang="en-US" sz="2800" b="1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.--防止短路</a:t>
            </a:r>
            <a:endParaRPr lang="zh-CN" altLang="en-US" sz="2800" b="1">
              <a:solidFill>
                <a:schemeClr val="tx2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539750" y="1844675"/>
            <a:ext cx="8188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800">
                <a:latin typeface="黑体" pitchFamily="49" charset="-122"/>
                <a:ea typeface="黑体" pitchFamily="49" charset="-122"/>
              </a:rPr>
              <a:t>、使用前，指针没有对准零刻线，要用螺丝刀</a:t>
            </a:r>
            <a:r>
              <a:rPr lang="zh-CN" altLang="en-US" sz="2800" b="1" u="sng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校正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4" grpId="0"/>
      <p:bldP spid="27655" grpId="0"/>
      <p:bldP spid="27656" grpId="0"/>
      <p:bldP spid="27657" grpId="0"/>
      <p:bldP spid="27658" grpId="0"/>
    </p:bldLst>
  </p:timing>
</p:sld>
</file>

<file path=ppt/theme/theme1.xml><?xml version="1.0" encoding="utf-8"?>
<a:theme xmlns:a="http://schemas.openxmlformats.org/drawingml/2006/main" name="6_Office 主题">
  <a:themeElements>
    <a:clrScheme name="6_Office 主题 1">
      <a:dk1>
        <a:srgbClr val="0C0C0C"/>
      </a:dk1>
      <a:lt1>
        <a:srgbClr val="FFFFFF"/>
      </a:lt1>
      <a:dk2>
        <a:srgbClr val="990000"/>
      </a:dk2>
      <a:lt2>
        <a:srgbClr val="CFCFCF"/>
      </a:lt2>
      <a:accent1>
        <a:srgbClr val="005414"/>
      </a:accent1>
      <a:accent2>
        <a:srgbClr val="006600"/>
      </a:accent2>
      <a:accent3>
        <a:srgbClr val="FFFFFF"/>
      </a:accent3>
      <a:accent4>
        <a:srgbClr val="090909"/>
      </a:accent4>
      <a:accent5>
        <a:srgbClr val="AAB3AA"/>
      </a:accent5>
      <a:accent6>
        <a:srgbClr val="005C00"/>
      </a:accent6>
      <a:hlink>
        <a:srgbClr val="009900"/>
      </a:hlink>
      <a:folHlink>
        <a:srgbClr val="69D969"/>
      </a:folHlink>
    </a:clrScheme>
    <a:fontScheme name="6_Office 主题">
      <a:majorFont>
        <a:latin typeface="黑体"/>
        <a:ea typeface="黑体"/>
        <a:cs typeface=""/>
      </a:majorFont>
      <a:minorFont>
        <a:latin typeface="黑体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_Office 主题 1">
        <a:dk1>
          <a:srgbClr val="0C0C0C"/>
        </a:dk1>
        <a:lt1>
          <a:srgbClr val="FFFFFF"/>
        </a:lt1>
        <a:dk2>
          <a:srgbClr val="990000"/>
        </a:dk2>
        <a:lt2>
          <a:srgbClr val="CFCFCF"/>
        </a:lt2>
        <a:accent1>
          <a:srgbClr val="005414"/>
        </a:accent1>
        <a:accent2>
          <a:srgbClr val="006600"/>
        </a:accent2>
        <a:accent3>
          <a:srgbClr val="FFFFFF"/>
        </a:accent3>
        <a:accent4>
          <a:srgbClr val="090909"/>
        </a:accent4>
        <a:accent5>
          <a:srgbClr val="AAB3AA"/>
        </a:accent5>
        <a:accent6>
          <a:srgbClr val="005C00"/>
        </a:accent6>
        <a:hlink>
          <a:srgbClr val="009900"/>
        </a:hlink>
        <a:folHlink>
          <a:srgbClr val="69D9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怎样认识和测量电流_课件1</Template>
  <TotalTime>275</TotalTime>
  <Words>248</Words>
  <Application>Microsoft Office PowerPoint</Application>
  <PresentationFormat>全屏显示(4:3)</PresentationFormat>
  <Paragraphs>70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6_Office 主题</vt:lpstr>
      <vt:lpstr>《电流表的使用》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谢谢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41</cp:revision>
  <dcterms:created xsi:type="dcterms:W3CDTF">2017-12-15T02:38:30Z</dcterms:created>
  <dcterms:modified xsi:type="dcterms:W3CDTF">2018-07-21T04:17:17Z</dcterms:modified>
</cp:coreProperties>
</file>