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1" r:id="rId52"/>
    <p:sldId id="312" r:id="rId53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53" autoAdjust="0"/>
    <p:restoredTop sz="94660"/>
  </p:normalViewPr>
  <p:slideViewPr>
    <p:cSldViewPr>
      <p:cViewPr varScale="1">
        <p:scale>
          <a:sx n="77" d="100"/>
          <a:sy n="77" d="100"/>
        </p:scale>
        <p:origin x="-102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AB3CAA-0F92-4A39-BBCB-CC72EDE61B58}" type="datetimeFigureOut">
              <a:rPr lang="zh-CN" altLang="en-US"/>
              <a:pPr>
                <a:defRPr/>
              </a:pPr>
              <a:t>2018/7/10</a:t>
            </a:fld>
            <a:endParaRPr lang="en-US" altLang="zh-CN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E646FC-A4DD-4BF2-A8CA-F92E441E48B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2E5B-7B20-499E-8FAC-826270F83F79}" type="datetimeFigureOut">
              <a:rPr lang="zh-CN" altLang="en-US"/>
              <a:pPr>
                <a:defRPr/>
              </a:pPr>
              <a:t>2018/7/10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5AB6F-6BDE-4589-ACD9-CEF190FAF3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FD5C6-60D5-4C2D-9DE4-C640D0408F32}" type="datetimeFigureOut">
              <a:rPr lang="zh-CN" altLang="en-US"/>
              <a:pPr>
                <a:defRPr/>
              </a:pPr>
              <a:t>2018/7/10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53413-B74D-46B5-87C7-31447EFA60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88BCB-6575-483F-A781-49FD60F84179}" type="datetimeFigureOut">
              <a:rPr lang="zh-CN" altLang="en-US"/>
              <a:pPr>
                <a:defRPr/>
              </a:pPr>
              <a:t>2018/7/10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A748E-51E5-4B9D-8BDF-0070F65D4E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D9267-25C4-4A79-A0E8-9D89F87D3612}" type="datetimeFigureOut">
              <a:rPr lang="zh-CN" altLang="en-US"/>
              <a:pPr>
                <a:defRPr/>
              </a:pPr>
              <a:t>2018/7/10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BF738-ECCD-4109-9179-9893DB8252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AAD59-5E10-4F51-9A86-C38F310DA8B8}" type="datetimeFigureOut">
              <a:rPr lang="zh-CN" altLang="en-US"/>
              <a:pPr>
                <a:defRPr/>
              </a:pPr>
              <a:t>2018/7/10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5664D-3F6B-4034-8CDC-F71F761BBE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6375"/>
            <a:ext cx="8229600" cy="4387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516F6-D7BE-4CB0-A556-31D3CB51C26B}" type="datetimeFigureOut">
              <a:rPr lang="zh-CN" altLang="en-US"/>
              <a:pPr>
                <a:defRPr/>
              </a:pPr>
              <a:t>2018/7/10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53B32-5BAC-4C34-B4D2-B51D90AB36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3F2A-33BB-46D0-80FA-7EB7AB6A1FCD}" type="datetimeFigureOut">
              <a:rPr lang="zh-CN" altLang="en-US"/>
              <a:pPr>
                <a:defRPr/>
              </a:pPr>
              <a:t>2018/7/10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0C51A-4D54-4F40-80D2-7B2BD7E268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AE7A5-18E4-49AD-902B-45B5C1CDE845}" type="datetimeFigureOut">
              <a:rPr lang="zh-CN" altLang="en-US"/>
              <a:pPr>
                <a:defRPr/>
              </a:pPr>
              <a:t>2018/7/10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F1139-A7BE-44A6-936A-061B09098D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9151F-97E0-4098-9F6C-23107FD34EBF}" type="datetimeFigureOut">
              <a:rPr lang="zh-CN" altLang="en-US"/>
              <a:pPr>
                <a:defRPr/>
              </a:pPr>
              <a:t>2018/7/10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A13CC-E81E-4527-B0AD-26102601D8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03DB6-0659-4882-A1FB-53B16E389E54}" type="datetimeFigureOut">
              <a:rPr lang="zh-CN" altLang="en-US"/>
              <a:pPr>
                <a:defRPr/>
              </a:pPr>
              <a:t>2018/7/10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1B4A-BC54-41E4-95BE-1D43503720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06F36-56DF-4B74-B12F-6F21993596B3}" type="datetimeFigureOut">
              <a:rPr lang="zh-CN" altLang="en-US"/>
              <a:pPr>
                <a:defRPr/>
              </a:pPr>
              <a:t>2018/7/10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D02A5-2F1B-4F86-A9AF-017404303E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53E2B-C310-4D23-9E64-A1B0E5784F0D}" type="datetimeFigureOut">
              <a:rPr lang="zh-CN" altLang="en-US"/>
              <a:pPr>
                <a:defRPr/>
              </a:pPr>
              <a:t>2018/7/10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5AB7F-B944-4033-B63E-8528FA95DF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008EC-CCF2-46AF-8AF3-06578ED6B897}" type="datetimeFigureOut">
              <a:rPr lang="zh-CN" altLang="en-US"/>
              <a:pPr>
                <a:defRPr/>
              </a:pPr>
              <a:t>2018/7/10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2AA67-6614-45C3-AC55-932E9A0BC5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5A4C0-691D-4498-AC3A-2EA55913EBE8}" type="datetimeFigureOut">
              <a:rPr lang="zh-CN" altLang="en-US"/>
              <a:pPr>
                <a:defRPr/>
              </a:pPr>
              <a:t>2018/7/10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01DE4-3E81-45AE-9D1E-6A3AC3CF08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BFC8225-EB8A-4679-9FFA-DACF5DAD438C}" type="datetimeFigureOut">
              <a:rPr lang="zh-CN" altLang="en-US"/>
              <a:pPr>
                <a:defRPr/>
              </a:pPr>
              <a:t>2018/7/10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69CDBA-CC13-491F-9425-595704DED9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1691680" y="1851670"/>
            <a:ext cx="489585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宋体"/>
                <a:ea typeface="宋体"/>
              </a:rPr>
              <a:t>第一章   机械运动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174625" y="244475"/>
            <a:ext cx="12311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425"/>
              </a:lnSpc>
            </a:pP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知识点 </a:t>
            </a:r>
            <a:r>
              <a:rPr lang="en-US" altLang="zh-CN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644650" y="244475"/>
            <a:ext cx="1538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425"/>
              </a:lnSpc>
            </a:pPr>
            <a:r>
              <a:rPr lang="zh-CN" altLang="en-US" sz="2400" dirty="0">
                <a:solidFill>
                  <a:srgbClr val="FF0000"/>
                </a:solidFill>
                <a:ea typeface="黑体" pitchFamily="49" charset="-122"/>
              </a:rPr>
              <a:t>时间的测量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793750" y="690563"/>
            <a:ext cx="78454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．时间：基本单位是秒，符号是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，常用停表测量．</a:t>
            </a:r>
          </a:p>
          <a:p>
            <a:pPr defTabSz="923925">
              <a:lnSpc>
                <a:spcPts val="1013"/>
              </a:lnSpc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688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．时间常用单位：小时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(h)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、分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(min).1 h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60 min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3 600 s.</a:t>
            </a:r>
          </a:p>
        </p:txBody>
      </p:sp>
      <p:pic>
        <p:nvPicPr>
          <p:cNvPr id="28676" name="Picture 5" descr="ws_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83718"/>
            <a:ext cx="5115266" cy="250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839788" y="1704975"/>
            <a:ext cx="58245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[</a:t>
            </a:r>
            <a:r>
              <a:rPr lang="zh-CN" altLang="en-US" sz="24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例</a:t>
            </a:r>
            <a:r>
              <a:rPr lang="en-US" altLang="zh-CN" sz="24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]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如图  所示，秒表的读数为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________s.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230813" y="1543050"/>
            <a:ext cx="9636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en-US" altLang="zh-CN" sz="2400">
                <a:solidFill>
                  <a:srgbClr val="000099"/>
                </a:solidFill>
              </a:rPr>
              <a:t>218.5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82563" y="298450"/>
            <a:ext cx="8778875" cy="83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>
            <a:spAutoFit/>
          </a:bodyPr>
          <a:lstStyle/>
          <a:p>
            <a:pPr algn="just" defTabSz="923925">
              <a:spcBef>
                <a:spcPct val="50000"/>
              </a:spcBef>
            </a:pPr>
            <a:r>
              <a:rPr lang="zh-CN" altLang="en-US" sz="2400" dirty="0" smtClean="0"/>
              <a:t>例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、</a:t>
            </a:r>
            <a:r>
              <a:rPr lang="zh-CN" altLang="en-US" sz="2400" dirty="0"/>
              <a:t>①如图甲所示，秒表的读数为</a:t>
            </a:r>
            <a:r>
              <a:rPr lang="zh-CN" altLang="en-US" sz="2400" u="sng" dirty="0"/>
              <a:t>       </a:t>
            </a:r>
            <a:r>
              <a:rPr lang="en-US" altLang="zh-CN" sz="2400" dirty="0"/>
              <a:t>.②</a:t>
            </a:r>
            <a:r>
              <a:rPr lang="zh-CN" altLang="en-US" sz="2400" dirty="0"/>
              <a:t>如图乙所示，物体的长度为</a:t>
            </a:r>
            <a:r>
              <a:rPr lang="zh-CN" altLang="en-US" sz="2400" u="sng" dirty="0"/>
              <a:t>                 </a:t>
            </a:r>
            <a:r>
              <a:rPr lang="en-US" altLang="zh-CN" sz="2400" dirty="0"/>
              <a:t>.</a:t>
            </a:r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2000"/>
          </a:blip>
          <a:srcRect/>
          <a:stretch>
            <a:fillRect/>
          </a:stretch>
        </p:blipFill>
        <p:spPr bwMode="auto">
          <a:xfrm>
            <a:off x="251520" y="2067694"/>
            <a:ext cx="87058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156200" y="188913"/>
            <a:ext cx="9636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en-US" altLang="zh-CN" sz="2400" b="1">
                <a:solidFill>
                  <a:srgbClr val="000099"/>
                </a:solidFill>
              </a:rPr>
              <a:t>337.5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717675" y="566738"/>
            <a:ext cx="123825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en-US" altLang="zh-CN" sz="2400" b="1">
                <a:solidFill>
                  <a:srgbClr val="000099"/>
                </a:solidFill>
              </a:rPr>
              <a:t>2.50cm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755576" y="267494"/>
            <a:ext cx="12311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425"/>
              </a:lnSpc>
            </a:pP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知识点 </a:t>
            </a:r>
            <a:r>
              <a:rPr lang="en-US" altLang="zh-CN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</a:p>
        </p:txBody>
      </p:sp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2123728" y="267494"/>
            <a:ext cx="6155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425"/>
              </a:lnSpc>
            </a:pPr>
            <a:r>
              <a:rPr lang="zh-CN" altLang="en-US" sz="2400" dirty="0">
                <a:solidFill>
                  <a:srgbClr val="FF0000"/>
                </a:solidFill>
                <a:ea typeface="黑体" pitchFamily="49" charset="-122"/>
              </a:rPr>
              <a:t>误差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23528" y="915566"/>
            <a:ext cx="745232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23925">
              <a:lnSpc>
                <a:spcPts val="2600"/>
              </a:lnSpc>
              <a:tabLst>
                <a:tab pos="615950" algn="l"/>
              </a:tabLst>
            </a:pPr>
            <a:r>
              <a:rPr lang="zh-CN" altLang="en-US" dirty="0">
                <a:latin typeface="+mn-ea"/>
                <a:ea typeface="+mn-ea"/>
              </a:rPr>
              <a:t>	</a:t>
            </a:r>
            <a:r>
              <a:rPr lang="en-US" altLang="zh-CN" sz="2400" dirty="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+mn-ea"/>
                <a:ea typeface="+mn-ea"/>
              </a:rPr>
              <a:t>．误差：测量时，受所用仪器和测量方法的限制，测量</a:t>
            </a:r>
            <a:r>
              <a:rPr lang="zh-CN" altLang="en-US" sz="2400" dirty="0" smtClean="0">
                <a:solidFill>
                  <a:srgbClr val="000000"/>
                </a:solidFill>
                <a:latin typeface="+mn-ea"/>
                <a:ea typeface="+mn-ea"/>
              </a:rPr>
              <a:t>值和</a:t>
            </a:r>
            <a:r>
              <a:rPr lang="zh-CN" altLang="en-US" sz="2400" dirty="0">
                <a:solidFill>
                  <a:srgbClr val="000000"/>
                </a:solidFill>
                <a:latin typeface="+mn-ea"/>
                <a:ea typeface="+mn-ea"/>
              </a:rPr>
              <a:t>真实值之间总存在的差别．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+mn-ea"/>
              <a:ea typeface="+mn-ea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+mn-ea"/>
              <a:ea typeface="+mn-ea"/>
            </a:endParaRPr>
          </a:p>
          <a:p>
            <a:pPr defTabSz="923925">
              <a:lnSpc>
                <a:spcPts val="2875"/>
              </a:lnSpc>
              <a:tabLst>
                <a:tab pos="61595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+mn-ea"/>
                <a:ea typeface="+mn-ea"/>
              </a:rPr>
              <a:t>．对误差的理解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+mn-ea"/>
              <a:ea typeface="+mn-ea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+mn-ea"/>
              <a:ea typeface="+mn-ea"/>
            </a:endParaRPr>
          </a:p>
          <a:p>
            <a:pPr defTabSz="923925">
              <a:lnSpc>
                <a:spcPts val="2688"/>
              </a:lnSpc>
              <a:tabLst>
                <a:tab pos="61595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+mn-ea"/>
                <a:ea typeface="+mn-ea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+mn-ea"/>
                <a:ea typeface="+mn-ea"/>
              </a:rPr>
              <a:t>1)</a:t>
            </a:r>
            <a:r>
              <a:rPr lang="zh-CN" altLang="en-US" sz="2400" dirty="0">
                <a:solidFill>
                  <a:srgbClr val="000000"/>
                </a:solidFill>
                <a:latin typeface="+mn-ea"/>
                <a:ea typeface="+mn-ea"/>
              </a:rPr>
              <a:t>误差只能减小，不能消灭．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+mn-ea"/>
              <a:ea typeface="+mn-ea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+mn-ea"/>
              <a:ea typeface="+mn-ea"/>
            </a:endParaRPr>
          </a:p>
          <a:p>
            <a:pPr defTabSz="923925">
              <a:lnSpc>
                <a:spcPts val="2688"/>
              </a:lnSpc>
              <a:tabLst>
                <a:tab pos="61595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+mn-ea"/>
                <a:ea typeface="+mn-ea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+mn-ea"/>
                <a:ea typeface="+mn-ea"/>
              </a:rPr>
              <a:t>2)</a:t>
            </a:r>
            <a:r>
              <a:rPr lang="zh-CN" altLang="en-US" sz="2400" dirty="0">
                <a:solidFill>
                  <a:srgbClr val="000000"/>
                </a:solidFill>
                <a:latin typeface="+mn-ea"/>
                <a:ea typeface="+mn-ea"/>
              </a:rPr>
              <a:t>误差不是错误．测量错误是由于不遵守测量仪器使用</a:t>
            </a:r>
            <a:r>
              <a:rPr lang="zh-CN" altLang="en-US" sz="2400" dirty="0" smtClean="0">
                <a:solidFill>
                  <a:srgbClr val="000000"/>
                </a:solidFill>
                <a:latin typeface="+mn-ea"/>
                <a:ea typeface="+mn-ea"/>
              </a:rPr>
              <a:t>规则</a:t>
            </a:r>
            <a:r>
              <a:rPr lang="zh-CN" altLang="en-US" sz="2400" dirty="0">
                <a:solidFill>
                  <a:srgbClr val="000000"/>
                </a:solidFill>
                <a:latin typeface="+mn-ea"/>
                <a:ea typeface="+mn-ea"/>
              </a:rPr>
              <a:t>、读数的粗心而造成的，是可以避免的．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+mn-ea"/>
              <a:ea typeface="+mn-ea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+mn-ea"/>
              <a:ea typeface="+mn-ea"/>
            </a:endParaRPr>
          </a:p>
          <a:p>
            <a:pPr defTabSz="923925">
              <a:lnSpc>
                <a:spcPts val="2875"/>
              </a:lnSpc>
              <a:tabLst>
                <a:tab pos="61595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+mn-ea"/>
                <a:ea typeface="+mn-ea"/>
              </a:rPr>
              <a:t>．减小误差的方法：多次测量求平均值，选用精密的测</a:t>
            </a:r>
            <a:r>
              <a:rPr lang="zh-CN" altLang="en-US" sz="2400" dirty="0" smtClean="0">
                <a:solidFill>
                  <a:srgbClr val="000000"/>
                </a:solidFill>
                <a:latin typeface="+mn-ea"/>
                <a:ea typeface="+mn-ea"/>
              </a:rPr>
              <a:t>量工</a:t>
            </a:r>
            <a:r>
              <a:rPr lang="zh-CN" altLang="en-US" sz="2400" dirty="0">
                <a:solidFill>
                  <a:srgbClr val="000000"/>
                </a:solidFill>
                <a:latin typeface="+mn-ea"/>
                <a:ea typeface="+mn-ea"/>
              </a:rPr>
              <a:t>具，改进测量方法等．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911225" y="574675"/>
            <a:ext cx="55753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[</a:t>
            </a:r>
            <a:r>
              <a:rPr lang="zh-CN" altLang="en-US" sz="24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例 </a:t>
            </a:r>
            <a:r>
              <a:rPr lang="en-US" altLang="zh-CN" sz="24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]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下列有关误差的说法中，正确的是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7337425" y="612775"/>
            <a:ext cx="10318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213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292100" y="1020763"/>
            <a:ext cx="579913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  <a:tabLst>
                <a:tab pos="615950" algn="l"/>
              </a:tabLst>
            </a:pPr>
            <a:r>
              <a:rPr lang="zh-CN" altLang="en-US" dirty="0"/>
              <a:t>	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．多次测量取平均值可以减小误差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700"/>
              </a:lnSpc>
              <a:tabLst>
                <a:tab pos="61595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．误差就是测量中产生的错误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688"/>
              </a:lnSpc>
              <a:tabLst>
                <a:tab pos="61595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．只要认真测量，就可以避免误差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688"/>
              </a:lnSpc>
              <a:tabLst>
                <a:tab pos="61595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．选用精密的测量仪器可以消除误差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765925" y="512763"/>
            <a:ext cx="41116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en-US" altLang="zh-CN" sz="2400" b="1">
                <a:solidFill>
                  <a:srgbClr val="000099"/>
                </a:solidFill>
              </a:rPr>
              <a:t>A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67544" y="3291830"/>
            <a:ext cx="81946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>
            <a:spAutoFit/>
          </a:bodyPr>
          <a:lstStyle/>
          <a:p>
            <a:pPr defTabSz="923925"/>
            <a:r>
              <a:rPr lang="en-US" altLang="zh-CN" sz="2400" dirty="0"/>
              <a:t>【</a:t>
            </a:r>
            <a:r>
              <a:rPr lang="zh-CN" altLang="en-US" sz="2400" dirty="0"/>
              <a:t>例</a:t>
            </a:r>
            <a:r>
              <a:rPr lang="en-US" altLang="zh-CN" sz="2400" dirty="0"/>
              <a:t>2】</a:t>
            </a:r>
            <a:r>
              <a:rPr lang="zh-CN" altLang="en-US" sz="2400" dirty="0"/>
              <a:t>用软尺测物体的长度，如果把尺拉得太紧，测得的结果将（    ）</a:t>
            </a:r>
          </a:p>
          <a:p>
            <a:pPr defTabSz="923925"/>
            <a:r>
              <a:rPr lang="en-US" altLang="zh-CN" sz="2400" dirty="0"/>
              <a:t>A</a:t>
            </a:r>
            <a:r>
              <a:rPr lang="zh-CN" altLang="en-US" sz="2400" dirty="0"/>
              <a:t>．偏小    </a:t>
            </a:r>
            <a:r>
              <a:rPr lang="en-US" altLang="zh-CN" sz="2400" dirty="0"/>
              <a:t>B</a:t>
            </a:r>
            <a:r>
              <a:rPr lang="zh-CN" altLang="en-US" sz="2400" dirty="0"/>
              <a:t>．偏大    </a:t>
            </a:r>
            <a:r>
              <a:rPr lang="en-US" altLang="zh-CN" sz="2400" dirty="0"/>
              <a:t>C</a:t>
            </a:r>
            <a:r>
              <a:rPr lang="zh-CN" altLang="en-US" sz="2400" dirty="0"/>
              <a:t>．不变    </a:t>
            </a:r>
            <a:r>
              <a:rPr lang="en-US" altLang="zh-CN" sz="2400" dirty="0"/>
              <a:t>D</a:t>
            </a:r>
            <a:r>
              <a:rPr lang="zh-CN" altLang="en-US" sz="2400" dirty="0"/>
              <a:t>．无法判定 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785169" y="3507730"/>
            <a:ext cx="4111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en-US" altLang="zh-CN" sz="2400" b="1">
                <a:solidFill>
                  <a:srgbClr val="000099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395536" y="267494"/>
            <a:ext cx="10948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425"/>
              </a:lnSpc>
            </a:pPr>
            <a:r>
              <a:rPr lang="zh-CN" altLang="en-US" sz="2400" dirty="0">
                <a:solidFill>
                  <a:srgbClr val="FF0000"/>
                </a:solidFill>
                <a:ea typeface="黑体" pitchFamily="49" charset="-122"/>
              </a:rPr>
              <a:t>知识点</a:t>
            </a:r>
            <a:r>
              <a:rPr lang="en-US" altLang="zh-CN" sz="2400" dirty="0">
                <a:solidFill>
                  <a:srgbClr val="FF0000"/>
                </a:solidFill>
                <a:ea typeface="黑体" pitchFamily="49" charset="-122"/>
              </a:rPr>
              <a:t>4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619672" y="267494"/>
            <a:ext cx="24622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425"/>
              </a:lnSpc>
            </a:pPr>
            <a:r>
              <a:rPr lang="zh-CN" altLang="en-US" sz="2400" dirty="0">
                <a:solidFill>
                  <a:srgbClr val="FF0000"/>
                </a:solidFill>
                <a:ea typeface="黑体" pitchFamily="49" charset="-122"/>
              </a:rPr>
              <a:t>机械运动、参照物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79512" y="699542"/>
            <a:ext cx="8686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  <a:tabLst>
                <a:tab pos="61595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．机械运动：物体位置的变化叫做机械运动．自然界中的一</a:t>
            </a:r>
          </a:p>
          <a:p>
            <a:pPr defTabSz="923925">
              <a:lnSpc>
                <a:spcPts val="2600"/>
              </a:lnSpc>
              <a:tabLst>
                <a:tab pos="61595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切物体都在做机械运动．</a:t>
            </a:r>
          </a:p>
          <a:p>
            <a:pPr defTabSz="923925">
              <a:lnSpc>
                <a:spcPts val="2600"/>
              </a:lnSpc>
              <a:tabLst>
                <a:tab pos="61595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．参照物：在描述一个物体运动和静止时，被选作标准的物体．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1923678"/>
            <a:ext cx="3309938" cy="3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23925">
              <a:lnSpc>
                <a:spcPts val="26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ea typeface="仿宋_GB2312"/>
                <a:cs typeface="仿宋_GB2312"/>
              </a:rPr>
              <a:t>．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ea typeface="仿宋_GB2312"/>
                <a:cs typeface="仿宋_GB2312"/>
              </a:rPr>
              <a:t>运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</a:rPr>
              <a:t>动和静止的相对性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0" y="2571750"/>
            <a:ext cx="8828087" cy="208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23925">
              <a:lnSpc>
                <a:spcPts val="1000"/>
              </a:lnSpc>
              <a:tabLst>
                <a:tab pos="615950" algn="l"/>
              </a:tabLst>
            </a:pPr>
            <a:r>
              <a:rPr lang="zh-CN" altLang="en-US" dirty="0"/>
              <a:t>	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(1)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自然界中的一切物体都在运动，无绝对静止的物体．</a:t>
            </a:r>
          </a:p>
          <a:p>
            <a:pPr defTabSz="923925">
              <a:lnSpc>
                <a:spcPts val="1000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00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00"/>
              </a:lnSpc>
              <a:tabLst>
                <a:tab pos="61595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(2)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物体的运动和静止都是相对于某个参照物而言的．</a:t>
            </a:r>
          </a:p>
          <a:p>
            <a:pPr defTabSz="923925">
              <a:lnSpc>
                <a:spcPts val="1000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00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00"/>
              </a:lnSpc>
              <a:tabLst>
                <a:tab pos="61595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(3)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由于选择的参照物不同，描述同一物体的运动时，结论</a:t>
            </a:r>
          </a:p>
          <a:p>
            <a:pPr defTabSz="923925">
              <a:lnSpc>
                <a:spcPts val="1000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00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00"/>
              </a:lnSpc>
              <a:tabLst>
                <a:tab pos="615950" algn="l"/>
              </a:tabLst>
            </a:pPr>
            <a:r>
              <a:rPr lang="zh-CN" altLang="en-US" sz="2400" dirty="0">
                <a:solidFill>
                  <a:srgbClr val="000000"/>
                </a:solidFill>
              </a:rPr>
              <a:t>也可能不同．若研究对象相对于参照物位置发生变化，则研究对</a:t>
            </a:r>
          </a:p>
          <a:p>
            <a:pPr defTabSz="923925">
              <a:lnSpc>
                <a:spcPts val="1000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</a:endParaRPr>
          </a:p>
          <a:p>
            <a:pPr defTabSz="923925">
              <a:lnSpc>
                <a:spcPts val="1000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</a:endParaRPr>
          </a:p>
          <a:p>
            <a:pPr defTabSz="923925">
              <a:lnSpc>
                <a:spcPts val="1000"/>
              </a:lnSpc>
              <a:tabLst>
                <a:tab pos="615950" algn="l"/>
              </a:tabLst>
            </a:pPr>
            <a:r>
              <a:rPr lang="zh-CN" altLang="en-US" sz="2400" dirty="0">
                <a:solidFill>
                  <a:srgbClr val="000000"/>
                </a:solidFill>
              </a:rPr>
              <a:t>象是运动的；若研究对象相对于参照物位置没有变化，则研究对</a:t>
            </a:r>
          </a:p>
          <a:p>
            <a:pPr defTabSz="923925">
              <a:lnSpc>
                <a:spcPts val="1000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</a:endParaRPr>
          </a:p>
          <a:p>
            <a:pPr defTabSz="923925">
              <a:lnSpc>
                <a:spcPts val="1000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</a:endParaRPr>
          </a:p>
          <a:p>
            <a:pPr defTabSz="923925">
              <a:lnSpc>
                <a:spcPts val="1000"/>
              </a:lnSpc>
              <a:tabLst>
                <a:tab pos="615950" algn="l"/>
              </a:tabLst>
            </a:pPr>
            <a:r>
              <a:rPr lang="zh-CN" altLang="en-US" sz="2400" dirty="0">
                <a:solidFill>
                  <a:srgbClr val="000000"/>
                </a:solidFill>
              </a:rPr>
              <a:t>象是静止的．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7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7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7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7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7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7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"/>
          <p:cNvSpPr txBox="1">
            <a:spLocks noChangeArrowheads="1"/>
          </p:cNvSpPr>
          <p:nvPr/>
        </p:nvSpPr>
        <p:spPr bwMode="auto">
          <a:xfrm>
            <a:off x="619125" y="244475"/>
            <a:ext cx="727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</a:pPr>
            <a:r>
              <a:rPr lang="en-US" altLang="zh-CN" sz="2400">
                <a:solidFill>
                  <a:srgbClr val="000000"/>
                </a:solidFill>
              </a:rPr>
              <a:t>[</a:t>
            </a:r>
            <a:r>
              <a:rPr lang="zh-CN" altLang="en-US" sz="2400">
                <a:solidFill>
                  <a:srgbClr val="000000"/>
                </a:solidFill>
              </a:rPr>
              <a:t>例 </a:t>
            </a:r>
            <a:r>
              <a:rPr lang="en-US" altLang="zh-CN" sz="2400">
                <a:solidFill>
                  <a:srgbClr val="000000"/>
                </a:solidFill>
              </a:rPr>
              <a:t>1]</a:t>
            </a:r>
            <a:endParaRPr lang="en-US" altLang="zh-C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27088" y="627063"/>
            <a:ext cx="4521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．下列现象中属于机械运动的是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6040438" y="665163"/>
            <a:ext cx="103187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213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4287838" y="1014413"/>
            <a:ext cx="25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  <a:tabLst>
                <a:tab pos="25400" algn="l"/>
              </a:tabLst>
            </a:pPr>
            <a:r>
              <a:rPr lang="zh-CN" altLang="en-US"/>
              <a:t>	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468313" y="1014413"/>
            <a:ext cx="82073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23925">
              <a:tabLst>
                <a:tab pos="269875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．冰块融化   </a:t>
            </a:r>
            <a:r>
              <a:rPr lang="en-US" altLang="zh-CN" sz="2400">
                <a:solidFill>
                  <a:srgbClr val="000000"/>
                </a:solidFill>
              </a:rPr>
              <a:t>B</a:t>
            </a:r>
            <a:r>
              <a:rPr lang="zh-CN" altLang="en-US" sz="2400">
                <a:solidFill>
                  <a:srgbClr val="000000"/>
                </a:solidFill>
              </a:rPr>
              <a:t>．电灯发光  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．火箭升空    </a:t>
            </a:r>
            <a:r>
              <a:rPr lang="en-US" altLang="zh-CN" sz="2400">
                <a:solidFill>
                  <a:srgbClr val="000000"/>
                </a:solidFill>
              </a:rPr>
              <a:t>D</a:t>
            </a:r>
            <a:r>
              <a:rPr lang="zh-CN" altLang="en-US" sz="2400">
                <a:solidFill>
                  <a:srgbClr val="000000"/>
                </a:solidFill>
              </a:rPr>
              <a:t>．种子发芽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269875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269875" algn="l"/>
              </a:tabLst>
            </a:pPr>
            <a:endParaRPr lang="zh-CN" altLang="en-US" sz="240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5586413" y="571500"/>
            <a:ext cx="404812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>
              <a:lnSpc>
                <a:spcPts val="3088"/>
              </a:lnSpc>
            </a:pPr>
            <a:r>
              <a:rPr lang="en-US" altLang="zh-CN" sz="24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899592" y="2139702"/>
            <a:ext cx="7772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．某旅游船在湖面上航行，小明坐在该旅游船的座位上．</a:t>
            </a:r>
          </a:p>
        </p:txBody>
      </p: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6268517" y="2622302"/>
            <a:ext cx="1016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213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4826" name="Text Box 11"/>
          <p:cNvSpPr txBox="1">
            <a:spLocks noChangeArrowheads="1"/>
          </p:cNvSpPr>
          <p:nvPr/>
        </p:nvSpPr>
        <p:spPr bwMode="auto">
          <a:xfrm>
            <a:off x="280467" y="2584202"/>
            <a:ext cx="83153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如果说他是静止的，则选择的参照物是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en-US" altLang="zh-CN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en-US" altLang="zh-CN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700"/>
              </a:lnSpc>
              <a:tabLst>
                <a:tab pos="61595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  A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．该旅游船   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．湖岸边的树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．湖中的水   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．远处的山峰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5730354" y="2587377"/>
            <a:ext cx="40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en-US" altLang="zh-CN" sz="2400" b="1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911225" y="574675"/>
            <a:ext cx="76390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[</a:t>
            </a:r>
            <a:r>
              <a:rPr lang="zh-CN" altLang="en-US" sz="24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例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]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小红在路</a:t>
            </a:r>
            <a:r>
              <a:rPr lang="zh-CN" altLang="en-US" sz="2400">
                <a:solidFill>
                  <a:srgbClr val="000000"/>
                </a:solidFill>
              </a:rPr>
              <a:t>上骑自行车，若说她是静止的，则选择的</a:t>
            </a:r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292100" y="990600"/>
            <a:ext cx="19605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参照物可能是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2873375" y="1028700"/>
            <a:ext cx="10318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213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92100" y="1408113"/>
            <a:ext cx="357981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  <a:tabLst>
                <a:tab pos="615950" algn="l"/>
              </a:tabLst>
            </a:pPr>
            <a:r>
              <a:rPr lang="zh-CN" altLang="en-US"/>
              <a:t>	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．迎面走来的行人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3388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．路旁的树木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3400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．小红骑的自行车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3388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．从身边超越的汽车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3213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zh-CN" altLang="en-US" sz="2400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	</a:t>
            </a:r>
            <a:endParaRPr lang="zh-CN" altLang="en-US" sz="240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378075" y="893763"/>
            <a:ext cx="41116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>
              <a:lnSpc>
                <a:spcPts val="3563"/>
              </a:lnSpc>
            </a:pPr>
            <a:r>
              <a:rPr lang="en-US" altLang="zh-CN" sz="2400" b="1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79388" y="1006475"/>
            <a:ext cx="85344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  <a:tabLst>
                <a:tab pos="615950" algn="l"/>
              </a:tabLst>
            </a:pPr>
            <a:r>
              <a:rPr lang="zh-CN" altLang="en-US"/>
              <a:t>	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[</a:t>
            </a:r>
            <a:r>
              <a:rPr lang="zh-CN" altLang="en-US" sz="24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例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3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]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平直的</a:t>
            </a:r>
            <a:r>
              <a:rPr lang="zh-CN" altLang="en-US" sz="2400">
                <a:solidFill>
                  <a:srgbClr val="000000"/>
                </a:solidFill>
              </a:rPr>
              <a:t>公路上，甲、乙、丙三人骑自行车沿风吹方向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</a:endParaRPr>
          </a:p>
          <a:p>
            <a:pPr defTabSz="923925">
              <a:lnSpc>
                <a:spcPts val="3225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000000"/>
                </a:solidFill>
              </a:rPr>
              <a:t>行驶，但甲感觉顺风，乙感觉逆风，丙感觉无风．由此可判定，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</a:endParaRPr>
          </a:p>
          <a:p>
            <a:pPr defTabSz="923925">
              <a:lnSpc>
                <a:spcPts val="3575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000000"/>
                </a:solidFill>
              </a:rPr>
              <a:t>三人中骑车速度最快的是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____________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．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3213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点拨：</a:t>
            </a:r>
            <a:r>
              <a:rPr lang="zh-CN" altLang="en-US" sz="2400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甲、乙、丙三人骑自行车沿风吹方向行驶，当甲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FF0000"/>
              </a:solidFill>
              <a:latin typeface="楷体_GB2312"/>
              <a:ea typeface="楷体_GB2312"/>
              <a:cs typeface="楷体_GB2312"/>
            </a:endParaRPr>
          </a:p>
          <a:p>
            <a:pPr defTabSz="923925">
              <a:lnSpc>
                <a:spcPts val="3388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行驶的速度小于风速时，甲感觉顺风；当乙行驶速度大于风速，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FF0000"/>
              </a:solidFill>
              <a:latin typeface="楷体_GB2312"/>
              <a:ea typeface="楷体_GB2312"/>
              <a:cs typeface="楷体_GB2312"/>
            </a:endParaRPr>
          </a:p>
          <a:p>
            <a:pPr defTabSz="923925">
              <a:lnSpc>
                <a:spcPts val="3400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感觉是逆风，当丙行驶的速度与风速相等时，感觉无风，由此可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FF0000"/>
              </a:solidFill>
              <a:latin typeface="楷体_GB2312"/>
              <a:ea typeface="楷体_GB2312"/>
              <a:cs typeface="楷体_GB2312"/>
            </a:endParaRPr>
          </a:p>
          <a:p>
            <a:pPr defTabSz="923925">
              <a:lnSpc>
                <a:spcPts val="3388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知乙的速度最快．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	</a:t>
            </a:r>
            <a:endParaRPr lang="zh-CN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167188" y="1655763"/>
            <a:ext cx="4905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>
              <a:lnSpc>
                <a:spcPts val="3388"/>
              </a:lnSpc>
            </a:pPr>
            <a:r>
              <a:rPr lang="zh-CN" altLang="en-US" sz="2400" b="1">
                <a:solidFill>
                  <a:srgbClr val="0000FF"/>
                </a:solidFill>
              </a:rPr>
              <a:t>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1042988" y="357188"/>
            <a:ext cx="8101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684213" y="357188"/>
            <a:ext cx="8208962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     例</a:t>
            </a:r>
            <a:r>
              <a:rPr lang="en-US" altLang="zh-CN" sz="3600" b="1"/>
              <a:t>4.</a:t>
            </a:r>
            <a:r>
              <a:rPr lang="zh-CN" altLang="en-US" sz="2800" b="1"/>
              <a:t>根据图中提供的信息</a:t>
            </a:r>
            <a:r>
              <a:rPr lang="en-US" altLang="zh-CN" sz="2800" b="1"/>
              <a:t>,</a:t>
            </a:r>
            <a:r>
              <a:rPr lang="zh-CN" altLang="en-US" sz="2800" b="1"/>
              <a:t>请你判断卡车和轿车的运动情况</a:t>
            </a:r>
            <a:r>
              <a:rPr lang="en-US" altLang="zh-CN" sz="2800" b="1"/>
              <a:t>.</a:t>
            </a:r>
          </a:p>
        </p:txBody>
      </p:sp>
      <p:pic>
        <p:nvPicPr>
          <p:cNvPr id="37891" name="Picture 4" descr="W0200801045162275501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63638"/>
            <a:ext cx="5955060" cy="180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2195513" y="3436938"/>
            <a:ext cx="1512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ea typeface="黑体" pitchFamily="49" charset="-122"/>
              </a:rPr>
              <a:t>图</a:t>
            </a:r>
            <a:r>
              <a:rPr lang="en-US" altLang="zh-CN">
                <a:ea typeface="黑体" pitchFamily="49" charset="-122"/>
              </a:rPr>
              <a:t>1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6227763" y="3381375"/>
            <a:ext cx="1441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ea typeface="黑体" pitchFamily="49" charset="-122"/>
              </a:rPr>
              <a:t>图</a:t>
            </a:r>
            <a:r>
              <a:rPr lang="en-US" altLang="zh-CN">
                <a:ea typeface="黑体" pitchFamily="49" charset="-122"/>
              </a:rPr>
              <a:t>2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757238" y="3813175"/>
            <a:ext cx="83518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ea typeface="黑体" pitchFamily="49" charset="-122"/>
              </a:rPr>
              <a:t>根据我们的日常生活经验</a:t>
            </a:r>
            <a:r>
              <a:rPr lang="en-US" altLang="zh-CN" sz="3200">
                <a:ea typeface="黑体" pitchFamily="49" charset="-122"/>
              </a:rPr>
              <a:t>,</a:t>
            </a:r>
            <a:r>
              <a:rPr lang="zh-CN" altLang="en-US" sz="3200">
                <a:ea typeface="黑体" pitchFamily="49" charset="-122"/>
              </a:rPr>
              <a:t>你认为卡车</a:t>
            </a:r>
            <a:r>
              <a:rPr lang="en-US" altLang="zh-CN" sz="3200">
                <a:ea typeface="黑体" pitchFamily="49" charset="-122"/>
              </a:rPr>
              <a:t>_____,</a:t>
            </a:r>
            <a:r>
              <a:rPr lang="zh-CN" altLang="en-US" sz="3200">
                <a:ea typeface="黑体" pitchFamily="49" charset="-122"/>
              </a:rPr>
              <a:t>轿车</a:t>
            </a:r>
            <a:r>
              <a:rPr lang="en-US" altLang="zh-CN" sz="3200">
                <a:ea typeface="黑体" pitchFamily="49" charset="-122"/>
              </a:rPr>
              <a:t>______.(</a:t>
            </a:r>
            <a:r>
              <a:rPr lang="zh-CN" altLang="en-US" sz="3200">
                <a:ea typeface="黑体" pitchFamily="49" charset="-122"/>
              </a:rPr>
              <a:t>选填“运动”或“静止”</a:t>
            </a:r>
            <a:r>
              <a:rPr lang="en-US" altLang="zh-CN" sz="3200">
                <a:ea typeface="黑体" pitchFamily="49" charset="-122"/>
              </a:rPr>
              <a:t>)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524750" y="3813175"/>
            <a:ext cx="10795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  <a:ea typeface="黑体" pitchFamily="49" charset="-122"/>
              </a:rPr>
              <a:t>运动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908175" y="4192588"/>
            <a:ext cx="8985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ea typeface="黑体" pitchFamily="49" charset="-122"/>
              </a:rPr>
              <a:t>静止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  <p:bldP spid="378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>
            <a:spLocks noChangeArrowheads="1"/>
          </p:cNvSpPr>
          <p:nvPr/>
        </p:nvSpPr>
        <p:spPr bwMode="auto">
          <a:xfrm>
            <a:off x="539750" y="412750"/>
            <a:ext cx="8280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dirty="0"/>
              <a:t>     </a:t>
            </a:r>
            <a:r>
              <a:rPr lang="zh-CN" altLang="en-US" sz="2800" dirty="0" smtClean="0"/>
              <a:t>例</a:t>
            </a:r>
            <a:r>
              <a:rPr lang="en-US" altLang="zh-CN" sz="2800" dirty="0" smtClean="0"/>
              <a:t>5</a:t>
            </a:r>
            <a:r>
              <a:rPr lang="zh-CN" altLang="en-US" sz="2800" dirty="0" smtClean="0"/>
              <a:t>、</a:t>
            </a:r>
            <a:r>
              <a:rPr lang="zh-CN" altLang="en-US" sz="2800" dirty="0"/>
              <a:t>看图中的烟和小旗，关于甲、乙两车相对于房子的运动情况，下列说法中正确的是（    ）</a:t>
            </a:r>
          </a:p>
          <a:p>
            <a:r>
              <a:rPr lang="en-US" altLang="zh-CN" sz="2800" dirty="0"/>
              <a:t>A</a:t>
            </a:r>
            <a:r>
              <a:rPr lang="zh-CN" altLang="en-US" sz="2800" dirty="0"/>
              <a:t>．甲、乙两车一定向左运动</a:t>
            </a:r>
          </a:p>
          <a:p>
            <a:r>
              <a:rPr lang="en-US" altLang="zh-CN" sz="2800" dirty="0"/>
              <a:t>B</a:t>
            </a:r>
            <a:r>
              <a:rPr lang="zh-CN" altLang="en-US" sz="2800" dirty="0"/>
              <a:t>．甲、乙两车一定向右运动</a:t>
            </a:r>
          </a:p>
          <a:p>
            <a:r>
              <a:rPr lang="en-US" altLang="zh-CN" sz="2800" dirty="0"/>
              <a:t>C</a:t>
            </a:r>
            <a:r>
              <a:rPr lang="zh-CN" altLang="en-US" sz="2800" dirty="0"/>
              <a:t>．甲车可能运动，乙车向右运动</a:t>
            </a:r>
          </a:p>
          <a:p>
            <a:r>
              <a:rPr lang="en-US" altLang="zh-CN" sz="2800" dirty="0"/>
              <a:t>D</a:t>
            </a:r>
            <a:r>
              <a:rPr lang="zh-CN" altLang="en-US" sz="2800" dirty="0"/>
              <a:t>．甲车可能静止，乙车向左运动</a:t>
            </a:r>
          </a:p>
        </p:txBody>
      </p:sp>
      <p:pic>
        <p:nvPicPr>
          <p:cNvPr id="39938" name="Picture 3" descr="未标题-1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2267744" y="2931790"/>
            <a:ext cx="3744888" cy="170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7019925" y="736600"/>
            <a:ext cx="100806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2"/>
          <p:cNvSpPr txBox="1">
            <a:spLocks noChangeArrowheads="1"/>
          </p:cNvSpPr>
          <p:nvPr/>
        </p:nvSpPr>
        <p:spPr bwMode="auto">
          <a:xfrm>
            <a:off x="323528" y="685503"/>
            <a:ext cx="12311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425"/>
              </a:lnSpc>
            </a:pP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知识点 </a:t>
            </a:r>
            <a:r>
              <a:rPr lang="en-US" altLang="zh-CN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</a:p>
        </p:txBody>
      </p:sp>
      <p:sp>
        <p:nvSpPr>
          <p:cNvPr id="18440" name="Text Box 3"/>
          <p:cNvSpPr txBox="1">
            <a:spLocks noChangeArrowheads="1"/>
          </p:cNvSpPr>
          <p:nvPr/>
        </p:nvSpPr>
        <p:spPr bwMode="auto">
          <a:xfrm>
            <a:off x="1795141" y="685503"/>
            <a:ext cx="1538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425"/>
              </a:lnSpc>
            </a:pPr>
            <a:r>
              <a:rPr lang="zh-CN" altLang="en-US" sz="2400" dirty="0">
                <a:solidFill>
                  <a:srgbClr val="FF0000"/>
                </a:solidFill>
                <a:ea typeface="黑体" pitchFamily="49" charset="-122"/>
              </a:rPr>
              <a:t>长度的测量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23528" y="1131590"/>
            <a:ext cx="8564563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  <a:tabLst>
                <a:tab pos="615950" algn="l"/>
              </a:tabLst>
            </a:pPr>
            <a:r>
              <a:rPr lang="zh-CN" altLang="en-US" dirty="0"/>
              <a:t>	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．长度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688"/>
              </a:lnSpc>
              <a:tabLst>
                <a:tab pos="61595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(1)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国际单位：米，符号为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m.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700"/>
              </a:lnSpc>
              <a:tabLst>
                <a:tab pos="61595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常用单位：千米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(km)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、分米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(dm)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、厘米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(cm)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、毫米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(mm)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、微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688"/>
              </a:lnSpc>
              <a:tabLst>
                <a:tab pos="61595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米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itchFamily="18" charset="0"/>
              </a:rPr>
              <a:t>μm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、纳米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(nm)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．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688"/>
              </a:lnSpc>
              <a:tabLst>
                <a:tab pos="61595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	单位换算：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1 km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＝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1 000 m,1 dm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＝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0.1 m,1 cm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＝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0.01 m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，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1 mm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99592" y="4227934"/>
            <a:ext cx="31480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(2)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测量工具：刻度尺．</a:t>
            </a:r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323528" y="3507854"/>
          <a:ext cx="8556625" cy="444500"/>
        </p:xfrm>
        <a:graphic>
          <a:graphicData uri="http://schemas.openxmlformats.org/presentationml/2006/ole">
            <p:oleObj spid="_x0000_s18438" name="WPS文字 文档" r:id="rId3" imgW="8421902" imgH="59257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/>
          <p:cNvSpPr txBox="1">
            <a:spLocks noChangeArrowheads="1"/>
          </p:cNvSpPr>
          <p:nvPr/>
        </p:nvSpPr>
        <p:spPr bwMode="auto">
          <a:xfrm>
            <a:off x="328613" y="338138"/>
            <a:ext cx="12311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425"/>
              </a:lnSpc>
            </a:pP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知识点 </a:t>
            </a: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1800225" y="338138"/>
            <a:ext cx="6155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425"/>
              </a:lnSpc>
            </a:pPr>
            <a:r>
              <a:rPr lang="zh-CN" altLang="en-US" sz="2400">
                <a:solidFill>
                  <a:srgbClr val="FF0000"/>
                </a:solidFill>
                <a:ea typeface="黑体" pitchFamily="49" charset="-122"/>
              </a:rPr>
              <a:t>速度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28613" y="784225"/>
            <a:ext cx="84137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  <a:tabLst>
                <a:tab pos="615950" algn="l"/>
              </a:tabLst>
            </a:pPr>
            <a:r>
              <a:rPr lang="zh-CN" altLang="en-US"/>
              <a:t>	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．比较物体运动快慢的方法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700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(1)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在相同时间内，通过路程长的物体运动得快，通过路程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513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短的物体运动得慢．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875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(2)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通过相同的路程，用的时间短的物体运动得快，用的时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513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间长的物体运动得慢．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875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Text Box 2"/>
          <p:cNvSpPr txBox="1">
            <a:spLocks noChangeArrowheads="1"/>
          </p:cNvSpPr>
          <p:nvPr/>
        </p:nvSpPr>
        <p:spPr bwMode="auto">
          <a:xfrm>
            <a:off x="619125" y="231775"/>
            <a:ext cx="1084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．速度</a:t>
            </a:r>
          </a:p>
        </p:txBody>
      </p:sp>
      <p:sp>
        <p:nvSpPr>
          <p:cNvPr id="41993" name="Text Box 3"/>
          <p:cNvSpPr txBox="1">
            <a:spLocks noChangeArrowheads="1"/>
          </p:cNvSpPr>
          <p:nvPr/>
        </p:nvSpPr>
        <p:spPr bwMode="auto">
          <a:xfrm>
            <a:off x="620713" y="512763"/>
            <a:ext cx="56261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(1)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物理意义：用来描述物体运动的快慢．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20713" y="839788"/>
            <a:ext cx="7485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(2)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定义：速度等于运动物体在单位时间内通过的路程．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19125" y="1704975"/>
            <a:ext cx="6459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(4)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单位：国际单位制中为米每秒，符号为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m/s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，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449513" y="2030413"/>
            <a:ext cx="48148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有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km/h.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换算关系：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1 m/s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3.6 km/h.</a:t>
            </a:r>
          </a:p>
        </p:txBody>
      </p:sp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547688" y="1109663"/>
          <a:ext cx="2413000" cy="595312"/>
        </p:xfrm>
        <a:graphic>
          <a:graphicData uri="http://schemas.openxmlformats.org/presentationml/2006/ole">
            <p:oleObj spid="_x0000_s41991" name="WPS文字 文档" r:id="rId3" imgW="8421902" imgH="910822" progId="">
              <p:embed/>
            </p:oleObj>
          </a:graphicData>
        </a:graphic>
      </p:graphicFrame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839788" y="1976438"/>
            <a:ext cx="17367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zh-CN" altLang="en-US" sz="2400">
                <a:solidFill>
                  <a:srgbClr val="000000"/>
                </a:solidFill>
              </a:rPr>
              <a:t>常用单位还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95288" y="2409825"/>
            <a:ext cx="745172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华文新魏"/>
                <a:ea typeface="华文新魏"/>
                <a:cs typeface="华文新魏"/>
              </a:rPr>
              <a:t>了解一些常见物体的速度：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华文新魏"/>
                <a:ea typeface="华文新魏"/>
                <a:cs typeface="华文新魏"/>
              </a:rPr>
              <a:t>    人步行：</a:t>
            </a:r>
            <a:r>
              <a:rPr lang="en-US" altLang="zh-CN" sz="3200" b="1">
                <a:solidFill>
                  <a:srgbClr val="FF0000"/>
                </a:solidFill>
                <a:latin typeface="华文新魏"/>
                <a:ea typeface="华文新魏"/>
                <a:cs typeface="华文新魏"/>
              </a:rPr>
              <a:t>1</a:t>
            </a:r>
            <a:r>
              <a:rPr lang="en-US" altLang="zh-CN" sz="3200" b="1">
                <a:latin typeface="华文新魏"/>
                <a:ea typeface="华文新魏"/>
                <a:cs typeface="华文新魏"/>
              </a:rPr>
              <a:t>m/s </a:t>
            </a:r>
            <a:r>
              <a:rPr lang="en-US" altLang="zh-CN" sz="3200" b="1">
                <a:latin typeface="Times New Roman" pitchFamily="18" charset="0"/>
                <a:ea typeface="华文新魏"/>
                <a:cs typeface="华文新魏"/>
              </a:rPr>
              <a:t>–</a:t>
            </a:r>
            <a:r>
              <a:rPr lang="en-US" altLang="zh-CN" sz="3200" b="1">
                <a:solidFill>
                  <a:srgbClr val="FF0000"/>
                </a:solidFill>
                <a:latin typeface="华文新魏"/>
                <a:ea typeface="华文新魏"/>
                <a:cs typeface="华文新魏"/>
              </a:rPr>
              <a:t>1.5</a:t>
            </a:r>
            <a:r>
              <a:rPr lang="en-US" altLang="zh-CN" sz="3200" b="1">
                <a:latin typeface="华文新魏"/>
                <a:ea typeface="华文新魏"/>
                <a:cs typeface="华文新魏"/>
              </a:rPr>
              <a:t> m/s   </a:t>
            </a:r>
          </a:p>
          <a:p>
            <a:pPr>
              <a:spcBef>
                <a:spcPct val="50000"/>
              </a:spcBef>
            </a:pPr>
            <a:endParaRPr lang="zh-CN" altLang="en-US" sz="3200" b="1">
              <a:latin typeface="华文新魏"/>
              <a:ea typeface="华文新魏"/>
              <a:cs typeface="华文新魏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466725" y="3489325"/>
            <a:ext cx="46291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华文新魏"/>
                <a:ea typeface="华文新魏"/>
                <a:cs typeface="华文新魏"/>
              </a:rPr>
              <a:t>骑自行车：</a:t>
            </a:r>
            <a:r>
              <a:rPr lang="en-US" altLang="zh-CN" sz="3200" b="1">
                <a:solidFill>
                  <a:srgbClr val="FF0000"/>
                </a:solidFill>
                <a:latin typeface="华文新魏"/>
                <a:ea typeface="华文新魏"/>
                <a:cs typeface="华文新魏"/>
              </a:rPr>
              <a:t>5</a:t>
            </a:r>
            <a:r>
              <a:rPr lang="en-US" altLang="zh-CN" sz="3200" b="1">
                <a:latin typeface="华文新魏"/>
                <a:ea typeface="华文新魏"/>
                <a:cs typeface="华文新魏"/>
              </a:rPr>
              <a:t>m/s---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3635375" y="3489325"/>
            <a:ext cx="15938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18</a:t>
            </a:r>
            <a:r>
              <a:rPr lang="en-US" altLang="zh-CN" sz="3200" b="1">
                <a:latin typeface="Times New Roman" pitchFamily="18" charset="0"/>
              </a:rPr>
              <a:t>km/h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39750" y="4014788"/>
            <a:ext cx="31670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ea typeface="华文新魏"/>
                <a:cs typeface="华文新魏"/>
              </a:rPr>
              <a:t>汽车</a:t>
            </a:r>
            <a:r>
              <a:rPr lang="en-US" altLang="zh-CN" sz="3200" b="1"/>
              <a:t>:     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30</a:t>
            </a:r>
            <a:r>
              <a:rPr lang="en-US" altLang="zh-CN" sz="3200" b="1">
                <a:latin typeface="Times New Roman" pitchFamily="18" charset="0"/>
              </a:rPr>
              <a:t>m/s---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3706813" y="4030663"/>
            <a:ext cx="16954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108</a:t>
            </a:r>
            <a:r>
              <a:rPr lang="en-US" altLang="zh-CN" sz="3200" b="1">
                <a:latin typeface="Times New Roman" pitchFamily="18" charset="0"/>
              </a:rPr>
              <a:t>km/h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5940425" y="3059113"/>
            <a:ext cx="2844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ea typeface="华文新魏"/>
                <a:cs typeface="华文新魏"/>
              </a:rPr>
              <a:t>声速</a:t>
            </a:r>
            <a:r>
              <a:rPr lang="en-US" altLang="zh-CN" sz="3200" b="1"/>
              <a:t>:   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340</a:t>
            </a:r>
            <a:r>
              <a:rPr lang="en-US" altLang="zh-CN" sz="3200" b="1">
                <a:latin typeface="Times New Roman" pitchFamily="18" charset="0"/>
              </a:rPr>
              <a:t>m/s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5651500" y="3546475"/>
            <a:ext cx="2844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ea typeface="华文新魏"/>
                <a:cs typeface="华文新魏"/>
              </a:rPr>
              <a:t>光速</a:t>
            </a:r>
            <a:r>
              <a:rPr lang="en-US" altLang="zh-CN" sz="3200" b="1"/>
              <a:t>: </a:t>
            </a:r>
            <a:endParaRPr lang="en-US" altLang="zh-CN" sz="3200" b="1">
              <a:latin typeface="Times New Roman" pitchFamily="18" charset="0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6875463" y="3544888"/>
            <a:ext cx="19431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3200" b="1">
                <a:solidFill>
                  <a:srgbClr val="FF0000"/>
                </a:solidFill>
                <a:latin typeface="Times New Roman" pitchFamily="18" charset="0"/>
              </a:rPr>
              <a:t>3×10</a:t>
            </a:r>
            <a:r>
              <a:rPr kumimoji="1" lang="en-US" altLang="zh-CN" sz="3200" b="1" baseline="3000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kumimoji="1" lang="en-US" altLang="zh-CN" sz="3200" b="1">
                <a:latin typeface="Times New Roman" pitchFamily="18" charset="0"/>
              </a:rPr>
              <a:t>m/s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  <p:bldP spid="41990" grpId="0"/>
      <p:bldP spid="2" grpId="0"/>
      <p:bldP spid="3" grpId="0"/>
      <p:bldP spid="41994" grpId="0"/>
      <p:bldP spid="41995" grpId="0"/>
      <p:bldP spid="41996" grpId="0"/>
      <p:bldP spid="41997" grpId="0"/>
      <p:bldP spid="41998" grpId="0"/>
      <p:bldP spid="41999" grpId="0"/>
      <p:bldP spid="420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2"/>
          <p:cNvSpPr txBox="1">
            <a:spLocks noChangeArrowheads="1"/>
          </p:cNvSpPr>
          <p:nvPr/>
        </p:nvSpPr>
        <p:spPr bwMode="auto">
          <a:xfrm>
            <a:off x="473075" y="2138363"/>
            <a:ext cx="802481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  <a:tabLst>
                <a:tab pos="615950" algn="l"/>
                <a:tab pos="3759200" algn="l"/>
                <a:tab pos="5799138" algn="l"/>
                <a:tab pos="5824538" algn="l"/>
              </a:tabLst>
            </a:pPr>
            <a:r>
              <a:rPr lang="zh-CN" altLang="en-US"/>
              <a:t>	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．图 是一辆在公路上行驶</a:t>
            </a:r>
            <a:r>
              <a:rPr lang="zh-CN" altLang="en-US" sz="2400">
                <a:solidFill>
                  <a:srgbClr val="000000"/>
                </a:solidFill>
              </a:rPr>
              <a:t>的车中的速度表，目前</a:t>
            </a:r>
          </a:p>
          <a:p>
            <a:pPr defTabSz="923925">
              <a:lnSpc>
                <a:spcPts val="1013"/>
              </a:lnSpc>
              <a:tabLst>
                <a:tab pos="615950" algn="l"/>
                <a:tab pos="3759200" algn="l"/>
                <a:tab pos="5799138" algn="l"/>
                <a:tab pos="5824538" algn="l"/>
              </a:tabLst>
            </a:pPr>
            <a:endParaRPr lang="zh-CN" altLang="en-US" sz="2400">
              <a:solidFill>
                <a:srgbClr val="000000"/>
              </a:solidFill>
            </a:endParaRPr>
          </a:p>
          <a:p>
            <a:pPr defTabSz="923925">
              <a:lnSpc>
                <a:spcPts val="1013"/>
              </a:lnSpc>
              <a:tabLst>
                <a:tab pos="615950" algn="l"/>
                <a:tab pos="3759200" algn="l"/>
                <a:tab pos="5799138" algn="l"/>
                <a:tab pos="5824538" algn="l"/>
              </a:tabLst>
            </a:pPr>
            <a:endParaRPr lang="zh-CN" altLang="en-US" sz="2400">
              <a:solidFill>
                <a:srgbClr val="000000"/>
              </a:solidFill>
            </a:endParaRPr>
          </a:p>
          <a:p>
            <a:pPr defTabSz="923925">
              <a:lnSpc>
                <a:spcPts val="2688"/>
              </a:lnSpc>
              <a:tabLst>
                <a:tab pos="615950" algn="l"/>
                <a:tab pos="3759200" algn="l"/>
                <a:tab pos="5799138" algn="l"/>
                <a:tab pos="5824538" algn="l"/>
              </a:tabLst>
            </a:pPr>
            <a:r>
              <a:rPr lang="zh-CN" altLang="en-US" sz="2400">
                <a:solidFill>
                  <a:srgbClr val="000000"/>
                </a:solidFill>
              </a:rPr>
              <a:t>指示的车速是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________km/h 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，以这样的速度行驶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40 km 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，需</a:t>
            </a:r>
          </a:p>
          <a:p>
            <a:pPr defTabSz="923925">
              <a:lnSpc>
                <a:spcPts val="1013"/>
              </a:lnSpc>
              <a:tabLst>
                <a:tab pos="615950" algn="l"/>
                <a:tab pos="3759200" algn="l"/>
                <a:tab pos="5799138" algn="l"/>
                <a:tab pos="5824538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  <a:tab pos="3759200" algn="l"/>
                <a:tab pos="5799138" algn="l"/>
                <a:tab pos="5824538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525"/>
              </a:lnSpc>
              <a:tabLst>
                <a:tab pos="615950" algn="l"/>
                <a:tab pos="3759200" algn="l"/>
                <a:tab pos="5799138" algn="l"/>
                <a:tab pos="5824538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________h.</a:t>
            </a:r>
          </a:p>
          <a:p>
            <a:pPr defTabSz="923925">
              <a:lnSpc>
                <a:spcPts val="1013"/>
              </a:lnSpc>
              <a:tabLst>
                <a:tab pos="615950" algn="l"/>
                <a:tab pos="3759200" algn="l"/>
                <a:tab pos="5799138" algn="l"/>
                <a:tab pos="5824538" algn="l"/>
              </a:tabLst>
            </a:pPr>
            <a:endParaRPr lang="en-US" altLang="zh-CN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  <a:tab pos="3759200" algn="l"/>
                <a:tab pos="5799138" algn="l"/>
                <a:tab pos="5824538" algn="l"/>
              </a:tabLst>
            </a:pPr>
            <a:endParaRPr lang="en-US" altLang="zh-CN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  <a:tab pos="3759200" algn="l"/>
                <a:tab pos="5799138" algn="l"/>
                <a:tab pos="5824538" algn="l"/>
              </a:tabLst>
            </a:pPr>
            <a:endParaRPr lang="en-US" altLang="zh-CN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  <a:tab pos="3759200" algn="l"/>
                <a:tab pos="5799138" algn="l"/>
                <a:tab pos="5824538" algn="l"/>
              </a:tabLst>
            </a:pPr>
            <a:endParaRPr lang="en-US" altLang="zh-CN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  <a:tab pos="3759200" algn="l"/>
                <a:tab pos="5799138" algn="l"/>
                <a:tab pos="5824538" algn="l"/>
              </a:tabLst>
            </a:pPr>
            <a:endParaRPr lang="en-US" altLang="zh-CN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  <a:tab pos="3759200" algn="l"/>
                <a:tab pos="5799138" algn="l"/>
                <a:tab pos="5824538" algn="l"/>
              </a:tabLst>
            </a:pPr>
            <a:endParaRPr lang="en-US" altLang="zh-CN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  <a:tab pos="3759200" algn="l"/>
                <a:tab pos="5799138" algn="l"/>
                <a:tab pos="5824538" algn="l"/>
              </a:tabLst>
            </a:pPr>
            <a:endParaRPr lang="en-US" altLang="zh-CN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  <a:tab pos="3759200" algn="l"/>
                <a:tab pos="5799138" algn="l"/>
                <a:tab pos="5824538" algn="l"/>
              </a:tabLst>
            </a:pPr>
            <a:endParaRPr lang="en-US" altLang="zh-CN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  <a:tab pos="3759200" algn="l"/>
                <a:tab pos="5799138" algn="l"/>
                <a:tab pos="5824538" algn="l"/>
              </a:tabLst>
            </a:pPr>
            <a:endParaRPr lang="en-US" altLang="zh-CN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  <a:tab pos="3759200" algn="l"/>
                <a:tab pos="5799138" algn="l"/>
                <a:tab pos="5824538" algn="l"/>
              </a:tabLst>
            </a:pPr>
            <a:endParaRPr lang="en-US" altLang="zh-CN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  <a:tab pos="3759200" algn="l"/>
                <a:tab pos="5799138" algn="l"/>
                <a:tab pos="5824538" algn="l"/>
              </a:tabLst>
            </a:pPr>
            <a:endParaRPr lang="en-US" altLang="zh-CN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  <a:tab pos="3759200" algn="l"/>
                <a:tab pos="5799138" algn="l"/>
                <a:tab pos="5824538" algn="l"/>
              </a:tabLst>
            </a:pPr>
            <a:endParaRPr lang="en-US" altLang="zh-CN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  <a:tab pos="3759200" algn="l"/>
                <a:tab pos="5799138" algn="l"/>
                <a:tab pos="5824538" algn="l"/>
              </a:tabLst>
            </a:pPr>
            <a:endParaRPr lang="en-US" altLang="zh-CN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  <a:tab pos="3759200" algn="l"/>
                <a:tab pos="5799138" algn="l"/>
                <a:tab pos="5824538" algn="l"/>
              </a:tabLst>
            </a:pPr>
            <a:endParaRPr lang="en-US" altLang="zh-CN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3213"/>
              </a:lnSpc>
              <a:tabLst>
                <a:tab pos="615950" algn="l"/>
                <a:tab pos="3759200" algn="l"/>
                <a:tab pos="5799138" algn="l"/>
                <a:tab pos="5824538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		</a:t>
            </a: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328613" y="298450"/>
            <a:ext cx="851693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  <a:tabLst>
                <a:tab pos="615950" algn="l"/>
              </a:tabLst>
            </a:pPr>
            <a:r>
              <a:rPr lang="zh-CN" altLang="en-US" sz="2400"/>
              <a:t>	 </a:t>
            </a:r>
            <a:r>
              <a:rPr lang="en-US" altLang="zh-CN" sz="2400">
                <a:solidFill>
                  <a:srgbClr val="000000"/>
                </a:solidFill>
              </a:rPr>
              <a:t>[</a:t>
            </a:r>
            <a:r>
              <a:rPr lang="zh-CN" altLang="en-US" sz="2400">
                <a:solidFill>
                  <a:srgbClr val="000000"/>
                </a:solidFill>
              </a:rPr>
              <a:t>例 </a:t>
            </a:r>
            <a:r>
              <a:rPr lang="en-US" altLang="zh-CN" sz="2400">
                <a:solidFill>
                  <a:srgbClr val="000000"/>
                </a:solidFill>
              </a:rPr>
              <a:t>1]   </a:t>
            </a:r>
            <a:r>
              <a:rPr lang="zh-CN" altLang="en-US" sz="24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回答下列问题：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楷体_GB2312"/>
              <a:ea typeface="楷体_GB2312"/>
              <a:cs typeface="楷体_GB2312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楷体_GB2312"/>
              <a:ea typeface="楷体_GB2312"/>
              <a:cs typeface="楷体_GB2312"/>
            </a:endParaRPr>
          </a:p>
          <a:p>
            <a:pPr defTabSz="923925">
              <a:lnSpc>
                <a:spcPts val="2700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	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．速度是表示物体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________________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的物理量，速度的单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688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位是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________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，交通运输中常用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________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做速度的单位．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688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．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2.5 m/s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________km/h,18 km/h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________m/s.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949700" y="742950"/>
            <a:ext cx="154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425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</a:rPr>
              <a:t>运动的快慢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316038" y="1189038"/>
            <a:ext cx="449262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213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itchFamily="18" charset="0"/>
              </a:rPr>
              <a:t>m/s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851400" y="1196975"/>
            <a:ext cx="63658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213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itchFamily="18" charset="0"/>
              </a:rPr>
              <a:t>km/h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073400" y="1674813"/>
            <a:ext cx="15398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213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6356350" y="1674813"/>
            <a:ext cx="1555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213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2" name="Picture 9" descr="ws_D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003550"/>
            <a:ext cx="2484437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874713" y="2943225"/>
            <a:ext cx="38735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213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itchFamily="18" charset="0"/>
              </a:rPr>
              <a:t>0.5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2630488" y="2455863"/>
            <a:ext cx="53181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en-US" altLang="zh-CN" sz="2400" b="1">
                <a:solidFill>
                  <a:srgbClr val="FF0000"/>
                </a:solidFill>
              </a:rPr>
              <a:t>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/>
      <p:bldP spid="43014" grpId="0"/>
      <p:bldP spid="43015" grpId="0"/>
      <p:bldP spid="43016" grpId="0"/>
      <p:bldP spid="43018" grpId="0"/>
      <p:bldP spid="430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Picture 2" descr="ws_D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3563" y="460375"/>
            <a:ext cx="1947862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Text Box 3"/>
          <p:cNvSpPr txBox="1">
            <a:spLocks noChangeArrowheads="1"/>
          </p:cNvSpPr>
          <p:nvPr/>
        </p:nvSpPr>
        <p:spPr bwMode="auto">
          <a:xfrm>
            <a:off x="911225" y="574675"/>
            <a:ext cx="6091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[</a:t>
            </a:r>
            <a:r>
              <a:rPr lang="zh-CN" altLang="en-US" sz="24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例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]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一辆轿车</a:t>
            </a:r>
            <a:r>
              <a:rPr lang="zh-CN" altLang="en-US" sz="2400">
                <a:solidFill>
                  <a:srgbClr val="000000"/>
                </a:solidFill>
              </a:rPr>
              <a:t>在水平路面上匀速直线行驶，</a:t>
            </a:r>
          </a:p>
          <a:p>
            <a:pPr defTabSz="923925">
              <a:lnSpc>
                <a:spcPts val="2600"/>
              </a:lnSpc>
            </a:pPr>
            <a:r>
              <a:rPr lang="zh-CN" altLang="en-US" sz="2400">
                <a:solidFill>
                  <a:srgbClr val="000000"/>
                </a:solidFill>
              </a:rPr>
              <a:t>轿车上的速</a:t>
            </a:r>
          </a:p>
        </p:txBody>
      </p:sp>
      <p:sp>
        <p:nvSpPr>
          <p:cNvPr id="44042" name="Text Box 4"/>
          <p:cNvSpPr txBox="1">
            <a:spLocks noChangeArrowheads="1"/>
          </p:cNvSpPr>
          <p:nvPr/>
        </p:nvSpPr>
        <p:spPr bwMode="auto">
          <a:xfrm>
            <a:off x="2597150" y="839788"/>
            <a:ext cx="286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度表如图 所示．求：</a:t>
            </a:r>
          </a:p>
        </p:txBody>
      </p:sp>
      <p:sp>
        <p:nvSpPr>
          <p:cNvPr id="44043" name="Text Box 5"/>
          <p:cNvSpPr txBox="1">
            <a:spLocks noChangeArrowheads="1"/>
          </p:cNvSpPr>
          <p:nvPr/>
        </p:nvSpPr>
        <p:spPr bwMode="auto">
          <a:xfrm>
            <a:off x="914400" y="1271588"/>
            <a:ext cx="46974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(1)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轿车行驶的速度是多少米每秒？</a:t>
            </a:r>
          </a:p>
        </p:txBody>
      </p:sp>
      <p:sp>
        <p:nvSpPr>
          <p:cNvPr id="44044" name="Text Box 6"/>
          <p:cNvSpPr txBox="1">
            <a:spLocks noChangeArrowheads="1"/>
          </p:cNvSpPr>
          <p:nvPr/>
        </p:nvSpPr>
        <p:spPr bwMode="auto">
          <a:xfrm>
            <a:off x="914400" y="1598613"/>
            <a:ext cx="58769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(2)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在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2 min 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内轿车行驶</a:t>
            </a:r>
            <a:r>
              <a:rPr lang="zh-CN" altLang="en-US" sz="2400">
                <a:solidFill>
                  <a:srgbClr val="000000"/>
                </a:solidFill>
              </a:rPr>
              <a:t>的路程是多少千米？</a:t>
            </a:r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328613" y="2084388"/>
          <a:ext cx="8556625" cy="2501900"/>
        </p:xfrm>
        <a:graphic>
          <a:graphicData uri="http://schemas.openxmlformats.org/presentationml/2006/ole">
            <p:oleObj spid="_x0000_s44039" name="WPS文字 文档" r:id="rId4" imgW="8421902" imgH="332648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1006475"/>
            <a:ext cx="868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>
                <a:latin typeface="宋体" charset="-122"/>
              </a:rPr>
              <a:t>  一列长 </a:t>
            </a:r>
            <a:r>
              <a:rPr kumimoji="1" lang="en-US" altLang="zh-CN" sz="2800">
                <a:solidFill>
                  <a:srgbClr val="FF0000"/>
                </a:solidFill>
                <a:latin typeface="宋体" charset="-122"/>
              </a:rPr>
              <a:t>360 m</a:t>
            </a:r>
            <a:r>
              <a:rPr kumimoji="1" lang="zh-CN" altLang="en-US" sz="2800">
                <a:latin typeface="宋体" charset="-122"/>
              </a:rPr>
              <a:t>的火车，匀速通过一个长 </a:t>
            </a:r>
            <a:r>
              <a:rPr kumimoji="1" lang="en-US" altLang="zh-CN" sz="2800">
                <a:solidFill>
                  <a:srgbClr val="FF0000"/>
                </a:solidFill>
                <a:latin typeface="宋体" charset="-122"/>
              </a:rPr>
              <a:t>1800 m</a:t>
            </a:r>
            <a:r>
              <a:rPr kumimoji="1" lang="zh-CN" altLang="en-US" sz="2800">
                <a:latin typeface="宋体" charset="-122"/>
              </a:rPr>
              <a:t>的隧道，如果该火车的时速是 </a:t>
            </a:r>
            <a:r>
              <a:rPr kumimoji="1" lang="en-US" altLang="zh-CN" sz="2800">
                <a:solidFill>
                  <a:srgbClr val="FF0000"/>
                </a:solidFill>
                <a:latin typeface="宋体" charset="-122"/>
              </a:rPr>
              <a:t>54km/h</a:t>
            </a:r>
            <a:r>
              <a:rPr kumimoji="1" lang="en-US" altLang="zh-CN" sz="2800">
                <a:solidFill>
                  <a:srgbClr val="FFFF00"/>
                </a:solidFill>
                <a:latin typeface="宋体" charset="-122"/>
              </a:rPr>
              <a:t> </a:t>
            </a:r>
            <a:r>
              <a:rPr kumimoji="1" lang="en-US" altLang="zh-CN" sz="2800">
                <a:latin typeface="宋体" charset="-122"/>
              </a:rPr>
              <a:t>,</a:t>
            </a:r>
            <a:r>
              <a:rPr kumimoji="1" lang="zh-CN" altLang="en-US" sz="2800">
                <a:latin typeface="宋体" charset="-122"/>
              </a:rPr>
              <a:t>请问：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>
                <a:latin typeface="宋体" charset="-122"/>
              </a:rPr>
              <a:t>火车通过隧道需要多少时间？</a:t>
            </a:r>
          </a:p>
        </p:txBody>
      </p:sp>
      <p:pic>
        <p:nvPicPr>
          <p:cNvPr id="2" name="Picture 3" descr="1"/>
          <p:cNvPicPr>
            <a:picLocks noChangeAspect="1" noChangeArrowheads="1"/>
          </p:cNvPicPr>
          <p:nvPr/>
        </p:nvPicPr>
        <p:blipFill>
          <a:blip r:embed="rId2" cstate="print">
            <a:lum bright="-12000" contrast="48000"/>
          </a:blip>
          <a:srcRect/>
          <a:stretch>
            <a:fillRect/>
          </a:stretch>
        </p:blipFill>
        <p:spPr bwMode="auto">
          <a:xfrm>
            <a:off x="1187450" y="2301875"/>
            <a:ext cx="597535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250825" y="357188"/>
            <a:ext cx="73914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chemeClr val="accent2"/>
                </a:solidFill>
                <a:latin typeface="华文新魏"/>
                <a:ea typeface="华文新魏"/>
                <a:cs typeface="华文新魏"/>
              </a:rPr>
              <a:t>关于过桥（山洞、隧道等）的问题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ws_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0" y="1922463"/>
            <a:ext cx="21224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ws_D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1063" y="1866900"/>
            <a:ext cx="22685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17500" y="188913"/>
            <a:ext cx="12192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425"/>
              </a:lnSpc>
            </a:pPr>
            <a:r>
              <a:rPr lang="zh-CN" altLang="en-US" sz="24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知识点 </a:t>
            </a:r>
            <a:r>
              <a:rPr lang="en-US" altLang="zh-CN" sz="24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6</a:t>
            </a: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1789113" y="188913"/>
            <a:ext cx="1857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425"/>
              </a:lnSpc>
            </a:pPr>
            <a:r>
              <a:rPr lang="zh-CN" altLang="en-US" sz="2400">
                <a:solidFill>
                  <a:srgbClr val="000000"/>
                </a:solidFill>
                <a:ea typeface="黑体" pitchFamily="49" charset="-122"/>
              </a:rPr>
              <a:t>匀速直线运动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17500" y="635000"/>
            <a:ext cx="88265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  <a:tabLst>
                <a:tab pos="615950" algn="l"/>
              </a:tabLst>
            </a:pPr>
            <a:r>
              <a:rPr lang="zh-CN" altLang="en-US"/>
              <a:t>	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．定义：物体沿着直线快慢不变的运动．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688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．特征：物体运动的快慢不变、方向不变，即在任何时刻，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513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物体的运动状态都不改变．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875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693738" y="3763963"/>
            <a:ext cx="73167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>
            <a:spAutoFit/>
          </a:bodyPr>
          <a:lstStyle/>
          <a:p>
            <a:pPr defTabSz="923925"/>
            <a:r>
              <a:rPr lang="zh-CN" altLang="en-US"/>
              <a:t>	</a:t>
            </a:r>
            <a:r>
              <a:rPr lang="zh-CN" altLang="en-US" sz="2400">
                <a:solidFill>
                  <a:schemeClr val="accent2"/>
                </a:solidFill>
              </a:rPr>
              <a:t>在匀速直线运动中，任何时刻的速度都是相同的，不能认为     </a:t>
            </a:r>
            <a:r>
              <a:rPr lang="en-US" altLang="zh-CN" sz="2400" i="1">
                <a:solidFill>
                  <a:srgbClr val="000066"/>
                </a:solidFill>
              </a:rPr>
              <a:t>v </a:t>
            </a:r>
            <a:r>
              <a:rPr lang="zh-CN" altLang="en-US" sz="2400">
                <a:solidFill>
                  <a:srgbClr val="000066"/>
                </a:solidFill>
              </a:rPr>
              <a:t>与 </a:t>
            </a:r>
            <a:r>
              <a:rPr lang="en-US" altLang="zh-CN" sz="2400" i="1">
                <a:solidFill>
                  <a:srgbClr val="000066"/>
                </a:solidFill>
              </a:rPr>
              <a:t>s </a:t>
            </a:r>
            <a:r>
              <a:rPr lang="zh-CN" altLang="en-US" sz="2400">
                <a:solidFill>
                  <a:srgbClr val="000066"/>
                </a:solidFill>
              </a:rPr>
              <a:t>成正比，</a:t>
            </a:r>
            <a:r>
              <a:rPr lang="en-US" altLang="zh-CN" sz="2400" i="1">
                <a:solidFill>
                  <a:srgbClr val="000066"/>
                </a:solidFill>
              </a:rPr>
              <a:t>v </a:t>
            </a:r>
            <a:r>
              <a:rPr lang="zh-CN" altLang="en-US" sz="2400">
                <a:solidFill>
                  <a:srgbClr val="000066"/>
                </a:solidFill>
              </a:rPr>
              <a:t>与 </a:t>
            </a:r>
            <a:r>
              <a:rPr lang="en-US" altLang="zh-CN" sz="2400" i="1">
                <a:solidFill>
                  <a:srgbClr val="000066"/>
                </a:solidFill>
              </a:rPr>
              <a:t>t </a:t>
            </a:r>
            <a:r>
              <a:rPr lang="zh-CN" altLang="en-US" sz="2400">
                <a:solidFill>
                  <a:srgbClr val="000066"/>
                </a:solidFill>
              </a:rPr>
              <a:t>成反比．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987425" y="3763963"/>
            <a:ext cx="4968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en-US" altLang="zh-CN" sz="2400" b="1">
                <a:solidFill>
                  <a:srgbClr val="000099"/>
                </a:solidFill>
              </a:rPr>
              <a:t>※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768350" y="2084388"/>
            <a:ext cx="19081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en-US" altLang="zh-CN" sz="2400">
                <a:solidFill>
                  <a:srgbClr val="000000"/>
                </a:solidFill>
              </a:rPr>
              <a:t>3</a:t>
            </a:r>
            <a:r>
              <a:rPr lang="zh-CN" altLang="en-US" sz="2400">
                <a:solidFill>
                  <a:srgbClr val="000000"/>
                </a:solidFill>
              </a:rPr>
              <a:t>．两种图象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  <p:bldP spid="46088" grpId="0"/>
      <p:bldP spid="4608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395288" y="844550"/>
            <a:ext cx="8382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宋体" charset="-122"/>
              </a:rPr>
              <a:t>例</a:t>
            </a:r>
            <a:r>
              <a:rPr lang="en-US" altLang="zh-CN" sz="2400">
                <a:latin typeface="宋体" charset="-122"/>
              </a:rPr>
              <a:t>1</a:t>
            </a:r>
            <a:r>
              <a:rPr lang="zh-CN" altLang="en-US" sz="2400">
                <a:latin typeface="宋体" charset="-122"/>
              </a:rPr>
              <a:t>、课外活动时，小明和小华均在操场上沿直线进行跑步训练。在某次训练中，他们通过的路程和时间的关系如图所示，则下列说法中正确的是（    ）                     </a:t>
            </a: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>
            <p:ph/>
          </p:nvPr>
        </p:nvGraphicFramePr>
        <p:xfrm>
          <a:off x="5435600" y="1546225"/>
          <a:ext cx="3495675" cy="2578100"/>
        </p:xfrm>
        <a:graphic>
          <a:graphicData uri="http://schemas.openxmlformats.org/presentationml/2006/ole">
            <p:oleObj spid="_x0000_s47107" name="位图图像" r:id="rId3" imgW="4648849" imgH="4571429" progId="PBrush">
              <p:embed/>
            </p:oleObj>
          </a:graphicData>
        </a:graphic>
      </p:graphicFrame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323850" y="2085975"/>
            <a:ext cx="554355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宋体" charset="-122"/>
              </a:rPr>
              <a:t>A</a:t>
            </a:r>
            <a:r>
              <a:rPr lang="zh-CN" altLang="en-US" sz="2400">
                <a:latin typeface="宋体" charset="-122"/>
              </a:rPr>
              <a:t>．两人都做匀速直线运动     </a:t>
            </a:r>
          </a:p>
          <a:p>
            <a:r>
              <a:rPr lang="en-US" altLang="zh-CN" sz="2400">
                <a:latin typeface="宋体" charset="-122"/>
              </a:rPr>
              <a:t>B</a:t>
            </a:r>
            <a:r>
              <a:rPr lang="zh-CN" altLang="en-US" sz="2400">
                <a:latin typeface="宋体" charset="-122"/>
              </a:rPr>
              <a:t>．两人都不是做匀速直线运动</a:t>
            </a:r>
          </a:p>
          <a:p>
            <a:r>
              <a:rPr lang="en-US" altLang="zh-CN" sz="2400">
                <a:latin typeface="宋体" charset="-122"/>
              </a:rPr>
              <a:t>C</a:t>
            </a:r>
            <a:r>
              <a:rPr lang="zh-CN" altLang="en-US" sz="2400">
                <a:latin typeface="宋体" charset="-122"/>
              </a:rPr>
              <a:t>．前</a:t>
            </a:r>
            <a:r>
              <a:rPr lang="en-US" altLang="zh-CN" sz="2400">
                <a:latin typeface="宋体" charset="-122"/>
              </a:rPr>
              <a:t>2s</a:t>
            </a:r>
            <a:r>
              <a:rPr lang="zh-CN" altLang="en-US" sz="2400">
                <a:latin typeface="宋体" charset="-122"/>
              </a:rPr>
              <a:t>内，小明跑得较快   </a:t>
            </a:r>
          </a:p>
          <a:p>
            <a:r>
              <a:rPr lang="en-US" altLang="zh-CN" sz="2400">
                <a:latin typeface="宋体" charset="-122"/>
              </a:rPr>
              <a:t>D</a:t>
            </a:r>
            <a:r>
              <a:rPr lang="zh-CN" altLang="en-US" sz="2400">
                <a:latin typeface="宋体" charset="-122"/>
              </a:rPr>
              <a:t>．全程中，两人跑步的平均速度相同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427538" y="1330325"/>
            <a:ext cx="12954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Tahoma" pitchFamily="34" charset="0"/>
                <a:ea typeface="华文新魏"/>
                <a:cs typeface="华文新魏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140200" y="1274763"/>
            <a:ext cx="80486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>
            <a:spAutoFit/>
          </a:bodyPr>
          <a:lstStyle/>
          <a:p>
            <a:pPr defTabSz="923925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388" y="898525"/>
            <a:ext cx="8713787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/>
              <a:t>例</a:t>
            </a:r>
            <a:r>
              <a:rPr lang="en-US" altLang="zh-CN" sz="2400"/>
              <a:t>2</a:t>
            </a:r>
            <a:r>
              <a:rPr lang="zh-CN" altLang="en-US" sz="2400"/>
              <a:t>、甲、乙两物体同时同地向东做匀速直线运动，它们的</a:t>
            </a:r>
            <a:r>
              <a:rPr lang="en-US" altLang="zh-CN" sz="2400" i="1"/>
              <a:t>s</a:t>
            </a:r>
            <a:r>
              <a:rPr lang="zh-CN" altLang="en-US" sz="2400" i="1"/>
              <a:t>－</a:t>
            </a:r>
            <a:r>
              <a:rPr lang="en-US" altLang="zh-CN" sz="2400" i="1"/>
              <a:t>t</a:t>
            </a:r>
            <a:r>
              <a:rPr lang="zh-CN" altLang="en-US" sz="2400"/>
              <a:t>图像如图所示。由图像可知：</a:t>
            </a:r>
          </a:p>
          <a:p>
            <a:endParaRPr lang="zh-CN" altLang="en-US" sz="2400"/>
          </a:p>
          <a:p>
            <a:r>
              <a:rPr lang="en-US" altLang="zh-CN" sz="2400"/>
              <a:t>A</a:t>
            </a:r>
            <a:r>
              <a:rPr lang="zh-CN" altLang="en-US" sz="2400"/>
              <a:t>．甲的速度小于乙的速度　      　</a:t>
            </a:r>
          </a:p>
          <a:p>
            <a:r>
              <a:rPr lang="en-US" altLang="zh-CN" sz="2400"/>
              <a:t>B</a:t>
            </a:r>
            <a:r>
              <a:rPr lang="zh-CN" altLang="en-US" sz="2400"/>
              <a:t>．经过</a:t>
            </a:r>
            <a:r>
              <a:rPr lang="en-US" altLang="zh-CN" sz="2400"/>
              <a:t>6s</a:t>
            </a:r>
            <a:r>
              <a:rPr lang="zh-CN" altLang="en-US" sz="2400"/>
              <a:t>，甲在乙前面</a:t>
            </a:r>
            <a:r>
              <a:rPr lang="en-US" altLang="zh-CN" sz="2400"/>
              <a:t>1</a:t>
            </a:r>
            <a:r>
              <a:rPr lang="zh-CN" altLang="en-US" sz="2400"/>
              <a:t>．</a:t>
            </a:r>
            <a:r>
              <a:rPr lang="en-US" altLang="zh-CN" sz="2400"/>
              <a:t>2m</a:t>
            </a:r>
            <a:r>
              <a:rPr lang="zh-CN" altLang="en-US" sz="2400"/>
              <a:t>处　　</a:t>
            </a:r>
          </a:p>
          <a:p>
            <a:r>
              <a:rPr lang="en-US" altLang="zh-CN" sz="2400"/>
              <a:t>C</a:t>
            </a:r>
            <a:r>
              <a:rPr lang="zh-CN" altLang="en-US" sz="2400"/>
              <a:t>．以甲为参照物，乙向东运动　　      </a:t>
            </a:r>
          </a:p>
          <a:p>
            <a:r>
              <a:rPr lang="en-US" altLang="zh-CN" sz="2400"/>
              <a:t>D</a:t>
            </a:r>
            <a:r>
              <a:rPr lang="zh-CN" altLang="en-US" sz="2400"/>
              <a:t>．以乙为参照物，甲向东运动</a:t>
            </a:r>
          </a:p>
        </p:txBody>
      </p:sp>
      <p:pic>
        <p:nvPicPr>
          <p:cNvPr id="48131" name="Picture 4" descr="学科网(www.zxxk.com)--国内最大的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 cstate="print"/>
          <a:srcRect r="69398" b="40944"/>
          <a:stretch>
            <a:fillRect/>
          </a:stretch>
        </p:blipFill>
        <p:spPr bwMode="auto">
          <a:xfrm>
            <a:off x="4859338" y="1436688"/>
            <a:ext cx="4095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"/>
          <p:cNvSpPr txBox="1">
            <a:spLocks noChangeArrowheads="1"/>
          </p:cNvSpPr>
          <p:nvPr/>
        </p:nvSpPr>
        <p:spPr bwMode="auto">
          <a:xfrm>
            <a:off x="401638" y="298450"/>
            <a:ext cx="812165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>
            <a:spAutoFit/>
          </a:bodyPr>
          <a:lstStyle/>
          <a:p>
            <a:pPr defTabSz="923925">
              <a:spcBef>
                <a:spcPct val="50000"/>
              </a:spcBef>
            </a:pPr>
            <a:r>
              <a:rPr lang="en-US" altLang="zh-CN" sz="2400"/>
              <a:t>[</a:t>
            </a:r>
            <a:r>
              <a:rPr lang="zh-CN" altLang="en-US" sz="2400"/>
              <a:t>例</a:t>
            </a:r>
            <a:r>
              <a:rPr lang="en-US" altLang="zh-CN" sz="2400"/>
              <a:t>3]</a:t>
            </a:r>
            <a:r>
              <a:rPr lang="zh-CN" altLang="en-US" sz="2400"/>
              <a:t>．甲、乙、丙三辆小车同时、同地向同一方向运动，它们运动的图像如图所示，由图像可知：运动速度相同的小车是</a:t>
            </a:r>
            <a:r>
              <a:rPr lang="zh-CN" altLang="en-US" sz="2400" u="sng"/>
              <a:t>         </a:t>
            </a:r>
            <a:r>
              <a:rPr lang="zh-CN" altLang="en-US" sz="2400"/>
              <a:t>和</a:t>
            </a:r>
            <a:r>
              <a:rPr lang="zh-CN" altLang="en-US" sz="2400" u="sng"/>
              <a:t>         </a:t>
            </a:r>
            <a:r>
              <a:rPr lang="zh-CN" altLang="en-US" sz="2400"/>
              <a:t>；经过</a:t>
            </a:r>
            <a:r>
              <a:rPr lang="en-US" altLang="zh-CN" sz="2400"/>
              <a:t>5s</a:t>
            </a:r>
            <a:r>
              <a:rPr lang="zh-CN" altLang="en-US" sz="2400"/>
              <a:t>，跑在最前面的小车是</a:t>
            </a:r>
            <a:r>
              <a:rPr lang="zh-CN" altLang="en-US" sz="2400" u="sng"/>
              <a:t>         </a:t>
            </a:r>
            <a:r>
              <a:rPr lang="zh-CN" altLang="en-US" sz="2400"/>
              <a:t>。</a:t>
            </a:r>
          </a:p>
        </p:txBody>
      </p:sp>
      <p:pic>
        <p:nvPicPr>
          <p:cNvPr id="49154" name="Picture 3"/>
          <p:cNvPicPr preferRelativeResize="0"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82563" y="1543050"/>
            <a:ext cx="86328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258888" y="898525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zh-CN" altLang="en-US" b="1">
                <a:solidFill>
                  <a:srgbClr val="000099"/>
                </a:solidFill>
              </a:rPr>
              <a:t>甲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357438" y="898525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zh-CN" altLang="en-US" b="1">
                <a:solidFill>
                  <a:srgbClr val="000099"/>
                </a:solidFill>
              </a:rPr>
              <a:t>丙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7308850" y="844550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zh-CN" altLang="en-US" b="1">
                <a:solidFill>
                  <a:srgbClr val="000099"/>
                </a:solidFill>
              </a:rPr>
              <a:t>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7" grpId="0"/>
      <p:bldP spid="491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2"/>
          <p:cNvSpPr txBox="1">
            <a:spLocks noChangeArrowheads="1"/>
          </p:cNvSpPr>
          <p:nvPr/>
        </p:nvSpPr>
        <p:spPr bwMode="auto">
          <a:xfrm>
            <a:off x="328613" y="350838"/>
            <a:ext cx="84867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>
            <a:spAutoFit/>
          </a:bodyPr>
          <a:lstStyle/>
          <a:p>
            <a:pPr defTabSz="923925"/>
            <a:r>
              <a:rPr lang="zh-CN" altLang="en-US" sz="2400"/>
              <a:t>例</a:t>
            </a:r>
            <a:r>
              <a:rPr lang="en-US" altLang="zh-CN" sz="2400"/>
              <a:t>4. </a:t>
            </a:r>
            <a:r>
              <a:rPr lang="zh-CN" altLang="en-US" sz="2400"/>
              <a:t>甲、乙两人同时从同一起跑线出发，同向做匀速直线运动，某时刻他们的位置如图</a:t>
            </a:r>
            <a:r>
              <a:rPr lang="en-US" altLang="zh-CN" sz="2400"/>
              <a:t>1</a:t>
            </a:r>
            <a:r>
              <a:rPr lang="zh-CN" altLang="en-US" sz="2400"/>
              <a:t>所示，图</a:t>
            </a:r>
            <a:r>
              <a:rPr lang="en-US" altLang="zh-CN" sz="2400"/>
              <a:t>2</a:t>
            </a:r>
            <a:r>
              <a:rPr lang="zh-CN" altLang="en-US" sz="2400"/>
              <a:t>中能正确反映两人运动距离与时间关系的是  </a:t>
            </a:r>
            <a:r>
              <a:rPr lang="en-US" altLang="zh-CN" sz="2400"/>
              <a:t>(    )</a:t>
            </a:r>
          </a:p>
        </p:txBody>
      </p:sp>
      <p:pic>
        <p:nvPicPr>
          <p:cNvPr id="50178" name="Picture 3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 cstate="print"/>
          <a:srcRect r="76271" b="23421"/>
          <a:stretch>
            <a:fillRect/>
          </a:stretch>
        </p:blipFill>
        <p:spPr bwMode="auto">
          <a:xfrm>
            <a:off x="4792663" y="1055688"/>
            <a:ext cx="3290887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4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 cstate="print"/>
          <a:srcRect l="22281" b="11313"/>
          <a:stretch>
            <a:fillRect/>
          </a:stretch>
        </p:blipFill>
        <p:spPr bwMode="auto">
          <a:xfrm>
            <a:off x="0" y="2951163"/>
            <a:ext cx="88884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5889625" y="2571750"/>
            <a:ext cx="1098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>
            <a:spAutoFit/>
          </a:bodyPr>
          <a:lstStyle/>
          <a:p>
            <a:pPr defTabSz="923925">
              <a:spcBef>
                <a:spcPct val="50000"/>
              </a:spcBef>
            </a:pPr>
            <a:r>
              <a:rPr lang="zh-CN" altLang="en-US"/>
              <a:t>图</a:t>
            </a:r>
            <a:r>
              <a:rPr lang="en-US" altLang="zh-CN"/>
              <a:t>1</a:t>
            </a:r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3987800" y="4575175"/>
            <a:ext cx="1317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>
            <a:spAutoFit/>
          </a:bodyPr>
          <a:lstStyle/>
          <a:p>
            <a:pPr defTabSz="923925">
              <a:spcBef>
                <a:spcPct val="50000"/>
              </a:spcBef>
            </a:pPr>
            <a:r>
              <a:rPr lang="zh-CN" altLang="en-US"/>
              <a:t>图</a:t>
            </a:r>
            <a:r>
              <a:rPr lang="en-US" altLang="zh-CN"/>
              <a:t>2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694113" y="946150"/>
            <a:ext cx="5127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>
            <a:spAutoFit/>
          </a:bodyPr>
          <a:lstStyle/>
          <a:p>
            <a:pPr defTabSz="923925">
              <a:spcBef>
                <a:spcPct val="50000"/>
              </a:spcBef>
            </a:pPr>
            <a:r>
              <a:rPr lang="en-US" altLang="zh-CN" sz="2400" b="1">
                <a:solidFill>
                  <a:srgbClr val="000099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060450" y="784225"/>
            <a:ext cx="6765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kumimoji="1" lang="zh-CN" altLang="en-US" sz="3200" b="1">
                <a:solidFill>
                  <a:srgbClr val="FF3300"/>
                </a:solidFill>
                <a:latin typeface="华文新魏"/>
                <a:ea typeface="华文新魏"/>
                <a:cs typeface="华文新魏"/>
              </a:rPr>
              <a:t>零刻度线是否磨损</a:t>
            </a:r>
            <a:r>
              <a:rPr kumimoji="1" lang="zh-CN" altLang="en-US" sz="3200" b="1">
                <a:latin typeface="华文新魏"/>
                <a:ea typeface="华文新魏"/>
                <a:cs typeface="华文新魏"/>
              </a:rPr>
              <a:t>、</a:t>
            </a:r>
            <a:r>
              <a:rPr kumimoji="1" lang="zh-CN" altLang="en-US" sz="3200" b="1">
                <a:solidFill>
                  <a:srgbClr val="FF3300"/>
                </a:solidFill>
                <a:latin typeface="华文新魏"/>
                <a:ea typeface="华文新魏"/>
                <a:cs typeface="华文新魏"/>
              </a:rPr>
              <a:t>量程</a:t>
            </a:r>
            <a:r>
              <a:rPr kumimoji="1" lang="zh-CN" altLang="en-US" sz="3200" b="1">
                <a:latin typeface="华文新魏"/>
                <a:ea typeface="华文新魏"/>
                <a:cs typeface="华文新魏"/>
              </a:rPr>
              <a:t>、</a:t>
            </a:r>
            <a:r>
              <a:rPr kumimoji="1" lang="zh-CN" altLang="en-US" sz="3200" b="1">
                <a:solidFill>
                  <a:srgbClr val="FF3300"/>
                </a:solidFill>
                <a:latin typeface="华文新魏"/>
                <a:ea typeface="华文新魏"/>
                <a:cs typeface="华文新魏"/>
              </a:rPr>
              <a:t>分度值</a:t>
            </a:r>
            <a:r>
              <a:rPr kumimoji="1" lang="en-US" altLang="zh-CN" sz="3200" b="1">
                <a:latin typeface="华文新魏"/>
                <a:ea typeface="华文新魏"/>
                <a:cs typeface="华文新魏"/>
              </a:rPr>
              <a:t>.</a:t>
            </a:r>
          </a:p>
        </p:txBody>
      </p:sp>
      <p:pic>
        <p:nvPicPr>
          <p:cNvPr id="19458" name="Picture 3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1758950"/>
            <a:ext cx="86868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627063" y="1543050"/>
            <a:ext cx="735012" cy="701675"/>
          </a:xfrm>
          <a:prstGeom prst="line">
            <a:avLst/>
          </a:prstGeom>
          <a:noFill/>
          <a:ln w="25400">
            <a:solidFill>
              <a:srgbClr val="FF99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71550" y="1274763"/>
            <a:ext cx="25622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kumimoji="1" lang="zh-CN" altLang="en-US" sz="2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零刻度线</a:t>
            </a:r>
          </a:p>
        </p:txBody>
      </p:sp>
      <p:sp>
        <p:nvSpPr>
          <p:cNvPr id="16390" name="AutoShape 6"/>
          <p:cNvSpPr>
            <a:spLocks/>
          </p:cNvSpPr>
          <p:nvPr/>
        </p:nvSpPr>
        <p:spPr bwMode="auto">
          <a:xfrm rot="-5400000">
            <a:off x="4421188" y="-2116137"/>
            <a:ext cx="114300" cy="7848600"/>
          </a:xfrm>
          <a:prstGeom prst="rightBracket">
            <a:avLst>
              <a:gd name="adj" fmla="val 572222"/>
            </a:avLst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zh-CN" alt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752850" y="1357313"/>
            <a:ext cx="153987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kumimoji="1" lang="zh-CN" altLang="en-US" sz="2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量程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588125" y="2787650"/>
            <a:ext cx="178435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kumimoji="1" lang="zh-CN" altLang="en-US" sz="2800" b="1">
                <a:latin typeface="Tahoma" pitchFamily="34" charset="0"/>
                <a:ea typeface="黑体" pitchFamily="49" charset="-122"/>
              </a:rPr>
              <a:t>分度值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6459538" y="1974850"/>
            <a:ext cx="10795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 flipV="1">
            <a:off x="6516688" y="2032000"/>
            <a:ext cx="171450" cy="1019175"/>
          </a:xfrm>
          <a:prstGeom prst="line">
            <a:avLst/>
          </a:prstGeom>
          <a:noFill/>
          <a:ln w="25400">
            <a:solidFill>
              <a:srgbClr val="FF99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2743200" y="406400"/>
            <a:ext cx="34385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>
            <a:spAutoFit/>
          </a:bodyPr>
          <a:lstStyle/>
          <a:p>
            <a:r>
              <a:rPr lang="zh-CN" altLang="en-US" sz="4000" b="1">
                <a:solidFill>
                  <a:srgbClr val="0000FF"/>
                </a:solidFill>
                <a:ea typeface="楷体_GB2312"/>
                <a:cs typeface="楷体_GB2312"/>
              </a:rPr>
              <a:t>使用前观察：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005138"/>
            <a:ext cx="8280400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zh-CN" altLang="en-US" sz="2800" b="1">
              <a:latin typeface="楷体_GB2312"/>
              <a:ea typeface="楷体_GB2312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>
                <a:latin typeface="楷体_GB2312"/>
                <a:ea typeface="楷体_GB2312"/>
                <a:cs typeface="Times New Roman" pitchFamily="18" charset="0"/>
              </a:rPr>
              <a:t>1.</a:t>
            </a:r>
            <a:r>
              <a:rPr lang="zh-CN" altLang="en-US" sz="2800" b="1">
                <a:latin typeface="楷体_GB2312"/>
                <a:ea typeface="楷体_GB2312"/>
                <a:cs typeface="Times New Roman" pitchFamily="18" charset="0"/>
              </a:rPr>
              <a:t>它的</a:t>
            </a:r>
            <a:r>
              <a:rPr lang="zh-CN" altLang="en-US" sz="2800" b="1">
                <a:solidFill>
                  <a:srgbClr val="FF3300"/>
                </a:solidFill>
                <a:latin typeface="楷体_GB2312"/>
                <a:ea typeface="楷体_GB2312"/>
                <a:cs typeface="Times New Roman" pitchFamily="18" charset="0"/>
              </a:rPr>
              <a:t>量程</a:t>
            </a:r>
            <a:r>
              <a:rPr lang="zh-CN" altLang="en-US" sz="2800" b="1">
                <a:latin typeface="楷体_GB2312"/>
                <a:ea typeface="楷体_GB2312"/>
                <a:cs typeface="Times New Roman" pitchFamily="18" charset="0"/>
              </a:rPr>
              <a:t>是</a:t>
            </a:r>
            <a:r>
              <a:rPr lang="zh-CN" altLang="en-US" sz="2800" b="1" u="sng">
                <a:latin typeface="楷体_GB2312"/>
                <a:ea typeface="楷体_GB2312"/>
                <a:cs typeface="Times New Roman" pitchFamily="18" charset="0"/>
              </a:rPr>
              <a:t>           </a:t>
            </a:r>
            <a:r>
              <a:rPr lang="zh-CN" altLang="en-US" sz="2800" b="1">
                <a:latin typeface="楷体_GB2312"/>
                <a:ea typeface="楷体_GB2312"/>
                <a:cs typeface="Times New Roman" pitchFamily="18" charset="0"/>
              </a:rPr>
              <a:t>；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>
                <a:latin typeface="楷体_GB2312"/>
                <a:ea typeface="楷体_GB2312"/>
                <a:cs typeface="Times New Roman" pitchFamily="18" charset="0"/>
              </a:rPr>
              <a:t>2.</a:t>
            </a:r>
            <a:r>
              <a:rPr lang="zh-CN" altLang="en-US" sz="2800" b="1">
                <a:latin typeface="楷体_GB2312"/>
                <a:ea typeface="楷体_GB2312"/>
                <a:cs typeface="Times New Roman" pitchFamily="18" charset="0"/>
              </a:rPr>
              <a:t>它的</a:t>
            </a:r>
            <a:r>
              <a:rPr lang="zh-CN" altLang="en-US" sz="2800" b="1">
                <a:solidFill>
                  <a:srgbClr val="FF3300"/>
                </a:solidFill>
                <a:latin typeface="楷体_GB2312"/>
                <a:ea typeface="楷体_GB2312"/>
                <a:cs typeface="Times New Roman" pitchFamily="18" charset="0"/>
              </a:rPr>
              <a:t>分度值</a:t>
            </a:r>
            <a:r>
              <a:rPr lang="zh-CN" altLang="en-US" sz="2800" b="1">
                <a:latin typeface="楷体_GB2312"/>
                <a:ea typeface="楷体_GB2312"/>
                <a:cs typeface="Times New Roman" pitchFamily="18" charset="0"/>
              </a:rPr>
              <a:t>是</a:t>
            </a:r>
            <a:r>
              <a:rPr lang="zh-CN" altLang="en-US" sz="2800" b="1" u="sng">
                <a:latin typeface="楷体_GB2312"/>
                <a:ea typeface="楷体_GB2312"/>
                <a:cs typeface="Times New Roman" pitchFamily="18" charset="0"/>
              </a:rPr>
              <a:t>         </a:t>
            </a:r>
            <a:r>
              <a:rPr lang="en-US" altLang="zh-CN" sz="2800" b="1">
                <a:latin typeface="楷体_GB2312"/>
                <a:ea typeface="楷体_GB2312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>
                <a:latin typeface="楷体_GB2312"/>
                <a:ea typeface="楷体_GB2312"/>
                <a:cs typeface="Times New Roman" pitchFamily="18" charset="0"/>
              </a:rPr>
              <a:t>3.</a:t>
            </a:r>
            <a:r>
              <a:rPr lang="zh-CN" altLang="en-US" sz="2800" b="1">
                <a:ea typeface="楷体_GB2312"/>
                <a:cs typeface="Times New Roman" pitchFamily="18" charset="0"/>
              </a:rPr>
              <a:t>它的</a:t>
            </a:r>
            <a:r>
              <a:rPr lang="zh-CN" altLang="en-US" sz="2800" b="1">
                <a:solidFill>
                  <a:srgbClr val="FF3300"/>
                </a:solidFill>
                <a:ea typeface="楷体_GB2312"/>
                <a:cs typeface="Times New Roman" pitchFamily="18" charset="0"/>
              </a:rPr>
              <a:t>零刻度线</a:t>
            </a:r>
            <a:r>
              <a:rPr lang="zh-CN" altLang="en-US" sz="2800" b="1">
                <a:ea typeface="楷体_GB2312"/>
                <a:cs typeface="Times New Roman" pitchFamily="18" charset="0"/>
              </a:rPr>
              <a:t>在哪里？是否磨损？</a:t>
            </a:r>
            <a:r>
              <a:rPr lang="zh-CN" altLang="en-US" sz="2000">
                <a:solidFill>
                  <a:srgbClr val="006666"/>
                </a:solidFill>
                <a:ea typeface="楷体_GB2312"/>
                <a:cs typeface="Times New Roman" pitchFamily="18" charset="0"/>
              </a:rPr>
              <a:t> 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592388" y="3167063"/>
            <a:ext cx="18732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</a:rPr>
              <a:t>8cm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736850" y="3656013"/>
            <a:ext cx="172878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1mm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955675" y="4360863"/>
            <a:ext cx="33845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</a:rPr>
              <a:t>左边、没有磨损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832475" y="3167063"/>
            <a:ext cx="23780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</a:rPr>
              <a:t>思考</a:t>
            </a:r>
            <a:r>
              <a:rPr lang="zh-CN" altLang="en-US" sz="2400">
                <a:solidFill>
                  <a:srgbClr val="0000FF"/>
                </a:solidFill>
              </a:rPr>
              <a:t>：</a:t>
            </a:r>
            <a:r>
              <a:rPr kumimoji="1" lang="zh-CN" altLang="en-US" sz="2400" b="1"/>
              <a:t>刻度线磨损的刻度尺能否使用？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976938" y="4087813"/>
            <a:ext cx="2520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可以使用，从某一整数刻度量起</a:t>
            </a:r>
          </a:p>
        </p:txBody>
      </p:sp>
      <p:sp>
        <p:nvSpPr>
          <p:cNvPr id="19473" name="Rectangle 18"/>
          <p:cNvSpPr>
            <a:spLocks noChangeArrowheads="1"/>
          </p:cNvSpPr>
          <p:nvPr/>
        </p:nvSpPr>
        <p:spPr bwMode="auto">
          <a:xfrm>
            <a:off x="3694113" y="2625725"/>
            <a:ext cx="1352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zh-CN" altLang="en-US" b="1">
                <a:solidFill>
                  <a:srgbClr val="0000FF"/>
                </a:solidFill>
              </a:rPr>
              <a:t>使用前观察</a:t>
            </a:r>
          </a:p>
        </p:txBody>
      </p:sp>
      <p:sp>
        <p:nvSpPr>
          <p:cNvPr id="19474" name="Text Box 19"/>
          <p:cNvSpPr txBox="1">
            <a:spLocks noChangeArrowheads="1"/>
          </p:cNvSpPr>
          <p:nvPr/>
        </p:nvSpPr>
        <p:spPr bwMode="auto">
          <a:xfrm>
            <a:off x="255588" y="188913"/>
            <a:ext cx="3937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zh-CN" altLang="en-US" sz="3200" b="1">
                <a:solidFill>
                  <a:srgbClr val="0000FF"/>
                </a:solidFill>
                <a:latin typeface="Times New Roman" pitchFamily="18" charset="0"/>
              </a:rPr>
              <a:t>．刻度尺的正确使用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 animBg="1"/>
      <p:bldP spid="16389" grpId="0"/>
      <p:bldP spid="16390" grpId="0" animBg="1"/>
      <p:bldP spid="16391" grpId="0"/>
      <p:bldP spid="16392" grpId="0"/>
      <p:bldP spid="16393" grpId="0" animBg="1"/>
      <p:bldP spid="16394" grpId="0" animBg="1"/>
      <p:bldP spid="16396" grpId="0"/>
      <p:bldP spid="16397" grpId="0"/>
      <p:bldP spid="16398" grpId="0"/>
      <p:bldP spid="16399" grpId="0"/>
      <p:bldP spid="1640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2"/>
          <p:cNvSpPr txBox="1">
            <a:spLocks noChangeArrowheads="1"/>
          </p:cNvSpPr>
          <p:nvPr/>
        </p:nvSpPr>
        <p:spPr bwMode="auto">
          <a:xfrm>
            <a:off x="255588" y="298450"/>
            <a:ext cx="87058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>
            <a:spAutoFit/>
          </a:bodyPr>
          <a:lstStyle/>
          <a:p>
            <a:pPr defTabSz="923925"/>
            <a:r>
              <a:rPr lang="en-US" altLang="zh-CN" sz="2400"/>
              <a:t>【</a:t>
            </a:r>
            <a:r>
              <a:rPr lang="zh-CN" altLang="en-US" sz="2400"/>
              <a:t>例</a:t>
            </a:r>
            <a:r>
              <a:rPr lang="en-US" altLang="zh-CN" sz="2400"/>
              <a:t>5】</a:t>
            </a:r>
            <a:r>
              <a:rPr lang="zh-CN" altLang="en-US" sz="2400"/>
              <a:t>甲、乙两物体同时同地同方向开始做匀速直线运动，甲的速度大于乙的速度，它们的</a:t>
            </a:r>
            <a:r>
              <a:rPr lang="en-US" altLang="zh-CN" sz="2400"/>
              <a:t>s-t</a:t>
            </a:r>
            <a:r>
              <a:rPr lang="zh-CN" altLang="en-US" sz="2400"/>
              <a:t>图像为图中所示</a:t>
            </a:r>
            <a:r>
              <a:rPr lang="en-US" altLang="zh-CN" sz="2400"/>
              <a:t>a</a:t>
            </a:r>
            <a:r>
              <a:rPr lang="zh-CN" altLang="en-US" sz="2400"/>
              <a:t>、</a:t>
            </a:r>
            <a:r>
              <a:rPr lang="en-US" altLang="zh-CN" sz="2400"/>
              <a:t>b</a:t>
            </a:r>
            <a:r>
              <a:rPr lang="zh-CN" altLang="en-US" sz="2400"/>
              <a:t>、</a:t>
            </a:r>
            <a:r>
              <a:rPr lang="en-US" altLang="zh-CN" sz="2400"/>
              <a:t>c</a:t>
            </a:r>
            <a:r>
              <a:rPr lang="zh-CN" altLang="en-US" sz="2400"/>
              <a:t>三条图线中的两条，运动</a:t>
            </a:r>
            <a:r>
              <a:rPr lang="en-US" altLang="zh-CN" sz="2400"/>
              <a:t>5</a:t>
            </a:r>
            <a:r>
              <a:rPr lang="zh-CN" altLang="en-US" sz="2400"/>
              <a:t>秒甲、乙间的距离大于</a:t>
            </a:r>
            <a:r>
              <a:rPr lang="en-US" altLang="zh-CN" sz="2400"/>
              <a:t>2</a:t>
            </a:r>
            <a:r>
              <a:rPr lang="zh-CN" altLang="en-US" sz="2400"/>
              <a:t>米，则（     ）</a:t>
            </a:r>
          </a:p>
          <a:p>
            <a:pPr defTabSz="923925"/>
            <a:r>
              <a:rPr lang="en-US" altLang="zh-CN" sz="2400"/>
              <a:t>A. </a:t>
            </a:r>
            <a:r>
              <a:rPr lang="zh-CN" altLang="en-US" sz="2400"/>
              <a:t>甲的</a:t>
            </a:r>
            <a:r>
              <a:rPr lang="en-US" altLang="zh-CN" sz="2400"/>
              <a:t>s-t</a:t>
            </a:r>
            <a:r>
              <a:rPr lang="zh-CN" altLang="en-US" sz="2400"/>
              <a:t>图一定为图线</a:t>
            </a:r>
            <a:r>
              <a:rPr lang="en-US" altLang="zh-CN" sz="2400"/>
              <a:t>a	   B. </a:t>
            </a:r>
            <a:r>
              <a:rPr lang="zh-CN" altLang="en-US" sz="2400"/>
              <a:t>甲的</a:t>
            </a:r>
            <a:r>
              <a:rPr lang="en-US" altLang="zh-CN" sz="2400"/>
              <a:t>s-t</a:t>
            </a:r>
            <a:r>
              <a:rPr lang="zh-CN" altLang="en-US" sz="2400"/>
              <a:t>图可能为图线</a:t>
            </a:r>
            <a:r>
              <a:rPr lang="en-US" altLang="zh-CN" sz="2400"/>
              <a:t>b</a:t>
            </a:r>
          </a:p>
          <a:p>
            <a:pPr defTabSz="923925"/>
            <a:r>
              <a:rPr lang="en-US" altLang="zh-CN" sz="2400"/>
              <a:t>C. </a:t>
            </a:r>
            <a:r>
              <a:rPr lang="zh-CN" altLang="en-US" sz="2400"/>
              <a:t>乙的</a:t>
            </a:r>
            <a:r>
              <a:rPr lang="en-US" altLang="zh-CN" sz="2400"/>
              <a:t>s-t</a:t>
            </a:r>
            <a:r>
              <a:rPr lang="zh-CN" altLang="en-US" sz="2400"/>
              <a:t>图一定为图线</a:t>
            </a:r>
            <a:r>
              <a:rPr lang="en-US" altLang="zh-CN" sz="2400"/>
              <a:t>c	   D. </a:t>
            </a:r>
            <a:r>
              <a:rPr lang="zh-CN" altLang="en-US" sz="2400"/>
              <a:t>乙的</a:t>
            </a:r>
            <a:r>
              <a:rPr lang="en-US" altLang="zh-CN" sz="2400"/>
              <a:t>s-t</a:t>
            </a:r>
            <a:r>
              <a:rPr lang="zh-CN" altLang="en-US" sz="2400"/>
              <a:t>图可能为图线</a:t>
            </a:r>
            <a:r>
              <a:rPr lang="en-US" altLang="zh-CN" sz="2400"/>
              <a:t>a</a:t>
            </a:r>
          </a:p>
        </p:txBody>
      </p:sp>
      <p:grpSp>
        <p:nvGrpSpPr>
          <p:cNvPr id="51202" name="Group 3"/>
          <p:cNvGrpSpPr>
            <a:grpSpLocks/>
          </p:cNvGrpSpPr>
          <p:nvPr/>
        </p:nvGrpSpPr>
        <p:grpSpPr bwMode="auto">
          <a:xfrm>
            <a:off x="1573213" y="1812925"/>
            <a:ext cx="4681537" cy="3143250"/>
            <a:chOff x="884" y="1519"/>
            <a:chExt cx="3583" cy="2389"/>
          </a:xfrm>
        </p:grpSpPr>
        <p:grpSp>
          <p:nvGrpSpPr>
            <p:cNvPr id="51204" name="Group 4"/>
            <p:cNvGrpSpPr>
              <a:grpSpLocks/>
            </p:cNvGrpSpPr>
            <p:nvPr/>
          </p:nvGrpSpPr>
          <p:grpSpPr bwMode="auto">
            <a:xfrm>
              <a:off x="884" y="1519"/>
              <a:ext cx="3583" cy="2389"/>
              <a:chOff x="884" y="1519"/>
              <a:chExt cx="3583" cy="2389"/>
            </a:xfrm>
          </p:grpSpPr>
          <p:grpSp>
            <p:nvGrpSpPr>
              <p:cNvPr id="51208" name="Group 5"/>
              <p:cNvGrpSpPr>
                <a:grpSpLocks/>
              </p:cNvGrpSpPr>
              <p:nvPr/>
            </p:nvGrpSpPr>
            <p:grpSpPr bwMode="auto">
              <a:xfrm>
                <a:off x="884" y="1519"/>
                <a:ext cx="3583" cy="2389"/>
                <a:chOff x="0" y="0"/>
                <a:chExt cx="2744" cy="2294"/>
              </a:xfrm>
            </p:grpSpPr>
            <p:pic>
              <p:nvPicPr>
                <p:cNvPr id="51212" name="Picture 6" descr="u=3570329185,3005508717&amp;fm=15&amp;gp=0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42" y="55"/>
                  <a:ext cx="2025" cy="2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1213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745" cy="2294"/>
                  <a:chOff x="0" y="0"/>
                  <a:chExt cx="2745" cy="2294"/>
                </a:xfrm>
              </p:grpSpPr>
              <p:grpSp>
                <p:nvGrpSpPr>
                  <p:cNvPr id="51214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" y="0"/>
                    <a:ext cx="2730" cy="2295"/>
                    <a:chOff x="0" y="0"/>
                    <a:chExt cx="2730" cy="2295"/>
                  </a:xfrm>
                </p:grpSpPr>
                <p:sp>
                  <p:nvSpPr>
                    <p:cNvPr id="51219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5" y="1800"/>
                      <a:ext cx="420" cy="4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2382" tIns="46191" rIns="92382" bIns="46191"/>
                    <a:lstStyle/>
                    <a:p>
                      <a:pPr algn="just" defTabSz="923925"/>
                      <a:r>
                        <a:rPr lang="en-US" altLang="zh-CN" sz="2400">
                          <a:latin typeface="Times New Roman" pitchFamily="18" charset="0"/>
                        </a:rPr>
                        <a:t>2</a:t>
                      </a:r>
                      <a:endParaRPr lang="en-US" altLang="zh-CN" sz="2400"/>
                    </a:p>
                  </p:txBody>
                </p:sp>
                <p:sp>
                  <p:nvSpPr>
                    <p:cNvPr id="51220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90" y="1800"/>
                      <a:ext cx="420" cy="4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2382" tIns="46191" rIns="92382" bIns="46191"/>
                    <a:lstStyle/>
                    <a:p>
                      <a:pPr algn="just" defTabSz="923925"/>
                      <a:r>
                        <a:rPr lang="en-US" altLang="zh-CN" sz="2400">
                          <a:latin typeface="Times New Roman" pitchFamily="18" charset="0"/>
                        </a:rPr>
                        <a:t>6</a:t>
                      </a:r>
                      <a:endParaRPr lang="en-US" altLang="zh-CN" sz="2400"/>
                    </a:p>
                  </p:txBody>
                </p:sp>
                <p:sp>
                  <p:nvSpPr>
                    <p:cNvPr id="51221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30" y="1815"/>
                      <a:ext cx="570" cy="4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2382" tIns="46191" rIns="92382" bIns="46191"/>
                    <a:lstStyle/>
                    <a:p>
                      <a:pPr algn="just" defTabSz="923925"/>
                      <a:r>
                        <a:rPr lang="en-US" altLang="zh-CN" sz="2400">
                          <a:latin typeface="Times New Roman" pitchFamily="18" charset="0"/>
                        </a:rPr>
                        <a:t>10</a:t>
                      </a:r>
                      <a:endParaRPr lang="en-US" altLang="zh-CN" sz="2400"/>
                    </a:p>
                  </p:txBody>
                </p:sp>
                <p:sp>
                  <p:nvSpPr>
                    <p:cNvPr id="51222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70" y="495"/>
                      <a:ext cx="24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23" name="Line 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05" y="510"/>
                      <a:ext cx="1" cy="139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24" name="Line 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55" y="480"/>
                      <a:ext cx="1" cy="142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25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55" y="1770"/>
                      <a:ext cx="30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26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55" y="1620"/>
                      <a:ext cx="285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27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55" y="1455"/>
                      <a:ext cx="30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28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55" y="1320"/>
                      <a:ext cx="30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29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55" y="1185"/>
                      <a:ext cx="30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30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70" y="1050"/>
                      <a:ext cx="285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31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70" y="900"/>
                      <a:ext cx="30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32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55" y="765"/>
                      <a:ext cx="285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33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55" y="630"/>
                      <a:ext cx="30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34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1410"/>
                      <a:ext cx="420" cy="4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2382" tIns="46191" rIns="92382" bIns="46191"/>
                    <a:lstStyle/>
                    <a:p>
                      <a:pPr algn="just" defTabSz="923925"/>
                      <a:r>
                        <a:rPr lang="en-US" altLang="zh-CN" sz="2400">
                          <a:latin typeface="Times New Roman" pitchFamily="18" charset="0"/>
                        </a:rPr>
                        <a:t>2</a:t>
                      </a:r>
                      <a:endParaRPr lang="en-US" altLang="zh-CN" sz="2400"/>
                    </a:p>
                  </p:txBody>
                </p:sp>
                <p:sp>
                  <p:nvSpPr>
                    <p:cNvPr id="51235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840"/>
                      <a:ext cx="420" cy="4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2382" tIns="46191" rIns="92382" bIns="46191"/>
                    <a:lstStyle/>
                    <a:p>
                      <a:pPr algn="just" defTabSz="923925"/>
                      <a:r>
                        <a:rPr lang="en-US" altLang="zh-CN" sz="2400">
                          <a:latin typeface="Times New Roman" pitchFamily="18" charset="0"/>
                        </a:rPr>
                        <a:t>6</a:t>
                      </a:r>
                      <a:endParaRPr lang="en-US" altLang="zh-CN" sz="2400"/>
                    </a:p>
                  </p:txBody>
                </p:sp>
                <p:sp>
                  <p:nvSpPr>
                    <p:cNvPr id="51236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5" y="0"/>
                      <a:ext cx="690" cy="4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2382" tIns="46191" rIns="92382" bIns="46191"/>
                    <a:lstStyle/>
                    <a:p>
                      <a:pPr algn="just" defTabSz="923925"/>
                      <a:r>
                        <a:rPr lang="en-US" altLang="zh-CN" sz="2400">
                          <a:latin typeface="Times New Roman" pitchFamily="18" charset="0"/>
                        </a:rPr>
                        <a:t>S/</a:t>
                      </a:r>
                      <a:r>
                        <a:rPr lang="zh-CN" altLang="en-US" sz="2400">
                          <a:latin typeface="Times New Roman" pitchFamily="18" charset="0"/>
                        </a:rPr>
                        <a:t>米</a:t>
                      </a:r>
                      <a:endParaRPr lang="zh-CN" altLang="en-US" sz="2400"/>
                    </a:p>
                  </p:txBody>
                </p:sp>
                <p:sp>
                  <p:nvSpPr>
                    <p:cNvPr id="51237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" y="555"/>
                      <a:ext cx="420" cy="4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2382" tIns="46191" rIns="92382" bIns="46191"/>
                    <a:lstStyle/>
                    <a:p>
                      <a:pPr algn="just" defTabSz="923925"/>
                      <a:r>
                        <a:rPr lang="en-US" altLang="zh-CN" sz="2400">
                          <a:latin typeface="Times New Roman" pitchFamily="18" charset="0"/>
                        </a:rPr>
                        <a:t>8</a:t>
                      </a:r>
                      <a:endParaRPr lang="en-US" altLang="zh-CN" sz="2400"/>
                    </a:p>
                  </p:txBody>
                </p:sp>
                <p:sp>
                  <p:nvSpPr>
                    <p:cNvPr id="51238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40" y="1545"/>
                      <a:ext cx="690" cy="4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2382" tIns="46191" rIns="92382" bIns="46191"/>
                    <a:lstStyle/>
                    <a:p>
                      <a:pPr algn="just" defTabSz="923925"/>
                      <a:r>
                        <a:rPr lang="en-US" altLang="zh-CN" sz="2400">
                          <a:latin typeface="Times New Roman" pitchFamily="18" charset="0"/>
                        </a:rPr>
                        <a:t>t/</a:t>
                      </a:r>
                      <a:r>
                        <a:rPr lang="zh-CN" altLang="en-US" sz="2400">
                          <a:latin typeface="Times New Roman" pitchFamily="18" charset="0"/>
                        </a:rPr>
                        <a:t>秒</a:t>
                      </a:r>
                      <a:endParaRPr lang="zh-CN" altLang="en-US" sz="2400"/>
                    </a:p>
                  </p:txBody>
                </p:sp>
              </p:grpSp>
              <p:sp>
                <p:nvSpPr>
                  <p:cNvPr id="51215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5" y="1800"/>
                    <a:ext cx="420" cy="4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2382" tIns="46191" rIns="92382" bIns="46191"/>
                  <a:lstStyle/>
                  <a:p>
                    <a:pPr algn="just" defTabSz="923925"/>
                    <a:r>
                      <a:rPr lang="en-US" altLang="zh-CN" sz="2400">
                        <a:latin typeface="Times New Roman" pitchFamily="18" charset="0"/>
                      </a:rPr>
                      <a:t>4</a:t>
                    </a:r>
                    <a:endParaRPr lang="en-US" altLang="zh-CN" sz="2400"/>
                  </a:p>
                </p:txBody>
              </p:sp>
              <p:sp>
                <p:nvSpPr>
                  <p:cNvPr id="51216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5" y="1800"/>
                    <a:ext cx="420" cy="4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2382" tIns="46191" rIns="92382" bIns="46191"/>
                  <a:lstStyle/>
                  <a:p>
                    <a:pPr algn="just" defTabSz="923925"/>
                    <a:r>
                      <a:rPr lang="en-US" altLang="zh-CN" sz="2400">
                        <a:latin typeface="Times New Roman" pitchFamily="18" charset="0"/>
                      </a:rPr>
                      <a:t>8</a:t>
                    </a:r>
                    <a:endParaRPr lang="en-US" altLang="zh-CN" sz="2400"/>
                  </a:p>
                </p:txBody>
              </p:sp>
              <p:sp>
                <p:nvSpPr>
                  <p:cNvPr id="51217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60" y="1800"/>
                    <a:ext cx="570" cy="4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2382" tIns="46191" rIns="92382" bIns="46191"/>
                  <a:lstStyle/>
                  <a:p>
                    <a:pPr algn="just" defTabSz="923925"/>
                    <a:r>
                      <a:rPr lang="en-US" altLang="zh-CN" sz="2400">
                        <a:latin typeface="Times New Roman" pitchFamily="18" charset="0"/>
                      </a:rPr>
                      <a:t>12</a:t>
                    </a:r>
                    <a:endParaRPr lang="en-US" altLang="zh-CN" sz="2400"/>
                  </a:p>
                </p:txBody>
              </p:sp>
              <p:sp>
                <p:nvSpPr>
                  <p:cNvPr id="51218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1110"/>
                    <a:ext cx="420" cy="4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2382" tIns="46191" rIns="92382" bIns="46191"/>
                  <a:lstStyle/>
                  <a:p>
                    <a:pPr algn="just" defTabSz="923925"/>
                    <a:r>
                      <a:rPr lang="en-US" altLang="zh-CN" sz="2400">
                        <a:latin typeface="Times New Roman" pitchFamily="18" charset="0"/>
                      </a:rPr>
                      <a:t>4</a:t>
                    </a:r>
                    <a:endParaRPr lang="en-US" altLang="zh-CN" sz="2400"/>
                  </a:p>
                </p:txBody>
              </p:sp>
            </p:grpSp>
          </p:grpSp>
          <p:sp>
            <p:nvSpPr>
              <p:cNvPr id="51209" name="Text Box 33"/>
              <p:cNvSpPr txBox="1">
                <a:spLocks noChangeArrowheads="1"/>
              </p:cNvSpPr>
              <p:nvPr/>
            </p:nvSpPr>
            <p:spPr bwMode="auto">
              <a:xfrm>
                <a:off x="2682" y="1703"/>
                <a:ext cx="607" cy="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382" tIns="46191" rIns="92382" bIns="46191"/>
              <a:lstStyle/>
              <a:p>
                <a:pPr algn="just" defTabSz="923925"/>
                <a:r>
                  <a:rPr lang="en-US" altLang="zh-CN" sz="2400">
                    <a:latin typeface="Times New Roman" pitchFamily="18" charset="0"/>
                  </a:rPr>
                  <a:t>a</a:t>
                </a:r>
                <a:endParaRPr lang="en-US" altLang="zh-CN" sz="2400"/>
              </a:p>
            </p:txBody>
          </p:sp>
          <p:sp>
            <p:nvSpPr>
              <p:cNvPr id="51210" name="Text Box 34"/>
              <p:cNvSpPr txBox="1">
                <a:spLocks noChangeArrowheads="1"/>
              </p:cNvSpPr>
              <p:nvPr/>
            </p:nvSpPr>
            <p:spPr bwMode="auto">
              <a:xfrm>
                <a:off x="3524" y="2334"/>
                <a:ext cx="607" cy="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382" tIns="46191" rIns="92382" bIns="46191"/>
              <a:lstStyle/>
              <a:p>
                <a:pPr algn="just" defTabSz="923925"/>
                <a:r>
                  <a:rPr lang="en-US" altLang="zh-CN" sz="2400">
                    <a:latin typeface="Times New Roman" pitchFamily="18" charset="0"/>
                  </a:rPr>
                  <a:t>b</a:t>
                </a:r>
                <a:endParaRPr lang="en-US" altLang="zh-CN" sz="2400"/>
              </a:p>
            </p:txBody>
          </p:sp>
          <p:sp>
            <p:nvSpPr>
              <p:cNvPr id="51211" name="Text Box 35"/>
              <p:cNvSpPr txBox="1">
                <a:spLocks noChangeArrowheads="1"/>
              </p:cNvSpPr>
              <p:nvPr/>
            </p:nvSpPr>
            <p:spPr bwMode="auto">
              <a:xfrm>
                <a:off x="3563" y="2897"/>
                <a:ext cx="608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382" tIns="46191" rIns="92382" bIns="46191"/>
              <a:lstStyle/>
              <a:p>
                <a:pPr algn="just" defTabSz="923925"/>
                <a:r>
                  <a:rPr lang="en-US" altLang="zh-CN" sz="2400">
                    <a:latin typeface="Times New Roman" pitchFamily="18" charset="0"/>
                  </a:rPr>
                  <a:t>c</a:t>
                </a:r>
                <a:endParaRPr lang="en-US" altLang="zh-CN" sz="2400"/>
              </a:p>
            </p:txBody>
          </p:sp>
        </p:grpSp>
        <p:sp>
          <p:nvSpPr>
            <p:cNvPr id="51205" name="Line 36"/>
            <p:cNvSpPr>
              <a:spLocks noChangeShapeType="1"/>
            </p:cNvSpPr>
            <p:nvPr/>
          </p:nvSpPr>
          <p:spPr bwMode="auto">
            <a:xfrm flipH="1">
              <a:off x="1329" y="2047"/>
              <a:ext cx="1489" cy="14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06" name="Line 37"/>
            <p:cNvSpPr>
              <a:spLocks noChangeShapeType="1"/>
            </p:cNvSpPr>
            <p:nvPr/>
          </p:nvSpPr>
          <p:spPr bwMode="auto">
            <a:xfrm flipV="1">
              <a:off x="1271" y="2625"/>
              <a:ext cx="2311" cy="8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07" name="Line 38"/>
            <p:cNvSpPr>
              <a:spLocks noChangeShapeType="1"/>
            </p:cNvSpPr>
            <p:nvPr/>
          </p:nvSpPr>
          <p:spPr bwMode="auto">
            <a:xfrm flipV="1">
              <a:off x="1271" y="3156"/>
              <a:ext cx="2311" cy="3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239" name="Rectangle 39"/>
          <p:cNvSpPr>
            <a:spLocks noChangeArrowheads="1"/>
          </p:cNvSpPr>
          <p:nvPr/>
        </p:nvSpPr>
        <p:spPr bwMode="auto">
          <a:xfrm>
            <a:off x="8156575" y="892175"/>
            <a:ext cx="4111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en-US" altLang="zh-CN" sz="2400" b="1">
                <a:solidFill>
                  <a:srgbClr val="000099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2"/>
          <p:cNvSpPr txBox="1">
            <a:spLocks noChangeArrowheads="1"/>
          </p:cNvSpPr>
          <p:nvPr/>
        </p:nvSpPr>
        <p:spPr bwMode="auto">
          <a:xfrm>
            <a:off x="328613" y="406400"/>
            <a:ext cx="8486775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>
            <a:spAutoFit/>
          </a:bodyPr>
          <a:lstStyle/>
          <a:p>
            <a:pPr defTabSz="923925"/>
            <a:r>
              <a:rPr lang="zh-CN" altLang="en-US" sz="2400"/>
              <a:t>例</a:t>
            </a:r>
            <a:r>
              <a:rPr lang="en-US" altLang="zh-CN" sz="2400"/>
              <a:t>6</a:t>
            </a:r>
            <a:r>
              <a:rPr lang="zh-CN" altLang="en-US" sz="2400"/>
              <a:t>、我们可以用路程来描述物体的运动，还可以从初位置到末位置作出一条线段来表示物体位置的变化。如图，某物体分别滑两条路径从</a:t>
            </a:r>
            <a:r>
              <a:rPr lang="en-US" altLang="zh-CN" sz="2400"/>
              <a:t>M</a:t>
            </a:r>
            <a:r>
              <a:rPr lang="zh-CN" altLang="en-US" sz="2400"/>
              <a:t>点运动到</a:t>
            </a:r>
            <a:r>
              <a:rPr lang="en-US" altLang="zh-CN" sz="2400"/>
              <a:t>N</a:t>
            </a:r>
            <a:r>
              <a:rPr lang="zh-CN" altLang="en-US" sz="2400"/>
              <a:t>点：第一次先从</a:t>
            </a:r>
            <a:r>
              <a:rPr lang="en-US" altLang="zh-CN" sz="2400"/>
              <a:t>M</a:t>
            </a:r>
            <a:r>
              <a:rPr lang="zh-CN" altLang="en-US" sz="2400"/>
              <a:t>到</a:t>
            </a:r>
            <a:r>
              <a:rPr lang="en-US" altLang="zh-CN" sz="2400"/>
              <a:t>P</a:t>
            </a:r>
            <a:r>
              <a:rPr lang="zh-CN" altLang="en-US" sz="2400"/>
              <a:t>，再从</a:t>
            </a:r>
            <a:r>
              <a:rPr lang="en-US" altLang="zh-CN" sz="2400"/>
              <a:t>P</a:t>
            </a:r>
            <a:r>
              <a:rPr lang="zh-CN" altLang="en-US" sz="2400"/>
              <a:t>到</a:t>
            </a:r>
            <a:r>
              <a:rPr lang="en-US" altLang="zh-CN" sz="2400"/>
              <a:t>N</a:t>
            </a:r>
            <a:r>
              <a:rPr lang="zh-CN" altLang="en-US" sz="2400"/>
              <a:t>；第二次直接从</a:t>
            </a:r>
            <a:r>
              <a:rPr lang="en-US" altLang="zh-CN" sz="2400"/>
              <a:t>M</a:t>
            </a:r>
            <a:r>
              <a:rPr lang="zh-CN" altLang="en-US" sz="2400"/>
              <a:t>到</a:t>
            </a:r>
            <a:r>
              <a:rPr lang="en-US" altLang="zh-CN" sz="2400"/>
              <a:t>N</a:t>
            </a:r>
            <a:r>
              <a:rPr lang="zh-CN" altLang="en-US" sz="2400"/>
              <a:t>，则物体的两次运动 </a:t>
            </a:r>
            <a:r>
              <a:rPr lang="en-US" altLang="zh-CN" sz="2400"/>
              <a:t>(             )</a:t>
            </a:r>
          </a:p>
          <a:p>
            <a:pPr defTabSz="923925"/>
            <a:r>
              <a:rPr lang="en-US" altLang="zh-CN" sz="2400"/>
              <a:t>A</a:t>
            </a:r>
            <a:r>
              <a:rPr lang="zh-CN" altLang="en-US" sz="2400"/>
              <a:t>．路程相等，位置韵变化相同</a:t>
            </a:r>
          </a:p>
          <a:p>
            <a:pPr defTabSz="923925"/>
            <a:r>
              <a:rPr lang="en-US" altLang="zh-CN" sz="2400"/>
              <a:t>B</a:t>
            </a:r>
            <a:r>
              <a:rPr lang="zh-CN" altLang="en-US" sz="2400"/>
              <a:t>．路程不等，位置的变化不同</a:t>
            </a:r>
          </a:p>
          <a:p>
            <a:pPr defTabSz="923925"/>
            <a:r>
              <a:rPr lang="en-US" altLang="zh-CN" sz="2400"/>
              <a:t>C</a:t>
            </a:r>
            <a:r>
              <a:rPr lang="zh-CN" altLang="en-US" sz="2400"/>
              <a:t>．路程相等，位置的变化不同</a:t>
            </a:r>
          </a:p>
          <a:p>
            <a:pPr defTabSz="923925"/>
            <a:r>
              <a:rPr lang="en-US" altLang="zh-CN" sz="2400"/>
              <a:t>D</a:t>
            </a:r>
            <a:r>
              <a:rPr lang="zh-CN" altLang="en-US" sz="2400"/>
              <a:t>．路程不等，位置的变化相同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732588" y="1274763"/>
            <a:ext cx="40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en-US" altLang="zh-CN" sz="2400" b="1">
                <a:solidFill>
                  <a:srgbClr val="0000FF"/>
                </a:solidFill>
              </a:rPr>
              <a:t>D</a:t>
            </a:r>
          </a:p>
        </p:txBody>
      </p:sp>
      <p:pic>
        <p:nvPicPr>
          <p:cNvPr id="2" name="Picture 4" descr="21世纪教育网 -- 中国最大型、最专业的中小学教育资源门户网站"/>
          <p:cNvPicPr>
            <a:picLocks noChangeAspect="1" noChangeArrowheads="1"/>
          </p:cNvPicPr>
          <p:nvPr/>
        </p:nvPicPr>
        <p:blipFill>
          <a:blip r:embed="rId2" cstate="print">
            <a:lum bright="-38000" contrast="54000"/>
          </a:blip>
          <a:srcRect b="13469"/>
          <a:stretch>
            <a:fillRect/>
          </a:stretch>
        </p:blipFill>
        <p:spPr bwMode="auto">
          <a:xfrm>
            <a:off x="4864100" y="2246313"/>
            <a:ext cx="3367088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2"/>
          <p:cNvSpPr txBox="1">
            <a:spLocks noChangeArrowheads="1"/>
          </p:cNvSpPr>
          <p:nvPr/>
        </p:nvSpPr>
        <p:spPr bwMode="auto">
          <a:xfrm>
            <a:off x="395536" y="339502"/>
            <a:ext cx="834072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382" tIns="46191" rIns="92382" bIns="46191">
            <a:spAutoFit/>
          </a:bodyPr>
          <a:lstStyle/>
          <a:p>
            <a:pPr defTabSz="923925"/>
            <a:r>
              <a:rPr lang="en-US" altLang="zh-CN" sz="2400" dirty="0"/>
              <a:t>【</a:t>
            </a:r>
            <a:r>
              <a:rPr lang="zh-CN" altLang="en-US" sz="2400" dirty="0"/>
              <a:t>例</a:t>
            </a:r>
            <a:r>
              <a:rPr lang="en-US" altLang="zh-CN" sz="2400" dirty="0"/>
              <a:t>7】</a:t>
            </a:r>
            <a:r>
              <a:rPr lang="zh-CN" altLang="en-US" sz="2400" dirty="0"/>
              <a:t>甲乙两同学沿平直路面步行，他们运动的路程随时间变化的规律如图所示，下列说法中不正确的是</a:t>
            </a:r>
          </a:p>
          <a:p>
            <a:pPr defTabSz="923925"/>
            <a:r>
              <a:rPr lang="en-US" altLang="zh-CN" sz="2400" dirty="0"/>
              <a:t>A</a:t>
            </a:r>
            <a:r>
              <a:rPr lang="zh-CN" altLang="en-US" sz="2400" dirty="0"/>
              <a:t>．甲同学比乙同学晚出发</a:t>
            </a:r>
            <a:r>
              <a:rPr lang="en-US" altLang="zh-CN" sz="2400" dirty="0"/>
              <a:t>4s.</a:t>
            </a:r>
          </a:p>
          <a:p>
            <a:pPr defTabSz="923925"/>
            <a:r>
              <a:rPr lang="en-US" altLang="zh-CN" sz="2400" dirty="0"/>
              <a:t>B.4s-8s</a:t>
            </a:r>
            <a:r>
              <a:rPr lang="zh-CN" altLang="en-US" sz="2400" dirty="0"/>
              <a:t>内，甲乙同学都做匀速直线运动</a:t>
            </a:r>
          </a:p>
          <a:p>
            <a:pPr defTabSz="923925"/>
            <a:r>
              <a:rPr lang="en-US" altLang="zh-CN" sz="2400" dirty="0"/>
              <a:t>C</a:t>
            </a:r>
            <a:r>
              <a:rPr lang="zh-CN" altLang="en-US" sz="2400" dirty="0"/>
              <a:t>．</a:t>
            </a:r>
            <a:r>
              <a:rPr lang="en-US" altLang="zh-CN" sz="2400" dirty="0"/>
              <a:t>0-8s</a:t>
            </a:r>
            <a:r>
              <a:rPr lang="zh-CN" altLang="en-US" sz="2400" dirty="0"/>
              <a:t>内．甲乙两同学运动的路程相等</a:t>
            </a:r>
          </a:p>
          <a:p>
            <a:pPr defTabSz="923925"/>
            <a:r>
              <a:rPr lang="en-US" altLang="zh-CN" sz="2400" dirty="0"/>
              <a:t>D.8s</a:t>
            </a:r>
            <a:r>
              <a:rPr lang="zh-CN" altLang="en-US" sz="2400" dirty="0"/>
              <a:t>末甲乙两同学速度相等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7351713" y="730250"/>
            <a:ext cx="4111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en-US" altLang="zh-CN" sz="2400" b="1">
                <a:solidFill>
                  <a:srgbClr val="000099"/>
                </a:solidFill>
              </a:rPr>
              <a:t>D</a:t>
            </a:r>
          </a:p>
        </p:txBody>
      </p:sp>
      <p:pic>
        <p:nvPicPr>
          <p:cNvPr id="2" name="Picture 4" descr="21世纪教育网 -- 中国最大型、最专业的中小学教育资源门户网站"/>
          <p:cNvPicPr>
            <a:picLocks noChangeAspect="1" noChangeArrowheads="1"/>
          </p:cNvPicPr>
          <p:nvPr/>
        </p:nvPicPr>
        <p:blipFill>
          <a:blip r:embed="rId2" cstate="print">
            <a:lum bright="-20000" contrast="16000"/>
          </a:blip>
          <a:srcRect b="7825"/>
          <a:stretch>
            <a:fillRect/>
          </a:stretch>
        </p:blipFill>
        <p:spPr bwMode="auto">
          <a:xfrm>
            <a:off x="1259632" y="2787774"/>
            <a:ext cx="4506888" cy="215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46450"/>
            <a:ext cx="367347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320675" y="690791"/>
            <a:ext cx="88233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800" dirty="0">
                <a:latin typeface="华文新魏"/>
                <a:ea typeface="华文新魏"/>
                <a:cs typeface="华文新魏"/>
              </a:rPr>
              <a:t>       例</a:t>
            </a:r>
            <a:r>
              <a:rPr lang="en-US" altLang="zh-CN" sz="2800" dirty="0">
                <a:latin typeface="华文新魏"/>
                <a:ea typeface="华文新魏"/>
                <a:cs typeface="华文新魏"/>
              </a:rPr>
              <a:t>8.</a:t>
            </a:r>
            <a:r>
              <a:rPr lang="zh-CN" altLang="en-US" sz="2800" dirty="0">
                <a:latin typeface="华文新魏"/>
                <a:ea typeface="华文新魏"/>
                <a:cs typeface="华文新魏"/>
              </a:rPr>
              <a:t>如图所示，是一个骑自行车的人与一个跑步的人运动的路程与时间变化的图线，根据该图线能够获得合理的信息有：</a:t>
            </a:r>
          </a:p>
          <a:p>
            <a:r>
              <a:rPr lang="zh-CN" altLang="en-US" sz="2800" dirty="0">
                <a:latin typeface="华文新魏"/>
                <a:ea typeface="华文新魏"/>
                <a:cs typeface="华文新魏"/>
              </a:rPr>
              <a:t>示例：信息一，他们同时开始运动；</a:t>
            </a:r>
          </a:p>
          <a:p>
            <a:r>
              <a:rPr lang="zh-CN" altLang="en-US" sz="2800" dirty="0">
                <a:latin typeface="华文新魏"/>
                <a:ea typeface="华文新魏"/>
                <a:cs typeface="华文新魏"/>
              </a:rPr>
              <a:t>信息二：</a:t>
            </a:r>
            <a:r>
              <a:rPr lang="zh-CN" altLang="en-US" sz="2800" u="sng" dirty="0">
                <a:latin typeface="华文新魏"/>
                <a:ea typeface="华文新魏"/>
                <a:cs typeface="华文新魏"/>
              </a:rPr>
              <a:t>                                                                </a:t>
            </a:r>
            <a:r>
              <a:rPr lang="zh-CN" altLang="en-US" sz="2800" dirty="0">
                <a:latin typeface="华文新魏"/>
                <a:ea typeface="华文新魏"/>
                <a:cs typeface="华文新魏"/>
              </a:rPr>
              <a:t>；</a:t>
            </a:r>
          </a:p>
          <a:p>
            <a:r>
              <a:rPr lang="zh-CN" altLang="en-US" sz="2800" dirty="0">
                <a:latin typeface="华文新魏"/>
                <a:ea typeface="华文新魏"/>
                <a:cs typeface="华文新魏"/>
              </a:rPr>
              <a:t>信息二：</a:t>
            </a:r>
            <a:r>
              <a:rPr lang="zh-CN" altLang="en-US" sz="2800" u="sng" dirty="0">
                <a:latin typeface="华文新魏"/>
                <a:ea typeface="华文新魏"/>
                <a:cs typeface="华文新魏"/>
              </a:rPr>
              <a:t>                                                                </a:t>
            </a:r>
            <a:r>
              <a:rPr lang="zh-CN" altLang="en-US" sz="2800" dirty="0">
                <a:latin typeface="华文新魏"/>
                <a:ea typeface="华文新魏"/>
                <a:cs typeface="华文新魏"/>
              </a:rPr>
              <a:t>。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835150" y="2395538"/>
            <a:ext cx="5899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骑车者和跑步者都在做匀速直线运动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908175" y="2778125"/>
            <a:ext cx="4827588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骑车者的速度比跑步者速度快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2"/>
          <p:cNvSpPr txBox="1">
            <a:spLocks noChangeArrowheads="1"/>
          </p:cNvSpPr>
          <p:nvPr/>
        </p:nvSpPr>
        <p:spPr bwMode="auto">
          <a:xfrm>
            <a:off x="250825" y="250825"/>
            <a:ext cx="889317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/>
              <a:t> </a:t>
            </a:r>
            <a:r>
              <a:rPr lang="zh-CN" altLang="en-US" sz="2800"/>
              <a:t>例</a:t>
            </a:r>
            <a:r>
              <a:rPr lang="en-US" altLang="zh-CN" sz="2800"/>
              <a:t>9</a:t>
            </a:r>
            <a:r>
              <a:rPr lang="zh-CN" altLang="en-US" sz="2800"/>
              <a:t>．某学习小组对一辆在平直公路上做直线运动的小车进行观测研究。 他们记录了小车在某段时间内通过的路程与所用的时间，并根据记录的数据绘制了如图所示的路程</a:t>
            </a:r>
            <a:r>
              <a:rPr lang="en-US" altLang="zh-CN" sz="2800"/>
              <a:t>—</a:t>
            </a:r>
            <a:r>
              <a:rPr lang="zh-CN" altLang="en-US" sz="2800"/>
              <a:t>时间图像。你从该图中可获得哪些信息？</a:t>
            </a:r>
          </a:p>
          <a:p>
            <a:r>
              <a:rPr lang="zh-CN" altLang="en-US" sz="2800"/>
              <a:t> （</a:t>
            </a:r>
            <a:r>
              <a:rPr lang="en-US" altLang="zh-CN" sz="2800"/>
              <a:t>1</a:t>
            </a:r>
            <a:r>
              <a:rPr lang="zh-CN" altLang="en-US" sz="2800"/>
              <a:t>）</a:t>
            </a:r>
            <a:r>
              <a:rPr lang="zh-CN" altLang="en-US" sz="2800" u="sng"/>
              <a:t>                                  </a:t>
            </a:r>
            <a:r>
              <a:rPr lang="zh-CN" altLang="en-US" sz="2800"/>
              <a:t>   。</a:t>
            </a:r>
          </a:p>
          <a:p>
            <a:r>
              <a:rPr lang="zh-CN" altLang="en-US" sz="2800"/>
              <a:t> （</a:t>
            </a:r>
            <a:r>
              <a:rPr lang="en-US" altLang="zh-CN" sz="2800"/>
              <a:t>2</a:t>
            </a:r>
            <a:r>
              <a:rPr lang="zh-CN" altLang="en-US" sz="2800"/>
              <a:t>）</a:t>
            </a:r>
            <a:r>
              <a:rPr lang="zh-CN" altLang="en-US" sz="2800" u="sng"/>
              <a:t>                                  </a:t>
            </a:r>
            <a:r>
              <a:rPr lang="zh-CN" altLang="en-US" sz="2800"/>
              <a:t>   。</a:t>
            </a:r>
          </a:p>
          <a:p>
            <a:r>
              <a:rPr lang="zh-CN" altLang="en-US" sz="2800"/>
              <a:t> （</a:t>
            </a:r>
            <a:r>
              <a:rPr lang="en-US" altLang="zh-CN" sz="2800"/>
              <a:t>3</a:t>
            </a:r>
            <a:r>
              <a:rPr lang="zh-CN" altLang="en-US" sz="2800"/>
              <a:t>）</a:t>
            </a:r>
            <a:r>
              <a:rPr lang="zh-CN" altLang="en-US" sz="2800" u="sng"/>
              <a:t>                                   </a:t>
            </a:r>
            <a:r>
              <a:rPr lang="zh-CN" altLang="en-US" sz="2800"/>
              <a:t>   。</a:t>
            </a:r>
            <a:endParaRPr lang="zh-CN" altLang="en-US" sz="2800" u="sng"/>
          </a:p>
        </p:txBody>
      </p:sp>
      <p:pic>
        <p:nvPicPr>
          <p:cNvPr id="55298" name="Picture 3" descr="未标题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147814"/>
            <a:ext cx="4463157" cy="185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2"/>
          <p:cNvSpPr txBox="1">
            <a:spLocks noChangeArrowheads="1"/>
          </p:cNvSpPr>
          <p:nvPr/>
        </p:nvSpPr>
        <p:spPr bwMode="auto">
          <a:xfrm>
            <a:off x="320675" y="244475"/>
            <a:ext cx="1219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425"/>
              </a:lnSpc>
            </a:pPr>
            <a:r>
              <a:rPr lang="zh-CN" altLang="en-US" sz="24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知识点 </a:t>
            </a:r>
            <a:r>
              <a:rPr lang="en-US" altLang="zh-CN" sz="24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7</a:t>
            </a:r>
          </a:p>
        </p:txBody>
      </p:sp>
      <p:sp>
        <p:nvSpPr>
          <p:cNvPr id="56327" name="Text Box 3"/>
          <p:cNvSpPr txBox="1">
            <a:spLocks noChangeArrowheads="1"/>
          </p:cNvSpPr>
          <p:nvPr/>
        </p:nvSpPr>
        <p:spPr bwMode="auto">
          <a:xfrm>
            <a:off x="1792288" y="244475"/>
            <a:ext cx="3406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425"/>
              </a:lnSpc>
            </a:pPr>
            <a:r>
              <a:rPr lang="zh-CN" altLang="en-US" sz="2400">
                <a:solidFill>
                  <a:srgbClr val="000000"/>
                </a:solidFill>
                <a:ea typeface="黑体" pitchFamily="49" charset="-122"/>
              </a:rPr>
              <a:t>变速直线运动的平均速度</a:t>
            </a:r>
          </a:p>
        </p:txBody>
      </p:sp>
      <p:sp>
        <p:nvSpPr>
          <p:cNvPr id="56328" name="Text Box 4"/>
          <p:cNvSpPr txBox="1">
            <a:spLocks noChangeArrowheads="1"/>
          </p:cNvSpPr>
          <p:nvPr/>
        </p:nvSpPr>
        <p:spPr bwMode="auto">
          <a:xfrm>
            <a:off x="320675" y="688975"/>
            <a:ext cx="84915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13"/>
              </a:lnSpc>
              <a:tabLst>
                <a:tab pos="615950" algn="l"/>
                <a:tab pos="2643188" algn="l"/>
              </a:tabLst>
            </a:pPr>
            <a:r>
              <a:rPr lang="zh-CN" altLang="en-US"/>
              <a:t>	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．定义：在变速直线运动中，物体通过一段路程 </a:t>
            </a:r>
            <a:r>
              <a:rPr lang="en-US" altLang="zh-CN" sz="2500" i="1">
                <a:solidFill>
                  <a:srgbClr val="000000"/>
                </a:solidFill>
                <a:latin typeface="Times New Roman" pitchFamily="18" charset="0"/>
              </a:rPr>
              <a:t>s 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和所用</a:t>
            </a:r>
          </a:p>
          <a:p>
            <a:pPr defTabSz="923925">
              <a:lnSpc>
                <a:spcPts val="1013"/>
              </a:lnSpc>
              <a:tabLst>
                <a:tab pos="615950" algn="l"/>
                <a:tab pos="2643188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  <a:tab pos="2643188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688"/>
              </a:lnSpc>
              <a:tabLst>
                <a:tab pos="615950" algn="l"/>
                <a:tab pos="2643188" algn="l"/>
              </a:tabLst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时间 </a:t>
            </a:r>
            <a:r>
              <a:rPr lang="en-US" altLang="zh-CN" sz="2500" i="1">
                <a:solidFill>
                  <a:srgbClr val="000000"/>
                </a:solidFill>
                <a:latin typeface="Times New Roman" pitchFamily="18" charset="0"/>
              </a:rPr>
              <a:t>t 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的比值．</a:t>
            </a:r>
            <a:endParaRPr lang="zh-CN" altLang="en-US" sz="2500" i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322263" y="1462088"/>
          <a:ext cx="8556625" cy="685800"/>
        </p:xfrm>
        <a:graphic>
          <a:graphicData uri="http://schemas.openxmlformats.org/presentationml/2006/ole">
            <p:oleObj spid="_x0000_s56325" name="WPS文字 文档" r:id="rId3" imgW="8421902" imgH="910822" progId="">
              <p:embed/>
            </p:oleObj>
          </a:graphicData>
        </a:graphic>
      </p:graphicFrame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1976438"/>
            <a:ext cx="8637588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  <a:tabLst>
                <a:tab pos="615950" algn="l"/>
              </a:tabLst>
            </a:pPr>
            <a:r>
              <a:rPr lang="zh-CN" altLang="en-US" dirty="0"/>
              <a:t>	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[</a:t>
            </a:r>
            <a:r>
              <a:rPr lang="zh-CN" altLang="en-US" sz="24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例</a:t>
            </a:r>
            <a:r>
              <a:rPr lang="en-US" altLang="zh-CN" sz="24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]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在学校运动会上，小明参加的项目是百米赛跑．起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688"/>
              </a:lnSpc>
              <a:tabLst>
                <a:tab pos="61595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跑后，小明越跑越快，最终以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12.5 s 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的优异成绩获得冠军．关于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916738" y="2906713"/>
            <a:ext cx="1031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213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3071816"/>
            <a:ext cx="6258123" cy="170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1000"/>
              </a:lnSpc>
              <a:tabLst>
                <a:tab pos="61595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上述小明的百米赛跑过程，下列说法正确的是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</a:p>
          <a:p>
            <a:pPr defTabSz="923925">
              <a:lnSpc>
                <a:spcPts val="1000"/>
              </a:lnSpc>
              <a:tabLst>
                <a:tab pos="615950" algn="l"/>
              </a:tabLst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00"/>
              </a:lnSpc>
              <a:tabLst>
                <a:tab pos="615950" algn="l"/>
              </a:tabLst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00"/>
              </a:lnSpc>
              <a:tabLst>
                <a:tab pos="61595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	A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．小明在前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50 m 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一定用了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6.25 s</a:t>
            </a:r>
          </a:p>
          <a:p>
            <a:pPr defTabSz="923925">
              <a:lnSpc>
                <a:spcPts val="1000"/>
              </a:lnSpc>
              <a:tabLst>
                <a:tab pos="615950" algn="l"/>
              </a:tabLst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00"/>
              </a:lnSpc>
              <a:tabLst>
                <a:tab pos="615950" algn="l"/>
              </a:tabLst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00"/>
              </a:lnSpc>
              <a:tabLst>
                <a:tab pos="61595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	B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．小明每秒钟通过的路程都是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8 m</a:t>
            </a:r>
          </a:p>
          <a:p>
            <a:pPr defTabSz="923925">
              <a:lnSpc>
                <a:spcPts val="1000"/>
              </a:lnSpc>
              <a:tabLst>
                <a:tab pos="615950" algn="l"/>
              </a:tabLst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00"/>
              </a:lnSpc>
              <a:tabLst>
                <a:tab pos="615950" algn="l"/>
              </a:tabLst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00"/>
              </a:lnSpc>
              <a:tabLst>
                <a:tab pos="61595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	C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．小明的平均速度是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8 m/s</a:t>
            </a:r>
          </a:p>
          <a:p>
            <a:pPr defTabSz="923925">
              <a:lnSpc>
                <a:spcPts val="1000"/>
              </a:lnSpc>
              <a:tabLst>
                <a:tab pos="615950" algn="l"/>
              </a:tabLst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00"/>
              </a:lnSpc>
              <a:tabLst>
                <a:tab pos="615950" algn="l"/>
              </a:tabLst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00"/>
              </a:lnSpc>
              <a:tabLst>
                <a:tab pos="61595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	D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．小明的平均速度是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8 km/h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6473825" y="2897188"/>
            <a:ext cx="41275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en-US" altLang="zh-CN" sz="2400" b="1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63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2"/>
          <p:cNvSpPr txBox="1">
            <a:spLocks noChangeArrowheads="1"/>
          </p:cNvSpPr>
          <p:nvPr/>
        </p:nvSpPr>
        <p:spPr bwMode="auto">
          <a:xfrm>
            <a:off x="328613" y="406400"/>
            <a:ext cx="86328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>
            <a:spAutoFit/>
          </a:bodyPr>
          <a:lstStyle/>
          <a:p>
            <a:pPr defTabSz="923925"/>
            <a:r>
              <a:rPr lang="zh-CN" altLang="en-US" sz="2400"/>
              <a:t>例</a:t>
            </a:r>
            <a:r>
              <a:rPr lang="en-US" altLang="zh-CN" sz="2400"/>
              <a:t>2</a:t>
            </a:r>
            <a:r>
              <a:rPr lang="zh-CN" altLang="en-US" sz="2400"/>
              <a:t>、用斜面和滑块做“测物体的平均速度”实验，当滑块自顶端出发时开始计时，滑至斜面底端时停止计时，如图所示。此过程中，滑块的平均速度是</a:t>
            </a:r>
          </a:p>
          <a:p>
            <a:pPr defTabSz="923925"/>
            <a:endParaRPr lang="zh-CN" altLang="en-US" sz="2400"/>
          </a:p>
          <a:p>
            <a:pPr defTabSz="923925"/>
            <a:r>
              <a:rPr lang="en-US" altLang="zh-CN" sz="2400"/>
              <a:t>A</a:t>
            </a:r>
            <a:r>
              <a:rPr lang="zh-CN" altLang="en-US" sz="2400"/>
              <a:t>．</a:t>
            </a:r>
            <a:r>
              <a:rPr lang="en-US" altLang="zh-CN" sz="2400"/>
              <a:t>10cm/s       B</a:t>
            </a:r>
            <a:r>
              <a:rPr lang="zh-CN" altLang="en-US" sz="2400"/>
              <a:t>．</a:t>
            </a:r>
            <a:r>
              <a:rPr lang="en-US" altLang="zh-CN" sz="2400"/>
              <a:t>9cm/s       C</a:t>
            </a:r>
            <a:r>
              <a:rPr lang="zh-CN" altLang="en-US" sz="2400"/>
              <a:t>．</a:t>
            </a:r>
            <a:r>
              <a:rPr lang="en-US" altLang="zh-CN" sz="2400"/>
              <a:t>8cm/s        D</a:t>
            </a:r>
            <a:r>
              <a:rPr lang="zh-CN" altLang="en-US" sz="2400"/>
              <a:t>．</a:t>
            </a:r>
            <a:r>
              <a:rPr lang="en-US" altLang="zh-CN" sz="2400"/>
              <a:t>7cm/s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4067175" y="13477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en-US" altLang="zh-CN" sz="2400" b="1">
                <a:solidFill>
                  <a:srgbClr val="0000FF"/>
                </a:solidFill>
              </a:rPr>
              <a:t>B</a:t>
            </a:r>
          </a:p>
        </p:txBody>
      </p:sp>
      <p:pic>
        <p:nvPicPr>
          <p:cNvPr id="2" name="Picture 4" descr="21世纪教育网 -- 中国最大型、最专业的中小学教育资源门户网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284413"/>
            <a:ext cx="5999162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2"/>
          <p:cNvSpPr txBox="1">
            <a:spLocks noChangeArrowheads="1"/>
          </p:cNvSpPr>
          <p:nvPr/>
        </p:nvSpPr>
        <p:spPr bwMode="auto">
          <a:xfrm>
            <a:off x="292100" y="960438"/>
            <a:ext cx="86280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  <a:tabLst>
                <a:tab pos="615950" algn="l"/>
              </a:tabLst>
            </a:pPr>
            <a:r>
              <a:rPr lang="zh-CN" altLang="en-US"/>
              <a:t>	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[</a:t>
            </a:r>
            <a:r>
              <a:rPr lang="zh-CN" altLang="en-US" sz="24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例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3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]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一小车以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30 m/s 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的速度匀速行驶，司机突然发现前方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3088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有紧急情况，经过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0.6 s 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开始刹车，又经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4.4 s 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滑行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52 m 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后停止，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3088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则从发现情况到车停止，平均速度为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____________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．</a:t>
            </a:r>
            <a:endParaRPr lang="zh-CN" altLang="en-US" sz="2400">
              <a:solidFill>
                <a:srgbClr val="FF0000"/>
              </a:solidFill>
              <a:latin typeface="Times New Roman" pitchFamily="18" charset="0"/>
              <a:ea typeface="楷体_GB2312"/>
              <a:cs typeface="楷体_GB2312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5364163" y="1924050"/>
            <a:ext cx="11334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>
              <a:lnSpc>
                <a:spcPts val="2600"/>
              </a:lnSpc>
            </a:pPr>
            <a:r>
              <a:rPr lang="en-US" altLang="zh-CN" sz="2400" b="1">
                <a:solidFill>
                  <a:srgbClr val="FF0000"/>
                </a:solidFill>
              </a:rPr>
              <a:t>14 m/s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2"/>
          <p:cNvSpPr txBox="1">
            <a:spLocks noChangeArrowheads="1"/>
          </p:cNvSpPr>
          <p:nvPr/>
        </p:nvSpPr>
        <p:spPr bwMode="auto">
          <a:xfrm>
            <a:off x="401638" y="350838"/>
            <a:ext cx="84867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>
            <a:spAutoFit/>
          </a:bodyPr>
          <a:lstStyle/>
          <a:p>
            <a:pPr defTabSz="923925"/>
            <a:r>
              <a:rPr lang="en-US" altLang="zh-CN" sz="2400"/>
              <a:t>【</a:t>
            </a:r>
            <a:r>
              <a:rPr lang="zh-CN" altLang="en-US" sz="2400"/>
              <a:t>例</a:t>
            </a:r>
            <a:r>
              <a:rPr lang="en-US" altLang="zh-CN" sz="2400"/>
              <a:t>4】  </a:t>
            </a:r>
            <a:r>
              <a:rPr lang="zh-CN" altLang="en-US" sz="2400"/>
              <a:t>重力相同的</a:t>
            </a:r>
            <a:r>
              <a:rPr lang="en-US" altLang="zh-CN" sz="2400"/>
              <a:t>a</a:t>
            </a:r>
            <a:r>
              <a:rPr lang="zh-CN" altLang="en-US" sz="2400"/>
              <a:t>、</a:t>
            </a:r>
            <a:r>
              <a:rPr lang="en-US" altLang="zh-CN" sz="2400"/>
              <a:t>b</a:t>
            </a:r>
            <a:r>
              <a:rPr lang="zh-CN" altLang="en-US" sz="2400"/>
              <a:t>两件货物在两台吊车钢索的牵引下竖直向上运动，它们运动的</a:t>
            </a:r>
            <a:r>
              <a:rPr lang="en-US" altLang="zh-CN" sz="2400"/>
              <a:t>s-t</a:t>
            </a:r>
            <a:r>
              <a:rPr lang="zh-CN" altLang="en-US" sz="2400"/>
              <a:t>图像分别如图</a:t>
            </a:r>
            <a:r>
              <a:rPr lang="en-US" altLang="zh-CN" sz="2400"/>
              <a:t>6</a:t>
            </a:r>
            <a:r>
              <a:rPr lang="zh-CN" altLang="en-US" sz="2400"/>
              <a:t>甲、乙所示，则在图像描述的运动过程中：</a:t>
            </a:r>
          </a:p>
          <a:p>
            <a:pPr defTabSz="923925"/>
            <a:r>
              <a:rPr lang="en-US" altLang="zh-CN" sz="2400"/>
              <a:t>A.</a:t>
            </a:r>
            <a:r>
              <a:rPr lang="zh-CN" altLang="en-US" sz="2400"/>
              <a:t>它们都做匀速直线运动</a:t>
            </a:r>
          </a:p>
          <a:p>
            <a:pPr defTabSz="923925"/>
            <a:r>
              <a:rPr lang="en-US" altLang="zh-CN" sz="2400"/>
              <a:t>B.a</a:t>
            </a:r>
            <a:r>
              <a:rPr lang="zh-CN" altLang="en-US" sz="2400"/>
              <a:t>货物所受重力和钢索对它的牵引力是一对作用力与反作用力</a:t>
            </a:r>
          </a:p>
          <a:p>
            <a:pPr defTabSz="923925"/>
            <a:r>
              <a:rPr lang="en-US" altLang="zh-CN" sz="2400"/>
              <a:t>C.b</a:t>
            </a:r>
            <a:r>
              <a:rPr lang="zh-CN" altLang="en-US" sz="2400"/>
              <a:t>货物所受重力和钢索对它的牵引力是一对平衡力</a:t>
            </a:r>
          </a:p>
          <a:p>
            <a:pPr defTabSz="923925"/>
            <a:r>
              <a:rPr lang="en-US" altLang="zh-CN" sz="2400"/>
              <a:t>D.</a:t>
            </a:r>
            <a:r>
              <a:rPr lang="zh-CN" altLang="en-US" sz="2400"/>
              <a:t>前</a:t>
            </a:r>
            <a:r>
              <a:rPr lang="en-US" altLang="zh-CN" sz="2400"/>
              <a:t>6</a:t>
            </a:r>
            <a:r>
              <a:rPr lang="zh-CN" altLang="en-US" sz="2400"/>
              <a:t>秒内，</a:t>
            </a:r>
            <a:r>
              <a:rPr lang="en-US" altLang="zh-CN" sz="2400"/>
              <a:t>a</a:t>
            </a:r>
            <a:r>
              <a:rPr lang="zh-CN" altLang="en-US" sz="2400"/>
              <a:t>货物运动的平均速度小于</a:t>
            </a:r>
            <a:r>
              <a:rPr lang="en-US" altLang="zh-CN" sz="2400"/>
              <a:t>b</a:t>
            </a:r>
            <a:r>
              <a:rPr lang="zh-CN" altLang="en-US" sz="2400"/>
              <a:t>货物运动的平均速度</a:t>
            </a:r>
          </a:p>
          <a:p>
            <a:pPr defTabSz="923925"/>
            <a:endParaRPr lang="zh-CN" altLang="en-US" sz="240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500563" y="12033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en-US" altLang="zh-CN" sz="2400" b="1">
                <a:solidFill>
                  <a:srgbClr val="000099"/>
                </a:solidFill>
              </a:rPr>
              <a:t>D</a:t>
            </a:r>
          </a:p>
        </p:txBody>
      </p:sp>
      <p:pic>
        <p:nvPicPr>
          <p:cNvPr id="2" name="Picture 4" descr="21世纪教育网 -- 中国最大型、最专业的中小学教育资源门户网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2571750"/>
            <a:ext cx="8559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2"/>
          <p:cNvSpPr txBox="1">
            <a:spLocks noChangeArrowheads="1"/>
          </p:cNvSpPr>
          <p:nvPr/>
        </p:nvSpPr>
        <p:spPr bwMode="auto">
          <a:xfrm>
            <a:off x="328613" y="350838"/>
            <a:ext cx="84867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>
            <a:spAutoFit/>
          </a:bodyPr>
          <a:lstStyle/>
          <a:p>
            <a:pPr defTabSz="923925">
              <a:spcBef>
                <a:spcPct val="50000"/>
              </a:spcBef>
            </a:pPr>
            <a:r>
              <a:rPr lang="en-US" altLang="zh-CN" sz="2400"/>
              <a:t>【</a:t>
            </a:r>
            <a:r>
              <a:rPr lang="zh-CN" altLang="en-US" sz="2400"/>
              <a:t>例</a:t>
            </a:r>
            <a:r>
              <a:rPr lang="en-US" altLang="zh-CN" sz="2400"/>
              <a:t>5】“</a:t>
            </a:r>
            <a:r>
              <a:rPr lang="zh-CN" altLang="en-US" sz="2400"/>
              <a:t>五</a:t>
            </a:r>
            <a:r>
              <a:rPr lang="en-US" altLang="zh-CN" sz="2400"/>
              <a:t>·</a:t>
            </a:r>
            <a:r>
              <a:rPr lang="zh-CN" altLang="en-US" sz="2400"/>
              <a:t>一”期间，小明一家开车外出旅游，途中看到如图所示的限速牌。小明用了</a:t>
            </a:r>
            <a:r>
              <a:rPr lang="en-US" altLang="zh-CN" sz="2400"/>
              <a:t>10min</a:t>
            </a:r>
            <a:r>
              <a:rPr lang="zh-CN" altLang="en-US" sz="2400"/>
              <a:t>的时间通过了这段</a:t>
            </a:r>
            <a:r>
              <a:rPr lang="en-US" altLang="zh-CN" sz="2400"/>
              <a:t>10km</a:t>
            </a:r>
            <a:r>
              <a:rPr lang="zh-CN" altLang="en-US" sz="2400"/>
              <a:t>长的限速路段，请你通过计算说明他超速了吗？近期，我国又加大了对超速和酒后驾车的查处力度。请你写一句相关的警示语，以提醒司机朋友一定要按交通法规驾车。</a:t>
            </a:r>
          </a:p>
        </p:txBody>
      </p:sp>
      <p:pic>
        <p:nvPicPr>
          <p:cNvPr id="60418" name="图片 29" descr="WL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1866900"/>
            <a:ext cx="3000375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000496" y="2143123"/>
            <a:ext cx="5000660" cy="304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382" tIns="46191" rIns="92382" bIns="46191">
            <a:spAutoFit/>
          </a:bodyPr>
          <a:lstStyle/>
          <a:p>
            <a:pPr defTabSz="923925"/>
            <a:r>
              <a:rPr lang="zh-CN" altLang="en-US" sz="2400" b="1" dirty="0">
                <a:solidFill>
                  <a:schemeClr val="accent2"/>
                </a:solidFill>
              </a:rPr>
              <a:t>解：小明开车的速度为    </a:t>
            </a:r>
            <a:r>
              <a:rPr lang="en-US" altLang="zh-CN" sz="2400" b="1" dirty="0">
                <a:solidFill>
                  <a:schemeClr val="accent2"/>
                </a:solidFill>
              </a:rPr>
              <a:t>v=s/ t =10km/ 1 6 h =60km/h</a:t>
            </a:r>
            <a:r>
              <a:rPr lang="zh-CN" altLang="en-US" sz="2400" b="1" dirty="0">
                <a:solidFill>
                  <a:schemeClr val="accent2"/>
                </a:solidFill>
              </a:rPr>
              <a:t>＞</a:t>
            </a:r>
            <a:r>
              <a:rPr lang="en-US" altLang="zh-CN" sz="2400" b="1" dirty="0">
                <a:solidFill>
                  <a:schemeClr val="accent2"/>
                </a:solidFill>
              </a:rPr>
              <a:t>40km/h</a:t>
            </a:r>
          </a:p>
          <a:p>
            <a:pPr defTabSz="923925"/>
            <a:r>
              <a:rPr lang="zh-CN" altLang="en-US" sz="2400" b="1" dirty="0">
                <a:solidFill>
                  <a:schemeClr val="accent2"/>
                </a:solidFill>
              </a:rPr>
              <a:t>所以超速．     </a:t>
            </a:r>
          </a:p>
          <a:p>
            <a:pPr defTabSz="923925"/>
            <a:r>
              <a:rPr lang="zh-CN" altLang="en-US" sz="2400" b="1" dirty="0">
                <a:solidFill>
                  <a:schemeClr val="accent2"/>
                </a:solidFill>
              </a:rPr>
              <a:t>  </a:t>
            </a:r>
          </a:p>
          <a:p>
            <a:pPr defTabSz="923925"/>
            <a:r>
              <a:rPr lang="zh-CN" altLang="en-US" sz="2400" b="1" dirty="0">
                <a:solidFill>
                  <a:schemeClr val="accent2"/>
                </a:solidFill>
              </a:rPr>
              <a:t> 在驾车过程中，注意不要超载，超员，不要酒后驾驶．</a:t>
            </a:r>
          </a:p>
          <a:p>
            <a:pPr defTabSz="923925"/>
            <a:r>
              <a:rPr lang="zh-CN" altLang="en-US" sz="2400" b="1" dirty="0">
                <a:solidFill>
                  <a:schemeClr val="accent2"/>
                </a:solidFill>
              </a:rPr>
              <a:t>   为了你和他人的安全，饮酒不开车，开车不饮酒．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401638" y="1222375"/>
            <a:ext cx="1866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ea typeface="华文新魏"/>
                <a:cs typeface="华文新魏"/>
              </a:rPr>
              <a:t>记</a:t>
            </a:r>
            <a:r>
              <a:rPr lang="zh-CN" altLang="en-US" sz="3200" b="1" dirty="0">
                <a:solidFill>
                  <a:srgbClr val="FF0000"/>
                </a:solidFill>
                <a:ea typeface="华文新魏"/>
                <a:cs typeface="华文新魏"/>
              </a:rPr>
              <a:t>：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403350" y="1223963"/>
            <a:ext cx="77406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ea typeface="华文新魏"/>
                <a:cs typeface="华文新魏"/>
              </a:rPr>
              <a:t>测量结果由</a:t>
            </a:r>
            <a:r>
              <a:rPr lang="zh-CN" altLang="en-US" sz="3200" b="1">
                <a:solidFill>
                  <a:srgbClr val="FF0000"/>
                </a:solidFill>
                <a:ea typeface="华文新魏"/>
                <a:cs typeface="华文新魏"/>
              </a:rPr>
              <a:t>准确值、估读值</a:t>
            </a:r>
            <a:r>
              <a:rPr lang="zh-CN" altLang="en-US" sz="3200" b="1">
                <a:ea typeface="华文新魏"/>
                <a:cs typeface="华文新魏"/>
              </a:rPr>
              <a:t>和</a:t>
            </a:r>
            <a:r>
              <a:rPr lang="zh-CN" altLang="en-US" sz="3200" b="1">
                <a:solidFill>
                  <a:srgbClr val="FF0000"/>
                </a:solidFill>
                <a:ea typeface="华文新魏"/>
                <a:cs typeface="华文新魏"/>
              </a:rPr>
              <a:t>单位</a:t>
            </a:r>
            <a:r>
              <a:rPr lang="zh-CN" altLang="en-US" sz="3200" b="1">
                <a:ea typeface="华文新魏"/>
                <a:cs typeface="华文新魏"/>
              </a:rPr>
              <a:t>组成</a:t>
            </a:r>
            <a:endParaRPr lang="zh-CN" altLang="en-US" sz="3200" b="1">
              <a:solidFill>
                <a:srgbClr val="0000FF"/>
              </a:solidFill>
              <a:ea typeface="华文新魏"/>
              <a:cs typeface="华文新魏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8313" y="3178175"/>
            <a:ext cx="8280400" cy="895350"/>
            <a:chOff x="1750" y="355"/>
            <a:chExt cx="4423" cy="752"/>
          </a:xfrm>
        </p:grpSpPr>
        <p:grpSp>
          <p:nvGrpSpPr>
            <p:cNvPr id="22543" name="Group 5"/>
            <p:cNvGrpSpPr>
              <a:grpSpLocks/>
            </p:cNvGrpSpPr>
            <p:nvPr/>
          </p:nvGrpSpPr>
          <p:grpSpPr bwMode="auto">
            <a:xfrm rot="-6554272">
              <a:off x="3279" y="-1174"/>
              <a:ext cx="752" cy="3810"/>
              <a:chOff x="2587" y="436"/>
              <a:chExt cx="617" cy="3325"/>
            </a:xfrm>
          </p:grpSpPr>
          <p:sp>
            <p:nvSpPr>
              <p:cNvPr id="22545" name="Line 6"/>
              <p:cNvSpPr>
                <a:spLocks noChangeShapeType="1"/>
              </p:cNvSpPr>
              <p:nvPr/>
            </p:nvSpPr>
            <p:spPr bwMode="auto">
              <a:xfrm rot="6618073" flipV="1">
                <a:off x="1033" y="1990"/>
                <a:ext cx="3158" cy="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2546" name="Group 7"/>
              <p:cNvGrpSpPr>
                <a:grpSpLocks/>
              </p:cNvGrpSpPr>
              <p:nvPr/>
            </p:nvGrpSpPr>
            <p:grpSpPr bwMode="auto">
              <a:xfrm rot="6578930">
                <a:off x="1501" y="2057"/>
                <a:ext cx="3158" cy="249"/>
                <a:chOff x="432" y="1584"/>
                <a:chExt cx="4176" cy="240"/>
              </a:xfrm>
            </p:grpSpPr>
            <p:sp>
              <p:nvSpPr>
                <p:cNvPr id="22547" name="Line 8"/>
                <p:cNvSpPr>
                  <a:spLocks noChangeShapeType="1"/>
                </p:cNvSpPr>
                <p:nvPr/>
              </p:nvSpPr>
              <p:spPr bwMode="auto">
                <a:xfrm>
                  <a:off x="4224" y="1584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2548" name="Group 9"/>
                <p:cNvGrpSpPr>
                  <a:grpSpLocks/>
                </p:cNvGrpSpPr>
                <p:nvPr/>
              </p:nvGrpSpPr>
              <p:grpSpPr bwMode="auto">
                <a:xfrm>
                  <a:off x="432" y="1584"/>
                  <a:ext cx="4176" cy="240"/>
                  <a:chOff x="432" y="1584"/>
                  <a:chExt cx="4848" cy="240"/>
                </a:xfrm>
              </p:grpSpPr>
              <p:grpSp>
                <p:nvGrpSpPr>
                  <p:cNvPr id="22549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432" y="1584"/>
                    <a:ext cx="4848" cy="240"/>
                    <a:chOff x="480" y="192"/>
                    <a:chExt cx="4848" cy="240"/>
                  </a:xfrm>
                </p:grpSpPr>
                <p:grpSp>
                  <p:nvGrpSpPr>
                    <p:cNvPr id="22555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48" y="192"/>
                      <a:ext cx="960" cy="240"/>
                      <a:chOff x="528" y="192"/>
                      <a:chExt cx="960" cy="240"/>
                    </a:xfrm>
                  </p:grpSpPr>
                  <p:grpSp>
                    <p:nvGrpSpPr>
                      <p:cNvPr id="22618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28" y="192"/>
                        <a:ext cx="480" cy="240"/>
                        <a:chOff x="528" y="192"/>
                        <a:chExt cx="480" cy="240"/>
                      </a:xfrm>
                    </p:grpSpPr>
                    <p:sp>
                      <p:nvSpPr>
                        <p:cNvPr id="22626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24" y="19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2627" name="Line 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0" y="19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2628" name="Line 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16" y="19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" name="Line 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12" y="19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08" y="19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28" y="192"/>
                          <a:ext cx="0" cy="24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22619" name="Group 19"/>
                      <p:cNvGrpSpPr>
                        <a:grpSpLocks/>
                      </p:cNvGrpSpPr>
                      <p:nvPr/>
                    </p:nvGrpSpPr>
                    <p:grpSpPr bwMode="auto">
                      <a:xfrm flipH="1">
                        <a:off x="1008" y="192"/>
                        <a:ext cx="480" cy="240"/>
                        <a:chOff x="528" y="192"/>
                        <a:chExt cx="480" cy="240"/>
                      </a:xfrm>
                    </p:grpSpPr>
                    <p:sp>
                      <p:nvSpPr>
                        <p:cNvPr id="22620" name="Line 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24" y="19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2621" name="Line 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0" y="19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2622" name="Line 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16" y="19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2623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12" y="19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2624" name="Line 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08" y="19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2625" name="Line 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28" y="192"/>
                          <a:ext cx="0" cy="24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22556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" y="192"/>
                      <a:ext cx="4848" cy="240"/>
                      <a:chOff x="480" y="192"/>
                      <a:chExt cx="4848" cy="240"/>
                    </a:xfrm>
                  </p:grpSpPr>
                  <p:sp>
                    <p:nvSpPr>
                      <p:cNvPr id="22557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0" y="192"/>
                        <a:ext cx="4608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22558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28" y="192"/>
                        <a:ext cx="960" cy="240"/>
                        <a:chOff x="528" y="192"/>
                        <a:chExt cx="960" cy="240"/>
                      </a:xfrm>
                    </p:grpSpPr>
                    <p:grpSp>
                      <p:nvGrpSpPr>
                        <p:cNvPr id="22604" name="Group 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28" y="192"/>
                          <a:ext cx="480" cy="240"/>
                          <a:chOff x="528" y="192"/>
                          <a:chExt cx="480" cy="240"/>
                        </a:xfrm>
                      </p:grpSpPr>
                      <p:sp>
                        <p:nvSpPr>
                          <p:cNvPr id="22612" name="Line 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624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613" name="Line 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0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614" name="Line 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816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615" name="Line 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12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616" name="Line 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08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617" name="Line 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28" y="192"/>
                            <a:ext cx="0" cy="240"/>
                          </a:xfrm>
                          <a:prstGeom prst="line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22605" name="Group 36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1008" y="192"/>
                          <a:ext cx="480" cy="240"/>
                          <a:chOff x="528" y="192"/>
                          <a:chExt cx="480" cy="240"/>
                        </a:xfrm>
                      </p:grpSpPr>
                      <p:sp>
                        <p:nvSpPr>
                          <p:cNvPr id="22606" name="Line 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624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607" name="Line 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0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608" name="Line 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816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609" name="Line 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12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610" name="Line 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08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611" name="Line 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28" y="192"/>
                            <a:ext cx="0" cy="240"/>
                          </a:xfrm>
                          <a:prstGeom prst="line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22559" name="Group 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88" y="192"/>
                        <a:ext cx="960" cy="240"/>
                        <a:chOff x="528" y="192"/>
                        <a:chExt cx="960" cy="240"/>
                      </a:xfrm>
                    </p:grpSpPr>
                    <p:grpSp>
                      <p:nvGrpSpPr>
                        <p:cNvPr id="22590" name="Group 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28" y="192"/>
                          <a:ext cx="480" cy="240"/>
                          <a:chOff x="528" y="192"/>
                          <a:chExt cx="480" cy="240"/>
                        </a:xfrm>
                      </p:grpSpPr>
                      <p:sp>
                        <p:nvSpPr>
                          <p:cNvPr id="22598" name="Line 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624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599" name="Line 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0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600" name="Line 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816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601" name="Line 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12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602" name="Line 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08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603" name="Line 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28" y="192"/>
                            <a:ext cx="0" cy="240"/>
                          </a:xfrm>
                          <a:prstGeom prst="line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22591" name="Group 51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1008" y="192"/>
                          <a:ext cx="480" cy="240"/>
                          <a:chOff x="528" y="192"/>
                          <a:chExt cx="480" cy="240"/>
                        </a:xfrm>
                      </p:grpSpPr>
                      <p:sp>
                        <p:nvSpPr>
                          <p:cNvPr id="22592" name="Line 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624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593" name="Line 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0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594" name="Line 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816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595" name="Line 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12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596" name="Line 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08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597" name="Line 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28" y="192"/>
                            <a:ext cx="0" cy="240"/>
                          </a:xfrm>
                          <a:prstGeom prst="line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22560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08" y="192"/>
                        <a:ext cx="960" cy="240"/>
                        <a:chOff x="528" y="192"/>
                        <a:chExt cx="960" cy="240"/>
                      </a:xfrm>
                    </p:grpSpPr>
                    <p:grpSp>
                      <p:nvGrpSpPr>
                        <p:cNvPr id="22576" name="Group 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28" y="192"/>
                          <a:ext cx="480" cy="240"/>
                          <a:chOff x="528" y="192"/>
                          <a:chExt cx="480" cy="240"/>
                        </a:xfrm>
                      </p:grpSpPr>
                      <p:sp>
                        <p:nvSpPr>
                          <p:cNvPr id="22584" name="Line 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624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585" name="Line 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0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586" name="Line 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816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587" name="Line 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12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588" name="Line 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08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589" name="Line 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28" y="192"/>
                            <a:ext cx="0" cy="240"/>
                          </a:xfrm>
                          <a:prstGeom prst="line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22577" name="Group 66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1008" y="192"/>
                          <a:ext cx="480" cy="240"/>
                          <a:chOff x="528" y="192"/>
                          <a:chExt cx="480" cy="240"/>
                        </a:xfrm>
                      </p:grpSpPr>
                      <p:sp>
                        <p:nvSpPr>
                          <p:cNvPr id="22578" name="Line 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624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579" name="Line 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0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580" name="Line 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816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581" name="Line 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12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582" name="Line 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08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583" name="Line 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28" y="192"/>
                            <a:ext cx="0" cy="240"/>
                          </a:xfrm>
                          <a:prstGeom prst="line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22561" name="Group 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68" y="192"/>
                        <a:ext cx="960" cy="240"/>
                        <a:chOff x="528" y="192"/>
                        <a:chExt cx="960" cy="240"/>
                      </a:xfrm>
                    </p:grpSpPr>
                    <p:grpSp>
                      <p:nvGrpSpPr>
                        <p:cNvPr id="22562" name="Group 7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28" y="192"/>
                          <a:ext cx="480" cy="240"/>
                          <a:chOff x="528" y="192"/>
                          <a:chExt cx="480" cy="240"/>
                        </a:xfrm>
                      </p:grpSpPr>
                      <p:sp>
                        <p:nvSpPr>
                          <p:cNvPr id="22570" name="Line 7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624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571" name="Line 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0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572" name="Line 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816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573" name="Line 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12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574" name="Line 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08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575" name="Line 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28" y="192"/>
                            <a:ext cx="0" cy="240"/>
                          </a:xfrm>
                          <a:prstGeom prst="line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22563" name="Group 81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>
                          <a:off x="1008" y="192"/>
                          <a:ext cx="480" cy="240"/>
                          <a:chOff x="528" y="192"/>
                          <a:chExt cx="480" cy="240"/>
                        </a:xfrm>
                      </p:grpSpPr>
                      <p:sp>
                        <p:nvSpPr>
                          <p:cNvPr id="22564" name="Line 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624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565" name="Line 8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0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566" name="Line 8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816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567" name="Line 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12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568" name="Line 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08" y="192"/>
                            <a:ext cx="0" cy="144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569" name="Line 8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28" y="192"/>
                            <a:ext cx="0" cy="240"/>
                          </a:xfrm>
                          <a:prstGeom prst="line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22550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158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51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158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52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58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53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158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54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158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22544" name="Text Box 93"/>
            <p:cNvSpPr txBox="1">
              <a:spLocks noChangeArrowheads="1"/>
            </p:cNvSpPr>
            <p:nvPr/>
          </p:nvSpPr>
          <p:spPr bwMode="auto">
            <a:xfrm rot="24657">
              <a:off x="1782" y="546"/>
              <a:ext cx="439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400" b="1">
                  <a:latin typeface="黑体" pitchFamily="49" charset="-122"/>
                  <a:ea typeface="黑体" pitchFamily="49" charset="-122"/>
                </a:rPr>
                <a:t>0cm  1    2   3    4   5</a:t>
              </a:r>
            </a:p>
          </p:txBody>
        </p:sp>
      </p:grpSp>
      <p:grpSp>
        <p:nvGrpSpPr>
          <p:cNvPr id="22532" name="Group 94"/>
          <p:cNvGrpSpPr>
            <a:grpSpLocks/>
          </p:cNvGrpSpPr>
          <p:nvPr/>
        </p:nvGrpSpPr>
        <p:grpSpPr bwMode="auto">
          <a:xfrm>
            <a:off x="2103438" y="2247900"/>
            <a:ext cx="3136900" cy="917575"/>
            <a:chOff x="884" y="1162"/>
            <a:chExt cx="2268" cy="771"/>
          </a:xfrm>
        </p:grpSpPr>
        <p:sp>
          <p:nvSpPr>
            <p:cNvPr id="22537" name="Rectangle 95"/>
            <p:cNvSpPr>
              <a:spLocks noChangeArrowheads="1"/>
            </p:cNvSpPr>
            <p:nvPr/>
          </p:nvSpPr>
          <p:spPr bwMode="auto">
            <a:xfrm>
              <a:off x="884" y="1162"/>
              <a:ext cx="2268" cy="771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8" name="Freeform 96"/>
            <p:cNvSpPr>
              <a:spLocks/>
            </p:cNvSpPr>
            <p:nvPr/>
          </p:nvSpPr>
          <p:spPr bwMode="auto">
            <a:xfrm>
              <a:off x="1156" y="1445"/>
              <a:ext cx="308" cy="292"/>
            </a:xfrm>
            <a:custGeom>
              <a:avLst/>
              <a:gdLst>
                <a:gd name="T0" fmla="*/ 250 w 308"/>
                <a:gd name="T1" fmla="*/ 0 h 292"/>
                <a:gd name="T2" fmla="*/ 122 w 308"/>
                <a:gd name="T3" fmla="*/ 54 h 292"/>
                <a:gd name="T4" fmla="*/ 85 w 308"/>
                <a:gd name="T5" fmla="*/ 100 h 292"/>
                <a:gd name="T6" fmla="*/ 31 w 308"/>
                <a:gd name="T7" fmla="*/ 146 h 292"/>
                <a:gd name="T8" fmla="*/ 122 w 308"/>
                <a:gd name="T9" fmla="*/ 228 h 292"/>
                <a:gd name="T10" fmla="*/ 259 w 308"/>
                <a:gd name="T11" fmla="*/ 274 h 292"/>
                <a:gd name="T12" fmla="*/ 305 w 308"/>
                <a:gd name="T13" fmla="*/ 292 h 2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8"/>
                <a:gd name="T22" fmla="*/ 0 h 292"/>
                <a:gd name="T23" fmla="*/ 308 w 308"/>
                <a:gd name="T24" fmla="*/ 292 h 2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8" h="292">
                  <a:moveTo>
                    <a:pt x="250" y="0"/>
                  </a:moveTo>
                  <a:cubicBezTo>
                    <a:pt x="191" y="12"/>
                    <a:pt x="175" y="19"/>
                    <a:pt x="122" y="54"/>
                  </a:cubicBezTo>
                  <a:cubicBezTo>
                    <a:pt x="107" y="64"/>
                    <a:pt x="95" y="88"/>
                    <a:pt x="85" y="100"/>
                  </a:cubicBezTo>
                  <a:cubicBezTo>
                    <a:pt x="61" y="129"/>
                    <a:pt x="60" y="127"/>
                    <a:pt x="31" y="146"/>
                  </a:cubicBezTo>
                  <a:cubicBezTo>
                    <a:pt x="0" y="230"/>
                    <a:pt x="60" y="218"/>
                    <a:pt x="122" y="228"/>
                  </a:cubicBezTo>
                  <a:cubicBezTo>
                    <a:pt x="164" y="242"/>
                    <a:pt x="216" y="266"/>
                    <a:pt x="259" y="274"/>
                  </a:cubicBezTo>
                  <a:cubicBezTo>
                    <a:pt x="308" y="284"/>
                    <a:pt x="305" y="267"/>
                    <a:pt x="305" y="2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9" name="Freeform 97"/>
            <p:cNvSpPr>
              <a:spLocks/>
            </p:cNvSpPr>
            <p:nvPr/>
          </p:nvSpPr>
          <p:spPr bwMode="auto">
            <a:xfrm>
              <a:off x="1486" y="1434"/>
              <a:ext cx="308" cy="292"/>
            </a:xfrm>
            <a:custGeom>
              <a:avLst/>
              <a:gdLst>
                <a:gd name="T0" fmla="*/ 250 w 308"/>
                <a:gd name="T1" fmla="*/ 0 h 292"/>
                <a:gd name="T2" fmla="*/ 122 w 308"/>
                <a:gd name="T3" fmla="*/ 54 h 292"/>
                <a:gd name="T4" fmla="*/ 85 w 308"/>
                <a:gd name="T5" fmla="*/ 100 h 292"/>
                <a:gd name="T6" fmla="*/ 31 w 308"/>
                <a:gd name="T7" fmla="*/ 146 h 292"/>
                <a:gd name="T8" fmla="*/ 122 w 308"/>
                <a:gd name="T9" fmla="*/ 228 h 292"/>
                <a:gd name="T10" fmla="*/ 259 w 308"/>
                <a:gd name="T11" fmla="*/ 274 h 292"/>
                <a:gd name="T12" fmla="*/ 305 w 308"/>
                <a:gd name="T13" fmla="*/ 292 h 2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8"/>
                <a:gd name="T22" fmla="*/ 0 h 292"/>
                <a:gd name="T23" fmla="*/ 308 w 308"/>
                <a:gd name="T24" fmla="*/ 292 h 2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8" h="292">
                  <a:moveTo>
                    <a:pt x="250" y="0"/>
                  </a:moveTo>
                  <a:cubicBezTo>
                    <a:pt x="191" y="12"/>
                    <a:pt x="175" y="19"/>
                    <a:pt x="122" y="54"/>
                  </a:cubicBezTo>
                  <a:cubicBezTo>
                    <a:pt x="107" y="64"/>
                    <a:pt x="95" y="88"/>
                    <a:pt x="85" y="100"/>
                  </a:cubicBezTo>
                  <a:cubicBezTo>
                    <a:pt x="61" y="129"/>
                    <a:pt x="60" y="127"/>
                    <a:pt x="31" y="146"/>
                  </a:cubicBezTo>
                  <a:cubicBezTo>
                    <a:pt x="0" y="230"/>
                    <a:pt x="60" y="218"/>
                    <a:pt x="122" y="228"/>
                  </a:cubicBezTo>
                  <a:cubicBezTo>
                    <a:pt x="164" y="242"/>
                    <a:pt x="216" y="266"/>
                    <a:pt x="259" y="274"/>
                  </a:cubicBezTo>
                  <a:cubicBezTo>
                    <a:pt x="308" y="284"/>
                    <a:pt x="305" y="267"/>
                    <a:pt x="305" y="2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0" name="Freeform 98"/>
            <p:cNvSpPr>
              <a:spLocks/>
            </p:cNvSpPr>
            <p:nvPr/>
          </p:nvSpPr>
          <p:spPr bwMode="auto">
            <a:xfrm>
              <a:off x="1801" y="1434"/>
              <a:ext cx="308" cy="292"/>
            </a:xfrm>
            <a:custGeom>
              <a:avLst/>
              <a:gdLst>
                <a:gd name="T0" fmla="*/ 250 w 308"/>
                <a:gd name="T1" fmla="*/ 0 h 292"/>
                <a:gd name="T2" fmla="*/ 122 w 308"/>
                <a:gd name="T3" fmla="*/ 54 h 292"/>
                <a:gd name="T4" fmla="*/ 85 w 308"/>
                <a:gd name="T5" fmla="*/ 100 h 292"/>
                <a:gd name="T6" fmla="*/ 31 w 308"/>
                <a:gd name="T7" fmla="*/ 146 h 292"/>
                <a:gd name="T8" fmla="*/ 122 w 308"/>
                <a:gd name="T9" fmla="*/ 228 h 292"/>
                <a:gd name="T10" fmla="*/ 259 w 308"/>
                <a:gd name="T11" fmla="*/ 274 h 292"/>
                <a:gd name="T12" fmla="*/ 305 w 308"/>
                <a:gd name="T13" fmla="*/ 292 h 2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8"/>
                <a:gd name="T22" fmla="*/ 0 h 292"/>
                <a:gd name="T23" fmla="*/ 308 w 308"/>
                <a:gd name="T24" fmla="*/ 292 h 2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8" h="292">
                  <a:moveTo>
                    <a:pt x="250" y="0"/>
                  </a:moveTo>
                  <a:cubicBezTo>
                    <a:pt x="191" y="12"/>
                    <a:pt x="175" y="19"/>
                    <a:pt x="122" y="54"/>
                  </a:cubicBezTo>
                  <a:cubicBezTo>
                    <a:pt x="107" y="64"/>
                    <a:pt x="95" y="88"/>
                    <a:pt x="85" y="100"/>
                  </a:cubicBezTo>
                  <a:cubicBezTo>
                    <a:pt x="61" y="129"/>
                    <a:pt x="60" y="127"/>
                    <a:pt x="31" y="146"/>
                  </a:cubicBezTo>
                  <a:cubicBezTo>
                    <a:pt x="0" y="230"/>
                    <a:pt x="60" y="218"/>
                    <a:pt x="122" y="228"/>
                  </a:cubicBezTo>
                  <a:cubicBezTo>
                    <a:pt x="164" y="242"/>
                    <a:pt x="216" y="266"/>
                    <a:pt x="259" y="274"/>
                  </a:cubicBezTo>
                  <a:cubicBezTo>
                    <a:pt x="308" y="284"/>
                    <a:pt x="305" y="267"/>
                    <a:pt x="305" y="2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1" name="Freeform 99"/>
            <p:cNvSpPr>
              <a:spLocks/>
            </p:cNvSpPr>
            <p:nvPr/>
          </p:nvSpPr>
          <p:spPr bwMode="auto">
            <a:xfrm>
              <a:off x="2164" y="1460"/>
              <a:ext cx="308" cy="292"/>
            </a:xfrm>
            <a:custGeom>
              <a:avLst/>
              <a:gdLst>
                <a:gd name="T0" fmla="*/ 250 w 308"/>
                <a:gd name="T1" fmla="*/ 0 h 292"/>
                <a:gd name="T2" fmla="*/ 122 w 308"/>
                <a:gd name="T3" fmla="*/ 54 h 292"/>
                <a:gd name="T4" fmla="*/ 85 w 308"/>
                <a:gd name="T5" fmla="*/ 100 h 292"/>
                <a:gd name="T6" fmla="*/ 31 w 308"/>
                <a:gd name="T7" fmla="*/ 146 h 292"/>
                <a:gd name="T8" fmla="*/ 122 w 308"/>
                <a:gd name="T9" fmla="*/ 228 h 292"/>
                <a:gd name="T10" fmla="*/ 259 w 308"/>
                <a:gd name="T11" fmla="*/ 274 h 292"/>
                <a:gd name="T12" fmla="*/ 305 w 308"/>
                <a:gd name="T13" fmla="*/ 292 h 2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8"/>
                <a:gd name="T22" fmla="*/ 0 h 292"/>
                <a:gd name="T23" fmla="*/ 308 w 308"/>
                <a:gd name="T24" fmla="*/ 292 h 2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8" h="292">
                  <a:moveTo>
                    <a:pt x="250" y="0"/>
                  </a:moveTo>
                  <a:cubicBezTo>
                    <a:pt x="191" y="12"/>
                    <a:pt x="175" y="19"/>
                    <a:pt x="122" y="54"/>
                  </a:cubicBezTo>
                  <a:cubicBezTo>
                    <a:pt x="107" y="64"/>
                    <a:pt x="95" y="88"/>
                    <a:pt x="85" y="100"/>
                  </a:cubicBezTo>
                  <a:cubicBezTo>
                    <a:pt x="61" y="129"/>
                    <a:pt x="60" y="127"/>
                    <a:pt x="31" y="146"/>
                  </a:cubicBezTo>
                  <a:cubicBezTo>
                    <a:pt x="0" y="230"/>
                    <a:pt x="60" y="218"/>
                    <a:pt x="122" y="228"/>
                  </a:cubicBezTo>
                  <a:cubicBezTo>
                    <a:pt x="164" y="242"/>
                    <a:pt x="216" y="266"/>
                    <a:pt x="259" y="274"/>
                  </a:cubicBezTo>
                  <a:cubicBezTo>
                    <a:pt x="308" y="284"/>
                    <a:pt x="305" y="267"/>
                    <a:pt x="305" y="2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2" name="Freeform 100"/>
            <p:cNvSpPr>
              <a:spLocks/>
            </p:cNvSpPr>
            <p:nvPr/>
          </p:nvSpPr>
          <p:spPr bwMode="auto">
            <a:xfrm>
              <a:off x="2562" y="1434"/>
              <a:ext cx="308" cy="292"/>
            </a:xfrm>
            <a:custGeom>
              <a:avLst/>
              <a:gdLst>
                <a:gd name="T0" fmla="*/ 250 w 308"/>
                <a:gd name="T1" fmla="*/ 0 h 292"/>
                <a:gd name="T2" fmla="*/ 122 w 308"/>
                <a:gd name="T3" fmla="*/ 54 h 292"/>
                <a:gd name="T4" fmla="*/ 85 w 308"/>
                <a:gd name="T5" fmla="*/ 100 h 292"/>
                <a:gd name="T6" fmla="*/ 31 w 308"/>
                <a:gd name="T7" fmla="*/ 146 h 292"/>
                <a:gd name="T8" fmla="*/ 122 w 308"/>
                <a:gd name="T9" fmla="*/ 228 h 292"/>
                <a:gd name="T10" fmla="*/ 259 w 308"/>
                <a:gd name="T11" fmla="*/ 274 h 292"/>
                <a:gd name="T12" fmla="*/ 305 w 308"/>
                <a:gd name="T13" fmla="*/ 292 h 2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8"/>
                <a:gd name="T22" fmla="*/ 0 h 292"/>
                <a:gd name="T23" fmla="*/ 308 w 308"/>
                <a:gd name="T24" fmla="*/ 292 h 2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8" h="292">
                  <a:moveTo>
                    <a:pt x="250" y="0"/>
                  </a:moveTo>
                  <a:cubicBezTo>
                    <a:pt x="191" y="12"/>
                    <a:pt x="175" y="19"/>
                    <a:pt x="122" y="54"/>
                  </a:cubicBezTo>
                  <a:cubicBezTo>
                    <a:pt x="107" y="64"/>
                    <a:pt x="95" y="88"/>
                    <a:pt x="85" y="100"/>
                  </a:cubicBezTo>
                  <a:cubicBezTo>
                    <a:pt x="61" y="129"/>
                    <a:pt x="60" y="127"/>
                    <a:pt x="31" y="146"/>
                  </a:cubicBezTo>
                  <a:cubicBezTo>
                    <a:pt x="0" y="230"/>
                    <a:pt x="60" y="218"/>
                    <a:pt x="122" y="228"/>
                  </a:cubicBezTo>
                  <a:cubicBezTo>
                    <a:pt x="164" y="242"/>
                    <a:pt x="216" y="266"/>
                    <a:pt x="259" y="274"/>
                  </a:cubicBezTo>
                  <a:cubicBezTo>
                    <a:pt x="308" y="284"/>
                    <a:pt x="305" y="267"/>
                    <a:pt x="305" y="2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629" name="AutoShape 101"/>
          <p:cNvSpPr>
            <a:spLocks noChangeArrowheads="1"/>
          </p:cNvSpPr>
          <p:nvPr/>
        </p:nvSpPr>
        <p:spPr bwMode="auto">
          <a:xfrm>
            <a:off x="5364163" y="1600200"/>
            <a:ext cx="3779837" cy="1512888"/>
          </a:xfrm>
          <a:prstGeom prst="cloudCallout">
            <a:avLst>
              <a:gd name="adj1" fmla="val -44583"/>
              <a:gd name="adj2" fmla="val 7819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zh-CN" sz="5400"/>
              <a:t>2.32cm</a:t>
            </a:r>
          </a:p>
        </p:txBody>
      </p:sp>
      <p:sp>
        <p:nvSpPr>
          <p:cNvPr id="22630" name="AutoShape 102"/>
          <p:cNvSpPr>
            <a:spLocks noChangeArrowheads="1"/>
          </p:cNvSpPr>
          <p:nvPr/>
        </p:nvSpPr>
        <p:spPr bwMode="auto">
          <a:xfrm>
            <a:off x="5364163" y="1600200"/>
            <a:ext cx="3779837" cy="1512888"/>
          </a:xfrm>
          <a:prstGeom prst="cloudCallout">
            <a:avLst>
              <a:gd name="adj1" fmla="val -114551"/>
              <a:gd name="adj2" fmla="val 38426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zh-CN" sz="5400"/>
              <a:t>2.33cm</a:t>
            </a:r>
          </a:p>
        </p:txBody>
      </p:sp>
      <p:sp>
        <p:nvSpPr>
          <p:cNvPr id="22631" name="AutoShape 103"/>
          <p:cNvSpPr>
            <a:spLocks/>
          </p:cNvSpPr>
          <p:nvPr/>
        </p:nvSpPr>
        <p:spPr bwMode="auto">
          <a:xfrm rot="5400000">
            <a:off x="4751387" y="230188"/>
            <a:ext cx="214313" cy="1874838"/>
          </a:xfrm>
          <a:prstGeom prst="leftBrace">
            <a:avLst>
              <a:gd name="adj1" fmla="val 7290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632" name="Text Box 104"/>
          <p:cNvSpPr txBox="1">
            <a:spLocks noChangeArrowheads="1"/>
          </p:cNvSpPr>
          <p:nvPr/>
        </p:nvSpPr>
        <p:spPr bwMode="auto">
          <a:xfrm>
            <a:off x="4427538" y="679450"/>
            <a:ext cx="17272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ea typeface="华文新魏"/>
                <a:cs typeface="华文新魏"/>
              </a:rPr>
              <a:t>数字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6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26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629" grpId="0" animBg="1"/>
      <p:bldP spid="22630" grpId="0" animBg="1"/>
      <p:bldP spid="22631" grpId="0" animBg="1"/>
      <p:bldP spid="226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2"/>
          <p:cNvSpPr txBox="1">
            <a:spLocks noChangeArrowheads="1"/>
          </p:cNvSpPr>
          <p:nvPr/>
        </p:nvSpPr>
        <p:spPr bwMode="auto">
          <a:xfrm>
            <a:off x="255588" y="298450"/>
            <a:ext cx="834072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>
            <a:spAutoFit/>
          </a:bodyPr>
          <a:lstStyle/>
          <a:p>
            <a:pPr defTabSz="923925"/>
            <a:r>
              <a:rPr lang="en-US" altLang="zh-CN" sz="2400"/>
              <a:t>【</a:t>
            </a:r>
            <a:r>
              <a:rPr lang="zh-CN" altLang="en-US" sz="2400"/>
              <a:t>例</a:t>
            </a:r>
            <a:r>
              <a:rPr lang="en-US" altLang="zh-CN" sz="2400"/>
              <a:t>6】</a:t>
            </a:r>
            <a:r>
              <a:rPr lang="zh-CN" altLang="en-US" sz="2400"/>
              <a:t>甲乙两地的距离是</a:t>
            </a:r>
            <a:r>
              <a:rPr lang="en-US" altLang="zh-CN" sz="2400"/>
              <a:t>900km</a:t>
            </a:r>
            <a:r>
              <a:rPr lang="zh-CN" altLang="en-US" sz="2400"/>
              <a:t>，一列火车从甲地早上</a:t>
            </a:r>
            <a:r>
              <a:rPr lang="en-US" altLang="zh-CN" sz="2400"/>
              <a:t>7:30</a:t>
            </a:r>
            <a:r>
              <a:rPr lang="zh-CN" altLang="en-US" sz="2400"/>
              <a:t>出发开往乙地，途中停靠了几个车站，在当日</a:t>
            </a:r>
            <a:r>
              <a:rPr lang="en-US" altLang="zh-CN" sz="2400"/>
              <a:t>16:30</a:t>
            </a:r>
            <a:r>
              <a:rPr lang="zh-CN" altLang="en-US" sz="2400"/>
              <a:t>到达乙地。列车行驶途中以</a:t>
            </a:r>
            <a:r>
              <a:rPr lang="en-US" altLang="zh-CN" sz="2400"/>
              <a:t>144km/h</a:t>
            </a:r>
            <a:r>
              <a:rPr lang="zh-CN" altLang="en-US" sz="2400"/>
              <a:t>的速度匀速通过长度为</a:t>
            </a:r>
            <a:r>
              <a:rPr lang="en-US" altLang="zh-CN" sz="2400"/>
              <a:t>400m</a:t>
            </a:r>
            <a:r>
              <a:rPr lang="zh-CN" altLang="en-US" sz="2400"/>
              <a:t>的桥梁，列车全部通过桥梁的时间是</a:t>
            </a:r>
            <a:r>
              <a:rPr lang="en-US" altLang="zh-CN" sz="2400"/>
              <a:t>25s</a:t>
            </a:r>
            <a:r>
              <a:rPr lang="zh-CN" altLang="en-US" sz="2400"/>
              <a:t>。求：</a:t>
            </a:r>
          </a:p>
          <a:p>
            <a:pPr defTabSz="923925"/>
            <a:r>
              <a:rPr lang="zh-CN" altLang="en-US" sz="2400"/>
              <a:t>  （</a:t>
            </a:r>
            <a:r>
              <a:rPr lang="en-US" altLang="zh-CN" sz="2400"/>
              <a:t>1</a:t>
            </a:r>
            <a:r>
              <a:rPr lang="zh-CN" altLang="en-US" sz="2400"/>
              <a:t>）火车从甲地开往乙地的平均速度是多少千米每小时？</a:t>
            </a:r>
          </a:p>
          <a:p>
            <a:pPr defTabSz="923925"/>
            <a:r>
              <a:rPr lang="zh-CN" altLang="en-US" sz="2400"/>
              <a:t>  （</a:t>
            </a:r>
            <a:r>
              <a:rPr lang="en-US" altLang="zh-CN" sz="2400"/>
              <a:t>2</a:t>
            </a:r>
            <a:r>
              <a:rPr lang="zh-CN" altLang="en-US" sz="2400"/>
              <a:t>）火车的长度是多少米？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839788" y="2355850"/>
            <a:ext cx="6878637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>
            <a:spAutoFit/>
          </a:bodyPr>
          <a:lstStyle/>
          <a:p>
            <a:pPr marL="342900" indent="-342900" defTabSz="923925"/>
            <a:r>
              <a:rPr lang="zh-CN" altLang="zh-CN" sz="2400"/>
              <a:t>解：（</a:t>
            </a:r>
            <a:r>
              <a:rPr lang="en-US" altLang="zh-CN" sz="2400"/>
              <a:t>1</a:t>
            </a:r>
            <a:r>
              <a:rPr lang="zh-CN" altLang="en-US" sz="2400"/>
              <a:t>）火车从甲地开往乙地的平均速度</a:t>
            </a:r>
          </a:p>
          <a:p>
            <a:pPr marL="342900" indent="-342900" defTabSz="923925"/>
            <a:r>
              <a:rPr lang="zh-CN" altLang="en-US" sz="2400"/>
              <a:t> </a:t>
            </a:r>
          </a:p>
          <a:p>
            <a:pPr marL="342900" indent="-342900" defTabSz="923925"/>
            <a:endParaRPr lang="zh-CN" altLang="en-US" sz="2400"/>
          </a:p>
          <a:p>
            <a:pPr marL="342900" indent="-342900" defTabSz="923925"/>
            <a:endParaRPr lang="zh-CN" altLang="en-US" sz="2400"/>
          </a:p>
          <a:p>
            <a:pPr marL="342900" indent="-342900" defTabSz="923925"/>
            <a:r>
              <a:rPr lang="zh-CN" altLang="en-US" sz="2400"/>
              <a:t>（</a:t>
            </a:r>
            <a:r>
              <a:rPr lang="en-US" altLang="zh-CN" sz="2400"/>
              <a:t>2</a:t>
            </a:r>
            <a:r>
              <a:rPr lang="zh-CN" altLang="en-US" sz="2400"/>
              <a:t>）火车过桥时，由                             得</a:t>
            </a:r>
          </a:p>
          <a:p>
            <a:pPr marL="342900" indent="-342900" defTabSz="923925"/>
            <a:r>
              <a:rPr lang="zh-CN" altLang="en-US" sz="2400"/>
              <a:t>  </a:t>
            </a:r>
          </a:p>
        </p:txBody>
      </p:sp>
      <p:pic>
        <p:nvPicPr>
          <p:cNvPr id="2" name="Picture 4" descr="学科网(www.zxxk.com)--国内最大的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679700"/>
            <a:ext cx="25908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5" descr="学科网(www.zxxk.com)--国内最大的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436938"/>
            <a:ext cx="17653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6" descr="学科网(www.zxxk.com)--国内最大的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3975100"/>
            <a:ext cx="3709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279525" y="3492500"/>
            <a:ext cx="4902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>
            <a:spAutoFit/>
          </a:bodyPr>
          <a:lstStyle/>
          <a:p>
            <a:pPr defTabSz="923925">
              <a:spcBef>
                <a:spcPct val="50000"/>
              </a:spcBef>
            </a:pPr>
            <a:r>
              <a:rPr lang="en-US" altLang="zh-CN" sz="2400" i="1"/>
              <a:t>s</a:t>
            </a:r>
            <a:r>
              <a:rPr lang="en-US" altLang="zh-CN" sz="2400"/>
              <a:t>=</a:t>
            </a:r>
            <a:r>
              <a:rPr lang="en-US" altLang="zh-CN" sz="2400" i="1"/>
              <a:t>v</a:t>
            </a:r>
            <a:r>
              <a:rPr lang="zh-CN" altLang="en-US" sz="2400"/>
              <a:t>车（</a:t>
            </a:r>
            <a:r>
              <a:rPr lang="en-US" altLang="zh-CN" sz="2400" i="1"/>
              <a:t>t</a:t>
            </a:r>
            <a:r>
              <a:rPr lang="zh-CN" altLang="en-US" sz="2400"/>
              <a:t>人</a:t>
            </a:r>
            <a:r>
              <a:rPr lang="en-US" altLang="zh-CN" sz="2400"/>
              <a:t>+</a:t>
            </a:r>
            <a:r>
              <a:rPr lang="en-US" altLang="zh-CN" sz="2400" i="1"/>
              <a:t>t</a:t>
            </a:r>
            <a:r>
              <a:rPr lang="zh-CN" altLang="en-US" sz="2400"/>
              <a:t>）</a:t>
            </a:r>
            <a:r>
              <a:rPr lang="en-US" altLang="zh-CN" sz="2400"/>
              <a:t>=10m/s</a:t>
            </a:r>
            <a:r>
              <a:rPr lang="zh-CN" altLang="en-US" sz="2400"/>
              <a:t>（</a:t>
            </a:r>
            <a:r>
              <a:rPr lang="en-US" altLang="zh-CN" sz="2400"/>
              <a:t>6s+8s</a:t>
            </a:r>
            <a:r>
              <a:rPr lang="zh-CN" altLang="en-US" sz="2400"/>
              <a:t>）</a:t>
            </a:r>
            <a:r>
              <a:rPr lang="en-US" altLang="zh-CN" sz="2400"/>
              <a:t>=140m </a:t>
            </a:r>
          </a:p>
        </p:txBody>
      </p:sp>
      <p:sp>
        <p:nvSpPr>
          <p:cNvPr id="6247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1498600" y="2138363"/>
          <a:ext cx="4316413" cy="974725"/>
        </p:xfrm>
        <a:graphic>
          <a:graphicData uri="http://schemas.openxmlformats.org/presentationml/2006/ole">
            <p:oleObj spid="_x0000_s62468" name="公式" r:id="rId3" imgW="1028254" imgH="317362" progId="">
              <p:embed/>
            </p:oleObj>
          </a:graphicData>
        </a:graphic>
      </p:graphicFrame>
      <p:sp>
        <p:nvSpPr>
          <p:cNvPr id="62471" name="Text Box 5"/>
          <p:cNvSpPr txBox="1">
            <a:spLocks noChangeArrowheads="1"/>
          </p:cNvSpPr>
          <p:nvPr/>
        </p:nvSpPr>
        <p:spPr bwMode="auto">
          <a:xfrm>
            <a:off x="620713" y="406400"/>
            <a:ext cx="81946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>
            <a:spAutoFit/>
          </a:bodyPr>
          <a:lstStyle/>
          <a:p>
            <a:pPr defTabSz="923925"/>
            <a:r>
              <a:rPr lang="en-US" altLang="zh-CN" sz="2400"/>
              <a:t>【</a:t>
            </a:r>
            <a:r>
              <a:rPr lang="zh-CN" altLang="en-US" sz="2400"/>
              <a:t>例</a:t>
            </a:r>
            <a:r>
              <a:rPr lang="en-US" altLang="zh-CN" sz="2400"/>
              <a:t>7】</a:t>
            </a:r>
            <a:r>
              <a:rPr lang="zh-CN" altLang="en-US" sz="2400"/>
              <a:t>．人快步行走的速度大约是</a:t>
            </a:r>
            <a:r>
              <a:rPr lang="en-US" altLang="zh-CN" sz="2400"/>
              <a:t>2.5m/s</a:t>
            </a:r>
            <a:r>
              <a:rPr lang="zh-CN" altLang="en-US" sz="2400"/>
              <a:t>，汽车在一般城市道路上的行驶速度大约是</a:t>
            </a:r>
            <a:r>
              <a:rPr lang="en-US" altLang="zh-CN" sz="2400"/>
              <a:t>10m/s</a:t>
            </a:r>
            <a:r>
              <a:rPr lang="zh-CN" altLang="en-US" sz="2400"/>
              <a:t>，人要安全横穿</a:t>
            </a:r>
            <a:r>
              <a:rPr lang="en-US" altLang="zh-CN" sz="2400"/>
              <a:t>15m</a:t>
            </a:r>
            <a:r>
              <a:rPr lang="zh-CN" altLang="en-US" sz="2400"/>
              <a:t>宽的道路，并且要求预留</a:t>
            </a:r>
            <a:r>
              <a:rPr lang="en-US" altLang="zh-CN" sz="2400"/>
              <a:t>8s</a:t>
            </a:r>
            <a:r>
              <a:rPr lang="zh-CN" altLang="en-US" sz="2400"/>
              <a:t>的安全时间。</a:t>
            </a:r>
          </a:p>
          <a:p>
            <a:pPr defTabSz="923925"/>
            <a:r>
              <a:rPr lang="zh-CN" altLang="en-US" sz="2400"/>
              <a:t>（</a:t>
            </a:r>
            <a:r>
              <a:rPr lang="en-US" altLang="zh-CN" sz="2400"/>
              <a:t>1</a:t>
            </a:r>
            <a:r>
              <a:rPr lang="zh-CN" altLang="en-US" sz="2400"/>
              <a:t>）人快步穿过马路所需的时间是多少？（</a:t>
            </a:r>
            <a:r>
              <a:rPr lang="en-US" altLang="zh-CN" sz="2400"/>
              <a:t>2</a:t>
            </a:r>
            <a:r>
              <a:rPr lang="zh-CN" altLang="en-US" sz="2400"/>
              <a:t>）人至少要离行驶的汽车多远时横穿马路才能保证安全？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2"/>
          <p:cNvSpPr txBox="1">
            <a:spLocks noChangeArrowheads="1"/>
          </p:cNvSpPr>
          <p:nvPr/>
        </p:nvSpPr>
        <p:spPr bwMode="auto">
          <a:xfrm>
            <a:off x="182563" y="298450"/>
            <a:ext cx="86328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>
            <a:spAutoFit/>
          </a:bodyPr>
          <a:lstStyle/>
          <a:p>
            <a:pPr defTabSz="923925"/>
            <a:r>
              <a:rPr lang="en-US" altLang="zh-CN"/>
              <a:t>【</a:t>
            </a:r>
            <a:r>
              <a:rPr lang="zh-CN" altLang="en-US"/>
              <a:t>例</a:t>
            </a:r>
            <a:r>
              <a:rPr lang="en-US" altLang="zh-CN"/>
              <a:t>8】</a:t>
            </a:r>
            <a:r>
              <a:rPr lang="zh-CN" altLang="en-US"/>
              <a:t>测量小车运动的平均速度需要的测量工具有 </a:t>
            </a:r>
            <a:r>
              <a:rPr lang="en-US" altLang="zh-CN"/>
              <a:t>__</a:t>
            </a:r>
            <a:r>
              <a:rPr lang="en-US" altLang="zh-CN" u="sng"/>
              <a:t>      </a:t>
            </a:r>
            <a:r>
              <a:rPr lang="en-US" altLang="zh-CN"/>
              <a:t>___</a:t>
            </a:r>
            <a:r>
              <a:rPr lang="zh-CN" altLang="en-US"/>
              <a:t>、</a:t>
            </a:r>
            <a:r>
              <a:rPr lang="en-US" altLang="zh-CN"/>
              <a:t>___</a:t>
            </a:r>
            <a:r>
              <a:rPr lang="en-US" altLang="zh-CN" u="sng"/>
              <a:t>       </a:t>
            </a:r>
            <a:r>
              <a:rPr lang="en-US" altLang="zh-CN"/>
              <a:t>___ </a:t>
            </a:r>
            <a:r>
              <a:rPr lang="zh-CN" altLang="en-US"/>
              <a:t>．</a:t>
            </a:r>
          </a:p>
          <a:p>
            <a:pPr defTabSz="923925"/>
            <a:r>
              <a:rPr lang="zh-CN" altLang="en-US"/>
              <a:t>如图所示的是测平均速度时的某次实验过程．图中秒表的设置是“时：分：秒”，甲、乙、丙分别对应了小车在起点、路程中点、终点位置的时间．小车通过全过程的平均速度</a:t>
            </a:r>
            <a:r>
              <a:rPr lang="en-US" altLang="zh-CN"/>
              <a:t>V= ______m/s</a:t>
            </a:r>
            <a:r>
              <a:rPr lang="zh-CN" altLang="en-US"/>
              <a:t>，</a:t>
            </a:r>
            <a:r>
              <a:rPr lang="en-US" altLang="zh-CN"/>
              <a:t>s1</a:t>
            </a:r>
            <a:r>
              <a:rPr lang="zh-CN" altLang="en-US"/>
              <a:t>的路程正好是全部路程的一半，小车通过上半段路程的平均速度</a:t>
            </a:r>
            <a:r>
              <a:rPr lang="en-US" altLang="zh-CN"/>
              <a:t>v=_______ m/s</a:t>
            </a:r>
            <a:r>
              <a:rPr lang="zh-CN" altLang="en-US"/>
              <a:t>．</a:t>
            </a:r>
          </a:p>
        </p:txBody>
      </p:sp>
      <p:pic>
        <p:nvPicPr>
          <p:cNvPr id="63490" name="图片 6" descr="菁优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1489075"/>
            <a:ext cx="84867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331913" y="1076325"/>
            <a:ext cx="1701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ctr">
            <a:spAutoFit/>
          </a:bodyPr>
          <a:lstStyle/>
          <a:p>
            <a:pPr defTabSz="923925"/>
            <a:r>
              <a:rPr lang="en-US" altLang="zh-CN" sz="2400" b="1">
                <a:solidFill>
                  <a:srgbClr val="000099"/>
                </a:solidFill>
              </a:rPr>
              <a:t>0.15 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668963" y="188913"/>
            <a:ext cx="11223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zh-CN" altLang="en-US" sz="2400" b="1">
                <a:solidFill>
                  <a:srgbClr val="000099"/>
                </a:solidFill>
              </a:rPr>
              <a:t>刻度尺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7205663" y="184150"/>
            <a:ext cx="8096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zh-CN" altLang="en-US" sz="2400" b="1">
                <a:solidFill>
                  <a:srgbClr val="000099"/>
                </a:solidFill>
              </a:rPr>
              <a:t>停表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1258888" y="844550"/>
            <a:ext cx="11779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>
            <a:spAutoFit/>
          </a:bodyPr>
          <a:lstStyle/>
          <a:p>
            <a:pPr defTabSz="923925"/>
            <a:r>
              <a:rPr lang="en-US" altLang="zh-CN" sz="2400" b="1">
                <a:solidFill>
                  <a:srgbClr val="000099"/>
                </a:solidFill>
              </a:rPr>
              <a:t>0.18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3" grpId="0"/>
      <p:bldP spid="63494" grpId="0"/>
      <p:bldP spid="6349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2"/>
          <p:cNvSpPr txBox="1">
            <a:spLocks noChangeArrowheads="1"/>
          </p:cNvSpPr>
          <p:nvPr/>
        </p:nvSpPr>
        <p:spPr bwMode="auto">
          <a:xfrm>
            <a:off x="620713" y="622300"/>
            <a:ext cx="7535862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>
            <a:spAutoFit/>
          </a:bodyPr>
          <a:lstStyle/>
          <a:p>
            <a:pPr defTabSz="923925"/>
            <a:r>
              <a:rPr lang="zh-CN" altLang="en-US" sz="2400"/>
              <a:t>例</a:t>
            </a:r>
            <a:r>
              <a:rPr lang="en-US" altLang="zh-CN" sz="2400"/>
              <a:t>9</a:t>
            </a:r>
            <a:r>
              <a:rPr lang="zh-CN" altLang="en-US" sz="2400"/>
              <a:t>、场地自行车赛的赛道是圆形的，该圆形赛道的半径为</a:t>
            </a:r>
            <a:r>
              <a:rPr lang="en-US" altLang="zh-CN" sz="2400"/>
              <a:t>R</a:t>
            </a:r>
            <a:r>
              <a:rPr lang="zh-CN" altLang="en-US" sz="2400"/>
              <a:t>，甲、乙两运动员沿赛道骑自行车的速度为</a:t>
            </a:r>
            <a:r>
              <a:rPr lang="en-US" altLang="zh-CN" sz="2400"/>
              <a:t>V1</a:t>
            </a:r>
            <a:r>
              <a:rPr lang="zh-CN" altLang="en-US" sz="2400"/>
              <a:t>和</a:t>
            </a:r>
            <a:r>
              <a:rPr lang="en-US" altLang="zh-CN" sz="2400"/>
              <a:t>V2</a:t>
            </a:r>
            <a:r>
              <a:rPr lang="zh-CN" altLang="en-US" sz="2400"/>
              <a:t>，且</a:t>
            </a:r>
            <a:r>
              <a:rPr lang="en-US" altLang="zh-CN" sz="2400"/>
              <a:t>V1&gt;V2</a:t>
            </a:r>
            <a:r>
              <a:rPr lang="zh-CN" altLang="en-US" sz="2400"/>
              <a:t>，两同学在同一起点开始沿相同方向</a:t>
            </a:r>
          </a:p>
          <a:p>
            <a:pPr defTabSz="923925"/>
            <a:endParaRPr lang="zh-CN" altLang="en-US" sz="2400"/>
          </a:p>
          <a:p>
            <a:pPr defTabSz="923925"/>
            <a:endParaRPr lang="zh-CN" altLang="en-US" sz="2400"/>
          </a:p>
          <a:p>
            <a:pPr defTabSz="923925"/>
            <a:r>
              <a:rPr lang="zh-CN" altLang="en-US" sz="2400"/>
              <a:t>骑自行车，则两人第一次相遇的时间是</a:t>
            </a:r>
            <a:r>
              <a:rPr lang="en-US" altLang="zh-CN" sz="2400"/>
              <a:t>___________</a:t>
            </a:r>
            <a:r>
              <a:rPr lang="zh-CN" altLang="en-US" sz="2400"/>
              <a:t>（用题中字母表示结果）。</a:t>
            </a:r>
          </a:p>
          <a:p>
            <a:pPr defTabSz="923925"/>
            <a:endParaRPr lang="zh-CN" altLang="en-US" sz="2400"/>
          </a:p>
        </p:txBody>
      </p:sp>
      <p:pic>
        <p:nvPicPr>
          <p:cNvPr id="64515" name="Picture 3" descr="21世纪教育网 -- 中国最大型、最专业的中小学教育资源门户网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3825" y="1598613"/>
            <a:ext cx="95091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body" idx="1"/>
          </p:nvPr>
        </p:nvSpPr>
        <p:spPr>
          <a:xfrm>
            <a:off x="914400" y="1028700"/>
            <a:ext cx="7772400" cy="30861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sz="2800" b="1" smtClean="0"/>
              <a:t>1</a:t>
            </a:r>
            <a:r>
              <a:rPr lang="zh-CN" altLang="en-US" sz="2800" b="1" smtClean="0"/>
              <a:t>、随着航天技术的飞速发展，我国已成功实现多次载入航天飞行。在火箭推动飞船上升阶段，航天员是被固定在飞船座舱内的。在这一阶段下列说法正确的是  （      ）</a:t>
            </a:r>
          </a:p>
          <a:p>
            <a:pPr>
              <a:buFont typeface="Arial" charset="0"/>
              <a:buNone/>
            </a:pPr>
            <a:r>
              <a:rPr lang="en-US" altLang="zh-CN" sz="2800" b="1" smtClean="0"/>
              <a:t>A</a:t>
            </a:r>
            <a:r>
              <a:rPr lang="zh-CN" altLang="en-US" sz="2800" b="1" smtClean="0"/>
              <a:t>．以飞船为参照物航天员是静止的         </a:t>
            </a:r>
          </a:p>
          <a:p>
            <a:pPr>
              <a:buFont typeface="Arial" charset="0"/>
              <a:buNone/>
            </a:pPr>
            <a:r>
              <a:rPr lang="zh-CN" altLang="en-US" sz="2800" b="1" smtClean="0"/>
              <a:t> </a:t>
            </a:r>
            <a:r>
              <a:rPr lang="en-US" altLang="zh-CN" sz="2800" b="1" smtClean="0"/>
              <a:t>B</a:t>
            </a:r>
            <a:r>
              <a:rPr lang="zh-CN" altLang="en-US" sz="2800" b="1" smtClean="0"/>
              <a:t>．以地面为参照物航天员是静止的</a:t>
            </a:r>
          </a:p>
          <a:p>
            <a:pPr>
              <a:buFont typeface="Arial" charset="0"/>
              <a:buNone/>
            </a:pPr>
            <a:r>
              <a:rPr lang="en-US" altLang="zh-CN" sz="2800" b="1" smtClean="0"/>
              <a:t>C</a:t>
            </a:r>
            <a:r>
              <a:rPr lang="zh-CN" altLang="en-US" sz="2800" b="1" smtClean="0"/>
              <a:t>．以火箭为参照物航天员是运动的   </a:t>
            </a:r>
          </a:p>
          <a:p>
            <a:pPr>
              <a:buFont typeface="Arial" charset="0"/>
              <a:buNone/>
            </a:pPr>
            <a:r>
              <a:rPr lang="zh-CN" altLang="en-US" sz="2800" b="1" smtClean="0"/>
              <a:t> </a:t>
            </a:r>
            <a:r>
              <a:rPr lang="en-US" altLang="zh-CN" sz="2800" b="1" smtClean="0"/>
              <a:t>D</a:t>
            </a:r>
            <a:r>
              <a:rPr lang="zh-CN" altLang="en-US" sz="2800" b="1" smtClean="0"/>
              <a:t>．以火箭为参照物飞船是运动的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5889625" y="2030413"/>
            <a:ext cx="1152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/>
          </p:cNvSpPr>
          <p:nvPr>
            <p:ph type="body" idx="1"/>
          </p:nvPr>
        </p:nvSpPr>
        <p:spPr>
          <a:xfrm>
            <a:off x="539552" y="411510"/>
            <a:ext cx="7772400" cy="30861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CN" b="1" dirty="0" smtClean="0"/>
              <a:t>2</a:t>
            </a:r>
            <a:r>
              <a:rPr lang="zh-CN" altLang="en-US" b="1" dirty="0" smtClean="0"/>
              <a:t>、在一直线轨道上的甲、乙两列火车，以甲车为参照物，得出乙车向东运动的结论。若以地面为参照物，乙车的运动情况是（    ）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CN" b="1" dirty="0" smtClean="0"/>
              <a:t>A. </a:t>
            </a:r>
            <a:r>
              <a:rPr lang="zh-CN" altLang="en-US" b="1" dirty="0" smtClean="0"/>
              <a:t>一定向东运动		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CN" b="1" dirty="0" smtClean="0"/>
              <a:t>B. </a:t>
            </a:r>
            <a:r>
              <a:rPr lang="zh-CN" altLang="en-US" b="1" dirty="0" smtClean="0"/>
              <a:t>一定向西运动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CN" b="1" dirty="0" smtClean="0"/>
              <a:t>C. </a:t>
            </a:r>
            <a:r>
              <a:rPr lang="zh-CN" altLang="en-US" b="1" dirty="0" smtClean="0"/>
              <a:t>一定静止不动			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CN" b="1" dirty="0" smtClean="0"/>
              <a:t>D. </a:t>
            </a:r>
            <a:r>
              <a:rPr lang="zh-CN" altLang="en-US" b="1" dirty="0" smtClean="0"/>
              <a:t>向东、向西运动或静止均有可能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267744" y="1707654"/>
            <a:ext cx="16557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body" idx="1"/>
          </p:nvPr>
        </p:nvSpPr>
        <p:spPr>
          <a:xfrm>
            <a:off x="762000" y="400050"/>
            <a:ext cx="7772400" cy="30861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smtClean="0"/>
              <a:t>3</a:t>
            </a:r>
            <a:r>
              <a:rPr lang="zh-CN" altLang="en-US" smtClean="0"/>
              <a:t>、如图</a:t>
            </a:r>
            <a:r>
              <a:rPr lang="en-US" altLang="zh-CN" smtClean="0"/>
              <a:t>3</a:t>
            </a:r>
            <a:r>
              <a:rPr lang="zh-CN" altLang="en-US" smtClean="0"/>
              <a:t>所示，小婷乘汽车到姥姥家去度假，汽车在平直公路上行驶。小婷的感觉是：远处的村庄相对于电线杆在向</a:t>
            </a:r>
            <a:r>
              <a:rPr lang="en-US" altLang="zh-CN" u="sng" smtClean="0"/>
              <a:t>____</a:t>
            </a:r>
            <a:r>
              <a:rPr lang="zh-CN" altLang="en-US" smtClean="0"/>
              <a:t>运动；近处的小树相对于电线杆在向</a:t>
            </a:r>
            <a:r>
              <a:rPr lang="en-US" altLang="zh-CN" u="sng" smtClean="0"/>
              <a:t>____</a:t>
            </a:r>
            <a:r>
              <a:rPr lang="zh-CN" altLang="en-US" smtClean="0"/>
              <a:t>运动；电线杆周围的景物看起来好像在绕电线杆做</a:t>
            </a:r>
            <a:r>
              <a:rPr lang="en-US" altLang="zh-CN" u="sng" smtClean="0"/>
              <a:t>____</a:t>
            </a:r>
            <a:r>
              <a:rPr lang="zh-CN" altLang="en-US" smtClean="0"/>
              <a:t>时针转动。 </a:t>
            </a:r>
          </a:p>
        </p:txBody>
      </p:sp>
      <p:pic>
        <p:nvPicPr>
          <p:cNvPr id="67587" name="Picture 3" descr="Image190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507854"/>
            <a:ext cx="2049760" cy="117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187450" y="1546225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FF0000"/>
                </a:solidFill>
                <a:latin typeface="Times New Roman" pitchFamily="18" charset="0"/>
              </a:rPr>
              <a:t>前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692275" y="192405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FF0000"/>
                </a:solidFill>
                <a:latin typeface="Times New Roman" pitchFamily="18" charset="0"/>
              </a:rPr>
              <a:t>后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4427984" y="2931790"/>
            <a:ext cx="19034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/>
      <p:bldP spid="67588" grpId="0"/>
      <p:bldP spid="67589" grpId="0"/>
      <p:bldP spid="6759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/>
          </p:cNvSpPr>
          <p:nvPr>
            <p:ph type="body" idx="1"/>
          </p:nvPr>
        </p:nvSpPr>
        <p:spPr>
          <a:xfrm>
            <a:off x="323850" y="736600"/>
            <a:ext cx="7772400" cy="30861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dirty="0" smtClean="0"/>
              <a:t>4</a:t>
            </a:r>
            <a:r>
              <a:rPr lang="zh-CN" altLang="en-US" dirty="0" smtClean="0"/>
              <a:t>、观察如图所示的小旗</a:t>
            </a:r>
            <a:r>
              <a:rPr lang="en-US" altLang="zh-CN" dirty="0" smtClean="0"/>
              <a:t>,</a:t>
            </a:r>
            <a:r>
              <a:rPr lang="zh-CN" altLang="en-US" dirty="0" smtClean="0"/>
              <a:t>关于甲、乙两船相对于楼房的运动情况，下列说法正确的是（       ）</a:t>
            </a:r>
          </a:p>
          <a:p>
            <a:pPr>
              <a:buFont typeface="Arial" charset="0"/>
              <a:buNone/>
            </a:pPr>
            <a:r>
              <a:rPr lang="en-US" altLang="zh-CN" sz="2800" dirty="0" smtClean="0"/>
              <a:t>A.</a:t>
            </a:r>
            <a:r>
              <a:rPr lang="zh-CN" altLang="en-US" sz="2800" dirty="0" smtClean="0"/>
              <a:t>甲船向右运动</a:t>
            </a:r>
            <a:r>
              <a:rPr lang="en-US" altLang="zh-CN" sz="2800" dirty="0" smtClean="0"/>
              <a:t>,</a:t>
            </a:r>
            <a:r>
              <a:rPr lang="zh-CN" altLang="en-US" sz="2800" dirty="0" smtClean="0"/>
              <a:t>乙船一定静止 </a:t>
            </a:r>
          </a:p>
          <a:p>
            <a:pPr>
              <a:buFont typeface="Arial" charset="0"/>
              <a:buNone/>
            </a:pPr>
            <a:r>
              <a:rPr lang="en-US" altLang="zh-CN" sz="2800" dirty="0" smtClean="0"/>
              <a:t>B.</a:t>
            </a:r>
            <a:r>
              <a:rPr lang="zh-CN" altLang="en-US" sz="2800" dirty="0" smtClean="0"/>
              <a:t>甲船向左运动</a:t>
            </a:r>
            <a:r>
              <a:rPr lang="en-US" altLang="zh-CN" sz="2800" dirty="0" smtClean="0"/>
              <a:t>,</a:t>
            </a:r>
            <a:r>
              <a:rPr lang="zh-CN" altLang="en-US" sz="2800" dirty="0" smtClean="0"/>
              <a:t>乙船一定运动</a:t>
            </a:r>
          </a:p>
          <a:p>
            <a:pPr>
              <a:buFont typeface="Arial" charset="0"/>
              <a:buNone/>
            </a:pPr>
            <a:r>
              <a:rPr lang="en-US" altLang="zh-CN" sz="2800" dirty="0" smtClean="0"/>
              <a:t>C.</a:t>
            </a:r>
            <a:r>
              <a:rPr lang="zh-CN" altLang="en-US" sz="2800" dirty="0" smtClean="0"/>
              <a:t>甲船向右运动</a:t>
            </a:r>
            <a:r>
              <a:rPr lang="en-US" altLang="zh-CN" sz="2800" dirty="0" smtClean="0"/>
              <a:t>,</a:t>
            </a:r>
            <a:r>
              <a:rPr lang="zh-CN" altLang="en-US" sz="2800" dirty="0" smtClean="0"/>
              <a:t>乙船可能静止  </a:t>
            </a:r>
          </a:p>
          <a:p>
            <a:pPr>
              <a:buFont typeface="Arial" charset="0"/>
              <a:buNone/>
            </a:pPr>
            <a:r>
              <a:rPr lang="en-US" altLang="zh-CN" sz="2800" dirty="0" smtClean="0"/>
              <a:t>D.</a:t>
            </a:r>
            <a:r>
              <a:rPr lang="zh-CN" altLang="en-US" sz="2800" dirty="0" smtClean="0"/>
              <a:t>甲船向左运动</a:t>
            </a:r>
            <a:r>
              <a:rPr lang="en-US" altLang="zh-CN" sz="2800" dirty="0" smtClean="0"/>
              <a:t>,</a:t>
            </a:r>
            <a:r>
              <a:rPr lang="zh-CN" altLang="en-US" sz="2800" dirty="0" smtClean="0"/>
              <a:t>乙船可能运动</a:t>
            </a:r>
          </a:p>
        </p:txBody>
      </p:sp>
      <p:pic>
        <p:nvPicPr>
          <p:cNvPr id="686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733675"/>
            <a:ext cx="39243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195513" y="1546225"/>
            <a:ext cx="17287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body" idx="1"/>
          </p:nvPr>
        </p:nvSpPr>
        <p:spPr>
          <a:xfrm>
            <a:off x="533400" y="141288"/>
            <a:ext cx="8610600" cy="30861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sz="2800" b="1" smtClean="0"/>
              <a:t>5</a:t>
            </a:r>
            <a:r>
              <a:rPr lang="zh-CN" altLang="en-US" sz="2800" b="1" smtClean="0"/>
              <a:t>、</a:t>
            </a:r>
            <a:r>
              <a:rPr lang="en-US" altLang="zh-CN" sz="2800" b="1" smtClean="0"/>
              <a:t>P</a:t>
            </a:r>
            <a:r>
              <a:rPr lang="zh-CN" altLang="en-US" sz="2800" b="1" smtClean="0"/>
              <a:t>、</a:t>
            </a:r>
            <a:r>
              <a:rPr lang="en-US" altLang="zh-CN" sz="2800" b="1" smtClean="0"/>
              <a:t>Q</a:t>
            </a:r>
            <a:r>
              <a:rPr lang="zh-CN" altLang="en-US" sz="2800" b="1" smtClean="0"/>
              <a:t>是同一直线上相距</a:t>
            </a:r>
            <a:r>
              <a:rPr lang="en-US" altLang="zh-CN" sz="2800" b="1" smtClean="0"/>
              <a:t>10m</a:t>
            </a:r>
            <a:r>
              <a:rPr lang="zh-CN" altLang="en-US" sz="2800" b="1" smtClean="0"/>
              <a:t>的两点，甲、乙两小车从</a:t>
            </a:r>
            <a:r>
              <a:rPr lang="en-US" altLang="zh-CN" sz="2800" b="1" smtClean="0"/>
              <a:t>P</a:t>
            </a:r>
            <a:r>
              <a:rPr lang="zh-CN" altLang="en-US" sz="2800" b="1" smtClean="0"/>
              <a:t>点出发向</a:t>
            </a:r>
            <a:r>
              <a:rPr lang="en-US" altLang="zh-CN" sz="2800" b="1" smtClean="0"/>
              <a:t>Q</a:t>
            </a:r>
            <a:r>
              <a:rPr lang="zh-CN" altLang="en-US" sz="2800" b="1" smtClean="0"/>
              <a:t>运动，它们运动的</a:t>
            </a:r>
            <a:r>
              <a:rPr lang="en-US" altLang="zh-CN" sz="2800" b="1" smtClean="0"/>
              <a:t>s-t</a:t>
            </a:r>
            <a:r>
              <a:rPr lang="zh-CN" altLang="en-US" sz="2800" b="1" smtClean="0"/>
              <a:t>图像如图</a:t>
            </a:r>
            <a:r>
              <a:rPr lang="en-US" altLang="zh-CN" sz="2800" b="1" smtClean="0"/>
              <a:t>16</a:t>
            </a:r>
            <a:r>
              <a:rPr lang="zh-CN" altLang="en-US" sz="2800" b="1" smtClean="0"/>
              <a:t>所示，由图像可知</a:t>
            </a:r>
            <a:r>
              <a:rPr lang="en-US" altLang="zh-CN" sz="2800" b="1" smtClean="0"/>
              <a:t>(        )</a:t>
            </a:r>
          </a:p>
          <a:p>
            <a:pPr>
              <a:buFont typeface="Arial" charset="0"/>
              <a:buNone/>
            </a:pPr>
            <a:r>
              <a:rPr lang="en-US" altLang="zh-CN" sz="2800" b="1" smtClean="0"/>
              <a:t>A</a:t>
            </a:r>
            <a:r>
              <a:rPr lang="zh-CN" altLang="en-US" sz="2800" b="1" smtClean="0"/>
              <a:t>．甲车速度小于乙车速度        </a:t>
            </a:r>
          </a:p>
          <a:p>
            <a:pPr>
              <a:buFont typeface="Arial" charset="0"/>
              <a:buNone/>
            </a:pPr>
            <a:r>
              <a:rPr lang="en-US" altLang="zh-CN" sz="2800" b="1" smtClean="0"/>
              <a:t>B</a:t>
            </a:r>
            <a:r>
              <a:rPr lang="zh-CN" altLang="en-US" sz="2800" b="1" smtClean="0"/>
              <a:t>．经过</a:t>
            </a:r>
            <a:r>
              <a:rPr lang="en-US" altLang="zh-CN" sz="2800" b="1" smtClean="0"/>
              <a:t>6s</a:t>
            </a:r>
            <a:r>
              <a:rPr lang="zh-CN" altLang="en-US" sz="2800" b="1" smtClean="0"/>
              <a:t>，乙车离</a:t>
            </a:r>
            <a:r>
              <a:rPr lang="en-US" altLang="zh-CN" sz="2800" b="1" smtClean="0"/>
              <a:t>P</a:t>
            </a:r>
            <a:r>
              <a:rPr lang="zh-CN" altLang="en-US" sz="2800" b="1" smtClean="0"/>
              <a:t>点</a:t>
            </a:r>
            <a:r>
              <a:rPr lang="en-US" altLang="zh-CN" sz="2800" b="1" smtClean="0"/>
              <a:t>10m</a:t>
            </a:r>
          </a:p>
          <a:p>
            <a:pPr>
              <a:buFont typeface="Arial" charset="0"/>
              <a:buNone/>
            </a:pPr>
            <a:r>
              <a:rPr lang="en-US" altLang="zh-CN" sz="2800" b="1" smtClean="0"/>
              <a:t>C</a:t>
            </a:r>
            <a:r>
              <a:rPr lang="zh-CN" altLang="en-US" sz="2800" b="1" smtClean="0"/>
              <a:t>．甲车比乙车早</a:t>
            </a:r>
            <a:r>
              <a:rPr lang="en-US" altLang="zh-CN" sz="2800" b="1" smtClean="0"/>
              <a:t>3s</a:t>
            </a:r>
            <a:r>
              <a:rPr lang="zh-CN" altLang="en-US" sz="2800" b="1" smtClean="0"/>
              <a:t>通过</a:t>
            </a:r>
            <a:r>
              <a:rPr lang="en-US" altLang="zh-CN" sz="2800" b="1" smtClean="0"/>
              <a:t>Q</a:t>
            </a:r>
            <a:r>
              <a:rPr lang="zh-CN" altLang="en-US" sz="2800" b="1" smtClean="0"/>
              <a:t>点       </a:t>
            </a:r>
          </a:p>
          <a:p>
            <a:pPr>
              <a:buFont typeface="Arial" charset="0"/>
              <a:buNone/>
            </a:pPr>
            <a:r>
              <a:rPr lang="en-US" altLang="zh-CN" sz="2800" b="1" smtClean="0"/>
              <a:t>D</a:t>
            </a:r>
            <a:r>
              <a:rPr lang="zh-CN" altLang="en-US" sz="2800" b="1" smtClean="0"/>
              <a:t>．经过</a:t>
            </a:r>
            <a:r>
              <a:rPr lang="en-US" altLang="zh-CN" sz="2800" b="1" smtClean="0"/>
              <a:t>3s</a:t>
            </a:r>
            <a:r>
              <a:rPr lang="zh-CN" altLang="en-US" sz="2800" b="1" smtClean="0"/>
              <a:t>，甲、乙两车相距</a:t>
            </a:r>
            <a:r>
              <a:rPr lang="en-US" altLang="zh-CN" sz="2800" b="1" smtClean="0"/>
              <a:t>6m</a:t>
            </a:r>
          </a:p>
          <a:p>
            <a:endParaRPr lang="zh-CN" altLang="en-US" sz="2800" smtClean="0"/>
          </a:p>
        </p:txBody>
      </p:sp>
      <p:pic>
        <p:nvPicPr>
          <p:cNvPr id="696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776538"/>
            <a:ext cx="3635375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132263" y="893763"/>
            <a:ext cx="12239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4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smtClean="0">
                <a:latin typeface="楷体_GB2312"/>
                <a:ea typeface="楷体_GB2312"/>
                <a:cs typeface="楷体_GB2312"/>
              </a:rPr>
              <a:t>6</a:t>
            </a:r>
            <a:r>
              <a:rPr kumimoji="1" lang="zh-CN" altLang="en-US" sz="3200" b="1" dirty="0">
                <a:latin typeface="楷体_GB2312"/>
                <a:ea typeface="楷体_GB2312"/>
                <a:cs typeface="楷体_GB2312"/>
              </a:rPr>
              <a:t>、由于钢的热胀冷缩，用同一把钢制刻度尺去测量同一块玻璃，在冬天和在夏天的测量结果比较（　　）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 b="1" dirty="0">
                <a:latin typeface="楷体_GB2312"/>
                <a:ea typeface="楷体_GB2312"/>
                <a:cs typeface="楷体_GB2312"/>
              </a:rPr>
              <a:t>　</a:t>
            </a:r>
            <a:r>
              <a:rPr kumimoji="1" lang="en-US" altLang="zh-CN" sz="3200" b="1" dirty="0">
                <a:latin typeface="楷体_GB2312"/>
                <a:ea typeface="楷体_GB2312"/>
                <a:cs typeface="楷体_GB2312"/>
              </a:rPr>
              <a:t>A. </a:t>
            </a:r>
            <a:r>
              <a:rPr kumimoji="1" lang="zh-CN" altLang="en-US" sz="3200" b="1" dirty="0">
                <a:latin typeface="楷体_GB2312"/>
                <a:ea typeface="楷体_GB2312"/>
                <a:cs typeface="楷体_GB2312"/>
              </a:rPr>
              <a:t>一样大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 b="1" dirty="0">
                <a:latin typeface="楷体_GB2312"/>
                <a:ea typeface="楷体_GB2312"/>
                <a:cs typeface="楷体_GB2312"/>
              </a:rPr>
              <a:t>　</a:t>
            </a:r>
            <a:r>
              <a:rPr kumimoji="1" lang="en-US" altLang="zh-CN" sz="3200" b="1" dirty="0">
                <a:latin typeface="楷体_GB2312"/>
                <a:ea typeface="楷体_GB2312"/>
                <a:cs typeface="楷体_GB2312"/>
              </a:rPr>
              <a:t>B. </a:t>
            </a:r>
            <a:r>
              <a:rPr kumimoji="1" lang="zh-CN" altLang="en-US" sz="3200" b="1" dirty="0">
                <a:latin typeface="楷体_GB2312"/>
                <a:ea typeface="楷体_GB2312"/>
                <a:cs typeface="楷体_GB2312"/>
              </a:rPr>
              <a:t>夏天的测量结果大一些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 b="1" dirty="0">
                <a:latin typeface="楷体_GB2312"/>
                <a:ea typeface="楷体_GB2312"/>
                <a:cs typeface="楷体_GB2312"/>
              </a:rPr>
              <a:t>　</a:t>
            </a:r>
            <a:r>
              <a:rPr kumimoji="1" lang="en-US" altLang="zh-CN" sz="3200" b="1" dirty="0">
                <a:latin typeface="楷体_GB2312"/>
                <a:ea typeface="楷体_GB2312"/>
                <a:cs typeface="楷体_GB2312"/>
              </a:rPr>
              <a:t>C. </a:t>
            </a:r>
            <a:r>
              <a:rPr kumimoji="1" lang="zh-CN" altLang="en-US" sz="3200" b="1" dirty="0">
                <a:latin typeface="楷体_GB2312"/>
                <a:ea typeface="楷体_GB2312"/>
                <a:cs typeface="楷体_GB2312"/>
              </a:rPr>
              <a:t>冬天的测量结果大一些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 b="1" dirty="0">
                <a:latin typeface="楷体_GB2312"/>
                <a:ea typeface="楷体_GB2312"/>
                <a:cs typeface="楷体_GB2312"/>
              </a:rPr>
              <a:t>　</a:t>
            </a:r>
            <a:r>
              <a:rPr kumimoji="1" lang="en-US" altLang="zh-CN" sz="3200" b="1" dirty="0">
                <a:latin typeface="楷体_GB2312"/>
                <a:ea typeface="楷体_GB2312"/>
                <a:cs typeface="楷体_GB2312"/>
              </a:rPr>
              <a:t>D. </a:t>
            </a:r>
            <a:r>
              <a:rPr kumimoji="1" lang="zh-CN" altLang="en-US" sz="3200" b="1" dirty="0">
                <a:latin typeface="楷体_GB2312"/>
                <a:ea typeface="楷体_GB2312"/>
                <a:cs typeface="楷体_GB2312"/>
              </a:rPr>
              <a:t>无法判定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763713" y="898525"/>
            <a:ext cx="9366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FF"/>
                </a:solidFill>
                <a:latin typeface="Times New Roman" pitchFamily="18" charset="0"/>
                <a:ea typeface="华文新魏"/>
                <a:cs typeface="华文新魏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08325"/>
            <a:ext cx="51133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1225"/>
            <a:ext cx="5111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5364163" y="3057525"/>
            <a:ext cx="30241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>
            <a:spAutoFit/>
          </a:bodyPr>
          <a:lstStyle/>
          <a:p>
            <a:r>
              <a:rPr lang="zh-CN" altLang="en-US" sz="3200" b="1">
                <a:latin typeface="楷体_GB2312"/>
                <a:ea typeface="楷体_GB2312"/>
                <a:cs typeface="楷体_GB2312"/>
              </a:rPr>
              <a:t>分度值</a:t>
            </a:r>
            <a:r>
              <a:rPr lang="zh-CN" altLang="en-US" sz="3200" b="1" u="sng">
                <a:latin typeface="楷体_GB2312"/>
                <a:ea typeface="楷体_GB2312"/>
                <a:cs typeface="楷体_GB2312"/>
              </a:rPr>
              <a:t>     </a:t>
            </a:r>
            <a:r>
              <a:rPr lang="zh-CN" altLang="en-US" sz="3200" b="1">
                <a:latin typeface="楷体_GB2312"/>
                <a:ea typeface="楷体_GB2312"/>
                <a:cs typeface="楷体_GB2312"/>
              </a:rPr>
              <a:t>；物体长度</a:t>
            </a:r>
            <a:r>
              <a:rPr lang="zh-CN" altLang="en-US" sz="3200" b="1" u="sng">
                <a:latin typeface="楷体_GB2312"/>
                <a:ea typeface="楷体_GB2312"/>
                <a:cs typeface="楷体_GB2312"/>
              </a:rPr>
              <a:t>     </a:t>
            </a:r>
            <a:r>
              <a:rPr lang="en-US" altLang="zh-CN" sz="3200" b="1">
                <a:latin typeface="楷体_GB2312"/>
                <a:ea typeface="楷体_GB2312"/>
                <a:cs typeface="楷体_GB2312"/>
              </a:rPr>
              <a:t>.</a:t>
            </a:r>
            <a:r>
              <a:rPr lang="en-US" altLang="zh-CN"/>
              <a:t> 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5364163" y="1006475"/>
            <a:ext cx="30241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>
            <a:spAutoFit/>
          </a:bodyPr>
          <a:lstStyle/>
          <a:p>
            <a:r>
              <a:rPr lang="zh-CN" altLang="en-US" sz="3200" b="1">
                <a:latin typeface="楷体_GB2312"/>
                <a:ea typeface="楷体_GB2312"/>
                <a:cs typeface="楷体_GB2312"/>
              </a:rPr>
              <a:t>分度值</a:t>
            </a:r>
            <a:r>
              <a:rPr lang="zh-CN" altLang="en-US" sz="3200" b="1" u="sng">
                <a:latin typeface="楷体_GB2312"/>
                <a:ea typeface="楷体_GB2312"/>
                <a:cs typeface="楷体_GB2312"/>
              </a:rPr>
              <a:t>     </a:t>
            </a:r>
            <a:r>
              <a:rPr lang="zh-CN" altLang="en-US" sz="3200" b="1">
                <a:latin typeface="楷体_GB2312"/>
                <a:ea typeface="楷体_GB2312"/>
                <a:cs typeface="楷体_GB2312"/>
              </a:rPr>
              <a:t>；物体长度</a:t>
            </a:r>
            <a:r>
              <a:rPr lang="zh-CN" altLang="en-US" sz="3200" b="1" u="sng">
                <a:latin typeface="楷体_GB2312"/>
                <a:ea typeface="楷体_GB2312"/>
                <a:cs typeface="楷体_GB2312"/>
              </a:rPr>
              <a:t>     </a:t>
            </a:r>
            <a:r>
              <a:rPr lang="en-US" altLang="zh-CN" sz="3200" b="1">
                <a:latin typeface="楷体_GB2312"/>
                <a:ea typeface="楷体_GB2312"/>
                <a:cs typeface="楷体_GB2312"/>
              </a:rPr>
              <a:t>.</a:t>
            </a:r>
            <a:r>
              <a:rPr lang="en-US" altLang="zh-CN"/>
              <a:t> </a:t>
            </a:r>
          </a:p>
        </p:txBody>
      </p:sp>
      <p:sp>
        <p:nvSpPr>
          <p:cNvPr id="23557" name="AutoShape 6"/>
          <p:cNvSpPr>
            <a:spLocks noChangeArrowheads="1"/>
          </p:cNvSpPr>
          <p:nvPr/>
        </p:nvSpPr>
        <p:spPr bwMode="auto">
          <a:xfrm>
            <a:off x="1042988" y="141288"/>
            <a:ext cx="3241675" cy="628650"/>
          </a:xfrm>
          <a:prstGeom prst="wedgeRoundRectCallout">
            <a:avLst>
              <a:gd name="adj1" fmla="val 15671"/>
              <a:gd name="adj2" fmla="val 778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7998" tIns="45715" rIns="91430" bIns="45715"/>
          <a:lstStyle/>
          <a:p>
            <a:pPr algn="ctr"/>
            <a:r>
              <a:rPr lang="zh-CN" altLang="en-US" sz="3600" b="1">
                <a:solidFill>
                  <a:srgbClr val="FF3300"/>
                </a:solidFill>
                <a:ea typeface="楷体_GB2312"/>
                <a:cs typeface="楷体_GB2312"/>
              </a:rPr>
              <a:t>练习</a:t>
            </a:r>
            <a:r>
              <a:rPr lang="zh-CN" altLang="en-US" sz="3600" b="1">
                <a:solidFill>
                  <a:srgbClr val="FF3300"/>
                </a:solidFill>
                <a:ea typeface="楷体_GB2312"/>
                <a:cs typeface="楷体_GB2312"/>
                <a:hlinkClick r:id="rId4" action="ppaction://hlinksldjump"/>
              </a:rPr>
              <a:t>读</a:t>
            </a:r>
            <a:r>
              <a:rPr lang="zh-CN" altLang="en-US" sz="3600" b="1">
                <a:solidFill>
                  <a:srgbClr val="FF3300"/>
                </a:solidFill>
                <a:ea typeface="楷体_GB2312"/>
                <a:cs typeface="楷体_GB2312"/>
              </a:rPr>
              <a:t>、记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659563" y="3057525"/>
            <a:ext cx="160496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 altLang="zh-CN" sz="2800">
                <a:solidFill>
                  <a:srgbClr val="FF3300"/>
                </a:solidFill>
              </a:rPr>
              <a:t>1mm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6424613" y="2036763"/>
            <a:ext cx="19637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endParaRPr lang="zh-CN" altLang="zh-CN" u="sng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292725" y="3922713"/>
            <a:ext cx="43926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u="sng"/>
              <a:t>2cm+7mm</a:t>
            </a:r>
            <a:endParaRPr lang="en-US" altLang="zh-CN" sz="2400" b="1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148263" y="2409825"/>
            <a:ext cx="1368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/>
              <a:t>准确值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372225" y="2247900"/>
            <a:ext cx="208915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/>
              <a:t>估读值（分度值的下</a:t>
            </a:r>
            <a:r>
              <a:rPr lang="zh-CN" altLang="en-US" sz="2400" b="1">
                <a:solidFill>
                  <a:srgbClr val="FF3300"/>
                </a:solidFill>
              </a:rPr>
              <a:t>一</a:t>
            </a:r>
            <a:r>
              <a:rPr lang="zh-CN" altLang="en-US" sz="2400" b="1"/>
              <a:t>位）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804025" y="3922713"/>
            <a:ext cx="30241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/>
              <a:t>+</a:t>
            </a:r>
            <a:r>
              <a:rPr lang="en-US" altLang="zh-CN" sz="2400" b="1" u="sng">
                <a:solidFill>
                  <a:srgbClr val="FF3300"/>
                </a:solidFill>
              </a:rPr>
              <a:t>0.6mm</a:t>
            </a:r>
            <a:endParaRPr lang="en-US" altLang="zh-CN" sz="2400" b="1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7019925" y="3489325"/>
            <a:ext cx="1219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altLang="zh-CN" sz="2400" b="1">
                <a:solidFill>
                  <a:srgbClr val="FF3300"/>
                </a:solidFill>
              </a:rPr>
              <a:t>2.76cm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6588125" y="1006475"/>
            <a:ext cx="100806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 altLang="zh-CN" sz="2800">
                <a:solidFill>
                  <a:srgbClr val="FF3300"/>
                </a:solidFill>
              </a:rPr>
              <a:t>1cm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7019925" y="1436688"/>
            <a:ext cx="165576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2.7cm</a:t>
            </a: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 flipV="1">
            <a:off x="3492500" y="2733675"/>
            <a:ext cx="4763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771775" y="2463800"/>
            <a:ext cx="14398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</a:rPr>
              <a:t>2.70cm</a:t>
            </a: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V="1">
            <a:off x="1619250" y="2841625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1044575" y="2498725"/>
            <a:ext cx="12239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</a:rPr>
              <a:t>1.00cm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5292725" y="1924050"/>
            <a:ext cx="1295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/>
              <a:t>2cm+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6516688" y="1924050"/>
            <a:ext cx="10493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altLang="zh-CN" sz="2400" b="1">
                <a:solidFill>
                  <a:srgbClr val="FF3300"/>
                </a:solidFill>
              </a:rPr>
              <a:t>0.7cm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9" grpId="0"/>
      <p:bldP spid="20490" grpId="0"/>
      <p:bldP spid="20491" grpId="0"/>
      <p:bldP spid="20492" grpId="0"/>
      <p:bldP spid="20493" grpId="0"/>
      <p:bldP spid="20494" grpId="0"/>
      <p:bldP spid="20495" grpId="0"/>
      <p:bldP spid="20496" grpId="0" animBg="1"/>
      <p:bldP spid="20497" grpId="0"/>
      <p:bldP spid="20498" grpId="0" animBg="1"/>
      <p:bldP spid="20499" grpId="0"/>
      <p:bldP spid="20500" grpId="0"/>
      <p:bldP spid="2050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ChangeArrowheads="1"/>
          </p:cNvSpPr>
          <p:nvPr/>
        </p:nvSpPr>
        <p:spPr bwMode="auto">
          <a:xfrm>
            <a:off x="323850" y="0"/>
            <a:ext cx="8820150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latin typeface="楷体_GB2312"/>
                <a:ea typeface="楷体_GB2312"/>
                <a:cs typeface="楷体_GB2312"/>
              </a:rPr>
              <a:t>7</a:t>
            </a:r>
            <a:r>
              <a:rPr kumimoji="1" lang="zh-CN" altLang="en-US" sz="3200" b="1">
                <a:latin typeface="楷体_GB2312"/>
                <a:ea typeface="楷体_GB2312"/>
                <a:cs typeface="楷体_GB2312"/>
              </a:rPr>
              <a:t>、从匀速直线运动的速度公式 </a:t>
            </a:r>
            <a:r>
              <a:rPr kumimoji="1" lang="en-US" altLang="zh-CN" sz="3200" b="1">
                <a:latin typeface="楷体_GB2312"/>
                <a:ea typeface="楷体_GB2312"/>
                <a:cs typeface="楷体_GB2312"/>
              </a:rPr>
              <a:t>v =</a:t>
            </a:r>
          </a:p>
          <a:p>
            <a:pPr>
              <a:spcBef>
                <a:spcPct val="50000"/>
              </a:spcBef>
            </a:pPr>
            <a:r>
              <a:rPr kumimoji="1" lang="en-US" altLang="zh-CN" sz="3200" b="1">
                <a:latin typeface="楷体_GB2312"/>
                <a:ea typeface="楷体_GB2312"/>
                <a:cs typeface="楷体_GB2312"/>
              </a:rPr>
              <a:t>   </a:t>
            </a:r>
            <a:r>
              <a:rPr kumimoji="1" lang="zh-CN" altLang="en-US" sz="3200" b="1">
                <a:latin typeface="楷体_GB2312"/>
                <a:ea typeface="楷体_GB2312"/>
                <a:cs typeface="楷体_GB2312"/>
              </a:rPr>
              <a:t>得出的结论，正确的是</a:t>
            </a:r>
            <a:r>
              <a:rPr kumimoji="1" lang="en-US" altLang="zh-CN" sz="3200" b="1">
                <a:latin typeface="楷体_GB2312"/>
                <a:ea typeface="楷体_GB2312"/>
                <a:cs typeface="楷体_GB2312"/>
              </a:rPr>
              <a:t>(     )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楷体_GB2312"/>
                <a:ea typeface="楷体_GB2312"/>
                <a:cs typeface="楷体_GB2312"/>
              </a:rPr>
              <a:t>　　</a:t>
            </a:r>
            <a:r>
              <a:rPr kumimoji="1" lang="en-US" altLang="zh-CN" sz="3200" b="1">
                <a:latin typeface="楷体_GB2312"/>
                <a:ea typeface="楷体_GB2312"/>
                <a:cs typeface="楷体_GB2312"/>
              </a:rPr>
              <a:t>A.</a:t>
            </a:r>
            <a:r>
              <a:rPr kumimoji="1" lang="zh-CN" altLang="en-US" sz="3200" b="1">
                <a:latin typeface="楷体_GB2312"/>
                <a:ea typeface="楷体_GB2312"/>
                <a:cs typeface="楷体_GB2312"/>
              </a:rPr>
              <a:t>速度与路程成正比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楷体_GB2312"/>
                <a:ea typeface="楷体_GB2312"/>
                <a:cs typeface="楷体_GB2312"/>
              </a:rPr>
              <a:t>　　</a:t>
            </a:r>
            <a:r>
              <a:rPr kumimoji="1" lang="en-US" altLang="zh-CN" sz="3200" b="1">
                <a:latin typeface="楷体_GB2312"/>
                <a:ea typeface="楷体_GB2312"/>
                <a:cs typeface="楷体_GB2312"/>
              </a:rPr>
              <a:t>B.</a:t>
            </a:r>
            <a:r>
              <a:rPr kumimoji="1" lang="zh-CN" altLang="en-US" sz="3200" b="1">
                <a:latin typeface="楷体_GB2312"/>
                <a:ea typeface="楷体_GB2312"/>
                <a:cs typeface="楷体_GB2312"/>
              </a:rPr>
              <a:t>速度与时间成反比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楷体_GB2312"/>
                <a:ea typeface="楷体_GB2312"/>
                <a:cs typeface="楷体_GB2312"/>
              </a:rPr>
              <a:t>　　</a:t>
            </a:r>
            <a:r>
              <a:rPr kumimoji="1" lang="en-US" altLang="zh-CN" sz="3200" b="1">
                <a:latin typeface="楷体_GB2312"/>
                <a:ea typeface="楷体_GB2312"/>
                <a:cs typeface="楷体_GB2312"/>
              </a:rPr>
              <a:t>C.</a:t>
            </a:r>
            <a:r>
              <a:rPr kumimoji="1" lang="zh-CN" altLang="en-US" sz="3200" b="1">
                <a:latin typeface="楷体_GB2312"/>
                <a:ea typeface="楷体_GB2312"/>
                <a:cs typeface="楷体_GB2312"/>
              </a:rPr>
              <a:t>速度不变，路程与时间成正比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楷体_GB2312"/>
                <a:ea typeface="楷体_GB2312"/>
                <a:cs typeface="楷体_GB2312"/>
              </a:rPr>
              <a:t>　　</a:t>
            </a:r>
            <a:r>
              <a:rPr kumimoji="1" lang="en-US" altLang="zh-CN" sz="3200" b="1">
                <a:latin typeface="楷体_GB2312"/>
                <a:ea typeface="楷体_GB2312"/>
                <a:cs typeface="楷体_GB2312"/>
              </a:rPr>
              <a:t>D.</a:t>
            </a:r>
            <a:r>
              <a:rPr kumimoji="1" lang="zh-CN" altLang="en-US" sz="3200" b="1">
                <a:latin typeface="楷体_GB2312"/>
                <a:ea typeface="楷体_GB2312"/>
                <a:cs typeface="楷体_GB2312"/>
              </a:rPr>
              <a:t>速度与路程成反比</a:t>
            </a:r>
          </a:p>
          <a:p>
            <a:pPr>
              <a:spcBef>
                <a:spcPct val="50000"/>
              </a:spcBef>
            </a:pPr>
            <a:endParaRPr kumimoji="1" lang="zh-CN" altLang="en-US" sz="3200" b="1">
              <a:latin typeface="楷体_GB2312"/>
              <a:ea typeface="楷体_GB2312"/>
              <a:cs typeface="楷体_GB2312"/>
            </a:endParaRP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7092950" y="0"/>
          <a:ext cx="427038" cy="685800"/>
        </p:xfrm>
        <a:graphic>
          <a:graphicData uri="http://schemas.openxmlformats.org/presentationml/2006/ole">
            <p:oleObj spid="_x0000_s71683" r:id="rId3" imgW="139639" imgH="393529" progId="">
              <p:embed/>
            </p:oleObj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574675"/>
            <a:ext cx="55086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altLang="zh-CN" sz="4000">
                <a:solidFill>
                  <a:srgbClr val="FF00FF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body" idx="1"/>
          </p:nvPr>
        </p:nvSpPr>
        <p:spPr>
          <a:xfrm>
            <a:off x="468313" y="519113"/>
            <a:ext cx="8280400" cy="2851150"/>
          </a:xfrm>
        </p:spPr>
        <p:txBody>
          <a:bodyPr/>
          <a:lstStyle/>
          <a:p>
            <a:pPr>
              <a:buClr>
                <a:schemeClr val="tx1"/>
              </a:buClr>
              <a:buFont typeface="Arial" charset="0"/>
              <a:buNone/>
            </a:pPr>
            <a:r>
              <a:rPr kumimoji="1" lang="en-US" altLang="zh-CN" dirty="0" smtClean="0">
                <a:latin typeface="+mn-ea"/>
              </a:rPr>
              <a:t>9</a:t>
            </a:r>
            <a:r>
              <a:rPr kumimoji="1" lang="en-US" altLang="zh-CN" dirty="0" smtClean="0">
                <a:latin typeface="+mn-ea"/>
                <a:cs typeface="华文中宋"/>
              </a:rPr>
              <a:t>.</a:t>
            </a:r>
            <a:r>
              <a:rPr kumimoji="1" lang="zh-CN" altLang="en-US" b="1" dirty="0" smtClean="0">
                <a:latin typeface="+mn-ea"/>
                <a:cs typeface="华文中宋"/>
              </a:rPr>
              <a:t>李白在诗句</a:t>
            </a:r>
            <a:r>
              <a:rPr kumimoji="1" lang="en-US" altLang="zh-CN" b="1" dirty="0" smtClean="0">
                <a:latin typeface="+mn-ea"/>
                <a:cs typeface="华文中宋"/>
              </a:rPr>
              <a:t>:“</a:t>
            </a:r>
            <a:r>
              <a:rPr kumimoji="1" lang="zh-CN" altLang="en-US" b="1" dirty="0" smtClean="0">
                <a:solidFill>
                  <a:srgbClr val="FF00FF"/>
                </a:solidFill>
                <a:latin typeface="+mn-ea"/>
                <a:cs typeface="华文中宋"/>
              </a:rPr>
              <a:t>两岸青山相对出</a:t>
            </a:r>
            <a:r>
              <a:rPr kumimoji="1" lang="en-US" altLang="zh-CN" b="1" dirty="0" smtClean="0">
                <a:solidFill>
                  <a:srgbClr val="FF00FF"/>
                </a:solidFill>
                <a:latin typeface="+mn-ea"/>
                <a:cs typeface="华文中宋"/>
              </a:rPr>
              <a:t>,</a:t>
            </a:r>
            <a:r>
              <a:rPr kumimoji="1" lang="zh-CN" altLang="en-US" b="1" dirty="0" smtClean="0">
                <a:solidFill>
                  <a:schemeClr val="folHlink"/>
                </a:solidFill>
                <a:latin typeface="+mn-ea"/>
                <a:cs typeface="华文中宋"/>
              </a:rPr>
              <a:t>孤帆一片日边来</a:t>
            </a:r>
            <a:r>
              <a:rPr kumimoji="1" lang="en-US" altLang="zh-CN" b="1" dirty="0" smtClean="0">
                <a:latin typeface="+mn-ea"/>
                <a:cs typeface="华文中宋"/>
              </a:rPr>
              <a:t>.”</a:t>
            </a:r>
            <a:r>
              <a:rPr kumimoji="1" lang="zh-CN" altLang="en-US" b="1" dirty="0" smtClean="0">
                <a:latin typeface="+mn-ea"/>
                <a:cs typeface="华文中宋"/>
              </a:rPr>
              <a:t>这两句诗中描写“青山”和“孤帆”运动所选的参照物分别是 </a:t>
            </a:r>
            <a:r>
              <a:rPr kumimoji="1" lang="en-US" altLang="zh-CN" b="1" dirty="0" smtClean="0">
                <a:latin typeface="+mn-ea"/>
                <a:cs typeface="华文中宋"/>
              </a:rPr>
              <a:t>(      )</a:t>
            </a:r>
          </a:p>
          <a:p>
            <a:pPr>
              <a:buClr>
                <a:schemeClr val="tx1"/>
              </a:buClr>
              <a:buFont typeface="Arial" charset="0"/>
              <a:buNone/>
            </a:pPr>
            <a:r>
              <a:rPr kumimoji="1" lang="en-US" altLang="zh-CN" b="1" dirty="0" smtClean="0">
                <a:latin typeface="+mn-ea"/>
                <a:cs typeface="华文中宋"/>
              </a:rPr>
              <a:t>     A.</a:t>
            </a:r>
            <a:r>
              <a:rPr kumimoji="1" lang="zh-CN" altLang="en-US" b="1" dirty="0" smtClean="0">
                <a:latin typeface="+mn-ea"/>
                <a:cs typeface="华文中宋"/>
              </a:rPr>
              <a:t>帆船和河岸      </a:t>
            </a:r>
            <a:r>
              <a:rPr kumimoji="1" lang="en-US" altLang="zh-CN" b="1" dirty="0" smtClean="0">
                <a:latin typeface="+mn-ea"/>
                <a:cs typeface="华文中宋"/>
              </a:rPr>
              <a:t>B.</a:t>
            </a:r>
            <a:r>
              <a:rPr kumimoji="1" lang="zh-CN" altLang="en-US" b="1" dirty="0" smtClean="0">
                <a:latin typeface="+mn-ea"/>
                <a:cs typeface="华文中宋"/>
              </a:rPr>
              <a:t>河岸和帆船</a:t>
            </a:r>
          </a:p>
          <a:p>
            <a:pPr>
              <a:buClr>
                <a:schemeClr val="tx1"/>
              </a:buClr>
              <a:buFont typeface="Arial" charset="0"/>
              <a:buNone/>
            </a:pPr>
            <a:r>
              <a:rPr kumimoji="1" lang="zh-CN" altLang="en-US" b="1" dirty="0" smtClean="0">
                <a:latin typeface="+mn-ea"/>
                <a:cs typeface="华文中宋"/>
              </a:rPr>
              <a:t>     </a:t>
            </a:r>
            <a:r>
              <a:rPr kumimoji="1" lang="en-US" altLang="zh-CN" b="1" dirty="0" smtClean="0">
                <a:latin typeface="+mn-ea"/>
                <a:cs typeface="华文中宋"/>
              </a:rPr>
              <a:t>C.</a:t>
            </a:r>
            <a:r>
              <a:rPr kumimoji="1" lang="zh-CN" altLang="en-US" b="1" dirty="0" smtClean="0">
                <a:latin typeface="+mn-ea"/>
                <a:cs typeface="华文中宋"/>
              </a:rPr>
              <a:t>青山和太阳      </a:t>
            </a:r>
            <a:r>
              <a:rPr kumimoji="1" lang="en-US" altLang="zh-CN" b="1" dirty="0" smtClean="0">
                <a:latin typeface="+mn-ea"/>
                <a:cs typeface="华文中宋"/>
              </a:rPr>
              <a:t>D.</a:t>
            </a:r>
            <a:r>
              <a:rPr kumimoji="1" lang="zh-CN" altLang="en-US" b="1" dirty="0" smtClean="0">
                <a:latin typeface="+mn-ea"/>
                <a:cs typeface="华文中宋"/>
              </a:rPr>
              <a:t>青山和划船的人</a:t>
            </a:r>
          </a:p>
        </p:txBody>
      </p:sp>
      <p:pic>
        <p:nvPicPr>
          <p:cNvPr id="73731" name="Picture 3" descr="chtyfg019_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19822"/>
            <a:ext cx="5508104" cy="165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7667625" y="1492250"/>
            <a:ext cx="7191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411510"/>
            <a:ext cx="8001000" cy="3471863"/>
          </a:xfrm>
        </p:spPr>
        <p:txBody>
          <a:bodyPr lIns="91430" tIns="45715" rIns="91430" bIns="45715"/>
          <a:lstStyle/>
          <a:p>
            <a:pPr>
              <a:buClr>
                <a:schemeClr val="tx1"/>
              </a:buClr>
              <a:buFont typeface="Arial" charset="0"/>
              <a:buNone/>
            </a:pPr>
            <a:r>
              <a:rPr kumimoji="1" lang="en-US" altLang="zh-CN" dirty="0" smtClean="0">
                <a:latin typeface="+mn-ea"/>
              </a:rPr>
              <a:t>10</a:t>
            </a:r>
            <a:r>
              <a:rPr kumimoji="1" lang="en-US" altLang="zh-CN" b="1" dirty="0" smtClean="0">
                <a:latin typeface="+mn-ea"/>
                <a:cs typeface="华文中宋"/>
              </a:rPr>
              <a:t>.</a:t>
            </a:r>
            <a:r>
              <a:rPr kumimoji="1" lang="zh-CN" altLang="en-US" b="1" dirty="0" smtClean="0">
                <a:latin typeface="+mn-ea"/>
                <a:cs typeface="华文中宋"/>
              </a:rPr>
              <a:t>有位诗人坐船远眺</a:t>
            </a:r>
            <a:r>
              <a:rPr kumimoji="1" lang="en-US" altLang="zh-CN" b="1" dirty="0" smtClean="0">
                <a:latin typeface="+mn-ea"/>
                <a:cs typeface="华文中宋"/>
              </a:rPr>
              <a:t>,</a:t>
            </a:r>
            <a:r>
              <a:rPr kumimoji="1" lang="zh-CN" altLang="en-US" b="1" dirty="0" smtClean="0">
                <a:latin typeface="+mn-ea"/>
                <a:cs typeface="华文中宋"/>
              </a:rPr>
              <a:t>写下了著名诗词“满眼风光多闪烁</a:t>
            </a:r>
            <a:r>
              <a:rPr kumimoji="1" lang="en-US" altLang="zh-CN" b="1" dirty="0" smtClean="0">
                <a:latin typeface="+mn-ea"/>
                <a:cs typeface="华文中宋"/>
              </a:rPr>
              <a:t>,</a:t>
            </a:r>
            <a:r>
              <a:rPr kumimoji="1" lang="zh-CN" altLang="en-US" b="1" dirty="0" smtClean="0">
                <a:solidFill>
                  <a:srgbClr val="FF00FF"/>
                </a:solidFill>
                <a:latin typeface="+mn-ea"/>
                <a:cs typeface="华文中宋"/>
              </a:rPr>
              <a:t>看山恰似走来迎</a:t>
            </a:r>
            <a:r>
              <a:rPr kumimoji="1" lang="en-US" altLang="zh-CN" b="1" dirty="0" smtClean="0">
                <a:solidFill>
                  <a:srgbClr val="FF00FF"/>
                </a:solidFill>
                <a:latin typeface="+mn-ea"/>
                <a:cs typeface="华文中宋"/>
              </a:rPr>
              <a:t>,</a:t>
            </a:r>
            <a:r>
              <a:rPr kumimoji="1" lang="zh-CN" altLang="en-US" b="1" dirty="0" smtClean="0">
                <a:solidFill>
                  <a:srgbClr val="6553E9"/>
                </a:solidFill>
                <a:latin typeface="+mn-ea"/>
                <a:cs typeface="华文中宋"/>
              </a:rPr>
              <a:t>仔细看山山不动</a:t>
            </a:r>
            <a:r>
              <a:rPr kumimoji="1" lang="en-US" altLang="zh-CN" b="1" dirty="0" smtClean="0">
                <a:solidFill>
                  <a:srgbClr val="6553E9"/>
                </a:solidFill>
                <a:latin typeface="+mn-ea"/>
                <a:cs typeface="华文中宋"/>
              </a:rPr>
              <a:t>,</a:t>
            </a:r>
            <a:r>
              <a:rPr kumimoji="1" lang="zh-CN" altLang="en-US" b="1" dirty="0" smtClean="0">
                <a:solidFill>
                  <a:srgbClr val="6553E9"/>
                </a:solidFill>
                <a:latin typeface="+mn-ea"/>
                <a:cs typeface="华文中宋"/>
              </a:rPr>
              <a:t>是船行</a:t>
            </a:r>
            <a:r>
              <a:rPr kumimoji="1" lang="en-US" altLang="zh-CN" b="1" dirty="0" smtClean="0">
                <a:latin typeface="+mn-ea"/>
                <a:cs typeface="华文中宋"/>
              </a:rPr>
              <a:t>.”</a:t>
            </a:r>
            <a:r>
              <a:rPr kumimoji="1" lang="zh-CN" altLang="en-US" b="1" dirty="0" smtClean="0">
                <a:latin typeface="+mn-ea"/>
                <a:cs typeface="华文中宋"/>
              </a:rPr>
              <a:t>诗人在诗词中前后两次对山的运动的描述</a:t>
            </a:r>
            <a:r>
              <a:rPr kumimoji="1" lang="en-US" altLang="zh-CN" b="1" dirty="0" smtClean="0">
                <a:latin typeface="+mn-ea"/>
                <a:cs typeface="华文中宋"/>
              </a:rPr>
              <a:t>,</a:t>
            </a:r>
            <a:r>
              <a:rPr kumimoji="1" lang="zh-CN" altLang="en-US" b="1" dirty="0" smtClean="0">
                <a:latin typeface="+mn-ea"/>
                <a:cs typeface="华文中宋"/>
              </a:rPr>
              <a:t>所选的参照物分别是 </a:t>
            </a:r>
            <a:r>
              <a:rPr kumimoji="1" lang="en-US" altLang="zh-CN" b="1" dirty="0" smtClean="0">
                <a:latin typeface="+mn-ea"/>
                <a:cs typeface="华文中宋"/>
              </a:rPr>
              <a:t>(     )</a:t>
            </a:r>
          </a:p>
          <a:p>
            <a:pPr>
              <a:buClr>
                <a:schemeClr val="tx1"/>
              </a:buClr>
              <a:buFont typeface="Arial" charset="0"/>
              <a:buNone/>
            </a:pPr>
            <a:r>
              <a:rPr kumimoji="1" lang="en-US" altLang="zh-CN" b="1" dirty="0" smtClean="0">
                <a:latin typeface="+mn-ea"/>
                <a:cs typeface="华文中宋"/>
              </a:rPr>
              <a:t>      A </a:t>
            </a:r>
            <a:r>
              <a:rPr kumimoji="1" lang="zh-CN" altLang="en-US" b="1" dirty="0" smtClean="0">
                <a:latin typeface="+mn-ea"/>
                <a:cs typeface="华文中宋"/>
              </a:rPr>
              <a:t>地面和船          </a:t>
            </a:r>
            <a:r>
              <a:rPr kumimoji="1" lang="en-US" altLang="zh-CN" b="1" dirty="0" smtClean="0">
                <a:latin typeface="+mn-ea"/>
                <a:cs typeface="华文中宋"/>
              </a:rPr>
              <a:t>B  </a:t>
            </a:r>
            <a:r>
              <a:rPr kumimoji="1" lang="zh-CN" altLang="en-US" b="1" dirty="0" smtClean="0">
                <a:latin typeface="+mn-ea"/>
                <a:cs typeface="华文中宋"/>
              </a:rPr>
              <a:t>船和地面  </a:t>
            </a:r>
          </a:p>
          <a:p>
            <a:pPr>
              <a:buClr>
                <a:schemeClr val="tx1"/>
              </a:buClr>
              <a:buFont typeface="Arial" charset="0"/>
              <a:buNone/>
            </a:pPr>
            <a:r>
              <a:rPr kumimoji="1" lang="zh-CN" altLang="en-US" b="1" dirty="0" smtClean="0">
                <a:latin typeface="+mn-ea"/>
                <a:cs typeface="华文中宋"/>
              </a:rPr>
              <a:t>      </a:t>
            </a:r>
            <a:r>
              <a:rPr kumimoji="1" lang="en-US" altLang="zh-CN" b="1" dirty="0" smtClean="0">
                <a:latin typeface="+mn-ea"/>
                <a:cs typeface="华文中宋"/>
              </a:rPr>
              <a:t>C  </a:t>
            </a:r>
            <a:r>
              <a:rPr kumimoji="1" lang="zh-CN" altLang="en-US" b="1" dirty="0" smtClean="0">
                <a:latin typeface="+mn-ea"/>
                <a:cs typeface="华文中宋"/>
              </a:rPr>
              <a:t>山和船             </a:t>
            </a:r>
            <a:r>
              <a:rPr kumimoji="1" lang="en-US" altLang="zh-CN" b="1" dirty="0" smtClean="0">
                <a:latin typeface="+mn-ea"/>
                <a:cs typeface="华文中宋"/>
              </a:rPr>
              <a:t>D </a:t>
            </a:r>
            <a:r>
              <a:rPr kumimoji="1" lang="zh-CN" altLang="en-US" b="1" dirty="0" smtClean="0">
                <a:latin typeface="+mn-ea"/>
                <a:cs typeface="华文中宋"/>
              </a:rPr>
              <a:t>都是地面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403648" y="2499742"/>
            <a:ext cx="11525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827088" y="303213"/>
            <a:ext cx="2073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kumimoji="1" lang="zh-CN" altLang="en-US" sz="4400" b="1">
                <a:solidFill>
                  <a:srgbClr val="FF3300"/>
                </a:solidFill>
                <a:latin typeface="隶书"/>
                <a:ea typeface="隶书"/>
                <a:cs typeface="隶书"/>
              </a:rPr>
              <a:t>会读：</a:t>
            </a:r>
          </a:p>
        </p:txBody>
      </p:sp>
      <p:pic>
        <p:nvPicPr>
          <p:cNvPr id="24579" name="Picture 3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112838"/>
            <a:ext cx="819308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743200" y="1920875"/>
            <a:ext cx="2927350" cy="6175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kumimoji="1" lang="zh-CN" altLang="en-US" sz="4800">
                <a:solidFill>
                  <a:srgbClr val="000099"/>
                </a:solidFill>
                <a:latin typeface="隶书"/>
                <a:ea typeface="隶书"/>
                <a:cs typeface="隶书"/>
              </a:rPr>
              <a:t>２</a:t>
            </a:r>
            <a:r>
              <a:rPr kumimoji="1" lang="en-US" altLang="zh-CN" sz="4800">
                <a:solidFill>
                  <a:srgbClr val="000099"/>
                </a:solidFill>
                <a:latin typeface="隶书"/>
                <a:ea typeface="隶书"/>
                <a:cs typeface="隶书"/>
              </a:rPr>
              <a:t>.</a:t>
            </a:r>
            <a:r>
              <a:rPr kumimoji="1" lang="zh-CN" altLang="en-US" sz="4800">
                <a:solidFill>
                  <a:srgbClr val="000099"/>
                </a:solidFill>
                <a:latin typeface="隶书"/>
                <a:ea typeface="隶书"/>
                <a:cs typeface="隶书"/>
              </a:rPr>
              <a:t>７８</a:t>
            </a:r>
            <a:r>
              <a:rPr kumimoji="1" lang="en-US" altLang="zh-CN" sz="4800">
                <a:solidFill>
                  <a:srgbClr val="000099"/>
                </a:solidFill>
                <a:latin typeface="隶书"/>
                <a:ea typeface="隶书"/>
                <a:cs typeface="隶书"/>
              </a:rPr>
              <a:t>cm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268538" y="465138"/>
            <a:ext cx="6705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kumimoji="1" lang="zh-CN" altLang="en-US" sz="3200">
                <a:solidFill>
                  <a:srgbClr val="A50021"/>
                </a:solidFill>
                <a:latin typeface="隶书"/>
                <a:ea typeface="隶书"/>
                <a:cs typeface="隶书"/>
              </a:rPr>
              <a:t>读数时，要估读到分度值的下一位</a:t>
            </a:r>
            <a:r>
              <a:rPr kumimoji="1" lang="en-US" altLang="zh-CN" sz="3200">
                <a:solidFill>
                  <a:srgbClr val="A50021"/>
                </a:solidFill>
                <a:latin typeface="隶书"/>
                <a:ea typeface="隶书"/>
                <a:cs typeface="隶书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 autoUpdateAnimBg="0"/>
      <p:bldP spid="2458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2" descr="ws_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15566"/>
            <a:ext cx="3199472" cy="73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Text Box 3"/>
          <p:cNvSpPr txBox="1">
            <a:spLocks noChangeArrowheads="1"/>
          </p:cNvSpPr>
          <p:nvPr/>
        </p:nvSpPr>
        <p:spPr bwMode="auto">
          <a:xfrm>
            <a:off x="323528" y="339502"/>
            <a:ext cx="5685581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23925">
              <a:lnSpc>
                <a:spcPts val="2600"/>
              </a:lnSpc>
              <a:tabLst>
                <a:tab pos="615950" algn="l"/>
              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+mn-ea"/>
                <a:ea typeface="+mn-ea"/>
              </a:rPr>
              <a:t>[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例 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</a:rPr>
              <a:t>1]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用图 所示</a:t>
            </a:r>
            <a:r>
              <a:rPr lang="zh-CN" altLang="en-US" sz="2400" b="1" dirty="0" smtClean="0">
                <a:solidFill>
                  <a:srgbClr val="000000"/>
                </a:solidFill>
                <a:latin typeface="+mn-ea"/>
                <a:ea typeface="+mn-ea"/>
              </a:rPr>
              <a:t>的刻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度尺测量铅笔的长度，该</a:t>
            </a:r>
            <a:r>
              <a:rPr lang="zh-CN" altLang="en-US" sz="2400" b="1" dirty="0" smtClean="0">
                <a:solidFill>
                  <a:srgbClr val="000000"/>
                </a:solidFill>
                <a:latin typeface="+mn-ea"/>
                <a:ea typeface="+mn-ea"/>
              </a:rPr>
              <a:t>刻度 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尺 的 最 小 刻 度 为 </a:t>
            </a:r>
            <a:r>
              <a:rPr lang="en-US" altLang="zh-CN" sz="2400" b="1" dirty="0" smtClean="0">
                <a:solidFill>
                  <a:srgbClr val="000000"/>
                </a:solidFill>
                <a:latin typeface="+mn-ea"/>
                <a:ea typeface="+mn-ea"/>
              </a:rPr>
              <a:t>____</a:t>
            </a:r>
            <a:r>
              <a:rPr lang="zh-CN" altLang="en-US" sz="2400" b="1" dirty="0" smtClean="0">
                <a:solidFill>
                  <a:srgbClr val="000000"/>
                </a:solidFill>
                <a:latin typeface="+mn-ea"/>
                <a:ea typeface="+mn-ea"/>
              </a:rPr>
              <a:t>毫 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米 ， 所 测 铅 笔 的 长 度 </a:t>
            </a:r>
            <a:r>
              <a:rPr lang="zh-CN" altLang="en-US" sz="2400" b="1" dirty="0" smtClean="0">
                <a:solidFill>
                  <a:srgbClr val="000000"/>
                </a:solidFill>
                <a:latin typeface="+mn-ea"/>
                <a:ea typeface="+mn-ea"/>
              </a:rPr>
              <a:t>为</a:t>
            </a:r>
            <a:endParaRPr lang="zh-CN" altLang="en-US" sz="240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11560" y="1707654"/>
            <a:ext cx="40259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[</a:t>
            </a:r>
            <a:r>
              <a:rPr lang="zh-CN" altLang="en-US" sz="24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例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]</a:t>
            </a:r>
            <a:r>
              <a:rPr lang="zh-CN" altLang="en-US" sz="2400" dirty="0">
                <a:solidFill>
                  <a:srgbClr val="000000"/>
                </a:solidFill>
                <a:latin typeface="Times New Roman" pitchFamily="18" charset="0"/>
              </a:rPr>
              <a:t>下列单位换算正确的是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292080" y="1851670"/>
            <a:ext cx="10318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21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467544" y="2283718"/>
          <a:ext cx="5177457" cy="1843088"/>
        </p:xfrm>
        <a:graphic>
          <a:graphicData uri="http://schemas.openxmlformats.org/presentationml/2006/ole">
            <p:oleObj spid="_x0000_s25609" name="WPS文字 文档" r:id="rId4" imgW="8421902" imgH="2689985" progId="">
              <p:embed/>
            </p:oleObj>
          </a:graphicData>
        </a:graphic>
      </p:graphicFrame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4860032" y="1779662"/>
            <a:ext cx="4111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en-US" altLang="zh-CN" sz="2400" b="1" dirty="0">
                <a:solidFill>
                  <a:srgbClr val="000099"/>
                </a:solidFill>
              </a:rPr>
              <a:t>A</a:t>
            </a:r>
          </a:p>
        </p:txBody>
      </p:sp>
      <p:pic>
        <p:nvPicPr>
          <p:cNvPr id="3" name="Picture 11" descr="ws_F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932238"/>
            <a:ext cx="5368925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67544" y="4443958"/>
            <a:ext cx="2054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zh-CN" altLang="en-US" sz="2400" b="1" dirty="0">
                <a:solidFill>
                  <a:srgbClr val="000099"/>
                </a:solidFill>
              </a:rPr>
              <a:t>具体过程分析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8" grpId="0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401638" y="350838"/>
            <a:ext cx="8486775" cy="378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382" tIns="46191" rIns="92382" bIns="46191">
            <a:spAutoFit/>
          </a:bodyPr>
          <a:lstStyle/>
          <a:p>
            <a:pPr defTabSz="923925"/>
            <a:r>
              <a:rPr lang="en-US" altLang="zh-CN" sz="2400" dirty="0"/>
              <a:t>【</a:t>
            </a:r>
            <a:r>
              <a:rPr lang="zh-CN" altLang="en-US" sz="2400" dirty="0"/>
              <a:t>例</a:t>
            </a:r>
            <a:r>
              <a:rPr lang="en-US" altLang="zh-CN" sz="2400" dirty="0"/>
              <a:t>3】. </a:t>
            </a:r>
            <a:r>
              <a:rPr lang="zh-CN" altLang="en-US" sz="2400" dirty="0"/>
              <a:t>小平同学用刻度尺测量物理书的宽，他的测量方法如图所示，请指出测量中的四个错误之处：</a:t>
            </a:r>
          </a:p>
          <a:p>
            <a:pPr defTabSz="923925"/>
            <a:endParaRPr lang="zh-CN" altLang="en-US" sz="2400" dirty="0"/>
          </a:p>
          <a:p>
            <a:pPr defTabSz="923925"/>
            <a:r>
              <a:rPr lang="en-US" altLang="zh-CN" sz="2400" dirty="0"/>
              <a:t>a.</a:t>
            </a:r>
            <a:r>
              <a:rPr lang="en-US" altLang="zh-CN" sz="2400" u="sng" dirty="0"/>
              <a:t>                                          </a:t>
            </a:r>
            <a:r>
              <a:rPr lang="zh-CN" altLang="en-US" sz="2400" dirty="0"/>
              <a:t>；</a:t>
            </a:r>
          </a:p>
          <a:p>
            <a:pPr defTabSz="923925"/>
            <a:endParaRPr lang="zh-CN" altLang="en-US" sz="2400" dirty="0"/>
          </a:p>
          <a:p>
            <a:pPr defTabSz="923925"/>
            <a:r>
              <a:rPr lang="en-US" altLang="zh-CN" sz="2400" dirty="0"/>
              <a:t>b.</a:t>
            </a:r>
            <a:r>
              <a:rPr lang="en-US" altLang="zh-CN" sz="2400" u="sng" dirty="0"/>
              <a:t>                                          </a:t>
            </a:r>
            <a:r>
              <a:rPr lang="zh-CN" altLang="en-US" sz="2400" dirty="0"/>
              <a:t>；</a:t>
            </a:r>
          </a:p>
          <a:p>
            <a:pPr defTabSz="923925"/>
            <a:endParaRPr lang="zh-CN" altLang="en-US" sz="2400" dirty="0"/>
          </a:p>
          <a:p>
            <a:pPr defTabSz="923925"/>
            <a:r>
              <a:rPr lang="en-US" altLang="zh-CN" sz="2400" dirty="0"/>
              <a:t>c.</a:t>
            </a:r>
            <a:r>
              <a:rPr lang="en-US" altLang="zh-CN" sz="2400" u="sng" dirty="0"/>
              <a:t>                                          </a:t>
            </a:r>
            <a:r>
              <a:rPr lang="zh-CN" altLang="en-US" sz="2400" dirty="0"/>
              <a:t>；</a:t>
            </a:r>
          </a:p>
          <a:p>
            <a:pPr defTabSz="923925"/>
            <a:endParaRPr lang="zh-CN" altLang="en-US" sz="2400" dirty="0"/>
          </a:p>
          <a:p>
            <a:pPr defTabSz="923925"/>
            <a:r>
              <a:rPr lang="en-US" altLang="zh-CN" sz="2400" dirty="0"/>
              <a:t>d.</a:t>
            </a:r>
            <a:r>
              <a:rPr lang="en-US" altLang="zh-CN" sz="2400" u="sng" dirty="0"/>
              <a:t>                                          </a:t>
            </a:r>
            <a:r>
              <a:rPr lang="zh-CN" altLang="en-US" sz="2400" dirty="0"/>
              <a:t>。</a:t>
            </a:r>
          </a:p>
        </p:txBody>
      </p:sp>
      <p:pic>
        <p:nvPicPr>
          <p:cNvPr id="26626" name="图片 2" descr="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7525" y="2463800"/>
            <a:ext cx="32194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74862" y="2629868"/>
            <a:ext cx="48561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zh-CN" altLang="en-US" sz="2400" b="1">
                <a:solidFill>
                  <a:srgbClr val="000099"/>
                </a:solidFill>
              </a:rPr>
              <a:t>刻度尺的刻度线没有紧贴被测物体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971600" y="3507854"/>
            <a:ext cx="330041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zh-CN" altLang="en-US" sz="2400" b="1" dirty="0">
                <a:solidFill>
                  <a:srgbClr val="000099"/>
                </a:solidFill>
              </a:rPr>
              <a:t>视线没有与刻度线垂直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827584" y="1347614"/>
            <a:ext cx="23669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zh-CN" altLang="en-US" sz="2400" b="1" dirty="0">
                <a:solidFill>
                  <a:srgbClr val="000099"/>
                </a:solidFill>
              </a:rPr>
              <a:t>刻度尺没有放正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749474" y="2034555"/>
            <a:ext cx="61007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zh-CN" altLang="en-US" sz="2400" b="1">
                <a:solidFill>
                  <a:srgbClr val="000099"/>
                </a:solidFill>
              </a:rPr>
              <a:t>刻度尺的零度线没有与被测物体的一端对齐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0" grpId="0"/>
      <p:bldP spid="266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323528" y="771550"/>
            <a:ext cx="85693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例</a:t>
            </a:r>
            <a:r>
              <a:rPr lang="en-US" altLang="zh-CN" sz="3200" b="1" dirty="0">
                <a:latin typeface="+mn-ea"/>
                <a:ea typeface="+mn-ea"/>
              </a:rPr>
              <a:t>4</a:t>
            </a:r>
            <a:r>
              <a:rPr lang="zh-CN" altLang="en-US" sz="3200" b="1" dirty="0">
                <a:latin typeface="+mn-ea"/>
                <a:ea typeface="+mn-ea"/>
              </a:rPr>
              <a:t>、小超为了检验躺着和站立时身体长度是否有差异，下列几种尺子哪种最合适（　　）</a:t>
            </a:r>
          </a:p>
          <a:p>
            <a:endParaRPr lang="zh-CN" altLang="en-US" sz="3200" b="1" dirty="0">
              <a:latin typeface="+mn-ea"/>
              <a:ea typeface="+mn-ea"/>
            </a:endParaRPr>
          </a:p>
          <a:p>
            <a:r>
              <a:rPr lang="en-US" altLang="zh-CN" sz="3200" b="1" dirty="0">
                <a:latin typeface="+mn-ea"/>
                <a:ea typeface="+mn-ea"/>
              </a:rPr>
              <a:t>A</a:t>
            </a:r>
            <a:r>
              <a:rPr lang="zh-CN" altLang="en-US" sz="3200" b="1" dirty="0">
                <a:latin typeface="+mn-ea"/>
                <a:ea typeface="+mn-ea"/>
              </a:rPr>
              <a:t>．量程</a:t>
            </a:r>
            <a:r>
              <a:rPr lang="en-US" altLang="zh-CN" sz="3200" b="1" dirty="0">
                <a:latin typeface="+mn-ea"/>
                <a:ea typeface="+mn-ea"/>
              </a:rPr>
              <a:t>15 cm</a:t>
            </a:r>
            <a:r>
              <a:rPr lang="zh-CN" altLang="en-US" sz="3200" b="1" dirty="0">
                <a:latin typeface="+mn-ea"/>
                <a:ea typeface="+mn-ea"/>
              </a:rPr>
              <a:t>，分度值</a:t>
            </a:r>
            <a:r>
              <a:rPr lang="en-US" altLang="zh-CN" sz="3200" b="1" dirty="0">
                <a:latin typeface="+mn-ea"/>
                <a:ea typeface="+mn-ea"/>
              </a:rPr>
              <a:t>0.5 mm</a:t>
            </a:r>
          </a:p>
          <a:p>
            <a:r>
              <a:rPr lang="en-US" altLang="zh-CN" sz="3200" b="1" dirty="0">
                <a:latin typeface="+mn-ea"/>
                <a:ea typeface="+mn-ea"/>
              </a:rPr>
              <a:t>B</a:t>
            </a:r>
            <a:r>
              <a:rPr lang="zh-CN" altLang="en-US" sz="3200" b="1" dirty="0">
                <a:latin typeface="+mn-ea"/>
                <a:ea typeface="+mn-ea"/>
              </a:rPr>
              <a:t>．量程</a:t>
            </a:r>
            <a:r>
              <a:rPr lang="en-US" altLang="zh-CN" sz="3200" b="1" dirty="0">
                <a:latin typeface="+mn-ea"/>
                <a:ea typeface="+mn-ea"/>
              </a:rPr>
              <a:t>10 m</a:t>
            </a:r>
            <a:r>
              <a:rPr lang="zh-CN" altLang="en-US" sz="3200" b="1" dirty="0">
                <a:latin typeface="+mn-ea"/>
                <a:ea typeface="+mn-ea"/>
              </a:rPr>
              <a:t>，分度值</a:t>
            </a:r>
            <a:r>
              <a:rPr lang="en-US" altLang="zh-CN" sz="3200" b="1" dirty="0">
                <a:latin typeface="+mn-ea"/>
                <a:ea typeface="+mn-ea"/>
              </a:rPr>
              <a:t>1 dm</a:t>
            </a:r>
            <a:r>
              <a:rPr lang="zh-CN" altLang="en-US" sz="3200" b="1" dirty="0">
                <a:latin typeface="+mn-ea"/>
                <a:ea typeface="+mn-ea"/>
              </a:rPr>
              <a:t>　</a:t>
            </a:r>
          </a:p>
          <a:p>
            <a:r>
              <a:rPr lang="en-US" altLang="zh-CN" sz="3200" b="1" dirty="0">
                <a:latin typeface="+mn-ea"/>
                <a:ea typeface="+mn-ea"/>
              </a:rPr>
              <a:t>C</a:t>
            </a:r>
            <a:r>
              <a:rPr lang="zh-CN" altLang="en-US" sz="3200" b="1" dirty="0">
                <a:latin typeface="+mn-ea"/>
                <a:ea typeface="+mn-ea"/>
              </a:rPr>
              <a:t>．量程</a:t>
            </a:r>
            <a:r>
              <a:rPr lang="en-US" altLang="zh-CN" sz="3200" b="1" dirty="0">
                <a:latin typeface="+mn-ea"/>
                <a:ea typeface="+mn-ea"/>
              </a:rPr>
              <a:t>30</a:t>
            </a:r>
            <a:r>
              <a:rPr lang="zh-CN" altLang="en-US" sz="3200" b="1" dirty="0">
                <a:latin typeface="+mn-ea"/>
                <a:ea typeface="+mn-ea"/>
              </a:rPr>
              <a:t>，分度值</a:t>
            </a:r>
            <a:r>
              <a:rPr lang="en-US" altLang="zh-CN" sz="3200" b="1" dirty="0">
                <a:latin typeface="+mn-ea"/>
                <a:ea typeface="+mn-ea"/>
              </a:rPr>
              <a:t>1mm</a:t>
            </a:r>
          </a:p>
          <a:p>
            <a:r>
              <a:rPr lang="en-US" altLang="zh-CN" sz="3200" b="1" dirty="0">
                <a:latin typeface="+mn-ea"/>
                <a:ea typeface="+mn-ea"/>
              </a:rPr>
              <a:t>D</a:t>
            </a:r>
            <a:r>
              <a:rPr lang="zh-CN" altLang="en-US" sz="3200" b="1" dirty="0">
                <a:latin typeface="+mn-ea"/>
                <a:ea typeface="+mn-ea"/>
              </a:rPr>
              <a:t>．量程</a:t>
            </a:r>
            <a:r>
              <a:rPr lang="en-US" altLang="zh-CN" sz="3200" b="1" dirty="0">
                <a:latin typeface="+mn-ea"/>
                <a:ea typeface="+mn-ea"/>
              </a:rPr>
              <a:t>3 m</a:t>
            </a:r>
            <a:r>
              <a:rPr lang="zh-CN" altLang="en-US" sz="3200" b="1" dirty="0">
                <a:latin typeface="+mn-ea"/>
                <a:ea typeface="+mn-ea"/>
              </a:rPr>
              <a:t>，分度值</a:t>
            </a:r>
            <a:r>
              <a:rPr lang="en-US" altLang="zh-CN" sz="3200" b="1" dirty="0">
                <a:latin typeface="+mn-ea"/>
                <a:ea typeface="+mn-ea"/>
              </a:rPr>
              <a:t>1 mm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019925" y="1330325"/>
            <a:ext cx="4778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CC0066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4076</Words>
  <Application>Microsoft Office PowerPoint</Application>
  <PresentationFormat>全屏显示(16:9)</PresentationFormat>
  <Paragraphs>474</Paragraphs>
  <Slides>52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52</vt:i4>
      </vt:variant>
    </vt:vector>
  </HeadingPairs>
  <TitlesOfParts>
    <vt:vector size="56" baseType="lpstr">
      <vt:lpstr>Office 主题</vt:lpstr>
      <vt:lpstr>WPS文字 文档</vt:lpstr>
      <vt:lpstr>位图图像</vt:lpstr>
      <vt:lpstr>公式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Microsoft</dc:creator>
  <cp:lastModifiedBy>Administrator</cp:lastModifiedBy>
  <cp:revision>20</cp:revision>
  <dcterms:created xsi:type="dcterms:W3CDTF">2016-09-13T07:51:41Z</dcterms:created>
  <dcterms:modified xsi:type="dcterms:W3CDTF">2018-07-10T07:39:34Z</dcterms:modified>
</cp:coreProperties>
</file>