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46" r:id="rId3"/>
    <p:sldId id="256" r:id="rId4"/>
    <p:sldId id="347" r:id="rId5"/>
    <p:sldId id="349" r:id="rId6"/>
    <p:sldId id="286" r:id="rId7"/>
    <p:sldId id="338" r:id="rId8"/>
    <p:sldId id="348" r:id="rId9"/>
    <p:sldId id="353" r:id="rId10"/>
    <p:sldId id="333" r:id="rId11"/>
    <p:sldId id="340" r:id="rId12"/>
    <p:sldId id="341" r:id="rId13"/>
    <p:sldId id="308" r:id="rId14"/>
    <p:sldId id="356" r:id="rId15"/>
    <p:sldId id="355" r:id="rId16"/>
    <p:sldId id="357" r:id="rId17"/>
    <p:sldId id="358" r:id="rId18"/>
    <p:sldId id="359" r:id="rId19"/>
    <p:sldId id="360" r:id="rId20"/>
    <p:sldId id="329" r:id="rId21"/>
    <p:sldId id="368" r:id="rId22"/>
    <p:sldId id="365" r:id="rId23"/>
    <p:sldId id="369" r:id="rId24"/>
    <p:sldId id="370" r:id="rId25"/>
    <p:sldId id="326" r:id="rId26"/>
    <p:sldId id="317" r:id="rId27"/>
    <p:sldId id="363" r:id="rId28"/>
    <p:sldId id="366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F95"/>
    <a:srgbClr val="A50021"/>
    <a:srgbClr val="996633"/>
    <a:srgbClr val="FFCC66"/>
    <a:srgbClr val="9933FF"/>
    <a:srgbClr val="9900CC"/>
    <a:srgbClr val="FF0000"/>
    <a:srgbClr val="3D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17"/>
    <p:restoredTop sz="94710"/>
  </p:normalViewPr>
  <p:slideViewPr>
    <p:cSldViewPr showGuides="1">
      <p:cViewPr>
        <p:scale>
          <a:sx n="66" d="100"/>
          <a:sy n="66" d="100"/>
        </p:scale>
        <p:origin x="-2592" y="-1026"/>
      </p:cViewPr>
      <p:guideLst>
        <p:guide orient="horz" pos="1026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slide" Target="slide2.xml"/><Relationship Id="rId2" Type="http://schemas.openxmlformats.org/officeDocument/2006/relationships/image" Target="../media/image30.GIF"/><Relationship Id="rId1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0" Type="http://schemas.openxmlformats.org/officeDocument/2006/relationships/slideLayout" Target="../slideLayouts/slideLayout7.xml"/><Relationship Id="rId1" Type="http://schemas.openxmlformats.org/officeDocument/2006/relationships/hyperlink" Target="http://image.baidu.com/i?ct=503316480&amp;z=0&amp;tn=baiduimagedetail&amp;word=%D0%A1%BF%D7%B3%C9%CF%F1&amp;in=26494&amp;cl=2&amp;cm=1&amp;sc=0&amp;lm=-1&amp;pn=16&amp;rn=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2052" name="Picture 4" descr="IMG_29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88" y="414338"/>
            <a:ext cx="4814887" cy="587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来自血统的荣耀! 日德合作数码照相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13" y="2214563"/>
            <a:ext cx="3254375" cy="217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6394450" y="3295650"/>
            <a:ext cx="1155700" cy="9334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76250" y="-215900"/>
            <a:ext cx="8435975" cy="3559175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4000" b="1" dirty="0">
                <a:solidFill>
                  <a:srgbClr val="002060"/>
                </a:solidFill>
                <a:ea typeface="黑体" panose="02010609060101010101" pitchFamily="2" charset="-122"/>
              </a:rPr>
              <a:t>如果让镜头继续靠近物体，所成的像如何变化？</a:t>
            </a:r>
            <a:endParaRPr lang="zh-CN" altLang="en-US" sz="4000" b="1" dirty="0">
              <a:solidFill>
                <a:srgbClr val="002060"/>
              </a:solidFill>
              <a:ea typeface="黑体" panose="02010609060101010101" pitchFamily="2" charset="-122"/>
            </a:endParaRPr>
          </a:p>
        </p:txBody>
      </p:sp>
      <p:sp>
        <p:nvSpPr>
          <p:cNvPr id="64516" name="Rectangle 4"/>
          <p:cNvSpPr/>
          <p:nvPr/>
        </p:nvSpPr>
        <p:spPr>
          <a:xfrm>
            <a:off x="438150" y="2625725"/>
            <a:ext cx="8435975" cy="3559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用我们的“照相机”做实验可行吗？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2125" y="2406650"/>
            <a:ext cx="8435975" cy="142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solidFill>
                  <a:srgbClr val="002060"/>
                </a:solidFill>
                <a:latin typeface="+mj-lt"/>
                <a:ea typeface="黑体" panose="02010609060101010101" pitchFamily="2" charset="-122"/>
                <a:cs typeface="+mj-cs"/>
              </a:rPr>
              <a:t>能否得到比物体放大的像？</a:t>
            </a:r>
            <a:endParaRPr kumimoji="0" lang="zh-CN" altLang="en-US" sz="4000" b="1" kern="0" cap="none" spc="0" normalizeH="0" baseline="0" noProof="0" dirty="0">
              <a:solidFill>
                <a:srgbClr val="002060"/>
              </a:solidFill>
              <a:latin typeface="+mj-lt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565150" y="458788"/>
            <a:ext cx="8229600" cy="1143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活动二：</a:t>
            </a:r>
            <a:r>
              <a:rPr lang="zh-CN" altLang="zh-CN" sz="3600" b="1" dirty="0"/>
              <a:t>利用模型照相机探究如何成放大的像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93700" y="1917700"/>
            <a:ext cx="8312150" cy="337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实验并回答：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、这一次你看到凸透镜所成的像是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立的（“正”或“倒”），是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的（“放大”或“缩小”）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像和物体在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凸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透镜的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（“同一侧”或“两侧”）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0" y="2460625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倒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8700" y="2860675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放大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988" y="3695700"/>
            <a:ext cx="9064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两侧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Text Box 3"/>
          <p:cNvSpPr txBox="1"/>
          <p:nvPr/>
        </p:nvSpPr>
        <p:spPr>
          <a:xfrm>
            <a:off x="971550" y="1844675"/>
            <a:ext cx="4537075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D0D0D"/>
                </a:solidFill>
                <a:latin typeface="宋体" panose="02010600030101010101" pitchFamily="2" charset="-122"/>
              </a:rPr>
              <a:t>　　</a:t>
            </a:r>
            <a:endParaRPr lang="zh-CN" altLang="en-US" sz="2800" b="1" dirty="0">
              <a:solidFill>
                <a:srgbClr val="0D0D0D"/>
              </a:solidFill>
              <a:latin typeface="宋体" panose="02010600030101010101" pitchFamily="2" charset="-122"/>
            </a:endParaRPr>
          </a:p>
        </p:txBody>
      </p:sp>
      <p:pic>
        <p:nvPicPr>
          <p:cNvPr id="15365" name="Picture 8" descr="幻灯机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0" y="2940050"/>
            <a:ext cx="2133600" cy="323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162050"/>
            <a:ext cx="2085975" cy="497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71500" y="495300"/>
            <a:ext cx="250031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二、投影仪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818313" y="730250"/>
            <a:ext cx="1709738" cy="755650"/>
          </a:xfrm>
          <a:prstGeom prst="wedgeRoundRectCallout">
            <a:avLst>
              <a:gd name="adj1" fmla="val -121224"/>
              <a:gd name="adj2" fmla="val 3318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凸透镜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04800" y="273050"/>
            <a:ext cx="8229600" cy="1143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投影仪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14340" name="Picture 4" descr="投影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25" y="2438400"/>
            <a:ext cx="3657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touyingy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2438400"/>
            <a:ext cx="3465513" cy="2601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dirty="0">
                <a:ea typeface="黑体" panose="02010609060101010101" pitchFamily="2" charset="-122"/>
              </a:rPr>
              <a:t>  </a:t>
            </a:r>
            <a:r>
              <a:rPr lang="zh-CN" altLang="en-US" sz="3200" dirty="0">
                <a:ea typeface="黑体" panose="02010609060101010101" pitchFamily="2" charset="-122"/>
              </a:rPr>
              <a:t>幻灯机</a:t>
            </a:r>
            <a:endParaRPr lang="zh-CN" altLang="en-US" sz="3200" dirty="0">
              <a:ea typeface="黑体" panose="02010609060101010101" pitchFamily="2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9626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6350" y="4229100"/>
            <a:ext cx="480060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幻灯机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917700"/>
            <a:ext cx="3600450" cy="377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1879600"/>
            <a:ext cx="3028950" cy="203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3600" b="1" dirty="0"/>
              <a:t>   练习：面对幻灯机幕布，将印有“</a:t>
            </a:r>
            <a:r>
              <a:rPr lang="en-US" altLang="zh-CN" sz="3600" b="1" dirty="0"/>
              <a:t>h”</a:t>
            </a:r>
            <a:r>
              <a:rPr lang="zh-CN" altLang="en-US" sz="3600" b="1" dirty="0"/>
              <a:t>字样的幻灯片正插入框中，调节镜头后，在幕布上出现的画面应该是（      ）</a:t>
            </a:r>
            <a:r>
              <a:rPr lang="zh-CN" altLang="en-US" b="1" dirty="0"/>
              <a:t>　　　</a:t>
            </a:r>
            <a:endParaRPr lang="zh-CN" altLang="en-US" b="1" dirty="0"/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1">
            <a:lum contrast="100000"/>
          </a:blip>
          <a:stretch>
            <a:fillRect/>
          </a:stretch>
        </p:blipFill>
        <p:spPr>
          <a:xfrm>
            <a:off x="882650" y="3517900"/>
            <a:ext cx="6223000" cy="830263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61300" y="2762250"/>
            <a:ext cx="444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1028700"/>
            <a:ext cx="8229600" cy="25114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同一个凸透镜为什么成像特点不同呢？</a:t>
            </a: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2495550"/>
            <a:ext cx="8229600" cy="2511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继续使镜头靠近物体，又会有什么样的结果呢？</a:t>
            </a:r>
            <a:endParaRPr kumimoji="0" lang="zh-CN" altLang="en-US" sz="4000" b="1" kern="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18436" name="Picture 5" descr="1995-19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0" y="2184400"/>
            <a:ext cx="5715000" cy="338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8" name="Oval 6"/>
          <p:cNvSpPr/>
          <p:nvPr/>
        </p:nvSpPr>
        <p:spPr>
          <a:xfrm>
            <a:off x="5016500" y="3784600"/>
            <a:ext cx="450850" cy="3603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395288" y="477838"/>
            <a:ext cx="77724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三、放大镜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/>
          <p:nvPr/>
        </p:nvSpPr>
        <p:spPr>
          <a:xfrm>
            <a:off x="571500" y="1295400"/>
            <a:ext cx="304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放大镜是凸透镜。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  <p:bldP spid="23558" grpId="0"/>
      <p:bldP spid="245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sz="4000" b="1" dirty="0">
                <a:ea typeface="黑体" panose="02010609060101010101" pitchFamily="2" charset="-122"/>
              </a:rPr>
              <a:t>活动三：</a:t>
            </a:r>
            <a:r>
              <a:rPr lang="zh-CN" altLang="zh-CN" sz="4000" b="1" dirty="0"/>
              <a:t>探究放大镜的成像特点</a:t>
            </a:r>
            <a:endParaRPr lang="zh-CN" altLang="zh-CN" sz="4000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749300" y="2006600"/>
            <a:ext cx="7956550" cy="3956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回答：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、放大镜所成的像是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立的（“正”或“倒”），是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的（“放大”或“缩小”）。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这个像和物体在透镜的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（“同一侧”或“两侧”）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450" y="1295400"/>
            <a:ext cx="5594350" cy="523875"/>
          </a:xfrm>
          <a:prstGeom prst="rect">
            <a:avLst/>
          </a:prstGeom>
          <a:solidFill>
            <a:srgbClr val="DCEF95"/>
          </a:solidFill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用放大镜观察学案上的一串小文字</a:t>
            </a:r>
            <a:endParaRPr kumimoji="0" lang="zh-CN" altLang="en-US" sz="2800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550" y="2451100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正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89560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放大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550" y="3695700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同一侧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4" descr="不同焦距的放大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850" y="4333875"/>
            <a:ext cx="3244850" cy="251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6" grpId="0" animBg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TextBox 3"/>
          <p:cNvSpPr txBox="1"/>
          <p:nvPr/>
        </p:nvSpPr>
        <p:spPr>
          <a:xfrm>
            <a:off x="755650" y="388938"/>
            <a:ext cx="46799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楷体_GB2312" pitchFamily="49" charset="-122"/>
              </a:rPr>
              <a:t>生活中的放大镜</a:t>
            </a:r>
            <a:endParaRPr lang="zh-CN" alt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73730" name="Picture 2" descr="http://img10.3lian.com/c1/show/02/24/201103172139340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088" y="981075"/>
            <a:ext cx="2808288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2" name="Picture 4" descr="http://t2.baidu.com/it/u=1885337909,443753468&amp;fm=0&amp;gp=0.jpg"/>
          <p:cNvPicPr>
            <a:picLocks noChangeAspect="1" noChangeArrowheads="1"/>
          </p:cNvPicPr>
          <p:nvPr/>
        </p:nvPicPr>
        <p:blipFill>
          <a:blip r:embed="rId2"/>
          <a:srcRect b="12955"/>
          <a:stretch>
            <a:fillRect/>
          </a:stretch>
        </p:blipFill>
        <p:spPr bwMode="auto">
          <a:xfrm>
            <a:off x="4886325" y="908050"/>
            <a:ext cx="2736850" cy="273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6" name="Picture 8" descr="http://www.sc126.com/uploads/sc/110823/2011082322381098.jpg"/>
          <p:cNvPicPr>
            <a:picLocks noChangeAspect="1" noChangeArrowheads="1"/>
          </p:cNvPicPr>
          <p:nvPr/>
        </p:nvPicPr>
        <p:blipFill>
          <a:blip r:embed="rId3"/>
          <a:srcRect t="23433" b="7940"/>
          <a:stretch>
            <a:fillRect/>
          </a:stretch>
        </p:blipFill>
        <p:spPr bwMode="auto">
          <a:xfrm>
            <a:off x="827088" y="4005263"/>
            <a:ext cx="2808288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3"/>
          <p:cNvGrpSpPr/>
          <p:nvPr/>
        </p:nvGrpSpPr>
        <p:grpSpPr>
          <a:xfrm>
            <a:off x="4211638" y="4546600"/>
            <a:ext cx="4321175" cy="1943100"/>
            <a:chOff x="2653" y="2864"/>
            <a:chExt cx="2722" cy="1224"/>
          </a:xfrm>
        </p:grpSpPr>
        <p:pic>
          <p:nvPicPr>
            <p:cNvPr id="73734" name="Picture 6" descr="http://epaper.gxnews.com.cn/jb/res/1/20110121/79071295594921062.jpg"/>
            <p:cNvPicPr>
              <a:picLocks noChangeAspect="1" noChangeArrowheads="1"/>
            </p:cNvPicPr>
            <p:nvPr/>
          </p:nvPicPr>
          <p:blipFill>
            <a:blip r:embed="rId4"/>
            <a:srcRect t="34308" r="573" b="34923"/>
            <a:stretch>
              <a:fillRect/>
            </a:stretch>
          </p:blipFill>
          <p:spPr bwMode="auto">
            <a:xfrm>
              <a:off x="2653" y="2886"/>
              <a:ext cx="2722" cy="1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488" name="Picture 12" descr="DSCF26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3" y="2864"/>
              <a:ext cx="2722" cy="122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Text Box 7"/>
          <p:cNvSpPr txBox="1"/>
          <p:nvPr/>
        </p:nvSpPr>
        <p:spPr>
          <a:xfrm>
            <a:off x="2141538" y="1808163"/>
            <a:ext cx="525621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生活中的透镜</a:t>
            </a:r>
            <a:endParaRPr lang="zh-CN" altLang="en-US" sz="28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1"/>
          <p:cNvSpPr/>
          <p:nvPr/>
        </p:nvSpPr>
        <p:spPr>
          <a:xfrm>
            <a:off x="615950" y="1392238"/>
            <a:ext cx="7823200" cy="29543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练习：在透明塑料片下压着一张报纸，塑料片上有一水滴，透过水滴看到报纸上的字比旁边的字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填“大”或“小”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，这说明此时的水滴相当于一个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镜，它成的是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立（“正”或“倒”）、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（“放大”或“缩小”）的像。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700" y="2184400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0650" y="2638425"/>
            <a:ext cx="7000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放大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628900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正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3244850" y="3117850"/>
            <a:ext cx="1238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放大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"/>
          <p:cNvSpPr/>
          <p:nvPr/>
        </p:nvSpPr>
        <p:spPr>
          <a:xfrm>
            <a:off x="615950" y="1366838"/>
            <a:ext cx="8402638" cy="120173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实验并回答：放大镜成的像</a:t>
            </a:r>
            <a:r>
              <a:rPr lang="zh-CN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用屏幕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承接（“能”或者“不能”）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500" y="3619500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0" cap="none" spc="0" normalizeH="0" baseline="0" noProof="0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为什么放大镜的像能看到却不能接到呢？</a:t>
            </a:r>
            <a:br>
              <a:rPr kumimoji="0" lang="en-US" altLang="zh-CN" sz="4000" kern="0" cap="none" spc="0" normalizeH="0" baseline="0" noProof="0" dirty="0">
                <a:solidFill>
                  <a:schemeClr val="accent6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endParaRPr kumimoji="0" lang="zh-CN" altLang="en-US" sz="4000" kern="0" cap="none" spc="0" normalizeH="0" baseline="0" noProof="0" dirty="0">
              <a:solidFill>
                <a:schemeClr val="accent6"/>
              </a:solidFill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5550" y="1162050"/>
            <a:ext cx="11112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1500" y="4762500"/>
            <a:ext cx="8483600" cy="6461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ˎ̥"/>
                <a:ea typeface="宋体" panose="02010600030101010101" pitchFamily="2" charset="-122"/>
                <a:cs typeface="Times New Roman" panose="02020603050405020304" pitchFamily="18" charset="0"/>
              </a:rPr>
              <a:t>它和照相机、投影仪的像有什么不同呢？</a:t>
            </a:r>
            <a:endParaRPr kumimoji="0" 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5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Oval 2"/>
          <p:cNvSpPr/>
          <p:nvPr/>
        </p:nvSpPr>
        <p:spPr>
          <a:xfrm>
            <a:off x="1295400" y="1600200"/>
            <a:ext cx="457200" cy="457200"/>
          </a:xfrm>
          <a:prstGeom prst="ellipse">
            <a:avLst/>
          </a:prstGeom>
          <a:gradFill rotWithShape="0">
            <a:gsLst>
              <a:gs pos="0">
                <a:srgbClr val="FF66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23555" name="Picture 3" descr="J0076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463" y="1828800"/>
            <a:ext cx="312737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4"/>
          <p:cNvSpPr/>
          <p:nvPr/>
        </p:nvSpPr>
        <p:spPr>
          <a:xfrm>
            <a:off x="5867400" y="1143000"/>
            <a:ext cx="838200" cy="1295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57" name="Oval 5"/>
          <p:cNvSpPr/>
          <p:nvPr/>
        </p:nvSpPr>
        <p:spPr>
          <a:xfrm>
            <a:off x="6096000" y="2587625"/>
            <a:ext cx="76200" cy="79375"/>
          </a:xfrm>
          <a:prstGeom prst="ellipse">
            <a:avLst/>
          </a:prstGeom>
          <a:solidFill>
            <a:srgbClr val="FCFDFE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58" name="Oval 6"/>
          <p:cNvSpPr/>
          <p:nvPr/>
        </p:nvSpPr>
        <p:spPr>
          <a:xfrm>
            <a:off x="3048000" y="2590800"/>
            <a:ext cx="79375" cy="79375"/>
          </a:xfrm>
          <a:prstGeom prst="ellipse">
            <a:avLst/>
          </a:prstGeom>
          <a:solidFill>
            <a:srgbClr val="FCFDFE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59" name="Oval 7"/>
          <p:cNvSpPr/>
          <p:nvPr/>
        </p:nvSpPr>
        <p:spPr>
          <a:xfrm>
            <a:off x="1447800" y="2667000"/>
            <a:ext cx="79375" cy="79375"/>
          </a:xfrm>
          <a:prstGeom prst="ellipse">
            <a:avLst/>
          </a:prstGeom>
          <a:solidFill>
            <a:srgbClr val="FCFDFE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60" name="Oval 8"/>
          <p:cNvSpPr/>
          <p:nvPr/>
        </p:nvSpPr>
        <p:spPr>
          <a:xfrm>
            <a:off x="7696200" y="2667000"/>
            <a:ext cx="79375" cy="79375"/>
          </a:xfrm>
          <a:prstGeom prst="ellipse">
            <a:avLst/>
          </a:prstGeom>
          <a:solidFill>
            <a:srgbClr val="FCFDFE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61" name="Oval 9"/>
          <p:cNvSpPr/>
          <p:nvPr/>
        </p:nvSpPr>
        <p:spPr>
          <a:xfrm>
            <a:off x="7696200" y="2667000"/>
            <a:ext cx="79375" cy="79375"/>
          </a:xfrm>
          <a:prstGeom prst="ellipse">
            <a:avLst/>
          </a:prstGeom>
          <a:solidFill>
            <a:srgbClr val="FCFDFE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22538" name="Picture 10" descr="gg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133600"/>
            <a:ext cx="4953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Line 11">
            <a:hlinkClick r:id="rId3" tooltip="主轴" action="ppaction://hlinksldjump"/>
          </p:cNvPr>
          <p:cNvSpPr/>
          <p:nvPr/>
        </p:nvSpPr>
        <p:spPr>
          <a:xfrm flipV="1">
            <a:off x="952500" y="2667000"/>
            <a:ext cx="7239000" cy="0"/>
          </a:xfrm>
          <a:prstGeom prst="line">
            <a:avLst/>
          </a:prstGeom>
          <a:ln w="12700" cap="flat" cmpd="sng">
            <a:solidFill>
              <a:srgbClr val="FF66FF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23564" name="Oval 12"/>
          <p:cNvSpPr/>
          <p:nvPr/>
        </p:nvSpPr>
        <p:spPr>
          <a:xfrm>
            <a:off x="7620000" y="2667000"/>
            <a:ext cx="76200" cy="79375"/>
          </a:xfrm>
          <a:prstGeom prst="ellipse">
            <a:avLst/>
          </a:prstGeom>
          <a:solidFill>
            <a:srgbClr val="FCFDFE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65" name="Rectangle 13"/>
          <p:cNvSpPr/>
          <p:nvPr/>
        </p:nvSpPr>
        <p:spPr>
          <a:xfrm>
            <a:off x="1371600" y="2743200"/>
            <a:ext cx="3810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66" name="Rectangle 14"/>
          <p:cNvSpPr/>
          <p:nvPr/>
        </p:nvSpPr>
        <p:spPr>
          <a:xfrm>
            <a:off x="7543800" y="1828800"/>
            <a:ext cx="3048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524000" y="1905000"/>
            <a:ext cx="3048000" cy="762000"/>
            <a:chOff x="0" y="0"/>
            <a:chExt cx="3312" cy="1056"/>
          </a:xfrm>
        </p:grpSpPr>
        <p:sp>
          <p:nvSpPr>
            <p:cNvPr id="23596" name="Line 16"/>
            <p:cNvSpPr/>
            <p:nvPr/>
          </p:nvSpPr>
          <p:spPr>
            <a:xfrm>
              <a:off x="0" y="0"/>
              <a:ext cx="3312" cy="1056"/>
            </a:xfrm>
            <a:prstGeom prst="line">
              <a:avLst/>
            </a:prstGeom>
            <a:ln w="38100" cap="flat" cmpd="sng">
              <a:solidFill>
                <a:srgbClr val="808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7" name="Line 17"/>
            <p:cNvSpPr/>
            <p:nvPr/>
          </p:nvSpPr>
          <p:spPr>
            <a:xfrm rot="877253">
              <a:off x="720" y="236"/>
              <a:ext cx="48" cy="1"/>
            </a:xfrm>
            <a:prstGeom prst="line">
              <a:avLst/>
            </a:prstGeom>
            <a:ln w="38100" cap="flat" cmpd="sng">
              <a:solidFill>
                <a:srgbClr val="808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98" name="Line 18"/>
            <p:cNvSpPr/>
            <p:nvPr/>
          </p:nvSpPr>
          <p:spPr>
            <a:xfrm rot="877253">
              <a:off x="2256" y="728"/>
              <a:ext cx="48" cy="1"/>
            </a:xfrm>
            <a:prstGeom prst="line">
              <a:avLst/>
            </a:prstGeom>
            <a:ln w="38100" cap="flat" cmpd="sng">
              <a:solidFill>
                <a:srgbClr val="8080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19"/>
          <p:cNvGrpSpPr/>
          <p:nvPr/>
        </p:nvGrpSpPr>
        <p:grpSpPr>
          <a:xfrm>
            <a:off x="4572000" y="2667000"/>
            <a:ext cx="3200400" cy="762000"/>
            <a:chOff x="0" y="0"/>
            <a:chExt cx="3312" cy="1056"/>
          </a:xfrm>
        </p:grpSpPr>
        <p:sp>
          <p:nvSpPr>
            <p:cNvPr id="23593" name="Line 20"/>
            <p:cNvSpPr/>
            <p:nvPr/>
          </p:nvSpPr>
          <p:spPr>
            <a:xfrm>
              <a:off x="0" y="0"/>
              <a:ext cx="3312" cy="1056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4" name="Line 21"/>
            <p:cNvSpPr/>
            <p:nvPr/>
          </p:nvSpPr>
          <p:spPr>
            <a:xfrm rot="877253">
              <a:off x="720" y="236"/>
              <a:ext cx="48" cy="1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95" name="Line 22"/>
            <p:cNvSpPr/>
            <p:nvPr/>
          </p:nvSpPr>
          <p:spPr>
            <a:xfrm rot="877253">
              <a:off x="2256" y="728"/>
              <a:ext cx="48" cy="1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3569" name="Rectangle 23">
            <a:hlinkClick r:id="" tooltip="跟主轴平行的光线" action="ppaction://noaction"/>
          </p:cNvPr>
          <p:cNvSpPr/>
          <p:nvPr/>
        </p:nvSpPr>
        <p:spPr>
          <a:xfrm>
            <a:off x="3276600" y="2590800"/>
            <a:ext cx="1143000" cy="152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70" name="Rectangle 24">
            <a:hlinkClick r:id="" tooltip="跟主轴平行的光线" action="ppaction://noaction"/>
          </p:cNvPr>
          <p:cNvSpPr/>
          <p:nvPr/>
        </p:nvSpPr>
        <p:spPr>
          <a:xfrm flipV="1">
            <a:off x="3429000" y="2667000"/>
            <a:ext cx="1143000" cy="76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 flipV="1">
            <a:off x="1581150" y="1828800"/>
            <a:ext cx="3124200" cy="76200"/>
            <a:chOff x="0" y="0"/>
            <a:chExt cx="1536" cy="0"/>
          </a:xfrm>
        </p:grpSpPr>
        <p:sp>
          <p:nvSpPr>
            <p:cNvPr id="23591" name="Line 26"/>
            <p:cNvSpPr/>
            <p:nvPr/>
          </p:nvSpPr>
          <p:spPr>
            <a:xfrm flipV="1">
              <a:off x="0" y="0"/>
              <a:ext cx="1536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2" name="Line 27"/>
            <p:cNvSpPr/>
            <p:nvPr/>
          </p:nvSpPr>
          <p:spPr>
            <a:xfrm flipV="1">
              <a:off x="584" y="0"/>
              <a:ext cx="232" cy="0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" name="Group 28"/>
          <p:cNvGrpSpPr/>
          <p:nvPr/>
        </p:nvGrpSpPr>
        <p:grpSpPr>
          <a:xfrm>
            <a:off x="4572000" y="1905000"/>
            <a:ext cx="3352800" cy="1600200"/>
            <a:chOff x="0" y="0"/>
            <a:chExt cx="1662" cy="1326"/>
          </a:xfrm>
        </p:grpSpPr>
        <p:sp>
          <p:nvSpPr>
            <p:cNvPr id="23589" name="Line 29"/>
            <p:cNvSpPr/>
            <p:nvPr/>
          </p:nvSpPr>
          <p:spPr>
            <a:xfrm>
              <a:off x="0" y="0"/>
              <a:ext cx="1662" cy="1326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90" name="Line 30"/>
            <p:cNvSpPr/>
            <p:nvPr/>
          </p:nvSpPr>
          <p:spPr>
            <a:xfrm rot="-677120">
              <a:off x="748" y="592"/>
              <a:ext cx="49" cy="58"/>
            </a:xfrm>
            <a:prstGeom prst="line">
              <a:avLst/>
            </a:prstGeom>
            <a:ln w="38100" cap="flat" cmpd="sng">
              <a:solidFill>
                <a:srgbClr val="00008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" name="Group 31"/>
          <p:cNvGrpSpPr/>
          <p:nvPr/>
        </p:nvGrpSpPr>
        <p:grpSpPr>
          <a:xfrm>
            <a:off x="1600200" y="1905000"/>
            <a:ext cx="2971800" cy="1524000"/>
            <a:chOff x="0" y="0"/>
            <a:chExt cx="1536" cy="816"/>
          </a:xfrm>
        </p:grpSpPr>
        <p:sp>
          <p:nvSpPr>
            <p:cNvPr id="23587" name="Line 32"/>
            <p:cNvSpPr/>
            <p:nvPr/>
          </p:nvSpPr>
          <p:spPr>
            <a:xfrm>
              <a:off x="0" y="0"/>
              <a:ext cx="1536" cy="816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8" name="Line 33"/>
            <p:cNvSpPr/>
            <p:nvPr/>
          </p:nvSpPr>
          <p:spPr>
            <a:xfrm rot="-3872199">
              <a:off x="670" y="333"/>
              <a:ext cx="1" cy="48"/>
            </a:xfrm>
            <a:prstGeom prst="line">
              <a:avLst/>
            </a:prstGeom>
            <a:ln w="38100" cap="flat" cmpd="sng">
              <a:solidFill>
                <a:srgbClr val="80008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3574" name="Oval 34">
            <a:hlinkClick r:id="rId3" tooltip="凸透镜" action="ppaction://hlinksldjump"/>
          </p:cNvPr>
          <p:cNvSpPr/>
          <p:nvPr/>
        </p:nvSpPr>
        <p:spPr>
          <a:xfrm>
            <a:off x="4343400" y="1295400"/>
            <a:ext cx="400050" cy="27432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75" name="AutoShape 35"/>
          <p:cNvSpPr/>
          <p:nvPr/>
        </p:nvSpPr>
        <p:spPr>
          <a:xfrm>
            <a:off x="6096000" y="4343400"/>
            <a:ext cx="1066800" cy="6096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76" name="Text Box 36"/>
          <p:cNvSpPr txBox="1"/>
          <p:nvPr/>
        </p:nvSpPr>
        <p:spPr>
          <a:xfrm>
            <a:off x="2771775" y="2636838"/>
            <a:ext cx="504825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dirty="0">
                <a:solidFill>
                  <a:srgbClr val="04080C"/>
                </a:solidFill>
                <a:latin typeface="Times New Roman" panose="02020603050405020304" pitchFamily="18" charset="0"/>
              </a:rPr>
              <a:t>F</a:t>
            </a:r>
            <a:endParaRPr lang="en-US" altLang="zh-CN" sz="1600" dirty="0">
              <a:solidFill>
                <a:srgbClr val="0408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5" name="Text Box 37"/>
          <p:cNvSpPr txBox="1"/>
          <p:nvPr/>
        </p:nvSpPr>
        <p:spPr>
          <a:xfrm>
            <a:off x="4951413" y="1062038"/>
            <a:ext cx="3887787" cy="5889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实际光线会聚的像</a:t>
            </a:r>
            <a:endParaRPr lang="zh-CN" altLang="en-US" sz="3200" b="1" dirty="0">
              <a:solidFill>
                <a:srgbClr val="FF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66" name="Line 38"/>
          <p:cNvSpPr/>
          <p:nvPr/>
        </p:nvSpPr>
        <p:spPr>
          <a:xfrm>
            <a:off x="4724400" y="3429000"/>
            <a:ext cx="3200400" cy="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9" name="Text Box 39"/>
          <p:cNvSpPr txBox="1"/>
          <p:nvPr/>
        </p:nvSpPr>
        <p:spPr>
          <a:xfrm>
            <a:off x="1146175" y="2757488"/>
            <a:ext cx="4524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2000" u="sng" dirty="0">
                <a:latin typeface="Times New Roman" panose="02020603050405020304" pitchFamily="18" charset="0"/>
              </a:rPr>
              <a:t>2F</a:t>
            </a:r>
            <a:endParaRPr lang="en-US" altLang="zh-CN" sz="2000" u="sng" dirty="0">
              <a:latin typeface="Times New Roman" panose="02020603050405020304" pitchFamily="18" charset="0"/>
            </a:endParaRPr>
          </a:p>
        </p:txBody>
      </p:sp>
      <p:sp>
        <p:nvSpPr>
          <p:cNvPr id="23580" name="Text Box 40"/>
          <p:cNvSpPr txBox="1"/>
          <p:nvPr/>
        </p:nvSpPr>
        <p:spPr>
          <a:xfrm>
            <a:off x="7467600" y="2133600"/>
            <a:ext cx="4524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2000" u="sng" dirty="0">
                <a:latin typeface="Times New Roman" panose="02020603050405020304" pitchFamily="18" charset="0"/>
              </a:rPr>
              <a:t>2F</a:t>
            </a:r>
            <a:endParaRPr lang="en-US" altLang="zh-CN" sz="2000" u="sng" dirty="0">
              <a:latin typeface="Times New Roman" panose="02020603050405020304" pitchFamily="18" charset="0"/>
            </a:endParaRPr>
          </a:p>
        </p:txBody>
      </p:sp>
      <p:sp>
        <p:nvSpPr>
          <p:cNvPr id="23581" name="Text Box 45"/>
          <p:cNvSpPr txBox="1"/>
          <p:nvPr/>
        </p:nvSpPr>
        <p:spPr>
          <a:xfrm>
            <a:off x="5940425" y="2708275"/>
            <a:ext cx="573088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dirty="0">
                <a:solidFill>
                  <a:srgbClr val="04080C"/>
                </a:solidFill>
                <a:latin typeface="Times New Roman" panose="02020603050405020304" pitchFamily="18" charset="0"/>
              </a:rPr>
              <a:t>F</a:t>
            </a:r>
            <a:endParaRPr lang="en-US" altLang="zh-CN" sz="1600" dirty="0">
              <a:solidFill>
                <a:srgbClr val="0408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4" name="Rectangle 46"/>
          <p:cNvSpPr/>
          <p:nvPr/>
        </p:nvSpPr>
        <p:spPr>
          <a:xfrm>
            <a:off x="527050" y="895350"/>
            <a:ext cx="29876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、实像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75" name="Text Box 47"/>
          <p:cNvSpPr txBox="1"/>
          <p:nvPr/>
        </p:nvSpPr>
        <p:spPr>
          <a:xfrm>
            <a:off x="1296988" y="4387850"/>
            <a:ext cx="72755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实</a:t>
            </a:r>
            <a:r>
              <a:rPr lang="zh-CN" altLang="zh-CN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像和</a:t>
            </a: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物体分别在凸透镜的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两侧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76" name="Text Box 48"/>
          <p:cNvSpPr txBox="1"/>
          <p:nvPr/>
        </p:nvSpPr>
        <p:spPr>
          <a:xfrm>
            <a:off x="1282700" y="5207000"/>
            <a:ext cx="52562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实像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能</a:t>
            </a: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呈现在光屏</a:t>
            </a:r>
            <a:endParaRPr lang="zh-CN" altLang="en-US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3585" name="Text Box 49"/>
          <p:cNvSpPr txBox="1"/>
          <p:nvPr/>
        </p:nvSpPr>
        <p:spPr>
          <a:xfrm>
            <a:off x="755650" y="0"/>
            <a:ext cx="43211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0" y="165100"/>
            <a:ext cx="38893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四</a:t>
            </a:r>
            <a:r>
              <a:rPr kumimoji="0" lang="zh-CN" sz="3600" b="1" kern="1200" cap="none" spc="0" normalizeH="0" baseline="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、实像与虚像</a:t>
            </a:r>
            <a:endParaRPr kumimoji="0" lang="zh-CN" sz="3600" b="1" kern="1200" cap="none" spc="0" normalizeH="0" baseline="0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5" grpId="0" animBg="1"/>
      <p:bldP spid="22574" grpId="0"/>
      <p:bldP spid="22575" grpId="0"/>
      <p:bldP spid="225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J0076130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2995613" y="2590800"/>
            <a:ext cx="355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J0076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2841625"/>
            <a:ext cx="241300" cy="117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 descr="J0076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0775" y="2895600"/>
            <a:ext cx="244475" cy="11890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3733800" y="2971800"/>
            <a:ext cx="2971800" cy="1676400"/>
            <a:chOff x="0" y="0"/>
            <a:chExt cx="1872" cy="1056"/>
          </a:xfrm>
        </p:grpSpPr>
        <p:sp>
          <p:nvSpPr>
            <p:cNvPr id="24599" name="Line 6"/>
            <p:cNvSpPr/>
            <p:nvPr/>
          </p:nvSpPr>
          <p:spPr>
            <a:xfrm>
              <a:off x="0" y="0"/>
              <a:ext cx="1872" cy="1056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0" name="Line 7"/>
            <p:cNvSpPr/>
            <p:nvPr/>
          </p:nvSpPr>
          <p:spPr>
            <a:xfrm rot="2097935">
              <a:off x="244" y="147"/>
              <a:ext cx="48" cy="1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4601" name="Line 8"/>
            <p:cNvSpPr/>
            <p:nvPr/>
          </p:nvSpPr>
          <p:spPr>
            <a:xfrm rot="1595504">
              <a:off x="1344" y="768"/>
              <a:ext cx="48" cy="1"/>
            </a:xfrm>
            <a:prstGeom prst="line">
              <a:avLst/>
            </a:prstGeom>
            <a:ln w="38100" cap="flat" cmpd="sng">
              <a:solidFill>
                <a:srgbClr val="9933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Group 9"/>
          <p:cNvGrpSpPr/>
          <p:nvPr/>
        </p:nvGrpSpPr>
        <p:grpSpPr>
          <a:xfrm>
            <a:off x="4572000" y="2971800"/>
            <a:ext cx="3200400" cy="762000"/>
            <a:chOff x="0" y="0"/>
            <a:chExt cx="1632" cy="1296"/>
          </a:xfrm>
        </p:grpSpPr>
        <p:sp>
          <p:nvSpPr>
            <p:cNvPr id="24597" name="Line 10"/>
            <p:cNvSpPr/>
            <p:nvPr/>
          </p:nvSpPr>
          <p:spPr>
            <a:xfrm>
              <a:off x="0" y="0"/>
              <a:ext cx="1632" cy="1296"/>
            </a:xfrm>
            <a:prstGeom prst="line">
              <a:avLst/>
            </a:prstGeom>
            <a:ln w="38100" cap="flat" cmpd="sng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8" name="Line 11"/>
            <p:cNvSpPr/>
            <p:nvPr/>
          </p:nvSpPr>
          <p:spPr>
            <a:xfrm rot="-677120">
              <a:off x="788" y="620"/>
              <a:ext cx="48" cy="56"/>
            </a:xfrm>
            <a:prstGeom prst="line">
              <a:avLst/>
            </a:prstGeom>
            <a:ln w="38100" cap="flat" cmpd="sng">
              <a:solidFill>
                <a:srgbClr val="333333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12"/>
          <p:cNvGrpSpPr/>
          <p:nvPr/>
        </p:nvGrpSpPr>
        <p:grpSpPr>
          <a:xfrm flipV="1">
            <a:off x="3733800" y="2851150"/>
            <a:ext cx="838200" cy="76200"/>
            <a:chOff x="0" y="0"/>
            <a:chExt cx="1584" cy="0"/>
          </a:xfrm>
        </p:grpSpPr>
        <p:sp>
          <p:nvSpPr>
            <p:cNvPr id="24595" name="Line 13"/>
            <p:cNvSpPr/>
            <p:nvPr/>
          </p:nvSpPr>
          <p:spPr>
            <a:xfrm>
              <a:off x="0" y="0"/>
              <a:ext cx="1584" cy="0"/>
            </a:xfrm>
            <a:prstGeom prst="line">
              <a:avLst/>
            </a:prstGeom>
            <a:ln w="38100" cap="flat" cmpd="sng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6" name="Line 14"/>
            <p:cNvSpPr/>
            <p:nvPr/>
          </p:nvSpPr>
          <p:spPr>
            <a:xfrm>
              <a:off x="672" y="0"/>
              <a:ext cx="240" cy="0"/>
            </a:xfrm>
            <a:prstGeom prst="line">
              <a:avLst/>
            </a:prstGeom>
            <a:ln w="38100" cap="flat" cmpd="sng">
              <a:solidFill>
                <a:srgbClr val="333333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3567" name="Line 15"/>
          <p:cNvSpPr/>
          <p:nvPr/>
        </p:nvSpPr>
        <p:spPr>
          <a:xfrm flipH="1" flipV="1">
            <a:off x="3048000" y="2667000"/>
            <a:ext cx="1447800" cy="304800"/>
          </a:xfrm>
          <a:prstGeom prst="line">
            <a:avLst/>
          </a:prstGeom>
          <a:ln w="38100" cap="flat" cmpd="sng">
            <a:solidFill>
              <a:srgbClr val="333333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4585" name="Oval 16">
            <a:hlinkClick r:id="rId2" tooltip="凸透镜" action="ppaction://hlinksldjump"/>
          </p:cNvPr>
          <p:cNvSpPr/>
          <p:nvPr/>
        </p:nvSpPr>
        <p:spPr>
          <a:xfrm>
            <a:off x="4495800" y="2133600"/>
            <a:ext cx="381000" cy="26670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4586" name="Text Box 17"/>
          <p:cNvSpPr txBox="1"/>
          <p:nvPr/>
        </p:nvSpPr>
        <p:spPr>
          <a:xfrm>
            <a:off x="6400800" y="3429000"/>
            <a:ext cx="296863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04080C"/>
                </a:solidFill>
                <a:latin typeface="Times New Roman" panose="02020603050405020304" pitchFamily="18" charset="0"/>
              </a:rPr>
              <a:t>F</a:t>
            </a:r>
            <a:endParaRPr lang="en-US" altLang="zh-CN" sz="1600" dirty="0">
              <a:solidFill>
                <a:srgbClr val="0408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Text Box 18"/>
          <p:cNvSpPr txBox="1"/>
          <p:nvPr/>
        </p:nvSpPr>
        <p:spPr>
          <a:xfrm>
            <a:off x="2438400" y="3429000"/>
            <a:ext cx="296863" cy="33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04080C"/>
                </a:solidFill>
                <a:latin typeface="Times New Roman" panose="02020603050405020304" pitchFamily="18" charset="0"/>
              </a:rPr>
              <a:t>F</a:t>
            </a:r>
            <a:endParaRPr lang="en-US" altLang="zh-CN" sz="1600" dirty="0">
              <a:solidFill>
                <a:srgbClr val="0408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8" name="Line 19">
            <a:hlinkClick r:id="rId2" tooltip="主轴" action="ppaction://hlinksldjump"/>
          </p:cNvPr>
          <p:cNvSpPr/>
          <p:nvPr/>
        </p:nvSpPr>
        <p:spPr>
          <a:xfrm>
            <a:off x="1219200" y="3429000"/>
            <a:ext cx="7391400" cy="0"/>
          </a:xfrm>
          <a:prstGeom prst="line">
            <a:avLst/>
          </a:prstGeom>
          <a:ln w="12700" cap="flat" cmpd="sng">
            <a:solidFill>
              <a:srgbClr val="FF66FF"/>
            </a:solidFill>
            <a:prstDash val="lgDashDot"/>
            <a:headEnd type="none" w="med" len="med"/>
            <a:tailEnd type="none" w="med" len="med"/>
          </a:ln>
        </p:spPr>
      </p:sp>
      <p:sp>
        <p:nvSpPr>
          <p:cNvPr id="23572" name="Line 20"/>
          <p:cNvSpPr/>
          <p:nvPr/>
        </p:nvSpPr>
        <p:spPr>
          <a:xfrm flipH="1" flipV="1">
            <a:off x="3124200" y="2667000"/>
            <a:ext cx="609600" cy="304800"/>
          </a:xfrm>
          <a:prstGeom prst="line">
            <a:avLst/>
          </a:prstGeom>
          <a:ln w="38100" cap="flat" cmpd="sng">
            <a:solidFill>
              <a:srgbClr val="9933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4590" name="Rectangle 21"/>
          <p:cNvSpPr/>
          <p:nvPr/>
        </p:nvSpPr>
        <p:spPr>
          <a:xfrm>
            <a:off x="2916238" y="3500438"/>
            <a:ext cx="1143000" cy="1066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74" name="Text Box 22"/>
          <p:cNvSpPr txBox="1"/>
          <p:nvPr/>
        </p:nvSpPr>
        <p:spPr>
          <a:xfrm>
            <a:off x="749300" y="1339850"/>
            <a:ext cx="5976938" cy="588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光线的反向延长线相交的像</a:t>
            </a:r>
            <a:endParaRPr lang="zh-CN" altLang="en-US" sz="3200" b="1" dirty="0">
              <a:solidFill>
                <a:srgbClr val="FF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75" name="Rectangle 23"/>
          <p:cNvSpPr/>
          <p:nvPr/>
        </p:nvSpPr>
        <p:spPr>
          <a:xfrm>
            <a:off x="660400" y="361950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、虚像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76" name="Text Box 24"/>
          <p:cNvSpPr txBox="1"/>
          <p:nvPr/>
        </p:nvSpPr>
        <p:spPr>
          <a:xfrm>
            <a:off x="527050" y="4868863"/>
            <a:ext cx="8616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虚</a:t>
            </a:r>
            <a:r>
              <a:rPr lang="zh-CN" altLang="zh-CN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像</a:t>
            </a: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和物体在凸透镜的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同一侧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77" name="Text Box 25"/>
          <p:cNvSpPr txBox="1"/>
          <p:nvPr/>
        </p:nvSpPr>
        <p:spPr>
          <a:xfrm>
            <a:off x="323850" y="5589588"/>
            <a:ext cx="52562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3366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虚像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不能</a:t>
            </a:r>
            <a:r>
              <a:rPr lang="zh-CN" altLang="en-US" sz="3600" b="1" dirty="0">
                <a:solidFill>
                  <a:srgbClr val="003366"/>
                </a:solidFill>
                <a:latin typeface="Arial" panose="020B0604020202020204" pitchFamily="34" charset="0"/>
              </a:rPr>
              <a:t>呈现在光屏</a:t>
            </a:r>
            <a:endParaRPr lang="zh-CN" altLang="en-US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  <p:bldP spid="23575" grpId="0"/>
      <p:bldP spid="23576" grpId="0"/>
      <p:bldP spid="235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Text Box 9"/>
          <p:cNvSpPr txBox="1"/>
          <p:nvPr/>
        </p:nvSpPr>
        <p:spPr>
          <a:xfrm>
            <a:off x="1593850" y="2584450"/>
            <a:ext cx="39116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实像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 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6434" name="Picture 50" descr="09604012##凸透镜成实像情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762000"/>
            <a:ext cx="454977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9" descr="09604013##凸透镜成虚像情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673100"/>
            <a:ext cx="3983038" cy="173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0"/>
          <p:cNvSpPr txBox="1"/>
          <p:nvPr/>
        </p:nvSpPr>
        <p:spPr>
          <a:xfrm>
            <a:off x="5905500" y="2451100"/>
            <a:ext cx="24003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虚像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　　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Text Box 24"/>
          <p:cNvSpPr txBox="1"/>
          <p:nvPr/>
        </p:nvSpPr>
        <p:spPr>
          <a:xfrm>
            <a:off x="615950" y="1028700"/>
            <a:ext cx="502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66CC"/>
                </a:solidFill>
                <a:latin typeface="Times New Roman" panose="02020603050405020304" pitchFamily="18" charset="0"/>
              </a:rPr>
              <a:t>实像与虚像的比较</a:t>
            </a:r>
            <a:endParaRPr lang="zh-CN" altLang="en-US" sz="3600" b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7" name="Picture 25" descr="png-05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3063" y="3683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27050" y="2228850"/>
          <a:ext cx="8267700" cy="1951038"/>
        </p:xfrm>
        <a:graphic>
          <a:graphicData uri="http://schemas.openxmlformats.org/drawingml/2006/table">
            <a:tbl>
              <a:tblPr/>
              <a:tblGrid>
                <a:gridCol w="6178550"/>
                <a:gridCol w="977900"/>
                <a:gridCol w="1111250"/>
              </a:tblGrid>
              <a:tr h="235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实像</a:t>
                      </a:r>
                      <a:endParaRPr lang="zh-CN" sz="3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虚像</a:t>
                      </a:r>
                      <a:endParaRPr lang="zh-CN" sz="32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是否由实际光线会聚而成</a:t>
                      </a:r>
                      <a:endParaRPr lang="zh-CN" sz="32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能否用光屏承接</a:t>
                      </a:r>
                      <a:endParaRPr lang="zh-CN" sz="32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32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像与物在透镜的同一侧还是两侧</a:t>
                      </a:r>
                      <a:endParaRPr lang="zh-CN" sz="32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200" kern="1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18"/>
          <p:cNvSpPr txBox="1"/>
          <p:nvPr/>
        </p:nvSpPr>
        <p:spPr>
          <a:xfrm>
            <a:off x="6811963" y="2744788"/>
            <a:ext cx="11382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是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 Box 18"/>
          <p:cNvSpPr txBox="1"/>
          <p:nvPr/>
        </p:nvSpPr>
        <p:spPr>
          <a:xfrm>
            <a:off x="7700963" y="2744788"/>
            <a:ext cx="11382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不是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18"/>
          <p:cNvSpPr txBox="1"/>
          <p:nvPr/>
        </p:nvSpPr>
        <p:spPr>
          <a:xfrm>
            <a:off x="6838950" y="325120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 Box 18"/>
          <p:cNvSpPr txBox="1"/>
          <p:nvPr/>
        </p:nvSpPr>
        <p:spPr>
          <a:xfrm>
            <a:off x="7727950" y="32067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不能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 Box 18"/>
          <p:cNvSpPr txBox="1"/>
          <p:nvPr/>
        </p:nvSpPr>
        <p:spPr>
          <a:xfrm>
            <a:off x="6723063" y="3695700"/>
            <a:ext cx="11382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两侧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7639050" y="369570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同一侧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6"/>
          <p:cNvSpPr txBox="1"/>
          <p:nvPr/>
        </p:nvSpPr>
        <p:spPr>
          <a:xfrm>
            <a:off x="1403350" y="6165850"/>
            <a:ext cx="15113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平面镜成像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7651" name="Text Box 7"/>
          <p:cNvSpPr txBox="1"/>
          <p:nvPr/>
        </p:nvSpPr>
        <p:spPr>
          <a:xfrm>
            <a:off x="6516688" y="6237288"/>
            <a:ext cx="15128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放大镜的像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27652" name="Picture 8" descr="u=1200772538,1471556232&amp;gp=4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63700"/>
            <a:ext cx="2719388" cy="1593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3" name="Group 21"/>
          <p:cNvGrpSpPr/>
          <p:nvPr/>
        </p:nvGrpSpPr>
        <p:grpSpPr>
          <a:xfrm>
            <a:off x="6156325" y="1673225"/>
            <a:ext cx="2987675" cy="1739900"/>
            <a:chOff x="0" y="0"/>
            <a:chExt cx="3538" cy="2132"/>
          </a:xfrm>
        </p:grpSpPr>
        <p:pic>
          <p:nvPicPr>
            <p:cNvPr id="27669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6"/>
              <a:ext cx="3538" cy="20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0" name="AutoShape 23"/>
            <p:cNvSpPr/>
            <p:nvPr/>
          </p:nvSpPr>
          <p:spPr>
            <a:xfrm>
              <a:off x="1832" y="1367"/>
              <a:ext cx="505" cy="38"/>
            </a:xfrm>
            <a:prstGeom prst="leftArrow">
              <a:avLst>
                <a:gd name="adj1" fmla="val 50000"/>
                <a:gd name="adj2" fmla="val 332236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7671" name="AutoShape 24"/>
            <p:cNvSpPr/>
            <p:nvPr/>
          </p:nvSpPr>
          <p:spPr>
            <a:xfrm rot="1796034">
              <a:off x="1896" y="448"/>
              <a:ext cx="316" cy="77"/>
            </a:xfrm>
            <a:prstGeom prst="leftArrow">
              <a:avLst>
                <a:gd name="adj1" fmla="val 50000"/>
                <a:gd name="adj2" fmla="val 102597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7672" name="AutoShape 25"/>
            <p:cNvSpPr/>
            <p:nvPr/>
          </p:nvSpPr>
          <p:spPr>
            <a:xfrm>
              <a:off x="506" y="257"/>
              <a:ext cx="62" cy="918"/>
            </a:xfrm>
            <a:prstGeom prst="downArrow">
              <a:avLst>
                <a:gd name="adj1" fmla="val 50000"/>
                <a:gd name="adj2" fmla="val 370161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27673" name="Line 26"/>
            <p:cNvSpPr/>
            <p:nvPr/>
          </p:nvSpPr>
          <p:spPr>
            <a:xfrm flipH="1" flipV="1">
              <a:off x="1953" y="459"/>
              <a:ext cx="365" cy="91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4" name="Line 27"/>
            <p:cNvSpPr/>
            <p:nvPr/>
          </p:nvSpPr>
          <p:spPr>
            <a:xfrm flipV="1">
              <a:off x="1830" y="557"/>
              <a:ext cx="305" cy="78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5" name="Line 28"/>
            <p:cNvSpPr/>
            <p:nvPr/>
          </p:nvSpPr>
          <p:spPr>
            <a:xfrm flipH="1">
              <a:off x="550" y="525"/>
              <a:ext cx="1585" cy="62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6" name="Line 29"/>
            <p:cNvSpPr/>
            <p:nvPr/>
          </p:nvSpPr>
          <p:spPr>
            <a:xfrm flipH="1" flipV="1">
              <a:off x="611" y="230"/>
              <a:ext cx="1280" cy="16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7677" name="Text Box 30"/>
            <p:cNvSpPr txBox="1"/>
            <p:nvPr/>
          </p:nvSpPr>
          <p:spPr>
            <a:xfrm>
              <a:off x="1587" y="1278"/>
              <a:ext cx="488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8" name="Text Box 31"/>
            <p:cNvSpPr txBox="1"/>
            <p:nvPr/>
          </p:nvSpPr>
          <p:spPr>
            <a:xfrm>
              <a:off x="2318" y="1278"/>
              <a:ext cx="489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9" name="Text Box 32"/>
            <p:cNvSpPr txBox="1"/>
            <p:nvPr/>
          </p:nvSpPr>
          <p:spPr>
            <a:xfrm>
              <a:off x="365" y="1183"/>
              <a:ext cx="488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‘</a:t>
              </a:r>
              <a:endParaRPr lang="en-US" altLang="zh-CN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80" name="Text Box 33"/>
            <p:cNvSpPr txBox="1"/>
            <p:nvPr/>
          </p:nvSpPr>
          <p:spPr>
            <a:xfrm>
              <a:off x="429" y="0"/>
              <a:ext cx="487" cy="4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‘</a:t>
              </a:r>
              <a:endParaRPr lang="en-US" altLang="zh-CN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654" name="Rectangle 34"/>
          <p:cNvSpPr/>
          <p:nvPr/>
        </p:nvSpPr>
        <p:spPr>
          <a:xfrm>
            <a:off x="1403350" y="3429000"/>
            <a:ext cx="133508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小孔成像．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7655" name="Rectangle 35"/>
          <p:cNvSpPr/>
          <p:nvPr/>
        </p:nvSpPr>
        <p:spPr>
          <a:xfrm>
            <a:off x="3924300" y="3357563"/>
            <a:ext cx="1335088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照相机的像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7656" name="Rectangle 36"/>
          <p:cNvSpPr/>
          <p:nvPr/>
        </p:nvSpPr>
        <p:spPr>
          <a:xfrm>
            <a:off x="6516688" y="3429000"/>
            <a:ext cx="14398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投影仪的像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27657" name="Picture 37" descr="u=63497819,997978172&amp;gp=4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38" y="4503738"/>
            <a:ext cx="2443162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38" descr="u=4288477141,2936925136&amp;gp=4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643438"/>
            <a:ext cx="208756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9" name="Text Box 40"/>
          <p:cNvSpPr txBox="1"/>
          <p:nvPr/>
        </p:nvSpPr>
        <p:spPr>
          <a:xfrm>
            <a:off x="3995738" y="6237288"/>
            <a:ext cx="1441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</a:rPr>
              <a:t>“</a:t>
            </a:r>
            <a:r>
              <a:rPr lang="zh-CN" altLang="en-US" b="1" dirty="0">
                <a:latin typeface="Arial" panose="020B0604020202020204" pitchFamily="34" charset="0"/>
              </a:rPr>
              <a:t>眼睛受骗”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27660" name="Rectangle 41"/>
          <p:cNvSpPr/>
          <p:nvPr/>
        </p:nvSpPr>
        <p:spPr>
          <a:xfrm>
            <a:off x="385763" y="279400"/>
            <a:ext cx="8208962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它们所成的像是虚象还是实像？</a:t>
            </a:r>
            <a:endParaRPr lang="en-US" altLang="zh-CN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27661" name="Picture 42" descr="1612300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075" y="1763713"/>
            <a:ext cx="2447925" cy="126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43" descr="09604013##凸透镜成虚像情景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1750" y="4554538"/>
            <a:ext cx="3465513" cy="1509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92" name="Rectangle 44"/>
          <p:cNvSpPr/>
          <p:nvPr/>
        </p:nvSpPr>
        <p:spPr>
          <a:xfrm>
            <a:off x="566738" y="908050"/>
            <a:ext cx="1125537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实像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4493" name="Rectangle 45"/>
          <p:cNvSpPr/>
          <p:nvPr/>
        </p:nvSpPr>
        <p:spPr>
          <a:xfrm>
            <a:off x="701675" y="4014788"/>
            <a:ext cx="1125538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虚像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4494" name="Rectangle 46"/>
          <p:cNvSpPr/>
          <p:nvPr/>
        </p:nvSpPr>
        <p:spPr>
          <a:xfrm>
            <a:off x="4257675" y="1089025"/>
            <a:ext cx="1125538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实像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4495" name="Rectangle 47"/>
          <p:cNvSpPr/>
          <p:nvPr/>
        </p:nvSpPr>
        <p:spPr>
          <a:xfrm>
            <a:off x="7767638" y="1042988"/>
            <a:ext cx="1125537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实像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4496" name="Rectangle 48"/>
          <p:cNvSpPr/>
          <p:nvPr/>
        </p:nvSpPr>
        <p:spPr>
          <a:xfrm>
            <a:off x="4032250" y="3878263"/>
            <a:ext cx="1125538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虚像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4497" name="Rectangle 49"/>
          <p:cNvSpPr/>
          <p:nvPr/>
        </p:nvSpPr>
        <p:spPr>
          <a:xfrm>
            <a:off x="6777038" y="4006850"/>
            <a:ext cx="1125537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虚像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2" grpId="0"/>
      <p:bldP spid="104493" grpId="0"/>
      <p:bldP spid="104494" grpId="0"/>
      <p:bldP spid="104495" grpId="0"/>
      <p:bldP spid="104496" grpId="0"/>
      <p:bldP spid="1044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60400" y="1962150"/>
          <a:ext cx="4960938" cy="2800350"/>
        </p:xfrm>
        <a:graphic>
          <a:graphicData uri="http://schemas.openxmlformats.org/drawingml/2006/table">
            <a:tbl>
              <a:tblPr/>
              <a:tblGrid>
                <a:gridCol w="1066801"/>
                <a:gridCol w="1362759"/>
                <a:gridCol w="1362759"/>
                <a:gridCol w="1168077"/>
              </a:tblGrid>
              <a:tr h="813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正立</a:t>
                      </a:r>
                      <a:r>
                        <a:rPr lang="zh-CN" sz="24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</a:t>
                      </a:r>
                      <a:endParaRPr lang="en-US" altLang="zh-CN" sz="2400" kern="100" dirty="0" smtClean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倒</a:t>
                      </a: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立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放大</a:t>
                      </a:r>
                      <a:r>
                        <a:rPr lang="zh-CN" sz="24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</a:t>
                      </a:r>
                      <a:endParaRPr lang="en-US" altLang="zh-CN" sz="2400" kern="100" dirty="0" smtClean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缩</a:t>
                      </a: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小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实像</a:t>
                      </a:r>
                      <a:r>
                        <a:rPr lang="zh-CN" sz="24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、</a:t>
                      </a:r>
                      <a:endParaRPr lang="en-US" altLang="zh-CN" sz="2400" kern="100" dirty="0" smtClean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虚</a:t>
                      </a: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像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照相机</a:t>
                      </a:r>
                      <a:endParaRPr lang="zh-CN" sz="24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投影仪</a:t>
                      </a:r>
                      <a:endParaRPr lang="zh-CN" sz="240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放大镜</a:t>
                      </a:r>
                      <a:endParaRPr lang="zh-CN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01" name="TextBox 2"/>
          <p:cNvSpPr txBox="1"/>
          <p:nvPr/>
        </p:nvSpPr>
        <p:spPr>
          <a:xfrm>
            <a:off x="615950" y="895350"/>
            <a:ext cx="37909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总结：生活中的凸透镜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1" name="Text Box 18"/>
          <p:cNvSpPr txBox="1"/>
          <p:nvPr/>
        </p:nvSpPr>
        <p:spPr>
          <a:xfrm>
            <a:off x="1816100" y="3278188"/>
            <a:ext cx="11382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倒立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8703" name="Text Box 18"/>
          <p:cNvSpPr txBox="1"/>
          <p:nvPr/>
        </p:nvSpPr>
        <p:spPr>
          <a:xfrm>
            <a:off x="7327900" y="2655888"/>
            <a:ext cx="11382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远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Text Box 18"/>
          <p:cNvSpPr txBox="1"/>
          <p:nvPr/>
        </p:nvSpPr>
        <p:spPr>
          <a:xfrm>
            <a:off x="3149600" y="27622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缩小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4" name="Text Box 18"/>
          <p:cNvSpPr txBox="1"/>
          <p:nvPr/>
        </p:nvSpPr>
        <p:spPr>
          <a:xfrm>
            <a:off x="4527550" y="32956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实像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Text Box 18"/>
          <p:cNvSpPr txBox="1"/>
          <p:nvPr/>
        </p:nvSpPr>
        <p:spPr>
          <a:xfrm>
            <a:off x="1816100" y="27622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倒立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Text Box 18"/>
          <p:cNvSpPr txBox="1"/>
          <p:nvPr/>
        </p:nvSpPr>
        <p:spPr>
          <a:xfrm>
            <a:off x="3149600" y="32956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放大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Text Box 18"/>
          <p:cNvSpPr txBox="1"/>
          <p:nvPr/>
        </p:nvSpPr>
        <p:spPr>
          <a:xfrm>
            <a:off x="4527550" y="27622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实像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8" name="Text Box 18"/>
          <p:cNvSpPr txBox="1"/>
          <p:nvPr/>
        </p:nvSpPr>
        <p:spPr>
          <a:xfrm>
            <a:off x="1789113" y="3856038"/>
            <a:ext cx="113823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正立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9" name="Text Box 18"/>
          <p:cNvSpPr txBox="1"/>
          <p:nvPr/>
        </p:nvSpPr>
        <p:spPr>
          <a:xfrm>
            <a:off x="3149600" y="3856038"/>
            <a:ext cx="11382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放大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0" name="Text Box 18"/>
          <p:cNvSpPr txBox="1"/>
          <p:nvPr/>
        </p:nvSpPr>
        <p:spPr>
          <a:xfrm>
            <a:off x="4572000" y="387350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虚像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8712" name="Text Box 18"/>
          <p:cNvSpPr txBox="1"/>
          <p:nvPr/>
        </p:nvSpPr>
        <p:spPr>
          <a:xfrm>
            <a:off x="7345363" y="3206750"/>
            <a:ext cx="11382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近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8713" name="Text Box 18"/>
          <p:cNvSpPr txBox="1"/>
          <p:nvPr/>
        </p:nvSpPr>
        <p:spPr>
          <a:xfrm>
            <a:off x="7550150" y="3651250"/>
            <a:ext cx="11382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近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5638800" y="1962150"/>
          <a:ext cx="2844800" cy="2800350"/>
        </p:xfrm>
        <a:graphic>
          <a:graphicData uri="http://schemas.openxmlformats.org/drawingml/2006/table">
            <a:tbl>
              <a:tblPr/>
              <a:tblGrid>
                <a:gridCol w="2844800"/>
              </a:tblGrid>
              <a:tr h="755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物距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物体离凸透镜</a:t>
                      </a:r>
                      <a:r>
                        <a:rPr lang="en-US" sz="2000" u="sng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2000" u="sng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.</a:t>
                      </a:r>
                      <a:endParaRPr lang="zh-CN" sz="2000" u="sng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4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物体离凸透镜</a:t>
                      </a:r>
                      <a:r>
                        <a:rPr lang="en-US" sz="2000" u="sng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2000" u="sng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.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物体离凸透镜</a:t>
                      </a:r>
                      <a:r>
                        <a:rPr lang="zh-CN" sz="2000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很</a:t>
                      </a:r>
                      <a:r>
                        <a:rPr lang="en-US" sz="2000" u="sng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 .   </a:t>
                      </a:r>
                      <a:endParaRPr lang="zh-CN" sz="20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5683250" y="1828800"/>
            <a:ext cx="3067050" cy="30226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dirty="0"/>
              <a:t>一、照相机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3080" name="Picture 8" descr="来自血统的荣耀! 日德合作数码照相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" y="1179513"/>
            <a:ext cx="7605713" cy="508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dirty="0"/>
              <a:t>照相机的结构</a:t>
            </a:r>
            <a:endParaRPr lang="zh-CN" altLang="en-US" dirty="0"/>
          </a:p>
        </p:txBody>
      </p:sp>
      <p:sp>
        <p:nvSpPr>
          <p:cNvPr id="9" name="Rectangle 3"/>
          <p:cNvSpPr txBox="1"/>
          <p:nvPr/>
        </p:nvSpPr>
        <p:spPr>
          <a:xfrm>
            <a:off x="34925" y="5429250"/>
            <a:ext cx="8929688" cy="714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400" b="1" dirty="0">
                <a:solidFill>
                  <a:srgbClr val="99CC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照相机的镜头相当于一个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凸透镜。</a:t>
            </a:r>
            <a:endParaRPr lang="zh-CN" altLang="zh-CN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5651500" y="614363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胶卷底片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5125" name="Group 5"/>
          <p:cNvGrpSpPr/>
          <p:nvPr/>
        </p:nvGrpSpPr>
        <p:grpSpPr>
          <a:xfrm>
            <a:off x="714375" y="1052513"/>
            <a:ext cx="7805738" cy="3876675"/>
            <a:chOff x="450" y="663"/>
            <a:chExt cx="4917" cy="2442"/>
          </a:xfrm>
        </p:grpSpPr>
        <p:pic>
          <p:nvPicPr>
            <p:cNvPr id="5131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0" y="1170"/>
              <a:ext cx="2352" cy="1926"/>
            </a:xfrm>
            <a:prstGeom prst="rect">
              <a:avLst/>
            </a:prstGeom>
            <a:noFill/>
            <a:ln w="9525" cap="flat" cmpd="sng">
              <a:solidFill>
                <a:srgbClr val="99FF33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5132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5" y="957"/>
              <a:ext cx="2352" cy="2148"/>
            </a:xfrm>
            <a:prstGeom prst="rect">
              <a:avLst/>
            </a:prstGeom>
            <a:noFill/>
            <a:ln w="9525" cap="flat" cmpd="sng">
              <a:solidFill>
                <a:srgbClr val="99FF33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8"/>
            <p:cNvGrpSpPr/>
            <p:nvPr/>
          </p:nvGrpSpPr>
          <p:grpSpPr>
            <a:xfrm>
              <a:off x="2381" y="1389"/>
              <a:ext cx="1225" cy="771"/>
              <a:chOff x="2381" y="1389"/>
              <a:chExt cx="1225" cy="771"/>
            </a:xfrm>
          </p:grpSpPr>
          <p:sp>
            <p:nvSpPr>
              <p:cNvPr id="5137" name="Line 9"/>
              <p:cNvSpPr/>
              <p:nvPr/>
            </p:nvSpPr>
            <p:spPr>
              <a:xfrm flipH="1" flipV="1">
                <a:off x="2925" y="1389"/>
                <a:ext cx="681" cy="72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38" name="Line 10"/>
              <p:cNvSpPr/>
              <p:nvPr/>
            </p:nvSpPr>
            <p:spPr>
              <a:xfrm flipV="1">
                <a:off x="2381" y="1434"/>
                <a:ext cx="363" cy="72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134" name="Group 11"/>
            <p:cNvGrpSpPr/>
            <p:nvPr/>
          </p:nvGrpSpPr>
          <p:grpSpPr>
            <a:xfrm>
              <a:off x="1610" y="663"/>
              <a:ext cx="3039" cy="544"/>
              <a:chOff x="1610" y="663"/>
              <a:chExt cx="3039" cy="544"/>
            </a:xfrm>
          </p:grpSpPr>
          <p:sp>
            <p:nvSpPr>
              <p:cNvPr id="5135" name="Line 12"/>
              <p:cNvSpPr/>
              <p:nvPr/>
            </p:nvSpPr>
            <p:spPr>
              <a:xfrm flipH="1" flipV="1">
                <a:off x="4150" y="663"/>
                <a:ext cx="499" cy="408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36" name="Line 13"/>
              <p:cNvSpPr/>
              <p:nvPr/>
            </p:nvSpPr>
            <p:spPr>
              <a:xfrm flipV="1">
                <a:off x="1610" y="708"/>
                <a:ext cx="2132" cy="499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126" name="Text Box 14"/>
          <p:cNvSpPr txBox="1"/>
          <p:nvPr/>
        </p:nvSpPr>
        <p:spPr>
          <a:xfrm>
            <a:off x="4146550" y="1766888"/>
            <a:ext cx="7969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镜头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16750" y="5162550"/>
            <a:ext cx="1111250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暗箱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5" name="组合 24"/>
          <p:cNvGrpSpPr/>
          <p:nvPr/>
        </p:nvGrpSpPr>
        <p:grpSpPr>
          <a:xfrm>
            <a:off x="3327400" y="3473450"/>
            <a:ext cx="4445000" cy="1689100"/>
            <a:chOff x="3327400" y="3473450"/>
            <a:chExt cx="4445000" cy="16891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327400" y="4051300"/>
              <a:ext cx="3733800" cy="11112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16200000" flipH="1">
              <a:off x="6861175" y="4162425"/>
              <a:ext cx="1600200" cy="222250"/>
            </a:xfrm>
            <a:prstGeom prst="line">
              <a:avLst/>
            </a:prstGeom>
            <a:ln w="28575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TextBox 5"/>
          <p:cNvSpPr txBox="1"/>
          <p:nvPr/>
        </p:nvSpPr>
        <p:spPr>
          <a:xfrm>
            <a:off x="323850" y="539750"/>
            <a:ext cx="4248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照相机成像原理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6147" name="Picture 14" descr="照相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8" y="1179513"/>
            <a:ext cx="6210300" cy="395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15"/>
          <p:cNvSpPr txBox="1"/>
          <p:nvPr/>
        </p:nvSpPr>
        <p:spPr>
          <a:xfrm>
            <a:off x="26988" y="2573338"/>
            <a:ext cx="14097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物体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900" y="5073650"/>
            <a:ext cx="8523288" cy="1349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900" b="1" kern="0" cap="none" spc="0" normalizeH="0" baseline="0" noProof="0" dirty="0">
                <a:latin typeface="宋体" panose="02010600030101010101" pitchFamily="2" charset="-122"/>
                <a:ea typeface="+mj-ea"/>
                <a:cs typeface="+mj-cs"/>
              </a:rPr>
              <a:t>你知道照相机成什么特点的像吗？</a:t>
            </a:r>
            <a:endParaRPr kumimoji="0" lang="zh-CN" altLang="en-US" sz="3900" b="1" kern="0" cap="none" spc="0" normalizeH="0" baseline="0" noProof="0" dirty="0">
              <a:latin typeface="宋体" panose="02010600030101010101" pitchFamily="2" charset="-12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296863" y="638175"/>
            <a:ext cx="8229600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活动一：</a:t>
            </a:r>
            <a:r>
              <a:rPr lang="zh-CN" altLang="zh-CN" b="1" dirty="0"/>
              <a:t>利用模型照相机探究照相机成像特点。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2006600"/>
            <a:ext cx="8312150" cy="40449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实验并回答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照相机所成的像是</a:t>
            </a:r>
            <a:r>
              <a:rPr kumimoji="0" lang="en-US" altLang="zh-CN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立的（“正”或“倒”），</a:t>
            </a:r>
            <a:r>
              <a:rPr kumimoji="0" lang="en-US" altLang="zh-CN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的（“放大”或“缩小”）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像和物体在透镜的</a:t>
            </a:r>
            <a:r>
              <a:rPr kumimoji="0" lang="en-US" altLang="zh-CN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（“同一侧”或“两侧”）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3149600" y="3975100"/>
            <a:ext cx="5235575" cy="253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94200" y="2317750"/>
            <a:ext cx="544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倒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50" y="2905125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缩小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3050" y="3349625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两侧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charRg st="7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5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charRg st="58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393700" y="1073150"/>
            <a:ext cx="8489950" cy="1143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</a:rPr>
              <a:t>实验：取出“胶片”，观察“胶片”上有像吗？</a:t>
            </a:r>
            <a:endParaRPr lang="zh-CN" altLang="en-US" sz="3200" b="1" dirty="0">
              <a:solidFill>
                <a:schemeClr val="tx1"/>
              </a:solidFill>
              <a:ea typeface="黑体" panose="02010609060101010101" pitchFamily="2" charset="-122"/>
            </a:endParaRPr>
          </a:p>
        </p:txBody>
      </p:sp>
      <p:pic>
        <p:nvPicPr>
          <p:cNvPr id="11268" name="Picture 4" descr="C:\Documents and Settings\Administrator\桌面\7459137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0" y="2806700"/>
            <a:ext cx="32893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2717800"/>
            <a:ext cx="3244850" cy="233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6172200" y="806450"/>
            <a:ext cx="2711450" cy="48006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4000" b="1" dirty="0">
                <a:solidFill>
                  <a:srgbClr val="0D0D0D"/>
                </a:solidFill>
              </a:rPr>
              <a:t>数码相机</a:t>
            </a:r>
            <a:r>
              <a:rPr lang="zh-CN" altLang="en-US" sz="4000" b="1" dirty="0">
                <a:solidFill>
                  <a:schemeClr val="tx2"/>
                </a:solidFill>
              </a:rPr>
              <a:t>利用</a:t>
            </a:r>
            <a:r>
              <a:rPr lang="zh-CN" altLang="en-US" sz="4000" b="1" dirty="0">
                <a:solidFill>
                  <a:srgbClr val="FF0000"/>
                </a:solidFill>
              </a:rPr>
              <a:t>光学</a:t>
            </a:r>
            <a:r>
              <a:rPr lang="zh-CN" altLang="en-US" sz="4000" b="1" dirty="0">
                <a:solidFill>
                  <a:schemeClr val="tx2"/>
                </a:solidFill>
              </a:rPr>
              <a:t>或</a:t>
            </a:r>
            <a:r>
              <a:rPr lang="zh-CN" altLang="en-US" sz="4000" b="1" dirty="0">
                <a:solidFill>
                  <a:srgbClr val="FF0000"/>
                </a:solidFill>
              </a:rPr>
              <a:t>电子技术</a:t>
            </a:r>
            <a:r>
              <a:rPr lang="zh-CN" altLang="en-US" sz="4000" b="1" dirty="0">
                <a:solidFill>
                  <a:schemeClr val="tx2"/>
                </a:solidFill>
              </a:rPr>
              <a:t>，把倒立的像变成了正立的</a:t>
            </a:r>
            <a:r>
              <a:rPr lang="zh-CN" altLang="en-US" b="1" dirty="0">
                <a:solidFill>
                  <a:schemeClr val="tx2"/>
                </a:solidFill>
              </a:rPr>
              <a:t>。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pic>
        <p:nvPicPr>
          <p:cNvPr id="9219" name="Picture 4" descr="IMG_3023"/>
          <p:cNvPicPr>
            <a:picLocks noChangeAspect="1"/>
          </p:cNvPicPr>
          <p:nvPr/>
        </p:nvPicPr>
        <p:blipFill>
          <a:blip r:embed="rId1"/>
          <a:srcRect l="-1126" t="14725" r="1590" b="15120"/>
          <a:stretch>
            <a:fillRect/>
          </a:stretch>
        </p:blipFill>
        <p:spPr>
          <a:xfrm>
            <a:off x="304800" y="806450"/>
            <a:ext cx="5832475" cy="518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3" name="Oval 5"/>
          <p:cNvSpPr/>
          <p:nvPr/>
        </p:nvSpPr>
        <p:spPr>
          <a:xfrm>
            <a:off x="3579813" y="3162300"/>
            <a:ext cx="1125537" cy="809625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78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682" name="Picture 2" descr="http://www.itravelqq.com/uploadfile/2010/0915/2010091502590159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7155" y="1932962"/>
            <a:ext cx="2861071" cy="314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684" name="Picture 4" descr="http://pic7.nipic.com/20100527/2914622_18052109288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65575" y="2132104"/>
            <a:ext cx="3090527" cy="278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4" name="Text Box 8"/>
          <p:cNvSpPr txBox="1"/>
          <p:nvPr/>
        </p:nvSpPr>
        <p:spPr>
          <a:xfrm>
            <a:off x="539750" y="1600200"/>
            <a:ext cx="5032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5" name="Text Box 9"/>
          <p:cNvSpPr txBox="1"/>
          <p:nvPr/>
        </p:nvSpPr>
        <p:spPr>
          <a:xfrm>
            <a:off x="4787900" y="1600200"/>
            <a:ext cx="5032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246" name="TextBox 5"/>
          <p:cNvSpPr txBox="1"/>
          <p:nvPr/>
        </p:nvSpPr>
        <p:spPr>
          <a:xfrm>
            <a:off x="395288" y="333375"/>
            <a:ext cx="8135937" cy="1238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zh-CN" sz="3200" b="1" dirty="0">
                <a:solidFill>
                  <a:srgbClr val="0066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第一张照片变成了第二张照片，拍照的人是怎样做到的？</a:t>
            </a:r>
            <a:endParaRPr lang="zh-CN" altLang="en-US" sz="3200" b="1" dirty="0">
              <a:solidFill>
                <a:srgbClr val="0066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825" y="5454650"/>
            <a:ext cx="8532813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  若想使底片上的像变大，应使相机</a:t>
            </a:r>
            <a:r>
              <a:rPr lang="en-US" altLang="zh-CN" sz="2800" b="1" u="sng" dirty="0">
                <a:solidFill>
                  <a:schemeClr val="tx2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物体</a:t>
            </a:r>
            <a:r>
              <a:rPr lang="zh-CN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，同时使镜头</a:t>
            </a:r>
            <a:r>
              <a:rPr lang="en-US" altLang="zh-CN" sz="2800" b="1" u="sng" dirty="0">
                <a:solidFill>
                  <a:schemeClr val="tx2"/>
                </a:solidFill>
                <a:latin typeface="宋体" panose="02010600030101010101" pitchFamily="2" charset="-122"/>
              </a:rPr>
              <a:t>     </a:t>
            </a:r>
            <a:r>
              <a:rPr lang="zh-CN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底片（增大暗箱长度）。</a:t>
            </a:r>
            <a:endParaRPr lang="zh-CN" altLang="zh-CN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36880" name="Picture 16" descr="2010514119455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2032000"/>
            <a:ext cx="4248150" cy="277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7" descr="2008410162858397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0" y="2047875"/>
            <a:ext cx="4249738" cy="280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6483350" y="547370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靠近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7250" y="5962650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远离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WPS 演示</Application>
  <PresentationFormat/>
  <Paragraphs>273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黑体</vt:lpstr>
      <vt:lpstr>楷体_GB2312</vt:lpstr>
      <vt:lpstr>ˎ̥</vt:lpstr>
      <vt:lpstr>新宋体</vt:lpstr>
      <vt:lpstr>Times New Roman</vt:lpstr>
      <vt:lpstr>微软雅黑</vt:lpstr>
      <vt:lpstr>Arial Unicode MS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fqun</dc:creator>
  <cp:lastModifiedBy>Administrator</cp:lastModifiedBy>
  <cp:revision>729</cp:revision>
  <dcterms:created xsi:type="dcterms:W3CDTF">2004-12-04T02:49:41Z</dcterms:created>
  <dcterms:modified xsi:type="dcterms:W3CDTF">2018-11-28T13:55:53Z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