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2"/>
    <p:sldId id="259" r:id="rId3"/>
    <p:sldId id="260" r:id="rId4"/>
    <p:sldId id="267" r:id="rId5"/>
    <p:sldId id="264" r:id="rId6"/>
    <p:sldId id="265" r:id="rId7"/>
    <p:sldId id="266" r:id="rId8"/>
    <p:sldId id="278" r:id="rId9"/>
    <p:sldId id="283" r:id="rId10"/>
    <p:sldId id="272" r:id="rId11"/>
    <p:sldId id="273" r:id="rId12"/>
    <p:sldId id="280" r:id="rId13"/>
    <p:sldId id="275" r:id="rId14"/>
    <p:sldId id="282" r:id="rId15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7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眉占位符 122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dirty="0"/>
          </a:p>
        </p:txBody>
      </p:sp>
      <p:sp>
        <p:nvSpPr>
          <p:cNvPr id="12291" name="日期占位符 1229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dirty="0"/>
          </a:p>
        </p:txBody>
      </p:sp>
      <p:sp>
        <p:nvSpPr>
          <p:cNvPr id="12292" name="幻灯片图像占位符 1229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3" name="文本占位符 1229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294" name="页脚占位符 1229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dirty="0"/>
          </a:p>
        </p:txBody>
      </p:sp>
      <p:sp>
        <p:nvSpPr>
          <p:cNvPr id="12295" name="灯片编号占位符 1229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59393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文本占位符 59394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55297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1748" name="日期占位符 317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49" name="页脚占位符 317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0" name="灯片编号占位符 317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.SC-201809101029\Desktop\&#26032;&#24314;&#25991;&#20214;&#22841;\&#35270;&#39057;&#32032;&#26448;.wm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标题 6146"/>
          <p:cNvSpPr>
            <a:spLocks noGrp="1"/>
          </p:cNvSpPr>
          <p:nvPr>
            <p:ph type="ctrTitle"/>
          </p:nvPr>
        </p:nvSpPr>
        <p:spPr>
          <a:xfrm>
            <a:off x="762000" y="609600"/>
            <a:ext cx="7850188" cy="4652963"/>
          </a:xfrm>
          <a:ln/>
        </p:spPr>
        <p:txBody>
          <a:bodyPr anchor="ctr"/>
          <a:lstStyle/>
          <a:p>
            <a:pPr algn="l" defTabSz="914400">
              <a:buSzPct val="100000"/>
            </a:pPr>
            <a:r>
              <a:rPr lang="en-US" altLang="zh-CN" sz="4400" b="1" kern="1200" baseline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/>
            </a:r>
            <a:br>
              <a:rPr lang="en-US" altLang="zh-CN" sz="4400" b="1" kern="1200" baseline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</a:br>
            <a:r>
              <a:rPr lang="en-US" altLang="zh-CN" sz="4400" b="1" kern="1200" baseline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        </a:t>
            </a:r>
            <a:r>
              <a:rPr lang="zh-CN" altLang="en-US" sz="4400" b="1" kern="1200" baseline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探究水的</a:t>
            </a:r>
            <a:r>
              <a:rPr lang="zh-CN" altLang="en-US" sz="5400" b="1" kern="1200" baseline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沸腾</a:t>
            </a:r>
            <a:r>
              <a:rPr lang="zh-CN" altLang="en-US" sz="4400" b="1" kern="1200" baseline="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 特点              </a:t>
            </a:r>
            <a:endParaRPr lang="zh-CN" altLang="en-US" sz="4400" b="1" kern="1200" baseline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152400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实验课题：</a:t>
            </a:r>
            <a:endParaRPr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3009"/>
          <p:cNvSpPr txBox="1"/>
          <p:nvPr/>
        </p:nvSpPr>
        <p:spPr>
          <a:xfrm>
            <a:off x="381001" y="1143000"/>
            <a:ext cx="86106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ea"/>
                <a:ea typeface="+mn-ea"/>
              </a:rPr>
              <a:t>2</a:t>
            </a:r>
            <a:r>
              <a:rPr lang="zh-CN" altLang="en-US" sz="2800" b="1" dirty="0">
                <a:latin typeface="+mn-ea"/>
                <a:ea typeface="+mn-ea"/>
              </a:rPr>
              <a:t>、请判断下列图像属于水的沸腾图像的是（   ）</a:t>
            </a:r>
          </a:p>
        </p:txBody>
      </p:sp>
      <p:grpSp>
        <p:nvGrpSpPr>
          <p:cNvPr id="43011" name="组合 43010"/>
          <p:cNvGrpSpPr/>
          <p:nvPr/>
        </p:nvGrpSpPr>
        <p:grpSpPr>
          <a:xfrm>
            <a:off x="179388" y="2306638"/>
            <a:ext cx="8864600" cy="2613025"/>
            <a:chOff x="0" y="0"/>
            <a:chExt cx="5584" cy="1646"/>
          </a:xfrm>
        </p:grpSpPr>
        <p:grpSp>
          <p:nvGrpSpPr>
            <p:cNvPr id="43012" name="组合 43011"/>
            <p:cNvGrpSpPr/>
            <p:nvPr/>
          </p:nvGrpSpPr>
          <p:grpSpPr>
            <a:xfrm>
              <a:off x="45" y="272"/>
              <a:ext cx="1270" cy="1134"/>
              <a:chOff x="0" y="0"/>
              <a:chExt cx="1860" cy="1996"/>
            </a:xfrm>
          </p:grpSpPr>
          <p:sp>
            <p:nvSpPr>
              <p:cNvPr id="43013" name="直接连接符 43012"/>
              <p:cNvSpPr/>
              <p:nvPr/>
            </p:nvSpPr>
            <p:spPr>
              <a:xfrm flipV="1">
                <a:off x="0" y="0"/>
                <a:ext cx="0" cy="19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43014" name="直接连接符 43013"/>
              <p:cNvSpPr/>
              <p:nvPr/>
            </p:nvSpPr>
            <p:spPr>
              <a:xfrm>
                <a:off x="0" y="1996"/>
                <a:ext cx="186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sp>
          <p:nvSpPr>
            <p:cNvPr id="43015" name="直接连接符 43014"/>
            <p:cNvSpPr/>
            <p:nvPr/>
          </p:nvSpPr>
          <p:spPr>
            <a:xfrm flipV="1">
              <a:off x="45" y="454"/>
              <a:ext cx="998" cy="68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43016" name="组合 43015"/>
            <p:cNvGrpSpPr/>
            <p:nvPr/>
          </p:nvGrpSpPr>
          <p:grpSpPr>
            <a:xfrm>
              <a:off x="1497" y="272"/>
              <a:ext cx="1270" cy="1134"/>
              <a:chOff x="0" y="0"/>
              <a:chExt cx="1860" cy="1996"/>
            </a:xfrm>
          </p:grpSpPr>
          <p:sp>
            <p:nvSpPr>
              <p:cNvPr id="43017" name="直接连接符 43016"/>
              <p:cNvSpPr/>
              <p:nvPr/>
            </p:nvSpPr>
            <p:spPr>
              <a:xfrm flipV="1">
                <a:off x="0" y="0"/>
                <a:ext cx="0" cy="19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43018" name="直接连接符 43017"/>
              <p:cNvSpPr/>
              <p:nvPr/>
            </p:nvSpPr>
            <p:spPr>
              <a:xfrm>
                <a:off x="0" y="1996"/>
                <a:ext cx="186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grpSp>
          <p:nvGrpSpPr>
            <p:cNvPr id="43019" name="组合 43018"/>
            <p:cNvGrpSpPr/>
            <p:nvPr/>
          </p:nvGrpSpPr>
          <p:grpSpPr>
            <a:xfrm>
              <a:off x="2858" y="272"/>
              <a:ext cx="1270" cy="1134"/>
              <a:chOff x="0" y="0"/>
              <a:chExt cx="1860" cy="1996"/>
            </a:xfrm>
          </p:grpSpPr>
          <p:sp>
            <p:nvSpPr>
              <p:cNvPr id="43020" name="直接连接符 43019"/>
              <p:cNvSpPr/>
              <p:nvPr/>
            </p:nvSpPr>
            <p:spPr>
              <a:xfrm flipV="1">
                <a:off x="0" y="0"/>
                <a:ext cx="0" cy="19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43021" name="直接连接符 43020"/>
              <p:cNvSpPr/>
              <p:nvPr/>
            </p:nvSpPr>
            <p:spPr>
              <a:xfrm>
                <a:off x="0" y="1996"/>
                <a:ext cx="186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grpSp>
          <p:nvGrpSpPr>
            <p:cNvPr id="43022" name="组合 43021"/>
            <p:cNvGrpSpPr/>
            <p:nvPr/>
          </p:nvGrpSpPr>
          <p:grpSpPr>
            <a:xfrm>
              <a:off x="4309" y="272"/>
              <a:ext cx="1270" cy="1134"/>
              <a:chOff x="0" y="0"/>
              <a:chExt cx="1860" cy="1996"/>
            </a:xfrm>
          </p:grpSpPr>
          <p:sp>
            <p:nvSpPr>
              <p:cNvPr id="43023" name="直接连接符 43022"/>
              <p:cNvSpPr/>
              <p:nvPr/>
            </p:nvSpPr>
            <p:spPr>
              <a:xfrm flipV="1">
                <a:off x="0" y="0"/>
                <a:ext cx="0" cy="1996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  <p:sp>
            <p:nvSpPr>
              <p:cNvPr id="43024" name="直接连接符 43023"/>
              <p:cNvSpPr/>
              <p:nvPr/>
            </p:nvSpPr>
            <p:spPr>
              <a:xfrm>
                <a:off x="0" y="1996"/>
                <a:ext cx="1860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headEnd type="none" w="med" len="med"/>
                <a:tailEnd type="triangle" w="med" len="med"/>
              </a:ln>
            </p:spPr>
          </p:sp>
        </p:grpSp>
        <p:grpSp>
          <p:nvGrpSpPr>
            <p:cNvPr id="43025" name="组合 43024"/>
            <p:cNvGrpSpPr/>
            <p:nvPr/>
          </p:nvGrpSpPr>
          <p:grpSpPr>
            <a:xfrm>
              <a:off x="1497" y="363"/>
              <a:ext cx="907" cy="817"/>
              <a:chOff x="0" y="0"/>
              <a:chExt cx="907" cy="817"/>
            </a:xfrm>
          </p:grpSpPr>
          <p:sp>
            <p:nvSpPr>
              <p:cNvPr id="43026" name="直接连接符 43025"/>
              <p:cNvSpPr/>
              <p:nvPr/>
            </p:nvSpPr>
            <p:spPr>
              <a:xfrm flipV="1">
                <a:off x="0" y="408"/>
                <a:ext cx="181" cy="409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27" name="直接连接符 43026"/>
              <p:cNvSpPr/>
              <p:nvPr/>
            </p:nvSpPr>
            <p:spPr>
              <a:xfrm>
                <a:off x="181" y="408"/>
                <a:ext cx="409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28" name="直接连接符 43027"/>
              <p:cNvSpPr/>
              <p:nvPr/>
            </p:nvSpPr>
            <p:spPr>
              <a:xfrm flipV="1">
                <a:off x="590" y="0"/>
                <a:ext cx="317" cy="408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29" name="组合 43028"/>
            <p:cNvGrpSpPr/>
            <p:nvPr/>
          </p:nvGrpSpPr>
          <p:grpSpPr>
            <a:xfrm>
              <a:off x="2858" y="953"/>
              <a:ext cx="952" cy="317"/>
              <a:chOff x="0" y="0"/>
              <a:chExt cx="952" cy="317"/>
            </a:xfrm>
          </p:grpSpPr>
          <p:sp>
            <p:nvSpPr>
              <p:cNvPr id="43030" name="直接连接符 43029"/>
              <p:cNvSpPr/>
              <p:nvPr/>
            </p:nvSpPr>
            <p:spPr>
              <a:xfrm flipV="1">
                <a:off x="0" y="0"/>
                <a:ext cx="272" cy="317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31" name="直接连接符 43030"/>
              <p:cNvSpPr/>
              <p:nvPr/>
            </p:nvSpPr>
            <p:spPr>
              <a:xfrm>
                <a:off x="272" y="0"/>
                <a:ext cx="680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43032" name="组合 43031"/>
            <p:cNvGrpSpPr/>
            <p:nvPr/>
          </p:nvGrpSpPr>
          <p:grpSpPr>
            <a:xfrm>
              <a:off x="4309" y="590"/>
              <a:ext cx="953" cy="317"/>
              <a:chOff x="0" y="0"/>
              <a:chExt cx="953" cy="317"/>
            </a:xfrm>
          </p:grpSpPr>
          <p:sp>
            <p:nvSpPr>
              <p:cNvPr id="43033" name="直接连接符 43032"/>
              <p:cNvSpPr/>
              <p:nvPr/>
            </p:nvSpPr>
            <p:spPr>
              <a:xfrm>
                <a:off x="0" y="0"/>
                <a:ext cx="318" cy="317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43034" name="直接连接符 43033"/>
              <p:cNvSpPr/>
              <p:nvPr/>
            </p:nvSpPr>
            <p:spPr>
              <a:xfrm>
                <a:off x="318" y="317"/>
                <a:ext cx="635" cy="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3035" name="文本框 43034"/>
            <p:cNvSpPr txBox="1"/>
            <p:nvPr/>
          </p:nvSpPr>
          <p:spPr>
            <a:xfrm>
              <a:off x="0" y="0"/>
              <a:ext cx="26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3036" name="文本框 43035"/>
            <p:cNvSpPr txBox="1"/>
            <p:nvPr/>
          </p:nvSpPr>
          <p:spPr>
            <a:xfrm>
              <a:off x="1128" y="1270"/>
              <a:ext cx="19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3037" name="文本框 43036"/>
            <p:cNvSpPr txBox="1"/>
            <p:nvPr/>
          </p:nvSpPr>
          <p:spPr>
            <a:xfrm>
              <a:off x="1452" y="46"/>
              <a:ext cx="26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3038" name="文本框 43037"/>
            <p:cNvSpPr txBox="1"/>
            <p:nvPr/>
          </p:nvSpPr>
          <p:spPr>
            <a:xfrm>
              <a:off x="2580" y="1316"/>
              <a:ext cx="19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3039" name="文本框 43038"/>
            <p:cNvSpPr txBox="1"/>
            <p:nvPr/>
          </p:nvSpPr>
          <p:spPr>
            <a:xfrm>
              <a:off x="2812" y="46"/>
              <a:ext cx="26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3040" name="文本框 43039"/>
            <p:cNvSpPr txBox="1"/>
            <p:nvPr/>
          </p:nvSpPr>
          <p:spPr>
            <a:xfrm>
              <a:off x="3940" y="1316"/>
              <a:ext cx="19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3041" name="文本框 43040"/>
            <p:cNvSpPr txBox="1"/>
            <p:nvPr/>
          </p:nvSpPr>
          <p:spPr>
            <a:xfrm>
              <a:off x="4264" y="46"/>
              <a:ext cx="26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3042" name="文本框 43041"/>
            <p:cNvSpPr txBox="1"/>
            <p:nvPr/>
          </p:nvSpPr>
          <p:spPr>
            <a:xfrm>
              <a:off x="5392" y="1316"/>
              <a:ext cx="192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t</a:t>
              </a:r>
            </a:p>
          </p:txBody>
        </p:sp>
      </p:grpSp>
      <p:grpSp>
        <p:nvGrpSpPr>
          <p:cNvPr id="43043" name="组合 43042"/>
          <p:cNvGrpSpPr/>
          <p:nvPr/>
        </p:nvGrpSpPr>
        <p:grpSpPr>
          <a:xfrm>
            <a:off x="868363" y="4581525"/>
            <a:ext cx="7377112" cy="595313"/>
            <a:chOff x="0" y="0"/>
            <a:chExt cx="4647" cy="375"/>
          </a:xfrm>
        </p:grpSpPr>
        <p:sp>
          <p:nvSpPr>
            <p:cNvPr id="43044" name="文本框 43043"/>
            <p:cNvSpPr txBox="1"/>
            <p:nvPr/>
          </p:nvSpPr>
          <p:spPr>
            <a:xfrm>
              <a:off x="0" y="39"/>
              <a:ext cx="28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43045" name="文本框 43044"/>
            <p:cNvSpPr txBox="1"/>
            <p:nvPr/>
          </p:nvSpPr>
          <p:spPr>
            <a:xfrm>
              <a:off x="1502" y="45"/>
              <a:ext cx="267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3046" name="文本框 43045"/>
            <p:cNvSpPr txBox="1"/>
            <p:nvPr/>
          </p:nvSpPr>
          <p:spPr>
            <a:xfrm>
              <a:off x="2915" y="45"/>
              <a:ext cx="28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3047" name="文本框 43046"/>
            <p:cNvSpPr txBox="1"/>
            <p:nvPr/>
          </p:nvSpPr>
          <p:spPr>
            <a:xfrm>
              <a:off x="4367" y="0"/>
              <a:ext cx="280" cy="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latin typeface="Times New Roman" panose="02020603050405020304" pitchFamily="18" charset="0"/>
                </a:rPr>
                <a:t>D</a:t>
              </a:r>
            </a:p>
          </p:txBody>
        </p:sp>
      </p:grpSp>
      <p:sp>
        <p:nvSpPr>
          <p:cNvPr id="43048" name="文本框 43047"/>
          <p:cNvSpPr txBox="1"/>
          <p:nvPr/>
        </p:nvSpPr>
        <p:spPr>
          <a:xfrm>
            <a:off x="7467600" y="1219200"/>
            <a:ext cx="936625" cy="523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</a:p>
        </p:txBody>
      </p:sp>
      <p:grpSp>
        <p:nvGrpSpPr>
          <p:cNvPr id="41" name="组 7"/>
          <p:cNvGrpSpPr/>
          <p:nvPr/>
        </p:nvGrpSpPr>
        <p:grpSpPr>
          <a:xfrm>
            <a:off x="381000" y="381000"/>
            <a:ext cx="2557473" cy="660977"/>
            <a:chOff x="2430871" y="864790"/>
            <a:chExt cx="1918105" cy="49573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2" name="椭圆 41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圆角矩形 42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44" name="组 1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46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5" name="文本框 11"/>
            <p:cNvSpPr txBox="1"/>
            <p:nvPr/>
          </p:nvSpPr>
          <p:spPr>
            <a:xfrm>
              <a:off x="3124528" y="921942"/>
              <a:ext cx="85263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itchFamily="2" charset="-122"/>
                  <a:ea typeface="华文中宋" pitchFamily="2" charset="-122"/>
                </a:rPr>
                <a:t>练 习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44033" descr="水浴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2200" y="1447800"/>
            <a:ext cx="2702246" cy="487680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 bwMode="auto">
          <a:xfrm>
            <a:off x="2190733" y="1349990"/>
            <a:ext cx="6466323" cy="0"/>
          </a:xfrm>
          <a:prstGeom prst="line">
            <a:avLst/>
          </a:prstGeom>
          <a:ln w="28575">
            <a:solidFill>
              <a:schemeClr val="accent1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015473" y="1228070"/>
            <a:ext cx="228600" cy="228600"/>
            <a:chOff x="2743200" y="1676400"/>
            <a:chExt cx="152400" cy="152400"/>
          </a:xfrm>
        </p:grpSpPr>
        <p:sp>
          <p:nvSpPr>
            <p:cNvPr id="6" name="椭圆 5"/>
            <p:cNvSpPr/>
            <p:nvPr/>
          </p:nvSpPr>
          <p:spPr bwMode="auto">
            <a:xfrm>
              <a:off x="2743200" y="1676400"/>
              <a:ext cx="152400" cy="152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0"/>
                  </a:schemeClr>
                </a:gs>
                <a:gs pos="67000">
                  <a:schemeClr val="accent1">
                    <a:shade val="67500"/>
                    <a:satMod val="115000"/>
                    <a:alpha val="23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2781300" y="17145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19400" y="762000"/>
            <a:ext cx="52341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想一想：小试管中的水能沸腾吗</a:t>
            </a:r>
            <a:endParaRPr lang="zh-CN" altLang="en-US" sz="28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2717" y="888325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1</a:t>
            </a:r>
            <a:endParaRPr lang="zh-CN" altLang="en-US" sz="5400" dirty="0">
              <a:solidFill>
                <a:schemeClr val="accent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0" name="直接连接符 9"/>
          <p:cNvCxnSpPr>
            <a:stCxn id="7" idx="3"/>
          </p:cNvCxnSpPr>
          <p:nvPr/>
        </p:nvCxnSpPr>
        <p:spPr bwMode="auto">
          <a:xfrm flipH="1">
            <a:off x="1743402" y="1382781"/>
            <a:ext cx="345960" cy="491719"/>
          </a:xfrm>
          <a:prstGeom prst="line">
            <a:avLst/>
          </a:prstGeom>
          <a:ln w="28575">
            <a:solidFill>
              <a:schemeClr val="accent1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 bwMode="auto">
          <a:xfrm flipH="1">
            <a:off x="864043" y="1874500"/>
            <a:ext cx="879359" cy="0"/>
          </a:xfrm>
          <a:prstGeom prst="line">
            <a:avLst/>
          </a:prstGeom>
          <a:ln w="28575">
            <a:solidFill>
              <a:schemeClr val="accent1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2" name="矩形 2"/>
          <p:cNvSpPr/>
          <p:nvPr/>
        </p:nvSpPr>
        <p:spPr>
          <a:xfrm>
            <a:off x="914400" y="1066800"/>
            <a:ext cx="672790" cy="575702"/>
          </a:xfrm>
          <a:custGeom>
            <a:avLst/>
            <a:gdLst/>
            <a:ahLst/>
            <a:cxnLst/>
            <a:rect l="l" t="t" r="r" b="b"/>
            <a:pathLst>
              <a:path w="1036365" h="886811">
                <a:moveTo>
                  <a:pt x="754039" y="0"/>
                </a:moveTo>
                <a:lnTo>
                  <a:pt x="1036365" y="429554"/>
                </a:lnTo>
                <a:lnTo>
                  <a:pt x="784530" y="883036"/>
                </a:lnTo>
                <a:lnTo>
                  <a:pt x="783106" y="880650"/>
                </a:lnTo>
                <a:lnTo>
                  <a:pt x="264749" y="886811"/>
                </a:lnTo>
                <a:lnTo>
                  <a:pt x="0" y="443416"/>
                </a:lnTo>
                <a:lnTo>
                  <a:pt x="242827" y="5981"/>
                </a:lnTo>
                <a:lnTo>
                  <a:pt x="241773" y="4216"/>
                </a:lnTo>
                <a:lnTo>
                  <a:pt x="243839" y="4190"/>
                </a:lnTo>
                <a:close/>
              </a:path>
            </a:pathLst>
          </a:custGeom>
          <a:solidFill>
            <a:srgbClr val="00B0F0"/>
          </a:solidFill>
          <a:ln w="12700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13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41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338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349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3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4" nodeType="withEffect">
                                  <p:stCondLst>
                                    <p:cond delay="361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5" nodeType="withEffect">
                                  <p:stCondLst>
                                    <p:cond delay="366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6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" grpId="1"/>
      <p:bldP spid="9" grpId="2"/>
      <p:bldP spid="9" grpId="3"/>
      <p:bldP spid="9" grpId="4"/>
      <p:bldP spid="9" grpId="5"/>
      <p:bldP spid="9" grpId="6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 bwMode="auto">
          <a:xfrm>
            <a:off x="1463427" y="1959590"/>
            <a:ext cx="6466323" cy="0"/>
          </a:xfrm>
          <a:prstGeom prst="line">
            <a:avLst/>
          </a:prstGeom>
          <a:ln w="28575">
            <a:solidFill>
              <a:schemeClr val="accent1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288167" y="1837670"/>
            <a:ext cx="228600" cy="228600"/>
            <a:chOff x="2743200" y="1676400"/>
            <a:chExt cx="152400" cy="152400"/>
          </a:xfrm>
        </p:grpSpPr>
        <p:sp>
          <p:nvSpPr>
            <p:cNvPr id="9" name="椭圆 8"/>
            <p:cNvSpPr/>
            <p:nvPr/>
          </p:nvSpPr>
          <p:spPr bwMode="auto">
            <a:xfrm>
              <a:off x="2743200" y="1676400"/>
              <a:ext cx="152400" cy="1524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  <a:alpha val="0"/>
                  </a:schemeClr>
                </a:gs>
                <a:gs pos="67000">
                  <a:schemeClr val="accent1">
                    <a:shade val="67500"/>
                    <a:satMod val="115000"/>
                    <a:alpha val="23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2781300" y="1714500"/>
              <a:ext cx="76200" cy="76200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219200" y="1447800"/>
            <a:ext cx="739817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想一想：</a:t>
            </a:r>
            <a:r>
              <a:rPr lang="zh-CN" altLang="en-US" sz="2800" b="1" dirty="0" smtClean="0">
                <a:solidFill>
                  <a:schemeClr val="accent2"/>
                </a:solidFill>
                <a:latin typeface="+mn-ea"/>
              </a:rPr>
              <a:t>能不能用酒精温度计测量沸水的温度</a:t>
            </a:r>
            <a:endParaRPr lang="zh-CN" altLang="en-US" sz="2800" dirty="0" smtClean="0">
              <a:latin typeface="+mn-ea"/>
            </a:endParaRPr>
          </a:p>
          <a:p>
            <a:pPr algn="ctr"/>
            <a:endParaRPr lang="zh-CN" altLang="en-US" sz="28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5411" y="1497925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accent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黑体" pitchFamily="49" charset="-122"/>
                <a:ea typeface="黑体" pitchFamily="49" charset="-122"/>
              </a:rPr>
              <a:t>2</a:t>
            </a:r>
            <a:endParaRPr lang="zh-CN" altLang="en-US" sz="5400" dirty="0">
              <a:solidFill>
                <a:schemeClr val="accent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3" name="直接连接符 12"/>
          <p:cNvCxnSpPr>
            <a:stCxn id="10" idx="3"/>
          </p:cNvCxnSpPr>
          <p:nvPr/>
        </p:nvCxnSpPr>
        <p:spPr bwMode="auto">
          <a:xfrm flipH="1">
            <a:off x="1016096" y="1992381"/>
            <a:ext cx="345960" cy="491719"/>
          </a:xfrm>
          <a:prstGeom prst="line">
            <a:avLst/>
          </a:prstGeom>
          <a:ln w="28575">
            <a:solidFill>
              <a:schemeClr val="accent1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 bwMode="auto">
          <a:xfrm flipH="1">
            <a:off x="136737" y="2484100"/>
            <a:ext cx="879359" cy="0"/>
          </a:xfrm>
          <a:prstGeom prst="line">
            <a:avLst/>
          </a:prstGeom>
          <a:ln w="28575">
            <a:solidFill>
              <a:schemeClr val="accent1">
                <a:alpha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2"/>
          <p:cNvSpPr/>
          <p:nvPr/>
        </p:nvSpPr>
        <p:spPr>
          <a:xfrm>
            <a:off x="228600" y="1752600"/>
            <a:ext cx="672790" cy="575702"/>
          </a:xfrm>
          <a:custGeom>
            <a:avLst/>
            <a:gdLst/>
            <a:ahLst/>
            <a:cxnLst/>
            <a:rect l="l" t="t" r="r" b="b"/>
            <a:pathLst>
              <a:path w="1036365" h="886811">
                <a:moveTo>
                  <a:pt x="754039" y="0"/>
                </a:moveTo>
                <a:lnTo>
                  <a:pt x="1036365" y="429554"/>
                </a:lnTo>
                <a:lnTo>
                  <a:pt x="784530" y="883036"/>
                </a:lnTo>
                <a:lnTo>
                  <a:pt x="783106" y="880650"/>
                </a:lnTo>
                <a:lnTo>
                  <a:pt x="264749" y="886811"/>
                </a:lnTo>
                <a:lnTo>
                  <a:pt x="0" y="443416"/>
                </a:lnTo>
                <a:lnTo>
                  <a:pt x="242827" y="5981"/>
                </a:lnTo>
                <a:lnTo>
                  <a:pt x="241773" y="4216"/>
                </a:lnTo>
                <a:lnTo>
                  <a:pt x="243839" y="4190"/>
                </a:lnTo>
                <a:close/>
              </a:path>
            </a:pathLst>
          </a:custGeom>
          <a:solidFill>
            <a:srgbClr val="00B0F0"/>
          </a:solidFill>
          <a:ln w="12700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113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141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338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2" nodeType="withEffect">
                                  <p:stCondLst>
                                    <p:cond delay="349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3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4" nodeType="withEffect">
                                  <p:stCondLst>
                                    <p:cond delay="361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5" nodeType="withEffect">
                                  <p:stCondLst>
                                    <p:cond delay="366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6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2" grpId="1"/>
      <p:bldP spid="12" grpId="2"/>
      <p:bldP spid="12" grpId="3"/>
      <p:bldP spid="12" grpId="4"/>
      <p:bldP spid="12" grpId="5"/>
      <p:bldP spid="12" grpId="6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41525"/>
            <a:ext cx="8915400" cy="301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2"/>
          <p:cNvSpPr/>
          <p:nvPr/>
        </p:nvSpPr>
        <p:spPr>
          <a:xfrm>
            <a:off x="457200" y="1219200"/>
            <a:ext cx="672790" cy="575702"/>
          </a:xfrm>
          <a:custGeom>
            <a:avLst/>
            <a:gdLst/>
            <a:ahLst/>
            <a:cxnLst/>
            <a:rect l="l" t="t" r="r" b="b"/>
            <a:pathLst>
              <a:path w="1036365" h="886811">
                <a:moveTo>
                  <a:pt x="754039" y="0"/>
                </a:moveTo>
                <a:lnTo>
                  <a:pt x="1036365" y="429554"/>
                </a:lnTo>
                <a:lnTo>
                  <a:pt x="784530" y="883036"/>
                </a:lnTo>
                <a:lnTo>
                  <a:pt x="783106" y="880650"/>
                </a:lnTo>
                <a:lnTo>
                  <a:pt x="264749" y="886811"/>
                </a:lnTo>
                <a:lnTo>
                  <a:pt x="0" y="443416"/>
                </a:lnTo>
                <a:lnTo>
                  <a:pt x="242827" y="5981"/>
                </a:lnTo>
                <a:lnTo>
                  <a:pt x="241773" y="4216"/>
                </a:lnTo>
                <a:lnTo>
                  <a:pt x="243839" y="4190"/>
                </a:lnTo>
                <a:close/>
              </a:path>
            </a:pathLst>
          </a:custGeom>
          <a:solidFill>
            <a:srgbClr val="00B050"/>
          </a:solidFill>
          <a:ln w="12700">
            <a:gradFill flip="none" rotWithShape="1">
              <a:gsLst>
                <a:gs pos="0">
                  <a:srgbClr val="FCFDFD"/>
                </a:gs>
                <a:gs pos="100000">
                  <a:srgbClr val="CFD4D0"/>
                </a:gs>
              </a:gsLst>
              <a:lin ang="8100000" scaled="1"/>
              <a:tileRect/>
            </a:gradFill>
          </a:ln>
          <a:effectLst>
            <a:outerShdw blurRad="342900" dist="152400" dir="8100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1219200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你能从沸点表总结哪些规律</a:t>
            </a:r>
            <a:endParaRPr lang="zh-CN" alt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6792900">
            <a:off x="4658870" y="614353"/>
            <a:ext cx="1018493" cy="1026254"/>
            <a:chOff x="4823407" y="3433269"/>
            <a:chExt cx="1018493" cy="1026254"/>
          </a:xfrm>
        </p:grpSpPr>
        <p:sp>
          <p:nvSpPr>
            <p:cNvPr id="5" name="圆角矩形 1"/>
            <p:cNvSpPr/>
            <p:nvPr/>
          </p:nvSpPr>
          <p:spPr>
            <a:xfrm>
              <a:off x="4823407" y="3433269"/>
              <a:ext cx="910676" cy="913405"/>
            </a:xfrm>
            <a:custGeom>
              <a:avLst/>
              <a:gdLst/>
              <a:ahLst/>
              <a:cxnLst/>
              <a:rect l="l" t="t" r="r" b="b"/>
              <a:pathLst>
                <a:path w="864096" h="866686">
                  <a:moveTo>
                    <a:pt x="180020" y="0"/>
                  </a:moveTo>
                  <a:lnTo>
                    <a:pt x="684076" y="0"/>
                  </a:lnTo>
                  <a:cubicBezTo>
                    <a:pt x="783498" y="0"/>
                    <a:pt x="864096" y="80598"/>
                    <a:pt x="864096" y="180020"/>
                  </a:cubicBezTo>
                  <a:cubicBezTo>
                    <a:pt x="864096" y="279442"/>
                    <a:pt x="783498" y="360040"/>
                    <a:pt x="684076" y="360040"/>
                  </a:cubicBezTo>
                  <a:lnTo>
                    <a:pt x="360040" y="360040"/>
                  </a:lnTo>
                  <a:lnTo>
                    <a:pt x="360040" y="686666"/>
                  </a:lnTo>
                  <a:cubicBezTo>
                    <a:pt x="360040" y="786088"/>
                    <a:pt x="279442" y="866686"/>
                    <a:pt x="180020" y="866686"/>
                  </a:cubicBezTo>
                  <a:cubicBezTo>
                    <a:pt x="80598" y="866686"/>
                    <a:pt x="0" y="786088"/>
                    <a:pt x="0" y="686666"/>
                  </a:cubicBezTo>
                  <a:lnTo>
                    <a:pt x="0" y="182610"/>
                  </a:lnTo>
                  <a:lnTo>
                    <a:pt x="131" y="181315"/>
                  </a:lnTo>
                  <a:cubicBezTo>
                    <a:pt x="2" y="180884"/>
                    <a:pt x="0" y="180452"/>
                    <a:pt x="0" y="180020"/>
                  </a:cubicBezTo>
                  <a:cubicBezTo>
                    <a:pt x="0" y="80598"/>
                    <a:pt x="80598" y="0"/>
                    <a:pt x="180020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6"/>
            <p:cNvSpPr/>
            <p:nvPr/>
          </p:nvSpPr>
          <p:spPr>
            <a:xfrm>
              <a:off x="5250509" y="3874282"/>
              <a:ext cx="591391" cy="585241"/>
            </a:xfrm>
            <a:custGeom>
              <a:avLst/>
              <a:gdLst/>
              <a:ahLst/>
              <a:cxnLst/>
              <a:rect l="l" t="t" r="r" b="b"/>
              <a:pathLst>
                <a:path w="561142" h="555307">
                  <a:moveTo>
                    <a:pt x="0" y="0"/>
                  </a:moveTo>
                  <a:lnTo>
                    <a:pt x="260421" y="0"/>
                  </a:lnTo>
                  <a:lnTo>
                    <a:pt x="561142" y="300720"/>
                  </a:lnTo>
                  <a:cubicBezTo>
                    <a:pt x="631443" y="371022"/>
                    <a:pt x="631443" y="485005"/>
                    <a:pt x="561142" y="555307"/>
                  </a:cubicBezTo>
                  <a:cubicBezTo>
                    <a:pt x="490840" y="625609"/>
                    <a:pt x="376857" y="625609"/>
                    <a:pt x="306555" y="555307"/>
                  </a:cubicBezTo>
                  <a:lnTo>
                    <a:pt x="0" y="24875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18012829">
              <a:off x="4873010" y="3485430"/>
              <a:ext cx="365124" cy="365124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59"/>
            <p:cNvSpPr txBox="1"/>
            <p:nvPr/>
          </p:nvSpPr>
          <p:spPr>
            <a:xfrm rot="14807100">
              <a:off x="4873010" y="3510137"/>
              <a:ext cx="4057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Impact" panose="020B0806030902050204" pitchFamily="34" charset="0"/>
                </a:rPr>
                <a:t>    ？</a:t>
              </a:r>
              <a:endParaRPr lang="zh-CN" altLang="en-US" sz="2000" dirty="0">
                <a:latin typeface="Impact" panose="020B0806030902050204" pitchFamily="34" charset="0"/>
              </a:endParaRPr>
            </a:p>
          </p:txBody>
        </p:sp>
      </p:grpSp>
      <p:sp>
        <p:nvSpPr>
          <p:cNvPr id="12" name="圆角矩形 14"/>
          <p:cNvSpPr>
            <a:spLocks noChangeArrowheads="1"/>
          </p:cNvSpPr>
          <p:nvPr/>
        </p:nvSpPr>
        <p:spPr bwMode="auto">
          <a:xfrm>
            <a:off x="533400" y="914400"/>
            <a:ext cx="3972204" cy="645220"/>
          </a:xfrm>
          <a:custGeom>
            <a:avLst/>
            <a:gdLst>
              <a:gd name="T0" fmla="*/ 0 w 3960440"/>
              <a:gd name="T1" fmla="*/ 0 h 648072"/>
              <a:gd name="T2" fmla="*/ 3960440 w 3960440"/>
              <a:gd name="T3" fmla="*/ 648072 h 648072"/>
            </a:gdLst>
            <a:ahLst/>
            <a:cxnLst/>
            <a:rect l="T0" t="T1" r="T2" b="T3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  <a:extLst/>
        </p:spPr>
        <p:txBody>
          <a:bodyPr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宋体"/>
              </a:rPr>
              <a:t>为什么可以用纸杯烧水</a:t>
            </a:r>
            <a:endParaRPr lang="zh-CN" alt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视频素材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04800" y="1752600"/>
            <a:ext cx="8398933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12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文本框 8195"/>
          <p:cNvSpPr txBox="1"/>
          <p:nvPr/>
        </p:nvSpPr>
        <p:spPr>
          <a:xfrm>
            <a:off x="790575" y="4038600"/>
            <a:ext cx="8353425" cy="10772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猜想假设</a:t>
            </a:r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：</a:t>
            </a:r>
            <a:endParaRPr lang="en-US" altLang="zh-CN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sz="3200" b="1" dirty="0" smtClean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2" charset="-122"/>
              </a:rPr>
              <a:t>各</a:t>
            </a:r>
            <a:r>
              <a:rPr lang="zh-CN" altLang="en-US" sz="3200" b="1" dirty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2" charset="-122"/>
              </a:rPr>
              <a:t>组根据自己的生活经验做出猜想。</a:t>
            </a:r>
          </a:p>
        </p:txBody>
      </p:sp>
      <p:sp>
        <p:nvSpPr>
          <p:cNvPr id="8197" name="文本框 8196"/>
          <p:cNvSpPr txBox="1"/>
          <p:nvPr/>
        </p:nvSpPr>
        <p:spPr>
          <a:xfrm>
            <a:off x="1323975" y="1447800"/>
            <a:ext cx="7820025" cy="206210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问题：</a:t>
            </a:r>
            <a:endParaRPr lang="en-US" altLang="zh-CN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en-US" altLang="zh-CN" sz="3200" b="1" dirty="0" smtClean="0">
                <a:solidFill>
                  <a:srgbClr val="4D4D4D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 smtClean="0">
                <a:solidFill>
                  <a:srgbClr val="4D4D4D"/>
                </a:solidFill>
                <a:latin typeface="宋体" panose="02010600030101010101" pitchFamily="2" charset="-122"/>
              </a:rPr>
              <a:t>、水</a:t>
            </a:r>
            <a:r>
              <a:rPr lang="zh-CN" altLang="en-US" sz="3200" b="1" dirty="0">
                <a:solidFill>
                  <a:srgbClr val="4D4D4D"/>
                </a:solidFill>
                <a:latin typeface="宋体" panose="02010600030101010101" pitchFamily="2" charset="-122"/>
              </a:rPr>
              <a:t>在沸腾时有什么特征</a:t>
            </a:r>
            <a:r>
              <a:rPr lang="zh-CN" altLang="en-US" sz="3200" b="1" dirty="0" smtClean="0">
                <a:solidFill>
                  <a:srgbClr val="4D4D4D"/>
                </a:solidFill>
                <a:latin typeface="宋体" panose="02010600030101010101" pitchFamily="2" charset="-122"/>
              </a:rPr>
              <a:t>？</a:t>
            </a:r>
            <a:endParaRPr lang="en-US" altLang="zh-CN" sz="3200" b="1" dirty="0" smtClean="0">
              <a:solidFill>
                <a:srgbClr val="4D4D4D"/>
              </a:solidFill>
              <a:latin typeface="宋体" panose="02010600030101010101" pitchFamily="2" charset="-122"/>
            </a:endParaRPr>
          </a:p>
          <a:p>
            <a:r>
              <a:rPr lang="en-US" altLang="zh-CN" sz="3200" b="1" dirty="0" smtClean="0">
                <a:solidFill>
                  <a:srgbClr val="4D4D4D"/>
                </a:solidFill>
                <a:latin typeface="宋体" panose="02010600030101010101" pitchFamily="2" charset="-122"/>
              </a:rPr>
              <a:t>  2</a:t>
            </a:r>
            <a:r>
              <a:rPr lang="zh-CN" altLang="en-US" sz="3200" b="1" dirty="0" smtClean="0">
                <a:solidFill>
                  <a:srgbClr val="4D4D4D"/>
                </a:solidFill>
                <a:latin typeface="宋体" panose="02010600030101010101" pitchFamily="2" charset="-122"/>
              </a:rPr>
              <a:t>、沸腾</a:t>
            </a:r>
            <a:r>
              <a:rPr lang="zh-CN" altLang="en-US" sz="3200" b="1" dirty="0">
                <a:solidFill>
                  <a:srgbClr val="4D4D4D"/>
                </a:solidFill>
                <a:latin typeface="宋体" panose="02010600030101010101" pitchFamily="2" charset="-122"/>
              </a:rPr>
              <a:t>后如果继续加热，是不是</a:t>
            </a:r>
            <a:r>
              <a:rPr lang="zh-CN" altLang="en-US" sz="3200" b="1" dirty="0" smtClean="0">
                <a:solidFill>
                  <a:srgbClr val="4D4D4D"/>
                </a:solidFill>
                <a:latin typeface="宋体" panose="02010600030101010101" pitchFamily="2" charset="-122"/>
              </a:rPr>
              <a:t>温度会越来越</a:t>
            </a:r>
            <a:r>
              <a:rPr lang="zh-CN" altLang="en-US" sz="3200" b="1" dirty="0">
                <a:solidFill>
                  <a:srgbClr val="4D4D4D"/>
                </a:solidFill>
                <a:latin typeface="宋体" panose="02010600030101010101" pitchFamily="2" charset="-122"/>
              </a:rPr>
              <a:t>高？</a:t>
            </a:r>
          </a:p>
        </p:txBody>
      </p:sp>
      <p:sp>
        <p:nvSpPr>
          <p:cNvPr id="6" name="矩形 5"/>
          <p:cNvSpPr/>
          <p:nvPr/>
        </p:nvSpPr>
        <p:spPr>
          <a:xfrm>
            <a:off x="1600200" y="457200"/>
            <a:ext cx="5692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探究水的沸腾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914400" y="1524000"/>
            <a:ext cx="3350842" cy="436287"/>
            <a:chOff x="997338" y="3464644"/>
            <a:chExt cx="2660851" cy="346448"/>
          </a:xfrm>
        </p:grpSpPr>
        <p:sp>
          <p:nvSpPr>
            <p:cNvPr id="43" name="椭圆 42"/>
            <p:cNvSpPr/>
            <p:nvPr/>
          </p:nvSpPr>
          <p:spPr>
            <a:xfrm>
              <a:off x="997338" y="3464644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燕尾形 43"/>
            <p:cNvSpPr/>
            <p:nvPr/>
          </p:nvSpPr>
          <p:spPr>
            <a:xfrm>
              <a:off x="1112710" y="3582932"/>
              <a:ext cx="115704" cy="150835"/>
            </a:xfrm>
            <a:prstGeom prst="chevron">
              <a:avLst>
                <a:gd name="adj" fmla="val 6736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TextBox 76"/>
            <p:cNvSpPr txBox="1"/>
            <p:nvPr/>
          </p:nvSpPr>
          <p:spPr>
            <a:xfrm>
              <a:off x="1449513" y="3484456"/>
              <a:ext cx="2208676" cy="31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28600" y="4114800"/>
            <a:ext cx="3350842" cy="436287"/>
            <a:chOff x="997338" y="3464644"/>
            <a:chExt cx="2660851" cy="346448"/>
          </a:xfrm>
        </p:grpSpPr>
        <p:sp>
          <p:nvSpPr>
            <p:cNvPr id="48" name="椭圆 47"/>
            <p:cNvSpPr/>
            <p:nvPr/>
          </p:nvSpPr>
          <p:spPr>
            <a:xfrm>
              <a:off x="997338" y="3464644"/>
              <a:ext cx="346448" cy="346448"/>
            </a:xfrm>
            <a:prstGeom prst="ellipse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 w="12700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燕尾形 48"/>
            <p:cNvSpPr/>
            <p:nvPr/>
          </p:nvSpPr>
          <p:spPr>
            <a:xfrm>
              <a:off x="1112710" y="3582932"/>
              <a:ext cx="115704" cy="150835"/>
            </a:xfrm>
            <a:prstGeom prst="chevron">
              <a:avLst>
                <a:gd name="adj" fmla="val 67365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TextBox 76"/>
            <p:cNvSpPr txBox="1"/>
            <p:nvPr/>
          </p:nvSpPr>
          <p:spPr>
            <a:xfrm>
              <a:off x="1449513" y="3484456"/>
              <a:ext cx="2208676" cy="317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457200" y="2895600"/>
            <a:ext cx="8299450" cy="3822700"/>
          </a:xfrm>
          <a:ln/>
        </p:spPr>
        <p:txBody>
          <a:bodyPr/>
          <a:lstStyle/>
          <a:p>
            <a:pPr>
              <a:buNone/>
            </a:pP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、实验中要观察记录的数据有：</a:t>
            </a:r>
          </a:p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</a:t>
            </a:r>
            <a:r>
              <a:rPr lang="zh-CN" altLang="en-US" sz="2800" dirty="0">
                <a:effectLst>
                  <a:outerShdw blurRad="38100" dist="38100" dir="2700000">
                    <a:srgbClr val="C0C0C0"/>
                  </a:outerShdw>
                </a:effectLst>
              </a:rPr>
              <a:t>记录时间</a:t>
            </a:r>
            <a:endParaRPr lang="zh-CN" altLang="en-US" sz="2800" dirty="0"/>
          </a:p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）观察沸腾前后气泡大小的变化</a:t>
            </a:r>
            <a:endParaRPr lang="zh-CN" altLang="en-US" sz="2800" dirty="0">
              <a:effectLst>
                <a:outerShdw blurRad="38100" dist="38100" dir="2700000">
                  <a:srgbClr val="C0C0C0"/>
                </a:outerShdw>
              </a:effectLst>
            </a:endParaRPr>
          </a:p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3</a:t>
            </a:r>
            <a:r>
              <a:rPr lang="zh-CN" altLang="en-US" sz="2800" dirty="0"/>
              <a:t>）观察水的温度变化</a:t>
            </a:r>
          </a:p>
          <a:p>
            <a:pPr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4</a:t>
            </a:r>
            <a:r>
              <a:rPr lang="zh-CN" altLang="en-US" sz="2800" dirty="0"/>
              <a:t>）听声音的响度变化</a:t>
            </a:r>
          </a:p>
        </p:txBody>
      </p:sp>
      <p:sp>
        <p:nvSpPr>
          <p:cNvPr id="9221" name="文本框 9220"/>
          <p:cNvSpPr txBox="1"/>
          <p:nvPr/>
        </p:nvSpPr>
        <p:spPr>
          <a:xfrm>
            <a:off x="501650" y="1125538"/>
            <a:ext cx="7270750" cy="1600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、实验器材</a:t>
            </a:r>
            <a:r>
              <a:rPr lang="zh-CN" altLang="en-US" sz="2800" b="1" dirty="0" smtClean="0">
                <a:latin typeface="Arial" panose="020B0604020202020204" pitchFamily="34" charset="0"/>
              </a:rPr>
              <a:t>：</a:t>
            </a:r>
            <a:endParaRPr lang="en-US" altLang="zh-CN" sz="2800" b="1" dirty="0" smtClean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Arial" panose="020B0604020202020204" pitchFamily="34" charset="0"/>
              </a:rPr>
              <a:t>  铁</a:t>
            </a:r>
            <a:r>
              <a:rPr lang="zh-CN" altLang="en-US" sz="2800" dirty="0">
                <a:latin typeface="Arial" panose="020B0604020202020204" pitchFamily="34" charset="0"/>
              </a:rPr>
              <a:t>架台   烧杯    温度计      酒精灯   硬纸板  水   </a:t>
            </a:r>
            <a:r>
              <a:rPr lang="zh-CN" altLang="en-US" sz="2800" dirty="0" smtClean="0">
                <a:latin typeface="Arial" panose="020B0604020202020204" pitchFamily="34" charset="0"/>
              </a:rPr>
              <a:t>石棉</a:t>
            </a:r>
            <a:r>
              <a:rPr lang="zh-CN" altLang="en-US" sz="2800" dirty="0">
                <a:latin typeface="Arial" panose="020B0604020202020204" pitchFamily="34" charset="0"/>
              </a:rPr>
              <a:t>网   </a:t>
            </a:r>
            <a:r>
              <a:rPr lang="zh-CN" altLang="en-US" sz="2800" dirty="0" smtClean="0">
                <a:latin typeface="Arial" panose="020B0604020202020204" pitchFamily="34" charset="0"/>
              </a:rPr>
              <a:t> 秒表</a:t>
            </a:r>
            <a:endParaRPr lang="zh-CN" altLang="en-US" sz="2800" dirty="0">
              <a:latin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81000" y="228600"/>
            <a:ext cx="3657600" cy="6780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设计实验和进行实验</a:t>
            </a:r>
            <a:endParaRPr lang="zh-CN" altLang="en-US" sz="2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7" name="图片 6" descr="实验装置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0800" y="2286000"/>
            <a:ext cx="2514600" cy="381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  <p:bldP spid="92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381000" y="1143000"/>
            <a:ext cx="8229600" cy="5410200"/>
          </a:xfrm>
          <a:ln/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加快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实验速率方法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 dirty="0" smtClean="0">
                <a:latin typeface="+mj-ea"/>
                <a:ea typeface="+mj-ea"/>
              </a:rPr>
              <a:t> 1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r>
              <a:rPr lang="zh-CN" altLang="en-US" sz="2800" dirty="0">
                <a:latin typeface="+mj-ea"/>
                <a:ea typeface="+mj-ea"/>
              </a:rPr>
              <a:t>提高水的初温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 dirty="0" smtClean="0">
                <a:latin typeface="+mj-ea"/>
                <a:ea typeface="+mj-ea"/>
              </a:rPr>
              <a:t> 2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r>
              <a:rPr lang="zh-CN" altLang="en-US" sz="2800" dirty="0">
                <a:latin typeface="+mj-ea"/>
                <a:ea typeface="+mj-ea"/>
              </a:rPr>
              <a:t>减少水的质量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 dirty="0" smtClean="0">
                <a:latin typeface="+mj-ea"/>
                <a:ea typeface="+mj-ea"/>
              </a:rPr>
              <a:t> 3</a:t>
            </a:r>
            <a:r>
              <a:rPr lang="en-US" altLang="zh-CN" sz="2800" dirty="0">
                <a:latin typeface="+mj-ea"/>
                <a:ea typeface="+mj-ea"/>
              </a:rPr>
              <a:t>.</a:t>
            </a:r>
            <a:r>
              <a:rPr lang="zh-CN" altLang="en-US" sz="2800" dirty="0">
                <a:latin typeface="+mj-ea"/>
                <a:ea typeface="+mj-ea"/>
              </a:rPr>
              <a:t>加盖子，减少热量散发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    </a:t>
            </a:r>
            <a:r>
              <a:rPr lang="zh-CN" altLang="en-US" b="1" dirty="0" smtClean="0"/>
              <a:t> 酒精灯</a:t>
            </a:r>
            <a:r>
              <a:rPr lang="zh-CN" altLang="en-US" b="1" dirty="0"/>
              <a:t>的使用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 b="1" dirty="0" smtClean="0">
                <a:latin typeface="+mn-ea"/>
              </a:rPr>
              <a:t> 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>
                <a:latin typeface="+mn-ea"/>
              </a:rPr>
              <a:t>、火柴点燃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 dirty="0" smtClean="0">
                <a:latin typeface="+mn-ea"/>
              </a:rPr>
              <a:t> 2</a:t>
            </a:r>
            <a:r>
              <a:rPr lang="zh-CN" altLang="en-US" sz="2800" dirty="0">
                <a:latin typeface="+mn-ea"/>
              </a:rPr>
              <a:t>、外焰加热</a:t>
            </a:r>
          </a:p>
          <a:p>
            <a:pPr>
              <a:lnSpc>
                <a:spcPct val="80000"/>
              </a:lnSpc>
              <a:buNone/>
            </a:pPr>
            <a:r>
              <a:rPr lang="en-US" altLang="zh-CN" sz="2800" dirty="0" smtClean="0">
                <a:latin typeface="+mn-ea"/>
              </a:rPr>
              <a:t> 3</a:t>
            </a:r>
            <a:r>
              <a:rPr lang="zh-CN" altLang="en-US" sz="2800" dirty="0">
                <a:latin typeface="+mn-ea"/>
              </a:rPr>
              <a:t>、使用后用灯帽熄灭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b="1" dirty="0"/>
              <a:t>    </a:t>
            </a:r>
            <a:r>
              <a:rPr lang="zh-CN" altLang="en-US" b="1" dirty="0" smtClean="0"/>
              <a:t>记录</a:t>
            </a:r>
            <a:r>
              <a:rPr lang="zh-CN" altLang="en-US" b="1" dirty="0"/>
              <a:t>温度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 dirty="0" smtClean="0"/>
              <a:t> 当</a:t>
            </a:r>
            <a:r>
              <a:rPr lang="zh-CN" altLang="en-US" sz="2800" b="1" dirty="0"/>
              <a:t>温度计示数达到</a:t>
            </a:r>
            <a:r>
              <a:rPr lang="en-US" altLang="zh-CN" sz="2800" b="1" dirty="0"/>
              <a:t>90</a:t>
            </a:r>
            <a:r>
              <a:rPr lang="zh-CN" altLang="en-US" sz="2800" b="1" dirty="0"/>
              <a:t>摄氏度时没过</a:t>
            </a:r>
            <a:r>
              <a:rPr lang="en-US" altLang="zh-CN" sz="2800" b="1" dirty="0"/>
              <a:t>0.5</a:t>
            </a:r>
            <a:r>
              <a:rPr lang="zh-CN" altLang="en-US" sz="2800" b="1" dirty="0"/>
              <a:t>分钟记录一次温度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381000" y="304800"/>
            <a:ext cx="3657600" cy="6780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温馨提示</a:t>
            </a:r>
            <a:endParaRPr lang="zh-CN" altLang="en-US" sz="2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2400" y="1066800"/>
            <a:ext cx="630926" cy="605971"/>
            <a:chOff x="4353841" y="2119086"/>
            <a:chExt cx="1001485" cy="1001485"/>
          </a:xfrm>
        </p:grpSpPr>
        <p:sp>
          <p:nvSpPr>
            <p:cNvPr id="6" name="椭圆 5"/>
            <p:cNvSpPr/>
            <p:nvPr/>
          </p:nvSpPr>
          <p:spPr>
            <a:xfrm>
              <a:off x="4353841" y="2119086"/>
              <a:ext cx="1001485" cy="1001485"/>
            </a:xfrm>
            <a:prstGeom prst="ellipse">
              <a:avLst/>
            </a:prstGeom>
            <a:solidFill>
              <a:srgbClr val="F25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11"/>
            <p:cNvSpPr>
              <a:spLocks noEditPoints="1"/>
            </p:cNvSpPr>
            <p:nvPr/>
          </p:nvSpPr>
          <p:spPr bwMode="auto">
            <a:xfrm>
              <a:off x="4695044" y="2358310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4800" y="2819400"/>
            <a:ext cx="630926" cy="605971"/>
            <a:chOff x="4353841" y="2119086"/>
            <a:chExt cx="1001485" cy="1001485"/>
          </a:xfrm>
        </p:grpSpPr>
        <p:sp>
          <p:nvSpPr>
            <p:cNvPr id="9" name="椭圆 8"/>
            <p:cNvSpPr/>
            <p:nvPr/>
          </p:nvSpPr>
          <p:spPr>
            <a:xfrm>
              <a:off x="4353841" y="2119086"/>
              <a:ext cx="1001485" cy="1001485"/>
            </a:xfrm>
            <a:prstGeom prst="ellipse">
              <a:avLst/>
            </a:prstGeom>
            <a:solidFill>
              <a:srgbClr val="F25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"/>
            <p:cNvSpPr>
              <a:spLocks noEditPoints="1"/>
            </p:cNvSpPr>
            <p:nvPr/>
          </p:nvSpPr>
          <p:spPr bwMode="auto">
            <a:xfrm>
              <a:off x="4695044" y="2358310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4800" y="4572000"/>
            <a:ext cx="630926" cy="605971"/>
            <a:chOff x="4353841" y="2119086"/>
            <a:chExt cx="1001485" cy="1001485"/>
          </a:xfrm>
        </p:grpSpPr>
        <p:sp>
          <p:nvSpPr>
            <p:cNvPr id="12" name="椭圆 11"/>
            <p:cNvSpPr/>
            <p:nvPr/>
          </p:nvSpPr>
          <p:spPr>
            <a:xfrm>
              <a:off x="4353841" y="2119086"/>
              <a:ext cx="1001485" cy="1001485"/>
            </a:xfrm>
            <a:prstGeom prst="ellipse">
              <a:avLst/>
            </a:prstGeom>
            <a:solidFill>
              <a:srgbClr val="F25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4695044" y="2358310"/>
              <a:ext cx="319079" cy="523037"/>
            </a:xfrm>
            <a:custGeom>
              <a:avLst/>
              <a:gdLst>
                <a:gd name="T0" fmla="*/ 282 w 618"/>
                <a:gd name="T1" fmla="*/ 19 h 1016"/>
                <a:gd name="T2" fmla="*/ 594 w 618"/>
                <a:gd name="T3" fmla="*/ 343 h 1016"/>
                <a:gd name="T4" fmla="*/ 522 w 618"/>
                <a:gd name="T5" fmla="*/ 511 h 1016"/>
                <a:gd name="T6" fmla="*/ 346 w 618"/>
                <a:gd name="T7" fmla="*/ 931 h 1016"/>
                <a:gd name="T8" fmla="*/ 314 w 618"/>
                <a:gd name="T9" fmla="*/ 1015 h 1016"/>
                <a:gd name="T10" fmla="*/ 282 w 618"/>
                <a:gd name="T11" fmla="*/ 923 h 1016"/>
                <a:gd name="T12" fmla="*/ 98 w 618"/>
                <a:gd name="T13" fmla="*/ 507 h 1016"/>
                <a:gd name="T14" fmla="*/ 54 w 618"/>
                <a:gd name="T15" fmla="*/ 175 h 1016"/>
                <a:gd name="T16" fmla="*/ 282 w 618"/>
                <a:gd name="T17" fmla="*/ 19 h 1016"/>
                <a:gd name="T18" fmla="*/ 274 w 618"/>
                <a:gd name="T19" fmla="*/ 415 h 1016"/>
                <a:gd name="T20" fmla="*/ 406 w 618"/>
                <a:gd name="T21" fmla="*/ 215 h 1016"/>
                <a:gd name="T22" fmla="*/ 282 w 618"/>
                <a:gd name="T23" fmla="*/ 183 h 1016"/>
                <a:gd name="T24" fmla="*/ 274 w 618"/>
                <a:gd name="T25" fmla="*/ 415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8" h="1016">
                  <a:moveTo>
                    <a:pt x="282" y="19"/>
                  </a:moveTo>
                  <a:cubicBezTo>
                    <a:pt x="451" y="0"/>
                    <a:pt x="618" y="128"/>
                    <a:pt x="594" y="343"/>
                  </a:cubicBezTo>
                  <a:cubicBezTo>
                    <a:pt x="586" y="418"/>
                    <a:pt x="551" y="463"/>
                    <a:pt x="522" y="511"/>
                  </a:cubicBezTo>
                  <a:cubicBezTo>
                    <a:pt x="449" y="631"/>
                    <a:pt x="375" y="750"/>
                    <a:pt x="346" y="931"/>
                  </a:cubicBezTo>
                  <a:cubicBezTo>
                    <a:pt x="343" y="950"/>
                    <a:pt x="347" y="1014"/>
                    <a:pt x="314" y="1015"/>
                  </a:cubicBezTo>
                  <a:cubicBezTo>
                    <a:pt x="278" y="1016"/>
                    <a:pt x="288" y="958"/>
                    <a:pt x="282" y="923"/>
                  </a:cubicBezTo>
                  <a:cubicBezTo>
                    <a:pt x="254" y="749"/>
                    <a:pt x="171" y="631"/>
                    <a:pt x="98" y="507"/>
                  </a:cubicBezTo>
                  <a:cubicBezTo>
                    <a:pt x="50" y="424"/>
                    <a:pt x="0" y="290"/>
                    <a:pt x="54" y="175"/>
                  </a:cubicBezTo>
                  <a:cubicBezTo>
                    <a:pt x="94" y="91"/>
                    <a:pt x="178" y="31"/>
                    <a:pt x="282" y="19"/>
                  </a:cubicBezTo>
                  <a:close/>
                  <a:moveTo>
                    <a:pt x="274" y="415"/>
                  </a:moveTo>
                  <a:cubicBezTo>
                    <a:pt x="413" y="452"/>
                    <a:pt x="480" y="296"/>
                    <a:pt x="406" y="215"/>
                  </a:cubicBezTo>
                  <a:cubicBezTo>
                    <a:pt x="378" y="185"/>
                    <a:pt x="324" y="174"/>
                    <a:pt x="282" y="183"/>
                  </a:cubicBezTo>
                  <a:cubicBezTo>
                    <a:pt x="154" y="211"/>
                    <a:pt x="173" y="388"/>
                    <a:pt x="274" y="4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5361"/>
          <p:cNvGrpSpPr/>
          <p:nvPr/>
        </p:nvGrpSpPr>
        <p:grpSpPr>
          <a:xfrm>
            <a:off x="2987675" y="0"/>
            <a:ext cx="6156325" cy="4024313"/>
            <a:chOff x="0" y="0"/>
            <a:chExt cx="3878" cy="2535"/>
          </a:xfrm>
        </p:grpSpPr>
        <p:sp>
          <p:nvSpPr>
            <p:cNvPr id="15363" name="直接连接符 15362"/>
            <p:cNvSpPr/>
            <p:nvPr/>
          </p:nvSpPr>
          <p:spPr>
            <a:xfrm flipV="1">
              <a:off x="240" y="0"/>
              <a:ext cx="1" cy="235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64" name="文本框 15363"/>
            <p:cNvSpPr txBox="1"/>
            <p:nvPr/>
          </p:nvSpPr>
          <p:spPr>
            <a:xfrm>
              <a:off x="278" y="96"/>
              <a:ext cx="1056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 eaLnBrk="0" hangingPunct="0"/>
              <a:r>
                <a:rPr lang="zh-CN" altLang="en-US" sz="2000" b="1">
                  <a:latin typeface="Times New Roman" panose="02020603050405020304" pitchFamily="18" charset="0"/>
                </a:rPr>
                <a:t>温度</a:t>
              </a:r>
              <a:r>
                <a:rPr lang="en-US" altLang="zh-CN" sz="2000" b="1">
                  <a:latin typeface="Times New Roman" panose="02020603050405020304" pitchFamily="18" charset="0"/>
                </a:rPr>
                <a:t>/</a:t>
              </a:r>
              <a:r>
                <a:rPr lang="en-US" altLang="zh-CN" sz="2000" b="1">
                  <a:latin typeface="宋体" panose="02010600030101010101" pitchFamily="2" charset="-122"/>
                </a:rPr>
                <a:t>℃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15365" name="文本框 15364"/>
            <p:cNvSpPr txBox="1"/>
            <p:nvPr/>
          </p:nvSpPr>
          <p:spPr>
            <a:xfrm>
              <a:off x="3072" y="2064"/>
              <a:ext cx="806" cy="16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just" eaLnBrk="0" hangingPunct="0"/>
              <a:r>
                <a:rPr lang="zh-CN" altLang="en-US" sz="2000" b="1">
                  <a:latin typeface="Times New Roman" panose="02020603050405020304" pitchFamily="18" charset="0"/>
                </a:rPr>
                <a:t>时间</a:t>
              </a:r>
              <a:r>
                <a:rPr lang="en-US" altLang="zh-CN" sz="2000" b="1">
                  <a:latin typeface="Times New Roman" panose="02020603050405020304" pitchFamily="18" charset="0"/>
                </a:rPr>
                <a:t>/min</a:t>
              </a:r>
            </a:p>
          </p:txBody>
        </p:sp>
        <p:grpSp>
          <p:nvGrpSpPr>
            <p:cNvPr id="15366" name="组合 15365"/>
            <p:cNvGrpSpPr/>
            <p:nvPr/>
          </p:nvGrpSpPr>
          <p:grpSpPr>
            <a:xfrm>
              <a:off x="250" y="432"/>
              <a:ext cx="2819" cy="1919"/>
              <a:chOff x="0" y="0"/>
              <a:chExt cx="4838" cy="3294"/>
            </a:xfrm>
          </p:grpSpPr>
          <p:sp>
            <p:nvSpPr>
              <p:cNvPr id="15367" name="直接连接符 15366"/>
              <p:cNvSpPr/>
              <p:nvPr/>
            </p:nvSpPr>
            <p:spPr>
              <a:xfrm>
                <a:off x="0" y="2964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68" name="直接连接符 15367"/>
              <p:cNvSpPr/>
              <p:nvPr/>
            </p:nvSpPr>
            <p:spPr>
              <a:xfrm>
                <a:off x="0" y="2636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69" name="直接连接符 15368"/>
              <p:cNvSpPr/>
              <p:nvPr/>
            </p:nvSpPr>
            <p:spPr>
              <a:xfrm>
                <a:off x="0" y="2306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0" name="直接连接符 15369"/>
              <p:cNvSpPr/>
              <p:nvPr/>
            </p:nvSpPr>
            <p:spPr>
              <a:xfrm>
                <a:off x="0" y="1977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1" name="直接连接符 15370"/>
              <p:cNvSpPr/>
              <p:nvPr/>
            </p:nvSpPr>
            <p:spPr>
              <a:xfrm>
                <a:off x="0" y="1647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2" name="直接连接符 15371"/>
              <p:cNvSpPr/>
              <p:nvPr/>
            </p:nvSpPr>
            <p:spPr>
              <a:xfrm>
                <a:off x="0" y="1317"/>
                <a:ext cx="4838" cy="2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3" name="直接连接符 15372"/>
              <p:cNvSpPr/>
              <p:nvPr/>
            </p:nvSpPr>
            <p:spPr>
              <a:xfrm>
                <a:off x="0" y="988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4" name="直接连接符 15373"/>
              <p:cNvSpPr/>
              <p:nvPr/>
            </p:nvSpPr>
            <p:spPr>
              <a:xfrm>
                <a:off x="0" y="658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5" name="直接连接符 15374"/>
              <p:cNvSpPr/>
              <p:nvPr/>
            </p:nvSpPr>
            <p:spPr>
              <a:xfrm>
                <a:off x="0" y="329"/>
                <a:ext cx="4838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6" name="直接连接符 15375"/>
              <p:cNvSpPr/>
              <p:nvPr/>
            </p:nvSpPr>
            <p:spPr>
              <a:xfrm>
                <a:off x="0" y="0"/>
                <a:ext cx="4837" cy="1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7" name="直接连接符 15376"/>
              <p:cNvSpPr/>
              <p:nvPr/>
            </p:nvSpPr>
            <p:spPr>
              <a:xfrm>
                <a:off x="346" y="0"/>
                <a:ext cx="1" cy="3294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8" name="直接连接符 15377"/>
              <p:cNvSpPr/>
              <p:nvPr/>
            </p:nvSpPr>
            <p:spPr>
              <a:xfrm>
                <a:off x="690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79" name="直接连接符 15378"/>
              <p:cNvSpPr/>
              <p:nvPr/>
            </p:nvSpPr>
            <p:spPr>
              <a:xfrm>
                <a:off x="1036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0" name="直接连接符 15379"/>
              <p:cNvSpPr/>
              <p:nvPr/>
            </p:nvSpPr>
            <p:spPr>
              <a:xfrm>
                <a:off x="1380" y="1"/>
                <a:ext cx="2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1" name="直接连接符 15380"/>
              <p:cNvSpPr/>
              <p:nvPr/>
            </p:nvSpPr>
            <p:spPr>
              <a:xfrm>
                <a:off x="1726" y="1"/>
                <a:ext cx="2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2" name="直接连接符 15381"/>
              <p:cNvSpPr/>
              <p:nvPr/>
            </p:nvSpPr>
            <p:spPr>
              <a:xfrm>
                <a:off x="2071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3" name="直接连接符 15382"/>
              <p:cNvSpPr/>
              <p:nvPr/>
            </p:nvSpPr>
            <p:spPr>
              <a:xfrm>
                <a:off x="2417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4" name="直接连接符 15383"/>
              <p:cNvSpPr/>
              <p:nvPr/>
            </p:nvSpPr>
            <p:spPr>
              <a:xfrm>
                <a:off x="2763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5" name="直接连接符 15384"/>
              <p:cNvSpPr/>
              <p:nvPr/>
            </p:nvSpPr>
            <p:spPr>
              <a:xfrm>
                <a:off x="3108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6" name="直接连接符 15385"/>
              <p:cNvSpPr/>
              <p:nvPr/>
            </p:nvSpPr>
            <p:spPr>
              <a:xfrm>
                <a:off x="3454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7" name="直接连接符 15386"/>
              <p:cNvSpPr/>
              <p:nvPr/>
            </p:nvSpPr>
            <p:spPr>
              <a:xfrm>
                <a:off x="3799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8" name="直接连接符 15387"/>
              <p:cNvSpPr/>
              <p:nvPr/>
            </p:nvSpPr>
            <p:spPr>
              <a:xfrm>
                <a:off x="4145" y="1"/>
                <a:ext cx="1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89" name="直接连接符 15388"/>
              <p:cNvSpPr/>
              <p:nvPr/>
            </p:nvSpPr>
            <p:spPr>
              <a:xfrm>
                <a:off x="4489" y="1"/>
                <a:ext cx="2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5390" name="直接连接符 15389"/>
              <p:cNvSpPr/>
              <p:nvPr/>
            </p:nvSpPr>
            <p:spPr>
              <a:xfrm>
                <a:off x="4835" y="1"/>
                <a:ext cx="2" cy="3293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15391" name="直接连接符 15390"/>
            <p:cNvSpPr/>
            <p:nvPr/>
          </p:nvSpPr>
          <p:spPr>
            <a:xfrm>
              <a:off x="298" y="2350"/>
              <a:ext cx="3062" cy="1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5392" name="直接连接符 15391"/>
            <p:cNvSpPr/>
            <p:nvPr/>
          </p:nvSpPr>
          <p:spPr>
            <a:xfrm flipV="1">
              <a:off x="240" y="1008"/>
              <a:ext cx="1430" cy="1344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3" name="直接连接符 15392"/>
            <p:cNvSpPr/>
            <p:nvPr/>
          </p:nvSpPr>
          <p:spPr>
            <a:xfrm>
              <a:off x="1670" y="1008"/>
              <a:ext cx="1162" cy="0"/>
            </a:xfrm>
            <a:prstGeom prst="line">
              <a:avLst/>
            </a:prstGeom>
            <a:ln w="38100" cap="flat" cmpd="sng">
              <a:solidFill>
                <a:schemeClr val="hlink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5394" name="文本框 15393"/>
            <p:cNvSpPr txBox="1"/>
            <p:nvPr/>
          </p:nvSpPr>
          <p:spPr>
            <a:xfrm>
              <a:off x="0" y="2208"/>
              <a:ext cx="23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solidFill>
                    <a:schemeClr val="hlink"/>
                  </a:solidFill>
                  <a:latin typeface="宋体" panose="02010600030101010101" pitchFamily="2" charset="-122"/>
                </a:rPr>
                <a:t>A</a:t>
              </a:r>
            </a:p>
          </p:txBody>
        </p:sp>
        <p:sp>
          <p:nvSpPr>
            <p:cNvPr id="15395" name="文本框 15394"/>
            <p:cNvSpPr txBox="1"/>
            <p:nvPr/>
          </p:nvSpPr>
          <p:spPr>
            <a:xfrm>
              <a:off x="1622" y="921"/>
              <a:ext cx="23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solidFill>
                    <a:schemeClr val="hlink"/>
                  </a:solidFill>
                  <a:latin typeface="宋体" panose="02010600030101010101" pitchFamily="2" charset="-122"/>
                </a:rPr>
                <a:t>B</a:t>
              </a:r>
            </a:p>
          </p:txBody>
        </p:sp>
        <p:sp>
          <p:nvSpPr>
            <p:cNvPr id="15396" name="文本框 15395"/>
            <p:cNvSpPr txBox="1"/>
            <p:nvPr/>
          </p:nvSpPr>
          <p:spPr>
            <a:xfrm>
              <a:off x="2678" y="921"/>
              <a:ext cx="23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800" b="1">
                  <a:solidFill>
                    <a:schemeClr val="hlink"/>
                  </a:solidFill>
                  <a:latin typeface="宋体" panose="02010600030101010101" pitchFamily="2" charset="-122"/>
                </a:rPr>
                <a:t>C</a:t>
              </a:r>
            </a:p>
          </p:txBody>
        </p:sp>
      </p:grpSp>
      <p:sp>
        <p:nvSpPr>
          <p:cNvPr id="15398" name="文本框 15397"/>
          <p:cNvSpPr txBox="1"/>
          <p:nvPr/>
        </p:nvSpPr>
        <p:spPr>
          <a:xfrm>
            <a:off x="228600" y="2743200"/>
            <a:ext cx="3124200" cy="1057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1.AB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段物质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处于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液态、吸热升温过程。</a:t>
            </a:r>
          </a:p>
        </p:txBody>
      </p:sp>
      <p:sp>
        <p:nvSpPr>
          <p:cNvPr id="15399" name="文本框 15398"/>
          <p:cNvSpPr txBox="1"/>
          <p:nvPr/>
        </p:nvSpPr>
        <p:spPr>
          <a:xfrm>
            <a:off x="304800" y="3962400"/>
            <a:ext cx="90678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2.BC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表示液体继续吸收热量，温度保持不变。</a:t>
            </a:r>
          </a:p>
        </p:txBody>
      </p:sp>
      <p:sp>
        <p:nvSpPr>
          <p:cNvPr id="15400" name="文本框 15399"/>
          <p:cNvSpPr txBox="1"/>
          <p:nvPr/>
        </p:nvSpPr>
        <p:spPr>
          <a:xfrm>
            <a:off x="228600" y="4572000"/>
            <a:ext cx="8763000" cy="21431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3.B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点表示液体达到沸腾温度，但没有开始沸腾，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如果能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吸收到热量，液体开始沸腾，如果无法吸收热量，则液体保持这一温度，但不会沸腾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，如果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液体此时对外放出热量，则温度下降。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0" y="228600"/>
            <a:ext cx="2743200" cy="6780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</a:rPr>
              <a:t>认识沸腾曲线</a:t>
            </a:r>
            <a:endParaRPr lang="zh-CN" altLang="en-US" sz="2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8" grpId="0"/>
      <p:bldP spid="15399" grpId="0"/>
      <p:bldP spid="154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内容占位符 33794" descr="搜狗截图_2011-03-05_20-18-56"/>
          <p:cNvPicPr>
            <a:picLocks noGrp="1" noChangeAspect="1"/>
          </p:cNvPicPr>
          <p:nvPr>
            <p:ph/>
          </p:nvPr>
        </p:nvPicPr>
        <p:blipFill>
          <a:blip r:embed="rId2" cstate="print"/>
          <a:stretch>
            <a:fillRect/>
          </a:stretch>
        </p:blipFill>
        <p:spPr>
          <a:xfrm>
            <a:off x="1295400" y="1600200"/>
            <a:ext cx="2703513" cy="3886200"/>
          </a:xfrm>
          <a:ln/>
        </p:spPr>
      </p:pic>
      <p:pic>
        <p:nvPicPr>
          <p:cNvPr id="33796" name="图片 33795" descr="搜狗截图_2011-03-05_20-19-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1752600"/>
            <a:ext cx="2678113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文本框 33796"/>
          <p:cNvSpPr txBox="1"/>
          <p:nvPr/>
        </p:nvSpPr>
        <p:spPr>
          <a:xfrm>
            <a:off x="914400" y="990600"/>
            <a:ext cx="7696200" cy="523220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为什么会在沸腾前后出现不同的现象？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381000" y="228600"/>
            <a:ext cx="3657600" cy="6780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实验现象观察</a:t>
            </a:r>
            <a:endParaRPr lang="zh-CN" altLang="en-US" sz="2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文本占位符 34817" descr="搜狗截图_2011-03-05_20-18-56"/>
          <p:cNvPicPr>
            <a:picLocks noGrp="1" noChangeAspect="1"/>
          </p:cNvPicPr>
          <p:nvPr>
            <p:ph type="body" idx="1"/>
          </p:nvPr>
        </p:nvPicPr>
        <p:blipFill>
          <a:blip r:embed="rId2" cstate="print"/>
          <a:stretch>
            <a:fillRect/>
          </a:stretch>
        </p:blipFill>
        <p:spPr>
          <a:xfrm>
            <a:off x="6400800" y="914400"/>
            <a:ext cx="1961559" cy="2819400"/>
          </a:xfrm>
          <a:ln/>
        </p:spPr>
      </p:pic>
      <p:sp>
        <p:nvSpPr>
          <p:cNvPr id="34819" name="文本框 34818"/>
          <p:cNvSpPr txBox="1"/>
          <p:nvPr/>
        </p:nvSpPr>
        <p:spPr>
          <a:xfrm>
            <a:off x="914400" y="1219200"/>
            <a:ext cx="5562600" cy="83099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原因</a:t>
            </a:r>
            <a:r>
              <a:rPr lang="zh-CN" alt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：</a:t>
            </a:r>
            <a:r>
              <a:rPr lang="zh-CN" altLang="en-US" sz="24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液体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受热不均匀，下层温度高，  上层温度低，气泡热胀冷缩</a:t>
            </a:r>
            <a:r>
              <a:rPr lang="zh-CN" altLang="en-US" sz="2400" b="1" dirty="0" smtClean="0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pic>
        <p:nvPicPr>
          <p:cNvPr id="34820" name="图片 34819" descr="搜狗截图_2011-03-05_20-19-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2819400"/>
            <a:ext cx="2154238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1" name="文本框 34820"/>
          <p:cNvSpPr txBox="1"/>
          <p:nvPr/>
        </p:nvSpPr>
        <p:spPr>
          <a:xfrm>
            <a:off x="3124200" y="3886200"/>
            <a:ext cx="5486400" cy="830997"/>
          </a:xfrm>
          <a:prstGeom prst="rect">
            <a:avLst/>
          </a:prstGeom>
          <a:noFill/>
          <a:ln w="222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原因：</a:t>
            </a:r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</a:rPr>
              <a:t>上下层液体温度相等，由于深          度减小，压强减小，气泡胀大。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1201"/>
          <p:cNvSpPr txBox="1"/>
          <p:nvPr/>
        </p:nvSpPr>
        <p:spPr>
          <a:xfrm>
            <a:off x="1295400" y="990600"/>
            <a:ext cx="6618288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、沸腾的特点：</a:t>
            </a:r>
          </a:p>
        </p:txBody>
      </p:sp>
      <p:sp>
        <p:nvSpPr>
          <p:cNvPr id="51203" name="文本框 51202"/>
          <p:cNvSpPr txBox="1"/>
          <p:nvPr/>
        </p:nvSpPr>
        <p:spPr>
          <a:xfrm>
            <a:off x="609600" y="1462088"/>
            <a:ext cx="80121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r>
              <a:rPr lang="zh-CN" altLang="en-US" sz="2800" b="1" dirty="0">
                <a:latin typeface="宋体" panose="02010600030101010101" pitchFamily="2" charset="-122"/>
              </a:rPr>
              <a:t>）沸腾在液体内部和表面同时发生</a:t>
            </a:r>
          </a:p>
        </p:txBody>
      </p:sp>
      <p:sp>
        <p:nvSpPr>
          <p:cNvPr id="51204" name="文本框 51203"/>
          <p:cNvSpPr txBox="1"/>
          <p:nvPr/>
        </p:nvSpPr>
        <p:spPr>
          <a:xfrm>
            <a:off x="563563" y="2071688"/>
            <a:ext cx="80470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latin typeface="宋体" panose="02010600030101010101" pitchFamily="2" charset="-122"/>
              </a:rPr>
              <a:t>）沸腾需要一定的温度（沸点）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51205" name="文本框 51204"/>
          <p:cNvSpPr txBox="1"/>
          <p:nvPr/>
        </p:nvSpPr>
        <p:spPr>
          <a:xfrm>
            <a:off x="560388" y="2667000"/>
            <a:ext cx="58404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）沸腾非常的剧烈</a:t>
            </a:r>
          </a:p>
        </p:txBody>
      </p:sp>
      <p:sp>
        <p:nvSpPr>
          <p:cNvPr id="51206" name="文本框 51205"/>
          <p:cNvSpPr txBox="1"/>
          <p:nvPr/>
        </p:nvSpPr>
        <p:spPr>
          <a:xfrm>
            <a:off x="552450" y="3290888"/>
            <a:ext cx="62293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</a:rPr>
              <a:t>）沸腾需要吸热</a:t>
            </a:r>
          </a:p>
        </p:txBody>
      </p:sp>
      <p:sp>
        <p:nvSpPr>
          <p:cNvPr id="51207" name="文本框 51206"/>
          <p:cNvSpPr txBox="1"/>
          <p:nvPr/>
        </p:nvSpPr>
        <p:spPr>
          <a:xfrm>
            <a:off x="1524000" y="4114800"/>
            <a:ext cx="58404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、沸腾的条件：</a:t>
            </a:r>
          </a:p>
        </p:txBody>
      </p:sp>
      <p:sp>
        <p:nvSpPr>
          <p:cNvPr id="51208" name="文本框 51207"/>
          <p:cNvSpPr txBox="1"/>
          <p:nvPr/>
        </p:nvSpPr>
        <p:spPr>
          <a:xfrm>
            <a:off x="539750" y="4797425"/>
            <a:ext cx="403225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</a:rPr>
              <a:t>）温度达到沸点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</a:rPr>
              <a:t>）继续吸热</a:t>
            </a:r>
          </a:p>
        </p:txBody>
      </p:sp>
      <p:sp>
        <p:nvSpPr>
          <p:cNvPr id="51209" name="文本框 51208"/>
          <p:cNvSpPr txBox="1"/>
          <p:nvPr/>
        </p:nvSpPr>
        <p:spPr>
          <a:xfrm>
            <a:off x="155575" y="265113"/>
            <a:ext cx="545342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 smtClean="0">
                <a:solidFill>
                  <a:schemeClr val="hlink"/>
                </a:solidFill>
                <a:latin typeface="Times New Roman" panose="02020603050405020304" pitchFamily="18" charset="0"/>
              </a:rPr>
              <a:t>：</a:t>
            </a:r>
            <a:endParaRPr lang="zh-CN" altLang="en-US" sz="2800" b="1" dirty="0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52400" y="228600"/>
            <a:ext cx="5257800" cy="678079"/>
          </a:xfrm>
          <a:prstGeom prst="roundRect">
            <a:avLst>
              <a:gd name="adj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分析数据和图像 得出结论</a:t>
            </a:r>
            <a:endParaRPr lang="zh-CN" altLang="en-US" sz="2800" dirty="0">
              <a:solidFill>
                <a:schemeClr val="bg1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685800" y="3886200"/>
            <a:ext cx="841440" cy="841440"/>
            <a:chOff x="2959585" y="3144454"/>
            <a:chExt cx="886177" cy="886177"/>
          </a:xfrm>
        </p:grpSpPr>
        <p:sp>
          <p:nvSpPr>
            <p:cNvPr id="12" name="椭圆 11"/>
            <p:cNvSpPr/>
            <p:nvPr/>
          </p:nvSpPr>
          <p:spPr>
            <a:xfrm>
              <a:off x="2959585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grpSp>
          <p:nvGrpSpPr>
            <p:cNvPr id="13" name="组 12"/>
            <p:cNvGrpSpPr/>
            <p:nvPr/>
          </p:nvGrpSpPr>
          <p:grpSpPr>
            <a:xfrm>
              <a:off x="3209496" y="3356025"/>
              <a:ext cx="386354" cy="463035"/>
              <a:chOff x="1536700" y="911225"/>
              <a:chExt cx="831850" cy="996950"/>
            </a:xfrm>
            <a:solidFill>
              <a:schemeClr val="bg1"/>
            </a:solidFill>
          </p:grpSpPr>
          <p:sp>
            <p:nvSpPr>
              <p:cNvPr id="14" name="Freeform 47"/>
              <p:cNvSpPr/>
              <p:nvPr/>
            </p:nvSpPr>
            <p:spPr bwMode="auto">
              <a:xfrm>
                <a:off x="1838325" y="1765300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6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2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2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6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2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2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6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5" name="Freeform 48"/>
              <p:cNvSpPr/>
              <p:nvPr/>
            </p:nvSpPr>
            <p:spPr bwMode="auto">
              <a:xfrm>
                <a:off x="1838325" y="1857375"/>
                <a:ext cx="234950" cy="50800"/>
              </a:xfrm>
              <a:custGeom>
                <a:avLst/>
                <a:gdLst/>
                <a:ahLst/>
                <a:cxnLst>
                  <a:cxn ang="0">
                    <a:pos x="132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4" y="28"/>
                  </a:cxn>
                  <a:cxn ang="0">
                    <a:pos x="8" y="30"/>
                  </a:cxn>
                  <a:cxn ang="0">
                    <a:pos x="16" y="32"/>
                  </a:cxn>
                  <a:cxn ang="0">
                    <a:pos x="132" y="32"/>
                  </a:cxn>
                  <a:cxn ang="0">
                    <a:pos x="132" y="32"/>
                  </a:cxn>
                  <a:cxn ang="0">
                    <a:pos x="138" y="30"/>
                  </a:cxn>
                  <a:cxn ang="0">
                    <a:pos x="142" y="28"/>
                  </a:cxn>
                  <a:cxn ang="0">
                    <a:pos x="146" y="22"/>
                  </a:cxn>
                  <a:cxn ang="0">
                    <a:pos x="148" y="16"/>
                  </a:cxn>
                  <a:cxn ang="0">
                    <a:pos x="148" y="16"/>
                  </a:cxn>
                  <a:cxn ang="0">
                    <a:pos x="146" y="10"/>
                  </a:cxn>
                  <a:cxn ang="0">
                    <a:pos x="142" y="4"/>
                  </a:cxn>
                  <a:cxn ang="0">
                    <a:pos x="138" y="2"/>
                  </a:cxn>
                  <a:cxn ang="0">
                    <a:pos x="132" y="0"/>
                  </a:cxn>
                  <a:cxn ang="0">
                    <a:pos x="132" y="0"/>
                  </a:cxn>
                </a:cxnLst>
                <a:rect l="0" t="0" r="r" b="b"/>
                <a:pathLst>
                  <a:path w="148" h="32">
                    <a:moveTo>
                      <a:pt x="132" y="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4" y="28"/>
                    </a:lnTo>
                    <a:lnTo>
                      <a:pt x="8" y="30"/>
                    </a:lnTo>
                    <a:lnTo>
                      <a:pt x="16" y="32"/>
                    </a:lnTo>
                    <a:lnTo>
                      <a:pt x="132" y="32"/>
                    </a:lnTo>
                    <a:lnTo>
                      <a:pt x="132" y="32"/>
                    </a:lnTo>
                    <a:lnTo>
                      <a:pt x="138" y="30"/>
                    </a:lnTo>
                    <a:lnTo>
                      <a:pt x="142" y="28"/>
                    </a:lnTo>
                    <a:lnTo>
                      <a:pt x="146" y="22"/>
                    </a:lnTo>
                    <a:lnTo>
                      <a:pt x="148" y="16"/>
                    </a:lnTo>
                    <a:lnTo>
                      <a:pt x="148" y="16"/>
                    </a:lnTo>
                    <a:lnTo>
                      <a:pt x="146" y="10"/>
                    </a:lnTo>
                    <a:lnTo>
                      <a:pt x="142" y="4"/>
                    </a:lnTo>
                    <a:lnTo>
                      <a:pt x="138" y="2"/>
                    </a:lnTo>
                    <a:lnTo>
                      <a:pt x="132" y="0"/>
                    </a:lnTo>
                    <a:lnTo>
                      <a:pt x="13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6" name="Freeform 49"/>
              <p:cNvSpPr>
                <a:spLocks noEditPoints="1"/>
              </p:cNvSpPr>
              <p:nvPr/>
            </p:nvSpPr>
            <p:spPr bwMode="auto">
              <a:xfrm>
                <a:off x="1714500" y="1143000"/>
                <a:ext cx="476250" cy="581025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142" y="0"/>
                  </a:cxn>
                  <a:cxn ang="0">
                    <a:pos x="100" y="10"/>
                  </a:cxn>
                  <a:cxn ang="0">
                    <a:pos x="62" y="28"/>
                  </a:cxn>
                  <a:cxn ang="0">
                    <a:pos x="32" y="58"/>
                  </a:cxn>
                  <a:cxn ang="0">
                    <a:pos x="12" y="94"/>
                  </a:cxn>
                  <a:cxn ang="0">
                    <a:pos x="2" y="136"/>
                  </a:cxn>
                  <a:cxn ang="0">
                    <a:pos x="2" y="166"/>
                  </a:cxn>
                  <a:cxn ang="0">
                    <a:pos x="16" y="214"/>
                  </a:cxn>
                  <a:cxn ang="0">
                    <a:pos x="56" y="266"/>
                  </a:cxn>
                  <a:cxn ang="0">
                    <a:pos x="72" y="290"/>
                  </a:cxn>
                  <a:cxn ang="0">
                    <a:pos x="78" y="322"/>
                  </a:cxn>
                  <a:cxn ang="0">
                    <a:pos x="78" y="340"/>
                  </a:cxn>
                  <a:cxn ang="0">
                    <a:pos x="96" y="364"/>
                  </a:cxn>
                  <a:cxn ang="0">
                    <a:pos x="150" y="366"/>
                  </a:cxn>
                  <a:cxn ang="0">
                    <a:pos x="192" y="366"/>
                  </a:cxn>
                  <a:cxn ang="0">
                    <a:pos x="214" y="356"/>
                  </a:cxn>
                  <a:cxn ang="0">
                    <a:pos x="224" y="334"/>
                  </a:cxn>
                  <a:cxn ang="0">
                    <a:pos x="224" y="304"/>
                  </a:cxn>
                  <a:cxn ang="0">
                    <a:pos x="236" y="276"/>
                  </a:cxn>
                  <a:cxn ang="0">
                    <a:pos x="266" y="242"/>
                  </a:cxn>
                  <a:cxn ang="0">
                    <a:pos x="290" y="198"/>
                  </a:cxn>
                  <a:cxn ang="0">
                    <a:pos x="300" y="150"/>
                  </a:cxn>
                  <a:cxn ang="0">
                    <a:pos x="298" y="122"/>
                  </a:cxn>
                  <a:cxn ang="0">
                    <a:pos x="284" y="82"/>
                  </a:cxn>
                  <a:cxn ang="0">
                    <a:pos x="260" y="48"/>
                  </a:cxn>
                  <a:cxn ang="0">
                    <a:pos x="226" y="22"/>
                  </a:cxn>
                  <a:cxn ang="0">
                    <a:pos x="188" y="6"/>
                  </a:cxn>
                  <a:cxn ang="0">
                    <a:pos x="158" y="0"/>
                  </a:cxn>
                  <a:cxn ang="0">
                    <a:pos x="244" y="156"/>
                  </a:cxn>
                  <a:cxn ang="0">
                    <a:pos x="234" y="146"/>
                  </a:cxn>
                  <a:cxn ang="0">
                    <a:pos x="232" y="126"/>
                  </a:cxn>
                  <a:cxn ang="0">
                    <a:pos x="214" y="92"/>
                  </a:cxn>
                  <a:cxn ang="0">
                    <a:pos x="182" y="72"/>
                  </a:cxn>
                  <a:cxn ang="0">
                    <a:pos x="160" y="68"/>
                  </a:cxn>
                  <a:cxn ang="0">
                    <a:pos x="150" y="50"/>
                  </a:cxn>
                  <a:cxn ang="0">
                    <a:pos x="156" y="38"/>
                  </a:cxn>
                  <a:cxn ang="0">
                    <a:pos x="170" y="32"/>
                  </a:cxn>
                  <a:cxn ang="0">
                    <a:pos x="226" y="52"/>
                  </a:cxn>
                  <a:cxn ang="0">
                    <a:pos x="262" y="98"/>
                  </a:cxn>
                  <a:cxn ang="0">
                    <a:pos x="270" y="138"/>
                  </a:cxn>
                  <a:cxn ang="0">
                    <a:pos x="266" y="152"/>
                  </a:cxn>
                  <a:cxn ang="0">
                    <a:pos x="252" y="158"/>
                  </a:cxn>
                </a:cxnLst>
                <a:rect l="0" t="0" r="r" b="b"/>
                <a:pathLst>
                  <a:path w="300" h="366">
                    <a:moveTo>
                      <a:pt x="158" y="0"/>
                    </a:moveTo>
                    <a:lnTo>
                      <a:pt x="158" y="0"/>
                    </a:lnTo>
                    <a:lnTo>
                      <a:pt x="150" y="0"/>
                    </a:lnTo>
                    <a:lnTo>
                      <a:pt x="150" y="0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28" y="2"/>
                    </a:lnTo>
                    <a:lnTo>
                      <a:pt x="114" y="6"/>
                    </a:lnTo>
                    <a:lnTo>
                      <a:pt x="100" y="10"/>
                    </a:lnTo>
                    <a:lnTo>
                      <a:pt x="88" y="14"/>
                    </a:lnTo>
                    <a:lnTo>
                      <a:pt x="74" y="22"/>
                    </a:lnTo>
                    <a:lnTo>
                      <a:pt x="62" y="28"/>
                    </a:lnTo>
                    <a:lnTo>
                      <a:pt x="52" y="38"/>
                    </a:lnTo>
                    <a:lnTo>
                      <a:pt x="42" y="48"/>
                    </a:lnTo>
                    <a:lnTo>
                      <a:pt x="32" y="58"/>
                    </a:lnTo>
                    <a:lnTo>
                      <a:pt x="24" y="68"/>
                    </a:lnTo>
                    <a:lnTo>
                      <a:pt x="18" y="82"/>
                    </a:lnTo>
                    <a:lnTo>
                      <a:pt x="12" y="94"/>
                    </a:lnTo>
                    <a:lnTo>
                      <a:pt x="6" y="108"/>
                    </a:lnTo>
                    <a:lnTo>
                      <a:pt x="4" y="122"/>
                    </a:lnTo>
                    <a:lnTo>
                      <a:pt x="2" y="13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2" y="166"/>
                    </a:lnTo>
                    <a:lnTo>
                      <a:pt x="4" y="182"/>
                    </a:lnTo>
                    <a:lnTo>
                      <a:pt x="10" y="198"/>
                    </a:lnTo>
                    <a:lnTo>
                      <a:pt x="16" y="214"/>
                    </a:lnTo>
                    <a:lnTo>
                      <a:pt x="26" y="228"/>
                    </a:lnTo>
                    <a:lnTo>
                      <a:pt x="34" y="242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66" y="276"/>
                    </a:lnTo>
                    <a:lnTo>
                      <a:pt x="72" y="290"/>
                    </a:lnTo>
                    <a:lnTo>
                      <a:pt x="72" y="290"/>
                    </a:lnTo>
                    <a:lnTo>
                      <a:pt x="76" y="304"/>
                    </a:lnTo>
                    <a:lnTo>
                      <a:pt x="78" y="322"/>
                    </a:lnTo>
                    <a:lnTo>
                      <a:pt x="78" y="334"/>
                    </a:lnTo>
                    <a:lnTo>
                      <a:pt x="78" y="334"/>
                    </a:lnTo>
                    <a:lnTo>
                      <a:pt x="78" y="340"/>
                    </a:lnTo>
                    <a:lnTo>
                      <a:pt x="80" y="346"/>
                    </a:lnTo>
                    <a:lnTo>
                      <a:pt x="86" y="356"/>
                    </a:lnTo>
                    <a:lnTo>
                      <a:pt x="96" y="364"/>
                    </a:lnTo>
                    <a:lnTo>
                      <a:pt x="102" y="366"/>
                    </a:lnTo>
                    <a:lnTo>
                      <a:pt x="110" y="366"/>
                    </a:lnTo>
                    <a:lnTo>
                      <a:pt x="150" y="366"/>
                    </a:lnTo>
                    <a:lnTo>
                      <a:pt x="150" y="366"/>
                    </a:lnTo>
                    <a:lnTo>
                      <a:pt x="192" y="366"/>
                    </a:lnTo>
                    <a:lnTo>
                      <a:pt x="192" y="366"/>
                    </a:lnTo>
                    <a:lnTo>
                      <a:pt x="198" y="366"/>
                    </a:lnTo>
                    <a:lnTo>
                      <a:pt x="204" y="364"/>
                    </a:lnTo>
                    <a:lnTo>
                      <a:pt x="214" y="356"/>
                    </a:lnTo>
                    <a:lnTo>
                      <a:pt x="220" y="346"/>
                    </a:lnTo>
                    <a:lnTo>
                      <a:pt x="222" y="340"/>
                    </a:lnTo>
                    <a:lnTo>
                      <a:pt x="224" y="334"/>
                    </a:lnTo>
                    <a:lnTo>
                      <a:pt x="224" y="322"/>
                    </a:lnTo>
                    <a:lnTo>
                      <a:pt x="224" y="322"/>
                    </a:lnTo>
                    <a:lnTo>
                      <a:pt x="224" y="304"/>
                    </a:lnTo>
                    <a:lnTo>
                      <a:pt x="228" y="290"/>
                    </a:lnTo>
                    <a:lnTo>
                      <a:pt x="228" y="290"/>
                    </a:lnTo>
                    <a:lnTo>
                      <a:pt x="236" y="276"/>
                    </a:lnTo>
                    <a:lnTo>
                      <a:pt x="244" y="266"/>
                    </a:lnTo>
                    <a:lnTo>
                      <a:pt x="244" y="266"/>
                    </a:lnTo>
                    <a:lnTo>
                      <a:pt x="266" y="242"/>
                    </a:lnTo>
                    <a:lnTo>
                      <a:pt x="276" y="228"/>
                    </a:lnTo>
                    <a:lnTo>
                      <a:pt x="284" y="214"/>
                    </a:lnTo>
                    <a:lnTo>
                      <a:pt x="290" y="198"/>
                    </a:lnTo>
                    <a:lnTo>
                      <a:pt x="296" y="182"/>
                    </a:lnTo>
                    <a:lnTo>
                      <a:pt x="298" y="166"/>
                    </a:lnTo>
                    <a:lnTo>
                      <a:pt x="300" y="150"/>
                    </a:lnTo>
                    <a:lnTo>
                      <a:pt x="300" y="150"/>
                    </a:lnTo>
                    <a:lnTo>
                      <a:pt x="300" y="136"/>
                    </a:lnTo>
                    <a:lnTo>
                      <a:pt x="298" y="122"/>
                    </a:lnTo>
                    <a:lnTo>
                      <a:pt x="294" y="108"/>
                    </a:lnTo>
                    <a:lnTo>
                      <a:pt x="290" y="94"/>
                    </a:lnTo>
                    <a:lnTo>
                      <a:pt x="284" y="82"/>
                    </a:lnTo>
                    <a:lnTo>
                      <a:pt x="276" y="70"/>
                    </a:lnTo>
                    <a:lnTo>
                      <a:pt x="268" y="58"/>
                    </a:lnTo>
                    <a:lnTo>
                      <a:pt x="260" y="48"/>
                    </a:lnTo>
                    <a:lnTo>
                      <a:pt x="250" y="38"/>
                    </a:lnTo>
                    <a:lnTo>
                      <a:pt x="238" y="30"/>
                    </a:lnTo>
                    <a:lnTo>
                      <a:pt x="226" y="22"/>
                    </a:lnTo>
                    <a:lnTo>
                      <a:pt x="214" y="14"/>
                    </a:lnTo>
                    <a:lnTo>
                      <a:pt x="202" y="10"/>
                    </a:lnTo>
                    <a:lnTo>
                      <a:pt x="188" y="6"/>
                    </a:lnTo>
                    <a:lnTo>
                      <a:pt x="174" y="2"/>
                    </a:lnTo>
                    <a:lnTo>
                      <a:pt x="158" y="0"/>
                    </a:lnTo>
                    <a:lnTo>
                      <a:pt x="158" y="0"/>
                    </a:lnTo>
                    <a:close/>
                    <a:moveTo>
                      <a:pt x="252" y="158"/>
                    </a:moveTo>
                    <a:lnTo>
                      <a:pt x="252" y="158"/>
                    </a:lnTo>
                    <a:lnTo>
                      <a:pt x="244" y="156"/>
                    </a:lnTo>
                    <a:lnTo>
                      <a:pt x="238" y="152"/>
                    </a:lnTo>
                    <a:lnTo>
                      <a:pt x="238" y="152"/>
                    </a:lnTo>
                    <a:lnTo>
                      <a:pt x="234" y="146"/>
                    </a:lnTo>
                    <a:lnTo>
                      <a:pt x="232" y="138"/>
                    </a:lnTo>
                    <a:lnTo>
                      <a:pt x="232" y="138"/>
                    </a:lnTo>
                    <a:lnTo>
                      <a:pt x="232" y="126"/>
                    </a:lnTo>
                    <a:lnTo>
                      <a:pt x="228" y="112"/>
                    </a:lnTo>
                    <a:lnTo>
                      <a:pt x="222" y="102"/>
                    </a:lnTo>
                    <a:lnTo>
                      <a:pt x="214" y="92"/>
                    </a:lnTo>
                    <a:lnTo>
                      <a:pt x="204" y="84"/>
                    </a:lnTo>
                    <a:lnTo>
                      <a:pt x="194" y="76"/>
                    </a:lnTo>
                    <a:lnTo>
                      <a:pt x="182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0" y="68"/>
                    </a:lnTo>
                    <a:lnTo>
                      <a:pt x="154" y="64"/>
                    </a:lnTo>
                    <a:lnTo>
                      <a:pt x="150" y="58"/>
                    </a:lnTo>
                    <a:lnTo>
                      <a:pt x="150" y="50"/>
                    </a:lnTo>
                    <a:lnTo>
                      <a:pt x="150" y="50"/>
                    </a:lnTo>
                    <a:lnTo>
                      <a:pt x="152" y="42"/>
                    </a:lnTo>
                    <a:lnTo>
                      <a:pt x="156" y="38"/>
                    </a:lnTo>
                    <a:lnTo>
                      <a:pt x="162" y="34"/>
                    </a:lnTo>
                    <a:lnTo>
                      <a:pt x="170" y="32"/>
                    </a:lnTo>
                    <a:lnTo>
                      <a:pt x="170" y="32"/>
                    </a:lnTo>
                    <a:lnTo>
                      <a:pt x="190" y="36"/>
                    </a:lnTo>
                    <a:lnTo>
                      <a:pt x="210" y="42"/>
                    </a:lnTo>
                    <a:lnTo>
                      <a:pt x="226" y="52"/>
                    </a:lnTo>
                    <a:lnTo>
                      <a:pt x="242" y="66"/>
                    </a:lnTo>
                    <a:lnTo>
                      <a:pt x="254" y="80"/>
                    </a:lnTo>
                    <a:lnTo>
                      <a:pt x="262" y="98"/>
                    </a:lnTo>
                    <a:lnTo>
                      <a:pt x="268" y="118"/>
                    </a:lnTo>
                    <a:lnTo>
                      <a:pt x="270" y="138"/>
                    </a:lnTo>
                    <a:lnTo>
                      <a:pt x="270" y="138"/>
                    </a:lnTo>
                    <a:lnTo>
                      <a:pt x="270" y="146"/>
                    </a:lnTo>
                    <a:lnTo>
                      <a:pt x="266" y="152"/>
                    </a:lnTo>
                    <a:lnTo>
                      <a:pt x="266" y="152"/>
                    </a:lnTo>
                    <a:lnTo>
                      <a:pt x="260" y="156"/>
                    </a:lnTo>
                    <a:lnTo>
                      <a:pt x="252" y="158"/>
                    </a:lnTo>
                    <a:lnTo>
                      <a:pt x="25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7" name="Rectangle 50"/>
              <p:cNvSpPr>
                <a:spLocks noChangeArrowheads="1"/>
              </p:cNvSpPr>
              <p:nvPr/>
            </p:nvSpPr>
            <p:spPr bwMode="auto">
              <a:xfrm>
                <a:off x="1838325" y="1609725"/>
                <a:ext cx="234950" cy="1143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8" name="Rectangle 51"/>
              <p:cNvSpPr>
                <a:spLocks noChangeArrowheads="1"/>
              </p:cNvSpPr>
              <p:nvPr/>
            </p:nvSpPr>
            <p:spPr bwMode="auto">
              <a:xfrm>
                <a:off x="1838325" y="1765300"/>
                <a:ext cx="234950" cy="5080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19" name="Freeform 52"/>
              <p:cNvSpPr/>
              <p:nvPr/>
            </p:nvSpPr>
            <p:spPr bwMode="auto">
              <a:xfrm>
                <a:off x="1927225" y="911225"/>
                <a:ext cx="53975" cy="180975"/>
              </a:xfrm>
              <a:custGeom>
                <a:avLst/>
                <a:gdLst/>
                <a:ahLst/>
                <a:cxnLst>
                  <a:cxn ang="0">
                    <a:pos x="34" y="112"/>
                  </a:cxn>
                  <a:cxn ang="0">
                    <a:pos x="4" y="114"/>
                  </a:cxn>
                  <a:cxn ang="0">
                    <a:pos x="0" y="0"/>
                  </a:cxn>
                  <a:cxn ang="0">
                    <a:pos x="28" y="0"/>
                  </a:cxn>
                  <a:cxn ang="0">
                    <a:pos x="34" y="112"/>
                  </a:cxn>
                </a:cxnLst>
                <a:rect l="0" t="0" r="r" b="b"/>
                <a:pathLst>
                  <a:path w="34" h="114">
                    <a:moveTo>
                      <a:pt x="34" y="112"/>
                    </a:moveTo>
                    <a:lnTo>
                      <a:pt x="4" y="114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34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0" name="Freeform 53"/>
              <p:cNvSpPr/>
              <p:nvPr/>
            </p:nvSpPr>
            <p:spPr bwMode="auto">
              <a:xfrm>
                <a:off x="1698625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58" y="112"/>
                  </a:cxn>
                  <a:cxn ang="0">
                    <a:pos x="0" y="14"/>
                  </a:cxn>
                  <a:cxn ang="0">
                    <a:pos x="26" y="0"/>
                  </a:cxn>
                  <a:cxn ang="0">
                    <a:pos x="82" y="98"/>
                  </a:cxn>
                  <a:cxn ang="0">
                    <a:pos x="58" y="112"/>
                  </a:cxn>
                </a:cxnLst>
                <a:rect l="0" t="0" r="r" b="b"/>
                <a:pathLst>
                  <a:path w="82" h="112">
                    <a:moveTo>
                      <a:pt x="58" y="112"/>
                    </a:moveTo>
                    <a:lnTo>
                      <a:pt x="0" y="14"/>
                    </a:lnTo>
                    <a:lnTo>
                      <a:pt x="26" y="0"/>
                    </a:lnTo>
                    <a:lnTo>
                      <a:pt x="82" y="98"/>
                    </a:lnTo>
                    <a:lnTo>
                      <a:pt x="58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1" name="Freeform 54"/>
              <p:cNvSpPr/>
              <p:nvPr/>
            </p:nvSpPr>
            <p:spPr bwMode="auto">
              <a:xfrm>
                <a:off x="1536700" y="1123950"/>
                <a:ext cx="180975" cy="13017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14" y="58"/>
                  </a:cxn>
                  <a:cxn ang="0">
                    <a:pos x="98" y="82"/>
                  </a:cxn>
                  <a:cxn ang="0">
                    <a:pos x="0" y="26"/>
                  </a:cxn>
                  <a:cxn ang="0">
                    <a:pos x="14" y="0"/>
                  </a:cxn>
                </a:cxnLst>
                <a:rect l="0" t="0" r="r" b="b"/>
                <a:pathLst>
                  <a:path w="114" h="82">
                    <a:moveTo>
                      <a:pt x="14" y="0"/>
                    </a:moveTo>
                    <a:lnTo>
                      <a:pt x="114" y="58"/>
                    </a:lnTo>
                    <a:lnTo>
                      <a:pt x="98" y="82"/>
                    </a:lnTo>
                    <a:lnTo>
                      <a:pt x="0" y="26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2" name="Freeform 55"/>
              <p:cNvSpPr/>
              <p:nvPr/>
            </p:nvSpPr>
            <p:spPr bwMode="auto">
              <a:xfrm>
                <a:off x="2190750" y="1123950"/>
                <a:ext cx="177800" cy="130175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58"/>
                  </a:cxn>
                  <a:cxn ang="0">
                    <a:pos x="14" y="82"/>
                  </a:cxn>
                  <a:cxn ang="0">
                    <a:pos x="112" y="26"/>
                  </a:cxn>
                  <a:cxn ang="0">
                    <a:pos x="98" y="0"/>
                  </a:cxn>
                </a:cxnLst>
                <a:rect l="0" t="0" r="r" b="b"/>
                <a:pathLst>
                  <a:path w="112" h="82">
                    <a:moveTo>
                      <a:pt x="98" y="0"/>
                    </a:moveTo>
                    <a:lnTo>
                      <a:pt x="0" y="58"/>
                    </a:lnTo>
                    <a:lnTo>
                      <a:pt x="14" y="82"/>
                    </a:lnTo>
                    <a:lnTo>
                      <a:pt x="112" y="26"/>
                    </a:lnTo>
                    <a:lnTo>
                      <a:pt x="9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  <p:sp>
            <p:nvSpPr>
              <p:cNvPr id="23" name="Freeform 56"/>
              <p:cNvSpPr/>
              <p:nvPr/>
            </p:nvSpPr>
            <p:spPr bwMode="auto">
              <a:xfrm>
                <a:off x="2076450" y="962025"/>
                <a:ext cx="130175" cy="177800"/>
              </a:xfrm>
              <a:custGeom>
                <a:avLst/>
                <a:gdLst/>
                <a:ahLst/>
                <a:cxnLst>
                  <a:cxn ang="0">
                    <a:pos x="26" y="112"/>
                  </a:cxn>
                  <a:cxn ang="0">
                    <a:pos x="0" y="98"/>
                  </a:cxn>
                  <a:cxn ang="0">
                    <a:pos x="58" y="0"/>
                  </a:cxn>
                  <a:cxn ang="0">
                    <a:pos x="82" y="14"/>
                  </a:cxn>
                  <a:cxn ang="0">
                    <a:pos x="26" y="112"/>
                  </a:cxn>
                </a:cxnLst>
                <a:rect l="0" t="0" r="r" b="b"/>
                <a:pathLst>
                  <a:path w="82" h="112">
                    <a:moveTo>
                      <a:pt x="26" y="112"/>
                    </a:moveTo>
                    <a:lnTo>
                      <a:pt x="0" y="98"/>
                    </a:lnTo>
                    <a:lnTo>
                      <a:pt x="58" y="0"/>
                    </a:lnTo>
                    <a:lnTo>
                      <a:pt x="82" y="14"/>
                    </a:lnTo>
                    <a:lnTo>
                      <a:pt x="26" y="1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u="sng"/>
              </a:p>
            </p:txBody>
          </p:sp>
        </p:grpSp>
      </p:grpSp>
      <p:grpSp>
        <p:nvGrpSpPr>
          <p:cNvPr id="24" name="组 33"/>
          <p:cNvGrpSpPr/>
          <p:nvPr/>
        </p:nvGrpSpPr>
        <p:grpSpPr>
          <a:xfrm>
            <a:off x="381000" y="838200"/>
            <a:ext cx="841440" cy="841440"/>
            <a:chOff x="1731688" y="3144454"/>
            <a:chExt cx="886177" cy="886177"/>
          </a:xfrm>
        </p:grpSpPr>
        <p:sp>
          <p:nvSpPr>
            <p:cNvPr id="25" name="椭圆 24"/>
            <p:cNvSpPr/>
            <p:nvPr/>
          </p:nvSpPr>
          <p:spPr>
            <a:xfrm>
              <a:off x="1731688" y="3144454"/>
              <a:ext cx="886177" cy="88617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/>
            </a:p>
          </p:txBody>
        </p:sp>
        <p:sp>
          <p:nvSpPr>
            <p:cNvPr id="26" name="Freeform 217"/>
            <p:cNvSpPr>
              <a:spLocks noEditPoints="1"/>
            </p:cNvSpPr>
            <p:nvPr/>
          </p:nvSpPr>
          <p:spPr bwMode="auto">
            <a:xfrm>
              <a:off x="2009809" y="3467566"/>
              <a:ext cx="329935" cy="239953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176" y="176"/>
                </a:cxn>
                <a:cxn ang="0">
                  <a:pos x="352" y="32"/>
                </a:cxn>
                <a:cxn ang="0">
                  <a:pos x="352" y="0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0" y="228"/>
                </a:cxn>
                <a:cxn ang="0">
                  <a:pos x="86" y="132"/>
                </a:cxn>
                <a:cxn ang="0">
                  <a:pos x="0" y="54"/>
                </a:cxn>
                <a:cxn ang="0">
                  <a:pos x="0" y="228"/>
                </a:cxn>
                <a:cxn ang="0">
                  <a:pos x="352" y="230"/>
                </a:cxn>
                <a:cxn ang="0">
                  <a:pos x="262" y="132"/>
                </a:cxn>
                <a:cxn ang="0">
                  <a:pos x="352" y="56"/>
                </a:cxn>
                <a:cxn ang="0">
                  <a:pos x="352" y="230"/>
                </a:cxn>
                <a:cxn ang="0">
                  <a:pos x="176" y="204"/>
                </a:cxn>
                <a:cxn ang="0">
                  <a:pos x="104" y="144"/>
                </a:cxn>
                <a:cxn ang="0">
                  <a:pos x="0" y="256"/>
                </a:cxn>
                <a:cxn ang="0">
                  <a:pos x="352" y="256"/>
                </a:cxn>
                <a:cxn ang="0">
                  <a:pos x="248" y="144"/>
                </a:cxn>
                <a:cxn ang="0">
                  <a:pos x="176" y="204"/>
                </a:cxn>
              </a:cxnLst>
              <a:rect l="0" t="0" r="r" b="b"/>
              <a:pathLst>
                <a:path w="352" h="256">
                  <a:moveTo>
                    <a:pt x="0" y="32"/>
                  </a:moveTo>
                  <a:lnTo>
                    <a:pt x="176" y="176"/>
                  </a:lnTo>
                  <a:lnTo>
                    <a:pt x="352" y="32"/>
                  </a:lnTo>
                  <a:lnTo>
                    <a:pt x="352" y="0"/>
                  </a:lnTo>
                  <a:lnTo>
                    <a:pt x="0" y="0"/>
                  </a:lnTo>
                  <a:lnTo>
                    <a:pt x="0" y="32"/>
                  </a:lnTo>
                  <a:close/>
                  <a:moveTo>
                    <a:pt x="0" y="228"/>
                  </a:moveTo>
                  <a:lnTo>
                    <a:pt x="86" y="132"/>
                  </a:lnTo>
                  <a:lnTo>
                    <a:pt x="0" y="54"/>
                  </a:lnTo>
                  <a:lnTo>
                    <a:pt x="0" y="228"/>
                  </a:lnTo>
                  <a:close/>
                  <a:moveTo>
                    <a:pt x="352" y="230"/>
                  </a:moveTo>
                  <a:lnTo>
                    <a:pt x="262" y="132"/>
                  </a:lnTo>
                  <a:lnTo>
                    <a:pt x="352" y="56"/>
                  </a:lnTo>
                  <a:lnTo>
                    <a:pt x="352" y="230"/>
                  </a:lnTo>
                  <a:close/>
                  <a:moveTo>
                    <a:pt x="176" y="204"/>
                  </a:moveTo>
                  <a:lnTo>
                    <a:pt x="104" y="144"/>
                  </a:lnTo>
                  <a:lnTo>
                    <a:pt x="0" y="256"/>
                  </a:lnTo>
                  <a:lnTo>
                    <a:pt x="352" y="256"/>
                  </a:lnTo>
                  <a:lnTo>
                    <a:pt x="248" y="144"/>
                  </a:lnTo>
                  <a:lnTo>
                    <a:pt x="176" y="2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6" dur="500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0"/>
      <p:bldP spid="51204" grpId="0"/>
      <p:bldP spid="51205" grpId="0"/>
      <p:bldP spid="51206" grpId="0"/>
      <p:bldP spid="51207" grpId="0"/>
      <p:bldP spid="51208" grpId="0"/>
      <p:bldP spid="512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文本框 58371"/>
          <p:cNvSpPr txBox="1"/>
          <p:nvPr/>
        </p:nvSpPr>
        <p:spPr>
          <a:xfrm>
            <a:off x="381000" y="1219200"/>
            <a:ext cx="7924800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 dirty="0">
                <a:latin typeface="+mn-ea"/>
                <a:ea typeface="+mn-ea"/>
              </a:rPr>
              <a:t>下表是某液体加热时时间与温度表</a:t>
            </a:r>
            <a:r>
              <a:rPr lang="en-US" altLang="zh-CN" sz="3200" b="1" dirty="0">
                <a:latin typeface="+mn-ea"/>
                <a:ea typeface="+mn-ea"/>
              </a:rPr>
              <a:t>,</a:t>
            </a:r>
            <a:r>
              <a:rPr lang="zh-CN" altLang="en-US" sz="3200" b="1" dirty="0">
                <a:latin typeface="+mn-ea"/>
                <a:ea typeface="+mn-ea"/>
              </a:rPr>
              <a:t>从表中可知该液体的沸点是</a:t>
            </a:r>
            <a:r>
              <a:rPr lang="zh-CN" altLang="en-US" sz="3200" b="1" u="sng" dirty="0">
                <a:latin typeface="+mn-ea"/>
                <a:ea typeface="+mn-ea"/>
              </a:rPr>
              <a:t>         </a:t>
            </a:r>
            <a:r>
              <a:rPr lang="en-US" altLang="zh-CN" sz="3200" b="1" dirty="0">
                <a:latin typeface="+mn-ea"/>
                <a:ea typeface="+mn-ea"/>
              </a:rPr>
              <a:t>℃ </a:t>
            </a:r>
            <a:r>
              <a:rPr lang="zh-CN" altLang="en-US" sz="3200" b="1" dirty="0">
                <a:latin typeface="+mn-ea"/>
                <a:ea typeface="+mn-ea"/>
              </a:rPr>
              <a:t>。</a:t>
            </a:r>
            <a:r>
              <a:rPr lang="zh-CN" altLang="en-US" sz="3200" u="sng" dirty="0">
                <a:latin typeface="+mn-ea"/>
                <a:ea typeface="+mn-ea"/>
              </a:rPr>
              <a:t>             </a:t>
            </a:r>
          </a:p>
        </p:txBody>
      </p:sp>
      <p:graphicFrame>
        <p:nvGraphicFramePr>
          <p:cNvPr id="58373" name="表格 58372"/>
          <p:cNvGraphicFramePr/>
          <p:nvPr/>
        </p:nvGraphicFramePr>
        <p:xfrm>
          <a:off x="381000" y="2895600"/>
          <a:ext cx="8153396" cy="1371600"/>
        </p:xfrm>
        <a:graphic>
          <a:graphicData uri="http://schemas.openxmlformats.org/drawingml/2006/table">
            <a:tbl>
              <a:tblPr/>
              <a:tblGrid>
                <a:gridCol w="1379401"/>
                <a:gridCol w="588661"/>
                <a:gridCol w="632591"/>
                <a:gridCol w="562303"/>
                <a:gridCol w="632591"/>
                <a:gridCol w="562303"/>
                <a:gridCol w="632591"/>
                <a:gridCol w="632591"/>
                <a:gridCol w="632591"/>
                <a:gridCol w="632591"/>
                <a:gridCol w="632591"/>
                <a:gridCol w="632591"/>
              </a:tblGrid>
              <a:tr h="685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时间</a:t>
                      </a:r>
                      <a:r>
                        <a:rPr lang="en-US" altLang="zh-CN" sz="2400" b="1" dirty="0"/>
                        <a:t>/</a:t>
                      </a:r>
                      <a:r>
                        <a:rPr lang="zh-CN" altLang="en-US" sz="2400" b="1" dirty="0"/>
                        <a:t>分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0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2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4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6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8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10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12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14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16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18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20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5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/>
                        <a:t>温度</a:t>
                      </a:r>
                      <a:r>
                        <a:rPr lang="en-US" altLang="zh-CN" sz="2400" b="1"/>
                        <a:t>/</a:t>
                      </a:r>
                      <a:r>
                        <a:rPr lang="en-US" altLang="zh-CN" sz="2400" b="1">
                          <a:latin typeface="宋体" panose="02010600030101010101" pitchFamily="2" charset="-122"/>
                        </a:rPr>
                        <a:t>℃</a:t>
                      </a:r>
                      <a:r>
                        <a:rPr lang="en-US" altLang="zh-CN" sz="2400" b="1"/>
                        <a:t> 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15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/>
                        <a:t>18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21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24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27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30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33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35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35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35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400" b="1" dirty="0"/>
                        <a:t>35</a:t>
                      </a:r>
                      <a:endParaRPr lang="zh-CN" altLang="en-US" sz="2400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415" name="文本框 58414"/>
          <p:cNvSpPr txBox="1"/>
          <p:nvPr/>
        </p:nvSpPr>
        <p:spPr>
          <a:xfrm>
            <a:off x="4572000" y="1676400"/>
            <a:ext cx="9144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chemeClr val="bg1"/>
              </a:buClr>
            </a:pP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35</a:t>
            </a:r>
          </a:p>
        </p:txBody>
      </p:sp>
      <p:grpSp>
        <p:nvGrpSpPr>
          <p:cNvPr id="7" name="组 7"/>
          <p:cNvGrpSpPr/>
          <p:nvPr/>
        </p:nvGrpSpPr>
        <p:grpSpPr>
          <a:xfrm>
            <a:off x="381000" y="381000"/>
            <a:ext cx="2557473" cy="660977"/>
            <a:chOff x="2430871" y="864790"/>
            <a:chExt cx="1918105" cy="495734"/>
          </a:xfr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椭圆 7"/>
            <p:cNvSpPr/>
            <p:nvPr/>
          </p:nvSpPr>
          <p:spPr>
            <a:xfrm>
              <a:off x="2430871" y="864790"/>
              <a:ext cx="484698" cy="48469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2602534" y="926058"/>
              <a:ext cx="1746442" cy="423431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" name="组 10"/>
            <p:cNvGrpSpPr/>
            <p:nvPr/>
          </p:nvGrpSpPr>
          <p:grpSpPr>
            <a:xfrm>
              <a:off x="2528392" y="1022011"/>
              <a:ext cx="289655" cy="170256"/>
              <a:chOff x="3902075" y="4498975"/>
              <a:chExt cx="831850" cy="488950"/>
            </a:xfrm>
            <a:solidFill>
              <a:schemeClr val="bg1"/>
            </a:solidFill>
          </p:grpSpPr>
          <p:sp>
            <p:nvSpPr>
              <p:cNvPr id="12" name="Freeform 230"/>
              <p:cNvSpPr>
                <a:spLocks noEditPoints="1"/>
              </p:cNvSpPr>
              <p:nvPr/>
            </p:nvSpPr>
            <p:spPr bwMode="auto">
              <a:xfrm>
                <a:off x="4092575" y="4498975"/>
                <a:ext cx="450850" cy="488950"/>
              </a:xfrm>
              <a:custGeom>
                <a:avLst/>
                <a:gdLst/>
                <a:ahLst/>
                <a:cxnLst>
                  <a:cxn ang="0">
                    <a:pos x="70" y="72"/>
                  </a:cxn>
                  <a:cxn ang="0">
                    <a:pos x="76" y="44"/>
                  </a:cxn>
                  <a:cxn ang="0">
                    <a:pos x="90" y="20"/>
                  </a:cxn>
                  <a:cxn ang="0">
                    <a:pos x="114" y="6"/>
                  </a:cxn>
                  <a:cxn ang="0">
                    <a:pos x="142" y="0"/>
                  </a:cxn>
                  <a:cxn ang="0">
                    <a:pos x="156" y="2"/>
                  </a:cxn>
                  <a:cxn ang="0">
                    <a:pos x="182" y="12"/>
                  </a:cxn>
                  <a:cxn ang="0">
                    <a:pos x="202" y="30"/>
                  </a:cxn>
                  <a:cxn ang="0">
                    <a:pos x="212" y="56"/>
                  </a:cxn>
                  <a:cxn ang="0">
                    <a:pos x="212" y="72"/>
                  </a:cxn>
                  <a:cxn ang="0">
                    <a:pos x="208" y="100"/>
                  </a:cxn>
                  <a:cxn ang="0">
                    <a:pos x="192" y="122"/>
                  </a:cxn>
                  <a:cxn ang="0">
                    <a:pos x="170" y="138"/>
                  </a:cxn>
                  <a:cxn ang="0">
                    <a:pos x="142" y="142"/>
                  </a:cxn>
                  <a:cxn ang="0">
                    <a:pos x="128" y="142"/>
                  </a:cxn>
                  <a:cxn ang="0">
                    <a:pos x="102" y="130"/>
                  </a:cxn>
                  <a:cxn ang="0">
                    <a:pos x="82" y="112"/>
                  </a:cxn>
                  <a:cxn ang="0">
                    <a:pos x="72" y="86"/>
                  </a:cxn>
                  <a:cxn ang="0">
                    <a:pos x="70" y="72"/>
                  </a:cxn>
                  <a:cxn ang="0">
                    <a:pos x="142" y="190"/>
                  </a:cxn>
                  <a:cxn ang="0">
                    <a:pos x="104" y="194"/>
                  </a:cxn>
                  <a:cxn ang="0">
                    <a:pos x="74" y="202"/>
                  </a:cxn>
                  <a:cxn ang="0">
                    <a:pos x="48" y="214"/>
                  </a:cxn>
                  <a:cxn ang="0">
                    <a:pos x="16" y="244"/>
                  </a:cxn>
                  <a:cxn ang="0">
                    <a:pos x="0" y="268"/>
                  </a:cxn>
                  <a:cxn ang="0">
                    <a:pos x="284" y="308"/>
                  </a:cxn>
                  <a:cxn ang="0">
                    <a:pos x="284" y="268"/>
                  </a:cxn>
                  <a:cxn ang="0">
                    <a:pos x="268" y="244"/>
                  </a:cxn>
                  <a:cxn ang="0">
                    <a:pos x="234" y="214"/>
                  </a:cxn>
                  <a:cxn ang="0">
                    <a:pos x="210" y="202"/>
                  </a:cxn>
                  <a:cxn ang="0">
                    <a:pos x="180" y="194"/>
                  </a:cxn>
                  <a:cxn ang="0">
                    <a:pos x="142" y="190"/>
                  </a:cxn>
                </a:cxnLst>
                <a:rect l="0" t="0" r="r" b="b"/>
                <a:pathLst>
                  <a:path w="284" h="308">
                    <a:moveTo>
                      <a:pt x="70" y="72"/>
                    </a:moveTo>
                    <a:lnTo>
                      <a:pt x="70" y="72"/>
                    </a:lnTo>
                    <a:lnTo>
                      <a:pt x="72" y="56"/>
                    </a:lnTo>
                    <a:lnTo>
                      <a:pt x="76" y="44"/>
                    </a:lnTo>
                    <a:lnTo>
                      <a:pt x="82" y="30"/>
                    </a:lnTo>
                    <a:lnTo>
                      <a:pt x="90" y="20"/>
                    </a:lnTo>
                    <a:lnTo>
                      <a:pt x="102" y="12"/>
                    </a:lnTo>
                    <a:lnTo>
                      <a:pt x="114" y="6"/>
                    </a:lnTo>
                    <a:lnTo>
                      <a:pt x="128" y="2"/>
                    </a:lnTo>
                    <a:lnTo>
                      <a:pt x="142" y="0"/>
                    </a:lnTo>
                    <a:lnTo>
                      <a:pt x="142" y="0"/>
                    </a:lnTo>
                    <a:lnTo>
                      <a:pt x="156" y="2"/>
                    </a:lnTo>
                    <a:lnTo>
                      <a:pt x="170" y="6"/>
                    </a:lnTo>
                    <a:lnTo>
                      <a:pt x="182" y="12"/>
                    </a:lnTo>
                    <a:lnTo>
                      <a:pt x="192" y="20"/>
                    </a:lnTo>
                    <a:lnTo>
                      <a:pt x="202" y="30"/>
                    </a:lnTo>
                    <a:lnTo>
                      <a:pt x="208" y="44"/>
                    </a:lnTo>
                    <a:lnTo>
                      <a:pt x="212" y="56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86"/>
                    </a:lnTo>
                    <a:lnTo>
                      <a:pt x="208" y="100"/>
                    </a:lnTo>
                    <a:lnTo>
                      <a:pt x="202" y="112"/>
                    </a:lnTo>
                    <a:lnTo>
                      <a:pt x="192" y="122"/>
                    </a:lnTo>
                    <a:lnTo>
                      <a:pt x="182" y="130"/>
                    </a:lnTo>
                    <a:lnTo>
                      <a:pt x="170" y="138"/>
                    </a:lnTo>
                    <a:lnTo>
                      <a:pt x="156" y="142"/>
                    </a:lnTo>
                    <a:lnTo>
                      <a:pt x="142" y="142"/>
                    </a:lnTo>
                    <a:lnTo>
                      <a:pt x="142" y="142"/>
                    </a:lnTo>
                    <a:lnTo>
                      <a:pt x="128" y="142"/>
                    </a:lnTo>
                    <a:lnTo>
                      <a:pt x="114" y="138"/>
                    </a:lnTo>
                    <a:lnTo>
                      <a:pt x="102" y="130"/>
                    </a:lnTo>
                    <a:lnTo>
                      <a:pt x="90" y="122"/>
                    </a:lnTo>
                    <a:lnTo>
                      <a:pt x="82" y="112"/>
                    </a:lnTo>
                    <a:lnTo>
                      <a:pt x="76" y="100"/>
                    </a:lnTo>
                    <a:lnTo>
                      <a:pt x="72" y="86"/>
                    </a:lnTo>
                    <a:lnTo>
                      <a:pt x="70" y="72"/>
                    </a:lnTo>
                    <a:lnTo>
                      <a:pt x="70" y="72"/>
                    </a:lnTo>
                    <a:close/>
                    <a:moveTo>
                      <a:pt x="142" y="190"/>
                    </a:moveTo>
                    <a:lnTo>
                      <a:pt x="142" y="190"/>
                    </a:lnTo>
                    <a:lnTo>
                      <a:pt x="122" y="190"/>
                    </a:lnTo>
                    <a:lnTo>
                      <a:pt x="104" y="194"/>
                    </a:lnTo>
                    <a:lnTo>
                      <a:pt x="88" y="198"/>
                    </a:lnTo>
                    <a:lnTo>
                      <a:pt x="74" y="202"/>
                    </a:lnTo>
                    <a:lnTo>
                      <a:pt x="60" y="208"/>
                    </a:lnTo>
                    <a:lnTo>
                      <a:pt x="48" y="214"/>
                    </a:lnTo>
                    <a:lnTo>
                      <a:pt x="30" y="230"/>
                    </a:lnTo>
                    <a:lnTo>
                      <a:pt x="16" y="244"/>
                    </a:lnTo>
                    <a:lnTo>
                      <a:pt x="6" y="256"/>
                    </a:lnTo>
                    <a:lnTo>
                      <a:pt x="0" y="268"/>
                    </a:lnTo>
                    <a:lnTo>
                      <a:pt x="0" y="308"/>
                    </a:lnTo>
                    <a:lnTo>
                      <a:pt x="284" y="308"/>
                    </a:lnTo>
                    <a:lnTo>
                      <a:pt x="284" y="268"/>
                    </a:lnTo>
                    <a:lnTo>
                      <a:pt x="284" y="268"/>
                    </a:lnTo>
                    <a:lnTo>
                      <a:pt x="278" y="256"/>
                    </a:lnTo>
                    <a:lnTo>
                      <a:pt x="268" y="244"/>
                    </a:lnTo>
                    <a:lnTo>
                      <a:pt x="254" y="230"/>
                    </a:lnTo>
                    <a:lnTo>
                      <a:pt x="234" y="214"/>
                    </a:lnTo>
                    <a:lnTo>
                      <a:pt x="224" y="208"/>
                    </a:lnTo>
                    <a:lnTo>
                      <a:pt x="210" y="202"/>
                    </a:lnTo>
                    <a:lnTo>
                      <a:pt x="196" y="198"/>
                    </a:lnTo>
                    <a:lnTo>
                      <a:pt x="180" y="194"/>
                    </a:lnTo>
                    <a:lnTo>
                      <a:pt x="162" y="190"/>
                    </a:lnTo>
                    <a:lnTo>
                      <a:pt x="142" y="190"/>
                    </a:lnTo>
                    <a:lnTo>
                      <a:pt x="142" y="19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31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32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3"/>
              <p:cNvSpPr/>
              <p:nvPr/>
            </p:nvSpPr>
            <p:spPr bwMode="auto">
              <a:xfrm>
                <a:off x="4467225" y="4498975"/>
                <a:ext cx="190500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4" y="4"/>
                  </a:cxn>
                  <a:cxn ang="0">
                    <a:pos x="94" y="10"/>
                  </a:cxn>
                  <a:cxn ang="0">
                    <a:pos x="102" y="18"/>
                  </a:cxn>
                  <a:cxn ang="0">
                    <a:pos x="110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20" y="60"/>
                  </a:cxn>
                  <a:cxn ang="0">
                    <a:pos x="120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10" y="92"/>
                  </a:cxn>
                  <a:cxn ang="0">
                    <a:pos x="102" y="102"/>
                  </a:cxn>
                  <a:cxn ang="0">
                    <a:pos x="94" y="108"/>
                  </a:cxn>
                  <a:cxn ang="0">
                    <a:pos x="84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8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6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6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8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20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4" y="4"/>
                    </a:lnTo>
                    <a:lnTo>
                      <a:pt x="94" y="10"/>
                    </a:lnTo>
                    <a:lnTo>
                      <a:pt x="102" y="18"/>
                    </a:lnTo>
                    <a:lnTo>
                      <a:pt x="110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20" y="60"/>
                    </a:lnTo>
                    <a:lnTo>
                      <a:pt x="120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10" y="92"/>
                    </a:lnTo>
                    <a:lnTo>
                      <a:pt x="102" y="102"/>
                    </a:lnTo>
                    <a:lnTo>
                      <a:pt x="94" y="108"/>
                    </a:lnTo>
                    <a:lnTo>
                      <a:pt x="84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8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6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6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8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34"/>
              <p:cNvSpPr/>
              <p:nvPr/>
            </p:nvSpPr>
            <p:spPr bwMode="auto">
              <a:xfrm>
                <a:off x="4457700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66" y="0"/>
                  </a:cxn>
                  <a:cxn ang="0">
                    <a:pos x="66" y="0"/>
                  </a:cxn>
                  <a:cxn ang="0">
                    <a:pos x="46" y="2"/>
                  </a:cxn>
                  <a:cxn ang="0">
                    <a:pos x="28" y="6"/>
                  </a:cxn>
                  <a:cxn ang="0">
                    <a:pos x="14" y="12"/>
                  </a:cxn>
                  <a:cxn ang="0">
                    <a:pos x="0" y="20"/>
                  </a:cxn>
                  <a:cxn ang="0">
                    <a:pos x="0" y="20"/>
                  </a:cxn>
                  <a:cxn ang="0">
                    <a:pos x="18" y="30"/>
                  </a:cxn>
                  <a:cxn ang="0">
                    <a:pos x="34" y="42"/>
                  </a:cxn>
                  <a:cxn ang="0">
                    <a:pos x="48" y="54"/>
                  </a:cxn>
                  <a:cxn ang="0">
                    <a:pos x="58" y="66"/>
                  </a:cxn>
                  <a:cxn ang="0">
                    <a:pos x="66" y="76"/>
                  </a:cxn>
                  <a:cxn ang="0">
                    <a:pos x="72" y="86"/>
                  </a:cxn>
                  <a:cxn ang="0">
                    <a:pos x="76" y="96"/>
                  </a:cxn>
                  <a:cxn ang="0">
                    <a:pos x="76" y="98"/>
                  </a:cxn>
                  <a:cxn ang="0">
                    <a:pos x="174" y="98"/>
                  </a:cxn>
                  <a:cxn ang="0">
                    <a:pos x="174" y="66"/>
                  </a:cxn>
                  <a:cxn ang="0">
                    <a:pos x="174" y="66"/>
                  </a:cxn>
                  <a:cxn ang="0">
                    <a:pos x="168" y="56"/>
                  </a:cxn>
                  <a:cxn ang="0">
                    <a:pos x="160" y="44"/>
                  </a:cxn>
                  <a:cxn ang="0">
                    <a:pos x="150" y="32"/>
                  </a:cxn>
                  <a:cxn ang="0">
                    <a:pos x="136" y="20"/>
                  </a:cxn>
                  <a:cxn ang="0">
                    <a:pos x="116" y="10"/>
                  </a:cxn>
                  <a:cxn ang="0">
                    <a:pos x="106" y="6"/>
                  </a:cxn>
                  <a:cxn ang="0">
                    <a:pos x="94" y="4"/>
                  </a:cxn>
                  <a:cxn ang="0">
                    <a:pos x="80" y="0"/>
                  </a:cxn>
                  <a:cxn ang="0">
                    <a:pos x="66" y="0"/>
                  </a:cxn>
                  <a:cxn ang="0">
                    <a:pos x="66" y="0"/>
                  </a:cxn>
                </a:cxnLst>
                <a:rect l="0" t="0" r="r" b="b"/>
                <a:pathLst>
                  <a:path w="174" h="98">
                    <a:moveTo>
                      <a:pt x="66" y="0"/>
                    </a:moveTo>
                    <a:lnTo>
                      <a:pt x="66" y="0"/>
                    </a:lnTo>
                    <a:lnTo>
                      <a:pt x="46" y="2"/>
                    </a:lnTo>
                    <a:lnTo>
                      <a:pt x="28" y="6"/>
                    </a:lnTo>
                    <a:lnTo>
                      <a:pt x="14" y="12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18" y="30"/>
                    </a:lnTo>
                    <a:lnTo>
                      <a:pt x="34" y="42"/>
                    </a:lnTo>
                    <a:lnTo>
                      <a:pt x="48" y="54"/>
                    </a:lnTo>
                    <a:lnTo>
                      <a:pt x="58" y="66"/>
                    </a:lnTo>
                    <a:lnTo>
                      <a:pt x="66" y="76"/>
                    </a:lnTo>
                    <a:lnTo>
                      <a:pt x="72" y="86"/>
                    </a:lnTo>
                    <a:lnTo>
                      <a:pt x="76" y="96"/>
                    </a:lnTo>
                    <a:lnTo>
                      <a:pt x="76" y="98"/>
                    </a:lnTo>
                    <a:lnTo>
                      <a:pt x="174" y="98"/>
                    </a:lnTo>
                    <a:lnTo>
                      <a:pt x="174" y="66"/>
                    </a:lnTo>
                    <a:lnTo>
                      <a:pt x="174" y="66"/>
                    </a:lnTo>
                    <a:lnTo>
                      <a:pt x="168" y="56"/>
                    </a:lnTo>
                    <a:lnTo>
                      <a:pt x="160" y="44"/>
                    </a:lnTo>
                    <a:lnTo>
                      <a:pt x="150" y="32"/>
                    </a:lnTo>
                    <a:lnTo>
                      <a:pt x="136" y="20"/>
                    </a:lnTo>
                    <a:lnTo>
                      <a:pt x="116" y="10"/>
                    </a:lnTo>
                    <a:lnTo>
                      <a:pt x="106" y="6"/>
                    </a:lnTo>
                    <a:lnTo>
                      <a:pt x="94" y="4"/>
                    </a:lnTo>
                    <a:lnTo>
                      <a:pt x="80" y="0"/>
                    </a:lnTo>
                    <a:lnTo>
                      <a:pt x="66" y="0"/>
                    </a:lnTo>
                    <a:lnTo>
                      <a:pt x="6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35"/>
              <p:cNvSpPr/>
              <p:nvPr/>
            </p:nvSpPr>
            <p:spPr bwMode="auto">
              <a:xfrm>
                <a:off x="3978275" y="4498975"/>
                <a:ext cx="187325" cy="18732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60" y="0"/>
                  </a:cxn>
                  <a:cxn ang="0">
                    <a:pos x="72" y="2"/>
                  </a:cxn>
                  <a:cxn ang="0">
                    <a:pos x="82" y="4"/>
                  </a:cxn>
                  <a:cxn ang="0">
                    <a:pos x="92" y="10"/>
                  </a:cxn>
                  <a:cxn ang="0">
                    <a:pos x="102" y="18"/>
                  </a:cxn>
                  <a:cxn ang="0">
                    <a:pos x="108" y="26"/>
                  </a:cxn>
                  <a:cxn ang="0">
                    <a:pos x="114" y="36"/>
                  </a:cxn>
                  <a:cxn ang="0">
                    <a:pos x="118" y="48"/>
                  </a:cxn>
                  <a:cxn ang="0">
                    <a:pos x="118" y="60"/>
                  </a:cxn>
                  <a:cxn ang="0">
                    <a:pos x="118" y="60"/>
                  </a:cxn>
                  <a:cxn ang="0">
                    <a:pos x="118" y="72"/>
                  </a:cxn>
                  <a:cxn ang="0">
                    <a:pos x="114" y="82"/>
                  </a:cxn>
                  <a:cxn ang="0">
                    <a:pos x="108" y="92"/>
                  </a:cxn>
                  <a:cxn ang="0">
                    <a:pos x="102" y="102"/>
                  </a:cxn>
                  <a:cxn ang="0">
                    <a:pos x="92" y="108"/>
                  </a:cxn>
                  <a:cxn ang="0">
                    <a:pos x="82" y="114"/>
                  </a:cxn>
                  <a:cxn ang="0">
                    <a:pos x="72" y="118"/>
                  </a:cxn>
                  <a:cxn ang="0">
                    <a:pos x="60" y="118"/>
                  </a:cxn>
                  <a:cxn ang="0">
                    <a:pos x="60" y="118"/>
                  </a:cxn>
                  <a:cxn ang="0">
                    <a:pos x="48" y="118"/>
                  </a:cxn>
                  <a:cxn ang="0">
                    <a:pos x="36" y="114"/>
                  </a:cxn>
                  <a:cxn ang="0">
                    <a:pos x="26" y="108"/>
                  </a:cxn>
                  <a:cxn ang="0">
                    <a:pos x="18" y="102"/>
                  </a:cxn>
                  <a:cxn ang="0">
                    <a:pos x="10" y="92"/>
                  </a:cxn>
                  <a:cxn ang="0">
                    <a:pos x="4" y="82"/>
                  </a:cxn>
                  <a:cxn ang="0">
                    <a:pos x="2" y="72"/>
                  </a:cxn>
                  <a:cxn ang="0">
                    <a:pos x="0" y="60"/>
                  </a:cxn>
                  <a:cxn ang="0">
                    <a:pos x="0" y="60"/>
                  </a:cxn>
                  <a:cxn ang="0">
                    <a:pos x="2" y="48"/>
                  </a:cxn>
                  <a:cxn ang="0">
                    <a:pos x="4" y="36"/>
                  </a:cxn>
                  <a:cxn ang="0">
                    <a:pos x="10" y="26"/>
                  </a:cxn>
                  <a:cxn ang="0">
                    <a:pos x="18" y="18"/>
                  </a:cxn>
                  <a:cxn ang="0">
                    <a:pos x="26" y="10"/>
                  </a:cxn>
                  <a:cxn ang="0">
                    <a:pos x="36" y="4"/>
                  </a:cxn>
                  <a:cxn ang="0">
                    <a:pos x="48" y="2"/>
                  </a:cxn>
                  <a:cxn ang="0">
                    <a:pos x="60" y="0"/>
                  </a:cxn>
                  <a:cxn ang="0">
                    <a:pos x="60" y="0"/>
                  </a:cxn>
                </a:cxnLst>
                <a:rect l="0" t="0" r="r" b="b"/>
                <a:pathLst>
                  <a:path w="118" h="118">
                    <a:moveTo>
                      <a:pt x="60" y="0"/>
                    </a:moveTo>
                    <a:lnTo>
                      <a:pt x="60" y="0"/>
                    </a:lnTo>
                    <a:lnTo>
                      <a:pt x="72" y="2"/>
                    </a:lnTo>
                    <a:lnTo>
                      <a:pt x="82" y="4"/>
                    </a:lnTo>
                    <a:lnTo>
                      <a:pt x="92" y="10"/>
                    </a:lnTo>
                    <a:lnTo>
                      <a:pt x="102" y="18"/>
                    </a:lnTo>
                    <a:lnTo>
                      <a:pt x="108" y="26"/>
                    </a:lnTo>
                    <a:lnTo>
                      <a:pt x="114" y="36"/>
                    </a:lnTo>
                    <a:lnTo>
                      <a:pt x="118" y="48"/>
                    </a:lnTo>
                    <a:lnTo>
                      <a:pt x="118" y="60"/>
                    </a:lnTo>
                    <a:lnTo>
                      <a:pt x="118" y="60"/>
                    </a:lnTo>
                    <a:lnTo>
                      <a:pt x="118" y="72"/>
                    </a:lnTo>
                    <a:lnTo>
                      <a:pt x="114" y="82"/>
                    </a:lnTo>
                    <a:lnTo>
                      <a:pt x="108" y="92"/>
                    </a:lnTo>
                    <a:lnTo>
                      <a:pt x="102" y="102"/>
                    </a:lnTo>
                    <a:lnTo>
                      <a:pt x="92" y="108"/>
                    </a:lnTo>
                    <a:lnTo>
                      <a:pt x="82" y="114"/>
                    </a:lnTo>
                    <a:lnTo>
                      <a:pt x="72" y="118"/>
                    </a:lnTo>
                    <a:lnTo>
                      <a:pt x="60" y="118"/>
                    </a:lnTo>
                    <a:lnTo>
                      <a:pt x="60" y="118"/>
                    </a:lnTo>
                    <a:lnTo>
                      <a:pt x="48" y="118"/>
                    </a:lnTo>
                    <a:lnTo>
                      <a:pt x="36" y="114"/>
                    </a:lnTo>
                    <a:lnTo>
                      <a:pt x="26" y="108"/>
                    </a:lnTo>
                    <a:lnTo>
                      <a:pt x="18" y="102"/>
                    </a:lnTo>
                    <a:lnTo>
                      <a:pt x="10" y="92"/>
                    </a:lnTo>
                    <a:lnTo>
                      <a:pt x="4" y="82"/>
                    </a:lnTo>
                    <a:lnTo>
                      <a:pt x="2" y="72"/>
                    </a:lnTo>
                    <a:lnTo>
                      <a:pt x="0" y="60"/>
                    </a:lnTo>
                    <a:lnTo>
                      <a:pt x="0" y="60"/>
                    </a:lnTo>
                    <a:lnTo>
                      <a:pt x="2" y="48"/>
                    </a:lnTo>
                    <a:lnTo>
                      <a:pt x="4" y="36"/>
                    </a:lnTo>
                    <a:lnTo>
                      <a:pt x="10" y="26"/>
                    </a:lnTo>
                    <a:lnTo>
                      <a:pt x="18" y="18"/>
                    </a:lnTo>
                    <a:lnTo>
                      <a:pt x="26" y="10"/>
                    </a:lnTo>
                    <a:lnTo>
                      <a:pt x="36" y="4"/>
                    </a:lnTo>
                    <a:lnTo>
                      <a:pt x="48" y="2"/>
                    </a:lnTo>
                    <a:lnTo>
                      <a:pt x="60" y="0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36"/>
              <p:cNvSpPr/>
              <p:nvPr/>
            </p:nvSpPr>
            <p:spPr bwMode="auto">
              <a:xfrm>
                <a:off x="3902075" y="4762500"/>
                <a:ext cx="276225" cy="155575"/>
              </a:xfrm>
              <a:custGeom>
                <a:avLst/>
                <a:gdLst/>
                <a:ahLst/>
                <a:cxnLst>
                  <a:cxn ang="0">
                    <a:pos x="108" y="0"/>
                  </a:cxn>
                  <a:cxn ang="0">
                    <a:pos x="108" y="0"/>
                  </a:cxn>
                  <a:cxn ang="0">
                    <a:pos x="128" y="2"/>
                  </a:cxn>
                  <a:cxn ang="0">
                    <a:pos x="144" y="6"/>
                  </a:cxn>
                  <a:cxn ang="0">
                    <a:pos x="160" y="12"/>
                  </a:cxn>
                  <a:cxn ang="0">
                    <a:pos x="174" y="20"/>
                  </a:cxn>
                  <a:cxn ang="0">
                    <a:pos x="174" y="20"/>
                  </a:cxn>
                  <a:cxn ang="0">
                    <a:pos x="154" y="30"/>
                  </a:cxn>
                  <a:cxn ang="0">
                    <a:pos x="138" y="42"/>
                  </a:cxn>
                  <a:cxn ang="0">
                    <a:pos x="126" y="54"/>
                  </a:cxn>
                  <a:cxn ang="0">
                    <a:pos x="116" y="66"/>
                  </a:cxn>
                  <a:cxn ang="0">
                    <a:pos x="108" y="76"/>
                  </a:cxn>
                  <a:cxn ang="0">
                    <a:pos x="102" y="86"/>
                  </a:cxn>
                  <a:cxn ang="0">
                    <a:pos x="98" y="96"/>
                  </a:cxn>
                  <a:cxn ang="0">
                    <a:pos x="98" y="98"/>
                  </a:cxn>
                  <a:cxn ang="0">
                    <a:pos x="0" y="98"/>
                  </a:cxn>
                  <a:cxn ang="0">
                    <a:pos x="0" y="66"/>
                  </a:cxn>
                  <a:cxn ang="0">
                    <a:pos x="0" y="66"/>
                  </a:cxn>
                  <a:cxn ang="0">
                    <a:pos x="6" y="56"/>
                  </a:cxn>
                  <a:cxn ang="0">
                    <a:pos x="12" y="44"/>
                  </a:cxn>
                  <a:cxn ang="0">
                    <a:pos x="24" y="32"/>
                  </a:cxn>
                  <a:cxn ang="0">
                    <a:pos x="38" y="20"/>
                  </a:cxn>
                  <a:cxn ang="0">
                    <a:pos x="56" y="10"/>
                  </a:cxn>
                  <a:cxn ang="0">
                    <a:pos x="68" y="6"/>
                  </a:cxn>
                  <a:cxn ang="0">
                    <a:pos x="80" y="4"/>
                  </a:cxn>
                  <a:cxn ang="0">
                    <a:pos x="92" y="0"/>
                  </a:cxn>
                  <a:cxn ang="0">
                    <a:pos x="108" y="0"/>
                  </a:cxn>
                  <a:cxn ang="0">
                    <a:pos x="108" y="0"/>
                  </a:cxn>
                </a:cxnLst>
                <a:rect l="0" t="0" r="r" b="b"/>
                <a:pathLst>
                  <a:path w="174" h="98">
                    <a:moveTo>
                      <a:pt x="108" y="0"/>
                    </a:moveTo>
                    <a:lnTo>
                      <a:pt x="108" y="0"/>
                    </a:lnTo>
                    <a:lnTo>
                      <a:pt x="128" y="2"/>
                    </a:lnTo>
                    <a:lnTo>
                      <a:pt x="144" y="6"/>
                    </a:lnTo>
                    <a:lnTo>
                      <a:pt x="160" y="12"/>
                    </a:lnTo>
                    <a:lnTo>
                      <a:pt x="174" y="20"/>
                    </a:lnTo>
                    <a:lnTo>
                      <a:pt x="174" y="20"/>
                    </a:lnTo>
                    <a:lnTo>
                      <a:pt x="154" y="30"/>
                    </a:lnTo>
                    <a:lnTo>
                      <a:pt x="138" y="42"/>
                    </a:lnTo>
                    <a:lnTo>
                      <a:pt x="126" y="54"/>
                    </a:lnTo>
                    <a:lnTo>
                      <a:pt x="116" y="66"/>
                    </a:lnTo>
                    <a:lnTo>
                      <a:pt x="108" y="76"/>
                    </a:lnTo>
                    <a:lnTo>
                      <a:pt x="102" y="86"/>
                    </a:lnTo>
                    <a:lnTo>
                      <a:pt x="98" y="96"/>
                    </a:lnTo>
                    <a:lnTo>
                      <a:pt x="98" y="98"/>
                    </a:lnTo>
                    <a:lnTo>
                      <a:pt x="0" y="98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6" y="56"/>
                    </a:lnTo>
                    <a:lnTo>
                      <a:pt x="12" y="44"/>
                    </a:lnTo>
                    <a:lnTo>
                      <a:pt x="24" y="32"/>
                    </a:lnTo>
                    <a:lnTo>
                      <a:pt x="38" y="20"/>
                    </a:lnTo>
                    <a:lnTo>
                      <a:pt x="56" y="10"/>
                    </a:lnTo>
                    <a:lnTo>
                      <a:pt x="68" y="6"/>
                    </a:lnTo>
                    <a:lnTo>
                      <a:pt x="80" y="4"/>
                    </a:lnTo>
                    <a:lnTo>
                      <a:pt x="92" y="0"/>
                    </a:lnTo>
                    <a:lnTo>
                      <a:pt x="108" y="0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文本框 11"/>
            <p:cNvSpPr txBox="1"/>
            <p:nvPr/>
          </p:nvSpPr>
          <p:spPr>
            <a:xfrm>
              <a:off x="3124528" y="921942"/>
              <a:ext cx="85263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r>
                <a:rPr lang="zh-CN" alt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中宋" pitchFamily="2" charset="-122"/>
                  <a:ea typeface="华文中宋" pitchFamily="2" charset="-122"/>
                </a:rPr>
                <a:t>练 习</a:t>
              </a:r>
              <a:endPara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15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507</Words>
  <Application>Microsoft Office PowerPoint</Application>
  <PresentationFormat>全屏显示(4:3)</PresentationFormat>
  <Paragraphs>104</Paragraphs>
  <Slides>14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          探究水的沸腾 特点             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China</cp:lastModifiedBy>
  <cp:revision>15</cp:revision>
  <dcterms:created xsi:type="dcterms:W3CDTF">2018-10-19T02:44:23Z</dcterms:created>
  <dcterms:modified xsi:type="dcterms:W3CDTF">2018-10-25T04:46:20Z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2052-10.1.0.7520</vt:lpwstr>
  </property>
</Properties>
</file>