
<file path=[Content_Types].xml><?xml version="1.0" encoding="utf-8"?>
<Types xmlns="http://schemas.openxmlformats.org/package/2006/content-types">
  <Default Extension="vml" ContentType="application/vnd.openxmlformats-officedocument.vmlDrawing"/>
  <Default Extension="jpeg" ContentType="image/jpeg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3"/>
    <p:sldId id="334" r:id="rId4"/>
    <p:sldId id="258" r:id="rId5"/>
    <p:sldId id="335" r:id="rId6"/>
    <p:sldId id="260" r:id="rId7"/>
    <p:sldId id="423" r:id="rId8"/>
    <p:sldId id="420" r:id="rId9"/>
    <p:sldId id="454" r:id="rId10"/>
    <p:sldId id="261" r:id="rId11"/>
    <p:sldId id="388" r:id="rId12"/>
    <p:sldId id="390" r:id="rId13"/>
    <p:sldId id="389" r:id="rId14"/>
    <p:sldId id="262" r:id="rId15"/>
    <p:sldId id="263" r:id="rId16"/>
    <p:sldId id="391" r:id="rId17"/>
    <p:sldId id="342" r:id="rId18"/>
    <p:sldId id="343" r:id="rId19"/>
    <p:sldId id="345" r:id="rId20"/>
    <p:sldId id="367" r:id="rId21"/>
    <p:sldId id="392" r:id="rId22"/>
    <p:sldId id="455" r:id="rId23"/>
    <p:sldId id="413" r:id="rId24"/>
    <p:sldId id="416" r:id="rId25"/>
    <p:sldId id="417" r:id="rId26"/>
    <p:sldId id="414" r:id="rId27"/>
    <p:sldId id="456" r:id="rId28"/>
    <p:sldId id="287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5"/>
        <p:guide pos="2856"/>
      </p:guideLst>
    </p:cSldViewPr>
  </p:slideViewPr>
  <p:gridSpacing cx="69849" cy="6984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</a:p>
        </p:txBody>
      </p:sp>
      <p:sp>
        <p:nvSpPr>
          <p:cNvPr id="2051" name="日期占位符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sz="1200" strike="noStrike" noProof="1"/>
          </a:p>
        </p:txBody>
      </p:sp>
      <p:sp>
        <p:nvSpPr>
          <p:cNvPr id="2052" name="幻灯片图像占位符 409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4100"/>
          <p:cNvSpPr>
            <a:spLocks noGrp="1" noRot="1" noChangeAspect="1" noTextEdi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单击此处编辑母版文本样式</a:t>
            </a:r>
            <a:endParaRPr lang="zh-CN" altLang="en-US"/>
          </a:p>
          <a:p>
            <a:pPr marL="0" lvl="1" indent="0"/>
            <a:r>
              <a:rPr lang="zh-CN" altLang="en-US"/>
              <a:t>第二级</a:t>
            </a:r>
            <a:endParaRPr lang="zh-CN" altLang="en-US"/>
          </a:p>
          <a:p>
            <a:pPr marL="0" lvl="2" indent="0"/>
            <a:r>
              <a:rPr lang="zh-CN" altLang="en-US"/>
              <a:t>第三级</a:t>
            </a:r>
            <a:endParaRPr lang="zh-CN" altLang="en-US"/>
          </a:p>
          <a:p>
            <a:pPr marL="0" lvl="3" indent="0"/>
            <a:r>
              <a:rPr lang="zh-CN" altLang="en-US"/>
              <a:t>第四级</a:t>
            </a:r>
            <a:endParaRPr lang="zh-CN" altLang="en-US"/>
          </a:p>
          <a:p>
            <a:pPr marL="0"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sz="1200" strike="noStrike" noProof="1"/>
          </a:p>
        </p:txBody>
      </p:sp>
      <p:sp>
        <p:nvSpPr>
          <p:cNvPr id="2055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en-US" altLang="x-none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665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6656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6656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</a:p>
        </p:txBody>
      </p:sp>
      <p:sp>
        <p:nvSpPr>
          <p:cNvPr id="1029" name="页脚占位符 6656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</a:p>
        </p:txBody>
      </p:sp>
      <p:sp>
        <p:nvSpPr>
          <p:cNvPr id="1030" name="灯片编号占位符 6656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kern="1200" baseline="0">
          <a:solidFill>
            <a:schemeClr val="tx2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0" lvl="0" indent="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0" lvl="1" indent="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0" lvl="2" indent="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0" lvl="3" indent="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0" lvl="4" indent="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None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emf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0.emf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microsoft.com/office/2007/relationships/media" Target="file:///G:\&#20844;&#24320;&#35838;&#35838;&#20214;\&#26410;&#21629;&#21517;.wmv" TargetMode="External"/><Relationship Id="rId1" Type="http://schemas.openxmlformats.org/officeDocument/2006/relationships/video" Target="file:///G:\&#20844;&#24320;&#35838;&#35838;&#20214;\&#26410;&#21629;&#21517;.wm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wmf"/><Relationship Id="rId2" Type="http://schemas.openxmlformats.org/officeDocument/2006/relationships/control" Target="../activeX/activeX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webwxgetmsgimg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085" y="-15875"/>
            <a:ext cx="9234805" cy="6889750"/>
          </a:xfrm>
          <a:prstGeom prst="rect">
            <a:avLst/>
          </a:prstGeom>
        </p:spPr>
      </p:pic>
      <p:sp>
        <p:nvSpPr>
          <p:cNvPr id="3074" name="副标题 3073"/>
          <p:cNvSpPr>
            <a:spLocks noGrp="1"/>
          </p:cNvSpPr>
          <p:nvPr>
            <p:ph type="subTitle" idx="1"/>
          </p:nvPr>
        </p:nvSpPr>
        <p:spPr>
          <a:xfrm>
            <a:off x="1784350" y="2129473"/>
            <a:ext cx="6002338" cy="1079500"/>
          </a:xfrm>
        </p:spPr>
        <p:txBody>
          <a:bodyPr anchor="t"/>
          <a:p>
            <a:pPr defTabSz="914400">
              <a:buNone/>
            </a:pPr>
            <a:r>
              <a:rPr lang="en-US" altLang="x-none" sz="4800" b="1" kern="1200" baseline="0" dirty="0">
                <a:solidFill>
                  <a:srgbClr val="FFC000"/>
                </a:solidFill>
                <a:latin typeface="隶书" panose="02010509060101010101" pitchFamily="1" charset="-122"/>
                <a:ea typeface="隶书" panose="02010509060101010101" pitchFamily="1" charset="-122"/>
                <a:cs typeface="+mn-cs"/>
                <a:sym typeface="Arial" panose="020B0604020202020204" pitchFamily="34" charset="0"/>
              </a:rPr>
              <a:t>3</a:t>
            </a:r>
            <a:r>
              <a:rPr lang="zh-CN" altLang="en-US" sz="4800" b="1" kern="1200" baseline="0" dirty="0">
                <a:solidFill>
                  <a:srgbClr val="FFC000"/>
                </a:solidFill>
                <a:latin typeface="隶书" panose="02010509060101010101" pitchFamily="1" charset="-122"/>
                <a:ea typeface="隶书" panose="02010509060101010101" pitchFamily="1" charset="-122"/>
                <a:cs typeface="+mn-cs"/>
                <a:sym typeface="Arial" panose="020B0604020202020204" pitchFamily="34" charset="0"/>
              </a:rPr>
              <a:t>、汽化和液化</a:t>
            </a:r>
            <a:endParaRPr lang="en-US" altLang="x-none" sz="4800" b="1" kern="1200" baseline="0" dirty="0">
              <a:solidFill>
                <a:srgbClr val="FFC000"/>
              </a:solidFill>
              <a:latin typeface="隶书" panose="02010509060101010101" pitchFamily="1" charset="-122"/>
              <a:ea typeface="隶书" panose="02010509060101010101" pitchFamily="1" charset="-122"/>
              <a:cs typeface="+mn-cs"/>
              <a:sym typeface="Arial" panose="020B0604020202020204" pitchFamily="34" charset="0"/>
            </a:endParaRPr>
          </a:p>
          <a:p>
            <a:pPr defTabSz="914400">
              <a:buNone/>
            </a:pPr>
            <a:r>
              <a:rPr lang="zh-CN" altLang="en-US" sz="4800" b="1" kern="1200" baseline="0" dirty="0">
                <a:solidFill>
                  <a:srgbClr val="F2F2F2"/>
                </a:solidFill>
                <a:latin typeface="隶书" panose="02010509060101010101" pitchFamily="1" charset="-122"/>
                <a:ea typeface="隶书" panose="02010509060101010101" pitchFamily="1" charset="-122"/>
                <a:cs typeface="+mn-cs"/>
                <a:sym typeface="隶书" panose="02010509060101010101" pitchFamily="1" charset="-122"/>
              </a:rPr>
              <a:t>        </a:t>
            </a:r>
            <a:endParaRPr lang="en-US" altLang="x-none" sz="4800" b="1" kern="1200" baseline="0" dirty="0">
              <a:solidFill>
                <a:srgbClr val="F2F2F2"/>
              </a:solidFill>
              <a:latin typeface="隶书" panose="02010509060101010101" pitchFamily="1" charset="-122"/>
              <a:ea typeface="隶书" panose="02010509060101010101" pitchFamily="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075" name="矩形 3074"/>
          <p:cNvSpPr/>
          <p:nvPr/>
        </p:nvSpPr>
        <p:spPr>
          <a:xfrm>
            <a:off x="873443" y="347028"/>
            <a:ext cx="6913562" cy="14398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p>
            <a:pPr lvl="0" indent="0" algn="ctr"/>
            <a:r>
              <a:rPr lang="zh-CN" altLang="en-US" sz="5400" b="1" dirty="0">
                <a:solidFill>
                  <a:srgbClr val="FF33CC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华文隶书" panose="02010800040101010101" pitchFamily="2" charset="-122"/>
              </a:rPr>
              <a:t>第</a:t>
            </a:r>
            <a:r>
              <a:rPr lang="en-US" altLang="x-none" sz="5400" b="1" dirty="0">
                <a:solidFill>
                  <a:srgbClr val="FF33CC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华文隶书" panose="02010800040101010101" pitchFamily="2" charset="-122"/>
              </a:rPr>
              <a:t>4</a:t>
            </a:r>
            <a:r>
              <a:rPr lang="zh-CN" altLang="en-US" sz="5400" b="1" dirty="0">
                <a:solidFill>
                  <a:srgbClr val="FF33CC"/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华文隶书" panose="02010800040101010101" pitchFamily="2" charset="-122"/>
              </a:rPr>
              <a:t>章：　物态变化</a:t>
            </a:r>
            <a:endParaRPr lang="zh-CN" altLang="en-US" sz="5400" b="1" dirty="0">
              <a:solidFill>
                <a:srgbClr val="FF33CC"/>
              </a:solidFill>
              <a:latin typeface="华文隶书" panose="02010800040101010101" pitchFamily="2" charset="-122"/>
              <a:ea typeface="华文隶书" panose="02010800040101010101" pitchFamily="2" charset="-122"/>
              <a:sym typeface="华文隶书" panose="02010800040101010101" pitchFamily="2" charset="-122"/>
            </a:endParaRPr>
          </a:p>
        </p:txBody>
      </p:sp>
      <p:sp>
        <p:nvSpPr>
          <p:cNvPr id="3077" name="副标题 3073"/>
          <p:cNvSpPr/>
          <p:nvPr/>
        </p:nvSpPr>
        <p:spPr>
          <a:xfrm>
            <a:off x="1475740" y="3695383"/>
            <a:ext cx="6619875" cy="1079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 algn="ctr">
              <a:spcBef>
                <a:spcPct val="20000"/>
              </a:spcBef>
            </a:pPr>
            <a:r>
              <a:rPr lang="zh-CN" altLang="en-US" sz="4800" dirty="0">
                <a:solidFill>
                  <a:srgbClr val="F2F2F2"/>
                </a:solidFill>
                <a:latin typeface="隶书" panose="02010509060101010101" pitchFamily="1" charset="-122"/>
                <a:ea typeface="隶书" panose="02010509060101010101" pitchFamily="1" charset="-122"/>
                <a:sym typeface="Arial" panose="020B0604020202020204" pitchFamily="34" charset="0"/>
              </a:rPr>
              <a:t>第一课时：蒸发</a:t>
            </a:r>
            <a:r>
              <a:rPr lang="zh-CN" altLang="en-US" sz="4800" i="1" dirty="0">
                <a:solidFill>
                  <a:srgbClr val="F2F2F2"/>
                </a:solidFill>
                <a:latin typeface="隶书" panose="02010509060101010101" pitchFamily="1" charset="-122"/>
                <a:ea typeface="隶书" panose="02010509060101010101" pitchFamily="1" charset="-122"/>
                <a:sym typeface="Arial" panose="020B0604020202020204" pitchFamily="34" charset="0"/>
              </a:rPr>
              <a:t>   </a:t>
            </a:r>
            <a:endParaRPr lang="en-US" altLang="x-none" sz="4800" i="1" dirty="0">
              <a:solidFill>
                <a:srgbClr val="F2F2F2"/>
              </a:solidFill>
              <a:latin typeface="隶书" panose="02010509060101010101" pitchFamily="1" charset="-122"/>
              <a:ea typeface="隶书" panose="020105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2180" y="6075045"/>
            <a:ext cx="40906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授课教师：南木林县第二中学尼玛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ppt背景"/>
          <p:cNvPicPr>
            <a:picLocks noChangeAspect="1"/>
          </p:cNvPicPr>
          <p:nvPr/>
        </p:nvPicPr>
        <p:blipFill>
          <a:blip r:embed="rId1"/>
          <a:srcRect b="33736"/>
          <a:stretch>
            <a:fillRect/>
          </a:stretch>
        </p:blipFill>
        <p:spPr>
          <a:xfrm>
            <a:off x="-15875" y="-36512"/>
            <a:ext cx="9175750" cy="6931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4" name="组合 10242"/>
          <p:cNvGrpSpPr/>
          <p:nvPr/>
        </p:nvGrpSpPr>
        <p:grpSpPr>
          <a:xfrm>
            <a:off x="468313" y="1052513"/>
            <a:ext cx="8262937" cy="646112"/>
            <a:chOff x="0" y="0"/>
            <a:chExt cx="5205" cy="407"/>
          </a:xfrm>
        </p:grpSpPr>
        <p:sp>
          <p:nvSpPr>
            <p:cNvPr id="13315" name="Rectangle 282"/>
            <p:cNvSpPr/>
            <p:nvPr/>
          </p:nvSpPr>
          <p:spPr>
            <a:xfrm>
              <a:off x="0" y="0"/>
              <a:ext cx="1528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20000"/>
                </a:spcBef>
              </a:pPr>
              <a:r>
                <a:rPr lang="en-US" altLang="x-none" sz="36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【</a:t>
              </a:r>
              <a:r>
                <a:rPr lang="zh-CN" altLang="en-US" sz="36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探究</a:t>
              </a:r>
              <a:r>
                <a:rPr lang="en-US" altLang="x-none" sz="36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】</a:t>
              </a:r>
              <a:endParaRPr lang="en-US" altLang="x-none" sz="3600" b="1" dirty="0">
                <a:solidFill>
                  <a:srgbClr val="FFFF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16" name="Rectangle 283"/>
            <p:cNvSpPr/>
            <p:nvPr/>
          </p:nvSpPr>
          <p:spPr>
            <a:xfrm>
              <a:off x="1133" y="0"/>
              <a:ext cx="4072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/>
              <a:r>
                <a:rPr lang="zh-CN" altLang="en-US" sz="36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影响蒸发快慢的因素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</p:grpSp>
      <p:sp>
        <p:nvSpPr>
          <p:cNvPr id="13317" name="Line 18"/>
          <p:cNvSpPr/>
          <p:nvPr/>
        </p:nvSpPr>
        <p:spPr>
          <a:xfrm>
            <a:off x="520700" y="1066800"/>
            <a:ext cx="8001000" cy="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bevel/>
            <a:headEnd type="none" w="med" len="med"/>
            <a:tailEnd type="oval" w="med" len="med"/>
          </a:ln>
        </p:spPr>
      </p:sp>
      <p:grpSp>
        <p:nvGrpSpPr>
          <p:cNvPr id="13318" name="组合 10246"/>
          <p:cNvGrpSpPr/>
          <p:nvPr/>
        </p:nvGrpSpPr>
        <p:grpSpPr>
          <a:xfrm>
            <a:off x="679450" y="1701800"/>
            <a:ext cx="1204913" cy="4606925"/>
            <a:chOff x="0" y="0"/>
            <a:chExt cx="759" cy="2902"/>
          </a:xfrm>
        </p:grpSpPr>
        <p:sp>
          <p:nvSpPr>
            <p:cNvPr id="13319" name="AutoShape 287"/>
            <p:cNvSpPr/>
            <p:nvPr/>
          </p:nvSpPr>
          <p:spPr>
            <a:xfrm>
              <a:off x="0" y="0"/>
              <a:ext cx="759" cy="2902"/>
            </a:xfrm>
            <a:prstGeom prst="roundRect">
              <a:avLst>
                <a:gd name="adj" fmla="val 11644"/>
              </a:avLst>
            </a:prstGeom>
            <a:gradFill rotWithShape="1">
              <a:gsLst>
                <a:gs pos="0">
                  <a:srgbClr val="14CD68"/>
                </a:gs>
                <a:gs pos="76000">
                  <a:schemeClr val="tx2">
                    <a:lumMod val="95000"/>
                    <a:lumOff val="5000"/>
                  </a:schemeClr>
                </a:gs>
              </a:gsLst>
              <a:lin ang="18900000"/>
              <a:tileRect/>
            </a:gradFill>
            <a:ln w="9525">
              <a:noFill/>
            </a:ln>
          </p:spPr>
          <p:txBody>
            <a:bodyPr wrap="none" anchor="ctr"/>
            <a:p>
              <a:pPr lvl="0" indent="0"/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20" name="Rectangle 288"/>
            <p:cNvSpPr/>
            <p:nvPr/>
          </p:nvSpPr>
          <p:spPr>
            <a:xfrm>
              <a:off x="184" y="390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lvl="0" indent="0" algn="ctr" latinLnBrk="1"/>
              <a:r>
                <a:rPr lang="en-US" altLang="x-none" sz="28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1</a:t>
              </a:r>
              <a:endPara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21" name="Oval 289"/>
            <p:cNvSpPr/>
            <p:nvPr/>
          </p:nvSpPr>
          <p:spPr>
            <a:xfrm>
              <a:off x="120" y="318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rgbClr val="FFFFFF">
                  <a:alpha val="5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/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22" name="Text Box 290"/>
            <p:cNvSpPr/>
            <p:nvPr/>
          </p:nvSpPr>
          <p:spPr>
            <a:xfrm>
              <a:off x="184" y="931"/>
              <a:ext cx="495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阳光下晾衣服</a:t>
              </a:r>
              <a:endParaRPr lang="zh-CN" altLang="en-US" sz="2400" b="1" dirty="0">
                <a:solidFill>
                  <a:srgbClr val="FFFF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</p:grpSp>
      <p:grpSp>
        <p:nvGrpSpPr>
          <p:cNvPr id="10252" name="组合 10251"/>
          <p:cNvGrpSpPr/>
          <p:nvPr/>
        </p:nvGrpSpPr>
        <p:grpSpPr>
          <a:xfrm>
            <a:off x="1952625" y="1700213"/>
            <a:ext cx="6580188" cy="4033837"/>
            <a:chOff x="0" y="0"/>
            <a:chExt cx="4145" cy="2541"/>
          </a:xfrm>
        </p:grpSpPr>
        <p:grpSp>
          <p:nvGrpSpPr>
            <p:cNvPr id="13324" name="组合 10252"/>
            <p:cNvGrpSpPr/>
            <p:nvPr/>
          </p:nvGrpSpPr>
          <p:grpSpPr>
            <a:xfrm>
              <a:off x="0" y="414"/>
              <a:ext cx="178" cy="390"/>
              <a:chOff x="0" y="0"/>
              <a:chExt cx="178" cy="390"/>
            </a:xfrm>
          </p:grpSpPr>
          <p:sp>
            <p:nvSpPr>
              <p:cNvPr id="13325" name="AutoShape 292"/>
              <p:cNvSpPr/>
              <p:nvPr/>
            </p:nvSpPr>
            <p:spPr>
              <a:xfrm rot="5400000">
                <a:off x="-69" y="141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indent="0"/>
                <a:endParaRPr lang="zh-CN" altLang="en-US">
                  <a:solidFill>
                    <a:srgbClr val="00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endParaRPr>
              </a:p>
            </p:txBody>
          </p:sp>
          <p:sp>
            <p:nvSpPr>
              <p:cNvPr id="13326" name="Rectangle 293"/>
              <p:cNvSpPr/>
              <p:nvPr/>
            </p:nvSpPr>
            <p:spPr>
              <a:xfrm>
                <a:off x="35" y="6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indent="0"/>
                <a:endParaRPr lang="zh-CN" altLang="en-US">
                  <a:solidFill>
                    <a:srgbClr val="00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endParaRPr>
              </a:p>
            </p:txBody>
          </p:sp>
          <p:sp>
            <p:nvSpPr>
              <p:cNvPr id="13327" name="Rectangle 294"/>
              <p:cNvSpPr/>
              <p:nvPr/>
            </p:nvSpPr>
            <p:spPr>
              <a:xfrm>
                <a:off x="0" y="7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indent="0"/>
                <a:endParaRPr lang="zh-CN" altLang="en-US">
                  <a:solidFill>
                    <a:srgbClr val="00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endParaRPr>
              </a:p>
            </p:txBody>
          </p:sp>
        </p:grpSp>
        <p:sp>
          <p:nvSpPr>
            <p:cNvPr id="13328" name="AutoShape 295"/>
            <p:cNvSpPr/>
            <p:nvPr/>
          </p:nvSpPr>
          <p:spPr>
            <a:xfrm>
              <a:off x="189" y="0"/>
              <a:ext cx="3956" cy="2541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chemeClr val="bg1"/>
              </a:solidFill>
              <a:prstDash val="sysDot"/>
              <a:bevel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/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</p:grpSp>
      <p:grpSp>
        <p:nvGrpSpPr>
          <p:cNvPr id="10258" name="组合 10257"/>
          <p:cNvGrpSpPr/>
          <p:nvPr/>
        </p:nvGrpSpPr>
        <p:grpSpPr>
          <a:xfrm>
            <a:off x="2051050" y="5807075"/>
            <a:ext cx="6626225" cy="606425"/>
            <a:chOff x="0" y="0"/>
            <a:chExt cx="4261" cy="383"/>
          </a:xfrm>
        </p:grpSpPr>
        <p:sp>
          <p:nvSpPr>
            <p:cNvPr id="13330" name="AutoShape 327"/>
            <p:cNvSpPr/>
            <p:nvPr/>
          </p:nvSpPr>
          <p:spPr>
            <a:xfrm>
              <a:off x="0" y="0"/>
              <a:ext cx="4261" cy="373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 cap="flat" cmpd="sng">
              <a:solidFill>
                <a:srgbClr val="EAEAEA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/>
              <a:endParaRPr lang="zh-CN" altLang="en-US" b="1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grpSp>
          <p:nvGrpSpPr>
            <p:cNvPr id="13331" name="组合 10259"/>
            <p:cNvGrpSpPr/>
            <p:nvPr/>
          </p:nvGrpSpPr>
          <p:grpSpPr>
            <a:xfrm>
              <a:off x="13" y="15"/>
              <a:ext cx="348" cy="368"/>
              <a:chOff x="0" y="0"/>
              <a:chExt cx="454" cy="480"/>
            </a:xfrm>
          </p:grpSpPr>
          <p:grpSp>
            <p:nvGrpSpPr>
              <p:cNvPr id="13332" name="组合 10260"/>
              <p:cNvGrpSpPr/>
              <p:nvPr/>
            </p:nvGrpSpPr>
            <p:grpSpPr>
              <a:xfrm>
                <a:off x="0" y="0"/>
                <a:ext cx="454" cy="480"/>
                <a:chOff x="0" y="0"/>
                <a:chExt cx="1042" cy="1102"/>
              </a:xfrm>
            </p:grpSpPr>
            <p:pic>
              <p:nvPicPr>
                <p:cNvPr id="13333" name="Picture 330" descr="light_shadow"/>
                <p:cNvPicPr>
                  <a:picLocks noChangeAspect="1"/>
                </p:cNvPicPr>
                <p:nvPr/>
              </p:nvPicPr>
              <p:blipFill>
                <a:blip r:embed="rId2">
                  <a:lum bright="-78000" contrast="-78000"/>
                </a:blip>
                <a:stretch>
                  <a:fillRect/>
                </a:stretch>
              </p:blipFill>
              <p:spPr>
                <a:xfrm>
                  <a:off x="99" y="864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3334" name="Picture 331" descr="circuler_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35" name="Oval 332"/>
                <p:cNvSpPr/>
                <p:nvPr/>
              </p:nvSpPr>
              <p:spPr>
                <a:xfrm>
                  <a:off x="1" y="0"/>
                  <a:ext cx="1036" cy="10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737"/>
                    </a:gs>
                    <a:gs pos="50000">
                      <a:srgbClr val="009999"/>
                    </a:gs>
                    <a:gs pos="100000">
                      <a:srgbClr val="003737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pPr lvl="0" indent="0"/>
                  <a:endParaRPr lang="zh-CN" altLang="en-US">
                    <a:solidFill>
                      <a:srgbClr val="000000"/>
                    </a:solidFill>
                    <a:latin typeface="Times New Roman" panose="02020603050405020304" pitchFamily="2" charset="0"/>
                    <a:ea typeface="华文楷体" panose="02010600040101010101" pitchFamily="2" charset="-122"/>
                    <a:sym typeface="Times New Roman" panose="02020603050405020304" pitchFamily="2" charset="0"/>
                  </a:endParaRPr>
                </a:p>
              </p:txBody>
            </p:sp>
          </p:grpSp>
          <p:pic>
            <p:nvPicPr>
              <p:cNvPr id="13336" name="Picture 333" descr="Picture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" y="4"/>
                <a:ext cx="359" cy="15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0266" name="Text Box 334"/>
          <p:cNvSpPr/>
          <p:nvPr/>
        </p:nvSpPr>
        <p:spPr>
          <a:xfrm>
            <a:off x="4752975" y="5876925"/>
            <a:ext cx="3579813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rPr>
              <a:t>液体温度越高，蒸发越快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2" charset="0"/>
              <a:ea typeface="华文楷体" panose="0201060004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0267" name="Rectangle 336"/>
          <p:cNvSpPr/>
          <p:nvPr/>
        </p:nvSpPr>
        <p:spPr>
          <a:xfrm>
            <a:off x="2627313" y="5876925"/>
            <a:ext cx="2281237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rPr>
              <a:t>液体温度有关: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2" charset="0"/>
              <a:ea typeface="华文楷体" panose="0201060004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3340" name="灯片编号占位符 1"/>
          <p:cNvSpPr/>
          <p:nvPr>
            <p:ph type="sldNum" sz="quarter" idx="12"/>
          </p:nvPr>
        </p:nvSpPr>
        <p:spPr/>
        <p:txBody>
          <a:bodyPr anchor="t"/>
          <a:p>
            <a:pPr inden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1890395"/>
            <a:ext cx="5579745" cy="3576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 bldLvl="0"/>
      <p:bldP spid="1026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38100"/>
            <a:ext cx="9213850" cy="6896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8" name="组合 11266"/>
          <p:cNvGrpSpPr/>
          <p:nvPr/>
        </p:nvGrpSpPr>
        <p:grpSpPr>
          <a:xfrm>
            <a:off x="468313" y="1052513"/>
            <a:ext cx="8262937" cy="646112"/>
            <a:chOff x="0" y="0"/>
            <a:chExt cx="5205" cy="407"/>
          </a:xfrm>
        </p:grpSpPr>
        <p:sp>
          <p:nvSpPr>
            <p:cNvPr id="14339" name="Rectangle 282"/>
            <p:cNvSpPr/>
            <p:nvPr/>
          </p:nvSpPr>
          <p:spPr>
            <a:xfrm>
              <a:off x="0" y="0"/>
              <a:ext cx="1528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20000"/>
                </a:spcBef>
              </a:pPr>
              <a:r>
                <a:rPr lang="en-US" altLang="x-none" sz="36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【</a:t>
              </a:r>
              <a:r>
                <a:rPr lang="zh-CN" altLang="en-US" sz="36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探究</a:t>
              </a:r>
              <a:r>
                <a:rPr lang="en-US" altLang="x-none" sz="36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】</a:t>
              </a:r>
              <a:endParaRPr lang="en-US" altLang="x-none" sz="3600" b="1" dirty="0">
                <a:solidFill>
                  <a:srgbClr val="FFFF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4340" name="Rectangle 283"/>
            <p:cNvSpPr/>
            <p:nvPr/>
          </p:nvSpPr>
          <p:spPr>
            <a:xfrm>
              <a:off x="1133" y="0"/>
              <a:ext cx="4072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/>
              <a:r>
                <a:rPr lang="zh-CN" altLang="en-US" sz="36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影响蒸发快慢的因素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</p:grpSp>
      <p:sp>
        <p:nvSpPr>
          <p:cNvPr id="14341" name="Line 18"/>
          <p:cNvSpPr/>
          <p:nvPr/>
        </p:nvSpPr>
        <p:spPr>
          <a:xfrm>
            <a:off x="520700" y="1066800"/>
            <a:ext cx="8001000" cy="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bevel/>
            <a:headEnd type="none" w="med" len="med"/>
            <a:tailEnd type="oval" w="med" len="med"/>
          </a:ln>
        </p:spPr>
      </p:sp>
      <p:grpSp>
        <p:nvGrpSpPr>
          <p:cNvPr id="11276" name="组合 11275"/>
          <p:cNvGrpSpPr/>
          <p:nvPr/>
        </p:nvGrpSpPr>
        <p:grpSpPr>
          <a:xfrm>
            <a:off x="1952625" y="1700213"/>
            <a:ext cx="6580188" cy="4033837"/>
            <a:chOff x="0" y="0"/>
            <a:chExt cx="4145" cy="2541"/>
          </a:xfrm>
        </p:grpSpPr>
        <p:grpSp>
          <p:nvGrpSpPr>
            <p:cNvPr id="14348" name="组合 11276"/>
            <p:cNvGrpSpPr/>
            <p:nvPr/>
          </p:nvGrpSpPr>
          <p:grpSpPr>
            <a:xfrm>
              <a:off x="0" y="414"/>
              <a:ext cx="178" cy="390"/>
              <a:chOff x="0" y="0"/>
              <a:chExt cx="178" cy="390"/>
            </a:xfrm>
          </p:grpSpPr>
          <p:sp>
            <p:nvSpPr>
              <p:cNvPr id="14349" name="AutoShape 292"/>
              <p:cNvSpPr/>
              <p:nvPr/>
            </p:nvSpPr>
            <p:spPr>
              <a:xfrm rot="5400000">
                <a:off x="-69" y="141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indent="0"/>
                <a:endParaRPr lang="zh-CN" altLang="en-US">
                  <a:solidFill>
                    <a:srgbClr val="00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endParaRPr>
              </a:p>
            </p:txBody>
          </p:sp>
          <p:sp>
            <p:nvSpPr>
              <p:cNvPr id="14350" name="Rectangle 293"/>
              <p:cNvSpPr/>
              <p:nvPr/>
            </p:nvSpPr>
            <p:spPr>
              <a:xfrm>
                <a:off x="35" y="6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indent="0"/>
                <a:endParaRPr lang="zh-CN" altLang="en-US">
                  <a:solidFill>
                    <a:srgbClr val="00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endParaRPr>
              </a:p>
            </p:txBody>
          </p:sp>
          <p:sp>
            <p:nvSpPr>
              <p:cNvPr id="14351" name="Rectangle 294"/>
              <p:cNvSpPr/>
              <p:nvPr/>
            </p:nvSpPr>
            <p:spPr>
              <a:xfrm>
                <a:off x="0" y="7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indent="0"/>
                <a:endParaRPr lang="zh-CN" altLang="en-US">
                  <a:solidFill>
                    <a:srgbClr val="00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endParaRPr>
              </a:p>
            </p:txBody>
          </p:sp>
        </p:grpSp>
        <p:sp>
          <p:nvSpPr>
            <p:cNvPr id="14352" name="AutoShape 295"/>
            <p:cNvSpPr/>
            <p:nvPr/>
          </p:nvSpPr>
          <p:spPr>
            <a:xfrm>
              <a:off x="189" y="0"/>
              <a:ext cx="3956" cy="2541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chemeClr val="bg1"/>
              </a:solidFill>
              <a:prstDash val="sysDot"/>
              <a:bevel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/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</p:grpSp>
      <p:grpSp>
        <p:nvGrpSpPr>
          <p:cNvPr id="11282" name="组合 11281"/>
          <p:cNvGrpSpPr/>
          <p:nvPr/>
        </p:nvGrpSpPr>
        <p:grpSpPr>
          <a:xfrm>
            <a:off x="2051050" y="5807075"/>
            <a:ext cx="6626225" cy="606425"/>
            <a:chOff x="0" y="0"/>
            <a:chExt cx="4261" cy="383"/>
          </a:xfrm>
        </p:grpSpPr>
        <p:sp>
          <p:nvSpPr>
            <p:cNvPr id="14354" name="AutoShape 327"/>
            <p:cNvSpPr/>
            <p:nvPr/>
          </p:nvSpPr>
          <p:spPr>
            <a:xfrm>
              <a:off x="0" y="0"/>
              <a:ext cx="4261" cy="373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 cap="flat" cmpd="sng">
              <a:solidFill>
                <a:srgbClr val="EAEAEA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/>
              <a:endParaRPr lang="zh-CN" altLang="en-US" b="1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grpSp>
          <p:nvGrpSpPr>
            <p:cNvPr id="14355" name="组合 11283"/>
            <p:cNvGrpSpPr/>
            <p:nvPr/>
          </p:nvGrpSpPr>
          <p:grpSpPr>
            <a:xfrm>
              <a:off x="13" y="15"/>
              <a:ext cx="348" cy="368"/>
              <a:chOff x="0" y="0"/>
              <a:chExt cx="454" cy="480"/>
            </a:xfrm>
          </p:grpSpPr>
          <p:grpSp>
            <p:nvGrpSpPr>
              <p:cNvPr id="14356" name="组合 11284"/>
              <p:cNvGrpSpPr/>
              <p:nvPr/>
            </p:nvGrpSpPr>
            <p:grpSpPr>
              <a:xfrm>
                <a:off x="0" y="0"/>
                <a:ext cx="454" cy="480"/>
                <a:chOff x="0" y="0"/>
                <a:chExt cx="1042" cy="1102"/>
              </a:xfrm>
            </p:grpSpPr>
            <p:pic>
              <p:nvPicPr>
                <p:cNvPr id="14357" name="Picture 330" descr="light_shadow"/>
                <p:cNvPicPr>
                  <a:picLocks noChangeAspect="1"/>
                </p:cNvPicPr>
                <p:nvPr/>
              </p:nvPicPr>
              <p:blipFill>
                <a:blip r:embed="rId2">
                  <a:lum bright="-78000" contrast="-78000"/>
                </a:blip>
                <a:stretch>
                  <a:fillRect/>
                </a:stretch>
              </p:blipFill>
              <p:spPr>
                <a:xfrm>
                  <a:off x="99" y="864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4358" name="Picture 331" descr="circuler_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4359" name="Oval 332"/>
                <p:cNvSpPr/>
                <p:nvPr/>
              </p:nvSpPr>
              <p:spPr>
                <a:xfrm>
                  <a:off x="1" y="0"/>
                  <a:ext cx="1036" cy="10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737"/>
                    </a:gs>
                    <a:gs pos="50000">
                      <a:srgbClr val="009999"/>
                    </a:gs>
                    <a:gs pos="100000">
                      <a:srgbClr val="003737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pPr lvl="0" indent="0"/>
                  <a:endParaRPr lang="zh-CN" altLang="en-US">
                    <a:solidFill>
                      <a:srgbClr val="000000"/>
                    </a:solidFill>
                    <a:latin typeface="Times New Roman" panose="02020603050405020304" pitchFamily="2" charset="0"/>
                    <a:ea typeface="华文楷体" panose="02010600040101010101" pitchFamily="2" charset="-122"/>
                    <a:sym typeface="Times New Roman" panose="02020603050405020304" pitchFamily="2" charset="0"/>
                  </a:endParaRPr>
                </a:p>
              </p:txBody>
            </p:sp>
          </p:grpSp>
          <p:pic>
            <p:nvPicPr>
              <p:cNvPr id="14360" name="Picture 333" descr="Picture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" y="4"/>
                <a:ext cx="359" cy="15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1290" name="Text Box 334"/>
          <p:cNvSpPr/>
          <p:nvPr/>
        </p:nvSpPr>
        <p:spPr>
          <a:xfrm>
            <a:off x="4292600" y="5876925"/>
            <a:ext cx="42291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rPr>
              <a:t>液体表面积越大，蒸发越快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2" charset="0"/>
              <a:ea typeface="华文楷体" panose="0201060004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1291" name="Rectangle 336"/>
          <p:cNvSpPr/>
          <p:nvPr/>
        </p:nvSpPr>
        <p:spPr>
          <a:xfrm>
            <a:off x="2627313" y="5876925"/>
            <a:ext cx="201612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rPr>
              <a:t>表面积有关: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2" charset="0"/>
              <a:ea typeface="华文楷体" panose="02010600040101010101" pitchFamily="2" charset="-122"/>
              <a:sym typeface="Times New Roman" panose="02020603050405020304" pitchFamily="2" charset="0"/>
            </a:endParaRPr>
          </a:p>
        </p:txBody>
      </p:sp>
      <p:pic>
        <p:nvPicPr>
          <p:cNvPr id="14363" name="图片 1" descr="晒青稞"/>
          <p:cNvPicPr>
            <a:picLocks noChangeAspect="1"/>
          </p:cNvPicPr>
          <p:nvPr/>
        </p:nvPicPr>
        <p:blipFill>
          <a:blip r:embed="rId5"/>
          <a:srcRect t="6676" b="12819"/>
          <a:stretch>
            <a:fillRect/>
          </a:stretch>
        </p:blipFill>
        <p:spPr>
          <a:xfrm>
            <a:off x="2446338" y="1809750"/>
            <a:ext cx="5864225" cy="3886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8" name="组合 10246"/>
          <p:cNvGrpSpPr/>
          <p:nvPr/>
        </p:nvGrpSpPr>
        <p:grpSpPr>
          <a:xfrm>
            <a:off x="679450" y="1701800"/>
            <a:ext cx="1204913" cy="4606925"/>
            <a:chOff x="0" y="0"/>
            <a:chExt cx="759" cy="2902"/>
          </a:xfrm>
        </p:grpSpPr>
        <p:sp>
          <p:nvSpPr>
            <p:cNvPr id="13319" name="AutoShape 287"/>
            <p:cNvSpPr/>
            <p:nvPr/>
          </p:nvSpPr>
          <p:spPr>
            <a:xfrm>
              <a:off x="0" y="0"/>
              <a:ext cx="759" cy="2902"/>
            </a:xfrm>
            <a:prstGeom prst="roundRect">
              <a:avLst>
                <a:gd name="adj" fmla="val 11644"/>
              </a:avLst>
            </a:prstGeom>
            <a:gradFill rotWithShape="1">
              <a:gsLst>
                <a:gs pos="0">
                  <a:srgbClr val="14CD68"/>
                </a:gs>
                <a:gs pos="76000">
                  <a:schemeClr val="tx2">
                    <a:lumMod val="95000"/>
                    <a:lumOff val="5000"/>
                  </a:schemeClr>
                </a:gs>
              </a:gsLst>
              <a:lin ang="18900000"/>
              <a:tileRect/>
            </a:gradFill>
            <a:ln w="9525">
              <a:noFill/>
            </a:ln>
          </p:spPr>
          <p:txBody>
            <a:bodyPr wrap="none" anchor="ctr"/>
            <a:p>
              <a:pPr lvl="0" indent="0"/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20" name="Rectangle 288"/>
            <p:cNvSpPr/>
            <p:nvPr/>
          </p:nvSpPr>
          <p:spPr>
            <a:xfrm>
              <a:off x="184" y="390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lvl="0" indent="0" algn="ctr" latinLnBrk="1"/>
              <a:r>
                <a:rPr lang="en-US" altLang="x-none" sz="28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2</a:t>
              </a:r>
              <a:endPara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21" name="Oval 289"/>
            <p:cNvSpPr/>
            <p:nvPr/>
          </p:nvSpPr>
          <p:spPr>
            <a:xfrm>
              <a:off x="120" y="318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rgbClr val="FFFFFF">
                  <a:alpha val="5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/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22" name="Text Box 290"/>
            <p:cNvSpPr/>
            <p:nvPr/>
          </p:nvSpPr>
          <p:spPr>
            <a:xfrm>
              <a:off x="184" y="931"/>
              <a:ext cx="495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摊开晒青稞</a:t>
              </a:r>
              <a:endParaRPr lang="zh-CN" altLang="en-US" sz="2400" b="1" dirty="0">
                <a:solidFill>
                  <a:srgbClr val="FFFF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9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bldLvl="0"/>
      <p:bldP spid="11291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-41910"/>
            <a:ext cx="9233535" cy="68999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2" name="组合 12290"/>
          <p:cNvGrpSpPr/>
          <p:nvPr/>
        </p:nvGrpSpPr>
        <p:grpSpPr>
          <a:xfrm>
            <a:off x="468313" y="1052513"/>
            <a:ext cx="8262937" cy="646112"/>
            <a:chOff x="0" y="0"/>
            <a:chExt cx="5205" cy="407"/>
          </a:xfrm>
        </p:grpSpPr>
        <p:sp>
          <p:nvSpPr>
            <p:cNvPr id="15363" name="Rectangle 282"/>
            <p:cNvSpPr/>
            <p:nvPr/>
          </p:nvSpPr>
          <p:spPr>
            <a:xfrm>
              <a:off x="0" y="0"/>
              <a:ext cx="1528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>
                <a:spcBef>
                  <a:spcPct val="20000"/>
                </a:spcBef>
              </a:pPr>
              <a:r>
                <a:rPr lang="en-US" altLang="x-none" sz="36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【</a:t>
              </a:r>
              <a:r>
                <a:rPr lang="zh-CN" altLang="en-US" sz="36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探究</a:t>
              </a:r>
              <a:r>
                <a:rPr lang="en-US" altLang="x-none" sz="36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】</a:t>
              </a:r>
              <a:endParaRPr lang="en-US" altLang="x-none" sz="3600" b="1" dirty="0">
                <a:solidFill>
                  <a:srgbClr val="FFFF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5364" name="Rectangle 283"/>
            <p:cNvSpPr/>
            <p:nvPr/>
          </p:nvSpPr>
          <p:spPr>
            <a:xfrm>
              <a:off x="1133" y="0"/>
              <a:ext cx="4072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lvl="0" indent="0"/>
              <a:r>
                <a:rPr lang="zh-CN" altLang="en-US" sz="36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影响蒸发快慢的因素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</p:grpSp>
      <p:sp>
        <p:nvSpPr>
          <p:cNvPr id="15365" name="Line 18"/>
          <p:cNvSpPr/>
          <p:nvPr/>
        </p:nvSpPr>
        <p:spPr>
          <a:xfrm>
            <a:off x="520700" y="1066800"/>
            <a:ext cx="8001000" cy="0"/>
          </a:xfrm>
          <a:prstGeom prst="line">
            <a:avLst/>
          </a:prstGeom>
          <a:ln w="38100" cap="rnd" cmpd="sng">
            <a:solidFill>
              <a:srgbClr val="969696"/>
            </a:solidFill>
            <a:prstDash val="sysDot"/>
            <a:bevel/>
            <a:headEnd type="none" w="med" len="med"/>
            <a:tailEnd type="oval" w="med" len="med"/>
          </a:ln>
        </p:spPr>
      </p:sp>
      <p:grpSp>
        <p:nvGrpSpPr>
          <p:cNvPr id="12300" name="组合 12299"/>
          <p:cNvGrpSpPr/>
          <p:nvPr/>
        </p:nvGrpSpPr>
        <p:grpSpPr>
          <a:xfrm>
            <a:off x="1952625" y="1700213"/>
            <a:ext cx="6580188" cy="4033837"/>
            <a:chOff x="0" y="0"/>
            <a:chExt cx="4145" cy="2541"/>
          </a:xfrm>
        </p:grpSpPr>
        <p:grpSp>
          <p:nvGrpSpPr>
            <p:cNvPr id="15372" name="组合 12300"/>
            <p:cNvGrpSpPr/>
            <p:nvPr/>
          </p:nvGrpSpPr>
          <p:grpSpPr>
            <a:xfrm>
              <a:off x="0" y="414"/>
              <a:ext cx="178" cy="390"/>
              <a:chOff x="0" y="0"/>
              <a:chExt cx="178" cy="390"/>
            </a:xfrm>
          </p:grpSpPr>
          <p:sp>
            <p:nvSpPr>
              <p:cNvPr id="15373" name="AutoShape 292"/>
              <p:cNvSpPr/>
              <p:nvPr/>
            </p:nvSpPr>
            <p:spPr>
              <a:xfrm rot="5400000">
                <a:off x="-69" y="141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indent="0"/>
                <a:endParaRPr lang="zh-CN" altLang="en-US">
                  <a:solidFill>
                    <a:srgbClr val="00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endParaRPr>
              </a:p>
            </p:txBody>
          </p:sp>
          <p:sp>
            <p:nvSpPr>
              <p:cNvPr id="15374" name="Rectangle 293"/>
              <p:cNvSpPr/>
              <p:nvPr/>
            </p:nvSpPr>
            <p:spPr>
              <a:xfrm>
                <a:off x="35" y="6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indent="0"/>
                <a:endParaRPr lang="zh-CN" altLang="en-US">
                  <a:solidFill>
                    <a:srgbClr val="00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endParaRPr>
              </a:p>
            </p:txBody>
          </p:sp>
          <p:sp>
            <p:nvSpPr>
              <p:cNvPr id="15375" name="Rectangle 294"/>
              <p:cNvSpPr/>
              <p:nvPr/>
            </p:nvSpPr>
            <p:spPr>
              <a:xfrm>
                <a:off x="0" y="7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wrap="none" anchor="ctr"/>
              <a:p>
                <a:pPr lvl="0" indent="0"/>
                <a:endParaRPr lang="zh-CN" altLang="en-US">
                  <a:solidFill>
                    <a:srgbClr val="00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endParaRPr>
              </a:p>
            </p:txBody>
          </p:sp>
        </p:grpSp>
        <p:sp>
          <p:nvSpPr>
            <p:cNvPr id="15376" name="AutoShape 295"/>
            <p:cNvSpPr/>
            <p:nvPr/>
          </p:nvSpPr>
          <p:spPr>
            <a:xfrm>
              <a:off x="189" y="0"/>
              <a:ext cx="3956" cy="2541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chemeClr val="bg1"/>
              </a:solidFill>
              <a:prstDash val="sysDot"/>
              <a:bevel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/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</p:grpSp>
      <p:grpSp>
        <p:nvGrpSpPr>
          <p:cNvPr id="12306" name="组合 12305"/>
          <p:cNvGrpSpPr/>
          <p:nvPr/>
        </p:nvGrpSpPr>
        <p:grpSpPr>
          <a:xfrm>
            <a:off x="2051050" y="5807075"/>
            <a:ext cx="6626225" cy="606425"/>
            <a:chOff x="0" y="0"/>
            <a:chExt cx="4261" cy="383"/>
          </a:xfrm>
        </p:grpSpPr>
        <p:sp>
          <p:nvSpPr>
            <p:cNvPr id="15378" name="AutoShape 327"/>
            <p:cNvSpPr/>
            <p:nvPr/>
          </p:nvSpPr>
          <p:spPr>
            <a:xfrm>
              <a:off x="0" y="0"/>
              <a:ext cx="4261" cy="373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 cap="flat" cmpd="sng">
              <a:solidFill>
                <a:srgbClr val="EAEAEA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/>
              <a:endParaRPr lang="zh-CN" altLang="en-US" b="1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grpSp>
          <p:nvGrpSpPr>
            <p:cNvPr id="15379" name="组合 12307"/>
            <p:cNvGrpSpPr/>
            <p:nvPr/>
          </p:nvGrpSpPr>
          <p:grpSpPr>
            <a:xfrm>
              <a:off x="13" y="15"/>
              <a:ext cx="348" cy="368"/>
              <a:chOff x="0" y="0"/>
              <a:chExt cx="454" cy="480"/>
            </a:xfrm>
          </p:grpSpPr>
          <p:grpSp>
            <p:nvGrpSpPr>
              <p:cNvPr id="15380" name="组合 12308"/>
              <p:cNvGrpSpPr/>
              <p:nvPr/>
            </p:nvGrpSpPr>
            <p:grpSpPr>
              <a:xfrm>
                <a:off x="0" y="0"/>
                <a:ext cx="454" cy="480"/>
                <a:chOff x="0" y="0"/>
                <a:chExt cx="1042" cy="1102"/>
              </a:xfrm>
            </p:grpSpPr>
            <p:pic>
              <p:nvPicPr>
                <p:cNvPr id="15381" name="Picture 330" descr="light_shadow"/>
                <p:cNvPicPr>
                  <a:picLocks noChangeAspect="1"/>
                </p:cNvPicPr>
                <p:nvPr/>
              </p:nvPicPr>
              <p:blipFill>
                <a:blip r:embed="rId2">
                  <a:lum bright="-78000" contrast="-78000"/>
                </a:blip>
                <a:stretch>
                  <a:fillRect/>
                </a:stretch>
              </p:blipFill>
              <p:spPr>
                <a:xfrm>
                  <a:off x="99" y="864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5382" name="Picture 331" descr="circuler_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5383" name="Oval 332"/>
                <p:cNvSpPr/>
                <p:nvPr/>
              </p:nvSpPr>
              <p:spPr>
                <a:xfrm>
                  <a:off x="1" y="0"/>
                  <a:ext cx="1036" cy="101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3737"/>
                    </a:gs>
                    <a:gs pos="50000">
                      <a:srgbClr val="009999"/>
                    </a:gs>
                    <a:gs pos="100000">
                      <a:srgbClr val="003737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pPr lvl="0" indent="0"/>
                  <a:endParaRPr lang="zh-CN" altLang="en-US">
                    <a:solidFill>
                      <a:srgbClr val="000000"/>
                    </a:solidFill>
                    <a:latin typeface="Times New Roman" panose="02020603050405020304" pitchFamily="2" charset="0"/>
                    <a:ea typeface="华文楷体" panose="02010600040101010101" pitchFamily="2" charset="-122"/>
                    <a:sym typeface="Times New Roman" panose="02020603050405020304" pitchFamily="2" charset="0"/>
                  </a:endParaRPr>
                </a:p>
              </p:txBody>
            </p:sp>
          </p:grpSp>
          <p:pic>
            <p:nvPicPr>
              <p:cNvPr id="15384" name="Picture 333" descr="Picture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" y="4"/>
                <a:ext cx="359" cy="15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2314" name="Text Box 334"/>
          <p:cNvSpPr/>
          <p:nvPr/>
        </p:nvSpPr>
        <p:spPr>
          <a:xfrm>
            <a:off x="4778375" y="5870575"/>
            <a:ext cx="39528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rPr>
              <a:t>空气流速越快，蒸发的越快。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2" charset="0"/>
              <a:ea typeface="华文楷体" panose="0201060004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2315" name="Rectangle 336"/>
          <p:cNvSpPr/>
          <p:nvPr/>
        </p:nvSpPr>
        <p:spPr>
          <a:xfrm>
            <a:off x="2627313" y="5876925"/>
            <a:ext cx="22701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rPr>
              <a:t>空气流速有关: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2" charset="0"/>
              <a:ea typeface="华文楷体" panose="02010600040101010101" pitchFamily="2" charset="-122"/>
              <a:sym typeface="Times New Roman" panose="02020603050405020304" pitchFamily="2" charset="0"/>
            </a:endParaRPr>
          </a:p>
        </p:txBody>
      </p:sp>
      <p:pic>
        <p:nvPicPr>
          <p:cNvPr id="15387" name="图片 1" descr="风干牛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013" y="1854200"/>
            <a:ext cx="6015037" cy="3762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8" name="组合 10246"/>
          <p:cNvGrpSpPr/>
          <p:nvPr/>
        </p:nvGrpSpPr>
        <p:grpSpPr>
          <a:xfrm>
            <a:off x="679450" y="1701800"/>
            <a:ext cx="1204913" cy="4606925"/>
            <a:chOff x="0" y="0"/>
            <a:chExt cx="759" cy="2902"/>
          </a:xfrm>
        </p:grpSpPr>
        <p:sp>
          <p:nvSpPr>
            <p:cNvPr id="13319" name="AutoShape 287"/>
            <p:cNvSpPr/>
            <p:nvPr/>
          </p:nvSpPr>
          <p:spPr>
            <a:xfrm>
              <a:off x="0" y="0"/>
              <a:ext cx="759" cy="2902"/>
            </a:xfrm>
            <a:prstGeom prst="roundRect">
              <a:avLst>
                <a:gd name="adj" fmla="val 11644"/>
              </a:avLst>
            </a:prstGeom>
            <a:gradFill rotWithShape="1">
              <a:gsLst>
                <a:gs pos="0">
                  <a:srgbClr val="14CD68"/>
                </a:gs>
                <a:gs pos="76000">
                  <a:schemeClr val="tx2">
                    <a:lumMod val="95000"/>
                    <a:lumOff val="5000"/>
                  </a:schemeClr>
                </a:gs>
              </a:gsLst>
              <a:lin ang="18900000"/>
              <a:tileRect/>
            </a:gradFill>
            <a:ln w="9525">
              <a:noFill/>
            </a:ln>
          </p:spPr>
          <p:txBody>
            <a:bodyPr wrap="none" anchor="ctr"/>
            <a:p>
              <a:pPr lvl="0" indent="0"/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20" name="Rectangle 288"/>
            <p:cNvSpPr/>
            <p:nvPr/>
          </p:nvSpPr>
          <p:spPr>
            <a:xfrm>
              <a:off x="184" y="390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p>
              <a:pPr lvl="0" indent="0" algn="ctr" latinLnBrk="1"/>
              <a:r>
                <a:rPr lang="en-US" altLang="x-none" sz="28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3</a:t>
              </a:r>
              <a:endPara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21" name="Oval 289"/>
            <p:cNvSpPr/>
            <p:nvPr/>
          </p:nvSpPr>
          <p:spPr>
            <a:xfrm>
              <a:off x="120" y="318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rgbClr val="FFFFFF">
                  <a:alpha val="50000"/>
                </a:srgbClr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/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  <p:sp>
          <p:nvSpPr>
            <p:cNvPr id="13322" name="Text Box 290"/>
            <p:cNvSpPr/>
            <p:nvPr/>
          </p:nvSpPr>
          <p:spPr>
            <a:xfrm>
              <a:off x="184" y="931"/>
              <a:ext cx="495" cy="9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>
                <a:spcBef>
                  <a:spcPct val="20000"/>
                </a:spcBef>
              </a:pPr>
              <a:r>
                <a:rPr lang="zh-CN" altLang="zh-CN" sz="2400" b="1" dirty="0">
                  <a:solidFill>
                    <a:srgbClr val="FFFF00"/>
                  </a:solidFill>
                  <a:latin typeface="Times New Roman" panose="02020603050405020304" pitchFamily="2" charset="0"/>
                  <a:ea typeface="华文楷体" panose="02010600040101010101" pitchFamily="2" charset="-122"/>
                  <a:sym typeface="Times New Roman" panose="02020603050405020304" pitchFamily="2" charset="0"/>
                </a:rPr>
                <a:t>风干牛肉</a:t>
              </a:r>
              <a:endParaRPr lang="zh-CN" altLang="zh-CN" sz="2400" b="1" dirty="0">
                <a:solidFill>
                  <a:srgbClr val="FFFF00"/>
                </a:solidFill>
                <a:latin typeface="Times New Roman" panose="02020603050405020304" pitchFamily="2" charset="0"/>
                <a:ea typeface="华文楷体" panose="02010600040101010101" pitchFamily="2" charset="-122"/>
                <a:sym typeface="Times New Roman" panose="02020603050405020304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bldLvl="0"/>
      <p:bldP spid="1231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100"/>
            <a:ext cx="921575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标题 14337"/>
          <p:cNvSpPr>
            <a:spLocks noGrp="1"/>
          </p:cNvSpPr>
          <p:nvPr>
            <p:ph type="ctrTitle"/>
          </p:nvPr>
        </p:nvSpPr>
        <p:spPr>
          <a:xfrm>
            <a:off x="457200" y="517525"/>
            <a:ext cx="8229600" cy="657225"/>
          </a:xfrm>
        </p:spPr>
        <p:txBody>
          <a:bodyPr anchor="ctr"/>
          <a:p>
            <a:pPr defTabSz="914400">
              <a:buNone/>
            </a:pPr>
            <a:r>
              <a:rPr lang="en-US" altLang="x-none" sz="4000" b="1" kern="1200" baseline="0" dirty="0">
                <a:solidFill>
                  <a:srgbClr val="E51303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3.</a:t>
            </a:r>
            <a:r>
              <a:rPr lang="zh-CN" altLang="en-US" sz="4000" b="1" kern="1200" baseline="0" dirty="0">
                <a:solidFill>
                  <a:srgbClr val="E51303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影响蒸发快慢的因素</a:t>
            </a:r>
            <a:endParaRPr lang="zh-CN" altLang="en-US" sz="4000" b="1" kern="1200" baseline="0" dirty="0">
              <a:solidFill>
                <a:srgbClr val="E51303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387" name="图片 14339" descr="干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05263"/>
            <a:ext cx="4335463" cy="2328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6"/>
          <p:cNvSpPr/>
          <p:nvPr/>
        </p:nvSpPr>
        <p:spPr>
          <a:xfrm>
            <a:off x="1033463" y="2124075"/>
            <a:ext cx="69596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x-none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）液体的</a:t>
            </a:r>
            <a:r>
              <a:rPr lang="zh-CN" altLang="en-US" sz="32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表面积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大小。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indent="0"/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文本框 7"/>
          <p:cNvSpPr/>
          <p:nvPr/>
        </p:nvSpPr>
        <p:spPr>
          <a:xfrm>
            <a:off x="1076325" y="2928938"/>
            <a:ext cx="750887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x-none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）液体表面的</a:t>
            </a:r>
            <a:r>
              <a:rPr lang="zh-CN" altLang="en-US" sz="32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空气流动速度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的快慢。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文本框 8"/>
          <p:cNvSpPr/>
          <p:nvPr/>
        </p:nvSpPr>
        <p:spPr>
          <a:xfrm>
            <a:off x="1004888" y="1427163"/>
            <a:ext cx="529590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x-none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）液体的</a:t>
            </a:r>
            <a:r>
              <a:rPr lang="zh-CN" altLang="en-US" sz="32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温度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高低。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ldLvl="0"/>
      <p:bldP spid="13318" grpId="0" bldLvl="0"/>
      <p:bldP spid="13319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57150"/>
            <a:ext cx="9213850" cy="691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标题 16385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693738"/>
          </a:xfrm>
        </p:spPr>
        <p:txBody>
          <a:bodyPr anchor="ctr"/>
          <a:p>
            <a:pPr defTabSz="914400">
              <a:buNone/>
            </a:pPr>
            <a:r>
              <a:rPr lang="zh-CN" altLang="en-US" sz="4400" b="1" kern="1200" baseline="0">
                <a:solidFill>
                  <a:srgbClr val="FFC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注  意：</a:t>
            </a:r>
            <a:endParaRPr lang="zh-CN" altLang="en-US" sz="4400" b="1" kern="1200" baseline="0">
              <a:solidFill>
                <a:srgbClr val="FFC000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411" name="文本占位符 16386"/>
          <p:cNvSpPr>
            <a:spLocks noGrp="1"/>
          </p:cNvSpPr>
          <p:nvPr>
            <p:ph type="subTitle" idx="1"/>
          </p:nvPr>
        </p:nvSpPr>
        <p:spPr>
          <a:xfrm>
            <a:off x="323850" y="1700213"/>
            <a:ext cx="8458200" cy="2590800"/>
          </a:xfrm>
        </p:spPr>
        <p:txBody>
          <a:bodyPr anchor="t"/>
          <a:p>
            <a:pPr marL="457200" indent="-457200" algn="l" defTabSz="914400">
              <a:lnSpc>
                <a:spcPct val="120000"/>
              </a:lnSpc>
            </a:pPr>
            <a:r>
              <a:rPr lang="zh-CN" altLang="en-US" sz="36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不同的液体</a:t>
            </a:r>
            <a:r>
              <a:rPr lang="zh-CN" altLang="en-US" sz="3600" b="1" kern="1200" baseline="0">
                <a:solidFill>
                  <a:srgbClr val="FF33CC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在</a:t>
            </a:r>
            <a:r>
              <a:rPr lang="zh-CN" altLang="en-US" sz="36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相同的情况下</a:t>
            </a:r>
            <a:r>
              <a:rPr lang="zh-CN" altLang="en-US" sz="3600" b="1" kern="1200" baseline="0">
                <a:solidFill>
                  <a:srgbClr val="FF33CC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蒸发快慢也不同。比如</a:t>
            </a:r>
            <a:r>
              <a:rPr lang="zh-CN" altLang="en-US" sz="3600" b="1" kern="1200" baseline="0">
                <a:solidFill>
                  <a:srgbClr val="FFC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水</a:t>
            </a:r>
            <a:r>
              <a:rPr lang="zh-CN" altLang="en-US" sz="3600" b="1" kern="1200" baseline="0">
                <a:solidFill>
                  <a:srgbClr val="FF33CC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和</a:t>
            </a:r>
            <a:r>
              <a:rPr lang="zh-CN" altLang="en-US" sz="3600" b="1" kern="1200" baseline="0">
                <a:solidFill>
                  <a:srgbClr val="FFC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酒精</a:t>
            </a:r>
            <a:r>
              <a:rPr lang="zh-CN" altLang="en-US" sz="3600" b="1" kern="1200" baseline="0">
                <a:solidFill>
                  <a:srgbClr val="FF33CC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，酒精蒸发的速度要快些。</a:t>
            </a:r>
            <a:endParaRPr lang="zh-CN" altLang="en-US" sz="3600" b="1" kern="1200" baseline="0">
              <a:solidFill>
                <a:srgbClr val="FF33CC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457200" indent="-457200" algn="just" defTabSz="914400"/>
            <a:endParaRPr lang="zh-CN" altLang="en-US" sz="3600" b="1" kern="1200" baseline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412" name="灯片编号占位符 1"/>
          <p:cNvSpPr/>
          <p:nvPr>
            <p:ph type="sldNum" sz="quarter" idx="12"/>
          </p:nvPr>
        </p:nvSpPr>
        <p:spPr/>
        <p:txBody>
          <a:bodyPr anchor="t"/>
          <a:p>
            <a:pPr inden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"/>
          <p:cNvSpPr>
            <a:spLocks noGrp="1"/>
          </p:cNvSpPr>
          <p:nvPr>
            <p:ph type="ctr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p>
            <a:pPr defTabSz="914400">
              <a:buNone/>
            </a:pPr>
            <a:endParaRPr lang="zh-CN" altLang="en-US" sz="4400" kern="1200" baseline="0"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8434" name="Picture 2" descr="C:\Users\lenovo\Desktop\图片1副本.jpg"/>
          <p:cNvPicPr>
            <a:picLocks noGrp="1" noChangeAspect="1"/>
          </p:cNvPicPr>
          <p:nvPr>
            <p:ph type="subTitle" idx="1"/>
          </p:nvPr>
        </p:nvPicPr>
        <p:blipFill>
          <a:blip r:embed="rId1"/>
          <a:stretch>
            <a:fillRect/>
          </a:stretch>
        </p:blipFill>
        <p:spPr>
          <a:xfrm>
            <a:off x="-55245" y="-74295"/>
            <a:ext cx="9194800" cy="6967220"/>
          </a:xfrm>
        </p:spPr>
      </p:pic>
      <p:sp>
        <p:nvSpPr>
          <p:cNvPr id="18435" name="文本框 4"/>
          <p:cNvSpPr/>
          <p:nvPr/>
        </p:nvSpPr>
        <p:spPr>
          <a:xfrm>
            <a:off x="279400" y="563880"/>
            <a:ext cx="7012305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课堂动手实验：</a:t>
            </a: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观察蒸发吸热现象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文本框 5"/>
          <p:cNvSpPr/>
          <p:nvPr/>
        </p:nvSpPr>
        <p:spPr>
          <a:xfrm>
            <a:off x="555625" y="1630363"/>
            <a:ext cx="5780088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、手背上涂酒精处有何感觉？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文本框 6"/>
          <p:cNvSpPr/>
          <p:nvPr/>
        </p:nvSpPr>
        <p:spPr>
          <a:xfrm>
            <a:off x="623888" y="3330575"/>
            <a:ext cx="7991475" cy="1554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2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、将温度计插入盛有酒精的烧杯中，测量酒精的温度；再将温度计从酒精液体中取出，观察温度计的示数有什么变化？</a:t>
            </a:r>
            <a:endParaRPr lang="zh-CN" altLang="en-US" sz="3200" b="1" dirty="0">
              <a:solidFill>
                <a:srgbClr val="FFC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灯片编号占位符 1"/>
          <p:cNvSpPr/>
          <p:nvPr>
            <p:ph type="sldNum" sz="quarter" idx="12"/>
          </p:nvPr>
        </p:nvSpPr>
        <p:spPr/>
        <p:txBody>
          <a:bodyPr anchor="t"/>
          <a:p>
            <a:pPr inden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940" y="-59055"/>
            <a:ext cx="9243695" cy="6917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标题 22529"/>
          <p:cNvSpPr>
            <a:spLocks noGrp="1"/>
          </p:cNvSpPr>
          <p:nvPr>
            <p:ph type="ctrTitle"/>
          </p:nvPr>
        </p:nvSpPr>
        <p:spPr>
          <a:xfrm>
            <a:off x="395288" y="612775"/>
            <a:ext cx="7772400" cy="641350"/>
          </a:xfrm>
        </p:spPr>
        <p:txBody>
          <a:bodyPr anchor="ctr"/>
          <a:p>
            <a:pPr defTabSz="914400">
              <a:buNone/>
            </a:pPr>
            <a:r>
              <a:rPr lang="en-US" altLang="x-none" sz="4000" b="1" kern="1200" baseline="0" dirty="0">
                <a:solidFill>
                  <a:srgbClr val="FF33CC"/>
                </a:solidFill>
                <a:latin typeface="宋体" panose="02010600030101010101" pitchFamily="2" charset="-122"/>
                <a:ea typeface="+mj-ea"/>
                <a:cs typeface="+mj-cs"/>
                <a:sym typeface="宋体" panose="02010600030101010101" pitchFamily="2" charset="-122"/>
              </a:rPr>
              <a:t>4</a:t>
            </a:r>
            <a:r>
              <a:rPr lang="zh-CN" altLang="en-US" sz="4000" b="1" kern="1200" baseline="0" dirty="0">
                <a:solidFill>
                  <a:srgbClr val="FF33CC"/>
                </a:solidFill>
                <a:latin typeface="宋体" panose="02010600030101010101" pitchFamily="2" charset="-122"/>
                <a:ea typeface="+mj-ea"/>
                <a:cs typeface="+mj-cs"/>
                <a:sym typeface="宋体" panose="02010600030101010101" pitchFamily="2" charset="-122"/>
              </a:rPr>
              <a:t>．蒸发吸热</a:t>
            </a:r>
            <a:r>
              <a:rPr lang="zh-CN" altLang="en-US" sz="4400" b="1" kern="1200" baseline="0" dirty="0">
                <a:solidFill>
                  <a:srgbClr val="FF33CC"/>
                </a:solidFill>
                <a:latin typeface="宋体" panose="02010600030101010101" pitchFamily="2" charset="-122"/>
                <a:ea typeface="+mj-ea"/>
                <a:cs typeface="+mj-cs"/>
                <a:sym typeface="宋体" panose="02010600030101010101" pitchFamily="2" charset="-122"/>
              </a:rPr>
              <a:t> </a:t>
            </a:r>
            <a:endParaRPr lang="zh-CN" altLang="en-US" sz="4400" b="1" kern="1200" baseline="0" dirty="0">
              <a:solidFill>
                <a:srgbClr val="FF33CC"/>
              </a:solidFill>
              <a:latin typeface="宋体" panose="02010600030101010101" pitchFamily="2" charset="-122"/>
              <a:ea typeface="+mj-ea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16388" name="内容占位符 22530"/>
          <p:cNvSpPr>
            <a:spLocks noGrp="1"/>
          </p:cNvSpPr>
          <p:nvPr>
            <p:ph type="subTitle" idx="1"/>
          </p:nvPr>
        </p:nvSpPr>
        <p:spPr>
          <a:xfrm>
            <a:off x="395288" y="2205038"/>
            <a:ext cx="8497887" cy="2447925"/>
          </a:xfrm>
        </p:spPr>
        <p:txBody>
          <a:bodyPr anchor="t"/>
          <a:p>
            <a:pPr algn="just" defTabSz="914400"/>
            <a:r>
              <a:rPr lang="zh-CN" altLang="en-US" sz="36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生活中蒸发</a:t>
            </a:r>
            <a:r>
              <a:rPr lang="zh-CN" altLang="en-US" sz="36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吸热</a:t>
            </a:r>
            <a:r>
              <a:rPr lang="zh-CN" altLang="en-US" sz="36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的应用。</a:t>
            </a:r>
            <a:endParaRPr lang="zh-CN" altLang="en-US" sz="3600" b="1" kern="1200" baseline="0">
              <a:solidFill>
                <a:srgbClr val="E51303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389" name="文本框 22531"/>
          <p:cNvSpPr/>
          <p:nvPr/>
        </p:nvSpPr>
        <p:spPr>
          <a:xfrm>
            <a:off x="684213" y="1341438"/>
            <a:ext cx="8459787" cy="639762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蒸发</a:t>
            </a:r>
            <a:r>
              <a:rPr lang="zh-CN" altLang="en-US" sz="3600" b="1" dirty="0">
                <a:solidFill>
                  <a:srgbClr val="FFC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吸热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，具有</a:t>
            </a:r>
            <a:r>
              <a:rPr lang="zh-CN" altLang="en-US" sz="3600" b="1" dirty="0">
                <a:solidFill>
                  <a:srgbClr val="FFC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致冷</a:t>
            </a: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的作用。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88" grpId="0" bldLvl="0" build="p"/>
      <p:bldP spid="16389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560" y="-46990"/>
            <a:ext cx="9215755" cy="6904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矩形 16385" descr="Image6"/>
          <p:cNvSpPr/>
          <p:nvPr/>
        </p:nvSpPr>
        <p:spPr>
          <a:xfrm>
            <a:off x="342265" y="271145"/>
            <a:ext cx="5974080" cy="41021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22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灯片编号占位符 1"/>
          <p:cNvSpPr/>
          <p:nvPr>
            <p:ph type="sldNum" sz="quarter" idx="12"/>
          </p:nvPr>
        </p:nvSpPr>
        <p:spPr/>
        <p:txBody>
          <a:bodyPr anchor="t"/>
          <a:p>
            <a:pPr inden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16387" name="云形标注 16386"/>
          <p:cNvSpPr/>
          <p:nvPr/>
        </p:nvSpPr>
        <p:spPr>
          <a:xfrm>
            <a:off x="3097530" y="3047683"/>
            <a:ext cx="5905500" cy="3384550"/>
          </a:xfrm>
          <a:prstGeom prst="cloudCallout">
            <a:avLst>
              <a:gd name="adj1" fmla="val -28440"/>
              <a:gd name="adj2" fmla="val -68856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3200" b="1">
                <a:latin typeface="Times New Roman" panose="02020603050405020304" pitchFamily="2" charset="0"/>
                <a:ea typeface="宋体" panose="02010600030101010101" pitchFamily="2" charset="-122"/>
              </a:rPr>
              <a:t>游泳后上岸，风加快了皮肤表面空气的流动，从面加快了人身上水的蒸发速度，使得皮肤温度下降。</a:t>
            </a:r>
            <a:endParaRPr lang="zh-CN" altLang="en-US" sz="3200" b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2" descr="C:\Users\lenovo\Desktop\图片1副本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8575"/>
            <a:ext cx="9215755" cy="688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73729" descr="洒水车1"/>
          <p:cNvPicPr>
            <a:picLocks noChangeAspect="1"/>
          </p:cNvPicPr>
          <p:nvPr/>
        </p:nvPicPr>
        <p:blipFill>
          <a:blip r:embed="rId2"/>
          <a:srcRect l="31544" t="16666"/>
          <a:stretch>
            <a:fillRect/>
          </a:stretch>
        </p:blipFill>
        <p:spPr>
          <a:xfrm>
            <a:off x="5519738" y="2039938"/>
            <a:ext cx="288607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73730" descr="洒水车2"/>
          <p:cNvPicPr>
            <a:picLocks noChangeAspect="1"/>
          </p:cNvPicPr>
          <p:nvPr/>
        </p:nvPicPr>
        <p:blipFill>
          <a:blip r:embed="rId3"/>
          <a:srcRect t="25504"/>
          <a:stretch>
            <a:fillRect/>
          </a:stretch>
        </p:blipFill>
        <p:spPr>
          <a:xfrm>
            <a:off x="2355850" y="2039938"/>
            <a:ext cx="30765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73731"/>
          <p:cNvSpPr/>
          <p:nvPr/>
        </p:nvSpPr>
        <p:spPr>
          <a:xfrm>
            <a:off x="247650" y="2794635"/>
            <a:ext cx="2012950" cy="701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洒水车</a:t>
            </a:r>
            <a:endParaRPr lang="zh-CN" altLang="en-US" sz="4000" b="1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8438" name="文本框 73733"/>
          <p:cNvSpPr/>
          <p:nvPr/>
        </p:nvSpPr>
        <p:spPr>
          <a:xfrm>
            <a:off x="611188" y="404813"/>
            <a:ext cx="26320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0" lvl="0" indent="0" fontAlgn="base">
              <a:lnSpc>
                <a:spcPct val="100000"/>
              </a:lnSpc>
            </a:pPr>
            <a:r>
              <a:rPr lang="zh-CN" altLang="en-US" sz="3200" b="1" strike="noStrike" noProof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蒸发的应用：</a:t>
            </a:r>
            <a:endParaRPr lang="zh-CN" altLang="en-US" sz="3200" b="1" strike="noStrike" noProof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510" name="AutoShape 295"/>
          <p:cNvSpPr/>
          <p:nvPr/>
        </p:nvSpPr>
        <p:spPr>
          <a:xfrm>
            <a:off x="2260600" y="1901825"/>
            <a:ext cx="6280150" cy="2486025"/>
          </a:xfrm>
          <a:prstGeom prst="roundRect">
            <a:avLst>
              <a:gd name="adj" fmla="val 7315"/>
            </a:avLst>
          </a:prstGeom>
          <a:noFill/>
          <a:ln w="22225" cap="rnd" cmpd="sng">
            <a:solidFill>
              <a:schemeClr val="bg1"/>
            </a:solidFill>
            <a:prstDash val="sysDot"/>
            <a:bevel/>
            <a:headEnd type="none" w="med" len="med"/>
            <a:tailEnd type="none" w="med" len="med"/>
          </a:ln>
        </p:spPr>
        <p:txBody>
          <a:bodyPr wrap="none" anchor="ctr"/>
          <a:p>
            <a:pPr lvl="0" indent="0"/>
            <a:endParaRPr lang="zh-CN" altLang="en-US">
              <a:solidFill>
                <a:srgbClr val="000000"/>
              </a:solidFill>
              <a:latin typeface="Times New Roman" panose="02020603050405020304" pitchFamily="2" charset="0"/>
              <a:ea typeface="华文楷体" panose="0201060004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0250" y="4554220"/>
            <a:ext cx="78232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在夏日的都市，洒水车给人们带来一阵阵的清凉。</a:t>
            </a:r>
            <a:endParaRPr lang="zh-CN" alt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webwxgetmsg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4455"/>
            <a:ext cx="9150350" cy="6929120"/>
          </a:xfrm>
          <a:prstGeom prst="rect">
            <a:avLst/>
          </a:prstGeom>
        </p:spPr>
      </p:pic>
      <p:pic>
        <p:nvPicPr>
          <p:cNvPr id="19458" name="图片 17409" descr="2-2-03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80" y="330518"/>
            <a:ext cx="6624638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云形标注 17410"/>
          <p:cNvSpPr/>
          <p:nvPr/>
        </p:nvSpPr>
        <p:spPr>
          <a:xfrm>
            <a:off x="0" y="4518025"/>
            <a:ext cx="3779838" cy="2078038"/>
          </a:xfrm>
          <a:prstGeom prst="cloudCallout">
            <a:avLst>
              <a:gd name="adj1" fmla="val 49657"/>
              <a:gd name="adj2" fmla="val -112130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/>
          <a:p>
            <a:pPr lvl="0" indent="0" algn="ctr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高烧病人可用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酒精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帮助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降温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，为什么？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9460" name="圆角矩形标注 17411"/>
          <p:cNvSpPr/>
          <p:nvPr/>
        </p:nvSpPr>
        <p:spPr>
          <a:xfrm>
            <a:off x="4932363" y="4868863"/>
            <a:ext cx="3989387" cy="1531937"/>
          </a:xfrm>
          <a:prstGeom prst="wedgeRoundRectCallout">
            <a:avLst>
              <a:gd name="adj1" fmla="val -94176"/>
              <a:gd name="adj2" fmla="val 21069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 algn="ctr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因为酒精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蒸发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时，会从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身体中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吸热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，使病人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体温下降。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/>
      <p:bldP spid="1946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0" y="-14605"/>
            <a:ext cx="9232900" cy="6872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10241"/>
          <p:cNvSpPr/>
          <p:nvPr/>
        </p:nvSpPr>
        <p:spPr>
          <a:xfrm>
            <a:off x="107950" y="2420938"/>
            <a:ext cx="13811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固态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0" name="文本框 10242"/>
          <p:cNvSpPr/>
          <p:nvPr/>
        </p:nvSpPr>
        <p:spPr>
          <a:xfrm>
            <a:off x="4356100" y="2492375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液态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1" name="直接连接符 10243"/>
          <p:cNvSpPr/>
          <p:nvPr/>
        </p:nvSpPr>
        <p:spPr>
          <a:xfrm>
            <a:off x="1189038" y="2708275"/>
            <a:ext cx="3240087" cy="1588"/>
          </a:xfrm>
          <a:prstGeom prst="line">
            <a:avLst/>
          </a:prstGeom>
          <a:ln w="57150" cap="sq" cmpd="sng">
            <a:solidFill>
              <a:schemeClr val="bg1"/>
            </a:solidFill>
            <a:prstDash val="solid"/>
            <a:bevel/>
            <a:headEnd type="none" w="med" len="med"/>
            <a:tailEnd type="triangle" w="med" len="med"/>
          </a:ln>
        </p:spPr>
      </p:sp>
      <p:sp>
        <p:nvSpPr>
          <p:cNvPr id="4102" name="直接连接符 10244"/>
          <p:cNvSpPr/>
          <p:nvPr/>
        </p:nvSpPr>
        <p:spPr>
          <a:xfrm flipH="1">
            <a:off x="1190625" y="2924175"/>
            <a:ext cx="3167063" cy="3175"/>
          </a:xfrm>
          <a:prstGeom prst="line">
            <a:avLst/>
          </a:prstGeom>
          <a:ln w="57150" cap="sq" cmpd="sng">
            <a:solidFill>
              <a:schemeClr val="bg1"/>
            </a:solidFill>
            <a:prstDash val="solid"/>
            <a:bevel/>
            <a:headEnd type="none" w="med" len="med"/>
            <a:tailEnd type="triangle" w="med" len="med"/>
          </a:ln>
        </p:spPr>
      </p:sp>
      <p:sp>
        <p:nvSpPr>
          <p:cNvPr id="4103" name="文本框 10245"/>
          <p:cNvSpPr/>
          <p:nvPr/>
        </p:nvSpPr>
        <p:spPr>
          <a:xfrm>
            <a:off x="1569085" y="2050415"/>
            <a:ext cx="1844675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l"/>
            <a:r>
              <a:rPr lang="zh-CN" altLang="en-US" sz="3200" b="1" dirty="0">
                <a:solidFill>
                  <a:srgbClr val="FFC000"/>
                </a:solidFill>
                <a:latin typeface="宋体" panose="02010600030101010101" pitchFamily="2" charset="-122"/>
                <a:cs typeface="+mn-ea"/>
                <a:sym typeface="仿宋" panose="02010609060101010101" charset="-122"/>
              </a:rPr>
              <a:t>熔 化</a:t>
            </a:r>
            <a:endParaRPr lang="zh-CN" altLang="en-US" sz="3200" b="1" dirty="0">
              <a:solidFill>
                <a:srgbClr val="FFC000"/>
              </a:solidFill>
              <a:latin typeface="宋体" panose="02010600030101010101" pitchFamily="2" charset="-122"/>
              <a:cs typeface="+mn-ea"/>
              <a:sym typeface="仿宋" panose="02010609060101010101" charset="-122"/>
            </a:endParaRPr>
          </a:p>
        </p:txBody>
      </p:sp>
      <p:sp>
        <p:nvSpPr>
          <p:cNvPr id="4104" name="文本框 10246"/>
          <p:cNvSpPr/>
          <p:nvPr/>
        </p:nvSpPr>
        <p:spPr>
          <a:xfrm>
            <a:off x="1397953" y="3060383"/>
            <a:ext cx="17526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凝 固</a:t>
            </a:r>
            <a:endParaRPr lang="zh-CN" altLang="en-US" sz="3200" b="1" dirty="0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4105" name="文本框 10247"/>
          <p:cNvSpPr/>
          <p:nvPr/>
        </p:nvSpPr>
        <p:spPr>
          <a:xfrm>
            <a:off x="206058" y="796290"/>
            <a:ext cx="5761037" cy="638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回顾：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6" name="文本框 10248"/>
          <p:cNvSpPr/>
          <p:nvPr/>
        </p:nvSpPr>
        <p:spPr>
          <a:xfrm>
            <a:off x="2628900" y="1989138"/>
            <a:ext cx="2028825" cy="701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rgbClr val="FFC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（</a:t>
            </a:r>
            <a:r>
              <a:rPr lang="zh-CN" altLang="en-US" sz="3600" b="1" dirty="0">
                <a:solidFill>
                  <a:srgbClr val="FFC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吸热</a:t>
            </a:r>
            <a:r>
              <a:rPr lang="zh-CN" altLang="en-US" sz="4000" b="1" dirty="0">
                <a:solidFill>
                  <a:srgbClr val="FFC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）</a:t>
            </a:r>
            <a:endParaRPr lang="zh-CN" altLang="en-US" sz="4000" b="1" dirty="0">
              <a:solidFill>
                <a:srgbClr val="FFC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7" name="文本框 10249"/>
          <p:cNvSpPr/>
          <p:nvPr/>
        </p:nvSpPr>
        <p:spPr>
          <a:xfrm>
            <a:off x="2628900" y="3068638"/>
            <a:ext cx="2089150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（放热）</a:t>
            </a:r>
            <a:endParaRPr lang="zh-CN" altLang="en-US" sz="3600" dirty="0">
              <a:solidFill>
                <a:srgbClr val="FFC000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108" name="文本框 10250"/>
          <p:cNvSpPr/>
          <p:nvPr/>
        </p:nvSpPr>
        <p:spPr>
          <a:xfrm>
            <a:off x="7885113" y="2420938"/>
            <a:ext cx="1381125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气态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09" name="直接连接符 10251"/>
          <p:cNvSpPr/>
          <p:nvPr/>
        </p:nvSpPr>
        <p:spPr>
          <a:xfrm>
            <a:off x="5429250" y="2714625"/>
            <a:ext cx="2520950" cy="0"/>
          </a:xfrm>
          <a:prstGeom prst="line">
            <a:avLst/>
          </a:prstGeom>
          <a:ln w="57150" cap="sq" cmpd="sng">
            <a:solidFill>
              <a:schemeClr val="bg1"/>
            </a:solidFill>
            <a:prstDash val="solid"/>
            <a:bevel/>
            <a:headEnd type="none" w="med" len="med"/>
            <a:tailEnd type="triangle" w="med" len="med"/>
          </a:ln>
        </p:spPr>
      </p:sp>
      <p:sp>
        <p:nvSpPr>
          <p:cNvPr id="4110" name="直接连接符 10252"/>
          <p:cNvSpPr/>
          <p:nvPr/>
        </p:nvSpPr>
        <p:spPr>
          <a:xfrm flipH="1">
            <a:off x="5435600" y="2928938"/>
            <a:ext cx="2449513" cy="0"/>
          </a:xfrm>
          <a:prstGeom prst="line">
            <a:avLst/>
          </a:prstGeom>
          <a:ln w="57150" cap="sq" cmpd="sng">
            <a:solidFill>
              <a:schemeClr val="bg1"/>
            </a:solidFill>
            <a:prstDash val="solid"/>
            <a:bevel/>
            <a:headEnd type="none" w="med" len="med"/>
            <a:tailEnd type="triangle" w="med" len="med"/>
          </a:ln>
        </p:spPr>
      </p:sp>
      <p:sp>
        <p:nvSpPr>
          <p:cNvPr id="4111" name="文本框 10253"/>
          <p:cNvSpPr/>
          <p:nvPr/>
        </p:nvSpPr>
        <p:spPr>
          <a:xfrm>
            <a:off x="206375" y="3951288"/>
            <a:ext cx="8734425" cy="777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_GB2312" panose="02010609030101010101" charset="-122"/>
                <a:ea typeface="黑体" panose="02010609060101010101" charset="-122"/>
                <a:sym typeface="楷体_GB2312" panose="02010609030101010101" charset="-122"/>
              </a:rPr>
              <a:t>提问：</a:t>
            </a:r>
            <a:r>
              <a:rPr lang="zh-CN" altLang="en-US" sz="3600" dirty="0">
                <a:solidFill>
                  <a:srgbClr val="FFC000"/>
                </a:solidFill>
                <a:latin typeface="楷体_GB2312" panose="02010609030101010101" charset="-122"/>
                <a:ea typeface="黑体" panose="02010609060101010101" charset="-122"/>
                <a:sym typeface="楷体_GB2312" panose="02010609030101010101" charset="-122"/>
              </a:rPr>
              <a:t>液态和气态间能否相互转化呢？</a:t>
            </a:r>
            <a:endParaRPr lang="zh-CN" altLang="en-US" sz="3600" dirty="0">
              <a:solidFill>
                <a:srgbClr val="FFC000"/>
              </a:solidFill>
              <a:latin typeface="楷体_GB2312" panose="02010609030101010101" charset="-122"/>
              <a:ea typeface="黑体" panose="02010609060101010101" charset="-122"/>
              <a:sym typeface="楷体_GB2312" panose="02010609030101010101" charset="-122"/>
            </a:endParaRPr>
          </a:p>
        </p:txBody>
      </p:sp>
      <p:sp>
        <p:nvSpPr>
          <p:cNvPr id="4112" name="文本框 10254"/>
          <p:cNvSpPr/>
          <p:nvPr/>
        </p:nvSpPr>
        <p:spPr>
          <a:xfrm>
            <a:off x="6372225" y="1989138"/>
            <a:ext cx="720725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rPr>
              <a:t>？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 anchor="t"/>
          <a:p>
            <a:pPr inden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/>
      <p:bldP spid="4100" grpId="0" bldLvl="0"/>
      <p:bldP spid="4103" grpId="0" bldLvl="0"/>
      <p:bldP spid="4104" grpId="0" bldLvl="0"/>
      <p:bldP spid="4105" grpId="0" bldLvl="0"/>
      <p:bldP spid="4106" grpId="0" bldLvl="0"/>
      <p:bldP spid="4107" grpId="0" bldLvl="0"/>
      <p:bldP spid="4108" grpId="0" bldLvl="0"/>
      <p:bldP spid="4111" grpId="0" bldLvl="0"/>
      <p:bldP spid="4112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2" descr="C:\Users\lenovo\Desktop\图片1副本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8575"/>
            <a:ext cx="9215755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文本框 26625"/>
          <p:cNvSpPr/>
          <p:nvPr/>
        </p:nvSpPr>
        <p:spPr>
          <a:xfrm>
            <a:off x="468313" y="549275"/>
            <a:ext cx="8353425" cy="1846263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lvl="0" indent="0">
              <a:lnSpc>
                <a:spcPct val="120000"/>
              </a:lnSpc>
            </a:pPr>
            <a:r>
              <a:rPr lang="en-US" altLang="x-none" sz="32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       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盛夏酷暑，奇热难熬，防暑降温，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  <a:p>
            <a:pPr lvl="0" indent="0">
              <a:lnSpc>
                <a:spcPct val="12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全靠风扇。请问：人吹电风扇时，为何会感到凉快？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20484" name="文本框 26626"/>
          <p:cNvSpPr/>
          <p:nvPr/>
        </p:nvSpPr>
        <p:spPr>
          <a:xfrm>
            <a:off x="185738" y="2617788"/>
            <a:ext cx="6881812" cy="1846262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lvl="0" inden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C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答：人吹风扇时，加快身上汗液的蒸发，而蒸发要吸热，所以降低了人体的温度，人会感到凉  快。</a:t>
            </a:r>
            <a:endParaRPr lang="zh-CN" altLang="en-US" sz="3200" b="1" dirty="0">
              <a:solidFill>
                <a:srgbClr val="FFC000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pic>
        <p:nvPicPr>
          <p:cNvPr id="23557" name="图片 2" descr="005vCzzLzy6JrcKLp0Vc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4003675"/>
            <a:ext cx="2674938" cy="1990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bwxgetmsgimg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72390"/>
            <a:ext cx="9150350" cy="69678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2230" y="2560320"/>
            <a:ext cx="6251575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同学们：</a:t>
            </a:r>
            <a:endParaRPr lang="zh-CN" altLang="en-US" sz="36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b="1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</a:rPr>
              <a:t>    最后我们放一段有趣的视频来总结一下今天学过的内容。</a:t>
            </a:r>
            <a:endParaRPr lang="zh-CN" altLang="en-US" sz="3600" b="1">
              <a:solidFill>
                <a:srgbClr val="FFC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4"/>
          <p:cNvSpPr>
            <a:spLocks noGrp="1"/>
          </p:cNvSpPr>
          <p:nvPr>
            <p:ph type="ctr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p>
            <a:pPr defTabSz="914400">
              <a:buNone/>
            </a:pPr>
            <a:endParaRPr lang="zh-CN" altLang="en-US" sz="4400" kern="1200" baseline="0"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未命名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20320" y="1270"/>
            <a:ext cx="9184640" cy="569722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5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0"/>
            <a:ext cx="92138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6" name="标题 1"/>
          <p:cNvSpPr>
            <a:spLocks noGrp="1"/>
          </p:cNvSpPr>
          <p:nvPr>
            <p:ph type="ctrTitle"/>
          </p:nvPr>
        </p:nvSpPr>
        <p:spPr>
          <a:xfrm>
            <a:off x="377825" y="1673225"/>
            <a:ext cx="8229600" cy="1143000"/>
          </a:xfrm>
        </p:spPr>
        <p:txBody>
          <a:bodyPr anchor="ctr"/>
          <a:p>
            <a:pPr algn="l" defTabSz="914400">
              <a:buNone/>
            </a:pPr>
            <a:r>
              <a:rPr lang="en-US" altLang="x-none" sz="3200" b="1" kern="1200" baseline="0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1</a:t>
            </a:r>
            <a:r>
              <a:rPr lang="zh-CN" altLang="en-US" sz="3200" b="1" kern="1200" baseline="0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、在夏天,从电风扇吹来的风可以使人感觉凉爽,这是因为（     ）</a:t>
            </a:r>
            <a:br>
              <a:rPr lang="zh-CN" altLang="en-US" sz="3200" b="1" kern="1200" baseline="0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</a:br>
            <a:endParaRPr lang="zh-CN" altLang="en-US" sz="3200" b="1" kern="1200" baseline="0" dirty="0">
              <a:solidFill>
                <a:srgbClr val="FFC000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6867" name="文本占位符 2"/>
          <p:cNvSpPr>
            <a:spLocks noGrp="1"/>
          </p:cNvSpPr>
          <p:nvPr>
            <p:ph type="subTitle" idx="1"/>
          </p:nvPr>
        </p:nvSpPr>
        <p:spPr>
          <a:xfrm>
            <a:off x="561975" y="3105150"/>
            <a:ext cx="7804150" cy="2755900"/>
          </a:xfrm>
        </p:spPr>
        <p:txBody>
          <a:bodyPr anchor="t"/>
          <a:p>
            <a:pPr algn="l" defTabSz="914400">
              <a:buNone/>
            </a:pPr>
            <a:r>
              <a:rPr lang="en-US" altLang="zh-CN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A.</a:t>
            </a:r>
            <a:r>
              <a:rPr lang="zh-CN" altLang="en-US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电风扇吹的是凉风</a:t>
            </a:r>
            <a:br>
              <a:rPr lang="zh-CN" altLang="en-US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</a:br>
            <a:r>
              <a:rPr lang="en-US" altLang="zh-CN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B.</a:t>
            </a:r>
            <a:r>
              <a:rPr lang="zh-CN" altLang="en-US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加快身上汗水的蒸发</a:t>
            </a:r>
            <a:r>
              <a:rPr lang="en-US" altLang="zh-CN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,</a:t>
            </a:r>
            <a:r>
              <a:rPr lang="zh-CN" altLang="en-US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蒸发有制冷作用</a:t>
            </a:r>
            <a:br>
              <a:rPr lang="zh-CN" altLang="en-US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</a:br>
            <a:r>
              <a:rPr lang="en-US" altLang="zh-CN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C.</a:t>
            </a:r>
            <a:r>
              <a:rPr lang="zh-CN" altLang="en-US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使室内的温度降低</a:t>
            </a:r>
            <a:br>
              <a:rPr lang="zh-CN" altLang="en-US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</a:br>
            <a:r>
              <a:rPr lang="en-US" altLang="zh-CN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D.</a:t>
            </a:r>
            <a:r>
              <a:rPr lang="zh-CN" altLang="en-US" sz="3200" b="1" kern="1200" baseline="0">
                <a:solidFill>
                  <a:srgbClr val="E51303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电风扇能很快把人体温度传给周围空气</a:t>
            </a:r>
            <a:endParaRPr lang="zh-CN" altLang="en-US" sz="3200" b="1" kern="1200" baseline="0">
              <a:solidFill>
                <a:srgbClr val="E51303"/>
              </a:solidFill>
              <a:latin typeface="+mn-lt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3797" name="文本框 3"/>
          <p:cNvSpPr/>
          <p:nvPr/>
        </p:nvSpPr>
        <p:spPr>
          <a:xfrm>
            <a:off x="3422650" y="1924050"/>
            <a:ext cx="611188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x-none" sz="36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2630" y="354965"/>
            <a:ext cx="423291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bg1"/>
                </a:solidFill>
              </a:rPr>
              <a:t>课后练习：</a:t>
            </a:r>
            <a:endParaRPr lang="zh-CN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89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0"/>
            <a:ext cx="92138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0" name="标题 1"/>
          <p:cNvSpPr>
            <a:spLocks noGrp="1"/>
          </p:cNvSpPr>
          <p:nvPr>
            <p:ph type="ctrTitle"/>
          </p:nvPr>
        </p:nvSpPr>
        <p:spPr>
          <a:xfrm>
            <a:off x="377825" y="1673225"/>
            <a:ext cx="8229600" cy="1143000"/>
          </a:xfrm>
        </p:spPr>
        <p:txBody>
          <a:bodyPr anchor="ctr"/>
          <a:p>
            <a:pPr algn="l" defTabSz="914400">
              <a:buNone/>
            </a:pPr>
            <a:r>
              <a:rPr lang="en-US" altLang="x-none" sz="3200" b="1" kern="1200" baseline="0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2</a:t>
            </a:r>
            <a:r>
              <a:rPr lang="zh-CN" altLang="en-US" sz="3200" b="1" kern="1200" baseline="0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、喝开水时，人们常常是向水面上吹吹气再喝。对此较为确切的解释是（     ）</a:t>
            </a:r>
            <a:br>
              <a:rPr lang="zh-CN" altLang="en-US" sz="3200" b="1" kern="1200" baseline="0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</a:br>
            <a:endParaRPr lang="zh-CN" altLang="en-US" sz="3200" b="1" kern="1200" baseline="0" dirty="0">
              <a:solidFill>
                <a:srgbClr val="FFC000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7891" name="文本占位符 2"/>
          <p:cNvSpPr>
            <a:spLocks noGrp="1"/>
          </p:cNvSpPr>
          <p:nvPr>
            <p:ph type="subTitle" idx="1"/>
          </p:nvPr>
        </p:nvSpPr>
        <p:spPr>
          <a:xfrm>
            <a:off x="377825" y="3105150"/>
            <a:ext cx="8229600" cy="2755900"/>
          </a:xfrm>
        </p:spPr>
        <p:txBody>
          <a:bodyPr anchor="t"/>
          <a:p>
            <a:pPr algn="l" defTabSz="914400">
              <a:buNone/>
            </a:pPr>
            <a:r>
              <a:rPr lang="en-US" altLang="zh-CN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A</a:t>
            </a:r>
            <a:r>
              <a:rPr lang="zh-CN" altLang="en-US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、将冷气吹入水中，使水温降低些 </a:t>
            </a:r>
            <a:br>
              <a:rPr lang="zh-CN" altLang="en-US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</a:br>
            <a:r>
              <a:rPr lang="en-US" altLang="zh-CN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B</a:t>
            </a:r>
            <a:r>
              <a:rPr lang="zh-CN" altLang="en-US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、促进水的流动，从而使水温降低些 </a:t>
            </a:r>
            <a:br>
              <a:rPr lang="zh-CN" altLang="en-US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</a:br>
            <a:r>
              <a:rPr lang="en-US" altLang="zh-CN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C</a:t>
            </a:r>
            <a:r>
              <a:rPr lang="zh-CN" altLang="en-US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、加快水的蒸发，使水温下降快些 </a:t>
            </a:r>
            <a:br>
              <a:rPr lang="zh-CN" altLang="en-US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</a:br>
            <a:r>
              <a:rPr lang="en-US" altLang="zh-CN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D</a:t>
            </a:r>
            <a:r>
              <a:rPr lang="zh-CN" altLang="en-US" sz="3200" b="1" kern="1200" baseline="0">
                <a:solidFill>
                  <a:srgbClr val="FF3300"/>
                </a:solidFill>
                <a:latin typeface="+mn-lt"/>
                <a:ea typeface="+mn-ea"/>
                <a:cs typeface="+mn-cs"/>
                <a:sym typeface="宋体" panose="02010600030101010101" pitchFamily="2" charset="-122"/>
              </a:rPr>
              <a:t>、吹气时，风会带走水的一些温度，使水温降低</a:t>
            </a:r>
            <a:endParaRPr lang="zh-CN" altLang="en-US" sz="3200" b="1" kern="1200" baseline="0">
              <a:solidFill>
                <a:srgbClr val="FF3300"/>
              </a:solidFill>
              <a:latin typeface="+mn-lt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4821" name="文本框 3"/>
          <p:cNvSpPr/>
          <p:nvPr/>
        </p:nvSpPr>
        <p:spPr>
          <a:xfrm>
            <a:off x="5718175" y="1924050"/>
            <a:ext cx="609600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x-none" sz="36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337" y="0"/>
            <a:ext cx="92138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4" name="标题 1"/>
          <p:cNvSpPr>
            <a:spLocks noGrp="1"/>
          </p:cNvSpPr>
          <p:nvPr>
            <p:ph type="ctrTitle"/>
          </p:nvPr>
        </p:nvSpPr>
        <p:spPr>
          <a:xfrm>
            <a:off x="219075" y="1658938"/>
            <a:ext cx="8547100" cy="1143000"/>
          </a:xfrm>
        </p:spPr>
        <p:txBody>
          <a:bodyPr anchor="ctr"/>
          <a:p>
            <a:pPr algn="l" defTabSz="914400">
              <a:buNone/>
            </a:pPr>
            <a:r>
              <a:rPr lang="en-US" altLang="x-none" sz="3200" b="1" kern="1200" baseline="0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3</a:t>
            </a:r>
            <a:r>
              <a:rPr lang="zh-CN" altLang="en-US" sz="3200" b="1" kern="1200" baseline="0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、在室内一支温度计从装有酒精的容器中抽出，它的示数（       ）</a:t>
            </a:r>
            <a:endParaRPr lang="zh-CN" altLang="en-US" sz="3200" b="1" kern="1200" baseline="0" dirty="0">
              <a:solidFill>
                <a:srgbClr val="FFC000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915" name="文本占位符 2"/>
          <p:cNvSpPr>
            <a:spLocks noGrp="1"/>
          </p:cNvSpPr>
          <p:nvPr>
            <p:ph type="subTitle" idx="1"/>
          </p:nvPr>
        </p:nvSpPr>
        <p:spPr>
          <a:xfrm>
            <a:off x="561975" y="3105150"/>
            <a:ext cx="4454525" cy="2466975"/>
          </a:xfrm>
        </p:spPr>
        <p:txBody>
          <a:bodyPr anchor="t"/>
          <a:p>
            <a:pPr algn="l" defTabSz="914400">
              <a:buNone/>
            </a:pPr>
            <a:r>
              <a:rPr lang="en-US" altLang="x-none" sz="3200" b="1" kern="1200" baseline="0" dirty="0">
                <a:solidFill>
                  <a:srgbClr val="E51303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A下降 </a:t>
            </a:r>
            <a:endParaRPr lang="en-US" altLang="x-none" sz="3200" b="1" kern="1200" baseline="0" dirty="0">
              <a:solidFill>
                <a:srgbClr val="E51303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algn="l" defTabSz="914400">
              <a:buNone/>
            </a:pPr>
            <a:r>
              <a:rPr lang="en-US" altLang="x-none" sz="3200" b="1" kern="1200" baseline="0" dirty="0">
                <a:solidFill>
                  <a:srgbClr val="E51303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B上升</a:t>
            </a:r>
            <a:endParaRPr lang="en-US" altLang="x-none" sz="3200" b="1" kern="1200" baseline="0" dirty="0">
              <a:solidFill>
                <a:srgbClr val="E51303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algn="l" defTabSz="914400">
              <a:buNone/>
            </a:pPr>
            <a:r>
              <a:rPr lang="en-US" altLang="x-none" sz="3200" b="1" kern="1200" baseline="0" dirty="0">
                <a:solidFill>
                  <a:srgbClr val="E51303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C先下降后</a:t>
            </a:r>
            <a:r>
              <a:rPr lang="zh-CN" altLang="en-US" sz="3200" b="1" kern="1200" baseline="0" dirty="0">
                <a:solidFill>
                  <a:srgbClr val="E51303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升高</a:t>
            </a:r>
            <a:r>
              <a:rPr lang="en-US" altLang="x-none" sz="3200" b="1" kern="1200" baseline="0" dirty="0">
                <a:solidFill>
                  <a:srgbClr val="E51303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endParaRPr lang="en-US" altLang="x-none" sz="3200" b="1" kern="1200" baseline="0" dirty="0">
              <a:solidFill>
                <a:srgbClr val="E51303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algn="l" defTabSz="914400">
              <a:buNone/>
            </a:pPr>
            <a:r>
              <a:rPr lang="en-US" altLang="x-none" sz="3200" b="1" kern="1200" baseline="0" dirty="0">
                <a:solidFill>
                  <a:srgbClr val="E51303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D先上升后下降</a:t>
            </a:r>
            <a:endParaRPr lang="en-US" altLang="x-none" sz="3200" b="1" kern="1200" baseline="0" dirty="0">
              <a:solidFill>
                <a:srgbClr val="E51303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5845" name="文本框 5"/>
          <p:cNvSpPr/>
          <p:nvPr/>
        </p:nvSpPr>
        <p:spPr>
          <a:xfrm>
            <a:off x="3251200" y="2162175"/>
            <a:ext cx="611188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x-none" sz="36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ldLvl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自己制作的藏式背景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670" y="-41910"/>
            <a:ext cx="9187815" cy="689229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39465" y="120015"/>
            <a:ext cx="3143250" cy="100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6000" b="1" dirty="0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小  结</a:t>
            </a:r>
            <a:endParaRPr lang="zh-CN" altLang="en-US" sz="6000" b="1" dirty="0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50825" y="1125538"/>
            <a:ext cx="82804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、汽化：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物质由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液态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变为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气态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的过程，叫做汽化。</a:t>
            </a:r>
            <a:endParaRPr lang="zh-CN" altLang="en-US" sz="2800" b="1" dirty="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90" y="2440305"/>
            <a:ext cx="6551613" cy="94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、蒸发的特点：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/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32740" y="5778818"/>
            <a:ext cx="82804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蒸发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吸热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，具有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致冷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的作用。</a:t>
            </a:r>
            <a:endParaRPr lang="zh-CN" altLang="en-US" sz="2800" b="1" dirty="0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文本框 3"/>
          <p:cNvSpPr/>
          <p:nvPr/>
        </p:nvSpPr>
        <p:spPr>
          <a:xfrm>
            <a:off x="896303" y="2866073"/>
            <a:ext cx="2043112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温度条件：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199" name="文本框 4"/>
          <p:cNvSpPr/>
          <p:nvPr/>
        </p:nvSpPr>
        <p:spPr>
          <a:xfrm>
            <a:off x="2602230" y="2867025"/>
            <a:ext cx="20447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任何温度</a:t>
            </a:r>
            <a:endParaRPr lang="zh-CN" altLang="en-US" sz="2800" b="1" dirty="0">
              <a:solidFill>
                <a:srgbClr val="FFC000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200" name="文本框 5"/>
          <p:cNvSpPr/>
          <p:nvPr/>
        </p:nvSpPr>
        <p:spPr>
          <a:xfrm>
            <a:off x="5107940" y="2880360"/>
            <a:ext cx="2043113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发生部位：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201" name="文本框 6"/>
          <p:cNvSpPr/>
          <p:nvPr/>
        </p:nvSpPr>
        <p:spPr>
          <a:xfrm>
            <a:off x="6913245" y="2845435"/>
            <a:ext cx="235585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rgbClr val="FFC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表面</a:t>
            </a:r>
            <a:endParaRPr lang="zh-CN" altLang="en-US" sz="3200" b="1" dirty="0">
              <a:solidFill>
                <a:srgbClr val="FFC000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202" name="文本框 7"/>
          <p:cNvSpPr/>
          <p:nvPr/>
        </p:nvSpPr>
        <p:spPr>
          <a:xfrm>
            <a:off x="894715" y="3453448"/>
            <a:ext cx="20447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剧烈程度：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203" name="文本框 8"/>
          <p:cNvSpPr/>
          <p:nvPr/>
        </p:nvSpPr>
        <p:spPr>
          <a:xfrm>
            <a:off x="2671445" y="3453448"/>
            <a:ext cx="235585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缓慢</a:t>
            </a:r>
            <a:endParaRPr lang="zh-CN" altLang="en-US" sz="2800" b="1" dirty="0">
              <a:solidFill>
                <a:srgbClr val="FFC000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6386" name="标题 14337"/>
          <p:cNvSpPr>
            <a:spLocks noGrp="1"/>
          </p:cNvSpPr>
          <p:nvPr>
            <p:ph type="ctrTitle"/>
          </p:nvPr>
        </p:nvSpPr>
        <p:spPr>
          <a:xfrm>
            <a:off x="292735" y="3971925"/>
            <a:ext cx="4016375" cy="657225"/>
          </a:xfrm>
        </p:spPr>
        <p:txBody>
          <a:bodyPr anchor="ctr"/>
          <a:p>
            <a:pPr defTabSz="914400">
              <a:buNone/>
            </a:pPr>
            <a:r>
              <a:rPr lang="en-US" altLang="x-none" sz="2800" b="1" kern="1200" baseline="0" dirty="0">
                <a:solidFill>
                  <a:srgbClr val="E51303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4.</a:t>
            </a:r>
            <a:r>
              <a:rPr lang="zh-CN" altLang="en-US" sz="2800" b="1" kern="1200" baseline="0" dirty="0">
                <a:solidFill>
                  <a:srgbClr val="E51303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影响蒸发快慢的因素：</a:t>
            </a:r>
            <a:endParaRPr lang="zh-CN" altLang="en-US" sz="2800" b="1" kern="1200" baseline="0" dirty="0">
              <a:solidFill>
                <a:srgbClr val="E51303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7" name="文本框 6"/>
          <p:cNvSpPr/>
          <p:nvPr/>
        </p:nvSpPr>
        <p:spPr>
          <a:xfrm>
            <a:off x="3884295" y="4481830"/>
            <a:ext cx="440563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x-none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）液体的</a:t>
            </a:r>
            <a:r>
              <a:rPr lang="zh-CN" altLang="en-US" sz="28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表面积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大小。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文本框 8"/>
          <p:cNvSpPr/>
          <p:nvPr/>
        </p:nvSpPr>
        <p:spPr>
          <a:xfrm>
            <a:off x="250508" y="4515803"/>
            <a:ext cx="529590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x-none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）液体的</a:t>
            </a:r>
            <a:r>
              <a:rPr lang="zh-CN" altLang="en-US" sz="28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温度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高低。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文本框 7"/>
          <p:cNvSpPr/>
          <p:nvPr/>
        </p:nvSpPr>
        <p:spPr>
          <a:xfrm>
            <a:off x="250825" y="5033963"/>
            <a:ext cx="750887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x-none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）液体表面的</a:t>
            </a:r>
            <a:r>
              <a:rPr lang="zh-CN" altLang="en-US" sz="2800" b="1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空气流动速度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的快慢。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2"/>
          <p:cNvSpPr/>
          <p:nvPr/>
        </p:nvSpPr>
        <p:spPr>
          <a:xfrm>
            <a:off x="262890" y="1644015"/>
            <a:ext cx="9071610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、蒸发：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zh-CN" alt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任何温度下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只在</a:t>
            </a:r>
            <a:r>
              <a:rPr lang="zh-CN" alt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液体表面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发生的</a:t>
            </a:r>
            <a:r>
              <a:rPr lang="zh-CN" altLang="en-US" sz="28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缓慢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的汽化现象，叫做蒸发。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8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/>
      <p:bldP spid="8199" grpId="0" bldLvl="0"/>
      <p:bldP spid="8200" grpId="0" bldLvl="0"/>
      <p:bldP spid="8201" grpId="0" bldLvl="0"/>
      <p:bldP spid="8202" grpId="0" bldLvl="0"/>
      <p:bldP spid="8203" grpId="0" bldLvl="0"/>
      <p:bldP spid="13317" grpId="0" bldLvl="0"/>
      <p:bldP spid="13319" grpId="0" bldLvl="0"/>
      <p:bldP spid="13318" grpId="0" bldLvl="0"/>
      <p:bldP spid="10" grpId="0" bldLvl="0"/>
      <p:bldP spid="163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webwxgetmsgimg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070" y="-7620"/>
            <a:ext cx="9215120" cy="6863715"/>
          </a:xfrm>
          <a:prstGeom prst="rect">
            <a:avLst/>
          </a:prstGeom>
        </p:spPr>
      </p:pic>
      <p:sp>
        <p:nvSpPr>
          <p:cNvPr id="36867" name="文本框 2"/>
          <p:cNvSpPr/>
          <p:nvPr/>
        </p:nvSpPr>
        <p:spPr>
          <a:xfrm>
            <a:off x="3097530" y="2613025"/>
            <a:ext cx="4517390" cy="1432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8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结    束</a:t>
            </a:r>
            <a:endParaRPr lang="zh-CN" altLang="en-US" sz="8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39" name="图片 1" descr="家普玛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60" y="-86360"/>
            <a:ext cx="9215120" cy="1264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  <p:bldP spid="36867" grpId="1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7475" y="-32385"/>
            <a:ext cx="9347835" cy="6899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标题 6145"/>
          <p:cNvSpPr>
            <a:spLocks noGrp="1"/>
          </p:cNvSpPr>
          <p:nvPr>
            <p:ph type="ctrTitle"/>
          </p:nvPr>
        </p:nvSpPr>
        <p:spPr>
          <a:xfrm>
            <a:off x="457200" y="542925"/>
            <a:ext cx="8229600" cy="606425"/>
          </a:xfrm>
        </p:spPr>
        <p:txBody>
          <a:bodyPr anchor="ctr"/>
          <a:p>
            <a:pPr defTabSz="914400">
              <a:buNone/>
            </a:pPr>
            <a:r>
              <a:rPr lang="zh-CN" altLang="en-US" sz="4000" b="1" kern="1200" baseline="0">
                <a:solidFill>
                  <a:srgbClr val="E51303"/>
                </a:solidFill>
                <a:latin typeface="宋体" panose="02010600030101010101" pitchFamily="2" charset="-122"/>
                <a:ea typeface="+mj-ea"/>
                <a:cs typeface="+mj-cs"/>
                <a:sym typeface="宋体" panose="02010600030101010101" pitchFamily="2" charset="-122"/>
              </a:rPr>
              <a:t>问题：</a:t>
            </a:r>
            <a:endParaRPr lang="zh-CN" altLang="en-US" sz="4000" b="1" kern="1200" baseline="0">
              <a:solidFill>
                <a:srgbClr val="E51303"/>
              </a:solidFill>
              <a:latin typeface="宋体" panose="02010600030101010101" pitchFamily="2" charset="-122"/>
              <a:ea typeface="+mj-ea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5123" name="文本占位符 6146"/>
          <p:cNvSpPr>
            <a:spLocks noGrp="1"/>
          </p:cNvSpPr>
          <p:nvPr>
            <p:ph type="subTitle" idx="1"/>
          </p:nvPr>
        </p:nvSpPr>
        <p:spPr>
          <a:xfrm>
            <a:off x="250825" y="1557338"/>
            <a:ext cx="8893175" cy="4551362"/>
          </a:xfrm>
        </p:spPr>
        <p:txBody>
          <a:bodyPr anchor="t"/>
          <a:p>
            <a:pPr algn="l" defTabSz="914400"/>
            <a:endParaRPr lang="en-US" altLang="zh-CN" sz="4000" b="1" kern="1200" baseline="0">
              <a:solidFill>
                <a:srgbClr val="FFC000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algn="l" defTabSz="914400"/>
            <a:r>
              <a:rPr lang="zh-CN" altLang="en-US" sz="3600" b="1" kern="1200" baseline="0">
                <a:solidFill>
                  <a:srgbClr val="FFC000"/>
                </a:solidFill>
                <a:latin typeface="宋体" panose="02010600030101010101" pitchFamily="2" charset="-122"/>
                <a:ea typeface="+mn-ea"/>
                <a:cs typeface="+mn-cs"/>
                <a:sym typeface="宋体" panose="02010600030101010101" pitchFamily="2" charset="-122"/>
              </a:rPr>
              <a:t>黑板上的“</a:t>
            </a:r>
            <a:r>
              <a:rPr lang="zh-CN" altLang="en-US" sz="3600" b="1" kern="1200" baseline="0">
                <a:solidFill>
                  <a:srgbClr val="FF33CC"/>
                </a:solidFill>
                <a:latin typeface="宋体" panose="02010600030101010101" pitchFamily="2" charset="-122"/>
                <a:ea typeface="+mn-ea"/>
                <a:cs typeface="+mn-cs"/>
                <a:sym typeface="宋体" panose="02010600030101010101" pitchFamily="2" charset="-122"/>
              </a:rPr>
              <a:t>蒸发</a:t>
            </a:r>
            <a:r>
              <a:rPr lang="zh-CN" altLang="en-US" sz="3600" b="1" kern="1200" baseline="0">
                <a:solidFill>
                  <a:srgbClr val="FFC000"/>
                </a:solidFill>
                <a:latin typeface="宋体" panose="02010600030101010101" pitchFamily="2" charset="-122"/>
                <a:ea typeface="+mn-ea"/>
                <a:cs typeface="+mn-cs"/>
                <a:sym typeface="宋体" panose="02010600030101010101" pitchFamily="2" charset="-122"/>
              </a:rPr>
              <a:t>”两个字跑到哪里去了？</a:t>
            </a:r>
            <a:endParaRPr lang="zh-CN" altLang="en-US" sz="3600" b="1" kern="1200" baseline="0">
              <a:solidFill>
                <a:srgbClr val="FFC000"/>
              </a:solidFill>
              <a:latin typeface="宋体" panose="02010600030101010101" pitchFamily="2" charset="-122"/>
              <a:ea typeface="+mn-ea"/>
              <a:cs typeface="+mn-cs"/>
              <a:sym typeface="宋体" panose="02010600030101010101" pitchFamily="2" charset="-122"/>
            </a:endParaRPr>
          </a:p>
          <a:p>
            <a:pPr algn="l" defTabSz="914400"/>
            <a:endParaRPr lang="zh-CN" altLang="en-US" sz="3600" b="1" kern="1200" baseline="0">
              <a:solidFill>
                <a:srgbClr val="FFC000"/>
              </a:solidFill>
              <a:latin typeface="宋体" panose="02010600030101010101" pitchFamily="2" charset="-122"/>
              <a:ea typeface="+mn-ea"/>
              <a:cs typeface="+mn-cs"/>
              <a:sym typeface="宋体" panose="02010600030101010101" pitchFamily="2" charset="-122"/>
            </a:endParaRPr>
          </a:p>
          <a:p>
            <a:pPr algn="l" defTabSz="914400"/>
            <a:endParaRPr lang="zh-CN" altLang="en-US" sz="3600" b="1" kern="1200" baseline="0">
              <a:solidFill>
                <a:srgbClr val="FFC000"/>
              </a:solidFill>
              <a:latin typeface="宋体" panose="02010600030101010101" pitchFamily="2" charset="-122"/>
              <a:ea typeface="+mn-ea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5124" name="文本框 6147"/>
          <p:cNvSpPr/>
          <p:nvPr/>
        </p:nvSpPr>
        <p:spPr>
          <a:xfrm>
            <a:off x="468313" y="3573463"/>
            <a:ext cx="7775575" cy="639762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你还在生活中见到过类似的现象吗？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" y="-22860"/>
            <a:ext cx="9245600" cy="6880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11265"/>
          <p:cNvSpPr/>
          <p:nvPr/>
        </p:nvSpPr>
        <p:spPr>
          <a:xfrm>
            <a:off x="-30162" y="333375"/>
            <a:ext cx="6259512" cy="762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4400" b="1" dirty="0">
                <a:solidFill>
                  <a:srgbClr val="FFC000"/>
                </a:solidFill>
                <a:latin typeface="Verdana" panose="020B0604030504040204" pitchFamily="2" charset="0"/>
                <a:ea typeface="黑体" panose="02010609060101010101" charset="-122"/>
                <a:sym typeface="Verdana" panose="020B0604030504040204" pitchFamily="2" charset="0"/>
              </a:rPr>
              <a:t>一、汽化:</a:t>
            </a:r>
            <a:endParaRPr lang="zh-CN" altLang="en-US" sz="4400" b="1" dirty="0">
              <a:solidFill>
                <a:srgbClr val="FFC000"/>
              </a:solidFill>
              <a:latin typeface="Verdana" panose="020B0604030504040204" pitchFamily="2" charset="0"/>
              <a:ea typeface="黑体" panose="02010609060101010101" charset="-122"/>
              <a:sym typeface="Verdana" panose="020B0604030504040204" pitchFamily="2" charset="0"/>
            </a:endParaRPr>
          </a:p>
        </p:txBody>
      </p:sp>
      <p:sp>
        <p:nvSpPr>
          <p:cNvPr id="6148" name="文本框 11266"/>
          <p:cNvSpPr/>
          <p:nvPr/>
        </p:nvSpPr>
        <p:spPr>
          <a:xfrm>
            <a:off x="1260475" y="1268413"/>
            <a:ext cx="7418388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物质从液态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变成</a:t>
            </a:r>
            <a:r>
              <a:rPr lang="zh-CN" altLang="en-US" sz="36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气态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叫做</a:t>
            </a: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汽化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149" name="文本框 11270"/>
          <p:cNvSpPr/>
          <p:nvPr/>
        </p:nvSpPr>
        <p:spPr>
          <a:xfrm>
            <a:off x="-30162" y="1909763"/>
            <a:ext cx="10006012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[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探讨</a:t>
            </a:r>
            <a:r>
              <a:rPr lang="en-US" altLang="x-none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]</a:t>
            </a:r>
            <a:r>
              <a:rPr lang="en-US" altLang="x-none" sz="3200" b="1" dirty="0">
                <a:solidFill>
                  <a:schemeClr val="bg1"/>
                </a:solidFill>
                <a:latin typeface="Tahoma" panose="020B0604030504040204" pitchFamily="2" charset="0"/>
                <a:ea typeface="宋体" panose="02010600030101010101" pitchFamily="2" charset="-122"/>
                <a:sym typeface="Tahoma" panose="020B0604030504040204" pitchFamily="2" charset="0"/>
              </a:rPr>
              <a:t>⑴</a:t>
            </a:r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2" charset="0"/>
                <a:ea typeface="宋体" panose="02010600030101010101" pitchFamily="2" charset="-122"/>
                <a:sym typeface="Tahoma" panose="020B0604030504040204" pitchFamily="2" charset="0"/>
              </a:rPr>
              <a:t>一杯水放在桌子上，</a:t>
            </a:r>
            <a:r>
              <a:rPr lang="zh-CN" altLang="en-US" sz="3200" b="1" dirty="0">
                <a:solidFill>
                  <a:srgbClr val="FFC000"/>
                </a:solidFill>
                <a:latin typeface="Tahoma" panose="020B0604030504040204" pitchFamily="2" charset="0"/>
                <a:ea typeface="宋体" panose="02010600030101010101" pitchFamily="2" charset="-122"/>
                <a:sym typeface="Tahoma" panose="020B0604030504040204" pitchFamily="2" charset="0"/>
              </a:rPr>
              <a:t>几天以后</a:t>
            </a:r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2" charset="0"/>
                <a:ea typeface="宋体" panose="02010600030101010101" pitchFamily="2" charset="-122"/>
                <a:sym typeface="Tahoma" panose="020B0604030504040204" pitchFamily="2" charset="0"/>
              </a:rPr>
              <a:t>消失了，</a:t>
            </a:r>
            <a:endParaRPr lang="zh-CN" altLang="en-US" sz="3200" b="1" dirty="0">
              <a:solidFill>
                <a:schemeClr val="bg1"/>
              </a:solidFill>
              <a:latin typeface="Tahoma" panose="020B0604030504040204" pitchFamily="2" charset="0"/>
              <a:ea typeface="宋体" panose="02010600030101010101" pitchFamily="2" charset="-122"/>
              <a:sym typeface="Tahoma" panose="020B0604030504040204" pitchFamily="2" charset="0"/>
            </a:endParaRPr>
          </a:p>
          <a:p>
            <a:pPr lvl="0" indent="0"/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2" charset="0"/>
                <a:ea typeface="宋体" panose="02010600030101010101" pitchFamily="2" charset="-122"/>
                <a:sym typeface="Tahoma" panose="020B0604030504040204" pitchFamily="2" charset="0"/>
              </a:rPr>
              <a:t>              哪里去了？</a:t>
            </a:r>
            <a:endParaRPr lang="zh-CN" altLang="en-US" sz="3200" b="1" dirty="0">
              <a:solidFill>
                <a:schemeClr val="bg1"/>
              </a:solidFill>
              <a:latin typeface="Tahoma" panose="020B0604030504040204" pitchFamily="2" charset="0"/>
              <a:ea typeface="宋体" panose="02010600030101010101" pitchFamily="2" charset="-122"/>
              <a:sym typeface="Tahoma" panose="020B0604030504040204" pitchFamily="2" charset="0"/>
            </a:endParaRPr>
          </a:p>
        </p:txBody>
      </p:sp>
      <p:sp>
        <p:nvSpPr>
          <p:cNvPr id="6150" name="文本框 11271"/>
          <p:cNvSpPr/>
          <p:nvPr/>
        </p:nvSpPr>
        <p:spPr>
          <a:xfrm>
            <a:off x="1244600" y="3316288"/>
            <a:ext cx="66548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200" b="1" dirty="0">
                <a:solidFill>
                  <a:schemeClr val="bg1"/>
                </a:solidFill>
                <a:latin typeface="Tahoma" panose="020B0604030504040204" pitchFamily="2" charset="0"/>
                <a:ea typeface="宋体" panose="02010600030101010101" pitchFamily="2" charset="-122"/>
                <a:sym typeface="Tahoma" panose="020B0604030504040204" pitchFamily="2" charset="0"/>
              </a:rPr>
              <a:t>⑵</a:t>
            </a:r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2" charset="0"/>
                <a:ea typeface="宋体" panose="02010600030101010101" pitchFamily="2" charset="-122"/>
                <a:sym typeface="Tahoma" panose="020B0604030504040204" pitchFamily="2" charset="0"/>
              </a:rPr>
              <a:t>一杯水，加热至沸腾起来，</a:t>
            </a:r>
            <a:r>
              <a:rPr lang="zh-CN" altLang="en-US" sz="3200" b="1" dirty="0">
                <a:solidFill>
                  <a:srgbClr val="FFC000"/>
                </a:solidFill>
                <a:latin typeface="Tahoma" panose="020B0604030504040204" pitchFamily="2" charset="0"/>
                <a:ea typeface="宋体" panose="02010600030101010101" pitchFamily="2" charset="-122"/>
                <a:sym typeface="Tahoma" panose="020B0604030504040204" pitchFamily="2" charset="0"/>
              </a:rPr>
              <a:t>几小时以后</a:t>
            </a:r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2" charset="0"/>
                <a:ea typeface="宋体" panose="02010600030101010101" pitchFamily="2" charset="-122"/>
                <a:sym typeface="Tahoma" panose="020B0604030504040204" pitchFamily="2" charset="0"/>
              </a:rPr>
              <a:t>消失了，哪里去了？</a:t>
            </a:r>
            <a:endParaRPr lang="zh-CN" altLang="en-US" sz="3200" b="1" dirty="0">
              <a:solidFill>
                <a:schemeClr val="bg1"/>
              </a:solidFill>
              <a:latin typeface="Tahoma" panose="020B0604030504040204" pitchFamily="2" charset="0"/>
              <a:ea typeface="宋体" panose="02010600030101010101" pitchFamily="2" charset="-122"/>
              <a:sym typeface="Tahoma" panose="020B0604030504040204" pitchFamily="2" charset="0"/>
            </a:endParaRPr>
          </a:p>
        </p:txBody>
      </p:sp>
      <p:sp>
        <p:nvSpPr>
          <p:cNvPr id="6151" name="文本框 11272"/>
          <p:cNvSpPr/>
          <p:nvPr/>
        </p:nvSpPr>
        <p:spPr>
          <a:xfrm>
            <a:off x="196850" y="4743450"/>
            <a:ext cx="50085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40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二.汽化的两种方式：</a:t>
            </a:r>
            <a:endParaRPr lang="zh-CN" altLang="en-US" sz="4000" b="1" dirty="0">
              <a:solidFill>
                <a:srgbClr val="FFC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6152" name="文本框 11273"/>
          <p:cNvSpPr/>
          <p:nvPr/>
        </p:nvSpPr>
        <p:spPr>
          <a:xfrm>
            <a:off x="4876800" y="4713288"/>
            <a:ext cx="2663825" cy="762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buAutoNum type="circleNumWdBlackPlain"/>
            </a:pPr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2" charset="0"/>
                <a:ea typeface="华文中宋" panose="02010600040101010101" pitchFamily="2" charset="-122"/>
                <a:sym typeface="Times New Roman" panose="02020603050405020304" pitchFamily="2" charset="0"/>
              </a:rPr>
              <a:t>  蒸发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2" charset="0"/>
              <a:ea typeface="华文中宋" panose="0201060004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6153" name="文本框 11274"/>
          <p:cNvSpPr/>
          <p:nvPr/>
        </p:nvSpPr>
        <p:spPr>
          <a:xfrm>
            <a:off x="6867525" y="4683125"/>
            <a:ext cx="158432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>
              <a:buAutoNum type="circleNumWdBlackPlain" startAt="2"/>
            </a:pPr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2" charset="0"/>
                <a:ea typeface="华文中宋" panose="02010600040101010101" pitchFamily="2" charset="-122"/>
                <a:sym typeface="Times New Roman" panose="02020603050405020304" pitchFamily="2" charset="0"/>
              </a:rPr>
              <a:t>  沸腾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2" charset="0"/>
              <a:ea typeface="华文中宋" panose="02010600040101010101" pitchFamily="2" charset="-122"/>
              <a:sym typeface="Times New Roman" panose="02020603050405020304" pitchFamily="2" charset="0"/>
            </a:endParaRPr>
          </a:p>
        </p:txBody>
      </p:sp>
      <p:grpSp>
        <p:nvGrpSpPr>
          <p:cNvPr id="6154" name="组合 6153"/>
          <p:cNvGrpSpPr/>
          <p:nvPr/>
        </p:nvGrpSpPr>
        <p:grpSpPr>
          <a:xfrm>
            <a:off x="5292725" y="5518150"/>
            <a:ext cx="1109663" cy="882650"/>
            <a:chOff x="0" y="0"/>
            <a:chExt cx="1748" cy="1392"/>
          </a:xfrm>
        </p:grpSpPr>
        <p:sp>
          <p:nvSpPr>
            <p:cNvPr id="2" name="上箭头标注 1"/>
            <p:cNvSpPr/>
            <p:nvPr/>
          </p:nvSpPr>
          <p:spPr>
            <a:xfrm>
              <a:off x="0" y="0"/>
              <a:ext cx="1587" cy="1361"/>
            </a:xfrm>
            <a:prstGeom prst="upArrowCallout">
              <a:avLst>
                <a:gd name="adj1" fmla="val 25004"/>
                <a:gd name="adj2" fmla="val 24999"/>
                <a:gd name="adj3" fmla="val 25000"/>
                <a:gd name="adj4" fmla="val 64977"/>
              </a:avLst>
            </a:prstGeom>
            <a:solidFill>
              <a:schemeClr val="bg1"/>
            </a:solidFill>
            <a:ln w="12700" cap="flat" cmpd="sng">
              <a:solidFill>
                <a:srgbClr val="88A3A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lvl="0" indent="0" algn="ctr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5" name="文本框 2"/>
            <p:cNvSpPr/>
            <p:nvPr/>
          </p:nvSpPr>
          <p:spPr>
            <a:xfrm>
              <a:off x="0" y="480"/>
              <a:ext cx="1749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缓慢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157" name="组合 6156"/>
          <p:cNvGrpSpPr/>
          <p:nvPr/>
        </p:nvGrpSpPr>
        <p:grpSpPr>
          <a:xfrm>
            <a:off x="7124700" y="5521325"/>
            <a:ext cx="1109663" cy="879475"/>
            <a:chOff x="0" y="0"/>
            <a:chExt cx="1748" cy="1385"/>
          </a:xfrm>
        </p:grpSpPr>
        <p:sp>
          <p:nvSpPr>
            <p:cNvPr id="3" name="上箭头标注 3"/>
            <p:cNvSpPr/>
            <p:nvPr/>
          </p:nvSpPr>
          <p:spPr>
            <a:xfrm>
              <a:off x="49" y="0"/>
              <a:ext cx="1587" cy="1361"/>
            </a:xfrm>
            <a:prstGeom prst="upArrowCallout">
              <a:avLst>
                <a:gd name="adj1" fmla="val 25004"/>
                <a:gd name="adj2" fmla="val 24999"/>
                <a:gd name="adj3" fmla="val 25000"/>
                <a:gd name="adj4" fmla="val 64977"/>
              </a:avLst>
            </a:prstGeom>
            <a:solidFill>
              <a:schemeClr val="bg1"/>
            </a:solidFill>
            <a:ln w="12700" cap="flat" cmpd="sng">
              <a:solidFill>
                <a:srgbClr val="88A3A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lvl="0" indent="0" algn="ctr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8" name="文本框 4"/>
            <p:cNvSpPr/>
            <p:nvPr/>
          </p:nvSpPr>
          <p:spPr>
            <a:xfrm>
              <a:off x="0" y="473"/>
              <a:ext cx="1749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剧烈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59" name="灯片编号占位符 1"/>
          <p:cNvSpPr/>
          <p:nvPr>
            <p:ph type="sldNum" sz="quarter" idx="12"/>
          </p:nvPr>
        </p:nvSpPr>
        <p:spPr/>
        <p:txBody>
          <a:bodyPr anchor="t"/>
          <a:p>
            <a:pPr inden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/>
      <p:bldP spid="6148" grpId="0" bldLvl="0"/>
      <p:bldP spid="6149" grpId="0" bldLvl="0"/>
      <p:bldP spid="6150" grpId="0" bldLvl="0"/>
      <p:bldP spid="6151" grpId="0" bldLvl="0"/>
      <p:bldP spid="6152" grpId="0" bldLvl="0"/>
      <p:bldP spid="615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" y="-15240"/>
            <a:ext cx="9236075" cy="6873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矩形 10241"/>
          <p:cNvSpPr>
            <a:spLocks noTextEdit="1"/>
          </p:cNvSpPr>
          <p:nvPr/>
        </p:nvSpPr>
        <p:spPr>
          <a:xfrm>
            <a:off x="2236788" y="1760538"/>
            <a:ext cx="4400550" cy="1416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sq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（一）  蒸 发</a:t>
            </a:r>
            <a:endParaRPr lang="zh-CN" altLang="en-US" sz="3600" b="1">
              <a:ln w="9525" cap="sq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1" name="矩形 1"/>
          <p:cNvSpPr>
            <a:spLocks noTextEdit="1"/>
          </p:cNvSpPr>
          <p:nvPr/>
        </p:nvSpPr>
        <p:spPr>
          <a:xfrm>
            <a:off x="2749550" y="3892550"/>
            <a:ext cx="4525963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sq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C000"/>
                </a:solidFill>
                <a:latin typeface="BZDBT" panose="02010601030101010101" charset="-122"/>
                <a:ea typeface="BZDBT" panose="02010601030101010101" charset="-122"/>
              </a:rPr>
              <a:t>弟爸邦︽伴辨半﹀</a:t>
            </a:r>
            <a:endParaRPr lang="zh-CN" altLang="en-US" sz="3600">
              <a:ln w="9525" cap="sq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C000"/>
              </a:solidFill>
              <a:latin typeface="BZDBT" panose="02010601030101010101" charset="-122"/>
              <a:ea typeface="BZDBT" panose="0201060103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5560" y="-44450"/>
            <a:ext cx="9215755" cy="676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20482"/>
          <p:cNvSpPr/>
          <p:nvPr/>
        </p:nvSpPr>
        <p:spPr>
          <a:xfrm>
            <a:off x="190500" y="757238"/>
            <a:ext cx="8496300" cy="7620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400" b="1" dirty="0">
                <a:solidFill>
                  <a:srgbClr val="E51303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活动：小组探讨：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9219" name="灯片编号占位符 1"/>
          <p:cNvSpPr/>
          <p:nvPr>
            <p:ph type="sldNum" sz="quarter" idx="12"/>
          </p:nvPr>
        </p:nvSpPr>
        <p:spPr/>
        <p:txBody>
          <a:bodyPr anchor="t"/>
          <a:p>
            <a:pPr inden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9220" name="文本框 3"/>
          <p:cNvSpPr txBox="1"/>
          <p:nvPr/>
        </p:nvSpPr>
        <p:spPr>
          <a:xfrm>
            <a:off x="292100" y="1917700"/>
            <a:ext cx="7643813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2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[</a:t>
            </a:r>
            <a:r>
              <a:rPr lang="zh-CN" altLang="en-US" sz="32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探讨</a:t>
            </a:r>
            <a:r>
              <a:rPr lang="zh-CN" altLang="en-US" sz="32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charset="0"/>
              </a:rPr>
              <a:t></a:t>
            </a:r>
            <a:r>
              <a:rPr lang="en-US" altLang="x-none" sz="32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]</a:t>
            </a:r>
            <a:r>
              <a:rPr lang="zh-CN" altLang="en-US" sz="3200" b="1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湿衣服夏天会变干，冬天也会变干，蒸发在什么温度下发生？  </a:t>
            </a:r>
            <a:endParaRPr lang="zh-CN" altLang="en-US" sz="3200" b="1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41575" y="3537585"/>
            <a:ext cx="4260850" cy="2154555"/>
            <a:chOff x="3845" y="5114"/>
            <a:chExt cx="6710" cy="3850"/>
          </a:xfrm>
        </p:grpSpPr>
        <p:sp>
          <p:nvSpPr>
            <p:cNvPr id="3" name="云形 2"/>
            <p:cNvSpPr/>
            <p:nvPr/>
          </p:nvSpPr>
          <p:spPr>
            <a:xfrm>
              <a:off x="3845" y="5114"/>
              <a:ext cx="6710" cy="385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386" y="6175"/>
              <a:ext cx="6169" cy="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600" b="1">
                  <a:solidFill>
                    <a:srgbClr val="00B050"/>
                  </a:solidFill>
                </a:rPr>
                <a:t>任何温度</a:t>
              </a:r>
              <a:endParaRPr lang="zh-CN" altLang="en-US" sz="6600" b="1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" y="-22860"/>
            <a:ext cx="9246235" cy="6880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图片 39" descr="690fab64034f78f014e62f4b7b310a55b1191cff"/>
          <p:cNvPicPr>
            <a:picLocks noChangeAspect="1"/>
          </p:cNvPicPr>
          <p:nvPr/>
        </p:nvPicPr>
        <p:blipFill>
          <a:blip r:embed="rId2"/>
          <a:srcRect r="15189"/>
          <a:stretch>
            <a:fillRect/>
          </a:stretch>
        </p:blipFill>
        <p:spPr>
          <a:xfrm>
            <a:off x="150813" y="2840355"/>
            <a:ext cx="5005387" cy="3514725"/>
          </a:xfrm>
          <a:prstGeom prst="rect">
            <a:avLst/>
          </a:prstGeom>
          <a:noFill/>
          <a:ln w="92075" cap="flat" cmpd="sng">
            <a:solidFill>
              <a:srgbClr val="FFC000">
                <a:alpha val="7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0243" name="组合 43"/>
          <p:cNvGrpSpPr/>
          <p:nvPr/>
        </p:nvGrpSpPr>
        <p:grpSpPr>
          <a:xfrm>
            <a:off x="6070600" y="2840038"/>
            <a:ext cx="2043113" cy="1501775"/>
            <a:chOff x="6569" y="3830"/>
            <a:chExt cx="3216" cy="2366"/>
          </a:xfrm>
        </p:grpSpPr>
        <p:sp>
          <p:nvSpPr>
            <p:cNvPr id="45" name="圆柱形 44"/>
            <p:cNvSpPr/>
            <p:nvPr/>
          </p:nvSpPr>
          <p:spPr>
            <a:xfrm>
              <a:off x="6569" y="4128"/>
              <a:ext cx="3217" cy="2032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6" name="圆柱形 45"/>
            <p:cNvSpPr/>
            <p:nvPr/>
          </p:nvSpPr>
          <p:spPr>
            <a:xfrm>
              <a:off x="6569" y="3830"/>
              <a:ext cx="3216" cy="2366"/>
            </a:xfrm>
            <a:prstGeom prst="can">
              <a:avLst/>
            </a:prstGeom>
            <a:solidFill>
              <a:srgbClr val="00B050">
                <a:alpha val="12000"/>
              </a:srgb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7" name="笑脸 46"/>
          <p:cNvSpPr/>
          <p:nvPr/>
        </p:nvSpPr>
        <p:spPr>
          <a:xfrm>
            <a:off x="6102350" y="3275013"/>
            <a:ext cx="230188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8" name="笑脸 47"/>
          <p:cNvSpPr/>
          <p:nvPr/>
        </p:nvSpPr>
        <p:spPr>
          <a:xfrm>
            <a:off x="6418263" y="3327400"/>
            <a:ext cx="230188" cy="2032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9" name="笑脸 48"/>
          <p:cNvSpPr/>
          <p:nvPr/>
        </p:nvSpPr>
        <p:spPr>
          <a:xfrm>
            <a:off x="6229350" y="3402013"/>
            <a:ext cx="230188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0" name="笑脸 49"/>
          <p:cNvSpPr/>
          <p:nvPr/>
        </p:nvSpPr>
        <p:spPr>
          <a:xfrm>
            <a:off x="6070600" y="3506788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1" name="笑脸 50"/>
          <p:cNvSpPr/>
          <p:nvPr/>
        </p:nvSpPr>
        <p:spPr>
          <a:xfrm>
            <a:off x="6332538" y="3603625"/>
            <a:ext cx="230188" cy="2032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2" name="笑脸 51"/>
          <p:cNvSpPr/>
          <p:nvPr/>
        </p:nvSpPr>
        <p:spPr>
          <a:xfrm>
            <a:off x="6102350" y="3962400"/>
            <a:ext cx="230188" cy="2032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3" name="笑脸 52"/>
          <p:cNvSpPr/>
          <p:nvPr/>
        </p:nvSpPr>
        <p:spPr>
          <a:xfrm>
            <a:off x="6102350" y="3708400"/>
            <a:ext cx="230188" cy="2032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4" name="笑脸 53"/>
          <p:cNvSpPr/>
          <p:nvPr/>
        </p:nvSpPr>
        <p:spPr>
          <a:xfrm>
            <a:off x="6713538" y="3327400"/>
            <a:ext cx="230188" cy="2032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5" name="笑脸 54"/>
          <p:cNvSpPr/>
          <p:nvPr/>
        </p:nvSpPr>
        <p:spPr>
          <a:xfrm>
            <a:off x="6977063" y="3327400"/>
            <a:ext cx="230188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6" name="笑脸 55"/>
          <p:cNvSpPr/>
          <p:nvPr/>
        </p:nvSpPr>
        <p:spPr>
          <a:xfrm>
            <a:off x="6648450" y="3506788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7" name="笑脸 56"/>
          <p:cNvSpPr/>
          <p:nvPr/>
        </p:nvSpPr>
        <p:spPr>
          <a:xfrm>
            <a:off x="6332538" y="3835400"/>
            <a:ext cx="230188" cy="2032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8" name="笑脸 57"/>
          <p:cNvSpPr/>
          <p:nvPr/>
        </p:nvSpPr>
        <p:spPr>
          <a:xfrm>
            <a:off x="7197725" y="3327400"/>
            <a:ext cx="231775" cy="2032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9" name="笑脸 58"/>
          <p:cNvSpPr/>
          <p:nvPr/>
        </p:nvSpPr>
        <p:spPr>
          <a:xfrm>
            <a:off x="6943725" y="3506788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0" name="笑脸 59"/>
          <p:cNvSpPr/>
          <p:nvPr/>
        </p:nvSpPr>
        <p:spPr>
          <a:xfrm>
            <a:off x="7197725" y="3556000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1" name="笑脸 60"/>
          <p:cNvSpPr/>
          <p:nvPr/>
        </p:nvSpPr>
        <p:spPr>
          <a:xfrm>
            <a:off x="7578725" y="3327400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2" name="笑脸 61"/>
          <p:cNvSpPr/>
          <p:nvPr/>
        </p:nvSpPr>
        <p:spPr>
          <a:xfrm>
            <a:off x="7883525" y="3275013"/>
            <a:ext cx="230188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3" name="笑脸 62"/>
          <p:cNvSpPr/>
          <p:nvPr/>
        </p:nvSpPr>
        <p:spPr>
          <a:xfrm>
            <a:off x="7832725" y="3581400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4" name="笑脸 63"/>
          <p:cNvSpPr/>
          <p:nvPr/>
        </p:nvSpPr>
        <p:spPr>
          <a:xfrm>
            <a:off x="7451725" y="3506788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5" name="笑脸 64"/>
          <p:cNvSpPr/>
          <p:nvPr/>
        </p:nvSpPr>
        <p:spPr>
          <a:xfrm>
            <a:off x="7324725" y="3683000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6" name="笑脸 65"/>
          <p:cNvSpPr/>
          <p:nvPr/>
        </p:nvSpPr>
        <p:spPr>
          <a:xfrm>
            <a:off x="7451725" y="3810000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7" name="笑脸 66"/>
          <p:cNvSpPr/>
          <p:nvPr/>
        </p:nvSpPr>
        <p:spPr>
          <a:xfrm>
            <a:off x="6562725" y="3757613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8" name="笑脸 67"/>
          <p:cNvSpPr/>
          <p:nvPr/>
        </p:nvSpPr>
        <p:spPr>
          <a:xfrm>
            <a:off x="6689725" y="3884613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9" name="笑脸 68"/>
          <p:cNvSpPr/>
          <p:nvPr/>
        </p:nvSpPr>
        <p:spPr>
          <a:xfrm>
            <a:off x="6816725" y="4011613"/>
            <a:ext cx="231775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0" name="笑脸 69"/>
          <p:cNvSpPr/>
          <p:nvPr/>
        </p:nvSpPr>
        <p:spPr>
          <a:xfrm>
            <a:off x="6880225" y="3760788"/>
            <a:ext cx="230188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1" name="笑脸 70"/>
          <p:cNvSpPr/>
          <p:nvPr/>
        </p:nvSpPr>
        <p:spPr>
          <a:xfrm>
            <a:off x="7007225" y="3887788"/>
            <a:ext cx="230188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2" name="笑脸 71"/>
          <p:cNvSpPr/>
          <p:nvPr/>
        </p:nvSpPr>
        <p:spPr>
          <a:xfrm>
            <a:off x="7110413" y="4011613"/>
            <a:ext cx="230188" cy="20161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3" name="笑脸 72"/>
          <p:cNvSpPr/>
          <p:nvPr/>
        </p:nvSpPr>
        <p:spPr>
          <a:xfrm>
            <a:off x="7578725" y="3633788"/>
            <a:ext cx="231775" cy="201613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4" name="笑脸 73"/>
          <p:cNvSpPr/>
          <p:nvPr/>
        </p:nvSpPr>
        <p:spPr>
          <a:xfrm>
            <a:off x="7739063" y="3835400"/>
            <a:ext cx="230188" cy="20320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5" name="笑脸 74"/>
          <p:cNvSpPr/>
          <p:nvPr/>
        </p:nvSpPr>
        <p:spPr>
          <a:xfrm>
            <a:off x="7866063" y="3962400"/>
            <a:ext cx="230188" cy="20320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6" name="笑脸 75"/>
          <p:cNvSpPr/>
          <p:nvPr/>
        </p:nvSpPr>
        <p:spPr>
          <a:xfrm>
            <a:off x="7451725" y="4038600"/>
            <a:ext cx="231775" cy="201613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7" name="笑脸 76"/>
          <p:cNvSpPr/>
          <p:nvPr/>
        </p:nvSpPr>
        <p:spPr>
          <a:xfrm>
            <a:off x="6459538" y="4038600"/>
            <a:ext cx="230188" cy="201613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3" name="组合 2"/>
          <p:cNvGrpSpPr/>
          <p:nvPr/>
        </p:nvGrpSpPr>
        <p:grpSpPr>
          <a:xfrm>
            <a:off x="5350510" y="4753610"/>
            <a:ext cx="3317240" cy="937895"/>
            <a:chOff x="8350" y="8563"/>
            <a:chExt cx="5224" cy="1477"/>
          </a:xfrm>
        </p:grpSpPr>
        <p:sp>
          <p:nvSpPr>
            <p:cNvPr id="78" name="笑脸 77"/>
            <p:cNvSpPr/>
            <p:nvPr/>
          </p:nvSpPr>
          <p:spPr>
            <a:xfrm>
              <a:off x="8350" y="8563"/>
              <a:ext cx="1003" cy="808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cxnSp>
          <p:nvCxnSpPr>
            <p:cNvPr id="79" name="肘形连接符 78"/>
            <p:cNvCxnSpPr/>
            <p:nvPr/>
          </p:nvCxnSpPr>
          <p:spPr>
            <a:xfrm>
              <a:off x="9290" y="8910"/>
              <a:ext cx="905" cy="790"/>
            </a:xfrm>
            <a:prstGeom prst="bentConnector3">
              <a:avLst>
                <a:gd name="adj1" fmla="val 5011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9" name="文本框 79"/>
            <p:cNvSpPr txBox="1"/>
            <p:nvPr/>
          </p:nvSpPr>
          <p:spPr>
            <a:xfrm>
              <a:off x="10470" y="9320"/>
              <a:ext cx="3105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/>
              <a:r>
                <a: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代表水分子</a:t>
              </a:r>
              <a:endPara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280" name="图片 38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-23495"/>
            <a:ext cx="9246235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1" name="文本框 40"/>
          <p:cNvSpPr txBox="1"/>
          <p:nvPr/>
        </p:nvSpPr>
        <p:spPr>
          <a:xfrm>
            <a:off x="159385" y="176530"/>
            <a:ext cx="8896985" cy="2042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2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[</a:t>
            </a:r>
            <a:r>
              <a:rPr lang="zh-CN" altLang="en-US" sz="32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探讨</a:t>
            </a:r>
            <a:r>
              <a:rPr lang="zh-CN" altLang="en-US" sz="32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ingdings" panose="05000000000000000000" charset="0"/>
              </a:rPr>
              <a:t></a:t>
            </a:r>
            <a:r>
              <a:rPr lang="en-US" altLang="x-none" sz="32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] </a:t>
            </a:r>
            <a:r>
              <a:rPr lang="zh-CN" altLang="en-US" sz="3200" b="1">
                <a:solidFill>
                  <a:srgbClr val="00B0F0"/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在日常生活中，我们主要用牛粪来生火。有些看似断面变干瘪的牛粪，剖开一看，里面还富含着水分，想一下蒸发发生在液体的什么部位？</a:t>
            </a:r>
            <a:endParaRPr lang="zh-CN" altLang="en-US" sz="3200" b="1">
              <a:solidFill>
                <a:srgbClr val="00B0F0"/>
              </a:solidFill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36065" y="1715135"/>
            <a:ext cx="5282565" cy="1007110"/>
            <a:chOff x="2580" y="2680"/>
            <a:chExt cx="8319" cy="1586"/>
          </a:xfrm>
        </p:grpSpPr>
        <p:cxnSp>
          <p:nvCxnSpPr>
            <p:cNvPr id="8" name="肘形连接符 7"/>
            <p:cNvCxnSpPr/>
            <p:nvPr/>
          </p:nvCxnSpPr>
          <p:spPr>
            <a:xfrm>
              <a:off x="2580" y="2849"/>
              <a:ext cx="3520" cy="770"/>
            </a:xfrm>
            <a:prstGeom prst="bentConnector3">
              <a:avLst>
                <a:gd name="adj1" fmla="val 50028"/>
              </a:avLst>
            </a:prstGeom>
            <a:ln w="539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6405" y="2680"/>
              <a:ext cx="4495" cy="1586"/>
              <a:chOff x="3845" y="5114"/>
              <a:chExt cx="8348" cy="7147"/>
            </a:xfrm>
          </p:grpSpPr>
          <p:sp>
            <p:nvSpPr>
              <p:cNvPr id="10" name="云形 9"/>
              <p:cNvSpPr/>
              <p:nvPr/>
            </p:nvSpPr>
            <p:spPr>
              <a:xfrm>
                <a:off x="3845" y="5114"/>
                <a:ext cx="7674" cy="7147"/>
              </a:xfrm>
              <a:prstGeom prst="cloud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385" y="6176"/>
                <a:ext cx="7808" cy="4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4000" b="1">
                    <a:solidFill>
                      <a:srgbClr val="00B050"/>
                    </a:solidFill>
                  </a:rPr>
                  <a:t>液体表面</a:t>
                </a:r>
                <a:endParaRPr lang="zh-CN" altLang="en-US" sz="4000" b="1">
                  <a:solidFill>
                    <a:srgbClr val="00B05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2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  E" pathEditMode="relative" ptsTypes="">
                                      <p:cBhvr>
                                        <p:cTn id="33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  <p:bldP spid="54" grpId="0" bldLvl="0" animBg="1"/>
      <p:bldP spid="55" grpId="0" bldLvl="0" animBg="1"/>
      <p:bldP spid="58" grpId="0" bldLvl="0" animBg="1"/>
      <p:bldP spid="62" grpId="0" bldLvl="0" animBg="1"/>
      <p:bldP spid="61" grpId="0" bldLvl="0" animBg="1"/>
      <p:bldP spid="102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6995" y="-38100"/>
            <a:ext cx="926655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20482"/>
          <p:cNvSpPr/>
          <p:nvPr/>
        </p:nvSpPr>
        <p:spPr>
          <a:xfrm>
            <a:off x="41910" y="3139123"/>
            <a:ext cx="8496300" cy="579437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x-none" sz="3200" b="1" dirty="0">
                <a:solidFill>
                  <a:srgbClr val="E51303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2</a:t>
            </a:r>
            <a:r>
              <a:rPr lang="zh-CN" altLang="en-US" sz="3200" b="1" dirty="0">
                <a:solidFill>
                  <a:srgbClr val="E51303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．蒸发的特点：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198" name="文本框 3"/>
          <p:cNvSpPr/>
          <p:nvPr/>
        </p:nvSpPr>
        <p:spPr>
          <a:xfrm>
            <a:off x="437833" y="4030663"/>
            <a:ext cx="2043112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温度条件：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文本框 4"/>
          <p:cNvSpPr/>
          <p:nvPr/>
        </p:nvSpPr>
        <p:spPr>
          <a:xfrm>
            <a:off x="2766695" y="3962400"/>
            <a:ext cx="2044700" cy="577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rgbClr val="FFC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任何温度</a:t>
            </a:r>
            <a:endParaRPr lang="zh-CN" altLang="en-US" sz="3200" b="1" dirty="0">
              <a:solidFill>
                <a:srgbClr val="FFC000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200" name="文本框 5"/>
          <p:cNvSpPr/>
          <p:nvPr/>
        </p:nvSpPr>
        <p:spPr>
          <a:xfrm>
            <a:off x="407670" y="4575175"/>
            <a:ext cx="2043113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发生部位：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1" name="文本框 6"/>
          <p:cNvSpPr/>
          <p:nvPr/>
        </p:nvSpPr>
        <p:spPr>
          <a:xfrm>
            <a:off x="2766695" y="4540250"/>
            <a:ext cx="235585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rgbClr val="FFC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表面</a:t>
            </a:r>
            <a:endParaRPr lang="zh-CN" altLang="en-US" sz="3200" b="1" dirty="0">
              <a:solidFill>
                <a:srgbClr val="FFC000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202" name="文本框 7"/>
          <p:cNvSpPr/>
          <p:nvPr/>
        </p:nvSpPr>
        <p:spPr>
          <a:xfrm>
            <a:off x="404495" y="5119688"/>
            <a:ext cx="204470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剧烈程度：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3" name="文本框 8"/>
          <p:cNvSpPr/>
          <p:nvPr/>
        </p:nvSpPr>
        <p:spPr>
          <a:xfrm>
            <a:off x="2734945" y="5119688"/>
            <a:ext cx="235585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rgbClr val="FFC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缓慢</a:t>
            </a:r>
            <a:endParaRPr lang="zh-CN" altLang="en-US" sz="3200" b="1" dirty="0">
              <a:solidFill>
                <a:srgbClr val="FFC000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2" name="灯片编号占位符 1"/>
          <p:cNvSpPr/>
          <p:nvPr>
            <p:ph type="sldNum" sz="quarter" idx="12"/>
          </p:nvPr>
        </p:nvSpPr>
        <p:spPr/>
        <p:txBody>
          <a:bodyPr anchor="t"/>
          <a:p>
            <a:pPr inden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5" name="文本框 1"/>
          <p:cNvSpPr/>
          <p:nvPr/>
        </p:nvSpPr>
        <p:spPr>
          <a:xfrm>
            <a:off x="41910" y="908368"/>
            <a:ext cx="5032375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、蒸发的概念：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2"/>
          <p:cNvSpPr/>
          <p:nvPr/>
        </p:nvSpPr>
        <p:spPr>
          <a:xfrm>
            <a:off x="395288" y="1719898"/>
            <a:ext cx="6157912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zh-CN" alt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任何温度下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只在</a:t>
            </a:r>
            <a:r>
              <a:rPr lang="zh-CN" alt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液体表面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发生的</a:t>
            </a:r>
            <a:r>
              <a:rPr lang="zh-CN" altLang="en-US" sz="3200" b="1" dirty="0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缓慢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的汽化现象，叫做蒸发。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8198" grpId="0" bldLvl="0"/>
      <p:bldP spid="8199" grpId="0" bldLvl="0"/>
      <p:bldP spid="8200" grpId="0" bldLvl="0"/>
      <p:bldP spid="8201" grpId="0" bldLvl="0"/>
      <p:bldP spid="8202" grpId="0" bldLvl="0"/>
      <p:bldP spid="8203" grpId="0" bldLvl="0"/>
      <p:bldP spid="5" grpId="0" bldLvl="0"/>
      <p:bldP spid="6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2" descr="C:\Users\lenovo\Desktop\图片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0" y="-47625"/>
            <a:ext cx="9279255" cy="690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标题 12289"/>
          <p:cNvSpPr>
            <a:spLocks noGrp="1"/>
          </p:cNvSpPr>
          <p:nvPr>
            <p:ph type="ctrTitle"/>
          </p:nvPr>
        </p:nvSpPr>
        <p:spPr>
          <a:xfrm>
            <a:off x="0" y="372745"/>
            <a:ext cx="7834630" cy="657225"/>
          </a:xfrm>
        </p:spPr>
        <p:txBody>
          <a:bodyPr anchor="ctr"/>
          <a:p>
            <a:pPr defTabSz="914400">
              <a:buNone/>
            </a:pPr>
            <a:r>
              <a:rPr lang="zh-CN" altLang="en-US" sz="4000" b="1" kern="1200" baseline="0" dirty="0">
                <a:solidFill>
                  <a:srgbClr val="FF33C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【动画】</a:t>
            </a:r>
            <a:r>
              <a:rPr lang="en-US" altLang="x-none" sz="4000" b="1" kern="1200" baseline="0" dirty="0">
                <a:solidFill>
                  <a:srgbClr val="FF33C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 </a:t>
            </a:r>
            <a:r>
              <a:rPr lang="zh-CN" altLang="en-US" sz="4000" b="1" kern="1200" baseline="0" dirty="0">
                <a:solidFill>
                  <a:srgbClr val="FF33C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rPr>
              <a:t>影响蒸发快慢的因素</a:t>
            </a:r>
            <a:endParaRPr lang="zh-CN" altLang="en-US" sz="4000" kern="1200" baseline="0" dirty="0">
              <a:solidFill>
                <a:srgbClr val="FF33CC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291" name="文本占位符 12290"/>
          <p:cNvSpPr>
            <a:spLocks noGrp="1"/>
          </p:cNvSpPr>
          <p:nvPr>
            <p:ph type="subTitle" idx="1"/>
          </p:nvPr>
        </p:nvSpPr>
        <p:spPr>
          <a:xfrm>
            <a:off x="185420" y="1989455"/>
            <a:ext cx="3346450" cy="2303145"/>
          </a:xfrm>
        </p:spPr>
        <p:txBody>
          <a:bodyPr anchor="t"/>
          <a:p>
            <a:pPr algn="l" defTabSz="914400">
              <a:lnSpc>
                <a:spcPct val="90000"/>
              </a:lnSpc>
              <a:buNone/>
            </a:pPr>
            <a:endParaRPr lang="zh-CN" altLang="en-US" sz="2400" kern="1200" baseline="0" dirty="0">
              <a:solidFill>
                <a:srgbClr val="FFC000"/>
              </a:solidFill>
              <a:latin typeface="宋体" panose="02010600030101010101" pitchFamily="2" charset="-122"/>
              <a:ea typeface="+mn-ea"/>
              <a:cs typeface="+mn-cs"/>
              <a:sym typeface="宋体" panose="02010600030101010101" pitchFamily="2" charset="-122"/>
            </a:endParaRPr>
          </a:p>
          <a:p>
            <a:pPr algn="l" defTabSz="914400">
              <a:lnSpc>
                <a:spcPct val="90000"/>
              </a:lnSpc>
              <a:buNone/>
            </a:pPr>
            <a:r>
              <a:rPr lang="en-US" altLang="x-none" sz="2800" b="1" kern="1200" baseline="0" dirty="0">
                <a:solidFill>
                  <a:srgbClr val="FFC000"/>
                </a:solidFill>
                <a:latin typeface="宋体" panose="02010600030101010101" pitchFamily="2" charset="-122"/>
                <a:ea typeface="+mn-ea"/>
                <a:cs typeface="+mn-cs"/>
                <a:sym typeface="宋体" panose="02010600030101010101" pitchFamily="2" charset="-122"/>
              </a:rPr>
              <a:t>  </a:t>
            </a:r>
            <a:r>
              <a:rPr lang="zh-CN" altLang="en-US" sz="2800" b="1" kern="1200" baseline="0" dirty="0">
                <a:solidFill>
                  <a:srgbClr val="FFC000"/>
                </a:solidFill>
                <a:latin typeface="宋体" panose="02010600030101010101" pitchFamily="2" charset="-122"/>
                <a:ea typeface="+mn-ea"/>
                <a:cs typeface="+mn-cs"/>
                <a:sym typeface="宋体" panose="02010600030101010101" pitchFamily="2" charset="-122"/>
              </a:rPr>
              <a:t>刚洗过的湿衣服，为了让它尽快的干，你会采取什么措施？</a:t>
            </a:r>
            <a:endParaRPr lang="zh-CN" altLang="en-US" sz="2800" b="1" kern="1200" baseline="0" dirty="0">
              <a:solidFill>
                <a:srgbClr val="FFC000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293" name="灯片编号占位符 1"/>
          <p:cNvSpPr/>
          <p:nvPr>
            <p:ph type="sldNum" sz="quarter" idx="12"/>
          </p:nvPr>
        </p:nvSpPr>
        <p:spPr/>
        <p:txBody>
          <a:bodyPr anchor="t"/>
          <a:p>
            <a:pPr indent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5" name="ShockwaveFlash1" r:id="rId2" imgW="4968875" imgH="3959225"/>
        </mc:Choice>
        <mc:Fallback>
          <p:control name="ShockwaveFlash1" r:id="rId2" imgW="4968875" imgH="3959225">
            <p:pic>
              <p:nvPicPr>
                <p:cNvPr id="0" name="ShockwaveFlash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8400" y="1989138"/>
                  <a:ext cx="4968875" cy="39592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学科网PPT模板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WPS 演示</Application>
  <PresentationFormat>全屏显示(4:3)</PresentationFormat>
  <Paragraphs>252</Paragraphs>
  <Slides>27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隶书</vt:lpstr>
      <vt:lpstr>华文隶书</vt:lpstr>
      <vt:lpstr>仿宋</vt:lpstr>
      <vt:lpstr>黑体</vt:lpstr>
      <vt:lpstr>楷体_GB2312</vt:lpstr>
      <vt:lpstr>Times New Roman</vt:lpstr>
      <vt:lpstr>Verdana</vt:lpstr>
      <vt:lpstr>华文中宋</vt:lpstr>
      <vt:lpstr>Tahoma</vt:lpstr>
      <vt:lpstr>BZDBT</vt:lpstr>
      <vt:lpstr>Wingdings</vt:lpstr>
      <vt:lpstr>华文楷体</vt:lpstr>
      <vt:lpstr>Arial Unicode MS</vt:lpstr>
      <vt:lpstr>楷体</vt:lpstr>
      <vt:lpstr>新宋体</vt:lpstr>
      <vt:lpstr>学科网PPT模板2</vt:lpstr>
      <vt:lpstr>PowerPoint 演示文稿</vt:lpstr>
      <vt:lpstr>PowerPoint 演示文稿</vt:lpstr>
      <vt:lpstr>问题：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【动画】 影响蒸发快慢的因素</vt:lpstr>
      <vt:lpstr>PowerPoint 演示文稿</vt:lpstr>
      <vt:lpstr>PowerPoint 演示文稿</vt:lpstr>
      <vt:lpstr>PowerPoint 演示文稿</vt:lpstr>
      <vt:lpstr>3.影响蒸发快慢的因素</vt:lpstr>
      <vt:lpstr>注  意：</vt:lpstr>
      <vt:lpstr>PowerPoint 演示文稿</vt:lpstr>
      <vt:lpstr>4．蒸发吸热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1、在夏天,从电风扇吹来的风可以使人感觉凉爽,这是因为（     ） </vt:lpstr>
      <vt:lpstr>2、喝开水时，人们常常是向水面上吹吹气再喝。对此较为确切的解释是（     ） </vt:lpstr>
      <vt:lpstr>3、在室内一支温度计从装有酒精的容器中抽出，它的示数（       ）</vt:lpstr>
      <vt:lpstr>4.影响蒸发快慢的因素：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汽化液化</dc:title>
  <dc:creator>lenovo</dc:creator>
  <cp:lastModifiedBy>非你莫属</cp:lastModifiedBy>
  <cp:revision>93</cp:revision>
  <dcterms:created xsi:type="dcterms:W3CDTF">2009-09-19T01:16:00Z</dcterms:created>
  <dcterms:modified xsi:type="dcterms:W3CDTF">2018-10-19T02:41:32Z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