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2" r:id="rId2"/>
    <p:sldMasterId id="2147483655" r:id="rId3"/>
    <p:sldMasterId id="2147483664" r:id="rId4"/>
    <p:sldMasterId id="2147483667" r:id="rId5"/>
    <p:sldMasterId id="2147483670" r:id="rId6"/>
  </p:sldMasterIdLst>
  <p:notesMasterIdLst>
    <p:notesMasterId r:id="rId2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70" r:id="rId20"/>
    <p:sldId id="271" r:id="rId21"/>
    <p:sldId id="269" r:id="rId22"/>
    <p:sldId id="272" r:id="rId23"/>
  </p:sldIdLst>
  <p:sldSz cx="12192000" cy="6858000"/>
  <p:notesSz cx="6858000" cy="9144000"/>
  <p:embeddedFontLst>
    <p:embeddedFont>
      <p:font typeface="微软雅黑" panose="020B0503020204020204" pitchFamily="34" charset="-122"/>
      <p:regular r:id="rId25"/>
      <p:bold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86" d="100"/>
          <a:sy n="86" d="100"/>
        </p:scale>
        <p:origin x="614" y="72"/>
      </p:cViewPr>
      <p:guideLst>
        <p:guide orient="horz" pos="216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gs" Target="tags/tag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课后作业">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课后作业</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数学">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征稿">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声明">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heme" Target="../theme/theme4.xml"/><Relationship Id="rId7" Type="http://schemas.openxmlformats.org/officeDocument/2006/relationships/image" Target="../media/image8.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10.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hyperlink" Target="mailto:2215568525@qq.com" TargetMode="External"/><Relationship Id="rId5" Type="http://schemas.openxmlformats.org/officeDocument/2006/relationships/image" Target="../media/image2.jpeg"/><Relationship Id="rId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18.xml"/><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905114" y="5773420"/>
            <a:ext cx="636061" cy="514985"/>
            <a:chOff x="3590"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90"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RJ</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descr="E:/LOGO/木牍中考logo/木牍中考logo效果图/木牍中考logo-5%蓝-11.png木牍中考logo-5%蓝-11"/>
          <p:cNvPicPr>
            <a:picLocks noChangeAspect="1"/>
          </p:cNvPicPr>
          <p:nvPr userDrawn="1"/>
        </p:nvPicPr>
        <p:blipFill>
          <a:blip r:embed="rId5"/>
          <a:srcRect r="25347" b="26975"/>
          <a:stretch>
            <a:fillRect/>
          </a:stretch>
        </p:blipFill>
        <p:spPr>
          <a:xfrm>
            <a:off x="8159750" y="2906395"/>
            <a:ext cx="4032250" cy="3945255"/>
          </a:xfrm>
          <a:prstGeom prst="rect">
            <a:avLst/>
          </a:prstGeom>
        </p:spPr>
      </p:pic>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6"/>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15" name="矩形 14"/>
          <p:cNvSpPr/>
          <p:nvPr userDrawn="1"/>
        </p:nvSpPr>
        <p:spPr>
          <a:xfrm>
            <a:off x="0" y="3333650"/>
            <a:ext cx="12191999" cy="3517092"/>
          </a:xfrm>
          <a:prstGeom prst="rect">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p>
        </p:txBody>
      </p:sp>
      <p:sp>
        <p:nvSpPr>
          <p:cNvPr id="2" name="矩形 1"/>
          <p:cNvSpPr/>
          <p:nvPr userDrawn="1"/>
        </p:nvSpPr>
        <p:spPr>
          <a:xfrm>
            <a:off x="1656645" y="648183"/>
            <a:ext cx="8859659" cy="5000625"/>
          </a:xfrm>
          <a:prstGeom prst="rect">
            <a:avLst/>
          </a:prstGeom>
          <a:solidFill>
            <a:schemeClr val="bg1"/>
          </a:solidFill>
          <a:ln>
            <a:noFill/>
          </a:ln>
          <a:effectLst>
            <a:outerShdw blurRad="355600" sx="104000" sy="104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p>
        </p:txBody>
      </p:sp>
      <p:sp>
        <p:nvSpPr>
          <p:cNvPr id="6" name="矩形 5"/>
          <p:cNvSpPr/>
          <p:nvPr userDrawn="1"/>
        </p:nvSpPr>
        <p:spPr>
          <a:xfrm>
            <a:off x="2388235" y="3527425"/>
            <a:ext cx="3207385" cy="1363345"/>
          </a:xfrm>
          <a:prstGeom prst="rect">
            <a:avLst/>
          </a:prstGeom>
        </p:spPr>
        <p:txBody>
          <a:bodyPr wrap="square">
            <a:spAutoFit/>
          </a:bodyPr>
          <a:lstStyle/>
          <a:p>
            <a:pPr>
              <a:lnSpc>
                <a:spcPct val="150000"/>
              </a:lnSpc>
            </a:pPr>
            <a:r>
              <a:rPr sz="1375" dirty="0" err="1">
                <a:solidFill>
                  <a:prstClr val="black"/>
                </a:solidFill>
                <a:latin typeface="微软雅黑" panose="020B0503020204020204" charset="-122"/>
                <a:ea typeface="微软雅黑" panose="020B0503020204020204" charset="-122"/>
                <a:cs typeface="微软雅黑" panose="020B0503020204020204" charset="-122"/>
              </a:rPr>
              <a:t>微信扫码加学科专属客服，及时获取更多一手优质教学资源</a:t>
            </a:r>
            <a:r>
              <a:rPr lang="zh-CN" altLang="en-US" sz="1375" dirty="0">
                <a:solidFill>
                  <a:prstClr val="black"/>
                </a:solidFill>
                <a:latin typeface="微软雅黑" panose="020B0503020204020204" charset="-122"/>
                <a:ea typeface="微软雅黑" panose="020B0503020204020204" charset="-122"/>
                <a:cs typeface="微软雅黑" panose="020B0503020204020204" charset="-122"/>
              </a:rPr>
              <a:t>；</a:t>
            </a:r>
            <a:r>
              <a:rPr sz="1375" dirty="0" err="1">
                <a:solidFill>
                  <a:prstClr val="black"/>
                </a:solidFill>
                <a:latin typeface="微软雅黑" panose="020B0503020204020204" charset="-122"/>
                <a:ea typeface="微软雅黑" panose="020B0503020204020204" charset="-122"/>
                <a:cs typeface="微软雅黑" panose="020B0503020204020204" charset="-122"/>
              </a:rPr>
              <a:t>进入安徽语文教研服务群，与省内一线优秀教师实时交流教学教研信息</a:t>
            </a:r>
            <a:r>
              <a:rPr sz="1375" dirty="0">
                <a:solidFill>
                  <a:prstClr val="black"/>
                </a:solidFill>
                <a:latin typeface="微软雅黑" panose="020B0503020204020204" charset="-122"/>
                <a:ea typeface="微软雅黑" panose="020B0503020204020204" charset="-122"/>
                <a:cs typeface="微软雅黑" panose="020B0503020204020204" charset="-122"/>
              </a:rPr>
              <a:t>……</a:t>
            </a:r>
          </a:p>
        </p:txBody>
      </p:sp>
      <p:cxnSp>
        <p:nvCxnSpPr>
          <p:cNvPr id="13" name="直接连接符 12"/>
          <p:cNvCxnSpPr/>
          <p:nvPr userDrawn="1"/>
        </p:nvCxnSpPr>
        <p:spPr>
          <a:xfrm>
            <a:off x="6086474" y="1310047"/>
            <a:ext cx="0" cy="3796710"/>
          </a:xfrm>
          <a:prstGeom prst="line">
            <a:avLst/>
          </a:prstGeom>
          <a:ln w="19050">
            <a:solidFill>
              <a:srgbClr val="FE970E"/>
            </a:solidFill>
          </a:ln>
        </p:spPr>
        <p:style>
          <a:lnRef idx="1">
            <a:schemeClr val="accent1"/>
          </a:lnRef>
          <a:fillRef idx="0">
            <a:schemeClr val="accent1"/>
          </a:fillRef>
          <a:effectRef idx="0">
            <a:schemeClr val="accent1"/>
          </a:effectRef>
          <a:fontRef idx="minor">
            <a:schemeClr val="tx1"/>
          </a:fontRef>
        </p:style>
      </p:cxnSp>
      <p:sp>
        <p:nvSpPr>
          <p:cNvPr id="7" name="矩形 6"/>
          <p:cNvSpPr/>
          <p:nvPr userDrawn="1"/>
        </p:nvSpPr>
        <p:spPr>
          <a:xfrm>
            <a:off x="6755765" y="3527425"/>
            <a:ext cx="2880995" cy="1363345"/>
          </a:xfrm>
          <a:prstGeom prst="rect">
            <a:avLst/>
          </a:prstGeom>
        </p:spPr>
        <p:txBody>
          <a:bodyPr wrap="square">
            <a:spAutoFit/>
          </a:bodyPr>
          <a:lstStyle/>
          <a:p>
            <a:pPr>
              <a:lnSpc>
                <a:spcPct val="150000"/>
              </a:lnSpc>
            </a:pPr>
            <a:r>
              <a:rPr lang="zh-CN" altLang="en-US" sz="1375" dirty="0">
                <a:solidFill>
                  <a:prstClr val="black"/>
                </a:solidFill>
                <a:latin typeface="微软雅黑" panose="020B0503020204020204" charset="-122"/>
                <a:ea typeface="微软雅黑" panose="020B0503020204020204" charset="-122"/>
                <a:cs typeface="微软雅黑" panose="020B0503020204020204" charset="-122"/>
              </a:rPr>
              <a:t>此码为</a:t>
            </a:r>
            <a:r>
              <a:rPr lang="zh-CN" sz="1375" dirty="0">
                <a:solidFill>
                  <a:prstClr val="black"/>
                </a:solidFill>
                <a:latin typeface="微软雅黑" panose="020B0503020204020204" charset="-122"/>
                <a:ea typeface="微软雅黑" panose="020B0503020204020204" charset="-122"/>
                <a:cs typeface="微软雅黑" panose="020B0503020204020204" charset="-122"/>
              </a:rPr>
              <a:t>课件使用</a:t>
            </a:r>
            <a:r>
              <a:rPr lang="zh-CN" altLang="en-US" sz="1375" dirty="0">
                <a:solidFill>
                  <a:prstClr val="black"/>
                </a:solidFill>
                <a:latin typeface="微软雅黑" panose="020B0503020204020204" charset="-122"/>
                <a:ea typeface="微软雅黑" panose="020B0503020204020204" charset="-122"/>
                <a:cs typeface="微软雅黑" panose="020B0503020204020204" charset="-122"/>
              </a:rPr>
              <a:t>反馈</a:t>
            </a:r>
            <a:r>
              <a:rPr lang="zh-CN" sz="1375" dirty="0">
                <a:solidFill>
                  <a:prstClr val="black"/>
                </a:solidFill>
                <a:latin typeface="微软雅黑" panose="020B0503020204020204" charset="-122"/>
                <a:ea typeface="微软雅黑" panose="020B0503020204020204" charset="-122"/>
                <a:cs typeface="微软雅黑" panose="020B0503020204020204" charset="-122"/>
              </a:rPr>
              <a:t>的相关问卷</a:t>
            </a:r>
            <a:r>
              <a:rPr lang="zh-CN" altLang="en-US" sz="1375" dirty="0">
                <a:solidFill>
                  <a:prstClr val="black"/>
                </a:solidFill>
                <a:latin typeface="微软雅黑" panose="020B0503020204020204" charset="-122"/>
                <a:ea typeface="微软雅黑" panose="020B0503020204020204" charset="-122"/>
                <a:cs typeface="微软雅黑" panose="020B0503020204020204" charset="-122"/>
              </a:rPr>
              <a:t>，扫码填写即有机会获得奖品。</a:t>
            </a:r>
            <a:endParaRPr lang="en-US" altLang="zh-CN" sz="1375" dirty="0">
              <a:solidFill>
                <a:prstClr val="black"/>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375" dirty="0">
                <a:solidFill>
                  <a:prstClr val="black"/>
                </a:solidFill>
                <a:latin typeface="微软雅黑" panose="020B0503020204020204" charset="-122"/>
                <a:ea typeface="微软雅黑" panose="020B0503020204020204" charset="-122"/>
                <a:cs typeface="微软雅黑" panose="020B0503020204020204" charset="-122"/>
              </a:rPr>
              <a:t>您的意见，我们认真在听；</a:t>
            </a:r>
            <a:endParaRPr lang="en-US" altLang="zh-CN" sz="1375" dirty="0">
              <a:solidFill>
                <a:prstClr val="black"/>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375" dirty="0">
                <a:solidFill>
                  <a:prstClr val="black"/>
                </a:solidFill>
                <a:latin typeface="微软雅黑" panose="020B0503020204020204" charset="-122"/>
                <a:ea typeface="微软雅黑" panose="020B0503020204020204" charset="-122"/>
                <a:cs typeface="微软雅黑" panose="020B0503020204020204" charset="-122"/>
                <a:sym typeface="+mn-ea"/>
              </a:rPr>
              <a:t>您的问题，我们全力解决。</a:t>
            </a:r>
          </a:p>
        </p:txBody>
      </p:sp>
      <p:sp>
        <p:nvSpPr>
          <p:cNvPr id="11" name="文本框 10"/>
          <p:cNvSpPr txBox="1"/>
          <p:nvPr userDrawn="1"/>
        </p:nvSpPr>
        <p:spPr>
          <a:xfrm>
            <a:off x="5418349" y="5976838"/>
            <a:ext cx="4476750" cy="316865"/>
          </a:xfrm>
          <a:prstGeom prst="rect">
            <a:avLst/>
          </a:prstGeom>
          <a:noFill/>
        </p:spPr>
        <p:txBody>
          <a:bodyPr wrap="none" rtlCol="0">
            <a:spAutoFit/>
          </a:bodyPr>
          <a:lstStyle/>
          <a:p>
            <a:r>
              <a:rPr lang="zh-CN" altLang="en-US" sz="1470" b="0" i="0" kern="1200" dirty="0">
                <a:solidFill>
                  <a:schemeClr val="bg1"/>
                </a:solidFill>
                <a:effectLst/>
                <a:latin typeface="+mn-lt"/>
                <a:ea typeface="+mn-ea"/>
                <a:cs typeface="+mn-cs"/>
              </a:rPr>
              <a:t>为广大师生提供优质产品，为基础教育发展贡献力量</a:t>
            </a:r>
            <a:endParaRPr lang="zh-CN" altLang="en-US" sz="1470" dirty="0">
              <a:solidFill>
                <a:schemeClr val="bg1"/>
              </a:solidFill>
            </a:endParaRPr>
          </a:p>
        </p:txBody>
      </p:sp>
      <p:cxnSp>
        <p:nvCxnSpPr>
          <p:cNvPr id="17" name="直接连接符 16"/>
          <p:cNvCxnSpPr/>
          <p:nvPr userDrawn="1"/>
        </p:nvCxnSpPr>
        <p:spPr>
          <a:xfrm>
            <a:off x="5228053" y="5976838"/>
            <a:ext cx="0" cy="338554"/>
          </a:xfrm>
          <a:prstGeom prst="line">
            <a:avLst/>
          </a:prstGeom>
          <a:ln w="19050">
            <a:solidFill>
              <a:srgbClr val="FE970E"/>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userDrawn="1"/>
        </p:nvGrpSpPr>
        <p:grpSpPr>
          <a:xfrm>
            <a:off x="1945640" y="5847715"/>
            <a:ext cx="3207860" cy="648970"/>
            <a:chOff x="1020" y="310"/>
            <a:chExt cx="7564" cy="1643"/>
          </a:xfrm>
        </p:grpSpPr>
        <p:pic>
          <p:nvPicPr>
            <p:cNvPr id="19" name="图片 18" descr="E:/LOGO/木牍中考logo/木牍中考logo效果图/2023新logo-换字体/木牍中考logo-字体_logo-白.png木牍中考logo-字体_logo-白"/>
            <p:cNvPicPr>
              <a:picLocks noChangeAspect="1"/>
            </p:cNvPicPr>
            <p:nvPr userDrawn="1"/>
          </p:nvPicPr>
          <p:blipFill>
            <a:blip r:embed="rId5"/>
            <a:srcRect/>
            <a:stretch>
              <a:fillRect/>
            </a:stretch>
          </p:blipFill>
          <p:spPr>
            <a:xfrm>
              <a:off x="1020" y="678"/>
              <a:ext cx="3503" cy="907"/>
            </a:xfrm>
            <a:prstGeom prst="rect">
              <a:avLst/>
            </a:prstGeom>
          </p:spPr>
        </p:pic>
        <p:pic>
          <p:nvPicPr>
            <p:cNvPr id="20" name="图片 19" descr="C:/Users/Administrator/Desktop/课时A计划-03.png课时A计划-03"/>
            <p:cNvPicPr>
              <a:picLocks noChangeAspect="1"/>
            </p:cNvPicPr>
            <p:nvPr userDrawn="1"/>
          </p:nvPicPr>
          <p:blipFill>
            <a:blip r:embed="rId6"/>
            <a:srcRect t="70" b="70"/>
            <a:stretch>
              <a:fillRect/>
            </a:stretch>
          </p:blipFill>
          <p:spPr>
            <a:xfrm>
              <a:off x="4313" y="310"/>
              <a:ext cx="4271" cy="1643"/>
            </a:xfrm>
            <a:prstGeom prst="rect">
              <a:avLst/>
            </a:prstGeom>
          </p:spPr>
        </p:pic>
      </p:grpSp>
      <p:sp>
        <p:nvSpPr>
          <p:cNvPr id="14" name="矩形 13"/>
          <p:cNvSpPr/>
          <p:nvPr userDrawn="1"/>
        </p:nvSpPr>
        <p:spPr>
          <a:xfrm>
            <a:off x="2777490" y="1088390"/>
            <a:ext cx="2428240" cy="600710"/>
          </a:xfrm>
          <a:prstGeom prst="rect">
            <a:avLst/>
          </a:prstGeom>
        </p:spPr>
        <p:txBody>
          <a:bodyPr wrap="none">
            <a:spAutoFit/>
          </a:bodyPr>
          <a:lstStyle/>
          <a:p>
            <a:pPr algn="just">
              <a:lnSpc>
                <a:spcPct val="150000"/>
              </a:lnSpc>
            </a:pPr>
            <a:r>
              <a:rPr lang="zh-CN" altLang="en-US" sz="2205" b="1" dirty="0">
                <a:solidFill>
                  <a:srgbClr val="008DFF"/>
                </a:solidFill>
                <a:latin typeface="微软雅黑" panose="020B0503020204020204" charset="-122"/>
                <a:ea typeface="微软雅黑" panose="020B0503020204020204" charset="-122"/>
                <a:cs typeface="微软雅黑" panose="020B0503020204020204" charset="-122"/>
              </a:rPr>
              <a:t>物理学科专属客服</a:t>
            </a:r>
          </a:p>
        </p:txBody>
      </p:sp>
      <p:grpSp>
        <p:nvGrpSpPr>
          <p:cNvPr id="23" name="组合 22"/>
          <p:cNvGrpSpPr/>
          <p:nvPr userDrawn="1"/>
        </p:nvGrpSpPr>
        <p:grpSpPr>
          <a:xfrm>
            <a:off x="3276600" y="1849120"/>
            <a:ext cx="1430020" cy="1443990"/>
            <a:chOff x="10711521" y="4959555"/>
            <a:chExt cx="1119497" cy="1120837"/>
          </a:xfrm>
        </p:grpSpPr>
        <p:sp>
          <p:nvSpPr>
            <p:cNvPr id="24" name="直角三角形 23"/>
            <p:cNvSpPr/>
            <p:nvPr userDrawn="1"/>
          </p:nvSpPr>
          <p:spPr>
            <a:xfrm>
              <a:off x="10711521" y="4960895"/>
              <a:ext cx="1119497" cy="1119497"/>
            </a:xfrm>
            <a:prstGeom prst="r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p>
          </p:txBody>
        </p:sp>
        <p:sp>
          <p:nvSpPr>
            <p:cNvPr id="25" name="直角三角形 24"/>
            <p:cNvSpPr/>
            <p:nvPr userDrawn="1"/>
          </p:nvSpPr>
          <p:spPr>
            <a:xfrm rot="10800000">
              <a:off x="10711521" y="4959555"/>
              <a:ext cx="1119497" cy="1119497"/>
            </a:xfrm>
            <a:prstGeom prst="rtTriangl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p>
          </p:txBody>
        </p:sp>
      </p:grpSp>
      <p:grpSp>
        <p:nvGrpSpPr>
          <p:cNvPr id="28" name="组合 27"/>
          <p:cNvGrpSpPr/>
          <p:nvPr userDrawn="1"/>
        </p:nvGrpSpPr>
        <p:grpSpPr>
          <a:xfrm>
            <a:off x="7480935" y="1849120"/>
            <a:ext cx="1430020" cy="1443990"/>
            <a:chOff x="10711521" y="4959555"/>
            <a:chExt cx="1119497" cy="1120837"/>
          </a:xfrm>
        </p:grpSpPr>
        <p:sp>
          <p:nvSpPr>
            <p:cNvPr id="29" name="直角三角形 28"/>
            <p:cNvSpPr/>
            <p:nvPr userDrawn="1"/>
          </p:nvSpPr>
          <p:spPr>
            <a:xfrm>
              <a:off x="10711521" y="4960895"/>
              <a:ext cx="1119497" cy="1119497"/>
            </a:xfrm>
            <a:prstGeom prst="rtTriangl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p>
          </p:txBody>
        </p:sp>
        <p:sp>
          <p:nvSpPr>
            <p:cNvPr id="30" name="直角三角形 29"/>
            <p:cNvSpPr/>
            <p:nvPr userDrawn="1"/>
          </p:nvSpPr>
          <p:spPr>
            <a:xfrm rot="10800000">
              <a:off x="10711521" y="4959555"/>
              <a:ext cx="1119497" cy="1119497"/>
            </a:xfrm>
            <a:prstGeom prst="r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p>
          </p:txBody>
        </p:sp>
      </p:grpSp>
      <p:sp>
        <p:nvSpPr>
          <p:cNvPr id="32" name="矩形 31"/>
          <p:cNvSpPr/>
          <p:nvPr userDrawn="1"/>
        </p:nvSpPr>
        <p:spPr>
          <a:xfrm>
            <a:off x="7262812" y="1088390"/>
            <a:ext cx="1866900" cy="600710"/>
          </a:xfrm>
          <a:prstGeom prst="rect">
            <a:avLst/>
          </a:prstGeom>
        </p:spPr>
        <p:txBody>
          <a:bodyPr wrap="none">
            <a:spAutoFit/>
          </a:bodyPr>
          <a:lstStyle/>
          <a:p>
            <a:pPr algn="just">
              <a:lnSpc>
                <a:spcPct val="150000"/>
              </a:lnSpc>
            </a:pPr>
            <a:r>
              <a:rPr lang="zh-CN" altLang="en-US" sz="2205" b="1" dirty="0">
                <a:solidFill>
                  <a:srgbClr val="008DFF"/>
                </a:solidFill>
                <a:latin typeface="微软雅黑" panose="020B0503020204020204" charset="-122"/>
                <a:ea typeface="微软雅黑" panose="020B0503020204020204" charset="-122"/>
                <a:cs typeface="微软雅黑" panose="020B0503020204020204" charset="-122"/>
              </a:rPr>
              <a:t>课件使用反馈</a:t>
            </a:r>
          </a:p>
        </p:txBody>
      </p:sp>
      <p:pic>
        <p:nvPicPr>
          <p:cNvPr id="16" name="图片 15" descr="E:/LOGO/企业微信/企业微信各学科码/物化生-中考.jpg物化生-中考"/>
          <p:cNvPicPr>
            <a:picLocks noChangeAspect="1"/>
          </p:cNvPicPr>
          <p:nvPr userDrawn="1"/>
        </p:nvPicPr>
        <p:blipFill>
          <a:blip r:embed="rId7"/>
          <a:srcRect t="35" b="35"/>
          <a:stretch>
            <a:fillRect/>
          </a:stretch>
        </p:blipFill>
        <p:spPr>
          <a:xfrm>
            <a:off x="3314859" y="1895386"/>
            <a:ext cx="1353505" cy="1353184"/>
          </a:xfrm>
          <a:prstGeom prst="rect">
            <a:avLst/>
          </a:prstGeom>
          <a:effectLst>
            <a:outerShdw blurRad="76200" dir="18900000" sy="23000" kx="-1200000" algn="bl" rotWithShape="0">
              <a:prstClr val="black">
                <a:alpha val="20000"/>
              </a:prstClr>
            </a:outerShdw>
          </a:effectLst>
        </p:spPr>
      </p:pic>
      <p:pic>
        <p:nvPicPr>
          <p:cNvPr id="3" name="图片 2" descr="C:\Users\Administrator\Desktop\物理.png物理"/>
          <p:cNvPicPr>
            <a:picLocks noChangeAspect="1"/>
          </p:cNvPicPr>
          <p:nvPr userDrawn="1"/>
        </p:nvPicPr>
        <p:blipFill>
          <a:blip r:embed="rId8"/>
          <a:srcRect l="7891" t="7694" r="7562" b="7412"/>
          <a:stretch>
            <a:fillRect/>
          </a:stretch>
        </p:blipFill>
        <p:spPr>
          <a:xfrm>
            <a:off x="7526655" y="1901190"/>
            <a:ext cx="1341120" cy="1346835"/>
          </a:xfrm>
          <a:prstGeom prst="rect">
            <a:avLst/>
          </a:prstGeom>
          <a:effectLst>
            <a:outerShdw blurRad="76200" dir="18900000" sy="23000" kx="-1200000" algn="bl" rotWithShape="0">
              <a:prstClr val="black">
                <a:alpha val="20000"/>
              </a:prstClr>
            </a:outerShdw>
          </a:effectLst>
        </p:spPr>
      </p:pic>
    </p:spTree>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14000"/>
            <a:lum/>
          </a:blip>
          <a:srcRect/>
          <a:tile tx="0" ty="0" sx="100000" sy="100000" flip="none" algn="tl"/>
        </a:blipFill>
        <a:effectLst/>
      </p:bgPr>
    </p:bg>
    <p:spTree>
      <p:nvGrpSpPr>
        <p:cNvPr id="1" name=""/>
        <p:cNvGrpSpPr/>
        <p:nvPr/>
      </p:nvGrpSpPr>
      <p:grpSpPr>
        <a:xfrm>
          <a:off x="0" y="0"/>
          <a:ext cx="0" cy="0"/>
          <a:chOff x="0" y="0"/>
          <a:chExt cx="0" cy="0"/>
        </a:xfrm>
      </p:grpSpPr>
      <p:sp>
        <p:nvSpPr>
          <p:cNvPr id="2" name="矩形 1"/>
          <p:cNvSpPr/>
          <p:nvPr userDrawn="1"/>
        </p:nvSpPr>
        <p:spPr>
          <a:xfrm>
            <a:off x="1" y="0"/>
            <a:ext cx="2370686" cy="6858000"/>
          </a:xfrm>
          <a:prstGeom prst="rect">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p>
        </p:txBody>
      </p:sp>
      <p:sp>
        <p:nvSpPr>
          <p:cNvPr id="4" name="文本框 3"/>
          <p:cNvSpPr txBox="1"/>
          <p:nvPr userDrawn="1"/>
        </p:nvSpPr>
        <p:spPr>
          <a:xfrm>
            <a:off x="581116" y="2424823"/>
            <a:ext cx="1029970" cy="3195320"/>
          </a:xfrm>
          <a:prstGeom prst="rect">
            <a:avLst/>
          </a:prstGeom>
          <a:noFill/>
        </p:spPr>
        <p:txBody>
          <a:bodyPr vert="eaVert" wrap="none" rtlCol="0">
            <a:spAutoFit/>
          </a:bodyPr>
          <a:lstStyle/>
          <a:p>
            <a:r>
              <a:rPr lang="zh-CN" altLang="en-US" sz="5505" b="1" spc="600" dirty="0">
                <a:solidFill>
                  <a:schemeClr val="bg1"/>
                </a:solidFill>
              </a:rPr>
              <a:t>有奖征稿</a:t>
            </a:r>
          </a:p>
        </p:txBody>
      </p:sp>
      <p:sp>
        <p:nvSpPr>
          <p:cNvPr id="5" name="矩形 4"/>
          <p:cNvSpPr/>
          <p:nvPr userDrawn="1"/>
        </p:nvSpPr>
        <p:spPr>
          <a:xfrm>
            <a:off x="1944914" y="798287"/>
            <a:ext cx="10247086" cy="5341256"/>
          </a:xfrm>
          <a:prstGeom prst="rect">
            <a:avLst/>
          </a:prstGeom>
          <a:solidFill>
            <a:schemeClr val="bg1"/>
          </a:solidFill>
          <a:ln>
            <a:noFill/>
          </a:ln>
          <a:effectLst>
            <a:outerShdw blurRad="3175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p>
        </p:txBody>
      </p:sp>
      <p:sp>
        <p:nvSpPr>
          <p:cNvPr id="3" name="文本框 2"/>
          <p:cNvSpPr txBox="1"/>
          <p:nvPr userDrawn="1"/>
        </p:nvSpPr>
        <p:spPr>
          <a:xfrm>
            <a:off x="2704514" y="1080954"/>
            <a:ext cx="9153658" cy="4125595"/>
          </a:xfrm>
          <a:prstGeom prst="rect">
            <a:avLst/>
          </a:prstGeom>
          <a:noFill/>
        </p:spPr>
        <p:txBody>
          <a:bodyPr wrap="square" rtlCol="0">
            <a:spAutoFit/>
          </a:bodyPr>
          <a:lstStyle/>
          <a:p>
            <a:pPr>
              <a:lnSpc>
                <a:spcPct val="160000"/>
              </a:lnSpc>
            </a:pPr>
            <a:r>
              <a:rPr lang="zh-CN" altLang="zh-CN" sz="2205" b="1" kern="1200" dirty="0">
                <a:solidFill>
                  <a:srgbClr val="036EB8"/>
                </a:solidFill>
                <a:effectLst/>
                <a:latin typeface="+mj-ea"/>
                <a:ea typeface="+mj-ea"/>
                <a:cs typeface="+mn-cs"/>
              </a:rPr>
              <a:t>征集内容</a:t>
            </a:r>
          </a:p>
          <a:p>
            <a:pPr>
              <a:lnSpc>
                <a:spcPct val="160000"/>
              </a:lnSpc>
            </a:pPr>
            <a:r>
              <a:rPr lang="zh-CN" altLang="zh-CN" sz="1835" kern="1200" dirty="0">
                <a:solidFill>
                  <a:schemeClr val="tx1"/>
                </a:solidFill>
                <a:effectLst/>
                <a:latin typeface="+mj-ea"/>
                <a:ea typeface="+mj-ea"/>
                <a:cs typeface="+mn-cs"/>
              </a:rPr>
              <a:t>原创题：</a:t>
            </a:r>
            <a:r>
              <a:rPr lang="zh-CN" altLang="zh-CN" sz="1835" b="1" dirty="0">
                <a:effectLst/>
                <a:latin typeface="+mj-ea"/>
                <a:ea typeface="+mj-ea"/>
                <a:sym typeface="+mn-ea"/>
              </a:rPr>
              <a:t>优质原创（标明学科、年级、课时）</a:t>
            </a:r>
            <a:endParaRPr lang="zh-CN" altLang="zh-CN" sz="1835" kern="1200" dirty="0">
              <a:solidFill>
                <a:schemeClr val="tx1"/>
              </a:solidFill>
              <a:effectLst/>
              <a:latin typeface="+mj-ea"/>
              <a:ea typeface="+mj-ea"/>
              <a:cs typeface="+mn-cs"/>
            </a:endParaRPr>
          </a:p>
          <a:p>
            <a:pPr>
              <a:lnSpc>
                <a:spcPct val="160000"/>
              </a:lnSpc>
            </a:pPr>
            <a:r>
              <a:rPr lang="zh-CN" altLang="zh-CN" sz="1835" kern="1200" dirty="0">
                <a:solidFill>
                  <a:schemeClr val="tx1"/>
                </a:solidFill>
                <a:effectLst/>
                <a:latin typeface="+mj-ea"/>
                <a:ea typeface="+mj-ea"/>
                <a:cs typeface="+mn-cs"/>
              </a:rPr>
              <a:t>优质原创课件：期中、期末、专题、中考复习等优质原创课件</a:t>
            </a:r>
          </a:p>
          <a:p>
            <a:pPr>
              <a:lnSpc>
                <a:spcPct val="160000"/>
              </a:lnSpc>
              <a:spcBef>
                <a:spcPts val="1800"/>
              </a:spcBef>
            </a:pPr>
            <a:r>
              <a:rPr lang="zh-CN" altLang="zh-CN" sz="2205" b="1" kern="1200" dirty="0">
                <a:solidFill>
                  <a:srgbClr val="036EB8"/>
                </a:solidFill>
                <a:effectLst/>
                <a:latin typeface="+mj-ea"/>
                <a:ea typeface="+mj-ea"/>
                <a:cs typeface="+mn-cs"/>
              </a:rPr>
              <a:t>投稿事宜</a:t>
            </a:r>
          </a:p>
          <a:p>
            <a:pPr>
              <a:lnSpc>
                <a:spcPct val="160000"/>
              </a:lnSpc>
            </a:pPr>
            <a:r>
              <a:rPr lang="zh-CN" altLang="zh-CN" sz="1835" kern="1200" dirty="0">
                <a:solidFill>
                  <a:schemeClr val="tx1"/>
                </a:solidFill>
                <a:effectLst/>
                <a:latin typeface="+mj-ea"/>
                <a:ea typeface="+mj-ea"/>
                <a:cs typeface="+mn-cs"/>
              </a:rPr>
              <a:t>投稿邮箱：</a:t>
            </a:r>
            <a:r>
              <a:rPr lang="en-US" altLang="zh-CN" sz="1835" b="1" u="sng" kern="1200" dirty="0">
                <a:solidFill>
                  <a:srgbClr val="006EB8"/>
                </a:solidFill>
                <a:effectLst/>
                <a:latin typeface="+mj-ea"/>
                <a:ea typeface="+mj-ea"/>
                <a:cs typeface="+mn-cs"/>
                <a:hlinkClick r:id="rId6"/>
              </a:rPr>
              <a:t>2215568525@qq.com</a:t>
            </a:r>
            <a:endParaRPr lang="zh-CN" altLang="zh-CN" sz="1835" b="1" u="sng" kern="1200" dirty="0">
              <a:solidFill>
                <a:srgbClr val="006EB8"/>
              </a:solidFill>
              <a:effectLst/>
              <a:latin typeface="+mj-ea"/>
              <a:ea typeface="+mj-ea"/>
              <a:cs typeface="+mn-cs"/>
            </a:endParaRPr>
          </a:p>
          <a:p>
            <a:pPr>
              <a:lnSpc>
                <a:spcPct val="160000"/>
              </a:lnSpc>
            </a:pPr>
            <a:r>
              <a:rPr lang="zh-CN" altLang="en-US" sz="1835" kern="1200" dirty="0">
                <a:solidFill>
                  <a:schemeClr val="tx1"/>
                </a:solidFill>
                <a:effectLst/>
                <a:latin typeface="+mj-ea"/>
                <a:ea typeface="+mj-ea"/>
                <a:cs typeface="+mn-cs"/>
              </a:rPr>
              <a:t>联系电话</a:t>
            </a:r>
            <a:r>
              <a:rPr lang="zh-CN" altLang="zh-CN" sz="1835" kern="1200" dirty="0">
                <a:solidFill>
                  <a:schemeClr val="tx1"/>
                </a:solidFill>
                <a:effectLst/>
                <a:latin typeface="+mj-ea"/>
                <a:ea typeface="+mj-ea"/>
                <a:cs typeface="+mn-cs"/>
              </a:rPr>
              <a:t>：</a:t>
            </a:r>
            <a:r>
              <a:rPr lang="en-US" altLang="zh-CN" sz="1835" b="1" kern="1200" dirty="0">
                <a:solidFill>
                  <a:schemeClr val="tx1"/>
                </a:solidFill>
                <a:effectLst/>
                <a:latin typeface="+mj-ea"/>
                <a:ea typeface="+mj-ea"/>
                <a:cs typeface="+mn-cs"/>
              </a:rPr>
              <a:t>0551-65985616 </a:t>
            </a:r>
            <a:endParaRPr lang="zh-CN" altLang="zh-CN" sz="1835" b="1" kern="1200" dirty="0">
              <a:solidFill>
                <a:schemeClr val="tx1"/>
              </a:solidFill>
              <a:effectLst/>
              <a:latin typeface="+mj-ea"/>
              <a:ea typeface="+mj-ea"/>
              <a:cs typeface="+mn-cs"/>
            </a:endParaRPr>
          </a:p>
          <a:p>
            <a:pPr>
              <a:lnSpc>
                <a:spcPct val="160000"/>
              </a:lnSpc>
            </a:pPr>
            <a:r>
              <a:rPr lang="zh-CN" altLang="zh-CN" sz="1835" kern="1200" dirty="0">
                <a:solidFill>
                  <a:schemeClr val="tx1"/>
                </a:solidFill>
                <a:effectLst/>
                <a:latin typeface="+mj-ea"/>
                <a:ea typeface="+mj-ea"/>
                <a:cs typeface="+mn-cs"/>
              </a:rPr>
              <a:t>投稿时，</a:t>
            </a:r>
            <a:r>
              <a:rPr lang="zh-CN" altLang="zh-CN" sz="1835" b="1" kern="1200" dirty="0">
                <a:solidFill>
                  <a:schemeClr val="tx1"/>
                </a:solidFill>
                <a:effectLst/>
                <a:latin typeface="+mj-ea"/>
                <a:ea typeface="+mj-ea"/>
                <a:cs typeface="+mn-cs"/>
              </a:rPr>
              <a:t>务必写清联系方式</a:t>
            </a:r>
            <a:r>
              <a:rPr lang="zh-CN" altLang="zh-CN" sz="1835" kern="1200" dirty="0">
                <a:solidFill>
                  <a:schemeClr val="tx1"/>
                </a:solidFill>
                <a:effectLst/>
                <a:latin typeface="+mj-ea"/>
                <a:ea typeface="+mj-ea"/>
                <a:cs typeface="+mn-cs"/>
              </a:rPr>
              <a:t>。我司在收稿后</a:t>
            </a:r>
            <a:r>
              <a:rPr lang="en-US" altLang="zh-CN" sz="1835" kern="1200" dirty="0">
                <a:solidFill>
                  <a:schemeClr val="tx1"/>
                </a:solidFill>
                <a:effectLst/>
                <a:latin typeface="+mj-ea"/>
                <a:ea typeface="+mj-ea"/>
                <a:cs typeface="+mn-cs"/>
              </a:rPr>
              <a:t>7</a:t>
            </a:r>
            <a:r>
              <a:rPr lang="zh-CN" altLang="zh-CN" sz="1835" kern="1200" dirty="0">
                <a:solidFill>
                  <a:schemeClr val="tx1"/>
                </a:solidFill>
                <a:effectLst/>
                <a:latin typeface="+mj-ea"/>
                <a:ea typeface="+mj-ea"/>
                <a:cs typeface="+mn-cs"/>
              </a:rPr>
              <a:t>个工作日内，反馈稿件意见。</a:t>
            </a:r>
            <a:endParaRPr lang="en-US" altLang="zh-CN" sz="1835" kern="1200" dirty="0">
              <a:solidFill>
                <a:schemeClr val="tx1"/>
              </a:solidFill>
              <a:effectLst/>
              <a:latin typeface="+mj-ea"/>
              <a:ea typeface="+mj-ea"/>
              <a:cs typeface="+mn-cs"/>
            </a:endParaRPr>
          </a:p>
          <a:p>
            <a:pPr>
              <a:lnSpc>
                <a:spcPct val="160000"/>
              </a:lnSpc>
            </a:pPr>
            <a:r>
              <a:rPr lang="zh-CN" altLang="zh-CN" sz="1835" kern="1200" dirty="0">
                <a:solidFill>
                  <a:schemeClr val="tx1"/>
                </a:solidFill>
                <a:effectLst/>
                <a:latin typeface="+mj-ea"/>
                <a:ea typeface="+mj-ea"/>
                <a:cs typeface="+mn-cs"/>
              </a:rPr>
              <a:t>参与即有机会获得精美礼品！</a:t>
            </a:r>
            <a:endParaRPr lang="zh-CN" altLang="zh-CN" sz="1650" kern="1200" dirty="0">
              <a:solidFill>
                <a:schemeClr val="tx1"/>
              </a:solidFill>
              <a:effectLst/>
              <a:latin typeface="+mj-ea"/>
              <a:ea typeface="+mj-ea"/>
              <a:cs typeface="+mn-cs"/>
            </a:endParaRPr>
          </a:p>
        </p:txBody>
      </p:sp>
      <p:pic>
        <p:nvPicPr>
          <p:cNvPr id="6" name="图片 5" descr="木牍中考logo-字体_中间logo-黄"/>
          <p:cNvPicPr>
            <a:picLocks noChangeAspect="1"/>
          </p:cNvPicPr>
          <p:nvPr userDrawn="1">
            <p:custDataLst>
              <p:tags r:id="rId4"/>
            </p:custDataLst>
          </p:nvPr>
        </p:nvPicPr>
        <p:blipFill>
          <a:blip r:embed="rId7"/>
          <a:srcRect l="40525" r="34736"/>
          <a:stretch>
            <a:fillRect/>
          </a:stretch>
        </p:blipFill>
        <p:spPr>
          <a:xfrm>
            <a:off x="551815" y="1317625"/>
            <a:ext cx="1058400" cy="1107400"/>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14000"/>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descr="声明-01"/>
          <p:cNvPicPr>
            <a:picLocks noChangeAspect="1"/>
          </p:cNvPicPr>
          <p:nvPr userDrawn="1"/>
        </p:nvPicPr>
        <p:blipFill>
          <a:blip r:embed="rId4"/>
          <a:stretch>
            <a:fillRect/>
          </a:stretch>
        </p:blipFill>
        <p:spPr>
          <a:xfrm>
            <a:off x="0" y="0"/>
            <a:ext cx="12192000" cy="6858635"/>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p:cNvSpPr txBox="1"/>
          <p:nvPr/>
        </p:nvSpPr>
        <p:spPr>
          <a:xfrm>
            <a:off x="0" y="3877310"/>
            <a:ext cx="12192000" cy="750173"/>
          </a:xfrm>
          <a:prstGeom prst="rect">
            <a:avLst/>
          </a:prstGeom>
          <a:noFill/>
        </p:spPr>
        <p:txBody>
          <a:bodyPr wrap="square" lIns="72358" tIns="36179" rIns="72358" bIns="36179" rtlCol="0">
            <a:spAutoFit/>
          </a:bodyPr>
          <a:lstStyle/>
          <a:p>
            <a:pPr algn="ctr"/>
            <a:r>
              <a:rPr lang="zh-CN" altLang="en-US" sz="4400"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第一课时</a:t>
            </a:r>
            <a:r>
              <a:rPr lang="en-US" altLang="zh-CN" sz="4400"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4400" b="1" dirty="0">
                <a:solidFill>
                  <a:srgbClr val="FFFF00"/>
                </a:solidFill>
                <a:latin typeface="微软雅黑" panose="020B0503020204020204" charset="-122"/>
                <a:ea typeface="微软雅黑" panose="020B0503020204020204" charset="-122"/>
                <a:cs typeface="微软雅黑" panose="020B0503020204020204" charset="-122"/>
                <a:sym typeface="微软雅黑" panose="020B0503020204020204" charset="-122"/>
              </a:rPr>
              <a:t>牛顿第一定律</a:t>
            </a:r>
          </a:p>
        </p:txBody>
      </p:sp>
      <p:sp>
        <p:nvSpPr>
          <p:cNvPr id="174" name="文本框 173"/>
          <p:cNvSpPr txBox="1"/>
          <p:nvPr userDrawn="1"/>
        </p:nvSpPr>
        <p:spPr>
          <a:xfrm>
            <a:off x="-97655" y="2015003"/>
            <a:ext cx="12192000" cy="1322070"/>
          </a:xfrm>
          <a:prstGeom prst="rect">
            <a:avLst/>
          </a:prstGeom>
          <a:noFill/>
          <a:effectLst/>
        </p:spPr>
        <p:txBody>
          <a:bodyPr wrap="square" rtlCol="0">
            <a:spAutoFit/>
            <a:scene3d>
              <a:camera prst="orthographicFront"/>
              <a:lightRig rig="threePt" dir="t"/>
            </a:scene3d>
            <a:sp3d contourW="12700"/>
          </a:bodyPr>
          <a:lstStyle/>
          <a:p>
            <a:pPr algn="ctr"/>
            <a:r>
              <a:rPr 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8.1  </a:t>
            </a: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牛顿第一定律</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163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阻力对物体的影响</a:t>
            </a:r>
          </a:p>
        </p:txBody>
      </p:sp>
      <p:grpSp>
        <p:nvGrpSpPr>
          <p:cNvPr id="14" name="组合 13"/>
          <p:cNvGrpSpPr/>
          <p:nvPr/>
        </p:nvGrpSpPr>
        <p:grpSpPr>
          <a:xfrm>
            <a:off x="334900" y="1926937"/>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58950"/>
            <a:ext cx="5267960" cy="565150"/>
          </a:xfrm>
          <a:prstGeom prst="rect">
            <a:avLst/>
          </a:prstGeom>
          <a:noFill/>
        </p:spPr>
        <p:txBody>
          <a:bodyPr wrap="square" rtlCol="0" anchor="t">
            <a:spAutoFit/>
          </a:bodyPr>
          <a:lstStyle/>
          <a:p>
            <a:pPr>
              <a:lnSpc>
                <a:spcPct val="110000"/>
              </a:lnSpc>
            </a:pPr>
            <a:r>
              <a:rPr lang="zh-CN" altLang="en-US" sz="2800">
                <a:latin typeface="宋体" panose="02010600030101010101" pitchFamily="2" charset="-122"/>
                <a:ea typeface="宋体" panose="02010600030101010101" pitchFamily="2" charset="-122"/>
              </a:rPr>
              <a:t>伽利略：</a:t>
            </a:r>
            <a:r>
              <a:rPr lang="en-US" altLang="zh-CN" sz="2800">
                <a:latin typeface="宋体" panose="02010600030101010101" pitchFamily="2" charset="-122"/>
                <a:ea typeface="宋体" panose="02010600030101010101" pitchFamily="2" charset="-122"/>
              </a:rPr>
              <a:t>“</a:t>
            </a:r>
            <a:r>
              <a:rPr lang="zh-CN" altLang="en-US" sz="2800">
                <a:latin typeface="宋体" panose="02010600030101010101" pitchFamily="2" charset="-122"/>
                <a:ea typeface="宋体" panose="02010600030101010101" pitchFamily="2" charset="-122"/>
              </a:rPr>
              <a:t>理想实验</a:t>
            </a:r>
            <a:r>
              <a:rPr lang="en-US" altLang="zh-CN" sz="2800">
                <a:latin typeface="宋体" panose="02010600030101010101" pitchFamily="2" charset="-122"/>
                <a:ea typeface="宋体" panose="02010600030101010101" pitchFamily="2" charset="-122"/>
                <a:sym typeface="+mn-ea"/>
              </a:rPr>
              <a:t>”</a:t>
            </a:r>
            <a:r>
              <a:rPr lang="zh-CN" altLang="en-US" sz="2800">
                <a:latin typeface="宋体" panose="02010600030101010101" pitchFamily="2" charset="-122"/>
                <a:ea typeface="宋体" panose="02010600030101010101" pitchFamily="2" charset="-122"/>
                <a:sym typeface="+mn-ea"/>
              </a:rPr>
              <a:t>法</a:t>
            </a:r>
          </a:p>
        </p:txBody>
      </p:sp>
      <p:pic>
        <p:nvPicPr>
          <p:cNvPr id="5" name="伽利略理想实验法_百度搜索">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2157095" y="2324100"/>
            <a:ext cx="7600950" cy="417322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267779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牛顿第一定律</a:t>
            </a:r>
          </a:p>
        </p:txBody>
      </p:sp>
      <p:sp>
        <p:nvSpPr>
          <p:cNvPr id="2" name="文本框 1"/>
          <p:cNvSpPr txBox="1"/>
          <p:nvPr/>
        </p:nvSpPr>
        <p:spPr>
          <a:xfrm>
            <a:off x="899795" y="1724660"/>
            <a:ext cx="9873615" cy="645160"/>
          </a:xfrm>
          <a:prstGeom prst="rect">
            <a:avLst/>
          </a:prstGeom>
          <a:noFill/>
        </p:spPr>
        <p:txBody>
          <a:bodyPr wrap="square" rtlCol="0">
            <a:spAutoFit/>
          </a:bodyPr>
          <a:lstStyle/>
          <a:p>
            <a:pPr>
              <a:lnSpc>
                <a:spcPct val="150000"/>
              </a:lnSpc>
            </a:pPr>
            <a:r>
              <a:rPr lang="zh-CN" altLang="en-US" sz="2400">
                <a:latin typeface="宋体" panose="02010600030101010101" pitchFamily="2" charset="-122"/>
                <a:ea typeface="宋体" panose="02010600030101010101" pitchFamily="2" charset="-122"/>
              </a:rPr>
              <a:t>牛顿总结并发展了伽利略等人的研究成果，概括出一条重要的物理规律。</a:t>
            </a:r>
          </a:p>
        </p:txBody>
      </p:sp>
      <p:pic>
        <p:nvPicPr>
          <p:cNvPr id="9" name="图片 8" descr="&amp;pky8325676313&amp;"/>
          <p:cNvPicPr>
            <a:picLocks noChangeAspect="1"/>
          </p:cNvPicPr>
          <p:nvPr/>
        </p:nvPicPr>
        <p:blipFill>
          <a:blip r:embed="rId3"/>
          <a:stretch>
            <a:fillRect/>
          </a:stretch>
        </p:blipFill>
        <p:spPr>
          <a:xfrm>
            <a:off x="8301990" y="2819400"/>
            <a:ext cx="2931795" cy="3700145"/>
          </a:xfrm>
          <a:prstGeom prst="rect">
            <a:avLst/>
          </a:prstGeom>
        </p:spPr>
      </p:pic>
      <p:sp>
        <p:nvSpPr>
          <p:cNvPr id="5" name="文本框 4"/>
          <p:cNvSpPr txBox="1"/>
          <p:nvPr/>
        </p:nvSpPr>
        <p:spPr>
          <a:xfrm>
            <a:off x="899795" y="3977640"/>
            <a:ext cx="7319645" cy="1383665"/>
          </a:xfrm>
          <a:prstGeom prst="rect">
            <a:avLst/>
          </a:prstGeom>
          <a:noFill/>
        </p:spPr>
        <p:txBody>
          <a:bodyPr wrap="square" rtlCol="0">
            <a:spAutoFit/>
          </a:bodyPr>
          <a:lstStyle/>
          <a:p>
            <a:pPr>
              <a:lnSpc>
                <a:spcPct val="150000"/>
              </a:lnSpc>
            </a:pPr>
            <a:r>
              <a:rPr lang="zh-CN" altLang="en-US" sz="2800" b="1"/>
              <a:t>一切</a:t>
            </a:r>
            <a:r>
              <a:rPr lang="zh-CN" altLang="en-US" sz="2800"/>
              <a:t>物体</a:t>
            </a:r>
            <a:r>
              <a:rPr lang="zh-CN" altLang="en-US" sz="2800" b="1"/>
              <a:t>总</a:t>
            </a:r>
            <a:r>
              <a:rPr lang="zh-CN" altLang="en-US" sz="2800"/>
              <a:t>保持</a:t>
            </a:r>
            <a:r>
              <a:rPr lang="zh-CN" altLang="en-US" sz="2800" b="1"/>
              <a:t>匀速直线运动状态或静止状态</a:t>
            </a:r>
            <a:r>
              <a:rPr lang="zh-CN" altLang="en-US" sz="2800"/>
              <a:t>，除非作用在它上面的力</a:t>
            </a:r>
            <a:r>
              <a:rPr lang="zh-CN" altLang="en-US" sz="2800" b="1"/>
              <a:t>迫使</a:t>
            </a:r>
            <a:r>
              <a:rPr lang="zh-CN" altLang="en-US" sz="2800"/>
              <a:t>它</a:t>
            </a:r>
            <a:r>
              <a:rPr lang="zh-CN" altLang="en-US" sz="2800" b="1"/>
              <a:t>改变</a:t>
            </a:r>
            <a:r>
              <a:rPr lang="zh-CN" altLang="en-US" sz="2800"/>
              <a:t>这种状态。</a:t>
            </a:r>
          </a:p>
        </p:txBody>
      </p:sp>
      <p:sp>
        <p:nvSpPr>
          <p:cNvPr id="10" name="圆角矩形 9"/>
          <p:cNvSpPr/>
          <p:nvPr/>
        </p:nvSpPr>
        <p:spPr>
          <a:xfrm>
            <a:off x="944245" y="4163060"/>
            <a:ext cx="781050" cy="514350"/>
          </a:xfrm>
          <a:prstGeom prst="roundRect">
            <a:avLst/>
          </a:prstGeom>
          <a:ln w="3810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圆角矩形 10"/>
          <p:cNvSpPr/>
          <p:nvPr/>
        </p:nvSpPr>
        <p:spPr>
          <a:xfrm>
            <a:off x="2385695" y="4163060"/>
            <a:ext cx="419100" cy="514350"/>
          </a:xfrm>
          <a:prstGeom prst="roundRect">
            <a:avLst/>
          </a:prstGeom>
          <a:ln w="38100" cap="flat" cmpd="sng" algn="ctr">
            <a:solidFill>
              <a:schemeClr val="accent2"/>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2" name="圆角矩形 11"/>
          <p:cNvSpPr/>
          <p:nvPr/>
        </p:nvSpPr>
        <p:spPr>
          <a:xfrm>
            <a:off x="3493770" y="4163060"/>
            <a:ext cx="4619625" cy="514350"/>
          </a:xfrm>
          <a:prstGeom prst="roundRect">
            <a:avLst/>
          </a:prstGeom>
          <a:ln w="38100" cap="flat" cmpd="sng" algn="ctr">
            <a:solidFill>
              <a:schemeClr val="accent5"/>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3" name="圆角矩形 12"/>
          <p:cNvSpPr/>
          <p:nvPr/>
        </p:nvSpPr>
        <p:spPr>
          <a:xfrm>
            <a:off x="4526915" y="4846955"/>
            <a:ext cx="762635" cy="448310"/>
          </a:xfrm>
          <a:prstGeom prst="roundRect">
            <a:avLst/>
          </a:prstGeom>
          <a:ln w="381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4" name="圆角矩形标注 13"/>
          <p:cNvSpPr/>
          <p:nvPr/>
        </p:nvSpPr>
        <p:spPr>
          <a:xfrm>
            <a:off x="658495" y="2915285"/>
            <a:ext cx="1581150" cy="1000125"/>
          </a:xfrm>
          <a:prstGeom prst="wedgeRoundRectCallout">
            <a:avLst/>
          </a:prstGeom>
          <a:ln w="3810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r>
              <a:rPr lang="zh-CN" altLang="en-US" sz="2400"/>
              <a:t>适用于</a:t>
            </a:r>
          </a:p>
          <a:p>
            <a:pPr algn="ctr"/>
            <a:r>
              <a:rPr lang="zh-CN" altLang="en-US" sz="2400"/>
              <a:t>所有物体</a:t>
            </a:r>
          </a:p>
        </p:txBody>
      </p:sp>
      <p:sp>
        <p:nvSpPr>
          <p:cNvPr id="15" name="圆角矩形标注 14"/>
          <p:cNvSpPr/>
          <p:nvPr/>
        </p:nvSpPr>
        <p:spPr>
          <a:xfrm>
            <a:off x="1725295" y="5363845"/>
            <a:ext cx="1009650" cy="1000125"/>
          </a:xfrm>
          <a:prstGeom prst="wedgeRoundRectCallout">
            <a:avLst>
              <a:gd name="adj1" fmla="val 43333"/>
              <a:gd name="adj2" fmla="val -112730"/>
              <a:gd name="adj3" fmla="val 16667"/>
            </a:avLst>
          </a:prstGeom>
          <a:ln w="38100" cap="flat" cmpd="sng" algn="ctr">
            <a:solidFill>
              <a:schemeClr val="accent2"/>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r>
              <a:rPr lang="en-US" altLang="zh-CN" sz="2400"/>
              <a:t> </a:t>
            </a:r>
            <a:r>
              <a:rPr lang="zh-CN" altLang="en-US" sz="2400"/>
              <a:t>始终，一直</a:t>
            </a:r>
          </a:p>
        </p:txBody>
      </p:sp>
      <p:sp>
        <p:nvSpPr>
          <p:cNvPr id="16" name="圆角矩形标注 15"/>
          <p:cNvSpPr/>
          <p:nvPr/>
        </p:nvSpPr>
        <p:spPr>
          <a:xfrm>
            <a:off x="4210050" y="2755265"/>
            <a:ext cx="3115945" cy="1238250"/>
          </a:xfrm>
          <a:prstGeom prst="wedgeRoundRectCallout">
            <a:avLst>
              <a:gd name="adj1" fmla="val -23602"/>
              <a:gd name="adj2" fmla="val 64051"/>
              <a:gd name="adj3" fmla="val 16667"/>
            </a:avLst>
          </a:prstGeom>
          <a:ln w="38100" cap="flat" cmpd="sng" algn="ctr">
            <a:solidFill>
              <a:schemeClr val="accent5"/>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r>
              <a:rPr lang="zh-CN" altLang="en-US" sz="2400"/>
              <a:t>原先静止的保持静止，原先运动的以原速度做匀速直线运动</a:t>
            </a:r>
          </a:p>
        </p:txBody>
      </p:sp>
      <p:sp>
        <p:nvSpPr>
          <p:cNvPr id="17" name="圆角矩形标注 16"/>
          <p:cNvSpPr/>
          <p:nvPr/>
        </p:nvSpPr>
        <p:spPr>
          <a:xfrm>
            <a:off x="4210050" y="5519420"/>
            <a:ext cx="2623185" cy="1000125"/>
          </a:xfrm>
          <a:prstGeom prst="wedgeRoundRectCallout">
            <a:avLst>
              <a:gd name="adj1" fmla="val -21983"/>
              <a:gd name="adj2" fmla="val -70825"/>
              <a:gd name="adj3" fmla="val 16667"/>
            </a:avLst>
          </a:prstGeom>
          <a:ln w="38100" cap="flat" cmpd="sng" algn="ctr">
            <a:solidFill>
              <a:schemeClr val="accent6"/>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r>
              <a:rPr lang="zh-CN" altLang="en-US" sz="2400"/>
              <a:t>运动状态的改变是力作用的结果</a:t>
            </a:r>
          </a:p>
        </p:txBody>
      </p:sp>
      <p:grpSp>
        <p:nvGrpSpPr>
          <p:cNvPr id="18" name="组合 17"/>
          <p:cNvGrpSpPr/>
          <p:nvPr/>
        </p:nvGrpSpPr>
        <p:grpSpPr>
          <a:xfrm>
            <a:off x="378715" y="4315172"/>
            <a:ext cx="295322" cy="210471"/>
            <a:chOff x="435463" y="1226414"/>
            <a:chExt cx="295380" cy="210512"/>
          </a:xfrm>
        </p:grpSpPr>
        <p:sp>
          <p:nvSpPr>
            <p:cNvPr id="19" name="矩形 18"/>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P spid="12"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267779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牛顿第一定律</a:t>
            </a:r>
          </a:p>
        </p:txBody>
      </p:sp>
      <p:pic>
        <p:nvPicPr>
          <p:cNvPr id="9" name="图片 8" descr="&amp;pky8325676313&amp;"/>
          <p:cNvPicPr>
            <a:picLocks noChangeAspect="1"/>
          </p:cNvPicPr>
          <p:nvPr/>
        </p:nvPicPr>
        <p:blipFill>
          <a:blip r:embed="rId3"/>
          <a:stretch>
            <a:fillRect/>
          </a:stretch>
        </p:blipFill>
        <p:spPr>
          <a:xfrm>
            <a:off x="8118475" y="2068195"/>
            <a:ext cx="2931795" cy="3700145"/>
          </a:xfrm>
          <a:prstGeom prst="rect">
            <a:avLst/>
          </a:prstGeom>
        </p:spPr>
      </p:pic>
      <p:sp>
        <p:nvSpPr>
          <p:cNvPr id="10" name="文本框 9"/>
          <p:cNvSpPr txBox="1"/>
          <p:nvPr/>
        </p:nvSpPr>
        <p:spPr>
          <a:xfrm>
            <a:off x="737870" y="1609090"/>
            <a:ext cx="7485380" cy="1296670"/>
          </a:xfrm>
          <a:prstGeom prst="rect">
            <a:avLst/>
          </a:prstGeom>
          <a:noFill/>
        </p:spPr>
        <p:txBody>
          <a:bodyPr wrap="square" rtlCol="0" anchor="t">
            <a:spAutoFit/>
          </a:bodyPr>
          <a:lstStyle/>
          <a:p>
            <a:pPr>
              <a:lnSpc>
                <a:spcPct val="140000"/>
              </a:lnSpc>
            </a:pPr>
            <a:r>
              <a:rPr lang="zh-CN" altLang="en-US" sz="2800">
                <a:latin typeface="微软雅黑" panose="020B0503020204020204" charset="-122"/>
                <a:ea typeface="微软雅黑" panose="020B0503020204020204" charset="-122"/>
                <a:sym typeface="+mn-ea"/>
              </a:rPr>
              <a:t>一切物体总保持匀速直线运动状态或静止状态，除非作用在它上面的力迫使它改变这种状态。</a:t>
            </a:r>
          </a:p>
        </p:txBody>
      </p:sp>
      <p:sp>
        <p:nvSpPr>
          <p:cNvPr id="3" name="文本框 2"/>
          <p:cNvSpPr txBox="1"/>
          <p:nvPr/>
        </p:nvSpPr>
        <p:spPr>
          <a:xfrm>
            <a:off x="899795" y="2905760"/>
            <a:ext cx="6777990" cy="3709035"/>
          </a:xfrm>
          <a:prstGeom prst="rect">
            <a:avLst/>
          </a:prstGeom>
          <a:noFill/>
        </p:spPr>
        <p:txBody>
          <a:bodyPr wrap="square" rtlCol="0" anchor="t">
            <a:spAutoFit/>
          </a:bodyPr>
          <a:lstStyle/>
          <a:p>
            <a:pPr>
              <a:lnSpc>
                <a:spcPct val="120000"/>
              </a:lnSpc>
            </a:pPr>
            <a:r>
              <a:rPr lang="zh-CN" altLang="en-US" sz="2800" dirty="0">
                <a:latin typeface="微软雅黑" panose="020B0503020204020204" charset="-122"/>
                <a:ea typeface="微软雅黑" panose="020B0503020204020204" charset="-122"/>
                <a:sym typeface="+mn-ea"/>
              </a:rPr>
              <a:t>注意：</a:t>
            </a:r>
          </a:p>
          <a:p>
            <a:pPr>
              <a:lnSpc>
                <a:spcPct val="120000"/>
              </a:lnSpc>
            </a:pPr>
            <a:r>
              <a:rPr lang="en-US" altLang="zh-CN" sz="2800" dirty="0">
                <a:latin typeface="微软雅黑" panose="020B0503020204020204" charset="-122"/>
                <a:ea typeface="微软雅黑" panose="020B0503020204020204" charset="-122"/>
                <a:sym typeface="+mn-ea"/>
              </a:rPr>
              <a:t>1.</a:t>
            </a:r>
            <a:r>
              <a:rPr lang="zh-CN" altLang="en-US" sz="2800" dirty="0">
                <a:latin typeface="宋体" panose="02010600030101010101" pitchFamily="2" charset="-122"/>
                <a:ea typeface="宋体" panose="02010600030101010101" pitchFamily="2" charset="-122"/>
                <a:sym typeface="+mn-ea"/>
              </a:rPr>
              <a:t>牛顿第一定律是在大量经验事实的基础上，通过进一步的</a:t>
            </a:r>
            <a:r>
              <a:rPr lang="zh-CN" altLang="en-US" sz="2800" dirty="0">
                <a:latin typeface="微软雅黑" panose="020B0503020204020204" charset="-122"/>
                <a:ea typeface="微软雅黑" panose="020B0503020204020204" charset="-122"/>
                <a:sym typeface="+mn-ea"/>
              </a:rPr>
              <a:t>推理</a:t>
            </a:r>
            <a:r>
              <a:rPr lang="zh-CN" altLang="en-US" sz="2800" dirty="0">
                <a:latin typeface="宋体" panose="02010600030101010101" pitchFamily="2" charset="-122"/>
                <a:ea typeface="宋体" panose="02010600030101010101" pitchFamily="2" charset="-122"/>
                <a:sym typeface="+mn-ea"/>
              </a:rPr>
              <a:t>而概括出来的。</a:t>
            </a:r>
            <a:r>
              <a:rPr lang="zh-CN" altLang="en-US" sz="2800" dirty="0">
                <a:solidFill>
                  <a:schemeClr val="tx1"/>
                </a:solidFill>
                <a:latin typeface="微软雅黑" panose="020B0503020204020204" charset="-122"/>
                <a:ea typeface="微软雅黑" panose="020B0503020204020204" charset="-122"/>
                <a:sym typeface="+mn-ea"/>
              </a:rPr>
              <a:t>不能用实验直接证明</a:t>
            </a:r>
            <a:r>
              <a:rPr lang="zh-CN" altLang="en-US" sz="2800" dirty="0">
                <a:latin typeface="微软雅黑" panose="020B0503020204020204" charset="-122"/>
                <a:ea typeface="微软雅黑" panose="020B0503020204020204" charset="-122"/>
                <a:sym typeface="+mn-ea"/>
              </a:rPr>
              <a:t>。</a:t>
            </a:r>
          </a:p>
          <a:p>
            <a:pPr>
              <a:lnSpc>
                <a:spcPct val="120000"/>
              </a:lnSpc>
            </a:pPr>
            <a:r>
              <a:rPr lang="en-US" altLang="zh-CN" sz="2800"/>
              <a:t>2.</a:t>
            </a:r>
            <a:r>
              <a:rPr lang="zh-CN" altLang="en-US" sz="2800">
                <a:latin typeface="宋体" panose="02010600030101010101" pitchFamily="2" charset="-122"/>
                <a:ea typeface="宋体" panose="02010600030101010101" pitchFamily="2" charset="-122"/>
                <a:sym typeface="+mn-ea"/>
              </a:rPr>
              <a:t>牛顿第一定律说明了力和运动的关系：</a:t>
            </a:r>
            <a:r>
              <a:rPr lang="zh-CN" altLang="en-US" sz="2800">
                <a:solidFill>
                  <a:schemeClr val="tx1"/>
                </a:solidFill>
                <a:latin typeface="微软雅黑" panose="020B0503020204020204" charset="-122"/>
                <a:ea typeface="微软雅黑" panose="020B0503020204020204" charset="-122"/>
                <a:sym typeface="+mn-ea"/>
              </a:rPr>
              <a:t>力不是维持物体运动的原因，而是改变物体运动状态的原因</a:t>
            </a:r>
            <a:r>
              <a:rPr lang="zh-CN" altLang="en-US" sz="2800">
                <a:latin typeface="微软雅黑" panose="020B0503020204020204" charset="-122"/>
                <a:ea typeface="微软雅黑" panose="020B0503020204020204" charset="-122"/>
                <a:sym typeface="+mn-ea"/>
              </a:rPr>
              <a:t>。</a:t>
            </a:r>
            <a:endParaRPr lang="en-US" altLang="zh-CN" sz="2800"/>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2"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9"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267779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牛顿第一定律</a:t>
            </a:r>
          </a:p>
        </p:txBody>
      </p:sp>
      <p:pic>
        <p:nvPicPr>
          <p:cNvPr id="2" name="https://photo-static-api.fotomore.com/creative/vcg/400/new/VCG41N2158958772.jpg?uid=386&amp;timestamp=1719477204&amp;sign=64b1f2013d9c5e8f331a858ff56368d8" descr="夏天，妈妈和女儿在公园里骑滑板车。幸福的家庭一起在大自然中玩耍。本空间"/>
          <p:cNvPicPr>
            <a:picLocks noChangeAspect="1"/>
          </p:cNvPicPr>
          <p:nvPr/>
        </p:nvPicPr>
        <p:blipFill>
          <a:blip r:embed="rId3"/>
          <a:stretch>
            <a:fillRect/>
          </a:stretch>
        </p:blipFill>
        <p:spPr>
          <a:xfrm>
            <a:off x="5916295" y="1746885"/>
            <a:ext cx="5792470" cy="3860800"/>
          </a:xfrm>
          <a:prstGeom prst="rect">
            <a:avLst/>
          </a:prstGeom>
        </p:spPr>
      </p:pic>
      <p:sp>
        <p:nvSpPr>
          <p:cNvPr id="3" name="文本框 2"/>
          <p:cNvSpPr txBox="1"/>
          <p:nvPr/>
        </p:nvSpPr>
        <p:spPr>
          <a:xfrm>
            <a:off x="999490" y="1609090"/>
            <a:ext cx="4690110" cy="4989830"/>
          </a:xfrm>
          <a:prstGeom prst="rect">
            <a:avLst/>
          </a:prstGeom>
          <a:noFill/>
        </p:spPr>
        <p:txBody>
          <a:bodyPr wrap="square" rtlCol="0">
            <a:noAutofit/>
          </a:bodyPr>
          <a:lstStyle/>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宋体" panose="02010600030101010101" pitchFamily="2" charset="-122"/>
                <a:ea typeface="宋体" panose="02010600030101010101" pitchFamily="2" charset="-122"/>
              </a:rPr>
              <a:t>运动的滑板车如果不受阻力，根据牛顿第一定律，滑板车在水平地面上将保持原有的运动状态一直运动下去。</a:t>
            </a:r>
          </a:p>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宋体" panose="02010600030101010101" pitchFamily="2" charset="-122"/>
                <a:ea typeface="宋体" panose="02010600030101010101" pitchFamily="2" charset="-122"/>
              </a:rPr>
              <a:t>实际上滑板车始终会受到阻力，导致它的运动越来越慢，即运动状态不断改变。物体运动状态之所以发生了改变，就是因为物体受到了力的作用。</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271905" y="1859280"/>
            <a:ext cx="9216390" cy="3322955"/>
          </a:xfrm>
          <a:prstGeom prst="rect">
            <a:avLst/>
          </a:prstGeom>
          <a:noFill/>
          <a:ln w="9525">
            <a:noFill/>
          </a:ln>
        </p:spPr>
        <p:txBody>
          <a:bodyPr wrap="square">
            <a:spAutoFit/>
          </a:bodyPr>
          <a:lstStyle/>
          <a:p>
            <a:pPr indent="0">
              <a:lnSpc>
                <a:spcPct val="150000"/>
              </a:lnSpc>
            </a:pPr>
            <a:r>
              <a:rPr lang="en-US" sz="2800" b="0">
                <a:solidFill>
                  <a:srgbClr val="000000"/>
                </a:solidFill>
                <a:latin typeface="微软雅黑" panose="020B0503020204020204" charset="-122"/>
                <a:ea typeface="微软雅黑" panose="020B0503020204020204" charset="-122"/>
                <a:cs typeface="微软雅黑" panose="020B0503020204020204" charset="-122"/>
              </a:rPr>
              <a:t>1.</a:t>
            </a:r>
            <a:r>
              <a:rPr lang="zh-CN" sz="2800" b="0">
                <a:solidFill>
                  <a:srgbClr val="000000"/>
                </a:solidFill>
                <a:latin typeface="微软雅黑" panose="020B0503020204020204" charset="-122"/>
                <a:ea typeface="微软雅黑" panose="020B0503020204020204" charset="-122"/>
                <a:cs typeface="微软雅黑" panose="020B0503020204020204" charset="-122"/>
              </a:rPr>
              <a:t>一切物体在没有受到力的作用时</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总保持</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alt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a:solidFill>
                  <a:srgbClr val="000000"/>
                </a:solidFill>
                <a:latin typeface="微软雅黑" panose="020B0503020204020204" charset="-122"/>
                <a:ea typeface="微软雅黑" panose="020B0503020204020204" charset="-122"/>
                <a:cs typeface="微软雅黑" panose="020B0503020204020204" charset="-122"/>
              </a:rPr>
              <a:t>状态或</a:t>
            </a:r>
          </a:p>
          <a:p>
            <a:pPr indent="0">
              <a:lnSpc>
                <a:spcPct val="150000"/>
              </a:lnSpc>
            </a:pP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alt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a:solidFill>
                  <a:srgbClr val="000000"/>
                </a:solidFill>
                <a:latin typeface="微软雅黑" panose="020B0503020204020204" charset="-122"/>
                <a:ea typeface="微软雅黑" panose="020B0503020204020204" charset="-122"/>
                <a:cs typeface="微软雅黑" panose="020B0503020204020204" charset="-122"/>
              </a:rPr>
              <a:t>状态</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这就是牛顿第一定律。根据牛顿第一定律可知</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原来静止的物体</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如果不受任何力</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则保持</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alt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a:solidFill>
                  <a:srgbClr val="000000"/>
                </a:solidFill>
                <a:latin typeface="微软雅黑" panose="020B0503020204020204" charset="-122"/>
                <a:ea typeface="微软雅黑" panose="020B0503020204020204" charset="-122"/>
                <a:cs typeface="微软雅黑" panose="020B0503020204020204" charset="-122"/>
              </a:rPr>
              <a:t>状态</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原来运动的物体</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如果突然不受任何力</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不管物体原先怎样运动</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都要保持</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alt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a:solidFill>
                  <a:srgbClr val="000000"/>
                </a:solidFill>
                <a:latin typeface="微软雅黑" panose="020B0503020204020204" charset="-122"/>
                <a:ea typeface="微软雅黑" panose="020B0503020204020204" charset="-122"/>
                <a:cs typeface="微软雅黑" panose="020B0503020204020204" charset="-122"/>
              </a:rPr>
              <a:t>状态。</a:t>
            </a:r>
            <a:r>
              <a:rPr lang="en-US" sz="28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2800" b="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7995285" y="1993900"/>
            <a:ext cx="894080" cy="521970"/>
          </a:xfrm>
          <a:prstGeom prst="rect">
            <a:avLst/>
          </a:prstGeom>
          <a:noFill/>
        </p:spPr>
        <p:txBody>
          <a:bodyPr wrap="none" rtlCol="0">
            <a:spAutoFit/>
          </a:bodyPr>
          <a:lstStyle/>
          <a:p>
            <a:pPr algn="l"/>
            <a:r>
              <a:rPr lang="zh-CN"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静止</a:t>
            </a:r>
            <a:endParaRPr lang="zh-CN" altLang="en-US" sz="2800" b="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1406525" y="2669540"/>
            <a:ext cx="2316480" cy="521970"/>
          </a:xfrm>
          <a:prstGeom prst="rect">
            <a:avLst/>
          </a:prstGeom>
          <a:noFill/>
        </p:spPr>
        <p:txBody>
          <a:bodyPr wrap="none" rtlCol="0">
            <a:spAutoFit/>
          </a:bodyPr>
          <a:lstStyle/>
          <a:p>
            <a:pPr algn="l"/>
            <a:r>
              <a:rPr lang="zh-CN"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匀速直线运动</a:t>
            </a:r>
            <a:endParaRPr lang="zh-CN" altLang="en-US" sz="2800" b="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9030970" y="3324225"/>
            <a:ext cx="894080" cy="521970"/>
          </a:xfrm>
          <a:prstGeom prst="rect">
            <a:avLst/>
          </a:prstGeom>
          <a:noFill/>
        </p:spPr>
        <p:txBody>
          <a:bodyPr wrap="none" rtlCol="0">
            <a:spAutoFit/>
          </a:bodyPr>
          <a:lstStyle/>
          <a:p>
            <a:pPr algn="l"/>
            <a:r>
              <a:rPr lang="zh-CN"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静止</a:t>
            </a:r>
            <a:endParaRPr lang="zh-CN" altLang="en-US" sz="2800" b="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3968750" y="4603115"/>
            <a:ext cx="2316480" cy="521970"/>
          </a:xfrm>
          <a:prstGeom prst="rect">
            <a:avLst/>
          </a:prstGeom>
          <a:noFill/>
        </p:spPr>
        <p:txBody>
          <a:bodyPr wrap="none" rtlCol="0">
            <a:spAutoFit/>
          </a:bodyPr>
          <a:lstStyle/>
          <a:p>
            <a:pPr algn="l"/>
            <a:r>
              <a:rPr lang="zh-CN"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匀速直线运动</a:t>
            </a:r>
            <a:endParaRPr lang="zh-CN" altLang="en-US" sz="2800" b="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02945" y="1101090"/>
            <a:ext cx="10892790" cy="521970"/>
          </a:xfrm>
          <a:prstGeom prst="rect">
            <a:avLst/>
          </a:prstGeom>
          <a:noFill/>
          <a:ln w="9525">
            <a:noFill/>
          </a:ln>
        </p:spPr>
        <p:txBody>
          <a:bodyPr wrap="square">
            <a:spAutoFit/>
          </a:bodyPr>
          <a:lstStyle/>
          <a:p>
            <a:pPr indent="0" algn="l"/>
            <a:r>
              <a:rPr lang="en-US" sz="2800" b="0">
                <a:solidFill>
                  <a:srgbClr val="000000"/>
                </a:solidFill>
                <a:latin typeface="微软雅黑" panose="020B0503020204020204" charset="-122"/>
                <a:ea typeface="微软雅黑" panose="020B0503020204020204" charset="-122"/>
                <a:cs typeface="微软雅黑" panose="020B0503020204020204" charset="-122"/>
              </a:rPr>
              <a:t>2.</a:t>
            </a:r>
            <a:r>
              <a:rPr lang="zh-CN" sz="2800" b="0">
                <a:solidFill>
                  <a:srgbClr val="000000"/>
                </a:solidFill>
                <a:latin typeface="微软雅黑" panose="020B0503020204020204" charset="-122"/>
                <a:ea typeface="微软雅黑" panose="020B0503020204020204" charset="-122"/>
                <a:cs typeface="微软雅黑" panose="020B0503020204020204" charset="-122"/>
              </a:rPr>
              <a:t>为了研究</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阻力对物体运动的影响</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同学们做了如图所示的实验</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800">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575945" y="2701290"/>
            <a:ext cx="10765790" cy="3449955"/>
          </a:xfrm>
          <a:prstGeom prst="rect">
            <a:avLst/>
          </a:prstGeom>
          <a:noFill/>
          <a:ln w="9525">
            <a:noFill/>
          </a:ln>
        </p:spPr>
        <p:txBody>
          <a:bodyPr wrap="square">
            <a:spAutoFit/>
          </a:bodyPr>
          <a:lstStyle/>
          <a:p>
            <a:pPr indent="0" algn="l">
              <a:lnSpc>
                <a:spcPct val="130000"/>
              </a:lnSpc>
            </a:pPr>
            <a:r>
              <a:rPr lang="en-US" sz="2800" b="0">
                <a:solidFill>
                  <a:srgbClr val="000000"/>
                </a:solidFill>
                <a:latin typeface="微软雅黑" panose="020B0503020204020204" charset="-122"/>
                <a:ea typeface="微软雅黑" panose="020B0503020204020204" charset="-122"/>
                <a:cs typeface="微软雅黑" panose="020B0503020204020204" charset="-122"/>
              </a:rPr>
              <a:t>(1)</a:t>
            </a:r>
            <a:r>
              <a:rPr lang="zh-CN" sz="2800" b="0">
                <a:solidFill>
                  <a:srgbClr val="000000"/>
                </a:solidFill>
                <a:latin typeface="微软雅黑" panose="020B0503020204020204" charset="-122"/>
                <a:ea typeface="微软雅黑" panose="020B0503020204020204" charset="-122"/>
                <a:cs typeface="微软雅黑" panose="020B0503020204020204" charset="-122"/>
              </a:rPr>
              <a:t>在实验中应让同一小车从同一斜面的</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alt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a:solidFill>
                  <a:srgbClr val="000000"/>
                </a:solidFill>
                <a:latin typeface="微软雅黑" panose="020B0503020204020204" charset="-122"/>
                <a:ea typeface="微软雅黑" panose="020B0503020204020204" charset="-122"/>
                <a:cs typeface="微软雅黑" panose="020B0503020204020204" charset="-122"/>
              </a:rPr>
              <a:t>由静止开始滑下</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目的是</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alt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sz="2800" b="0">
                <a:solidFill>
                  <a:srgbClr val="000000"/>
                </a:solidFill>
                <a:latin typeface="微软雅黑" panose="020B0503020204020204" charset="-122"/>
                <a:ea typeface="微软雅黑" panose="020B0503020204020204" charset="-122"/>
                <a:cs typeface="微软雅黑" panose="020B0503020204020204" charset="-122"/>
              </a:rPr>
              <a:t>; </a:t>
            </a:r>
          </a:p>
          <a:p>
            <a:pPr indent="0" algn="l">
              <a:lnSpc>
                <a:spcPct val="130000"/>
              </a:lnSpc>
            </a:pPr>
            <a:r>
              <a:rPr lang="en-US" sz="2800" b="0">
                <a:solidFill>
                  <a:srgbClr val="000000"/>
                </a:solidFill>
                <a:latin typeface="微软雅黑" panose="020B0503020204020204" charset="-122"/>
                <a:ea typeface="微软雅黑" panose="020B0503020204020204" charset="-122"/>
                <a:cs typeface="微软雅黑" panose="020B0503020204020204" charset="-122"/>
              </a:rPr>
              <a:t>(2)</a:t>
            </a:r>
            <a:r>
              <a:rPr lang="zh-CN" sz="2800" b="0">
                <a:solidFill>
                  <a:srgbClr val="000000"/>
                </a:solidFill>
                <a:latin typeface="微软雅黑" panose="020B0503020204020204" charset="-122"/>
                <a:ea typeface="微软雅黑" panose="020B0503020204020204" charset="-122"/>
                <a:cs typeface="微软雅黑" panose="020B0503020204020204" charset="-122"/>
              </a:rPr>
              <a:t>实验表明</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表面越光滑</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小车运动的距离越</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alt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选填</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远</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或</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近</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这说明小车受到的阻力越小</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速度减小得越</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alt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选填</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快</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或</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慢</a:t>
            </a:r>
            <a:r>
              <a:rPr lang="en-US" sz="2800" b="0">
                <a:solidFill>
                  <a:srgbClr val="000000"/>
                </a:solidFill>
                <a:latin typeface="微软雅黑" panose="020B0503020204020204" charset="-122"/>
                <a:ea typeface="微软雅黑" panose="020B0503020204020204" charset="-122"/>
                <a:cs typeface="微软雅黑" panose="020B0503020204020204" charset="-122"/>
              </a:rPr>
              <a:t>”); </a:t>
            </a:r>
          </a:p>
          <a:p>
            <a:pPr indent="0" algn="l">
              <a:lnSpc>
                <a:spcPct val="130000"/>
              </a:lnSpc>
            </a:pPr>
            <a:r>
              <a:rPr lang="en-US" sz="2800" b="0">
                <a:solidFill>
                  <a:srgbClr val="000000"/>
                </a:solidFill>
                <a:latin typeface="微软雅黑" panose="020B0503020204020204" charset="-122"/>
                <a:ea typeface="微软雅黑" panose="020B0503020204020204" charset="-122"/>
                <a:cs typeface="微软雅黑" panose="020B0503020204020204" charset="-122"/>
              </a:rPr>
              <a:t>(3)</a:t>
            </a:r>
            <a:r>
              <a:rPr lang="zh-CN" sz="2800" b="0">
                <a:solidFill>
                  <a:srgbClr val="000000"/>
                </a:solidFill>
                <a:latin typeface="微软雅黑" panose="020B0503020204020204" charset="-122"/>
                <a:ea typeface="微软雅黑" panose="020B0503020204020204" charset="-122"/>
                <a:cs typeface="微软雅黑" panose="020B0503020204020204" charset="-122"/>
              </a:rPr>
              <a:t>进而推理得出</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如果运动物体不受力</a:t>
            </a:r>
            <a:r>
              <a:rPr lang="en-US" sz="2800" b="0">
                <a:solidFill>
                  <a:srgbClr val="000000"/>
                </a:solidFill>
                <a:latin typeface="微软雅黑" panose="020B0503020204020204" charset="-122"/>
                <a:ea typeface="微软雅黑" panose="020B0503020204020204" charset="-122"/>
                <a:cs typeface="微软雅黑" panose="020B0503020204020204" charset="-122"/>
              </a:rPr>
              <a:t>,</a:t>
            </a:r>
            <a:r>
              <a:rPr lang="zh-CN" sz="2800" b="0">
                <a:solidFill>
                  <a:srgbClr val="000000"/>
                </a:solidFill>
                <a:latin typeface="微软雅黑" panose="020B0503020204020204" charset="-122"/>
                <a:ea typeface="微软雅黑" panose="020B0503020204020204" charset="-122"/>
                <a:cs typeface="微软雅黑" panose="020B0503020204020204" charset="-122"/>
              </a:rPr>
              <a:t>它将</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en-US" alt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u="sng">
                <a:solidFill>
                  <a:srgbClr val="FF00FF"/>
                </a:solidFill>
                <a:uFill>
                  <a:solidFill>
                    <a:srgbClr val="000000"/>
                  </a:solidFill>
                </a:uFill>
                <a:latin typeface="微软雅黑" panose="020B0503020204020204" charset="-122"/>
                <a:ea typeface="微软雅黑" panose="020B0503020204020204" charset="-122"/>
                <a:cs typeface="微软雅黑" panose="020B0503020204020204" charset="-122"/>
              </a:rPr>
              <a:t>　</a:t>
            </a:r>
            <a:r>
              <a:rPr lang="zh-CN" sz="2800" b="0">
                <a:solidFill>
                  <a:srgbClr val="000000"/>
                </a:solidFill>
                <a:latin typeface="微软雅黑" panose="020B0503020204020204" charset="-122"/>
                <a:ea typeface="微软雅黑" panose="020B0503020204020204" charset="-122"/>
                <a:cs typeface="微软雅黑" panose="020B0503020204020204" charset="-122"/>
              </a:rPr>
              <a:t>。</a:t>
            </a:r>
            <a:endParaRPr lang="zh-CN" altLang="en-US" sz="2800">
              <a:latin typeface="微软雅黑" panose="020B0503020204020204" charset="-122"/>
              <a:ea typeface="微软雅黑" panose="020B0503020204020204" charset="-122"/>
              <a:cs typeface="微软雅黑" panose="020B0503020204020204" charset="-122"/>
            </a:endParaRPr>
          </a:p>
        </p:txBody>
      </p:sp>
      <p:pic>
        <p:nvPicPr>
          <p:cNvPr id="9" name="image132.jpeg"/>
          <p:cNvPicPr>
            <a:picLocks noChangeAspect="1"/>
          </p:cNvPicPr>
          <p:nvPr/>
        </p:nvPicPr>
        <p:blipFill>
          <a:blip r:embed="rId2"/>
          <a:stretch>
            <a:fillRect/>
          </a:stretch>
        </p:blipFill>
        <p:spPr>
          <a:xfrm>
            <a:off x="2018030" y="1833245"/>
            <a:ext cx="8262620" cy="941070"/>
          </a:xfrm>
          <a:prstGeom prst="rect">
            <a:avLst/>
          </a:prstGeom>
        </p:spPr>
      </p:pic>
      <p:sp>
        <p:nvSpPr>
          <p:cNvPr id="10" name="文本框 9"/>
          <p:cNvSpPr txBox="1"/>
          <p:nvPr/>
        </p:nvSpPr>
        <p:spPr>
          <a:xfrm>
            <a:off x="6931660" y="2793365"/>
            <a:ext cx="1605280" cy="521970"/>
          </a:xfrm>
          <a:prstGeom prst="rect">
            <a:avLst/>
          </a:prstGeom>
          <a:noFill/>
        </p:spPr>
        <p:txBody>
          <a:bodyPr wrap="none" rtlCol="0">
            <a:spAutoFit/>
          </a:bodyPr>
          <a:lstStyle/>
          <a:p>
            <a:pPr algn="l"/>
            <a:r>
              <a:rPr lang="zh-CN"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同一高度</a:t>
            </a:r>
            <a:endParaRPr lang="zh-CN" altLang="en-US"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
        <p:nvSpPr>
          <p:cNvPr id="11" name="文本框 10"/>
          <p:cNvSpPr txBox="1"/>
          <p:nvPr/>
        </p:nvSpPr>
        <p:spPr>
          <a:xfrm>
            <a:off x="1750060" y="3364865"/>
            <a:ext cx="5516880" cy="521970"/>
          </a:xfrm>
          <a:prstGeom prst="rect">
            <a:avLst/>
          </a:prstGeom>
          <a:noFill/>
        </p:spPr>
        <p:txBody>
          <a:bodyPr wrap="none" rtlCol="0">
            <a:spAutoFit/>
          </a:bodyPr>
          <a:lstStyle/>
          <a:p>
            <a:pPr algn="l"/>
            <a:r>
              <a:rPr lang="zh-CN"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使小车到达水平面时的初速度相同</a:t>
            </a:r>
            <a:endParaRPr lang="zh-CN" altLang="en-US"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nvSpPr>
        <p:spPr>
          <a:xfrm>
            <a:off x="7663815" y="3892550"/>
            <a:ext cx="538480" cy="521970"/>
          </a:xfrm>
          <a:prstGeom prst="rect">
            <a:avLst/>
          </a:prstGeom>
          <a:noFill/>
        </p:spPr>
        <p:txBody>
          <a:bodyPr wrap="none" rtlCol="0">
            <a:spAutoFit/>
          </a:bodyPr>
          <a:lstStyle/>
          <a:p>
            <a:pPr algn="l"/>
            <a:r>
              <a:rPr lang="zh-CN"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远</a:t>
            </a:r>
            <a:endParaRPr lang="zh-CN" altLang="en-US"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8749665" y="4433570"/>
            <a:ext cx="538480" cy="521970"/>
          </a:xfrm>
          <a:prstGeom prst="rect">
            <a:avLst/>
          </a:prstGeom>
          <a:noFill/>
        </p:spPr>
        <p:txBody>
          <a:bodyPr wrap="none" rtlCol="0">
            <a:spAutoFit/>
          </a:bodyPr>
          <a:lstStyle/>
          <a:p>
            <a:pPr algn="l"/>
            <a:r>
              <a:rPr lang="zh-CN"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慢</a:t>
            </a:r>
            <a:endParaRPr lang="zh-CN" altLang="en-US"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7840980" y="5551805"/>
            <a:ext cx="3027680" cy="521970"/>
          </a:xfrm>
          <a:prstGeom prst="rect">
            <a:avLst/>
          </a:prstGeom>
          <a:noFill/>
        </p:spPr>
        <p:txBody>
          <a:bodyPr wrap="none" rtlCol="0">
            <a:spAutoFit/>
          </a:bodyPr>
          <a:lstStyle/>
          <a:p>
            <a:pPr algn="l"/>
            <a:r>
              <a:rPr lang="zh-CN"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rPr>
              <a:t>保持匀速直线运动</a:t>
            </a:r>
            <a:endParaRPr lang="zh-CN" altLang="en-US" sz="2800">
              <a:solidFill>
                <a:srgbClr val="FF0000"/>
              </a:solidFill>
              <a:uFill>
                <a:solidFill>
                  <a:srgbClr val="000000"/>
                </a:solidFill>
              </a:u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2005" y="1338580"/>
            <a:ext cx="10587990" cy="3784600"/>
          </a:xfrm>
          <a:prstGeom prst="rect">
            <a:avLst/>
          </a:prstGeom>
          <a:noFill/>
        </p:spPr>
        <p:txBody>
          <a:bodyPr wrap="square" rtlCol="0">
            <a:spAutoFit/>
          </a:bodyPr>
          <a:lstStyle/>
          <a:p>
            <a:pPr>
              <a:lnSpc>
                <a:spcPct val="200000"/>
              </a:lnSpc>
            </a:pPr>
            <a:r>
              <a:rPr lang="en-US" altLang="zh-CN" sz="2400"/>
              <a:t>3.  </a:t>
            </a:r>
            <a:r>
              <a:rPr lang="zh-CN" altLang="en-US" sz="2400"/>
              <a:t>关于牛顿第一定律，下列叙述正确的是（</a:t>
            </a:r>
            <a:r>
              <a:rPr lang="en-US" altLang="zh-CN" sz="2400"/>
              <a:t>	     </a:t>
            </a:r>
            <a:r>
              <a:rPr lang="zh-CN" altLang="en-US" sz="2400"/>
              <a:t>）</a:t>
            </a:r>
          </a:p>
          <a:p>
            <a:pPr indent="457200">
              <a:lnSpc>
                <a:spcPct val="200000"/>
              </a:lnSpc>
            </a:pPr>
            <a:r>
              <a:rPr lang="en-US" altLang="zh-CN" sz="2400"/>
              <a:t>A. </a:t>
            </a:r>
            <a:r>
              <a:rPr lang="zh-CN" altLang="en-US" sz="2400"/>
              <a:t>物体总保持匀速直线运动或静止状态</a:t>
            </a:r>
          </a:p>
          <a:p>
            <a:pPr indent="457200">
              <a:lnSpc>
                <a:spcPct val="200000"/>
              </a:lnSpc>
            </a:pPr>
            <a:r>
              <a:rPr lang="en-US" altLang="zh-CN" sz="2400"/>
              <a:t>B. </a:t>
            </a:r>
            <a:r>
              <a:rPr lang="zh-CN" altLang="en-US" sz="2400"/>
              <a:t>一切物体在没有受到外力作用时总保持匀速直线运动状态和静止状态</a:t>
            </a:r>
          </a:p>
          <a:p>
            <a:pPr indent="457200">
              <a:lnSpc>
                <a:spcPct val="200000"/>
              </a:lnSpc>
            </a:pPr>
            <a:r>
              <a:rPr lang="en-US" altLang="zh-CN" sz="2400"/>
              <a:t>C. </a:t>
            </a:r>
            <a:r>
              <a:rPr lang="zh-CN" altLang="en-US" sz="2400">
                <a:sym typeface="+mn-ea"/>
              </a:rPr>
              <a:t>一切物体在没有受到外力作用时总保持匀速直线运动状态或静止状态</a:t>
            </a:r>
          </a:p>
          <a:p>
            <a:pPr indent="457200">
              <a:lnSpc>
                <a:spcPct val="200000"/>
              </a:lnSpc>
            </a:pPr>
            <a:r>
              <a:rPr lang="en-US" altLang="zh-CN" sz="2400"/>
              <a:t>D. </a:t>
            </a:r>
            <a:r>
              <a:rPr lang="zh-CN" altLang="en-US" sz="2400">
                <a:sym typeface="+mn-ea"/>
              </a:rPr>
              <a:t>一切物体在受到外力作用时一定不会保持匀速直线运动状态和静止状态</a:t>
            </a:r>
          </a:p>
        </p:txBody>
      </p:sp>
      <p:sp>
        <p:nvSpPr>
          <p:cNvPr id="3" name="文本框 2"/>
          <p:cNvSpPr txBox="1"/>
          <p:nvPr/>
        </p:nvSpPr>
        <p:spPr>
          <a:xfrm>
            <a:off x="6670675" y="1601470"/>
            <a:ext cx="1062990" cy="521970"/>
          </a:xfrm>
          <a:prstGeom prst="rect">
            <a:avLst/>
          </a:prstGeom>
          <a:noFill/>
        </p:spPr>
        <p:txBody>
          <a:bodyPr wrap="square" rtlCol="0">
            <a:spAutoFit/>
          </a:bodyPr>
          <a:lstStyle/>
          <a:p>
            <a:pPr algn="ctr"/>
            <a:r>
              <a:rPr lang="en-US" altLang="zh-CN" sz="2800">
                <a:solidFill>
                  <a:srgbClr val="FF0000"/>
                </a:solidFill>
              </a:rPr>
              <a:t>C</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10205" y="2014220"/>
            <a:ext cx="2603500" cy="1056705"/>
          </a:xfrm>
          <a:prstGeom prst="roundRect">
            <a:avLst/>
          </a:prstGeom>
          <a:noFill/>
          <a:ln>
            <a:solidFill>
              <a:srgbClr val="036EB8"/>
            </a:solidFill>
          </a:ln>
        </p:spPr>
        <p:txBody>
          <a:bodyPr wrap="square" rtlCol="0">
            <a:spAutoFit/>
          </a:bodyPr>
          <a:lstStyle/>
          <a:p>
            <a:pPr algn="ctr"/>
            <a:r>
              <a:rPr lang="en-US" altLang="zh-CN" sz="2800" dirty="0">
                <a:latin typeface="微软雅黑" panose="020B0503020204020204" charset="-122"/>
                <a:ea typeface="微软雅黑" panose="020B0503020204020204" charset="-122"/>
                <a:sym typeface="+mn-ea"/>
              </a:rPr>
              <a:t> </a:t>
            </a:r>
            <a:r>
              <a:rPr lang="zh-CN" altLang="en-US" sz="2800" dirty="0">
                <a:latin typeface="微软雅黑" panose="020B0503020204020204" charset="-122"/>
                <a:ea typeface="微软雅黑" panose="020B0503020204020204" charset="-122"/>
                <a:sym typeface="+mn-ea"/>
              </a:rPr>
              <a:t>阻力对物体运动的影响</a:t>
            </a:r>
          </a:p>
        </p:txBody>
      </p:sp>
      <p:sp>
        <p:nvSpPr>
          <p:cNvPr id="25" name="文本框 24"/>
          <p:cNvSpPr txBox="1"/>
          <p:nvPr/>
        </p:nvSpPr>
        <p:spPr>
          <a:xfrm>
            <a:off x="6751320" y="1400810"/>
            <a:ext cx="283273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实验步骤及现象</a:t>
            </a:r>
          </a:p>
        </p:txBody>
      </p:sp>
      <p:sp>
        <p:nvSpPr>
          <p:cNvPr id="2" name="圆角矩形 1"/>
          <p:cNvSpPr/>
          <p:nvPr/>
        </p:nvSpPr>
        <p:spPr>
          <a:xfrm>
            <a:off x="956310" y="1979930"/>
            <a:ext cx="716280" cy="3569335"/>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t>牛顿第一定律</a:t>
            </a:r>
          </a:p>
        </p:txBody>
      </p:sp>
      <p:sp>
        <p:nvSpPr>
          <p:cNvPr id="14" name="左大括号 13"/>
          <p:cNvSpPr/>
          <p:nvPr/>
        </p:nvSpPr>
        <p:spPr>
          <a:xfrm>
            <a:off x="1985645" y="2442845"/>
            <a:ext cx="906145" cy="264414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左大括号 7"/>
          <p:cNvSpPr/>
          <p:nvPr/>
        </p:nvSpPr>
        <p:spPr>
          <a:xfrm>
            <a:off x="5785485" y="1658620"/>
            <a:ext cx="876935" cy="1568450"/>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a:t>                                         </a:t>
            </a:r>
          </a:p>
        </p:txBody>
      </p:sp>
      <p:sp>
        <p:nvSpPr>
          <p:cNvPr id="3" name="文本框 2"/>
          <p:cNvSpPr txBox="1"/>
          <p:nvPr/>
        </p:nvSpPr>
        <p:spPr>
          <a:xfrm>
            <a:off x="3042920" y="4747260"/>
            <a:ext cx="2486660" cy="625094"/>
          </a:xfrm>
          <a:prstGeom prst="roundRect">
            <a:avLst/>
          </a:prstGeom>
          <a:noFill/>
          <a:ln>
            <a:solidFill>
              <a:srgbClr val="036EB8"/>
            </a:solidFill>
          </a:ln>
        </p:spPr>
        <p:txBody>
          <a:bodyPr wrap="square" rtlCol="0">
            <a:spAutoFit/>
          </a:bodyPr>
          <a:lstStyle/>
          <a:p>
            <a:pPr algn="ctr"/>
            <a:r>
              <a:rPr lang="zh-CN" altLang="en-US" sz="2800" dirty="0">
                <a:latin typeface="微软雅黑" panose="020B0503020204020204" charset="-122"/>
                <a:ea typeface="微软雅黑" panose="020B0503020204020204" charset="-122"/>
                <a:sym typeface="+mn-ea"/>
              </a:rPr>
              <a:t>牛顿第一定律</a:t>
            </a:r>
          </a:p>
        </p:txBody>
      </p:sp>
      <p:sp>
        <p:nvSpPr>
          <p:cNvPr id="6" name="左大括号 5"/>
          <p:cNvSpPr/>
          <p:nvPr/>
        </p:nvSpPr>
        <p:spPr>
          <a:xfrm>
            <a:off x="5785485" y="4440555"/>
            <a:ext cx="806450" cy="1238885"/>
          </a:xfrm>
          <a:prstGeom prst="leftBrace">
            <a:avLst/>
          </a:prstGeom>
          <a:noFill/>
          <a:ln w="28575">
            <a:solidFill>
              <a:srgbClr val="036EB8"/>
            </a:solidFill>
          </a:ln>
          <a:extLst>
            <a:ext uri="{909E8E84-426E-40DD-AFC4-6F175D3DCCD1}">
              <a14:hiddenFill xmlns:a14="http://schemas.microsoft.com/office/drawing/2010/main">
                <a:solidFill>
                  <a:srgbClr val="BDD7EE"/>
                </a:solidFill>
              </a14:hiddenFill>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a:off x="6751320" y="2177415"/>
            <a:ext cx="1983105"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实验结论</a:t>
            </a:r>
          </a:p>
        </p:txBody>
      </p:sp>
      <p:sp>
        <p:nvSpPr>
          <p:cNvPr id="7" name="文本框 6"/>
          <p:cNvSpPr txBox="1"/>
          <p:nvPr/>
        </p:nvSpPr>
        <p:spPr>
          <a:xfrm>
            <a:off x="6760210" y="4173855"/>
            <a:ext cx="102235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内容</a:t>
            </a:r>
          </a:p>
        </p:txBody>
      </p:sp>
      <p:sp>
        <p:nvSpPr>
          <p:cNvPr id="11" name="文本框 10"/>
          <p:cNvSpPr txBox="1"/>
          <p:nvPr/>
        </p:nvSpPr>
        <p:spPr>
          <a:xfrm>
            <a:off x="6760210" y="5374640"/>
            <a:ext cx="3510280" cy="521970"/>
          </a:xfrm>
          <a:prstGeom prst="rect">
            <a:avLst/>
          </a:prstGeom>
          <a:noFill/>
          <a:ln>
            <a:solidFill>
              <a:srgbClr val="036EB8"/>
            </a:solidFill>
          </a:ln>
        </p:spPr>
        <p:txBody>
          <a:bodyPr wrap="square" rtlCol="0">
            <a:spAutoFit/>
          </a:bodyPr>
          <a:lstStyle/>
          <a:p>
            <a:pPr lvl="0" algn="l">
              <a:buClrTx/>
              <a:buSzTx/>
              <a:buFontTx/>
            </a:pPr>
            <a:r>
              <a:rPr lang="zh-CN" altLang="en-US" sz="2800" dirty="0">
                <a:latin typeface="微软雅黑" panose="020B0503020204020204" charset="-122"/>
                <a:ea typeface="微软雅黑" panose="020B0503020204020204" charset="-122"/>
                <a:sym typeface="+mn-ea"/>
              </a:rPr>
              <a:t>物理学基本定律之一</a:t>
            </a:r>
          </a:p>
        </p:txBody>
      </p:sp>
      <p:sp>
        <p:nvSpPr>
          <p:cNvPr id="10" name="文本框 9"/>
          <p:cNvSpPr txBox="1"/>
          <p:nvPr/>
        </p:nvSpPr>
        <p:spPr>
          <a:xfrm>
            <a:off x="6751320" y="2953385"/>
            <a:ext cx="3133725" cy="521970"/>
          </a:xfrm>
          <a:prstGeom prst="rect">
            <a:avLst/>
          </a:prstGeom>
          <a:noFill/>
          <a:ln>
            <a:solidFill>
              <a:srgbClr val="036EB8"/>
            </a:solidFill>
          </a:ln>
        </p:spPr>
        <p:txBody>
          <a:bodyPr wrap="square" rtlCol="0">
            <a:spAutoFit/>
          </a:bodyPr>
          <a:lstStyle/>
          <a:p>
            <a:pPr lvl="0" algn="l">
              <a:buClrTx/>
              <a:buSzTx/>
              <a:buFontTx/>
            </a:pPr>
            <a:r>
              <a:rPr lang="en-US" altLang="zh-CN" sz="2800" dirty="0">
                <a:latin typeface="微软雅黑" panose="020B0503020204020204" charset="-122"/>
                <a:ea typeface="微软雅黑" panose="020B0503020204020204" charset="-122"/>
                <a:sym typeface="+mn-ea"/>
              </a:rPr>
              <a:t>“</a:t>
            </a:r>
            <a:r>
              <a:rPr lang="zh-CN" altLang="en-US" sz="2800" dirty="0">
                <a:latin typeface="微软雅黑" panose="020B0503020204020204" charset="-122"/>
                <a:ea typeface="微软雅黑" panose="020B0503020204020204" charset="-122"/>
                <a:sym typeface="+mn-ea"/>
              </a:rPr>
              <a:t>理想实验</a:t>
            </a:r>
            <a:r>
              <a:rPr lang="en-US" altLang="zh-CN" sz="2800" dirty="0">
                <a:latin typeface="微软雅黑" panose="020B0503020204020204" charset="-122"/>
                <a:ea typeface="微软雅黑" panose="020B0503020204020204" charset="-122"/>
                <a:sym typeface="+mn-ea"/>
              </a:rPr>
              <a:t>”</a:t>
            </a:r>
            <a:r>
              <a:rPr lang="zh-CN" altLang="en-US" sz="2800" dirty="0">
                <a:latin typeface="微软雅黑" panose="020B0503020204020204" charset="-122"/>
                <a:ea typeface="微软雅黑" panose="020B0503020204020204" charset="-122"/>
                <a:sym typeface="+mn-ea"/>
              </a:rPr>
              <a:t>法</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25" grpId="0" bldLvl="0" animBg="1"/>
      <p:bldP spid="8" grpId="0" bldLvl="0" animBg="1"/>
      <p:bldP spid="3" grpId="0" bldLvl="0" animBg="1"/>
      <p:bldP spid="6" grpId="0" bldLvl="0" animBg="1"/>
      <p:bldP spid="4" grpId="0" bldLvl="0" animBg="1"/>
      <p:bldP spid="7" grpId="0" bldLvl="0" animBg="1"/>
      <p:bldP spid="11" grpId="0" bldLvl="0" animBg="1"/>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s://photo-static-api.fotomore.com/creative/vcg/400/new/VCG41N2158958772.jpg?uid=386&amp;timestamp=1719477204&amp;sign=64b1f2013d9c5e8f331a858ff56368d8" descr="夏天，妈妈和女儿在公园里骑滑板车。幸福的家庭一起在大自然中玩耍。本空间"/>
          <p:cNvPicPr>
            <a:picLocks noChangeAspect="1"/>
          </p:cNvPicPr>
          <p:nvPr/>
        </p:nvPicPr>
        <p:blipFill>
          <a:blip r:embed="rId3"/>
          <a:stretch>
            <a:fillRect/>
          </a:stretch>
        </p:blipFill>
        <p:spPr>
          <a:xfrm>
            <a:off x="5916295" y="1746885"/>
            <a:ext cx="5792470" cy="3860800"/>
          </a:xfrm>
          <a:prstGeom prst="rect">
            <a:avLst/>
          </a:prstGeom>
        </p:spPr>
      </p:pic>
      <p:sp>
        <p:nvSpPr>
          <p:cNvPr id="3" name="文本框 2"/>
          <p:cNvSpPr txBox="1"/>
          <p:nvPr/>
        </p:nvSpPr>
        <p:spPr>
          <a:xfrm>
            <a:off x="1209040" y="2015490"/>
            <a:ext cx="4064000" cy="3322955"/>
          </a:xfrm>
          <a:prstGeom prst="rect">
            <a:avLst/>
          </a:prstGeom>
          <a:noFill/>
        </p:spPr>
        <p:txBody>
          <a:bodyPr wrap="square" rtlCol="0">
            <a:spAutoFit/>
          </a:bodyPr>
          <a:lstStyle/>
          <a:p>
            <a:pPr>
              <a:lnSpc>
                <a:spcPct val="150000"/>
              </a:lnSpc>
            </a:pPr>
            <a:r>
              <a:rPr lang="zh-CN" altLang="en-US" sz="2800"/>
              <a:t>玩滑板车时，滑板车运动一段时间后会停下来，再次蹬地，滑板车又会运动下去。你认为运动需要力来维持吗？</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163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阻力对物体的影响</a:t>
            </a:r>
          </a:p>
        </p:txBody>
      </p:sp>
      <p:grpSp>
        <p:nvGrpSpPr>
          <p:cNvPr id="14" name="组合 13"/>
          <p:cNvGrpSpPr/>
          <p:nvPr/>
        </p:nvGrpSpPr>
        <p:grpSpPr>
          <a:xfrm>
            <a:off x="334900" y="1993612"/>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29"/>
          <p:cNvSpPr txBox="1"/>
          <p:nvPr/>
        </p:nvSpPr>
        <p:spPr>
          <a:xfrm>
            <a:off x="899795" y="1781810"/>
            <a:ext cx="6520180" cy="607695"/>
          </a:xfrm>
          <a:prstGeom prst="rect">
            <a:avLst/>
          </a:prstGeom>
          <a:noFill/>
        </p:spPr>
        <p:txBody>
          <a:bodyPr wrap="square" rtlCol="0">
            <a:spAutoFit/>
          </a:bodyPr>
          <a:lstStyle/>
          <a:p>
            <a:pPr>
              <a:lnSpc>
                <a:spcPct val="120000"/>
              </a:lnSpc>
            </a:pPr>
            <a:r>
              <a:rPr lang="zh-CN" altLang="en-US" sz="2800">
                <a:latin typeface="宋体" panose="02010600030101010101" pitchFamily="2" charset="-122"/>
                <a:ea typeface="宋体" panose="02010600030101010101" pitchFamily="2" charset="-122"/>
              </a:rPr>
              <a:t>生活中有许多类似滑板车运动的例子。</a:t>
            </a:r>
          </a:p>
        </p:txBody>
      </p:sp>
      <p:sp>
        <p:nvSpPr>
          <p:cNvPr id="3" name="文本框 2"/>
          <p:cNvSpPr txBox="1"/>
          <p:nvPr/>
        </p:nvSpPr>
        <p:spPr>
          <a:xfrm>
            <a:off x="899795" y="5252085"/>
            <a:ext cx="10175875" cy="1124585"/>
          </a:xfrm>
          <a:prstGeom prst="rect">
            <a:avLst/>
          </a:prstGeom>
          <a:noFill/>
        </p:spPr>
        <p:txBody>
          <a:bodyPr wrap="square" rtlCol="0">
            <a:spAutoFit/>
          </a:bodyPr>
          <a:lstStyle/>
          <a:p>
            <a:pPr>
              <a:lnSpc>
                <a:spcPct val="120000"/>
              </a:lnSpc>
            </a:pPr>
            <a:r>
              <a:rPr lang="zh-CN" altLang="en-US" sz="2800">
                <a:latin typeface="宋体" panose="02010600030101010101" pitchFamily="2" charset="-122"/>
                <a:ea typeface="宋体" panose="02010600030101010101" pitchFamily="2" charset="-122"/>
              </a:rPr>
              <a:t>生活经验告诉我们，保持物体的运动，就必须要施加力的作用。但真的是这样吗？</a:t>
            </a:r>
          </a:p>
        </p:txBody>
      </p:sp>
      <p:pic>
        <p:nvPicPr>
          <p:cNvPr id="5" name="图片 4" descr="8-4"/>
          <p:cNvPicPr>
            <a:picLocks noChangeAspect="1"/>
          </p:cNvPicPr>
          <p:nvPr/>
        </p:nvPicPr>
        <p:blipFill>
          <a:blip r:embed="rId3"/>
          <a:srcRect r="11664"/>
          <a:stretch>
            <a:fillRect/>
          </a:stretch>
        </p:blipFill>
        <p:spPr>
          <a:xfrm>
            <a:off x="899795" y="2675255"/>
            <a:ext cx="3034665" cy="2290445"/>
          </a:xfrm>
          <a:prstGeom prst="rect">
            <a:avLst/>
          </a:prstGeom>
        </p:spPr>
      </p:pic>
      <p:pic>
        <p:nvPicPr>
          <p:cNvPr id="100" name="图片 99"/>
          <p:cNvPicPr/>
          <p:nvPr/>
        </p:nvPicPr>
        <p:blipFill>
          <a:blip r:embed="rId4"/>
          <a:srcRect t="40479" r="8446" b="5704"/>
          <a:stretch>
            <a:fillRect/>
          </a:stretch>
        </p:blipFill>
        <p:spPr>
          <a:xfrm>
            <a:off x="4195445" y="2672080"/>
            <a:ext cx="2811145" cy="2293620"/>
          </a:xfrm>
          <a:prstGeom prst="rect">
            <a:avLst/>
          </a:prstGeom>
          <a:noFill/>
          <a:ln w="9525">
            <a:noFill/>
          </a:ln>
        </p:spPr>
      </p:pic>
      <p:pic>
        <p:nvPicPr>
          <p:cNvPr id="101" name="图片 100"/>
          <p:cNvPicPr/>
          <p:nvPr/>
        </p:nvPicPr>
        <p:blipFill>
          <a:blip r:embed="rId5"/>
          <a:stretch>
            <a:fillRect/>
          </a:stretch>
        </p:blipFill>
        <p:spPr>
          <a:xfrm>
            <a:off x="7267575" y="2672080"/>
            <a:ext cx="3689985" cy="2296795"/>
          </a:xfrm>
          <a:prstGeom prst="rect">
            <a:avLst/>
          </a:prstGeom>
          <a:noFill/>
          <a:ln w="9525">
            <a:noFill/>
          </a:ln>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randombar(horizontal)">
                                      <p:cBhvr>
                                        <p:cTn id="11" dur="500"/>
                                        <p:tgtEl>
                                          <p:spTgt spid="10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randombar(horizontal)">
                                      <p:cBhvr>
                                        <p:cTn id="15" dur="500"/>
                                        <p:tgtEl>
                                          <p:spTgt spid="10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163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阻力对物体的影响</a:t>
            </a:r>
          </a:p>
        </p:txBody>
      </p:sp>
      <p:grpSp>
        <p:nvGrpSpPr>
          <p:cNvPr id="14" name="组合 13"/>
          <p:cNvGrpSpPr/>
          <p:nvPr/>
        </p:nvGrpSpPr>
        <p:grpSpPr>
          <a:xfrm>
            <a:off x="334900" y="1993612"/>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2" name="图片 101"/>
          <p:cNvPicPr/>
          <p:nvPr/>
        </p:nvPicPr>
        <p:blipFill>
          <a:blip r:embed="rId3"/>
          <a:stretch>
            <a:fillRect/>
          </a:stretch>
        </p:blipFill>
        <p:spPr>
          <a:xfrm>
            <a:off x="8418195" y="1198880"/>
            <a:ext cx="2363470" cy="2664460"/>
          </a:xfrm>
          <a:prstGeom prst="rect">
            <a:avLst/>
          </a:prstGeom>
          <a:noFill/>
          <a:ln w="9525">
            <a:noFill/>
          </a:ln>
        </p:spPr>
      </p:pic>
      <p:pic>
        <p:nvPicPr>
          <p:cNvPr id="103" name="图片 102"/>
          <p:cNvPicPr/>
          <p:nvPr/>
        </p:nvPicPr>
        <p:blipFill>
          <a:blip r:embed="rId4"/>
          <a:stretch>
            <a:fillRect/>
          </a:stretch>
        </p:blipFill>
        <p:spPr>
          <a:xfrm>
            <a:off x="8418195" y="3863340"/>
            <a:ext cx="2363470" cy="2548890"/>
          </a:xfrm>
          <a:prstGeom prst="rect">
            <a:avLst/>
          </a:prstGeom>
          <a:noFill/>
          <a:ln w="9525">
            <a:noFill/>
          </a:ln>
        </p:spPr>
      </p:pic>
      <p:sp>
        <p:nvSpPr>
          <p:cNvPr id="9" name="文本框 8"/>
          <p:cNvSpPr txBox="1"/>
          <p:nvPr/>
        </p:nvSpPr>
        <p:spPr>
          <a:xfrm>
            <a:off x="899795" y="1758950"/>
            <a:ext cx="6753225" cy="1124585"/>
          </a:xfrm>
          <a:prstGeom prst="rect">
            <a:avLst/>
          </a:prstGeom>
          <a:noFill/>
        </p:spPr>
        <p:txBody>
          <a:bodyPr wrap="square" rtlCol="0" anchor="t">
            <a:spAutoFit/>
          </a:bodyPr>
          <a:lstStyle/>
          <a:p>
            <a:pPr>
              <a:lnSpc>
                <a:spcPct val="120000"/>
              </a:lnSpc>
            </a:pPr>
            <a:r>
              <a:rPr lang="zh-CN" altLang="en-US" sz="2800"/>
              <a:t>早在</a:t>
            </a:r>
            <a:r>
              <a:rPr lang="en-US" altLang="zh-CN" sz="2800"/>
              <a:t>2000</a:t>
            </a:r>
            <a:r>
              <a:rPr lang="zh-CN" altLang="en-US" sz="2800"/>
              <a:t>多年前，亚里士多德就提出过:</a:t>
            </a:r>
          </a:p>
          <a:p>
            <a:pPr>
              <a:lnSpc>
                <a:spcPct val="120000"/>
              </a:lnSpc>
            </a:pPr>
            <a:r>
              <a:rPr lang="zh-CN" altLang="en-US" sz="2800"/>
              <a:t>力是维持物体运动状态的原因。</a:t>
            </a:r>
          </a:p>
        </p:txBody>
      </p:sp>
      <p:sp>
        <p:nvSpPr>
          <p:cNvPr id="10" name="文本框 9"/>
          <p:cNvSpPr txBox="1"/>
          <p:nvPr/>
        </p:nvSpPr>
        <p:spPr>
          <a:xfrm>
            <a:off x="899795" y="3015615"/>
            <a:ext cx="7007860" cy="1124585"/>
          </a:xfrm>
          <a:prstGeom prst="rect">
            <a:avLst/>
          </a:prstGeom>
          <a:noFill/>
        </p:spPr>
        <p:txBody>
          <a:bodyPr wrap="square" rtlCol="0">
            <a:spAutoFit/>
          </a:bodyPr>
          <a:lstStyle/>
          <a:p>
            <a:pPr>
              <a:lnSpc>
                <a:spcPct val="120000"/>
              </a:lnSpc>
            </a:pPr>
            <a:r>
              <a:rPr lang="zh-CN" altLang="en-US" sz="2800">
                <a:latin typeface="宋体" panose="02010600030101010101" pitchFamily="2" charset="-122"/>
                <a:ea typeface="宋体" panose="02010600030101010101" pitchFamily="2" charset="-122"/>
                <a:cs typeface="宋体" panose="02010600030101010101" pitchFamily="2" charset="-122"/>
              </a:rPr>
              <a:t>这是他靠平时的生活经验得出的一个结论。没有经过实验的验证,也没有经过思维推理。</a:t>
            </a:r>
          </a:p>
        </p:txBody>
      </p:sp>
      <p:sp>
        <p:nvSpPr>
          <p:cNvPr id="11" name="文本框 10"/>
          <p:cNvSpPr txBox="1"/>
          <p:nvPr/>
        </p:nvSpPr>
        <p:spPr>
          <a:xfrm>
            <a:off x="899795" y="4272915"/>
            <a:ext cx="7007860" cy="2158365"/>
          </a:xfrm>
          <a:prstGeom prst="rect">
            <a:avLst/>
          </a:prstGeom>
          <a:noFill/>
        </p:spPr>
        <p:txBody>
          <a:bodyPr wrap="square" rtlCol="0">
            <a:spAutoFit/>
          </a:bodyPr>
          <a:lstStyle/>
          <a:p>
            <a:pPr>
              <a:lnSpc>
                <a:spcPct val="120000"/>
              </a:lnSpc>
            </a:pPr>
            <a:r>
              <a:rPr lang="en-US" altLang="zh-CN" sz="2800"/>
              <a:t>500</a:t>
            </a:r>
            <a:r>
              <a:rPr lang="zh-CN" altLang="en-US" sz="2800"/>
              <a:t>多年前，伽利略却有不同的观点，他通过实验分析得到：物体的运动并不需要力来维持，运动的物体之所以会停下来，是因为受到了阻力。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wipe(down)">
                                      <p:cBhvr>
                                        <p:cTn id="11" dur="5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wipe(down)">
                                      <p:cBhvr>
                                        <p:cTn id="25"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163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阻力对物体的影响</a:t>
            </a:r>
          </a:p>
        </p:txBody>
      </p:sp>
      <p:grpSp>
        <p:nvGrpSpPr>
          <p:cNvPr id="14" name="组合 13"/>
          <p:cNvGrpSpPr/>
          <p:nvPr/>
        </p:nvGrpSpPr>
        <p:grpSpPr>
          <a:xfrm>
            <a:off x="334900" y="1945987"/>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58950"/>
            <a:ext cx="5267960" cy="565150"/>
          </a:xfrm>
          <a:prstGeom prst="rect">
            <a:avLst/>
          </a:prstGeom>
          <a:noFill/>
        </p:spPr>
        <p:txBody>
          <a:bodyPr wrap="square" rtlCol="0" anchor="t">
            <a:spAutoFit/>
          </a:bodyPr>
          <a:lstStyle/>
          <a:p>
            <a:pPr>
              <a:lnSpc>
                <a:spcPct val="110000"/>
              </a:lnSpc>
            </a:pPr>
            <a:r>
              <a:rPr lang="zh-CN" altLang="en-US" sz="2800">
                <a:latin typeface="宋体" panose="02010600030101010101" pitchFamily="2" charset="-122"/>
                <a:ea typeface="宋体" panose="02010600030101010101" pitchFamily="2" charset="-122"/>
              </a:rPr>
              <a:t>演示：阻力对物体的运动的影响</a:t>
            </a:r>
          </a:p>
        </p:txBody>
      </p:sp>
      <p:pic>
        <p:nvPicPr>
          <p:cNvPr id="3" name="图片 2"/>
          <p:cNvPicPr>
            <a:picLocks noChangeAspect="1"/>
          </p:cNvPicPr>
          <p:nvPr/>
        </p:nvPicPr>
        <p:blipFill>
          <a:blip r:embed="rId3"/>
          <a:stretch>
            <a:fillRect/>
          </a:stretch>
        </p:blipFill>
        <p:spPr>
          <a:xfrm>
            <a:off x="5511800" y="2682875"/>
            <a:ext cx="5975985" cy="2788285"/>
          </a:xfrm>
          <a:prstGeom prst="rect">
            <a:avLst/>
          </a:prstGeom>
        </p:spPr>
      </p:pic>
      <p:sp>
        <p:nvSpPr>
          <p:cNvPr id="5" name="文本框 4"/>
          <p:cNvSpPr txBox="1"/>
          <p:nvPr/>
        </p:nvSpPr>
        <p:spPr>
          <a:xfrm>
            <a:off x="987425" y="2385060"/>
            <a:ext cx="4222750" cy="4310380"/>
          </a:xfrm>
          <a:prstGeom prst="rect">
            <a:avLst/>
          </a:prstGeom>
          <a:noFill/>
        </p:spPr>
        <p:txBody>
          <a:bodyPr wrap="square" rtlCol="0">
            <a:spAutoFit/>
          </a:bodyPr>
          <a:lstStyle/>
          <a:p>
            <a:pPr>
              <a:lnSpc>
                <a:spcPct val="140000"/>
              </a:lnSpc>
            </a:pPr>
            <a:r>
              <a:rPr lang="zh-CN" altLang="en-US" sz="2800">
                <a:latin typeface="宋体" panose="02010600030101010101" pitchFamily="2" charset="-122"/>
                <a:ea typeface="宋体" panose="02010600030101010101" pitchFamily="2" charset="-122"/>
              </a:rPr>
              <a:t>将棉布铺在水平木板上，让小车从斜面</a:t>
            </a:r>
            <a:r>
              <a:rPr lang="zh-CN" altLang="en-US" sz="2800">
                <a:latin typeface="微软雅黑" panose="020B0503020204020204" charset="-122"/>
                <a:ea typeface="微软雅黑" panose="020B0503020204020204" charset="-122"/>
              </a:rPr>
              <a:t>顶端</a:t>
            </a:r>
            <a:r>
              <a:rPr lang="zh-CN" altLang="en-US" sz="2800">
                <a:latin typeface="宋体" panose="02010600030101010101" pitchFamily="2" charset="-122"/>
                <a:ea typeface="宋体" panose="02010600030101010101" pitchFamily="2" charset="-122"/>
              </a:rPr>
              <a:t>由</a:t>
            </a:r>
            <a:r>
              <a:rPr lang="zh-CN" altLang="en-US" sz="2800">
                <a:latin typeface="微软雅黑" panose="020B0503020204020204" charset="-122"/>
                <a:ea typeface="微软雅黑" panose="020B0503020204020204" charset="-122"/>
              </a:rPr>
              <a:t>静止</a:t>
            </a:r>
            <a:r>
              <a:rPr lang="zh-CN" altLang="en-US" sz="2800">
                <a:latin typeface="宋体" panose="02010600030101010101" pitchFamily="2" charset="-122"/>
                <a:ea typeface="宋体" panose="02010600030101010101" pitchFamily="2" charset="-122"/>
              </a:rPr>
              <a:t>滑下，观察小车在棉布上滑行的距离；去掉木板上的棉布，再次让小车从斜面顶端由静止滑下，观察小车在木板上的滑行距离。</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163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阻力对物体的影响</a:t>
            </a:r>
          </a:p>
        </p:txBody>
      </p:sp>
      <p:grpSp>
        <p:nvGrpSpPr>
          <p:cNvPr id="14" name="组合 13"/>
          <p:cNvGrpSpPr/>
          <p:nvPr/>
        </p:nvGrpSpPr>
        <p:grpSpPr>
          <a:xfrm>
            <a:off x="334900" y="1945987"/>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58950"/>
            <a:ext cx="5267960" cy="565150"/>
          </a:xfrm>
          <a:prstGeom prst="rect">
            <a:avLst/>
          </a:prstGeom>
          <a:noFill/>
        </p:spPr>
        <p:txBody>
          <a:bodyPr wrap="square" rtlCol="0" anchor="t">
            <a:spAutoFit/>
          </a:bodyPr>
          <a:lstStyle/>
          <a:p>
            <a:pPr>
              <a:lnSpc>
                <a:spcPct val="110000"/>
              </a:lnSpc>
            </a:pPr>
            <a:r>
              <a:rPr lang="zh-CN" altLang="en-US" sz="2800">
                <a:latin typeface="宋体" panose="02010600030101010101" pitchFamily="2" charset="-122"/>
                <a:ea typeface="宋体" panose="02010600030101010101" pitchFamily="2" charset="-122"/>
              </a:rPr>
              <a:t>演示：阻力对物体的运动的影响</a:t>
            </a:r>
          </a:p>
        </p:txBody>
      </p:sp>
      <p:pic>
        <p:nvPicPr>
          <p:cNvPr id="3" name="实验活动2：阻力对物体运动的影响">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2614295" y="2473960"/>
            <a:ext cx="6506210" cy="389572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163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阻力对物体的影响</a:t>
            </a:r>
          </a:p>
        </p:txBody>
      </p:sp>
      <p:grpSp>
        <p:nvGrpSpPr>
          <p:cNvPr id="14" name="组合 13"/>
          <p:cNvGrpSpPr/>
          <p:nvPr/>
        </p:nvGrpSpPr>
        <p:grpSpPr>
          <a:xfrm>
            <a:off x="334900" y="1926937"/>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58950"/>
            <a:ext cx="5267960" cy="565150"/>
          </a:xfrm>
          <a:prstGeom prst="rect">
            <a:avLst/>
          </a:prstGeom>
          <a:noFill/>
        </p:spPr>
        <p:txBody>
          <a:bodyPr wrap="square" rtlCol="0" anchor="t">
            <a:spAutoFit/>
          </a:bodyPr>
          <a:lstStyle/>
          <a:p>
            <a:pPr>
              <a:lnSpc>
                <a:spcPct val="110000"/>
              </a:lnSpc>
            </a:pPr>
            <a:r>
              <a:rPr lang="zh-CN" altLang="en-US" sz="2800">
                <a:latin typeface="宋体" panose="02010600030101010101" pitchFamily="2" charset="-122"/>
                <a:ea typeface="宋体" panose="02010600030101010101" pitchFamily="2" charset="-122"/>
              </a:rPr>
              <a:t>演示：阻力对物体的运动的影响</a:t>
            </a:r>
          </a:p>
        </p:txBody>
      </p:sp>
      <p:grpSp>
        <p:nvGrpSpPr>
          <p:cNvPr id="11" name="组合 10"/>
          <p:cNvGrpSpPr/>
          <p:nvPr/>
        </p:nvGrpSpPr>
        <p:grpSpPr>
          <a:xfrm>
            <a:off x="334900" y="2830542"/>
            <a:ext cx="295322" cy="210471"/>
            <a:chOff x="435463" y="1226414"/>
            <a:chExt cx="295380" cy="210512"/>
          </a:xfrm>
        </p:grpSpPr>
        <p:sp>
          <p:nvSpPr>
            <p:cNvPr id="12" name="矩形 11"/>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899795" y="2674620"/>
            <a:ext cx="1961515" cy="521970"/>
          </a:xfrm>
          <a:prstGeom prst="rect">
            <a:avLst/>
          </a:prstGeom>
          <a:noFill/>
        </p:spPr>
        <p:txBody>
          <a:bodyPr wrap="square" rtlCol="0">
            <a:spAutoFit/>
          </a:bodyPr>
          <a:lstStyle/>
          <a:p>
            <a:r>
              <a:rPr lang="zh-CN" altLang="en-US" sz="2800"/>
              <a:t>实验数据</a:t>
            </a:r>
          </a:p>
        </p:txBody>
      </p:sp>
      <p:graphicFrame>
        <p:nvGraphicFramePr>
          <p:cNvPr id="5" name="表格 4"/>
          <p:cNvGraphicFramePr/>
          <p:nvPr>
            <p:custDataLst>
              <p:tags r:id="rId2"/>
            </p:custDataLst>
          </p:nvPr>
        </p:nvGraphicFramePr>
        <p:xfrm>
          <a:off x="2487930" y="3242310"/>
          <a:ext cx="7703820" cy="2724150"/>
        </p:xfrm>
        <a:graphic>
          <a:graphicData uri="http://schemas.openxmlformats.org/drawingml/2006/table">
            <a:tbl>
              <a:tblPr firstRow="1" bandRow="1">
                <a:tableStyleId>{5C22544A-7EE6-4342-B048-85BDC9FD1C3A}</a:tableStyleId>
              </a:tblPr>
              <a:tblGrid>
                <a:gridCol w="2567940">
                  <a:extLst>
                    <a:ext uri="{9D8B030D-6E8A-4147-A177-3AD203B41FA5}">
                      <a16:colId xmlns:a16="http://schemas.microsoft.com/office/drawing/2014/main" val="20000"/>
                    </a:ext>
                  </a:extLst>
                </a:gridCol>
                <a:gridCol w="2567940">
                  <a:extLst>
                    <a:ext uri="{9D8B030D-6E8A-4147-A177-3AD203B41FA5}">
                      <a16:colId xmlns:a16="http://schemas.microsoft.com/office/drawing/2014/main" val="20001"/>
                    </a:ext>
                  </a:extLst>
                </a:gridCol>
                <a:gridCol w="2567940">
                  <a:extLst>
                    <a:ext uri="{9D8B030D-6E8A-4147-A177-3AD203B41FA5}">
                      <a16:colId xmlns:a16="http://schemas.microsoft.com/office/drawing/2014/main" val="20002"/>
                    </a:ext>
                  </a:extLst>
                </a:gridCol>
              </a:tblGrid>
              <a:tr h="908050">
                <a:tc>
                  <a:txBody>
                    <a:bodyPr/>
                    <a:lstStyle/>
                    <a:p>
                      <a:pPr algn="ctr">
                        <a:buNone/>
                      </a:pPr>
                      <a:r>
                        <a:rPr lang="zh-CN" altLang="en-US" sz="3200"/>
                        <a:t>滑行面</a:t>
                      </a:r>
                    </a:p>
                  </a:txBody>
                  <a:tcPr anchor="ctr"/>
                </a:tc>
                <a:tc>
                  <a:txBody>
                    <a:bodyPr/>
                    <a:lstStyle/>
                    <a:p>
                      <a:pPr algn="ctr">
                        <a:buNone/>
                      </a:pPr>
                      <a:r>
                        <a:rPr lang="zh-CN" altLang="en-US" sz="3200"/>
                        <a:t>滑行阻力</a:t>
                      </a:r>
                    </a:p>
                  </a:txBody>
                  <a:tcPr anchor="ctr"/>
                </a:tc>
                <a:tc>
                  <a:txBody>
                    <a:bodyPr/>
                    <a:lstStyle/>
                    <a:p>
                      <a:pPr algn="ctr">
                        <a:buNone/>
                      </a:pPr>
                      <a:r>
                        <a:rPr lang="zh-CN" altLang="en-US" sz="3200"/>
                        <a:t>滑行距离</a:t>
                      </a:r>
                    </a:p>
                  </a:txBody>
                  <a:tcPr anchor="ctr"/>
                </a:tc>
                <a:extLst>
                  <a:ext uri="{0D108BD9-81ED-4DB2-BD59-A6C34878D82A}">
                    <a16:rowId xmlns:a16="http://schemas.microsoft.com/office/drawing/2014/main" val="10000"/>
                  </a:ext>
                </a:extLst>
              </a:tr>
              <a:tr h="908050">
                <a:tc>
                  <a:txBody>
                    <a:bodyPr/>
                    <a:lstStyle/>
                    <a:p>
                      <a:pPr algn="ctr">
                        <a:buNone/>
                      </a:pPr>
                      <a:r>
                        <a:rPr lang="zh-CN" altLang="en-US" sz="3200"/>
                        <a:t>木板</a:t>
                      </a:r>
                    </a:p>
                  </a:txBody>
                  <a:tcPr anchor="ctr"/>
                </a:tc>
                <a:tc>
                  <a:txBody>
                    <a:bodyPr/>
                    <a:lstStyle/>
                    <a:p>
                      <a:pPr algn="ctr">
                        <a:buNone/>
                      </a:pPr>
                      <a:r>
                        <a:rPr lang="zh-CN" altLang="en-US" sz="3200"/>
                        <a:t>较小</a:t>
                      </a:r>
                    </a:p>
                  </a:txBody>
                  <a:tcPr anchor="ctr"/>
                </a:tc>
                <a:tc>
                  <a:txBody>
                    <a:bodyPr/>
                    <a:lstStyle/>
                    <a:p>
                      <a:pPr algn="ctr">
                        <a:buNone/>
                      </a:pPr>
                      <a:r>
                        <a:rPr lang="en-US" altLang="zh-CN" sz="3200"/>
                        <a:t>42cm</a:t>
                      </a:r>
                    </a:p>
                  </a:txBody>
                  <a:tcPr anchor="ctr"/>
                </a:tc>
                <a:extLst>
                  <a:ext uri="{0D108BD9-81ED-4DB2-BD59-A6C34878D82A}">
                    <a16:rowId xmlns:a16="http://schemas.microsoft.com/office/drawing/2014/main" val="10001"/>
                  </a:ext>
                </a:extLst>
              </a:tr>
              <a:tr h="908050">
                <a:tc>
                  <a:txBody>
                    <a:bodyPr/>
                    <a:lstStyle/>
                    <a:p>
                      <a:pPr algn="ctr">
                        <a:buNone/>
                      </a:pPr>
                      <a:r>
                        <a:rPr lang="zh-CN" altLang="en-US" sz="3200"/>
                        <a:t>毛巾</a:t>
                      </a:r>
                    </a:p>
                  </a:txBody>
                  <a:tcPr anchor="ctr"/>
                </a:tc>
                <a:tc>
                  <a:txBody>
                    <a:bodyPr/>
                    <a:lstStyle/>
                    <a:p>
                      <a:pPr algn="ctr">
                        <a:buNone/>
                      </a:pPr>
                      <a:r>
                        <a:rPr lang="zh-CN" altLang="en-US" sz="3200"/>
                        <a:t>较大</a:t>
                      </a:r>
                    </a:p>
                  </a:txBody>
                  <a:tcPr anchor="ctr"/>
                </a:tc>
                <a:tc>
                  <a:txBody>
                    <a:bodyPr/>
                    <a:lstStyle/>
                    <a:p>
                      <a:pPr algn="ctr">
                        <a:buNone/>
                      </a:pPr>
                      <a:r>
                        <a:rPr lang="en-US" altLang="zh-CN" sz="3200"/>
                        <a:t>14.5cm</a:t>
                      </a:r>
                    </a:p>
                  </a:txBody>
                  <a:tcPr anchor="ctr"/>
                </a:tc>
                <a:extLst>
                  <a:ext uri="{0D108BD9-81ED-4DB2-BD59-A6C34878D82A}">
                    <a16:rowId xmlns:a16="http://schemas.microsoft.com/office/drawing/2014/main" val="10002"/>
                  </a:ext>
                </a:extLst>
              </a:tr>
            </a:tbl>
          </a:graphicData>
        </a:graphic>
      </p:graphicFrame>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163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阻力对物体的影响</a:t>
            </a:r>
          </a:p>
        </p:txBody>
      </p:sp>
      <p:grpSp>
        <p:nvGrpSpPr>
          <p:cNvPr id="14" name="组合 13"/>
          <p:cNvGrpSpPr/>
          <p:nvPr/>
        </p:nvGrpSpPr>
        <p:grpSpPr>
          <a:xfrm>
            <a:off x="334900" y="1926937"/>
            <a:ext cx="295322" cy="210471"/>
            <a:chOff x="435463" y="1226414"/>
            <a:chExt cx="295380" cy="210512"/>
          </a:xfrm>
        </p:grpSpPr>
        <p:sp>
          <p:nvSpPr>
            <p:cNvPr id="15" name="矩形 14"/>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58950"/>
            <a:ext cx="5267960" cy="565150"/>
          </a:xfrm>
          <a:prstGeom prst="rect">
            <a:avLst/>
          </a:prstGeom>
          <a:noFill/>
        </p:spPr>
        <p:txBody>
          <a:bodyPr wrap="square" rtlCol="0" anchor="t">
            <a:spAutoFit/>
          </a:bodyPr>
          <a:lstStyle/>
          <a:p>
            <a:pPr>
              <a:lnSpc>
                <a:spcPct val="110000"/>
              </a:lnSpc>
            </a:pPr>
            <a:r>
              <a:rPr lang="zh-CN" altLang="en-US" sz="2800">
                <a:latin typeface="宋体" panose="02010600030101010101" pitchFamily="2" charset="-122"/>
                <a:ea typeface="宋体" panose="02010600030101010101" pitchFamily="2" charset="-122"/>
              </a:rPr>
              <a:t>演示：阻力对物体的运动的影响</a:t>
            </a:r>
          </a:p>
        </p:txBody>
      </p:sp>
      <p:grpSp>
        <p:nvGrpSpPr>
          <p:cNvPr id="11" name="组合 10"/>
          <p:cNvGrpSpPr/>
          <p:nvPr/>
        </p:nvGrpSpPr>
        <p:grpSpPr>
          <a:xfrm>
            <a:off x="334900" y="2830542"/>
            <a:ext cx="295322" cy="210471"/>
            <a:chOff x="435463" y="1226414"/>
            <a:chExt cx="295380" cy="210512"/>
          </a:xfrm>
        </p:grpSpPr>
        <p:sp>
          <p:nvSpPr>
            <p:cNvPr id="12" name="矩形 11"/>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899795" y="2712085"/>
            <a:ext cx="5267960" cy="1383665"/>
          </a:xfrm>
          <a:prstGeom prst="rect">
            <a:avLst/>
          </a:prstGeom>
          <a:noFill/>
        </p:spPr>
        <p:txBody>
          <a:bodyPr wrap="square" rtlCol="0">
            <a:spAutoFit/>
          </a:bodyPr>
          <a:lstStyle/>
          <a:p>
            <a:r>
              <a:rPr lang="zh-CN" altLang="en-US" sz="2800"/>
              <a:t>实验结论：去掉木板上的棉布，运动的小车所受的阻力减小，向前滑行的距离变大。</a:t>
            </a:r>
          </a:p>
        </p:txBody>
      </p:sp>
      <p:pic>
        <p:nvPicPr>
          <p:cNvPr id="3" name="图片 2"/>
          <p:cNvPicPr>
            <a:picLocks noChangeAspect="1"/>
          </p:cNvPicPr>
          <p:nvPr/>
        </p:nvPicPr>
        <p:blipFill>
          <a:blip r:embed="rId3"/>
          <a:srcRect l="50494" t="4277"/>
          <a:stretch>
            <a:fillRect/>
          </a:stretch>
        </p:blipFill>
        <p:spPr>
          <a:xfrm>
            <a:off x="6992620" y="762635"/>
            <a:ext cx="4555490" cy="3098165"/>
          </a:xfrm>
          <a:prstGeom prst="rect">
            <a:avLst/>
          </a:prstGeom>
        </p:spPr>
      </p:pic>
      <p:pic>
        <p:nvPicPr>
          <p:cNvPr id="5" name="图片 4"/>
          <p:cNvPicPr>
            <a:picLocks noChangeAspect="1"/>
          </p:cNvPicPr>
          <p:nvPr/>
        </p:nvPicPr>
        <p:blipFill>
          <a:blip r:embed="rId3"/>
          <a:srcRect t="3516" r="49598"/>
          <a:stretch>
            <a:fillRect/>
          </a:stretch>
        </p:blipFill>
        <p:spPr>
          <a:xfrm>
            <a:off x="6992620" y="3791585"/>
            <a:ext cx="4554855" cy="3066415"/>
          </a:xfrm>
          <a:prstGeom prst="rect">
            <a:avLst/>
          </a:prstGeom>
        </p:spPr>
      </p:pic>
      <p:grpSp>
        <p:nvGrpSpPr>
          <p:cNvPr id="10" name="组合 9" descr="7b0a202020202274657874626f78223a20227b5c2269645c223a32303334323131342c5c2263617465676f72795f69645c223a5c225c227d220a7d0a"/>
          <p:cNvGrpSpPr/>
          <p:nvPr/>
        </p:nvGrpSpPr>
        <p:grpSpPr>
          <a:xfrm>
            <a:off x="1558290" y="4145915"/>
            <a:ext cx="4986655" cy="2579370"/>
            <a:chOff x="5877" y="3615"/>
            <a:chExt cx="7448" cy="3568"/>
          </a:xfrm>
        </p:grpSpPr>
        <p:grpSp>
          <p:nvGrpSpPr>
            <p:cNvPr id="93" name="图形 91"/>
            <p:cNvGrpSpPr/>
            <p:nvPr/>
          </p:nvGrpSpPr>
          <p:grpSpPr>
            <a:xfrm>
              <a:off x="5877" y="3615"/>
              <a:ext cx="7448" cy="3568"/>
              <a:chOff x="3731894" y="2295524"/>
              <a:chExt cx="4729507" cy="2265656"/>
            </a:xfrm>
            <a:solidFill>
              <a:srgbClr val="000000"/>
            </a:solidFill>
          </p:grpSpPr>
          <p:sp>
            <p:nvSpPr>
              <p:cNvPr id="94" name="任意多边形: 形状 93"/>
              <p:cNvSpPr/>
              <p:nvPr/>
            </p:nvSpPr>
            <p:spPr>
              <a:xfrm>
                <a:off x="3731894" y="2295524"/>
                <a:ext cx="4729507" cy="2265656"/>
              </a:xfrm>
              <a:custGeom>
                <a:avLst/>
                <a:gdLst>
                  <a:gd name="connsiteX0" fmla="*/ 4723031 w 4729507"/>
                  <a:gd name="connsiteY0" fmla="*/ 1134771 h 2265656"/>
                  <a:gd name="connsiteX1" fmla="*/ 4675101 w 4729507"/>
                  <a:gd name="connsiteY1" fmla="*/ 1092023 h 2265656"/>
                  <a:gd name="connsiteX2" fmla="*/ 4647897 w 4729507"/>
                  <a:gd name="connsiteY2" fmla="*/ 1033730 h 2265656"/>
                  <a:gd name="connsiteX3" fmla="*/ 4646602 w 4729507"/>
                  <a:gd name="connsiteY3" fmla="*/ 970256 h 2265656"/>
                  <a:gd name="connsiteX4" fmla="*/ 4671215 w 4729507"/>
                  <a:gd name="connsiteY4" fmla="*/ 911962 h 2265656"/>
                  <a:gd name="connsiteX5" fmla="*/ 4673805 w 4729507"/>
                  <a:gd name="connsiteY5" fmla="*/ 908076 h 2265656"/>
                  <a:gd name="connsiteX6" fmla="*/ 4671215 w 4729507"/>
                  <a:gd name="connsiteY6" fmla="*/ 902895 h 2265656"/>
                  <a:gd name="connsiteX7" fmla="*/ 4671215 w 4729507"/>
                  <a:gd name="connsiteY7" fmla="*/ 902895 h 2265656"/>
                  <a:gd name="connsiteX8" fmla="*/ 4668624 w 4729507"/>
                  <a:gd name="connsiteY8" fmla="*/ 896418 h 2265656"/>
                  <a:gd name="connsiteX9" fmla="*/ 4662147 w 4729507"/>
                  <a:gd name="connsiteY9" fmla="*/ 897713 h 2265656"/>
                  <a:gd name="connsiteX10" fmla="*/ 4619399 w 4729507"/>
                  <a:gd name="connsiteY10" fmla="*/ 900304 h 2265656"/>
                  <a:gd name="connsiteX11" fmla="*/ 4577946 w 4729507"/>
                  <a:gd name="connsiteY11" fmla="*/ 891236 h 2265656"/>
                  <a:gd name="connsiteX12" fmla="*/ 4510585 w 4729507"/>
                  <a:gd name="connsiteY12" fmla="*/ 840715 h 2265656"/>
                  <a:gd name="connsiteX13" fmla="*/ 4489859 w 4729507"/>
                  <a:gd name="connsiteY13" fmla="*/ 803149 h 2265656"/>
                  <a:gd name="connsiteX14" fmla="*/ 4480791 w 4729507"/>
                  <a:gd name="connsiteY14" fmla="*/ 761696 h 2265656"/>
                  <a:gd name="connsiteX15" fmla="*/ 4498926 w 4729507"/>
                  <a:gd name="connsiteY15" fmla="*/ 681381 h 2265656"/>
                  <a:gd name="connsiteX16" fmla="*/ 4509290 w 4729507"/>
                  <a:gd name="connsiteY16" fmla="*/ 661950 h 2265656"/>
                  <a:gd name="connsiteX17" fmla="*/ 4485972 w 4729507"/>
                  <a:gd name="connsiteY17" fmla="*/ 659359 h 2265656"/>
                  <a:gd name="connsiteX18" fmla="*/ 4313684 w 4729507"/>
                  <a:gd name="connsiteY18" fmla="*/ 591998 h 2265656"/>
                  <a:gd name="connsiteX19" fmla="*/ 4217825 w 4729507"/>
                  <a:gd name="connsiteY19" fmla="*/ 471526 h 2265656"/>
                  <a:gd name="connsiteX20" fmla="*/ 4298139 w 4729507"/>
                  <a:gd name="connsiteY20" fmla="*/ 409347 h 2265656"/>
                  <a:gd name="connsiteX21" fmla="*/ 4469132 w 4729507"/>
                  <a:gd name="connsiteY21" fmla="*/ 312192 h 2265656"/>
                  <a:gd name="connsiteX22" fmla="*/ 4660851 w 4729507"/>
                  <a:gd name="connsiteY22" fmla="*/ 256489 h 2265656"/>
                  <a:gd name="connsiteX23" fmla="*/ 4454883 w 4729507"/>
                  <a:gd name="connsiteY23" fmla="*/ 275920 h 2265656"/>
                  <a:gd name="connsiteX24" fmla="*/ 4268345 w 4729507"/>
                  <a:gd name="connsiteY24" fmla="*/ 369189 h 2265656"/>
                  <a:gd name="connsiteX25" fmla="*/ 4191916 w 4729507"/>
                  <a:gd name="connsiteY25" fmla="*/ 431369 h 2265656"/>
                  <a:gd name="connsiteX26" fmla="*/ 4184144 w 4729507"/>
                  <a:gd name="connsiteY26" fmla="*/ 427482 h 2265656"/>
                  <a:gd name="connsiteX27" fmla="*/ 4180258 w 4729507"/>
                  <a:gd name="connsiteY27" fmla="*/ 424892 h 2265656"/>
                  <a:gd name="connsiteX28" fmla="*/ 4173781 w 4729507"/>
                  <a:gd name="connsiteY28" fmla="*/ 424892 h 2265656"/>
                  <a:gd name="connsiteX29" fmla="*/ 4128442 w 4729507"/>
                  <a:gd name="connsiteY29" fmla="*/ 426187 h 2265656"/>
                  <a:gd name="connsiteX30" fmla="*/ 4105124 w 4729507"/>
                  <a:gd name="connsiteY30" fmla="*/ 426187 h 2265656"/>
                  <a:gd name="connsiteX31" fmla="*/ 4081807 w 4729507"/>
                  <a:gd name="connsiteY31" fmla="*/ 426187 h 2265656"/>
                  <a:gd name="connsiteX32" fmla="*/ 4036468 w 4729507"/>
                  <a:gd name="connsiteY32" fmla="*/ 423596 h 2265656"/>
                  <a:gd name="connsiteX33" fmla="*/ 3991129 w 4729507"/>
                  <a:gd name="connsiteY33" fmla="*/ 418415 h 2265656"/>
                  <a:gd name="connsiteX34" fmla="*/ 3979471 w 4729507"/>
                  <a:gd name="connsiteY34" fmla="*/ 417119 h 2265656"/>
                  <a:gd name="connsiteX35" fmla="*/ 4024810 w 4729507"/>
                  <a:gd name="connsiteY35" fmla="*/ 339395 h 2265656"/>
                  <a:gd name="connsiteX36" fmla="*/ 4103829 w 4729507"/>
                  <a:gd name="connsiteY36" fmla="*/ 235763 h 2265656"/>
                  <a:gd name="connsiteX37" fmla="*/ 4125851 w 4729507"/>
                  <a:gd name="connsiteY37" fmla="*/ 211150 h 2265656"/>
                  <a:gd name="connsiteX38" fmla="*/ 4150463 w 4729507"/>
                  <a:gd name="connsiteY38" fmla="*/ 189129 h 2265656"/>
                  <a:gd name="connsiteX39" fmla="*/ 4162122 w 4729507"/>
                  <a:gd name="connsiteY39" fmla="*/ 177470 h 2265656"/>
                  <a:gd name="connsiteX40" fmla="*/ 4175076 w 4729507"/>
                  <a:gd name="connsiteY40" fmla="*/ 167107 h 2265656"/>
                  <a:gd name="connsiteX41" fmla="*/ 4200984 w 4729507"/>
                  <a:gd name="connsiteY41" fmla="*/ 145085 h 2265656"/>
                  <a:gd name="connsiteX42" fmla="*/ 4167304 w 4729507"/>
                  <a:gd name="connsiteY42" fmla="*/ 155448 h 2265656"/>
                  <a:gd name="connsiteX43" fmla="*/ 4150463 w 4729507"/>
                  <a:gd name="connsiteY43" fmla="*/ 161925 h 2265656"/>
                  <a:gd name="connsiteX44" fmla="*/ 4134919 w 4729507"/>
                  <a:gd name="connsiteY44" fmla="*/ 169698 h 2265656"/>
                  <a:gd name="connsiteX45" fmla="*/ 4103829 w 4729507"/>
                  <a:gd name="connsiteY45" fmla="*/ 186538 h 2265656"/>
                  <a:gd name="connsiteX46" fmla="*/ 4075330 w 4729507"/>
                  <a:gd name="connsiteY46" fmla="*/ 207264 h 2265656"/>
                  <a:gd name="connsiteX47" fmla="*/ 3980766 w 4729507"/>
                  <a:gd name="connsiteY47" fmla="*/ 313487 h 2265656"/>
                  <a:gd name="connsiteX48" fmla="*/ 3932836 w 4729507"/>
                  <a:gd name="connsiteY48" fmla="*/ 410642 h 2265656"/>
                  <a:gd name="connsiteX49" fmla="*/ 3813659 w 4729507"/>
                  <a:gd name="connsiteY49" fmla="*/ 374371 h 2265656"/>
                  <a:gd name="connsiteX50" fmla="*/ 3653030 w 4729507"/>
                  <a:gd name="connsiteY50" fmla="*/ 288874 h 2265656"/>
                  <a:gd name="connsiteX51" fmla="*/ 3517013 w 4729507"/>
                  <a:gd name="connsiteY51" fmla="*/ 168402 h 2265656"/>
                  <a:gd name="connsiteX52" fmla="*/ 3505354 w 4729507"/>
                  <a:gd name="connsiteY52" fmla="*/ 155448 h 2265656"/>
                  <a:gd name="connsiteX53" fmla="*/ 3488514 w 4729507"/>
                  <a:gd name="connsiteY53" fmla="*/ 161925 h 2265656"/>
                  <a:gd name="connsiteX54" fmla="*/ 3391359 w 4729507"/>
                  <a:gd name="connsiteY54" fmla="*/ 183947 h 2265656"/>
                  <a:gd name="connsiteX55" fmla="*/ 3291613 w 4729507"/>
                  <a:gd name="connsiteY55" fmla="*/ 176175 h 2265656"/>
                  <a:gd name="connsiteX56" fmla="*/ 3199639 w 4729507"/>
                  <a:gd name="connsiteY56" fmla="*/ 139903 h 2265656"/>
                  <a:gd name="connsiteX57" fmla="*/ 3121915 w 4729507"/>
                  <a:gd name="connsiteY57" fmla="*/ 77724 h 2265656"/>
                  <a:gd name="connsiteX58" fmla="*/ 3108961 w 4729507"/>
                  <a:gd name="connsiteY58" fmla="*/ 63475 h 2265656"/>
                  <a:gd name="connsiteX59" fmla="*/ 3090826 w 4729507"/>
                  <a:gd name="connsiteY59" fmla="*/ 71247 h 2265656"/>
                  <a:gd name="connsiteX60" fmla="*/ 2917242 w 4729507"/>
                  <a:gd name="connsiteY60" fmla="*/ 94564 h 2265656"/>
                  <a:gd name="connsiteX61" fmla="*/ 2755317 w 4729507"/>
                  <a:gd name="connsiteY61" fmla="*/ 27203 h 2265656"/>
                  <a:gd name="connsiteX62" fmla="*/ 2748840 w 4729507"/>
                  <a:gd name="connsiteY62" fmla="*/ 22022 h 2265656"/>
                  <a:gd name="connsiteX63" fmla="*/ 2741068 w 4729507"/>
                  <a:gd name="connsiteY63" fmla="*/ 20726 h 2265656"/>
                  <a:gd name="connsiteX64" fmla="*/ 2720341 w 4729507"/>
                  <a:gd name="connsiteY64" fmla="*/ 15545 h 2265656"/>
                  <a:gd name="connsiteX65" fmla="*/ 2712569 w 4729507"/>
                  <a:gd name="connsiteY65" fmla="*/ 15545 h 2265656"/>
                  <a:gd name="connsiteX66" fmla="*/ 2706092 w 4729507"/>
                  <a:gd name="connsiteY66" fmla="*/ 19431 h 2265656"/>
                  <a:gd name="connsiteX67" fmla="*/ 2545462 w 4729507"/>
                  <a:gd name="connsiteY67" fmla="*/ 51816 h 2265656"/>
                  <a:gd name="connsiteX68" fmla="*/ 2388719 w 4729507"/>
                  <a:gd name="connsiteY68" fmla="*/ 5182 h 2265656"/>
                  <a:gd name="connsiteX69" fmla="*/ 2382242 w 4729507"/>
                  <a:gd name="connsiteY69" fmla="*/ 0 h 2265656"/>
                  <a:gd name="connsiteX70" fmla="*/ 2374469 w 4729507"/>
                  <a:gd name="connsiteY70" fmla="*/ 0 h 2265656"/>
                  <a:gd name="connsiteX71" fmla="*/ 2357629 w 4729507"/>
                  <a:gd name="connsiteY71" fmla="*/ 0 h 2265656"/>
                  <a:gd name="connsiteX72" fmla="*/ 2348561 w 4729507"/>
                  <a:gd name="connsiteY72" fmla="*/ 0 h 2265656"/>
                  <a:gd name="connsiteX73" fmla="*/ 2342084 w 4729507"/>
                  <a:gd name="connsiteY73" fmla="*/ 3886 h 2265656"/>
                  <a:gd name="connsiteX74" fmla="*/ 2276019 w 4729507"/>
                  <a:gd name="connsiteY74" fmla="*/ 25908 h 2265656"/>
                  <a:gd name="connsiteX75" fmla="*/ 2207363 w 4729507"/>
                  <a:gd name="connsiteY75" fmla="*/ 11659 h 2265656"/>
                  <a:gd name="connsiteX76" fmla="*/ 2190523 w 4729507"/>
                  <a:gd name="connsiteY76" fmla="*/ 2591 h 2265656"/>
                  <a:gd name="connsiteX77" fmla="*/ 2177569 w 4729507"/>
                  <a:gd name="connsiteY77" fmla="*/ 15545 h 2265656"/>
                  <a:gd name="connsiteX78" fmla="*/ 2076527 w 4729507"/>
                  <a:gd name="connsiteY78" fmla="*/ 86792 h 2265656"/>
                  <a:gd name="connsiteX79" fmla="*/ 1956055 w 4729507"/>
                  <a:gd name="connsiteY79" fmla="*/ 116586 h 2265656"/>
                  <a:gd name="connsiteX80" fmla="*/ 1832992 w 4729507"/>
                  <a:gd name="connsiteY80" fmla="*/ 102337 h 2265656"/>
                  <a:gd name="connsiteX81" fmla="*/ 1722883 w 4729507"/>
                  <a:gd name="connsiteY81" fmla="*/ 44044 h 2265656"/>
                  <a:gd name="connsiteX82" fmla="*/ 1716406 w 4729507"/>
                  <a:gd name="connsiteY82" fmla="*/ 38862 h 2265656"/>
                  <a:gd name="connsiteX83" fmla="*/ 1708633 w 4729507"/>
                  <a:gd name="connsiteY83" fmla="*/ 40157 h 2265656"/>
                  <a:gd name="connsiteX84" fmla="*/ 1696975 w 4729507"/>
                  <a:gd name="connsiteY84" fmla="*/ 41453 h 2265656"/>
                  <a:gd name="connsiteX85" fmla="*/ 1691793 w 4729507"/>
                  <a:gd name="connsiteY85" fmla="*/ 42748 h 2265656"/>
                  <a:gd name="connsiteX86" fmla="*/ 1687907 w 4729507"/>
                  <a:gd name="connsiteY86" fmla="*/ 45339 h 2265656"/>
                  <a:gd name="connsiteX87" fmla="*/ 1616660 w 4729507"/>
                  <a:gd name="connsiteY87" fmla="*/ 88087 h 2265656"/>
                  <a:gd name="connsiteX88" fmla="*/ 1537640 w 4729507"/>
                  <a:gd name="connsiteY88" fmla="*/ 112700 h 2265656"/>
                  <a:gd name="connsiteX89" fmla="*/ 1373125 w 4729507"/>
                  <a:gd name="connsiteY89" fmla="*/ 101041 h 2265656"/>
                  <a:gd name="connsiteX90" fmla="*/ 1369238 w 4729507"/>
                  <a:gd name="connsiteY90" fmla="*/ 99746 h 2265656"/>
                  <a:gd name="connsiteX91" fmla="*/ 1365352 w 4729507"/>
                  <a:gd name="connsiteY91" fmla="*/ 101041 h 2265656"/>
                  <a:gd name="connsiteX92" fmla="*/ 1349807 w 4729507"/>
                  <a:gd name="connsiteY92" fmla="*/ 103632 h 2265656"/>
                  <a:gd name="connsiteX93" fmla="*/ 1343330 w 4729507"/>
                  <a:gd name="connsiteY93" fmla="*/ 104928 h 2265656"/>
                  <a:gd name="connsiteX94" fmla="*/ 1339444 w 4729507"/>
                  <a:gd name="connsiteY94" fmla="*/ 111405 h 2265656"/>
                  <a:gd name="connsiteX95" fmla="*/ 1300582 w 4729507"/>
                  <a:gd name="connsiteY95" fmla="*/ 154153 h 2265656"/>
                  <a:gd name="connsiteX96" fmla="*/ 1248766 w 4729507"/>
                  <a:gd name="connsiteY96" fmla="*/ 178765 h 2265656"/>
                  <a:gd name="connsiteX97" fmla="*/ 1136066 w 4729507"/>
                  <a:gd name="connsiteY97" fmla="*/ 160630 h 2265656"/>
                  <a:gd name="connsiteX98" fmla="*/ 1130885 w 4729507"/>
                  <a:gd name="connsiteY98" fmla="*/ 158039 h 2265656"/>
                  <a:gd name="connsiteX99" fmla="*/ 1125703 w 4729507"/>
                  <a:gd name="connsiteY99" fmla="*/ 159334 h 2265656"/>
                  <a:gd name="connsiteX100" fmla="*/ 1112749 w 4729507"/>
                  <a:gd name="connsiteY100" fmla="*/ 163221 h 2265656"/>
                  <a:gd name="connsiteX101" fmla="*/ 1108863 w 4729507"/>
                  <a:gd name="connsiteY101" fmla="*/ 164516 h 2265656"/>
                  <a:gd name="connsiteX102" fmla="*/ 1106272 w 4729507"/>
                  <a:gd name="connsiteY102" fmla="*/ 167107 h 2265656"/>
                  <a:gd name="connsiteX103" fmla="*/ 1041502 w 4729507"/>
                  <a:gd name="connsiteY103" fmla="*/ 221514 h 2265656"/>
                  <a:gd name="connsiteX104" fmla="*/ 965073 w 4729507"/>
                  <a:gd name="connsiteY104" fmla="*/ 259080 h 2265656"/>
                  <a:gd name="connsiteX105" fmla="*/ 882168 w 4729507"/>
                  <a:gd name="connsiteY105" fmla="*/ 277216 h 2265656"/>
                  <a:gd name="connsiteX106" fmla="*/ 796671 w 4729507"/>
                  <a:gd name="connsiteY106" fmla="*/ 274625 h 2265656"/>
                  <a:gd name="connsiteX107" fmla="*/ 794081 w 4729507"/>
                  <a:gd name="connsiteY107" fmla="*/ 274625 h 2265656"/>
                  <a:gd name="connsiteX108" fmla="*/ 790194 w 4729507"/>
                  <a:gd name="connsiteY108" fmla="*/ 274625 h 2265656"/>
                  <a:gd name="connsiteX109" fmla="*/ 785013 w 4729507"/>
                  <a:gd name="connsiteY109" fmla="*/ 277216 h 2265656"/>
                  <a:gd name="connsiteX110" fmla="*/ 779831 w 4729507"/>
                  <a:gd name="connsiteY110" fmla="*/ 278511 h 2265656"/>
                  <a:gd name="connsiteX111" fmla="*/ 778536 w 4729507"/>
                  <a:gd name="connsiteY111" fmla="*/ 283693 h 2265656"/>
                  <a:gd name="connsiteX112" fmla="*/ 717652 w 4729507"/>
                  <a:gd name="connsiteY112" fmla="*/ 398984 h 2265656"/>
                  <a:gd name="connsiteX113" fmla="*/ 617906 w 4729507"/>
                  <a:gd name="connsiteY113" fmla="*/ 481889 h 2265656"/>
                  <a:gd name="connsiteX114" fmla="*/ 493548 w 4729507"/>
                  <a:gd name="connsiteY114" fmla="*/ 519456 h 2265656"/>
                  <a:gd name="connsiteX115" fmla="*/ 364008 w 4729507"/>
                  <a:gd name="connsiteY115" fmla="*/ 506502 h 2265656"/>
                  <a:gd name="connsiteX116" fmla="*/ 358826 w 4729507"/>
                  <a:gd name="connsiteY116" fmla="*/ 505206 h 2265656"/>
                  <a:gd name="connsiteX117" fmla="*/ 357531 w 4729507"/>
                  <a:gd name="connsiteY117" fmla="*/ 505206 h 2265656"/>
                  <a:gd name="connsiteX118" fmla="*/ 348463 w 4729507"/>
                  <a:gd name="connsiteY118" fmla="*/ 501320 h 2265656"/>
                  <a:gd name="connsiteX119" fmla="*/ 178765 w 4729507"/>
                  <a:gd name="connsiteY119" fmla="*/ 441732 h 2265656"/>
                  <a:gd name="connsiteX120" fmla="*/ 1295 w 4729507"/>
                  <a:gd name="connsiteY120" fmla="*/ 418415 h 2265656"/>
                  <a:gd name="connsiteX121" fmla="*/ 167107 w 4729507"/>
                  <a:gd name="connsiteY121" fmla="*/ 479298 h 2265656"/>
                  <a:gd name="connsiteX122" fmla="*/ 317373 w 4729507"/>
                  <a:gd name="connsiteY122" fmla="*/ 542773 h 2265656"/>
                  <a:gd name="connsiteX123" fmla="*/ 314782 w 4729507"/>
                  <a:gd name="connsiteY123" fmla="*/ 619202 h 2265656"/>
                  <a:gd name="connsiteX124" fmla="*/ 296647 w 4729507"/>
                  <a:gd name="connsiteY124" fmla="*/ 612725 h 2265656"/>
                  <a:gd name="connsiteX125" fmla="*/ 148971 w 4729507"/>
                  <a:gd name="connsiteY125" fmla="*/ 580340 h 2265656"/>
                  <a:gd name="connsiteX126" fmla="*/ 0 w 4729507"/>
                  <a:gd name="connsiteY126" fmla="*/ 588112 h 2265656"/>
                  <a:gd name="connsiteX127" fmla="*/ 143789 w 4729507"/>
                  <a:gd name="connsiteY127" fmla="*/ 617906 h 2265656"/>
                  <a:gd name="connsiteX128" fmla="*/ 281102 w 4729507"/>
                  <a:gd name="connsiteY128" fmla="*/ 658064 h 2265656"/>
                  <a:gd name="connsiteX129" fmla="*/ 305715 w 4729507"/>
                  <a:gd name="connsiteY129" fmla="*/ 667132 h 2265656"/>
                  <a:gd name="connsiteX130" fmla="*/ 305715 w 4729507"/>
                  <a:gd name="connsiteY130" fmla="*/ 668427 h 2265656"/>
                  <a:gd name="connsiteX131" fmla="*/ 244831 w 4729507"/>
                  <a:gd name="connsiteY131" fmla="*/ 783718 h 2265656"/>
                  <a:gd name="connsiteX132" fmla="*/ 147676 w 4729507"/>
                  <a:gd name="connsiteY132" fmla="*/ 869214 h 2265656"/>
                  <a:gd name="connsiteX133" fmla="*/ 25908 w 4729507"/>
                  <a:gd name="connsiteY133" fmla="*/ 913258 h 2265656"/>
                  <a:gd name="connsiteX134" fmla="*/ 18136 w 4729507"/>
                  <a:gd name="connsiteY134" fmla="*/ 914553 h 2265656"/>
                  <a:gd name="connsiteX135" fmla="*/ 15545 w 4729507"/>
                  <a:gd name="connsiteY135" fmla="*/ 922326 h 2265656"/>
                  <a:gd name="connsiteX136" fmla="*/ 7772 w 4729507"/>
                  <a:gd name="connsiteY136" fmla="*/ 949529 h 2265656"/>
                  <a:gd name="connsiteX137" fmla="*/ 5182 w 4729507"/>
                  <a:gd name="connsiteY137" fmla="*/ 957301 h 2265656"/>
                  <a:gd name="connsiteX138" fmla="*/ 11659 w 4729507"/>
                  <a:gd name="connsiteY138" fmla="*/ 962483 h 2265656"/>
                  <a:gd name="connsiteX139" fmla="*/ 81610 w 4729507"/>
                  <a:gd name="connsiteY139" fmla="*/ 1054457 h 2265656"/>
                  <a:gd name="connsiteX140" fmla="*/ 117881 w 4729507"/>
                  <a:gd name="connsiteY140" fmla="*/ 1163270 h 2265656"/>
                  <a:gd name="connsiteX141" fmla="*/ 116586 w 4729507"/>
                  <a:gd name="connsiteY141" fmla="*/ 1278561 h 2265656"/>
                  <a:gd name="connsiteX142" fmla="*/ 77724 w 4729507"/>
                  <a:gd name="connsiteY142" fmla="*/ 1386079 h 2265656"/>
                  <a:gd name="connsiteX143" fmla="*/ 72542 w 4729507"/>
                  <a:gd name="connsiteY143" fmla="*/ 1395147 h 2265656"/>
                  <a:gd name="connsiteX144" fmla="*/ 77724 w 4729507"/>
                  <a:gd name="connsiteY144" fmla="*/ 1404215 h 2265656"/>
                  <a:gd name="connsiteX145" fmla="*/ 77724 w 4729507"/>
                  <a:gd name="connsiteY145" fmla="*/ 1404215 h 2265656"/>
                  <a:gd name="connsiteX146" fmla="*/ 80315 w 4729507"/>
                  <a:gd name="connsiteY146" fmla="*/ 1408101 h 2265656"/>
                  <a:gd name="connsiteX147" fmla="*/ 85496 w 4729507"/>
                  <a:gd name="connsiteY147" fmla="*/ 1410692 h 2265656"/>
                  <a:gd name="connsiteX148" fmla="*/ 138608 w 4729507"/>
                  <a:gd name="connsiteY148" fmla="*/ 1454736 h 2265656"/>
                  <a:gd name="connsiteX149" fmla="*/ 164516 w 4729507"/>
                  <a:gd name="connsiteY149" fmla="*/ 1518210 h 2265656"/>
                  <a:gd name="connsiteX150" fmla="*/ 165811 w 4729507"/>
                  <a:gd name="connsiteY150" fmla="*/ 1523392 h 2265656"/>
                  <a:gd name="connsiteX151" fmla="*/ 169697 w 4729507"/>
                  <a:gd name="connsiteY151" fmla="*/ 1527278 h 2265656"/>
                  <a:gd name="connsiteX152" fmla="*/ 178765 w 4729507"/>
                  <a:gd name="connsiteY152" fmla="*/ 1537641 h 2265656"/>
                  <a:gd name="connsiteX153" fmla="*/ 185242 w 4729507"/>
                  <a:gd name="connsiteY153" fmla="*/ 1545414 h 2265656"/>
                  <a:gd name="connsiteX154" fmla="*/ 195605 w 4729507"/>
                  <a:gd name="connsiteY154" fmla="*/ 1544118 h 2265656"/>
                  <a:gd name="connsiteX155" fmla="*/ 274625 w 4729507"/>
                  <a:gd name="connsiteY155" fmla="*/ 1544118 h 2265656"/>
                  <a:gd name="connsiteX156" fmla="*/ 331623 w 4729507"/>
                  <a:gd name="connsiteY156" fmla="*/ 1555777 h 2265656"/>
                  <a:gd name="connsiteX157" fmla="*/ 260376 w 4729507"/>
                  <a:gd name="connsiteY157" fmla="*/ 1810971 h 2265656"/>
                  <a:gd name="connsiteX158" fmla="*/ 233172 w 4729507"/>
                  <a:gd name="connsiteY158" fmla="*/ 2095959 h 2265656"/>
                  <a:gd name="connsiteX159" fmla="*/ 231877 w 4729507"/>
                  <a:gd name="connsiteY159" fmla="*/ 2146480 h 2265656"/>
                  <a:gd name="connsiteX160" fmla="*/ 273330 w 4729507"/>
                  <a:gd name="connsiteY160" fmla="*/ 2117981 h 2265656"/>
                  <a:gd name="connsiteX161" fmla="*/ 401574 w 4729507"/>
                  <a:gd name="connsiteY161" fmla="*/ 2038961 h 2265656"/>
                  <a:gd name="connsiteX162" fmla="*/ 536296 w 4729507"/>
                  <a:gd name="connsiteY162" fmla="*/ 1969010 h 2265656"/>
                  <a:gd name="connsiteX163" fmla="*/ 674904 w 4729507"/>
                  <a:gd name="connsiteY163" fmla="*/ 1910717 h 2265656"/>
                  <a:gd name="connsiteX164" fmla="*/ 810921 w 4729507"/>
                  <a:gd name="connsiteY164" fmla="*/ 1869264 h 2265656"/>
                  <a:gd name="connsiteX165" fmla="*/ 1003935 w 4729507"/>
                  <a:gd name="connsiteY165" fmla="*/ 2019530 h 2265656"/>
                  <a:gd name="connsiteX166" fmla="*/ 1022071 w 4729507"/>
                  <a:gd name="connsiteY166" fmla="*/ 2049325 h 2265656"/>
                  <a:gd name="connsiteX167" fmla="*/ 1049275 w 4729507"/>
                  <a:gd name="connsiteY167" fmla="*/ 2027303 h 2265656"/>
                  <a:gd name="connsiteX168" fmla="*/ 1187882 w 4729507"/>
                  <a:gd name="connsiteY168" fmla="*/ 1962533 h 2265656"/>
                  <a:gd name="connsiteX169" fmla="*/ 1264311 w 4729507"/>
                  <a:gd name="connsiteY169" fmla="*/ 1956056 h 2265656"/>
                  <a:gd name="connsiteX170" fmla="*/ 1340740 w 4729507"/>
                  <a:gd name="connsiteY170" fmla="*/ 1966419 h 2265656"/>
                  <a:gd name="connsiteX171" fmla="*/ 1475461 w 4729507"/>
                  <a:gd name="connsiteY171" fmla="*/ 2037666 h 2265656"/>
                  <a:gd name="connsiteX172" fmla="*/ 1564844 w 4729507"/>
                  <a:gd name="connsiteY172" fmla="*/ 2160729 h 2265656"/>
                  <a:gd name="connsiteX173" fmla="*/ 1572616 w 4729507"/>
                  <a:gd name="connsiteY173" fmla="*/ 2177570 h 2265656"/>
                  <a:gd name="connsiteX174" fmla="*/ 1590752 w 4729507"/>
                  <a:gd name="connsiteY174" fmla="*/ 2180160 h 2265656"/>
                  <a:gd name="connsiteX175" fmla="*/ 1608888 w 4729507"/>
                  <a:gd name="connsiteY175" fmla="*/ 2182751 h 2265656"/>
                  <a:gd name="connsiteX176" fmla="*/ 1615365 w 4729507"/>
                  <a:gd name="connsiteY176" fmla="*/ 2184047 h 2265656"/>
                  <a:gd name="connsiteX177" fmla="*/ 1621842 w 4729507"/>
                  <a:gd name="connsiteY177" fmla="*/ 2182751 h 2265656"/>
                  <a:gd name="connsiteX178" fmla="*/ 1751382 w 4729507"/>
                  <a:gd name="connsiteY178" fmla="*/ 2174979 h 2265656"/>
                  <a:gd name="connsiteX179" fmla="*/ 1874445 w 4729507"/>
                  <a:gd name="connsiteY179" fmla="*/ 2217727 h 2265656"/>
                  <a:gd name="connsiteX180" fmla="*/ 1895171 w 4729507"/>
                  <a:gd name="connsiteY180" fmla="*/ 2229386 h 2265656"/>
                  <a:gd name="connsiteX181" fmla="*/ 1913307 w 4729507"/>
                  <a:gd name="connsiteY181" fmla="*/ 2213841 h 2265656"/>
                  <a:gd name="connsiteX182" fmla="*/ 2022120 w 4729507"/>
                  <a:gd name="connsiteY182" fmla="*/ 2150366 h 2265656"/>
                  <a:gd name="connsiteX183" fmla="*/ 2146479 w 4729507"/>
                  <a:gd name="connsiteY183" fmla="*/ 2132230 h 2265656"/>
                  <a:gd name="connsiteX184" fmla="*/ 2269542 w 4729507"/>
                  <a:gd name="connsiteY184" fmla="*/ 2162025 h 2265656"/>
                  <a:gd name="connsiteX185" fmla="*/ 2371879 w 4729507"/>
                  <a:gd name="connsiteY185" fmla="*/ 2235863 h 2265656"/>
                  <a:gd name="connsiteX186" fmla="*/ 2400377 w 4729507"/>
                  <a:gd name="connsiteY186" fmla="*/ 2265657 h 2265656"/>
                  <a:gd name="connsiteX187" fmla="*/ 2423695 w 4729507"/>
                  <a:gd name="connsiteY187" fmla="*/ 2231976 h 2265656"/>
                  <a:gd name="connsiteX188" fmla="*/ 2526031 w 4729507"/>
                  <a:gd name="connsiteY188" fmla="*/ 2177570 h 2265656"/>
                  <a:gd name="connsiteX189" fmla="*/ 2629663 w 4729507"/>
                  <a:gd name="connsiteY189" fmla="*/ 2229386 h 2265656"/>
                  <a:gd name="connsiteX190" fmla="*/ 2640026 w 4729507"/>
                  <a:gd name="connsiteY190" fmla="*/ 2243635 h 2265656"/>
                  <a:gd name="connsiteX191" fmla="*/ 2656867 w 4729507"/>
                  <a:gd name="connsiteY191" fmla="*/ 2242340 h 2265656"/>
                  <a:gd name="connsiteX192" fmla="*/ 2664639 w 4729507"/>
                  <a:gd name="connsiteY192" fmla="*/ 2242340 h 2265656"/>
                  <a:gd name="connsiteX193" fmla="*/ 2677593 w 4729507"/>
                  <a:gd name="connsiteY193" fmla="*/ 2241044 h 2265656"/>
                  <a:gd name="connsiteX194" fmla="*/ 2686661 w 4729507"/>
                  <a:gd name="connsiteY194" fmla="*/ 2231976 h 2265656"/>
                  <a:gd name="connsiteX195" fmla="*/ 2778634 w 4729507"/>
                  <a:gd name="connsiteY195" fmla="*/ 2164616 h 2265656"/>
                  <a:gd name="connsiteX196" fmla="*/ 2888743 w 4729507"/>
                  <a:gd name="connsiteY196" fmla="*/ 2132230 h 2265656"/>
                  <a:gd name="connsiteX197" fmla="*/ 3004034 w 4729507"/>
                  <a:gd name="connsiteY197" fmla="*/ 2138707 h 2265656"/>
                  <a:gd name="connsiteX198" fmla="*/ 3110257 w 4729507"/>
                  <a:gd name="connsiteY198" fmla="*/ 2184047 h 2265656"/>
                  <a:gd name="connsiteX199" fmla="*/ 3129688 w 4729507"/>
                  <a:gd name="connsiteY199" fmla="*/ 2197001 h 2265656"/>
                  <a:gd name="connsiteX200" fmla="*/ 3146528 w 4729507"/>
                  <a:gd name="connsiteY200" fmla="*/ 2181456 h 2265656"/>
                  <a:gd name="connsiteX201" fmla="*/ 3308453 w 4729507"/>
                  <a:gd name="connsiteY201" fmla="*/ 2063574 h 2265656"/>
                  <a:gd name="connsiteX202" fmla="*/ 3494991 w 4729507"/>
                  <a:gd name="connsiteY202" fmla="*/ 1989736 h 2265656"/>
                  <a:gd name="connsiteX203" fmla="*/ 3694483 w 4729507"/>
                  <a:gd name="connsiteY203" fmla="*/ 1966419 h 2265656"/>
                  <a:gd name="connsiteX204" fmla="*/ 3893974 w 4729507"/>
                  <a:gd name="connsiteY204" fmla="*/ 1994918 h 2265656"/>
                  <a:gd name="connsiteX205" fmla="*/ 3901747 w 4729507"/>
                  <a:gd name="connsiteY205" fmla="*/ 1997509 h 2265656"/>
                  <a:gd name="connsiteX206" fmla="*/ 3908224 w 4729507"/>
                  <a:gd name="connsiteY206" fmla="*/ 1994918 h 2265656"/>
                  <a:gd name="connsiteX207" fmla="*/ 3925064 w 4729507"/>
                  <a:gd name="connsiteY207" fmla="*/ 1988441 h 2265656"/>
                  <a:gd name="connsiteX208" fmla="*/ 3936722 w 4729507"/>
                  <a:gd name="connsiteY208" fmla="*/ 1983259 h 2265656"/>
                  <a:gd name="connsiteX209" fmla="*/ 3938018 w 4729507"/>
                  <a:gd name="connsiteY209" fmla="*/ 1970305 h 2265656"/>
                  <a:gd name="connsiteX210" fmla="*/ 3984652 w 4729507"/>
                  <a:gd name="connsiteY210" fmla="*/ 1842060 h 2265656"/>
                  <a:gd name="connsiteX211" fmla="*/ 4050718 w 4729507"/>
                  <a:gd name="connsiteY211" fmla="*/ 1893876 h 2265656"/>
                  <a:gd name="connsiteX212" fmla="*/ 4134919 w 4729507"/>
                  <a:gd name="connsiteY212" fmla="*/ 1984555 h 2265656"/>
                  <a:gd name="connsiteX213" fmla="*/ 4080512 w 4729507"/>
                  <a:gd name="connsiteY213" fmla="*/ 1866673 h 2265656"/>
                  <a:gd name="connsiteX214" fmla="*/ 4014446 w 4729507"/>
                  <a:gd name="connsiteY214" fmla="*/ 1801903 h 2265656"/>
                  <a:gd name="connsiteX215" fmla="*/ 4101238 w 4729507"/>
                  <a:gd name="connsiteY215" fmla="*/ 1730656 h 2265656"/>
                  <a:gd name="connsiteX216" fmla="*/ 4171190 w 4729507"/>
                  <a:gd name="connsiteY216" fmla="*/ 1700862 h 2265656"/>
                  <a:gd name="connsiteX217" fmla="*/ 4246323 w 4729507"/>
                  <a:gd name="connsiteY217" fmla="*/ 1689203 h 2265656"/>
                  <a:gd name="connsiteX218" fmla="*/ 4393999 w 4729507"/>
                  <a:gd name="connsiteY218" fmla="*/ 1717702 h 2265656"/>
                  <a:gd name="connsiteX219" fmla="*/ 4403067 w 4729507"/>
                  <a:gd name="connsiteY219" fmla="*/ 1721588 h 2265656"/>
                  <a:gd name="connsiteX220" fmla="*/ 4409544 w 4729507"/>
                  <a:gd name="connsiteY220" fmla="*/ 1716407 h 2265656"/>
                  <a:gd name="connsiteX221" fmla="*/ 4427679 w 4729507"/>
                  <a:gd name="connsiteY221" fmla="*/ 1700862 h 2265656"/>
                  <a:gd name="connsiteX222" fmla="*/ 4432861 w 4729507"/>
                  <a:gd name="connsiteY222" fmla="*/ 1696976 h 2265656"/>
                  <a:gd name="connsiteX223" fmla="*/ 4432861 w 4729507"/>
                  <a:gd name="connsiteY223" fmla="*/ 1690499 h 2265656"/>
                  <a:gd name="connsiteX224" fmla="*/ 4507994 w 4729507"/>
                  <a:gd name="connsiteY224" fmla="*/ 1494893 h 2265656"/>
                  <a:gd name="connsiteX225" fmla="*/ 4682873 w 4729507"/>
                  <a:gd name="connsiteY225" fmla="*/ 1375716 h 2265656"/>
                  <a:gd name="connsiteX226" fmla="*/ 4686759 w 4729507"/>
                  <a:gd name="connsiteY226" fmla="*/ 1374421 h 2265656"/>
                  <a:gd name="connsiteX227" fmla="*/ 4688055 w 4729507"/>
                  <a:gd name="connsiteY227" fmla="*/ 1370535 h 2265656"/>
                  <a:gd name="connsiteX228" fmla="*/ 4689350 w 4729507"/>
                  <a:gd name="connsiteY228" fmla="*/ 1365353 h 2265656"/>
                  <a:gd name="connsiteX229" fmla="*/ 4690646 w 4729507"/>
                  <a:gd name="connsiteY229" fmla="*/ 1361467 h 2265656"/>
                  <a:gd name="connsiteX230" fmla="*/ 4688055 w 4729507"/>
                  <a:gd name="connsiteY230" fmla="*/ 1357580 h 2265656"/>
                  <a:gd name="connsiteX231" fmla="*/ 4666033 w 4729507"/>
                  <a:gd name="connsiteY231" fmla="*/ 1304469 h 2265656"/>
                  <a:gd name="connsiteX232" fmla="*/ 4666033 w 4729507"/>
                  <a:gd name="connsiteY232" fmla="*/ 1246176 h 2265656"/>
                  <a:gd name="connsiteX233" fmla="*/ 4688055 w 4729507"/>
                  <a:gd name="connsiteY233" fmla="*/ 1191769 h 2265656"/>
                  <a:gd name="connsiteX234" fmla="*/ 4706190 w 4729507"/>
                  <a:gd name="connsiteY234" fmla="*/ 1168452 h 2265656"/>
                  <a:gd name="connsiteX235" fmla="*/ 4729508 w 4729507"/>
                  <a:gd name="connsiteY235" fmla="*/ 1147725 h 2265656"/>
                  <a:gd name="connsiteX236" fmla="*/ 4729508 w 4729507"/>
                  <a:gd name="connsiteY236" fmla="*/ 1138658 h 2265656"/>
                  <a:gd name="connsiteX237" fmla="*/ 4729508 w 4729507"/>
                  <a:gd name="connsiteY237" fmla="*/ 1137362 h 2265656"/>
                  <a:gd name="connsiteX238" fmla="*/ 4723031 w 4729507"/>
                  <a:gd name="connsiteY238" fmla="*/ 1134771 h 2265656"/>
                  <a:gd name="connsiteX239" fmla="*/ 4695827 w 4729507"/>
                  <a:gd name="connsiteY239" fmla="*/ 1161975 h 2265656"/>
                  <a:gd name="connsiteX240" fmla="*/ 4676396 w 4729507"/>
                  <a:gd name="connsiteY240" fmla="*/ 1185292 h 2265656"/>
                  <a:gd name="connsiteX241" fmla="*/ 4651784 w 4729507"/>
                  <a:gd name="connsiteY241" fmla="*/ 1242290 h 2265656"/>
                  <a:gd name="connsiteX242" fmla="*/ 4649193 w 4729507"/>
                  <a:gd name="connsiteY242" fmla="*/ 1304469 h 2265656"/>
                  <a:gd name="connsiteX243" fmla="*/ 4668624 w 4729507"/>
                  <a:gd name="connsiteY243" fmla="*/ 1358876 h 2265656"/>
                  <a:gd name="connsiteX244" fmla="*/ 4485972 w 4729507"/>
                  <a:gd name="connsiteY244" fmla="*/ 1476757 h 2265656"/>
                  <a:gd name="connsiteX245" fmla="*/ 4399181 w 4729507"/>
                  <a:gd name="connsiteY245" fmla="*/ 1677545 h 2265656"/>
                  <a:gd name="connsiteX246" fmla="*/ 4391408 w 4729507"/>
                  <a:gd name="connsiteY246" fmla="*/ 1684022 h 2265656"/>
                  <a:gd name="connsiteX247" fmla="*/ 4238551 w 4729507"/>
                  <a:gd name="connsiteY247" fmla="*/ 1652932 h 2265656"/>
                  <a:gd name="connsiteX248" fmla="*/ 4155645 w 4729507"/>
                  <a:gd name="connsiteY248" fmla="*/ 1663295 h 2265656"/>
                  <a:gd name="connsiteX249" fmla="*/ 4077921 w 4729507"/>
                  <a:gd name="connsiteY249" fmla="*/ 1694385 h 2265656"/>
                  <a:gd name="connsiteX250" fmla="*/ 3975584 w 4729507"/>
                  <a:gd name="connsiteY250" fmla="*/ 1775995 h 2265656"/>
                  <a:gd name="connsiteX251" fmla="*/ 3857703 w 4729507"/>
                  <a:gd name="connsiteY251" fmla="*/ 1724179 h 2265656"/>
                  <a:gd name="connsiteX252" fmla="*/ 3729458 w 4729507"/>
                  <a:gd name="connsiteY252" fmla="*/ 1708634 h 2265656"/>
                  <a:gd name="connsiteX253" fmla="*/ 3843454 w 4729507"/>
                  <a:gd name="connsiteY253" fmla="*/ 1760450 h 2265656"/>
                  <a:gd name="connsiteX254" fmla="*/ 3944495 w 4729507"/>
                  <a:gd name="connsiteY254" fmla="*/ 1814857 h 2265656"/>
                  <a:gd name="connsiteX255" fmla="*/ 3891383 w 4729507"/>
                  <a:gd name="connsiteY255" fmla="*/ 1944397 h 2265656"/>
                  <a:gd name="connsiteX256" fmla="*/ 3689301 w 4729507"/>
                  <a:gd name="connsiteY256" fmla="*/ 1913308 h 2265656"/>
                  <a:gd name="connsiteX257" fmla="*/ 3476855 w 4729507"/>
                  <a:gd name="connsiteY257" fmla="*/ 1934034 h 2265656"/>
                  <a:gd name="connsiteX258" fmla="*/ 3276068 w 4729507"/>
                  <a:gd name="connsiteY258" fmla="*/ 2009167 h 2265656"/>
                  <a:gd name="connsiteX259" fmla="*/ 3118029 w 4729507"/>
                  <a:gd name="connsiteY259" fmla="*/ 2117981 h 2265656"/>
                  <a:gd name="connsiteX260" fmla="*/ 3013102 w 4729507"/>
                  <a:gd name="connsiteY260" fmla="*/ 2075233 h 2265656"/>
                  <a:gd name="connsiteX261" fmla="*/ 2877085 w 4729507"/>
                  <a:gd name="connsiteY261" fmla="*/ 2066165 h 2265656"/>
                  <a:gd name="connsiteX262" fmla="*/ 2746249 w 4729507"/>
                  <a:gd name="connsiteY262" fmla="*/ 2103732 h 2265656"/>
                  <a:gd name="connsiteX263" fmla="*/ 2656867 w 4729507"/>
                  <a:gd name="connsiteY263" fmla="*/ 2164616 h 2265656"/>
                  <a:gd name="connsiteX264" fmla="*/ 2608937 w 4729507"/>
                  <a:gd name="connsiteY264" fmla="*/ 2129640 h 2265656"/>
                  <a:gd name="connsiteX265" fmla="*/ 2520850 w 4729507"/>
                  <a:gd name="connsiteY265" fmla="*/ 2108913 h 2265656"/>
                  <a:gd name="connsiteX266" fmla="*/ 2432762 w 4729507"/>
                  <a:gd name="connsiteY266" fmla="*/ 2130935 h 2265656"/>
                  <a:gd name="connsiteX267" fmla="*/ 2390014 w 4729507"/>
                  <a:gd name="connsiteY267" fmla="*/ 2162025 h 2265656"/>
                  <a:gd name="connsiteX268" fmla="*/ 2292859 w 4729507"/>
                  <a:gd name="connsiteY268" fmla="*/ 2097254 h 2265656"/>
                  <a:gd name="connsiteX269" fmla="*/ 2145184 w 4729507"/>
                  <a:gd name="connsiteY269" fmla="*/ 2060983 h 2265656"/>
                  <a:gd name="connsiteX270" fmla="*/ 1994917 w 4729507"/>
                  <a:gd name="connsiteY270" fmla="*/ 2083005 h 2265656"/>
                  <a:gd name="connsiteX271" fmla="*/ 1882217 w 4729507"/>
                  <a:gd name="connsiteY271" fmla="*/ 2143889 h 2265656"/>
                  <a:gd name="connsiteX272" fmla="*/ 1755268 w 4729507"/>
                  <a:gd name="connsiteY272" fmla="*/ 2103732 h 2265656"/>
                  <a:gd name="connsiteX273" fmla="*/ 1611478 w 4729507"/>
                  <a:gd name="connsiteY273" fmla="*/ 2111504 h 2265656"/>
                  <a:gd name="connsiteX274" fmla="*/ 1513028 w 4729507"/>
                  <a:gd name="connsiteY274" fmla="*/ 1984555 h 2265656"/>
                  <a:gd name="connsiteX275" fmla="*/ 1352398 w 4729507"/>
                  <a:gd name="connsiteY275" fmla="*/ 1900353 h 2265656"/>
                  <a:gd name="connsiteX276" fmla="*/ 1261720 w 4729507"/>
                  <a:gd name="connsiteY276" fmla="*/ 1888695 h 2265656"/>
                  <a:gd name="connsiteX277" fmla="*/ 1171042 w 4729507"/>
                  <a:gd name="connsiteY277" fmla="*/ 1897763 h 2265656"/>
                  <a:gd name="connsiteX278" fmla="*/ 1035025 w 4729507"/>
                  <a:gd name="connsiteY278" fmla="*/ 1957351 h 2265656"/>
                  <a:gd name="connsiteX279" fmla="*/ 952119 w 4729507"/>
                  <a:gd name="connsiteY279" fmla="*/ 1873150 h 2265656"/>
                  <a:gd name="connsiteX280" fmla="*/ 816102 w 4729507"/>
                  <a:gd name="connsiteY280" fmla="*/ 1807085 h 2265656"/>
                  <a:gd name="connsiteX281" fmla="*/ 808330 w 4729507"/>
                  <a:gd name="connsiteY281" fmla="*/ 1805789 h 2265656"/>
                  <a:gd name="connsiteX282" fmla="*/ 801853 w 4729507"/>
                  <a:gd name="connsiteY282" fmla="*/ 1807085 h 2265656"/>
                  <a:gd name="connsiteX283" fmla="*/ 651586 w 4729507"/>
                  <a:gd name="connsiteY283" fmla="*/ 1853719 h 2265656"/>
                  <a:gd name="connsiteX284" fmla="*/ 507797 w 4729507"/>
                  <a:gd name="connsiteY284" fmla="*/ 1915898 h 2265656"/>
                  <a:gd name="connsiteX285" fmla="*/ 370485 w 4729507"/>
                  <a:gd name="connsiteY285" fmla="*/ 1989736 h 2265656"/>
                  <a:gd name="connsiteX286" fmla="*/ 281102 w 4729507"/>
                  <a:gd name="connsiteY286" fmla="*/ 2045438 h 2265656"/>
                  <a:gd name="connsiteX287" fmla="*/ 303124 w 4729507"/>
                  <a:gd name="connsiteY287" fmla="*/ 1817448 h 2265656"/>
                  <a:gd name="connsiteX288" fmla="*/ 331623 w 4729507"/>
                  <a:gd name="connsiteY288" fmla="*/ 1681431 h 2265656"/>
                  <a:gd name="connsiteX289" fmla="*/ 374371 w 4729507"/>
                  <a:gd name="connsiteY289" fmla="*/ 1549300 h 2265656"/>
                  <a:gd name="connsiteX290" fmla="*/ 382143 w 4729507"/>
                  <a:gd name="connsiteY290" fmla="*/ 1528573 h 2265656"/>
                  <a:gd name="connsiteX291" fmla="*/ 361417 w 4729507"/>
                  <a:gd name="connsiteY291" fmla="*/ 1522096 h 2265656"/>
                  <a:gd name="connsiteX292" fmla="*/ 274625 w 4729507"/>
                  <a:gd name="connsiteY292" fmla="*/ 1503961 h 2265656"/>
                  <a:gd name="connsiteX293" fmla="*/ 196901 w 4729507"/>
                  <a:gd name="connsiteY293" fmla="*/ 1505256 h 2265656"/>
                  <a:gd name="connsiteX294" fmla="*/ 164516 w 4729507"/>
                  <a:gd name="connsiteY294" fmla="*/ 1432714 h 2265656"/>
                  <a:gd name="connsiteX295" fmla="*/ 111404 w 4729507"/>
                  <a:gd name="connsiteY295" fmla="*/ 1387375 h 2265656"/>
                  <a:gd name="connsiteX296" fmla="*/ 143789 w 4729507"/>
                  <a:gd name="connsiteY296" fmla="*/ 1283743 h 2265656"/>
                  <a:gd name="connsiteX297" fmla="*/ 143789 w 4729507"/>
                  <a:gd name="connsiteY297" fmla="*/ 1158089 h 2265656"/>
                  <a:gd name="connsiteX298" fmla="*/ 102337 w 4729507"/>
                  <a:gd name="connsiteY298" fmla="*/ 1040207 h 2265656"/>
                  <a:gd name="connsiteX299" fmla="*/ 31090 w 4729507"/>
                  <a:gd name="connsiteY299" fmla="*/ 948234 h 2265656"/>
                  <a:gd name="connsiteX300" fmla="*/ 34976 w 4729507"/>
                  <a:gd name="connsiteY300" fmla="*/ 936575 h 2265656"/>
                  <a:gd name="connsiteX301" fmla="*/ 156743 w 4729507"/>
                  <a:gd name="connsiteY301" fmla="*/ 889941 h 2265656"/>
                  <a:gd name="connsiteX302" fmla="*/ 260376 w 4729507"/>
                  <a:gd name="connsiteY302" fmla="*/ 797967 h 2265656"/>
                  <a:gd name="connsiteX303" fmla="*/ 323850 w 4729507"/>
                  <a:gd name="connsiteY303" fmla="*/ 676199 h 2265656"/>
                  <a:gd name="connsiteX304" fmla="*/ 406756 w 4729507"/>
                  <a:gd name="connsiteY304" fmla="*/ 718948 h 2265656"/>
                  <a:gd name="connsiteX305" fmla="*/ 522046 w 4729507"/>
                  <a:gd name="connsiteY305" fmla="*/ 805740 h 2265656"/>
                  <a:gd name="connsiteX306" fmla="*/ 430073 w 4729507"/>
                  <a:gd name="connsiteY306" fmla="*/ 686563 h 2265656"/>
                  <a:gd name="connsiteX307" fmla="*/ 335509 w 4729507"/>
                  <a:gd name="connsiteY307" fmla="*/ 626974 h 2265656"/>
                  <a:gd name="connsiteX308" fmla="*/ 339395 w 4729507"/>
                  <a:gd name="connsiteY308" fmla="*/ 551841 h 2265656"/>
                  <a:gd name="connsiteX309" fmla="*/ 404165 w 4729507"/>
                  <a:gd name="connsiteY309" fmla="*/ 585521 h 2265656"/>
                  <a:gd name="connsiteX310" fmla="*/ 476707 w 4729507"/>
                  <a:gd name="connsiteY310" fmla="*/ 630860 h 2265656"/>
                  <a:gd name="connsiteX311" fmla="*/ 601066 w 4729507"/>
                  <a:gd name="connsiteY311" fmla="*/ 751333 h 2265656"/>
                  <a:gd name="connsiteX312" fmla="*/ 502615 w 4729507"/>
                  <a:gd name="connsiteY312" fmla="*/ 601066 h 2265656"/>
                  <a:gd name="connsiteX313" fmla="*/ 430073 w 4729507"/>
                  <a:gd name="connsiteY313" fmla="*/ 545364 h 2265656"/>
                  <a:gd name="connsiteX314" fmla="*/ 417119 w 4729507"/>
                  <a:gd name="connsiteY314" fmla="*/ 537592 h 2265656"/>
                  <a:gd name="connsiteX315" fmla="*/ 496138 w 4729507"/>
                  <a:gd name="connsiteY315" fmla="*/ 538887 h 2265656"/>
                  <a:gd name="connsiteX316" fmla="*/ 628269 w 4729507"/>
                  <a:gd name="connsiteY316" fmla="*/ 498729 h 2265656"/>
                  <a:gd name="connsiteX317" fmla="*/ 734492 w 4729507"/>
                  <a:gd name="connsiteY317" fmla="*/ 411938 h 2265656"/>
                  <a:gd name="connsiteX318" fmla="*/ 797967 w 4729507"/>
                  <a:gd name="connsiteY318" fmla="*/ 296647 h 2265656"/>
                  <a:gd name="connsiteX319" fmla="*/ 883463 w 4729507"/>
                  <a:gd name="connsiteY319" fmla="*/ 300533 h 2265656"/>
                  <a:gd name="connsiteX320" fmla="*/ 972846 w 4729507"/>
                  <a:gd name="connsiteY320" fmla="*/ 283693 h 2265656"/>
                  <a:gd name="connsiteX321" fmla="*/ 1055752 w 4729507"/>
                  <a:gd name="connsiteY321" fmla="*/ 244831 h 2265656"/>
                  <a:gd name="connsiteX322" fmla="*/ 1124408 w 4729507"/>
                  <a:gd name="connsiteY322" fmla="*/ 190424 h 2265656"/>
                  <a:gd name="connsiteX323" fmla="*/ 1129589 w 4729507"/>
                  <a:gd name="connsiteY323" fmla="*/ 189129 h 2265656"/>
                  <a:gd name="connsiteX324" fmla="*/ 1259129 w 4729507"/>
                  <a:gd name="connsiteY324" fmla="*/ 209855 h 2265656"/>
                  <a:gd name="connsiteX325" fmla="*/ 1322604 w 4729507"/>
                  <a:gd name="connsiteY325" fmla="*/ 181356 h 2265656"/>
                  <a:gd name="connsiteX326" fmla="*/ 1365352 w 4729507"/>
                  <a:gd name="connsiteY326" fmla="*/ 136017 h 2265656"/>
                  <a:gd name="connsiteX327" fmla="*/ 1366648 w 4729507"/>
                  <a:gd name="connsiteY327" fmla="*/ 136017 h 2265656"/>
                  <a:gd name="connsiteX328" fmla="*/ 1544117 w 4729507"/>
                  <a:gd name="connsiteY328" fmla="*/ 151562 h 2265656"/>
                  <a:gd name="connsiteX329" fmla="*/ 1632205 w 4729507"/>
                  <a:gd name="connsiteY329" fmla="*/ 126949 h 2265656"/>
                  <a:gd name="connsiteX330" fmla="*/ 1707338 w 4729507"/>
                  <a:gd name="connsiteY330" fmla="*/ 85496 h 2265656"/>
                  <a:gd name="connsiteX331" fmla="*/ 1822629 w 4729507"/>
                  <a:gd name="connsiteY331" fmla="*/ 147676 h 2265656"/>
                  <a:gd name="connsiteX332" fmla="*/ 1962532 w 4729507"/>
                  <a:gd name="connsiteY332" fmla="*/ 167107 h 2265656"/>
                  <a:gd name="connsiteX333" fmla="*/ 2204772 w 4729507"/>
                  <a:gd name="connsiteY333" fmla="*/ 68656 h 2265656"/>
                  <a:gd name="connsiteX334" fmla="*/ 2282496 w 4729507"/>
                  <a:gd name="connsiteY334" fmla="*/ 81610 h 2265656"/>
                  <a:gd name="connsiteX335" fmla="*/ 2367992 w 4729507"/>
                  <a:gd name="connsiteY335" fmla="*/ 55702 h 2265656"/>
                  <a:gd name="connsiteX336" fmla="*/ 2370583 w 4729507"/>
                  <a:gd name="connsiteY336" fmla="*/ 55702 h 2265656"/>
                  <a:gd name="connsiteX337" fmla="*/ 2546758 w 4729507"/>
                  <a:gd name="connsiteY337" fmla="*/ 107518 h 2265656"/>
                  <a:gd name="connsiteX338" fmla="*/ 2726818 w 4729507"/>
                  <a:gd name="connsiteY338" fmla="*/ 73838 h 2265656"/>
                  <a:gd name="connsiteX339" fmla="*/ 2734591 w 4729507"/>
                  <a:gd name="connsiteY339" fmla="*/ 73838 h 2265656"/>
                  <a:gd name="connsiteX340" fmla="*/ 2816201 w 4729507"/>
                  <a:gd name="connsiteY340" fmla="*/ 120472 h 2265656"/>
                  <a:gd name="connsiteX341" fmla="*/ 2915947 w 4729507"/>
                  <a:gd name="connsiteY341" fmla="*/ 146380 h 2265656"/>
                  <a:gd name="connsiteX342" fmla="*/ 3101189 w 4729507"/>
                  <a:gd name="connsiteY342" fmla="*/ 124359 h 2265656"/>
                  <a:gd name="connsiteX343" fmla="*/ 3178913 w 4729507"/>
                  <a:gd name="connsiteY343" fmla="*/ 182652 h 2265656"/>
                  <a:gd name="connsiteX344" fmla="*/ 3286431 w 4729507"/>
                  <a:gd name="connsiteY344" fmla="*/ 224104 h 2265656"/>
                  <a:gd name="connsiteX345" fmla="*/ 3401722 w 4729507"/>
                  <a:gd name="connsiteY345" fmla="*/ 231877 h 2265656"/>
                  <a:gd name="connsiteX346" fmla="*/ 3497582 w 4729507"/>
                  <a:gd name="connsiteY346" fmla="*/ 211150 h 2265656"/>
                  <a:gd name="connsiteX347" fmla="*/ 3803296 w 4729507"/>
                  <a:gd name="connsiteY347" fmla="*/ 413233 h 2265656"/>
                  <a:gd name="connsiteX348" fmla="*/ 3926359 w 4729507"/>
                  <a:gd name="connsiteY348" fmla="*/ 448209 h 2265656"/>
                  <a:gd name="connsiteX349" fmla="*/ 3910814 w 4729507"/>
                  <a:gd name="connsiteY349" fmla="*/ 575158 h 2265656"/>
                  <a:gd name="connsiteX350" fmla="*/ 3965221 w 4729507"/>
                  <a:gd name="connsiteY350" fmla="*/ 454686 h 2265656"/>
                  <a:gd name="connsiteX351" fmla="*/ 3991129 w 4729507"/>
                  <a:gd name="connsiteY351" fmla="*/ 458572 h 2265656"/>
                  <a:gd name="connsiteX352" fmla="*/ 4039059 w 4729507"/>
                  <a:gd name="connsiteY352" fmla="*/ 462458 h 2265656"/>
                  <a:gd name="connsiteX353" fmla="*/ 4086989 w 4729507"/>
                  <a:gd name="connsiteY353" fmla="*/ 463754 h 2265656"/>
                  <a:gd name="connsiteX354" fmla="*/ 4110306 w 4729507"/>
                  <a:gd name="connsiteY354" fmla="*/ 463754 h 2265656"/>
                  <a:gd name="connsiteX355" fmla="*/ 4133623 w 4729507"/>
                  <a:gd name="connsiteY355" fmla="*/ 463754 h 2265656"/>
                  <a:gd name="connsiteX356" fmla="*/ 4164713 w 4729507"/>
                  <a:gd name="connsiteY356" fmla="*/ 462458 h 2265656"/>
                  <a:gd name="connsiteX357" fmla="*/ 4121965 w 4729507"/>
                  <a:gd name="connsiteY357" fmla="*/ 509093 h 2265656"/>
                  <a:gd name="connsiteX358" fmla="*/ 4010560 w 4729507"/>
                  <a:gd name="connsiteY358" fmla="*/ 681381 h 2265656"/>
                  <a:gd name="connsiteX359" fmla="*/ 4151759 w 4729507"/>
                  <a:gd name="connsiteY359" fmla="*/ 536296 h 2265656"/>
                  <a:gd name="connsiteX360" fmla="*/ 4194507 w 4729507"/>
                  <a:gd name="connsiteY360" fmla="*/ 497434 h 2265656"/>
                  <a:gd name="connsiteX361" fmla="*/ 4299435 w 4729507"/>
                  <a:gd name="connsiteY361" fmla="*/ 620497 h 2265656"/>
                  <a:gd name="connsiteX362" fmla="*/ 4469132 w 4729507"/>
                  <a:gd name="connsiteY362" fmla="*/ 689153 h 2265656"/>
                  <a:gd name="connsiteX363" fmla="*/ 4460064 w 4729507"/>
                  <a:gd name="connsiteY363" fmla="*/ 765582 h 2265656"/>
                  <a:gd name="connsiteX364" fmla="*/ 4471723 w 4729507"/>
                  <a:gd name="connsiteY364" fmla="*/ 813512 h 2265656"/>
                  <a:gd name="connsiteX365" fmla="*/ 4496336 w 4729507"/>
                  <a:gd name="connsiteY365" fmla="*/ 856260 h 2265656"/>
                  <a:gd name="connsiteX366" fmla="*/ 4575355 w 4729507"/>
                  <a:gd name="connsiteY366" fmla="*/ 911962 h 2265656"/>
                  <a:gd name="connsiteX367" fmla="*/ 4623285 w 4729507"/>
                  <a:gd name="connsiteY367" fmla="*/ 921030 h 2265656"/>
                  <a:gd name="connsiteX368" fmla="*/ 4653079 w 4729507"/>
                  <a:gd name="connsiteY368" fmla="*/ 919735 h 2265656"/>
                  <a:gd name="connsiteX369" fmla="*/ 4641420 w 4729507"/>
                  <a:gd name="connsiteY369" fmla="*/ 1037616 h 2265656"/>
                  <a:gd name="connsiteX370" fmla="*/ 4672510 w 4729507"/>
                  <a:gd name="connsiteY370" fmla="*/ 1098500 h 2265656"/>
                  <a:gd name="connsiteX371" fmla="*/ 4723031 w 4729507"/>
                  <a:gd name="connsiteY371" fmla="*/ 1139953 h 2265656"/>
                  <a:gd name="connsiteX372" fmla="*/ 4723031 w 4729507"/>
                  <a:gd name="connsiteY372" fmla="*/ 1143839 h 2265656"/>
                  <a:gd name="connsiteX373" fmla="*/ 4695827 w 4729507"/>
                  <a:gd name="connsiteY373" fmla="*/ 1161975 h 226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Lst>
                <a:rect l="l" t="t" r="r" b="b"/>
                <a:pathLst>
                  <a:path w="4729507" h="2265656">
                    <a:moveTo>
                      <a:pt x="4723031" y="1134771"/>
                    </a:moveTo>
                    <a:cubicBezTo>
                      <a:pt x="4703600" y="1124408"/>
                      <a:pt x="4688055" y="1108863"/>
                      <a:pt x="4675101" y="1092023"/>
                    </a:cubicBezTo>
                    <a:cubicBezTo>
                      <a:pt x="4662147" y="1075183"/>
                      <a:pt x="4653079" y="1054457"/>
                      <a:pt x="4647897" y="1033730"/>
                    </a:cubicBezTo>
                    <a:cubicBezTo>
                      <a:pt x="4642716" y="1013004"/>
                      <a:pt x="4642716" y="990982"/>
                      <a:pt x="4646602" y="970256"/>
                    </a:cubicBezTo>
                    <a:cubicBezTo>
                      <a:pt x="4650488" y="949529"/>
                      <a:pt x="4659556" y="930098"/>
                      <a:pt x="4671215" y="911962"/>
                    </a:cubicBezTo>
                    <a:lnTo>
                      <a:pt x="4673805" y="908076"/>
                    </a:lnTo>
                    <a:lnTo>
                      <a:pt x="4671215" y="902895"/>
                    </a:lnTo>
                    <a:lnTo>
                      <a:pt x="4671215" y="902895"/>
                    </a:lnTo>
                    <a:lnTo>
                      <a:pt x="4668624" y="896418"/>
                    </a:lnTo>
                    <a:lnTo>
                      <a:pt x="4662147" y="897713"/>
                    </a:lnTo>
                    <a:cubicBezTo>
                      <a:pt x="4647897" y="900304"/>
                      <a:pt x="4633648" y="901599"/>
                      <a:pt x="4619399" y="900304"/>
                    </a:cubicBezTo>
                    <a:cubicBezTo>
                      <a:pt x="4605149" y="899008"/>
                      <a:pt x="4590900" y="896418"/>
                      <a:pt x="4577946" y="891236"/>
                    </a:cubicBezTo>
                    <a:cubicBezTo>
                      <a:pt x="4550742" y="880873"/>
                      <a:pt x="4527425" y="862737"/>
                      <a:pt x="4510585" y="840715"/>
                    </a:cubicBezTo>
                    <a:cubicBezTo>
                      <a:pt x="4501517" y="829057"/>
                      <a:pt x="4495040" y="816103"/>
                      <a:pt x="4489859" y="803149"/>
                    </a:cubicBezTo>
                    <a:cubicBezTo>
                      <a:pt x="4484677" y="790195"/>
                      <a:pt x="4482086" y="775945"/>
                      <a:pt x="4480791" y="761696"/>
                    </a:cubicBezTo>
                    <a:cubicBezTo>
                      <a:pt x="4478200" y="733197"/>
                      <a:pt x="4484677" y="705994"/>
                      <a:pt x="4498926" y="681381"/>
                    </a:cubicBezTo>
                    <a:lnTo>
                      <a:pt x="4509290" y="661950"/>
                    </a:lnTo>
                    <a:lnTo>
                      <a:pt x="4485972" y="659359"/>
                    </a:lnTo>
                    <a:cubicBezTo>
                      <a:pt x="4423793" y="654178"/>
                      <a:pt x="4362909" y="629565"/>
                      <a:pt x="4313684" y="591998"/>
                    </a:cubicBezTo>
                    <a:cubicBezTo>
                      <a:pt x="4272231" y="559613"/>
                      <a:pt x="4239846" y="518160"/>
                      <a:pt x="4217825" y="471526"/>
                    </a:cubicBezTo>
                    <a:cubicBezTo>
                      <a:pt x="4243733" y="449504"/>
                      <a:pt x="4270936" y="428778"/>
                      <a:pt x="4298139" y="409347"/>
                    </a:cubicBezTo>
                    <a:cubicBezTo>
                      <a:pt x="4352546" y="371780"/>
                      <a:pt x="4409544" y="338100"/>
                      <a:pt x="4469132" y="312192"/>
                    </a:cubicBezTo>
                    <a:cubicBezTo>
                      <a:pt x="4530016" y="284988"/>
                      <a:pt x="4593491" y="268148"/>
                      <a:pt x="4660851" y="256489"/>
                    </a:cubicBezTo>
                    <a:cubicBezTo>
                      <a:pt x="4592195" y="247422"/>
                      <a:pt x="4522244" y="255194"/>
                      <a:pt x="4454883" y="275920"/>
                    </a:cubicBezTo>
                    <a:cubicBezTo>
                      <a:pt x="4387522" y="296647"/>
                      <a:pt x="4325343" y="329032"/>
                      <a:pt x="4268345" y="369189"/>
                    </a:cubicBezTo>
                    <a:cubicBezTo>
                      <a:pt x="4241142" y="388620"/>
                      <a:pt x="4216529" y="409347"/>
                      <a:pt x="4191916" y="431369"/>
                    </a:cubicBezTo>
                    <a:lnTo>
                      <a:pt x="4184144" y="427482"/>
                    </a:lnTo>
                    <a:lnTo>
                      <a:pt x="4180258" y="424892"/>
                    </a:lnTo>
                    <a:lnTo>
                      <a:pt x="4173781" y="424892"/>
                    </a:lnTo>
                    <a:lnTo>
                      <a:pt x="4128442" y="426187"/>
                    </a:lnTo>
                    <a:cubicBezTo>
                      <a:pt x="4120669" y="426187"/>
                      <a:pt x="4112897" y="426187"/>
                      <a:pt x="4105124" y="426187"/>
                    </a:cubicBezTo>
                    <a:cubicBezTo>
                      <a:pt x="4097352" y="426187"/>
                      <a:pt x="4089580" y="426187"/>
                      <a:pt x="4081807" y="426187"/>
                    </a:cubicBezTo>
                    <a:cubicBezTo>
                      <a:pt x="4066262" y="424892"/>
                      <a:pt x="4050718" y="424892"/>
                      <a:pt x="4036468" y="423596"/>
                    </a:cubicBezTo>
                    <a:cubicBezTo>
                      <a:pt x="4020923" y="422301"/>
                      <a:pt x="4006674" y="421005"/>
                      <a:pt x="3991129" y="418415"/>
                    </a:cubicBezTo>
                    <a:cubicBezTo>
                      <a:pt x="3987243" y="418415"/>
                      <a:pt x="3983357" y="417119"/>
                      <a:pt x="3979471" y="417119"/>
                    </a:cubicBezTo>
                    <a:cubicBezTo>
                      <a:pt x="3993720" y="389916"/>
                      <a:pt x="4007969" y="364008"/>
                      <a:pt x="4024810" y="339395"/>
                    </a:cubicBezTo>
                    <a:cubicBezTo>
                      <a:pt x="4048127" y="301828"/>
                      <a:pt x="4075330" y="268148"/>
                      <a:pt x="4103829" y="235763"/>
                    </a:cubicBezTo>
                    <a:cubicBezTo>
                      <a:pt x="4111601" y="227991"/>
                      <a:pt x="4119374" y="220218"/>
                      <a:pt x="4125851" y="211150"/>
                    </a:cubicBezTo>
                    <a:cubicBezTo>
                      <a:pt x="4133623" y="203378"/>
                      <a:pt x="4142691" y="196901"/>
                      <a:pt x="4150463" y="189129"/>
                    </a:cubicBezTo>
                    <a:lnTo>
                      <a:pt x="4162122" y="177470"/>
                    </a:lnTo>
                    <a:cubicBezTo>
                      <a:pt x="4166008" y="173584"/>
                      <a:pt x="4171190" y="170993"/>
                      <a:pt x="4175076" y="167107"/>
                    </a:cubicBezTo>
                    <a:cubicBezTo>
                      <a:pt x="4184144" y="159334"/>
                      <a:pt x="4193212" y="152857"/>
                      <a:pt x="4200984" y="145085"/>
                    </a:cubicBezTo>
                    <a:cubicBezTo>
                      <a:pt x="4189325" y="147676"/>
                      <a:pt x="4178962" y="151562"/>
                      <a:pt x="4167304" y="155448"/>
                    </a:cubicBezTo>
                    <a:cubicBezTo>
                      <a:pt x="4162122" y="156744"/>
                      <a:pt x="4155645" y="159334"/>
                      <a:pt x="4150463" y="161925"/>
                    </a:cubicBezTo>
                    <a:lnTo>
                      <a:pt x="4134919" y="169698"/>
                    </a:lnTo>
                    <a:cubicBezTo>
                      <a:pt x="4124555" y="174879"/>
                      <a:pt x="4114192" y="180061"/>
                      <a:pt x="4103829" y="186538"/>
                    </a:cubicBezTo>
                    <a:cubicBezTo>
                      <a:pt x="4094761" y="193015"/>
                      <a:pt x="4084398" y="200787"/>
                      <a:pt x="4075330" y="207264"/>
                    </a:cubicBezTo>
                    <a:cubicBezTo>
                      <a:pt x="4039059" y="237058"/>
                      <a:pt x="4005379" y="272034"/>
                      <a:pt x="3980766" y="313487"/>
                    </a:cubicBezTo>
                    <a:cubicBezTo>
                      <a:pt x="3961335" y="344577"/>
                      <a:pt x="3945790" y="376962"/>
                      <a:pt x="3932836" y="410642"/>
                    </a:cubicBezTo>
                    <a:cubicBezTo>
                      <a:pt x="3892679" y="401574"/>
                      <a:pt x="3852521" y="389916"/>
                      <a:pt x="3813659" y="374371"/>
                    </a:cubicBezTo>
                    <a:cubicBezTo>
                      <a:pt x="3756662" y="352349"/>
                      <a:pt x="3703550" y="323850"/>
                      <a:pt x="3653030" y="288874"/>
                    </a:cubicBezTo>
                    <a:cubicBezTo>
                      <a:pt x="3603805" y="253899"/>
                      <a:pt x="3557170" y="213741"/>
                      <a:pt x="3517013" y="168402"/>
                    </a:cubicBezTo>
                    <a:lnTo>
                      <a:pt x="3505354" y="155448"/>
                    </a:lnTo>
                    <a:lnTo>
                      <a:pt x="3488514" y="161925"/>
                    </a:lnTo>
                    <a:cubicBezTo>
                      <a:pt x="3457424" y="173584"/>
                      <a:pt x="3423744" y="181356"/>
                      <a:pt x="3391359" y="183947"/>
                    </a:cubicBezTo>
                    <a:cubicBezTo>
                      <a:pt x="3357679" y="186538"/>
                      <a:pt x="3323998" y="183947"/>
                      <a:pt x="3291613" y="176175"/>
                    </a:cubicBezTo>
                    <a:cubicBezTo>
                      <a:pt x="3259228" y="168402"/>
                      <a:pt x="3228138" y="156744"/>
                      <a:pt x="3199639" y="139903"/>
                    </a:cubicBezTo>
                    <a:cubicBezTo>
                      <a:pt x="3171141" y="123063"/>
                      <a:pt x="3143937" y="102337"/>
                      <a:pt x="3121915" y="77724"/>
                    </a:cubicBezTo>
                    <a:lnTo>
                      <a:pt x="3108961" y="63475"/>
                    </a:lnTo>
                    <a:lnTo>
                      <a:pt x="3090826" y="71247"/>
                    </a:lnTo>
                    <a:cubicBezTo>
                      <a:pt x="3036419" y="94564"/>
                      <a:pt x="2975535" y="102337"/>
                      <a:pt x="2917242" y="94564"/>
                    </a:cubicBezTo>
                    <a:cubicBezTo>
                      <a:pt x="2858949" y="86792"/>
                      <a:pt x="2801952" y="63475"/>
                      <a:pt x="2755317" y="27203"/>
                    </a:cubicBezTo>
                    <a:lnTo>
                      <a:pt x="2748840" y="22022"/>
                    </a:lnTo>
                    <a:lnTo>
                      <a:pt x="2741068" y="20726"/>
                    </a:lnTo>
                    <a:lnTo>
                      <a:pt x="2720341" y="15545"/>
                    </a:lnTo>
                    <a:lnTo>
                      <a:pt x="2712569" y="15545"/>
                    </a:lnTo>
                    <a:lnTo>
                      <a:pt x="2706092" y="19431"/>
                    </a:lnTo>
                    <a:cubicBezTo>
                      <a:pt x="2656867" y="42748"/>
                      <a:pt x="2601164" y="54407"/>
                      <a:pt x="2545462" y="51816"/>
                    </a:cubicBezTo>
                    <a:cubicBezTo>
                      <a:pt x="2491055" y="49225"/>
                      <a:pt x="2436649" y="32385"/>
                      <a:pt x="2388719" y="5182"/>
                    </a:cubicBezTo>
                    <a:lnTo>
                      <a:pt x="2382242" y="0"/>
                    </a:lnTo>
                    <a:lnTo>
                      <a:pt x="2374469" y="0"/>
                    </a:lnTo>
                    <a:lnTo>
                      <a:pt x="2357629" y="0"/>
                    </a:lnTo>
                    <a:lnTo>
                      <a:pt x="2348561" y="0"/>
                    </a:lnTo>
                    <a:lnTo>
                      <a:pt x="2342084" y="3886"/>
                    </a:lnTo>
                    <a:cubicBezTo>
                      <a:pt x="2322653" y="16840"/>
                      <a:pt x="2299336" y="24613"/>
                      <a:pt x="2276019" y="25908"/>
                    </a:cubicBezTo>
                    <a:cubicBezTo>
                      <a:pt x="2252702" y="27203"/>
                      <a:pt x="2229385" y="22022"/>
                      <a:pt x="2207363" y="11659"/>
                    </a:cubicBezTo>
                    <a:lnTo>
                      <a:pt x="2190523" y="2591"/>
                    </a:lnTo>
                    <a:lnTo>
                      <a:pt x="2177569" y="15545"/>
                    </a:lnTo>
                    <a:cubicBezTo>
                      <a:pt x="2149070" y="45339"/>
                      <a:pt x="2114094" y="69952"/>
                      <a:pt x="2076527" y="86792"/>
                    </a:cubicBezTo>
                    <a:cubicBezTo>
                      <a:pt x="2038960" y="103632"/>
                      <a:pt x="1997508" y="115291"/>
                      <a:pt x="1956055" y="116586"/>
                    </a:cubicBezTo>
                    <a:cubicBezTo>
                      <a:pt x="1914602" y="119177"/>
                      <a:pt x="1871854" y="113995"/>
                      <a:pt x="1832992" y="102337"/>
                    </a:cubicBezTo>
                    <a:cubicBezTo>
                      <a:pt x="1792834" y="89383"/>
                      <a:pt x="1755268" y="69952"/>
                      <a:pt x="1722883" y="44044"/>
                    </a:cubicBezTo>
                    <a:lnTo>
                      <a:pt x="1716406" y="38862"/>
                    </a:lnTo>
                    <a:lnTo>
                      <a:pt x="1708633" y="40157"/>
                    </a:lnTo>
                    <a:lnTo>
                      <a:pt x="1696975" y="41453"/>
                    </a:lnTo>
                    <a:lnTo>
                      <a:pt x="1691793" y="42748"/>
                    </a:lnTo>
                    <a:lnTo>
                      <a:pt x="1687907" y="45339"/>
                    </a:lnTo>
                    <a:cubicBezTo>
                      <a:pt x="1665885" y="62179"/>
                      <a:pt x="1642568" y="76429"/>
                      <a:pt x="1616660" y="88087"/>
                    </a:cubicBezTo>
                    <a:cubicBezTo>
                      <a:pt x="1590752" y="99746"/>
                      <a:pt x="1564844" y="107518"/>
                      <a:pt x="1537640" y="112700"/>
                    </a:cubicBezTo>
                    <a:cubicBezTo>
                      <a:pt x="1483234" y="121768"/>
                      <a:pt x="1426236" y="117882"/>
                      <a:pt x="1373125" y="101041"/>
                    </a:cubicBezTo>
                    <a:lnTo>
                      <a:pt x="1369238" y="99746"/>
                    </a:lnTo>
                    <a:lnTo>
                      <a:pt x="1365352" y="101041"/>
                    </a:lnTo>
                    <a:lnTo>
                      <a:pt x="1349807" y="103632"/>
                    </a:lnTo>
                    <a:lnTo>
                      <a:pt x="1343330" y="104928"/>
                    </a:lnTo>
                    <a:lnTo>
                      <a:pt x="1339444" y="111405"/>
                    </a:lnTo>
                    <a:cubicBezTo>
                      <a:pt x="1329081" y="128245"/>
                      <a:pt x="1316127" y="142494"/>
                      <a:pt x="1300582" y="154153"/>
                    </a:cubicBezTo>
                    <a:cubicBezTo>
                      <a:pt x="1285037" y="165811"/>
                      <a:pt x="1266902" y="174879"/>
                      <a:pt x="1248766" y="178765"/>
                    </a:cubicBezTo>
                    <a:cubicBezTo>
                      <a:pt x="1211200" y="187833"/>
                      <a:pt x="1169747" y="182652"/>
                      <a:pt x="1136066" y="160630"/>
                    </a:cubicBezTo>
                    <a:lnTo>
                      <a:pt x="1130885" y="158039"/>
                    </a:lnTo>
                    <a:lnTo>
                      <a:pt x="1125703" y="159334"/>
                    </a:lnTo>
                    <a:lnTo>
                      <a:pt x="1112749" y="163221"/>
                    </a:lnTo>
                    <a:lnTo>
                      <a:pt x="1108863" y="164516"/>
                    </a:lnTo>
                    <a:lnTo>
                      <a:pt x="1106272" y="167107"/>
                    </a:lnTo>
                    <a:cubicBezTo>
                      <a:pt x="1086841" y="187833"/>
                      <a:pt x="1064819" y="205969"/>
                      <a:pt x="1041502" y="221514"/>
                    </a:cubicBezTo>
                    <a:cubicBezTo>
                      <a:pt x="1018185" y="237058"/>
                      <a:pt x="992277" y="248717"/>
                      <a:pt x="965073" y="259080"/>
                    </a:cubicBezTo>
                    <a:cubicBezTo>
                      <a:pt x="937870" y="268148"/>
                      <a:pt x="910667" y="274625"/>
                      <a:pt x="882168" y="277216"/>
                    </a:cubicBezTo>
                    <a:cubicBezTo>
                      <a:pt x="853669" y="279807"/>
                      <a:pt x="825170" y="278511"/>
                      <a:pt x="796671" y="274625"/>
                    </a:cubicBezTo>
                    <a:lnTo>
                      <a:pt x="794081" y="274625"/>
                    </a:lnTo>
                    <a:lnTo>
                      <a:pt x="790194" y="274625"/>
                    </a:lnTo>
                    <a:lnTo>
                      <a:pt x="785013" y="277216"/>
                    </a:lnTo>
                    <a:lnTo>
                      <a:pt x="779831" y="278511"/>
                    </a:lnTo>
                    <a:lnTo>
                      <a:pt x="778536" y="283693"/>
                    </a:lnTo>
                    <a:cubicBezTo>
                      <a:pt x="765582" y="325146"/>
                      <a:pt x="744855" y="364008"/>
                      <a:pt x="717652" y="398984"/>
                    </a:cubicBezTo>
                    <a:cubicBezTo>
                      <a:pt x="690449" y="432664"/>
                      <a:pt x="655473" y="461163"/>
                      <a:pt x="617906" y="481889"/>
                    </a:cubicBezTo>
                    <a:cubicBezTo>
                      <a:pt x="579044" y="502616"/>
                      <a:pt x="536296" y="515570"/>
                      <a:pt x="493548" y="519456"/>
                    </a:cubicBezTo>
                    <a:cubicBezTo>
                      <a:pt x="449504" y="523342"/>
                      <a:pt x="405460" y="519456"/>
                      <a:pt x="364008" y="506502"/>
                    </a:cubicBezTo>
                    <a:lnTo>
                      <a:pt x="358826" y="505206"/>
                    </a:lnTo>
                    <a:lnTo>
                      <a:pt x="357531" y="505206"/>
                    </a:lnTo>
                    <a:cubicBezTo>
                      <a:pt x="354940" y="503911"/>
                      <a:pt x="352349" y="502616"/>
                      <a:pt x="348463" y="501320"/>
                    </a:cubicBezTo>
                    <a:cubicBezTo>
                      <a:pt x="294056" y="475412"/>
                      <a:pt x="237058" y="455981"/>
                      <a:pt x="178765" y="441732"/>
                    </a:cubicBezTo>
                    <a:cubicBezTo>
                      <a:pt x="120472" y="427482"/>
                      <a:pt x="60884" y="418415"/>
                      <a:pt x="1295" y="418415"/>
                    </a:cubicBezTo>
                    <a:cubicBezTo>
                      <a:pt x="56998" y="439141"/>
                      <a:pt x="112700" y="458572"/>
                      <a:pt x="167107" y="479298"/>
                    </a:cubicBezTo>
                    <a:cubicBezTo>
                      <a:pt x="218923" y="498729"/>
                      <a:pt x="268148" y="519456"/>
                      <a:pt x="317373" y="542773"/>
                    </a:cubicBezTo>
                    <a:cubicBezTo>
                      <a:pt x="318669" y="568681"/>
                      <a:pt x="318669" y="594589"/>
                      <a:pt x="314782" y="619202"/>
                    </a:cubicBezTo>
                    <a:cubicBezTo>
                      <a:pt x="308305" y="616611"/>
                      <a:pt x="303124" y="614020"/>
                      <a:pt x="296647" y="612725"/>
                    </a:cubicBezTo>
                    <a:cubicBezTo>
                      <a:pt x="248717" y="594589"/>
                      <a:pt x="198196" y="584226"/>
                      <a:pt x="148971" y="580340"/>
                    </a:cubicBezTo>
                    <a:cubicBezTo>
                      <a:pt x="99746" y="573863"/>
                      <a:pt x="49225" y="575158"/>
                      <a:pt x="0" y="588112"/>
                    </a:cubicBezTo>
                    <a:cubicBezTo>
                      <a:pt x="49225" y="597180"/>
                      <a:pt x="97155" y="606248"/>
                      <a:pt x="143789" y="617906"/>
                    </a:cubicBezTo>
                    <a:cubicBezTo>
                      <a:pt x="190424" y="629565"/>
                      <a:pt x="235763" y="642519"/>
                      <a:pt x="281102" y="658064"/>
                    </a:cubicBezTo>
                    <a:cubicBezTo>
                      <a:pt x="288874" y="660655"/>
                      <a:pt x="297942" y="664541"/>
                      <a:pt x="305715" y="667132"/>
                    </a:cubicBezTo>
                    <a:cubicBezTo>
                      <a:pt x="305715" y="667132"/>
                      <a:pt x="305715" y="668427"/>
                      <a:pt x="305715" y="668427"/>
                    </a:cubicBezTo>
                    <a:cubicBezTo>
                      <a:pt x="292761" y="709880"/>
                      <a:pt x="272034" y="750037"/>
                      <a:pt x="244831" y="783718"/>
                    </a:cubicBezTo>
                    <a:cubicBezTo>
                      <a:pt x="217627" y="817398"/>
                      <a:pt x="183947" y="847192"/>
                      <a:pt x="147676" y="869214"/>
                    </a:cubicBezTo>
                    <a:cubicBezTo>
                      <a:pt x="110109" y="891236"/>
                      <a:pt x="68656" y="906781"/>
                      <a:pt x="25908" y="913258"/>
                    </a:cubicBezTo>
                    <a:lnTo>
                      <a:pt x="18136" y="914553"/>
                    </a:lnTo>
                    <a:lnTo>
                      <a:pt x="15545" y="922326"/>
                    </a:lnTo>
                    <a:lnTo>
                      <a:pt x="7772" y="949529"/>
                    </a:lnTo>
                    <a:lnTo>
                      <a:pt x="5182" y="957301"/>
                    </a:lnTo>
                    <a:lnTo>
                      <a:pt x="11659" y="962483"/>
                    </a:lnTo>
                    <a:cubicBezTo>
                      <a:pt x="40157" y="989687"/>
                      <a:pt x="63475" y="1020776"/>
                      <a:pt x="81610" y="1054457"/>
                    </a:cubicBezTo>
                    <a:cubicBezTo>
                      <a:pt x="99746" y="1088137"/>
                      <a:pt x="111404" y="1125704"/>
                      <a:pt x="117881" y="1163270"/>
                    </a:cubicBezTo>
                    <a:cubicBezTo>
                      <a:pt x="123063" y="1200837"/>
                      <a:pt x="123063" y="1240994"/>
                      <a:pt x="116586" y="1278561"/>
                    </a:cubicBezTo>
                    <a:cubicBezTo>
                      <a:pt x="110109" y="1316128"/>
                      <a:pt x="95860" y="1352399"/>
                      <a:pt x="77724" y="1386079"/>
                    </a:cubicBezTo>
                    <a:lnTo>
                      <a:pt x="72542" y="1395147"/>
                    </a:lnTo>
                    <a:lnTo>
                      <a:pt x="77724" y="1404215"/>
                    </a:lnTo>
                    <a:lnTo>
                      <a:pt x="77724" y="1404215"/>
                    </a:lnTo>
                    <a:lnTo>
                      <a:pt x="80315" y="1408101"/>
                    </a:lnTo>
                    <a:lnTo>
                      <a:pt x="85496" y="1410692"/>
                    </a:lnTo>
                    <a:cubicBezTo>
                      <a:pt x="106223" y="1421055"/>
                      <a:pt x="125654" y="1436600"/>
                      <a:pt x="138608" y="1454736"/>
                    </a:cubicBezTo>
                    <a:cubicBezTo>
                      <a:pt x="152857" y="1472871"/>
                      <a:pt x="161925" y="1496188"/>
                      <a:pt x="164516" y="1518210"/>
                    </a:cubicBezTo>
                    <a:lnTo>
                      <a:pt x="165811" y="1523392"/>
                    </a:lnTo>
                    <a:lnTo>
                      <a:pt x="169697" y="1527278"/>
                    </a:lnTo>
                    <a:lnTo>
                      <a:pt x="178765" y="1537641"/>
                    </a:lnTo>
                    <a:lnTo>
                      <a:pt x="185242" y="1545414"/>
                    </a:lnTo>
                    <a:lnTo>
                      <a:pt x="195605" y="1544118"/>
                    </a:lnTo>
                    <a:cubicBezTo>
                      <a:pt x="222809" y="1541527"/>
                      <a:pt x="248717" y="1540232"/>
                      <a:pt x="274625" y="1544118"/>
                    </a:cubicBezTo>
                    <a:cubicBezTo>
                      <a:pt x="294056" y="1546709"/>
                      <a:pt x="312192" y="1550595"/>
                      <a:pt x="331623" y="1555777"/>
                    </a:cubicBezTo>
                    <a:cubicBezTo>
                      <a:pt x="299238" y="1638683"/>
                      <a:pt x="275920" y="1724179"/>
                      <a:pt x="260376" y="1810971"/>
                    </a:cubicBezTo>
                    <a:cubicBezTo>
                      <a:pt x="243535" y="1905535"/>
                      <a:pt x="234468" y="2000099"/>
                      <a:pt x="233172" y="2095959"/>
                    </a:cubicBezTo>
                    <a:lnTo>
                      <a:pt x="231877" y="2146480"/>
                    </a:lnTo>
                    <a:lnTo>
                      <a:pt x="273330" y="2117981"/>
                    </a:lnTo>
                    <a:cubicBezTo>
                      <a:pt x="314782" y="2089482"/>
                      <a:pt x="357531" y="2063574"/>
                      <a:pt x="401574" y="2038961"/>
                    </a:cubicBezTo>
                    <a:cubicBezTo>
                      <a:pt x="445618" y="2014349"/>
                      <a:pt x="490957" y="1991032"/>
                      <a:pt x="536296" y="1969010"/>
                    </a:cubicBezTo>
                    <a:cubicBezTo>
                      <a:pt x="581635" y="1946988"/>
                      <a:pt x="628269" y="1927557"/>
                      <a:pt x="674904" y="1910717"/>
                    </a:cubicBezTo>
                    <a:cubicBezTo>
                      <a:pt x="720243" y="1893876"/>
                      <a:pt x="765582" y="1880922"/>
                      <a:pt x="810921" y="1869264"/>
                    </a:cubicBezTo>
                    <a:cubicBezTo>
                      <a:pt x="891236" y="1892581"/>
                      <a:pt x="961187" y="1946988"/>
                      <a:pt x="1003935" y="2019530"/>
                    </a:cubicBezTo>
                    <a:lnTo>
                      <a:pt x="1022071" y="2049325"/>
                    </a:lnTo>
                    <a:lnTo>
                      <a:pt x="1049275" y="2027303"/>
                    </a:lnTo>
                    <a:cubicBezTo>
                      <a:pt x="1089432" y="1994918"/>
                      <a:pt x="1137362" y="1972896"/>
                      <a:pt x="1187882" y="1962533"/>
                    </a:cubicBezTo>
                    <a:cubicBezTo>
                      <a:pt x="1212495" y="1957351"/>
                      <a:pt x="1238403" y="1954760"/>
                      <a:pt x="1264311" y="1956056"/>
                    </a:cubicBezTo>
                    <a:cubicBezTo>
                      <a:pt x="1290219" y="1957351"/>
                      <a:pt x="1314832" y="1959942"/>
                      <a:pt x="1340740" y="1966419"/>
                    </a:cubicBezTo>
                    <a:cubicBezTo>
                      <a:pt x="1389965" y="1979373"/>
                      <a:pt x="1436599" y="2003986"/>
                      <a:pt x="1475461" y="2037666"/>
                    </a:cubicBezTo>
                    <a:cubicBezTo>
                      <a:pt x="1514323" y="2071346"/>
                      <a:pt x="1544117" y="2114095"/>
                      <a:pt x="1564844" y="2160729"/>
                    </a:cubicBezTo>
                    <a:lnTo>
                      <a:pt x="1572616" y="2177570"/>
                    </a:lnTo>
                    <a:lnTo>
                      <a:pt x="1590752" y="2180160"/>
                    </a:lnTo>
                    <a:lnTo>
                      <a:pt x="1608888" y="2182751"/>
                    </a:lnTo>
                    <a:lnTo>
                      <a:pt x="1615365" y="2184047"/>
                    </a:lnTo>
                    <a:lnTo>
                      <a:pt x="1621842" y="2182751"/>
                    </a:lnTo>
                    <a:cubicBezTo>
                      <a:pt x="1664590" y="2171093"/>
                      <a:pt x="1708633" y="2168502"/>
                      <a:pt x="1751382" y="2174979"/>
                    </a:cubicBezTo>
                    <a:cubicBezTo>
                      <a:pt x="1794130" y="2180160"/>
                      <a:pt x="1836878" y="2195705"/>
                      <a:pt x="1874445" y="2217727"/>
                    </a:cubicBezTo>
                    <a:lnTo>
                      <a:pt x="1895171" y="2229386"/>
                    </a:lnTo>
                    <a:lnTo>
                      <a:pt x="1913307" y="2213841"/>
                    </a:lnTo>
                    <a:cubicBezTo>
                      <a:pt x="1945692" y="2186637"/>
                      <a:pt x="1981963" y="2164616"/>
                      <a:pt x="2022120" y="2150366"/>
                    </a:cubicBezTo>
                    <a:cubicBezTo>
                      <a:pt x="2062278" y="2136117"/>
                      <a:pt x="2105026" y="2130935"/>
                      <a:pt x="2146479" y="2132230"/>
                    </a:cubicBezTo>
                    <a:cubicBezTo>
                      <a:pt x="2189227" y="2134821"/>
                      <a:pt x="2230680" y="2145184"/>
                      <a:pt x="2269542" y="2162025"/>
                    </a:cubicBezTo>
                    <a:cubicBezTo>
                      <a:pt x="2308404" y="2180160"/>
                      <a:pt x="2343380" y="2204773"/>
                      <a:pt x="2371879" y="2235863"/>
                    </a:cubicBezTo>
                    <a:lnTo>
                      <a:pt x="2400377" y="2265657"/>
                    </a:lnTo>
                    <a:lnTo>
                      <a:pt x="2423695" y="2231976"/>
                    </a:lnTo>
                    <a:cubicBezTo>
                      <a:pt x="2447012" y="2199591"/>
                      <a:pt x="2485874" y="2177570"/>
                      <a:pt x="2526031" y="2177570"/>
                    </a:cubicBezTo>
                    <a:cubicBezTo>
                      <a:pt x="2566189" y="2176274"/>
                      <a:pt x="2606346" y="2197001"/>
                      <a:pt x="2629663" y="2229386"/>
                    </a:cubicBezTo>
                    <a:lnTo>
                      <a:pt x="2640026" y="2243635"/>
                    </a:lnTo>
                    <a:lnTo>
                      <a:pt x="2656867" y="2242340"/>
                    </a:lnTo>
                    <a:lnTo>
                      <a:pt x="2664639" y="2242340"/>
                    </a:lnTo>
                    <a:lnTo>
                      <a:pt x="2677593" y="2241044"/>
                    </a:lnTo>
                    <a:lnTo>
                      <a:pt x="2686661" y="2231976"/>
                    </a:lnTo>
                    <a:cubicBezTo>
                      <a:pt x="2713864" y="2204773"/>
                      <a:pt x="2744954" y="2181456"/>
                      <a:pt x="2778634" y="2164616"/>
                    </a:cubicBezTo>
                    <a:cubicBezTo>
                      <a:pt x="2813610" y="2147775"/>
                      <a:pt x="2849881" y="2136117"/>
                      <a:pt x="2888743" y="2132230"/>
                    </a:cubicBezTo>
                    <a:cubicBezTo>
                      <a:pt x="2926310" y="2127049"/>
                      <a:pt x="2966467" y="2129640"/>
                      <a:pt x="3004034" y="2138707"/>
                    </a:cubicBezTo>
                    <a:cubicBezTo>
                      <a:pt x="3041601" y="2147775"/>
                      <a:pt x="3077872" y="2162025"/>
                      <a:pt x="3110257" y="2184047"/>
                    </a:cubicBezTo>
                    <a:lnTo>
                      <a:pt x="3129688" y="2197001"/>
                    </a:lnTo>
                    <a:lnTo>
                      <a:pt x="3146528" y="2181456"/>
                    </a:lnTo>
                    <a:cubicBezTo>
                      <a:pt x="3195753" y="2136117"/>
                      <a:pt x="3248865" y="2095959"/>
                      <a:pt x="3308453" y="2063574"/>
                    </a:cubicBezTo>
                    <a:cubicBezTo>
                      <a:pt x="3366746" y="2031189"/>
                      <a:pt x="3430221" y="2006576"/>
                      <a:pt x="3494991" y="1989736"/>
                    </a:cubicBezTo>
                    <a:cubicBezTo>
                      <a:pt x="3559761" y="1974191"/>
                      <a:pt x="3627122" y="1966419"/>
                      <a:pt x="3694483" y="1966419"/>
                    </a:cubicBezTo>
                    <a:cubicBezTo>
                      <a:pt x="3761843" y="1967714"/>
                      <a:pt x="3829204" y="1976782"/>
                      <a:pt x="3893974" y="1994918"/>
                    </a:cubicBezTo>
                    <a:lnTo>
                      <a:pt x="3901747" y="1997509"/>
                    </a:lnTo>
                    <a:lnTo>
                      <a:pt x="3908224" y="1994918"/>
                    </a:lnTo>
                    <a:lnTo>
                      <a:pt x="3925064" y="1988441"/>
                    </a:lnTo>
                    <a:lnTo>
                      <a:pt x="3936722" y="1983259"/>
                    </a:lnTo>
                    <a:lnTo>
                      <a:pt x="3938018" y="1970305"/>
                    </a:lnTo>
                    <a:cubicBezTo>
                      <a:pt x="3944495" y="1924966"/>
                      <a:pt x="3960040" y="1880922"/>
                      <a:pt x="3984652" y="1842060"/>
                    </a:cubicBezTo>
                    <a:cubicBezTo>
                      <a:pt x="4007969" y="1857605"/>
                      <a:pt x="4029991" y="1875741"/>
                      <a:pt x="4050718" y="1893876"/>
                    </a:cubicBezTo>
                    <a:cubicBezTo>
                      <a:pt x="4081807" y="1919785"/>
                      <a:pt x="4106420" y="1950874"/>
                      <a:pt x="4134919" y="1984555"/>
                    </a:cubicBezTo>
                    <a:cubicBezTo>
                      <a:pt x="4125851" y="1943102"/>
                      <a:pt x="4107715" y="1901649"/>
                      <a:pt x="4080512" y="1866673"/>
                    </a:cubicBezTo>
                    <a:cubicBezTo>
                      <a:pt x="4061081" y="1842060"/>
                      <a:pt x="4039059" y="1821334"/>
                      <a:pt x="4014446" y="1801903"/>
                    </a:cubicBezTo>
                    <a:cubicBezTo>
                      <a:pt x="4039059" y="1773404"/>
                      <a:pt x="4068853" y="1748792"/>
                      <a:pt x="4101238" y="1730656"/>
                    </a:cubicBezTo>
                    <a:cubicBezTo>
                      <a:pt x="4123260" y="1717702"/>
                      <a:pt x="4146577" y="1708634"/>
                      <a:pt x="4171190" y="1700862"/>
                    </a:cubicBezTo>
                    <a:cubicBezTo>
                      <a:pt x="4195803" y="1694385"/>
                      <a:pt x="4220415" y="1689203"/>
                      <a:pt x="4246323" y="1689203"/>
                    </a:cubicBezTo>
                    <a:cubicBezTo>
                      <a:pt x="4296844" y="1686612"/>
                      <a:pt x="4348660" y="1696976"/>
                      <a:pt x="4393999" y="1717702"/>
                    </a:cubicBezTo>
                    <a:lnTo>
                      <a:pt x="4403067" y="1721588"/>
                    </a:lnTo>
                    <a:lnTo>
                      <a:pt x="4409544" y="1716407"/>
                    </a:lnTo>
                    <a:lnTo>
                      <a:pt x="4427679" y="1700862"/>
                    </a:lnTo>
                    <a:lnTo>
                      <a:pt x="4432861" y="1696976"/>
                    </a:lnTo>
                    <a:lnTo>
                      <a:pt x="4432861" y="1690499"/>
                    </a:lnTo>
                    <a:cubicBezTo>
                      <a:pt x="4438043" y="1620547"/>
                      <a:pt x="4463951" y="1550595"/>
                      <a:pt x="4507994" y="1494893"/>
                    </a:cubicBezTo>
                    <a:cubicBezTo>
                      <a:pt x="4552038" y="1439191"/>
                      <a:pt x="4614217" y="1396443"/>
                      <a:pt x="4682873" y="1375716"/>
                    </a:cubicBezTo>
                    <a:lnTo>
                      <a:pt x="4686759" y="1374421"/>
                    </a:lnTo>
                    <a:lnTo>
                      <a:pt x="4688055" y="1370535"/>
                    </a:lnTo>
                    <a:lnTo>
                      <a:pt x="4689350" y="1365353"/>
                    </a:lnTo>
                    <a:lnTo>
                      <a:pt x="4690646" y="1361467"/>
                    </a:lnTo>
                    <a:lnTo>
                      <a:pt x="4688055" y="1357580"/>
                    </a:lnTo>
                    <a:cubicBezTo>
                      <a:pt x="4677692" y="1340740"/>
                      <a:pt x="4669919" y="1322605"/>
                      <a:pt x="4666033" y="1304469"/>
                    </a:cubicBezTo>
                    <a:cubicBezTo>
                      <a:pt x="4662147" y="1285038"/>
                      <a:pt x="4662147" y="1265607"/>
                      <a:pt x="4666033" y="1246176"/>
                    </a:cubicBezTo>
                    <a:cubicBezTo>
                      <a:pt x="4669919" y="1226745"/>
                      <a:pt x="4676396" y="1208609"/>
                      <a:pt x="4688055" y="1191769"/>
                    </a:cubicBezTo>
                    <a:cubicBezTo>
                      <a:pt x="4693236" y="1183997"/>
                      <a:pt x="4699713" y="1174929"/>
                      <a:pt x="4706190" y="1168452"/>
                    </a:cubicBezTo>
                    <a:cubicBezTo>
                      <a:pt x="4712667" y="1160679"/>
                      <a:pt x="4720440" y="1155498"/>
                      <a:pt x="4729508" y="1147725"/>
                    </a:cubicBezTo>
                    <a:cubicBezTo>
                      <a:pt x="4729508" y="1145135"/>
                      <a:pt x="4729508" y="1142544"/>
                      <a:pt x="4729508" y="1138658"/>
                    </a:cubicBezTo>
                    <a:lnTo>
                      <a:pt x="4729508" y="1137362"/>
                    </a:lnTo>
                    <a:lnTo>
                      <a:pt x="4723031" y="1134771"/>
                    </a:lnTo>
                    <a:close/>
                    <a:moveTo>
                      <a:pt x="4695827" y="1161975"/>
                    </a:moveTo>
                    <a:cubicBezTo>
                      <a:pt x="4688055" y="1169747"/>
                      <a:pt x="4681578" y="1177520"/>
                      <a:pt x="4676396" y="1185292"/>
                    </a:cubicBezTo>
                    <a:cubicBezTo>
                      <a:pt x="4664738" y="1202132"/>
                      <a:pt x="4655670" y="1221563"/>
                      <a:pt x="4651784" y="1242290"/>
                    </a:cubicBezTo>
                    <a:cubicBezTo>
                      <a:pt x="4647897" y="1263016"/>
                      <a:pt x="4646602" y="1283743"/>
                      <a:pt x="4649193" y="1304469"/>
                    </a:cubicBezTo>
                    <a:cubicBezTo>
                      <a:pt x="4651784" y="1323900"/>
                      <a:pt x="4658261" y="1342036"/>
                      <a:pt x="4668624" y="1358876"/>
                    </a:cubicBezTo>
                    <a:cubicBezTo>
                      <a:pt x="4597377" y="1378307"/>
                      <a:pt x="4532607" y="1419760"/>
                      <a:pt x="4485972" y="1476757"/>
                    </a:cubicBezTo>
                    <a:cubicBezTo>
                      <a:pt x="4438043" y="1532460"/>
                      <a:pt x="4408248" y="1603707"/>
                      <a:pt x="4399181" y="1677545"/>
                    </a:cubicBezTo>
                    <a:lnTo>
                      <a:pt x="4391408" y="1684022"/>
                    </a:lnTo>
                    <a:cubicBezTo>
                      <a:pt x="4343478" y="1662000"/>
                      <a:pt x="4290367" y="1651637"/>
                      <a:pt x="4238551" y="1652932"/>
                    </a:cubicBezTo>
                    <a:cubicBezTo>
                      <a:pt x="4210052" y="1652932"/>
                      <a:pt x="4182848" y="1658114"/>
                      <a:pt x="4155645" y="1663295"/>
                    </a:cubicBezTo>
                    <a:cubicBezTo>
                      <a:pt x="4128442" y="1671068"/>
                      <a:pt x="4102534" y="1680135"/>
                      <a:pt x="4077921" y="1694385"/>
                    </a:cubicBezTo>
                    <a:cubicBezTo>
                      <a:pt x="4039059" y="1715111"/>
                      <a:pt x="4004083" y="1742315"/>
                      <a:pt x="3975584" y="1775995"/>
                    </a:cubicBezTo>
                    <a:cubicBezTo>
                      <a:pt x="3938018" y="1753973"/>
                      <a:pt x="3899156" y="1735838"/>
                      <a:pt x="3857703" y="1724179"/>
                    </a:cubicBezTo>
                    <a:cubicBezTo>
                      <a:pt x="3816250" y="1712520"/>
                      <a:pt x="3773502" y="1706043"/>
                      <a:pt x="3729458" y="1708634"/>
                    </a:cubicBezTo>
                    <a:cubicBezTo>
                      <a:pt x="3768320" y="1726770"/>
                      <a:pt x="3805887" y="1743610"/>
                      <a:pt x="3843454" y="1760450"/>
                    </a:cubicBezTo>
                    <a:cubicBezTo>
                      <a:pt x="3878429" y="1777290"/>
                      <a:pt x="3912110" y="1795426"/>
                      <a:pt x="3944495" y="1814857"/>
                    </a:cubicBezTo>
                    <a:cubicBezTo>
                      <a:pt x="3918587" y="1853719"/>
                      <a:pt x="3900451" y="1899058"/>
                      <a:pt x="3891383" y="1944397"/>
                    </a:cubicBezTo>
                    <a:cubicBezTo>
                      <a:pt x="3825318" y="1924966"/>
                      <a:pt x="3757957" y="1914603"/>
                      <a:pt x="3689301" y="1913308"/>
                    </a:cubicBezTo>
                    <a:cubicBezTo>
                      <a:pt x="3618054" y="1912012"/>
                      <a:pt x="3546807" y="1918489"/>
                      <a:pt x="3476855" y="1934034"/>
                    </a:cubicBezTo>
                    <a:cubicBezTo>
                      <a:pt x="3406904" y="1950874"/>
                      <a:pt x="3339543" y="1975487"/>
                      <a:pt x="3276068" y="2009167"/>
                    </a:cubicBezTo>
                    <a:cubicBezTo>
                      <a:pt x="3219070" y="2038961"/>
                      <a:pt x="3165959" y="2076528"/>
                      <a:pt x="3118029" y="2117981"/>
                    </a:cubicBezTo>
                    <a:cubicBezTo>
                      <a:pt x="3085644" y="2098550"/>
                      <a:pt x="3050668" y="2084300"/>
                      <a:pt x="3013102" y="2075233"/>
                    </a:cubicBezTo>
                    <a:cubicBezTo>
                      <a:pt x="2969058" y="2064869"/>
                      <a:pt x="2922424" y="2060983"/>
                      <a:pt x="2877085" y="2066165"/>
                    </a:cubicBezTo>
                    <a:cubicBezTo>
                      <a:pt x="2831746" y="2070051"/>
                      <a:pt x="2787702" y="2083005"/>
                      <a:pt x="2746249" y="2103732"/>
                    </a:cubicBezTo>
                    <a:cubicBezTo>
                      <a:pt x="2713864" y="2119276"/>
                      <a:pt x="2684070" y="2140003"/>
                      <a:pt x="2656867" y="2164616"/>
                    </a:cubicBezTo>
                    <a:cubicBezTo>
                      <a:pt x="2642617" y="2150366"/>
                      <a:pt x="2627072" y="2138707"/>
                      <a:pt x="2608937" y="2129640"/>
                    </a:cubicBezTo>
                    <a:cubicBezTo>
                      <a:pt x="2581733" y="2115390"/>
                      <a:pt x="2551939" y="2108913"/>
                      <a:pt x="2520850" y="2108913"/>
                    </a:cubicBezTo>
                    <a:cubicBezTo>
                      <a:pt x="2491055" y="2108913"/>
                      <a:pt x="2459966" y="2116686"/>
                      <a:pt x="2432762" y="2130935"/>
                    </a:cubicBezTo>
                    <a:cubicBezTo>
                      <a:pt x="2417218" y="2138707"/>
                      <a:pt x="2402968" y="2149071"/>
                      <a:pt x="2390014" y="2162025"/>
                    </a:cubicBezTo>
                    <a:cubicBezTo>
                      <a:pt x="2361515" y="2136117"/>
                      <a:pt x="2327835" y="2114095"/>
                      <a:pt x="2292859" y="2097254"/>
                    </a:cubicBezTo>
                    <a:cubicBezTo>
                      <a:pt x="2246225" y="2075233"/>
                      <a:pt x="2195704" y="2063574"/>
                      <a:pt x="2145184" y="2060983"/>
                    </a:cubicBezTo>
                    <a:cubicBezTo>
                      <a:pt x="2094663" y="2058392"/>
                      <a:pt x="2042847" y="2066165"/>
                      <a:pt x="1994917" y="2083005"/>
                    </a:cubicBezTo>
                    <a:cubicBezTo>
                      <a:pt x="1954759" y="2097254"/>
                      <a:pt x="1915897" y="2117981"/>
                      <a:pt x="1882217" y="2143889"/>
                    </a:cubicBezTo>
                    <a:cubicBezTo>
                      <a:pt x="1842060" y="2123163"/>
                      <a:pt x="1799311" y="2110209"/>
                      <a:pt x="1755268" y="2103732"/>
                    </a:cubicBezTo>
                    <a:cubicBezTo>
                      <a:pt x="1707338" y="2097254"/>
                      <a:pt x="1658113" y="2099845"/>
                      <a:pt x="1611478" y="2111504"/>
                    </a:cubicBezTo>
                    <a:cubicBezTo>
                      <a:pt x="1588161" y="2063574"/>
                      <a:pt x="1554481" y="2019530"/>
                      <a:pt x="1513028" y="1984555"/>
                    </a:cubicBezTo>
                    <a:cubicBezTo>
                      <a:pt x="1466393" y="1944397"/>
                      <a:pt x="1410691" y="1915898"/>
                      <a:pt x="1352398" y="1900353"/>
                    </a:cubicBezTo>
                    <a:cubicBezTo>
                      <a:pt x="1322604" y="1892581"/>
                      <a:pt x="1292810" y="1888695"/>
                      <a:pt x="1261720" y="1888695"/>
                    </a:cubicBezTo>
                    <a:cubicBezTo>
                      <a:pt x="1231926" y="1888695"/>
                      <a:pt x="1200836" y="1891286"/>
                      <a:pt x="1171042" y="1897763"/>
                    </a:cubicBezTo>
                    <a:cubicBezTo>
                      <a:pt x="1121817" y="1908126"/>
                      <a:pt x="1076478" y="1928852"/>
                      <a:pt x="1035025" y="1957351"/>
                    </a:cubicBezTo>
                    <a:cubicBezTo>
                      <a:pt x="1011708" y="1924966"/>
                      <a:pt x="983209" y="1896467"/>
                      <a:pt x="952119" y="1873150"/>
                    </a:cubicBezTo>
                    <a:cubicBezTo>
                      <a:pt x="911962" y="1843356"/>
                      <a:pt x="865328" y="1820039"/>
                      <a:pt x="816102" y="1807085"/>
                    </a:cubicBezTo>
                    <a:lnTo>
                      <a:pt x="808330" y="1805789"/>
                    </a:lnTo>
                    <a:lnTo>
                      <a:pt x="801853" y="1807085"/>
                    </a:lnTo>
                    <a:cubicBezTo>
                      <a:pt x="750037" y="1820039"/>
                      <a:pt x="700812" y="1835583"/>
                      <a:pt x="651586" y="1853719"/>
                    </a:cubicBezTo>
                    <a:cubicBezTo>
                      <a:pt x="602361" y="1873150"/>
                      <a:pt x="554431" y="1892581"/>
                      <a:pt x="507797" y="1915898"/>
                    </a:cubicBezTo>
                    <a:cubicBezTo>
                      <a:pt x="461163" y="1939216"/>
                      <a:pt x="415824" y="1963828"/>
                      <a:pt x="370485" y="1989736"/>
                    </a:cubicBezTo>
                    <a:cubicBezTo>
                      <a:pt x="340690" y="2007872"/>
                      <a:pt x="310896" y="2026007"/>
                      <a:pt x="281102" y="2045438"/>
                    </a:cubicBezTo>
                    <a:cubicBezTo>
                      <a:pt x="283693" y="1969010"/>
                      <a:pt x="290170" y="1892581"/>
                      <a:pt x="303124" y="1817448"/>
                    </a:cubicBezTo>
                    <a:cubicBezTo>
                      <a:pt x="310896" y="1772109"/>
                      <a:pt x="319964" y="1726770"/>
                      <a:pt x="331623" y="1681431"/>
                    </a:cubicBezTo>
                    <a:cubicBezTo>
                      <a:pt x="343281" y="1636092"/>
                      <a:pt x="357531" y="1592048"/>
                      <a:pt x="374371" y="1549300"/>
                    </a:cubicBezTo>
                    <a:lnTo>
                      <a:pt x="382143" y="1528573"/>
                    </a:lnTo>
                    <a:lnTo>
                      <a:pt x="361417" y="1522096"/>
                    </a:lnTo>
                    <a:cubicBezTo>
                      <a:pt x="332918" y="1513029"/>
                      <a:pt x="304419" y="1506552"/>
                      <a:pt x="274625" y="1503961"/>
                    </a:cubicBezTo>
                    <a:cubicBezTo>
                      <a:pt x="248717" y="1501370"/>
                      <a:pt x="222809" y="1501370"/>
                      <a:pt x="196901" y="1505256"/>
                    </a:cubicBezTo>
                    <a:cubicBezTo>
                      <a:pt x="191719" y="1479348"/>
                      <a:pt x="180061" y="1453440"/>
                      <a:pt x="164516" y="1432714"/>
                    </a:cubicBezTo>
                    <a:cubicBezTo>
                      <a:pt x="150266" y="1414578"/>
                      <a:pt x="132131" y="1399033"/>
                      <a:pt x="111404" y="1387375"/>
                    </a:cubicBezTo>
                    <a:cubicBezTo>
                      <a:pt x="126949" y="1354990"/>
                      <a:pt x="138608" y="1320014"/>
                      <a:pt x="143789" y="1283743"/>
                    </a:cubicBezTo>
                    <a:cubicBezTo>
                      <a:pt x="150266" y="1242290"/>
                      <a:pt x="150266" y="1199542"/>
                      <a:pt x="143789" y="1158089"/>
                    </a:cubicBezTo>
                    <a:cubicBezTo>
                      <a:pt x="137312" y="1116636"/>
                      <a:pt x="123063" y="1076478"/>
                      <a:pt x="102337" y="1040207"/>
                    </a:cubicBezTo>
                    <a:cubicBezTo>
                      <a:pt x="84201" y="1006527"/>
                      <a:pt x="59588" y="975437"/>
                      <a:pt x="31090" y="948234"/>
                    </a:cubicBezTo>
                    <a:lnTo>
                      <a:pt x="34976" y="936575"/>
                    </a:lnTo>
                    <a:cubicBezTo>
                      <a:pt x="77724" y="927507"/>
                      <a:pt x="119177" y="911962"/>
                      <a:pt x="156743" y="889941"/>
                    </a:cubicBezTo>
                    <a:cubicBezTo>
                      <a:pt x="196901" y="866623"/>
                      <a:pt x="231877" y="834238"/>
                      <a:pt x="260376" y="797967"/>
                    </a:cubicBezTo>
                    <a:cubicBezTo>
                      <a:pt x="288874" y="761696"/>
                      <a:pt x="310896" y="720243"/>
                      <a:pt x="323850" y="676199"/>
                    </a:cubicBezTo>
                    <a:cubicBezTo>
                      <a:pt x="352349" y="689153"/>
                      <a:pt x="380848" y="702107"/>
                      <a:pt x="406756" y="718948"/>
                    </a:cubicBezTo>
                    <a:cubicBezTo>
                      <a:pt x="448209" y="743560"/>
                      <a:pt x="484480" y="772059"/>
                      <a:pt x="522046" y="805740"/>
                    </a:cubicBezTo>
                    <a:cubicBezTo>
                      <a:pt x="502615" y="759105"/>
                      <a:pt x="468935" y="718948"/>
                      <a:pt x="430073" y="686563"/>
                    </a:cubicBezTo>
                    <a:cubicBezTo>
                      <a:pt x="401574" y="661950"/>
                      <a:pt x="369189" y="642519"/>
                      <a:pt x="335509" y="626974"/>
                    </a:cubicBezTo>
                    <a:cubicBezTo>
                      <a:pt x="339395" y="602362"/>
                      <a:pt x="340690" y="576454"/>
                      <a:pt x="339395" y="551841"/>
                    </a:cubicBezTo>
                    <a:cubicBezTo>
                      <a:pt x="361417" y="562204"/>
                      <a:pt x="382143" y="573863"/>
                      <a:pt x="404165" y="585521"/>
                    </a:cubicBezTo>
                    <a:cubicBezTo>
                      <a:pt x="428778" y="599771"/>
                      <a:pt x="453390" y="615316"/>
                      <a:pt x="476707" y="630860"/>
                    </a:cubicBezTo>
                    <a:cubicBezTo>
                      <a:pt x="523342" y="663245"/>
                      <a:pt x="564795" y="703403"/>
                      <a:pt x="601066" y="751333"/>
                    </a:cubicBezTo>
                    <a:cubicBezTo>
                      <a:pt x="584226" y="693040"/>
                      <a:pt x="546659" y="641224"/>
                      <a:pt x="502615" y="601066"/>
                    </a:cubicBezTo>
                    <a:cubicBezTo>
                      <a:pt x="480594" y="580340"/>
                      <a:pt x="455981" y="562204"/>
                      <a:pt x="430073" y="545364"/>
                    </a:cubicBezTo>
                    <a:cubicBezTo>
                      <a:pt x="426187" y="542773"/>
                      <a:pt x="421005" y="540182"/>
                      <a:pt x="417119" y="537592"/>
                    </a:cubicBezTo>
                    <a:cubicBezTo>
                      <a:pt x="443027" y="540182"/>
                      <a:pt x="470230" y="541478"/>
                      <a:pt x="496138" y="538887"/>
                    </a:cubicBezTo>
                    <a:cubicBezTo>
                      <a:pt x="541477" y="533705"/>
                      <a:pt x="586816" y="520751"/>
                      <a:pt x="628269" y="498729"/>
                    </a:cubicBezTo>
                    <a:cubicBezTo>
                      <a:pt x="668427" y="476708"/>
                      <a:pt x="705993" y="446913"/>
                      <a:pt x="734492" y="411938"/>
                    </a:cubicBezTo>
                    <a:cubicBezTo>
                      <a:pt x="761696" y="378257"/>
                      <a:pt x="783717" y="338100"/>
                      <a:pt x="797967" y="296647"/>
                    </a:cubicBezTo>
                    <a:cubicBezTo>
                      <a:pt x="826466" y="301828"/>
                      <a:pt x="854964" y="303124"/>
                      <a:pt x="883463" y="300533"/>
                    </a:cubicBezTo>
                    <a:cubicBezTo>
                      <a:pt x="913257" y="297942"/>
                      <a:pt x="943052" y="292761"/>
                      <a:pt x="972846" y="283693"/>
                    </a:cubicBezTo>
                    <a:cubicBezTo>
                      <a:pt x="1001345" y="274625"/>
                      <a:pt x="1029843" y="261671"/>
                      <a:pt x="1055752" y="244831"/>
                    </a:cubicBezTo>
                    <a:cubicBezTo>
                      <a:pt x="1080364" y="229286"/>
                      <a:pt x="1103681" y="211150"/>
                      <a:pt x="1124408" y="190424"/>
                    </a:cubicBezTo>
                    <a:lnTo>
                      <a:pt x="1129589" y="189129"/>
                    </a:lnTo>
                    <a:cubicBezTo>
                      <a:pt x="1167156" y="212446"/>
                      <a:pt x="1215086" y="220218"/>
                      <a:pt x="1259129" y="209855"/>
                    </a:cubicBezTo>
                    <a:cubicBezTo>
                      <a:pt x="1282447" y="204673"/>
                      <a:pt x="1303173" y="194310"/>
                      <a:pt x="1322604" y="181356"/>
                    </a:cubicBezTo>
                    <a:cubicBezTo>
                      <a:pt x="1339444" y="169698"/>
                      <a:pt x="1353694" y="154153"/>
                      <a:pt x="1365352" y="136017"/>
                    </a:cubicBezTo>
                    <a:lnTo>
                      <a:pt x="1366648" y="136017"/>
                    </a:lnTo>
                    <a:cubicBezTo>
                      <a:pt x="1423645" y="155448"/>
                      <a:pt x="1484529" y="160630"/>
                      <a:pt x="1544117" y="151562"/>
                    </a:cubicBezTo>
                    <a:cubicBezTo>
                      <a:pt x="1573912" y="146380"/>
                      <a:pt x="1603706" y="138608"/>
                      <a:pt x="1632205" y="126949"/>
                    </a:cubicBezTo>
                    <a:cubicBezTo>
                      <a:pt x="1658113" y="116586"/>
                      <a:pt x="1684021" y="102337"/>
                      <a:pt x="1707338" y="85496"/>
                    </a:cubicBezTo>
                    <a:cubicBezTo>
                      <a:pt x="1742314" y="112700"/>
                      <a:pt x="1781176" y="134722"/>
                      <a:pt x="1822629" y="147676"/>
                    </a:cubicBezTo>
                    <a:cubicBezTo>
                      <a:pt x="1867968" y="163221"/>
                      <a:pt x="1914602" y="169698"/>
                      <a:pt x="1962532" y="167107"/>
                    </a:cubicBezTo>
                    <a:cubicBezTo>
                      <a:pt x="2051914" y="164516"/>
                      <a:pt x="2138707" y="128245"/>
                      <a:pt x="2204772" y="68656"/>
                    </a:cubicBezTo>
                    <a:cubicBezTo>
                      <a:pt x="2229385" y="79019"/>
                      <a:pt x="2256588" y="82906"/>
                      <a:pt x="2282496" y="81610"/>
                    </a:cubicBezTo>
                    <a:cubicBezTo>
                      <a:pt x="2312290" y="80315"/>
                      <a:pt x="2342084" y="71247"/>
                      <a:pt x="2367992" y="55702"/>
                    </a:cubicBezTo>
                    <a:lnTo>
                      <a:pt x="2370583" y="55702"/>
                    </a:lnTo>
                    <a:cubicBezTo>
                      <a:pt x="2423695" y="86792"/>
                      <a:pt x="2484578" y="104928"/>
                      <a:pt x="2546758" y="107518"/>
                    </a:cubicBezTo>
                    <a:cubicBezTo>
                      <a:pt x="2607641" y="110109"/>
                      <a:pt x="2671116" y="98450"/>
                      <a:pt x="2726818" y="73838"/>
                    </a:cubicBezTo>
                    <a:lnTo>
                      <a:pt x="2734591" y="73838"/>
                    </a:lnTo>
                    <a:cubicBezTo>
                      <a:pt x="2760499" y="91973"/>
                      <a:pt x="2787702" y="108814"/>
                      <a:pt x="2816201" y="120472"/>
                    </a:cubicBezTo>
                    <a:cubicBezTo>
                      <a:pt x="2848586" y="133426"/>
                      <a:pt x="2882266" y="142494"/>
                      <a:pt x="2915947" y="146380"/>
                    </a:cubicBezTo>
                    <a:cubicBezTo>
                      <a:pt x="2978126" y="154153"/>
                      <a:pt x="3042896" y="146380"/>
                      <a:pt x="3101189" y="124359"/>
                    </a:cubicBezTo>
                    <a:cubicBezTo>
                      <a:pt x="3124506" y="146380"/>
                      <a:pt x="3150414" y="165811"/>
                      <a:pt x="3178913" y="182652"/>
                    </a:cubicBezTo>
                    <a:cubicBezTo>
                      <a:pt x="3212593" y="202083"/>
                      <a:pt x="3248865" y="215037"/>
                      <a:pt x="3286431" y="224104"/>
                    </a:cubicBezTo>
                    <a:cubicBezTo>
                      <a:pt x="3323998" y="231877"/>
                      <a:pt x="3362860" y="235763"/>
                      <a:pt x="3401722" y="231877"/>
                    </a:cubicBezTo>
                    <a:cubicBezTo>
                      <a:pt x="3434107" y="229286"/>
                      <a:pt x="3466492" y="221514"/>
                      <a:pt x="3497582" y="211150"/>
                    </a:cubicBezTo>
                    <a:cubicBezTo>
                      <a:pt x="3583078" y="299238"/>
                      <a:pt x="3688006" y="370485"/>
                      <a:pt x="3803296" y="413233"/>
                    </a:cubicBezTo>
                    <a:cubicBezTo>
                      <a:pt x="3843454" y="427482"/>
                      <a:pt x="3884906" y="439141"/>
                      <a:pt x="3926359" y="448209"/>
                    </a:cubicBezTo>
                    <a:cubicBezTo>
                      <a:pt x="3914701" y="489662"/>
                      <a:pt x="3908224" y="532410"/>
                      <a:pt x="3910814" y="575158"/>
                    </a:cubicBezTo>
                    <a:cubicBezTo>
                      <a:pt x="3928950" y="533705"/>
                      <a:pt x="3945790" y="493548"/>
                      <a:pt x="3965221" y="454686"/>
                    </a:cubicBezTo>
                    <a:cubicBezTo>
                      <a:pt x="3974289" y="455981"/>
                      <a:pt x="3982061" y="457277"/>
                      <a:pt x="3991129" y="458572"/>
                    </a:cubicBezTo>
                    <a:cubicBezTo>
                      <a:pt x="4006674" y="461163"/>
                      <a:pt x="4023514" y="461163"/>
                      <a:pt x="4039059" y="462458"/>
                    </a:cubicBezTo>
                    <a:cubicBezTo>
                      <a:pt x="4054604" y="463754"/>
                      <a:pt x="4071444" y="463754"/>
                      <a:pt x="4086989" y="463754"/>
                    </a:cubicBezTo>
                    <a:cubicBezTo>
                      <a:pt x="4094761" y="463754"/>
                      <a:pt x="4102534" y="463754"/>
                      <a:pt x="4110306" y="463754"/>
                    </a:cubicBezTo>
                    <a:cubicBezTo>
                      <a:pt x="4118078" y="463754"/>
                      <a:pt x="4125851" y="463754"/>
                      <a:pt x="4133623" y="463754"/>
                    </a:cubicBezTo>
                    <a:lnTo>
                      <a:pt x="4164713" y="462458"/>
                    </a:lnTo>
                    <a:cubicBezTo>
                      <a:pt x="4150463" y="478003"/>
                      <a:pt x="4134919" y="493548"/>
                      <a:pt x="4121965" y="509093"/>
                    </a:cubicBezTo>
                    <a:cubicBezTo>
                      <a:pt x="4077921" y="562204"/>
                      <a:pt x="4037764" y="619202"/>
                      <a:pt x="4010560" y="681381"/>
                    </a:cubicBezTo>
                    <a:cubicBezTo>
                      <a:pt x="4055899" y="629565"/>
                      <a:pt x="4102534" y="581635"/>
                      <a:pt x="4151759" y="536296"/>
                    </a:cubicBezTo>
                    <a:cubicBezTo>
                      <a:pt x="4166008" y="523342"/>
                      <a:pt x="4180258" y="510388"/>
                      <a:pt x="4194507" y="497434"/>
                    </a:cubicBezTo>
                    <a:cubicBezTo>
                      <a:pt x="4219120" y="545364"/>
                      <a:pt x="4255391" y="588112"/>
                      <a:pt x="4299435" y="620497"/>
                    </a:cubicBezTo>
                    <a:cubicBezTo>
                      <a:pt x="4348660" y="658064"/>
                      <a:pt x="4408248" y="681381"/>
                      <a:pt x="4469132" y="689153"/>
                    </a:cubicBezTo>
                    <a:cubicBezTo>
                      <a:pt x="4460064" y="713766"/>
                      <a:pt x="4457474" y="740969"/>
                      <a:pt x="4460064" y="765582"/>
                    </a:cubicBezTo>
                    <a:cubicBezTo>
                      <a:pt x="4462655" y="782422"/>
                      <a:pt x="4465246" y="797967"/>
                      <a:pt x="4471723" y="813512"/>
                    </a:cubicBezTo>
                    <a:cubicBezTo>
                      <a:pt x="4478200" y="829057"/>
                      <a:pt x="4485972" y="843306"/>
                      <a:pt x="4496336" y="856260"/>
                    </a:cubicBezTo>
                    <a:cubicBezTo>
                      <a:pt x="4517062" y="882168"/>
                      <a:pt x="4544265" y="901599"/>
                      <a:pt x="4575355" y="911962"/>
                    </a:cubicBezTo>
                    <a:cubicBezTo>
                      <a:pt x="4590900" y="917144"/>
                      <a:pt x="4606445" y="921030"/>
                      <a:pt x="4623285" y="921030"/>
                    </a:cubicBezTo>
                    <a:cubicBezTo>
                      <a:pt x="4633648" y="922326"/>
                      <a:pt x="4642716" y="921030"/>
                      <a:pt x="4653079" y="919735"/>
                    </a:cubicBezTo>
                    <a:cubicBezTo>
                      <a:pt x="4634943" y="956006"/>
                      <a:pt x="4631057" y="998754"/>
                      <a:pt x="4641420" y="1037616"/>
                    </a:cubicBezTo>
                    <a:cubicBezTo>
                      <a:pt x="4647897" y="1059638"/>
                      <a:pt x="4658261" y="1080365"/>
                      <a:pt x="4672510" y="1098500"/>
                    </a:cubicBezTo>
                    <a:cubicBezTo>
                      <a:pt x="4686759" y="1115340"/>
                      <a:pt x="4703600" y="1129590"/>
                      <a:pt x="4723031" y="1139953"/>
                    </a:cubicBezTo>
                    <a:cubicBezTo>
                      <a:pt x="4723031" y="1141248"/>
                      <a:pt x="4723031" y="1142544"/>
                      <a:pt x="4723031" y="1143839"/>
                    </a:cubicBezTo>
                    <a:cubicBezTo>
                      <a:pt x="4712667" y="1147725"/>
                      <a:pt x="4703600" y="1155498"/>
                      <a:pt x="4695827" y="1161975"/>
                    </a:cubicBezTo>
                    <a:close/>
                  </a:path>
                </a:pathLst>
              </a:custGeom>
              <a:solidFill>
                <a:srgbClr val="000000"/>
              </a:solidFill>
              <a:ln w="129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5" name="任意多边形: 形状 94"/>
              <p:cNvSpPr/>
              <p:nvPr/>
            </p:nvSpPr>
            <p:spPr>
              <a:xfrm>
                <a:off x="6818833" y="4128994"/>
                <a:ext cx="699516" cy="241761"/>
              </a:xfrm>
              <a:custGeom>
                <a:avLst/>
                <a:gdLst>
                  <a:gd name="connsiteX0" fmla="*/ 313487 w 699516"/>
                  <a:gd name="connsiteY0" fmla="*/ 18953 h 241761"/>
                  <a:gd name="connsiteX1" fmla="*/ 134722 w 699516"/>
                  <a:gd name="connsiteY1" fmla="*/ 101858 h 241761"/>
                  <a:gd name="connsiteX2" fmla="*/ 0 w 699516"/>
                  <a:gd name="connsiteY2" fmla="*/ 241762 h 241761"/>
                  <a:gd name="connsiteX3" fmla="*/ 76429 w 699516"/>
                  <a:gd name="connsiteY3" fmla="*/ 183469 h 241761"/>
                  <a:gd name="connsiteX4" fmla="*/ 156743 w 699516"/>
                  <a:gd name="connsiteY4" fmla="*/ 134243 h 241761"/>
                  <a:gd name="connsiteX5" fmla="*/ 327736 w 699516"/>
                  <a:gd name="connsiteY5" fmla="*/ 65587 h 241761"/>
                  <a:gd name="connsiteX6" fmla="*/ 510388 w 699516"/>
                  <a:gd name="connsiteY6" fmla="*/ 42270 h 241761"/>
                  <a:gd name="connsiteX7" fmla="*/ 699516 w 699516"/>
                  <a:gd name="connsiteY7" fmla="*/ 59110 h 241761"/>
                  <a:gd name="connsiteX8" fmla="*/ 512979 w 699516"/>
                  <a:gd name="connsiteY8" fmla="*/ 2113 h 241761"/>
                  <a:gd name="connsiteX9" fmla="*/ 313487 w 699516"/>
                  <a:gd name="connsiteY9" fmla="*/ 18953 h 241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16" h="241761">
                    <a:moveTo>
                      <a:pt x="313487" y="18953"/>
                    </a:moveTo>
                    <a:cubicBezTo>
                      <a:pt x="248717" y="35793"/>
                      <a:pt x="187833" y="64292"/>
                      <a:pt x="134722" y="101858"/>
                    </a:cubicBezTo>
                    <a:cubicBezTo>
                      <a:pt x="81610" y="139425"/>
                      <a:pt x="33680" y="186059"/>
                      <a:pt x="0" y="241762"/>
                    </a:cubicBezTo>
                    <a:cubicBezTo>
                      <a:pt x="24613" y="221035"/>
                      <a:pt x="49225" y="201604"/>
                      <a:pt x="76429" y="183469"/>
                    </a:cubicBezTo>
                    <a:cubicBezTo>
                      <a:pt x="102337" y="165333"/>
                      <a:pt x="129540" y="149788"/>
                      <a:pt x="156743" y="134243"/>
                    </a:cubicBezTo>
                    <a:cubicBezTo>
                      <a:pt x="211150" y="104449"/>
                      <a:pt x="268148" y="81132"/>
                      <a:pt x="327736" y="65587"/>
                    </a:cubicBezTo>
                    <a:cubicBezTo>
                      <a:pt x="387325" y="50042"/>
                      <a:pt x="448208" y="42270"/>
                      <a:pt x="510388" y="42270"/>
                    </a:cubicBezTo>
                    <a:cubicBezTo>
                      <a:pt x="572567" y="42270"/>
                      <a:pt x="634746" y="48747"/>
                      <a:pt x="699516" y="59110"/>
                    </a:cubicBezTo>
                    <a:cubicBezTo>
                      <a:pt x="642519" y="29316"/>
                      <a:pt x="579044" y="9885"/>
                      <a:pt x="512979" y="2113"/>
                    </a:cubicBezTo>
                    <a:cubicBezTo>
                      <a:pt x="444322" y="-3069"/>
                      <a:pt x="376961" y="817"/>
                      <a:pt x="313487" y="18953"/>
                    </a:cubicBezTo>
                    <a:close/>
                  </a:path>
                </a:pathLst>
              </a:custGeom>
              <a:solidFill>
                <a:srgbClr val="000000"/>
              </a:solidFill>
              <a:ln w="129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6" name="任意多边形: 形状 95"/>
              <p:cNvSpPr/>
              <p:nvPr/>
            </p:nvSpPr>
            <p:spPr>
              <a:xfrm>
                <a:off x="5640019" y="4293440"/>
                <a:ext cx="481888" cy="126541"/>
              </a:xfrm>
              <a:custGeom>
                <a:avLst/>
                <a:gdLst>
                  <a:gd name="connsiteX0" fmla="*/ 378257 w 481888"/>
                  <a:gd name="connsiteY0" fmla="*/ 41045 h 126541"/>
                  <a:gd name="connsiteX1" fmla="*/ 246126 w 481888"/>
                  <a:gd name="connsiteY1" fmla="*/ 888 h 126541"/>
                  <a:gd name="connsiteX2" fmla="*/ 110109 w 481888"/>
                  <a:gd name="connsiteY2" fmla="*/ 24205 h 126541"/>
                  <a:gd name="connsiteX3" fmla="*/ 0 w 481888"/>
                  <a:gd name="connsiteY3" fmla="*/ 103225 h 126541"/>
                  <a:gd name="connsiteX4" fmla="*/ 116586 w 481888"/>
                  <a:gd name="connsiteY4" fmla="*/ 42341 h 126541"/>
                  <a:gd name="connsiteX5" fmla="*/ 243535 w 481888"/>
                  <a:gd name="connsiteY5" fmla="*/ 25501 h 126541"/>
                  <a:gd name="connsiteX6" fmla="*/ 307010 w 481888"/>
                  <a:gd name="connsiteY6" fmla="*/ 35864 h 126541"/>
                  <a:gd name="connsiteX7" fmla="*/ 367894 w 481888"/>
                  <a:gd name="connsiteY7" fmla="*/ 57886 h 126541"/>
                  <a:gd name="connsiteX8" fmla="*/ 481889 w 481888"/>
                  <a:gd name="connsiteY8" fmla="*/ 126542 h 126541"/>
                  <a:gd name="connsiteX9" fmla="*/ 378257 w 481888"/>
                  <a:gd name="connsiteY9" fmla="*/ 41045 h 12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888" h="126541">
                    <a:moveTo>
                      <a:pt x="378257" y="41045"/>
                    </a:moveTo>
                    <a:cubicBezTo>
                      <a:pt x="338099" y="17728"/>
                      <a:pt x="292760" y="3479"/>
                      <a:pt x="246126" y="888"/>
                    </a:cubicBezTo>
                    <a:cubicBezTo>
                      <a:pt x="199492" y="-2998"/>
                      <a:pt x="152857" y="6070"/>
                      <a:pt x="110109" y="24205"/>
                    </a:cubicBezTo>
                    <a:cubicBezTo>
                      <a:pt x="67361" y="42341"/>
                      <a:pt x="29794" y="69544"/>
                      <a:pt x="0" y="103225"/>
                    </a:cubicBezTo>
                    <a:cubicBezTo>
                      <a:pt x="36271" y="76021"/>
                      <a:pt x="75133" y="55295"/>
                      <a:pt x="116586" y="42341"/>
                    </a:cubicBezTo>
                    <a:cubicBezTo>
                      <a:pt x="158039" y="29387"/>
                      <a:pt x="200787" y="21614"/>
                      <a:pt x="243535" y="25501"/>
                    </a:cubicBezTo>
                    <a:cubicBezTo>
                      <a:pt x="264262" y="26796"/>
                      <a:pt x="286283" y="30682"/>
                      <a:pt x="307010" y="35864"/>
                    </a:cubicBezTo>
                    <a:cubicBezTo>
                      <a:pt x="327736" y="41045"/>
                      <a:pt x="348463" y="48818"/>
                      <a:pt x="367894" y="57886"/>
                    </a:cubicBezTo>
                    <a:cubicBezTo>
                      <a:pt x="408051" y="76021"/>
                      <a:pt x="444322" y="100634"/>
                      <a:pt x="481889" y="126542"/>
                    </a:cubicBezTo>
                    <a:cubicBezTo>
                      <a:pt x="453390" y="92861"/>
                      <a:pt x="418414" y="63067"/>
                      <a:pt x="378257" y="41045"/>
                    </a:cubicBezTo>
                    <a:close/>
                  </a:path>
                </a:pathLst>
              </a:custGeom>
              <a:solidFill>
                <a:srgbClr val="000000"/>
              </a:solidFill>
              <a:ln w="129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7" name="任意多边形: 形状 96"/>
              <p:cNvSpPr/>
              <p:nvPr/>
            </p:nvSpPr>
            <p:spPr>
              <a:xfrm>
                <a:off x="7827950" y="4081882"/>
                <a:ext cx="142983" cy="145085"/>
              </a:xfrm>
              <a:custGeom>
                <a:avLst/>
                <a:gdLst>
                  <a:gd name="connsiteX0" fmla="*/ 101041 w 142983"/>
                  <a:gd name="connsiteY0" fmla="*/ 42748 h 145085"/>
                  <a:gd name="connsiteX1" fmla="*/ 54407 w 142983"/>
                  <a:gd name="connsiteY1" fmla="*/ 11659 h 145085"/>
                  <a:gd name="connsiteX2" fmla="*/ 0 w 142983"/>
                  <a:gd name="connsiteY2" fmla="*/ 0 h 145085"/>
                  <a:gd name="connsiteX3" fmla="*/ 38862 w 142983"/>
                  <a:gd name="connsiteY3" fmla="*/ 36271 h 145085"/>
                  <a:gd name="connsiteX4" fmla="*/ 75133 w 142983"/>
                  <a:gd name="connsiteY4" fmla="*/ 69952 h 145085"/>
                  <a:gd name="connsiteX5" fmla="*/ 108814 w 142983"/>
                  <a:gd name="connsiteY5" fmla="*/ 104928 h 145085"/>
                  <a:gd name="connsiteX6" fmla="*/ 141199 w 142983"/>
                  <a:gd name="connsiteY6" fmla="*/ 145085 h 145085"/>
                  <a:gd name="connsiteX7" fmla="*/ 134722 w 142983"/>
                  <a:gd name="connsiteY7" fmla="*/ 89383 h 145085"/>
                  <a:gd name="connsiteX8" fmla="*/ 101041 w 142983"/>
                  <a:gd name="connsiteY8" fmla="*/ 42748 h 14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83" h="145085">
                    <a:moveTo>
                      <a:pt x="101041" y="42748"/>
                    </a:moveTo>
                    <a:cubicBezTo>
                      <a:pt x="86792" y="29794"/>
                      <a:pt x="71247" y="19431"/>
                      <a:pt x="54407" y="11659"/>
                    </a:cubicBezTo>
                    <a:cubicBezTo>
                      <a:pt x="37567" y="3886"/>
                      <a:pt x="19431" y="0"/>
                      <a:pt x="0" y="0"/>
                    </a:cubicBezTo>
                    <a:cubicBezTo>
                      <a:pt x="12954" y="14249"/>
                      <a:pt x="25908" y="24613"/>
                      <a:pt x="38862" y="36271"/>
                    </a:cubicBezTo>
                    <a:cubicBezTo>
                      <a:pt x="51816" y="47930"/>
                      <a:pt x="63475" y="58293"/>
                      <a:pt x="75133" y="69952"/>
                    </a:cubicBezTo>
                    <a:cubicBezTo>
                      <a:pt x="86792" y="81610"/>
                      <a:pt x="97155" y="91974"/>
                      <a:pt x="108814" y="104928"/>
                    </a:cubicBezTo>
                    <a:cubicBezTo>
                      <a:pt x="119177" y="116586"/>
                      <a:pt x="129540" y="130836"/>
                      <a:pt x="141199" y="145085"/>
                    </a:cubicBezTo>
                    <a:cubicBezTo>
                      <a:pt x="145085" y="126949"/>
                      <a:pt x="142494" y="106223"/>
                      <a:pt x="134722" y="89383"/>
                    </a:cubicBezTo>
                    <a:cubicBezTo>
                      <a:pt x="125654" y="72543"/>
                      <a:pt x="113995" y="55702"/>
                      <a:pt x="101041" y="42748"/>
                    </a:cubicBezTo>
                    <a:close/>
                  </a:path>
                </a:pathLst>
              </a:custGeom>
              <a:solidFill>
                <a:srgbClr val="000000"/>
              </a:solidFill>
              <a:ln w="129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任意多边形: 形状 97"/>
              <p:cNvSpPr/>
              <p:nvPr/>
            </p:nvSpPr>
            <p:spPr>
              <a:xfrm>
                <a:off x="4593335" y="2541650"/>
                <a:ext cx="323850" cy="119414"/>
              </a:xfrm>
              <a:custGeom>
                <a:avLst/>
                <a:gdLst>
                  <a:gd name="connsiteX0" fmla="*/ 250012 w 323850"/>
                  <a:gd name="connsiteY0" fmla="*/ 45339 h 119414"/>
                  <a:gd name="connsiteX1" fmla="*/ 230581 w 323850"/>
                  <a:gd name="connsiteY1" fmla="*/ 55702 h 119414"/>
                  <a:gd name="connsiteX2" fmla="*/ 211150 w 323850"/>
                  <a:gd name="connsiteY2" fmla="*/ 64770 h 119414"/>
                  <a:gd name="connsiteX3" fmla="*/ 191719 w 323850"/>
                  <a:gd name="connsiteY3" fmla="*/ 72542 h 119414"/>
                  <a:gd name="connsiteX4" fmla="*/ 170993 w 323850"/>
                  <a:gd name="connsiteY4" fmla="*/ 80315 h 119414"/>
                  <a:gd name="connsiteX5" fmla="*/ 150266 w 323850"/>
                  <a:gd name="connsiteY5" fmla="*/ 86792 h 119414"/>
                  <a:gd name="connsiteX6" fmla="*/ 129540 w 323850"/>
                  <a:gd name="connsiteY6" fmla="*/ 91973 h 119414"/>
                  <a:gd name="connsiteX7" fmla="*/ 86792 w 323850"/>
                  <a:gd name="connsiteY7" fmla="*/ 99746 h 119414"/>
                  <a:gd name="connsiteX8" fmla="*/ 0 w 323850"/>
                  <a:gd name="connsiteY8" fmla="*/ 104928 h 119414"/>
                  <a:gd name="connsiteX9" fmla="*/ 88087 w 323850"/>
                  <a:gd name="connsiteY9" fmla="*/ 119177 h 119414"/>
                  <a:gd name="connsiteX10" fmla="*/ 177470 w 323850"/>
                  <a:gd name="connsiteY10" fmla="*/ 103632 h 119414"/>
                  <a:gd name="connsiteX11" fmla="*/ 259080 w 323850"/>
                  <a:gd name="connsiteY11" fmla="*/ 62179 h 119414"/>
                  <a:gd name="connsiteX12" fmla="*/ 294056 w 323850"/>
                  <a:gd name="connsiteY12" fmla="*/ 33680 h 119414"/>
                  <a:gd name="connsiteX13" fmla="*/ 323850 w 323850"/>
                  <a:gd name="connsiteY13" fmla="*/ 0 h 119414"/>
                  <a:gd name="connsiteX14" fmla="*/ 286284 w 323850"/>
                  <a:gd name="connsiteY14" fmla="*/ 23317 h 119414"/>
                  <a:gd name="connsiteX15" fmla="*/ 250012 w 323850"/>
                  <a:gd name="connsiteY15" fmla="*/ 45339 h 11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850" h="119414">
                    <a:moveTo>
                      <a:pt x="250012" y="45339"/>
                    </a:moveTo>
                    <a:lnTo>
                      <a:pt x="230581" y="55702"/>
                    </a:lnTo>
                    <a:lnTo>
                      <a:pt x="211150" y="64770"/>
                    </a:lnTo>
                    <a:cubicBezTo>
                      <a:pt x="204673" y="67361"/>
                      <a:pt x="198196" y="69952"/>
                      <a:pt x="191719" y="72542"/>
                    </a:cubicBezTo>
                    <a:cubicBezTo>
                      <a:pt x="185242" y="75133"/>
                      <a:pt x="178765" y="77724"/>
                      <a:pt x="170993" y="80315"/>
                    </a:cubicBezTo>
                    <a:lnTo>
                      <a:pt x="150266" y="86792"/>
                    </a:lnTo>
                    <a:cubicBezTo>
                      <a:pt x="143789" y="88087"/>
                      <a:pt x="136017" y="90678"/>
                      <a:pt x="129540" y="91973"/>
                    </a:cubicBezTo>
                    <a:cubicBezTo>
                      <a:pt x="115291" y="95860"/>
                      <a:pt x="101041" y="97155"/>
                      <a:pt x="86792" y="99746"/>
                    </a:cubicBezTo>
                    <a:cubicBezTo>
                      <a:pt x="58293" y="103632"/>
                      <a:pt x="29794" y="106223"/>
                      <a:pt x="0" y="104928"/>
                    </a:cubicBezTo>
                    <a:cubicBezTo>
                      <a:pt x="28499" y="116586"/>
                      <a:pt x="58293" y="120472"/>
                      <a:pt x="88087" y="119177"/>
                    </a:cubicBezTo>
                    <a:cubicBezTo>
                      <a:pt x="117881" y="119177"/>
                      <a:pt x="148971" y="113995"/>
                      <a:pt x="177470" y="103632"/>
                    </a:cubicBezTo>
                    <a:cubicBezTo>
                      <a:pt x="205969" y="93269"/>
                      <a:pt x="234467" y="80315"/>
                      <a:pt x="259080" y="62179"/>
                    </a:cubicBezTo>
                    <a:cubicBezTo>
                      <a:pt x="272034" y="54407"/>
                      <a:pt x="282397" y="44044"/>
                      <a:pt x="294056" y="33680"/>
                    </a:cubicBezTo>
                    <a:cubicBezTo>
                      <a:pt x="304419" y="23317"/>
                      <a:pt x="314782" y="11659"/>
                      <a:pt x="323850" y="0"/>
                    </a:cubicBezTo>
                    <a:cubicBezTo>
                      <a:pt x="310896" y="7772"/>
                      <a:pt x="299238" y="16840"/>
                      <a:pt x="286284" y="23317"/>
                    </a:cubicBezTo>
                    <a:cubicBezTo>
                      <a:pt x="274625" y="31090"/>
                      <a:pt x="262966" y="38862"/>
                      <a:pt x="250012" y="45339"/>
                    </a:cubicBezTo>
                    <a:close/>
                  </a:path>
                </a:pathLst>
              </a:custGeom>
              <a:solidFill>
                <a:srgbClr val="000000"/>
              </a:solidFill>
              <a:ln w="129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任意多边形: 形状 98"/>
              <p:cNvSpPr/>
              <p:nvPr/>
            </p:nvSpPr>
            <p:spPr>
              <a:xfrm>
                <a:off x="8252469" y="3221735"/>
                <a:ext cx="92345" cy="211150"/>
              </a:xfrm>
              <a:custGeom>
                <a:avLst/>
                <a:gdLst>
                  <a:gd name="connsiteX0" fmla="*/ 59961 w 92345"/>
                  <a:gd name="connsiteY0" fmla="*/ 177470 h 211150"/>
                  <a:gd name="connsiteX1" fmla="*/ 54779 w 92345"/>
                  <a:gd name="connsiteY1" fmla="*/ 172288 h 211150"/>
                  <a:gd name="connsiteX2" fmla="*/ 50893 w 92345"/>
                  <a:gd name="connsiteY2" fmla="*/ 165811 h 211150"/>
                  <a:gd name="connsiteX3" fmla="*/ 43120 w 92345"/>
                  <a:gd name="connsiteY3" fmla="*/ 154153 h 211150"/>
                  <a:gd name="connsiteX4" fmla="*/ 36643 w 92345"/>
                  <a:gd name="connsiteY4" fmla="*/ 141199 h 211150"/>
                  <a:gd name="connsiteX5" fmla="*/ 31462 w 92345"/>
                  <a:gd name="connsiteY5" fmla="*/ 128245 h 211150"/>
                  <a:gd name="connsiteX6" fmla="*/ 27576 w 92345"/>
                  <a:gd name="connsiteY6" fmla="*/ 115291 h 211150"/>
                  <a:gd name="connsiteX7" fmla="*/ 23689 w 92345"/>
                  <a:gd name="connsiteY7" fmla="*/ 59588 h 211150"/>
                  <a:gd name="connsiteX8" fmla="*/ 37939 w 92345"/>
                  <a:gd name="connsiteY8" fmla="*/ 0 h 211150"/>
                  <a:gd name="connsiteX9" fmla="*/ 5554 w 92345"/>
                  <a:gd name="connsiteY9" fmla="*/ 55702 h 211150"/>
                  <a:gd name="connsiteX10" fmla="*/ 4258 w 92345"/>
                  <a:gd name="connsiteY10" fmla="*/ 121768 h 211150"/>
                  <a:gd name="connsiteX11" fmla="*/ 9440 w 92345"/>
                  <a:gd name="connsiteY11" fmla="*/ 137313 h 211150"/>
                  <a:gd name="connsiteX12" fmla="*/ 17212 w 92345"/>
                  <a:gd name="connsiteY12" fmla="*/ 152857 h 211150"/>
                  <a:gd name="connsiteX13" fmla="*/ 26280 w 92345"/>
                  <a:gd name="connsiteY13" fmla="*/ 167107 h 211150"/>
                  <a:gd name="connsiteX14" fmla="*/ 37939 w 92345"/>
                  <a:gd name="connsiteY14" fmla="*/ 178765 h 211150"/>
                  <a:gd name="connsiteX15" fmla="*/ 63847 w 92345"/>
                  <a:gd name="connsiteY15" fmla="*/ 198196 h 211150"/>
                  <a:gd name="connsiteX16" fmla="*/ 92346 w 92345"/>
                  <a:gd name="connsiteY16" fmla="*/ 211150 h 211150"/>
                  <a:gd name="connsiteX17" fmla="*/ 71619 w 92345"/>
                  <a:gd name="connsiteY17" fmla="*/ 187833 h 211150"/>
                  <a:gd name="connsiteX18" fmla="*/ 59961 w 92345"/>
                  <a:gd name="connsiteY18" fmla="*/ 177470 h 2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345" h="211150">
                    <a:moveTo>
                      <a:pt x="59961" y="177470"/>
                    </a:moveTo>
                    <a:cubicBezTo>
                      <a:pt x="58665" y="174879"/>
                      <a:pt x="57370" y="173584"/>
                      <a:pt x="54779" y="172288"/>
                    </a:cubicBezTo>
                    <a:cubicBezTo>
                      <a:pt x="53484" y="170993"/>
                      <a:pt x="52188" y="168402"/>
                      <a:pt x="50893" y="165811"/>
                    </a:cubicBezTo>
                    <a:cubicBezTo>
                      <a:pt x="48302" y="161925"/>
                      <a:pt x="45711" y="158039"/>
                      <a:pt x="43120" y="154153"/>
                    </a:cubicBezTo>
                    <a:cubicBezTo>
                      <a:pt x="40530" y="150267"/>
                      <a:pt x="39234" y="145085"/>
                      <a:pt x="36643" y="141199"/>
                    </a:cubicBezTo>
                    <a:cubicBezTo>
                      <a:pt x="34053" y="137313"/>
                      <a:pt x="32757" y="132131"/>
                      <a:pt x="31462" y="128245"/>
                    </a:cubicBezTo>
                    <a:cubicBezTo>
                      <a:pt x="30166" y="124358"/>
                      <a:pt x="27576" y="119177"/>
                      <a:pt x="27576" y="115291"/>
                    </a:cubicBezTo>
                    <a:cubicBezTo>
                      <a:pt x="22394" y="97155"/>
                      <a:pt x="21099" y="79019"/>
                      <a:pt x="23689" y="59588"/>
                    </a:cubicBezTo>
                    <a:cubicBezTo>
                      <a:pt x="26280" y="40157"/>
                      <a:pt x="30166" y="20726"/>
                      <a:pt x="37939" y="0"/>
                    </a:cubicBezTo>
                    <a:cubicBezTo>
                      <a:pt x="22394" y="14249"/>
                      <a:pt x="12031" y="33680"/>
                      <a:pt x="5554" y="55702"/>
                    </a:cubicBezTo>
                    <a:cubicBezTo>
                      <a:pt x="-923" y="76429"/>
                      <a:pt x="-2219" y="99746"/>
                      <a:pt x="4258" y="121768"/>
                    </a:cubicBezTo>
                    <a:cubicBezTo>
                      <a:pt x="5554" y="126949"/>
                      <a:pt x="8145" y="132131"/>
                      <a:pt x="9440" y="137313"/>
                    </a:cubicBezTo>
                    <a:cubicBezTo>
                      <a:pt x="12031" y="142494"/>
                      <a:pt x="13326" y="147676"/>
                      <a:pt x="17212" y="152857"/>
                    </a:cubicBezTo>
                    <a:cubicBezTo>
                      <a:pt x="19803" y="158039"/>
                      <a:pt x="23689" y="161925"/>
                      <a:pt x="26280" y="167107"/>
                    </a:cubicBezTo>
                    <a:cubicBezTo>
                      <a:pt x="30166" y="170993"/>
                      <a:pt x="34053" y="174879"/>
                      <a:pt x="37939" y="178765"/>
                    </a:cubicBezTo>
                    <a:cubicBezTo>
                      <a:pt x="45711" y="186538"/>
                      <a:pt x="54779" y="193015"/>
                      <a:pt x="63847" y="198196"/>
                    </a:cubicBezTo>
                    <a:cubicBezTo>
                      <a:pt x="72915" y="203378"/>
                      <a:pt x="83278" y="207264"/>
                      <a:pt x="92346" y="211150"/>
                    </a:cubicBezTo>
                    <a:cubicBezTo>
                      <a:pt x="85869" y="203378"/>
                      <a:pt x="78096" y="195606"/>
                      <a:pt x="71619" y="187833"/>
                    </a:cubicBezTo>
                    <a:lnTo>
                      <a:pt x="59961" y="177470"/>
                    </a:lnTo>
                    <a:close/>
                  </a:path>
                </a:pathLst>
              </a:custGeom>
              <a:solidFill>
                <a:srgbClr val="000000"/>
              </a:solidFill>
              <a:ln w="129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任意多边形: 形状 99"/>
              <p:cNvSpPr/>
              <p:nvPr/>
            </p:nvSpPr>
            <p:spPr>
              <a:xfrm>
                <a:off x="4094606" y="4057989"/>
                <a:ext cx="516864" cy="170273"/>
              </a:xfrm>
              <a:custGeom>
                <a:avLst/>
                <a:gdLst>
                  <a:gd name="connsiteX0" fmla="*/ 445618 w 516864"/>
                  <a:gd name="connsiteY0" fmla="*/ 3167 h 170273"/>
                  <a:gd name="connsiteX1" fmla="*/ 410642 w 516864"/>
                  <a:gd name="connsiteY1" fmla="*/ 576 h 170273"/>
                  <a:gd name="connsiteX2" fmla="*/ 375666 w 516864"/>
                  <a:gd name="connsiteY2" fmla="*/ 576 h 170273"/>
                  <a:gd name="connsiteX3" fmla="*/ 305715 w 516864"/>
                  <a:gd name="connsiteY3" fmla="*/ 7053 h 170273"/>
                  <a:gd name="connsiteX4" fmla="*/ 270739 w 516864"/>
                  <a:gd name="connsiteY4" fmla="*/ 13530 h 170273"/>
                  <a:gd name="connsiteX5" fmla="*/ 253898 w 516864"/>
                  <a:gd name="connsiteY5" fmla="*/ 17416 h 170273"/>
                  <a:gd name="connsiteX6" fmla="*/ 237058 w 516864"/>
                  <a:gd name="connsiteY6" fmla="*/ 22598 h 170273"/>
                  <a:gd name="connsiteX7" fmla="*/ 203378 w 516864"/>
                  <a:gd name="connsiteY7" fmla="*/ 34256 h 170273"/>
                  <a:gd name="connsiteX8" fmla="*/ 170993 w 516864"/>
                  <a:gd name="connsiteY8" fmla="*/ 47210 h 170273"/>
                  <a:gd name="connsiteX9" fmla="*/ 138608 w 516864"/>
                  <a:gd name="connsiteY9" fmla="*/ 62755 h 170273"/>
                  <a:gd name="connsiteX10" fmla="*/ 107518 w 516864"/>
                  <a:gd name="connsiteY10" fmla="*/ 80891 h 170273"/>
                  <a:gd name="connsiteX11" fmla="*/ 0 w 516864"/>
                  <a:gd name="connsiteY11" fmla="*/ 170273 h 170273"/>
                  <a:gd name="connsiteX12" fmla="*/ 117881 w 516864"/>
                  <a:gd name="connsiteY12" fmla="*/ 97731 h 170273"/>
                  <a:gd name="connsiteX13" fmla="*/ 244831 w 516864"/>
                  <a:gd name="connsiteY13" fmla="*/ 47210 h 170273"/>
                  <a:gd name="connsiteX14" fmla="*/ 378257 w 516864"/>
                  <a:gd name="connsiteY14" fmla="*/ 20007 h 170273"/>
                  <a:gd name="connsiteX15" fmla="*/ 446913 w 516864"/>
                  <a:gd name="connsiteY15" fmla="*/ 16121 h 170273"/>
                  <a:gd name="connsiteX16" fmla="*/ 481889 w 516864"/>
                  <a:gd name="connsiteY16" fmla="*/ 16121 h 170273"/>
                  <a:gd name="connsiteX17" fmla="*/ 516865 w 516864"/>
                  <a:gd name="connsiteY17" fmla="*/ 16121 h 170273"/>
                  <a:gd name="connsiteX18" fmla="*/ 483184 w 516864"/>
                  <a:gd name="connsiteY18" fmla="*/ 8348 h 170273"/>
                  <a:gd name="connsiteX19" fmla="*/ 445618 w 516864"/>
                  <a:gd name="connsiteY19" fmla="*/ 3167 h 17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6864" h="170273">
                    <a:moveTo>
                      <a:pt x="445618" y="3167"/>
                    </a:moveTo>
                    <a:lnTo>
                      <a:pt x="410642" y="576"/>
                    </a:lnTo>
                    <a:cubicBezTo>
                      <a:pt x="398983" y="-720"/>
                      <a:pt x="387325" y="576"/>
                      <a:pt x="375666" y="576"/>
                    </a:cubicBezTo>
                    <a:cubicBezTo>
                      <a:pt x="352349" y="576"/>
                      <a:pt x="329032" y="4462"/>
                      <a:pt x="305715" y="7053"/>
                    </a:cubicBezTo>
                    <a:cubicBezTo>
                      <a:pt x="294056" y="8348"/>
                      <a:pt x="282397" y="12234"/>
                      <a:pt x="270739" y="13530"/>
                    </a:cubicBezTo>
                    <a:lnTo>
                      <a:pt x="253898" y="17416"/>
                    </a:lnTo>
                    <a:cubicBezTo>
                      <a:pt x="248717" y="18711"/>
                      <a:pt x="242240" y="21302"/>
                      <a:pt x="237058" y="22598"/>
                    </a:cubicBezTo>
                    <a:cubicBezTo>
                      <a:pt x="225400" y="26484"/>
                      <a:pt x="213741" y="29075"/>
                      <a:pt x="203378" y="34256"/>
                    </a:cubicBezTo>
                    <a:lnTo>
                      <a:pt x="170993" y="47210"/>
                    </a:lnTo>
                    <a:lnTo>
                      <a:pt x="138608" y="62755"/>
                    </a:lnTo>
                    <a:cubicBezTo>
                      <a:pt x="128245" y="67937"/>
                      <a:pt x="117881" y="74414"/>
                      <a:pt x="107518" y="80891"/>
                    </a:cubicBezTo>
                    <a:cubicBezTo>
                      <a:pt x="67361" y="105503"/>
                      <a:pt x="29794" y="135297"/>
                      <a:pt x="0" y="170273"/>
                    </a:cubicBezTo>
                    <a:cubicBezTo>
                      <a:pt x="37567" y="141774"/>
                      <a:pt x="76429" y="118457"/>
                      <a:pt x="117881" y="97731"/>
                    </a:cubicBezTo>
                    <a:cubicBezTo>
                      <a:pt x="159334" y="77004"/>
                      <a:pt x="200787" y="60164"/>
                      <a:pt x="244831" y="47210"/>
                    </a:cubicBezTo>
                    <a:cubicBezTo>
                      <a:pt x="288874" y="34256"/>
                      <a:pt x="332918" y="25188"/>
                      <a:pt x="378257" y="20007"/>
                    </a:cubicBezTo>
                    <a:cubicBezTo>
                      <a:pt x="401574" y="17416"/>
                      <a:pt x="423596" y="16121"/>
                      <a:pt x="446913" y="16121"/>
                    </a:cubicBezTo>
                    <a:cubicBezTo>
                      <a:pt x="458572" y="14825"/>
                      <a:pt x="470230" y="16121"/>
                      <a:pt x="481889" y="16121"/>
                    </a:cubicBezTo>
                    <a:cubicBezTo>
                      <a:pt x="493548" y="16121"/>
                      <a:pt x="505206" y="16121"/>
                      <a:pt x="516865" y="16121"/>
                    </a:cubicBezTo>
                    <a:cubicBezTo>
                      <a:pt x="505206" y="13530"/>
                      <a:pt x="493548" y="10939"/>
                      <a:pt x="483184" y="8348"/>
                    </a:cubicBezTo>
                    <a:cubicBezTo>
                      <a:pt x="468935" y="7053"/>
                      <a:pt x="457276" y="4462"/>
                      <a:pt x="445618" y="3167"/>
                    </a:cubicBezTo>
                    <a:close/>
                  </a:path>
                </a:pathLst>
              </a:custGeom>
              <a:solidFill>
                <a:srgbClr val="000000"/>
              </a:solidFill>
              <a:ln w="129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任意多边形: 形状 100"/>
              <p:cNvSpPr/>
              <p:nvPr/>
            </p:nvSpPr>
            <p:spPr>
              <a:xfrm>
                <a:off x="3860138" y="3259302"/>
                <a:ext cx="127485" cy="408051"/>
              </a:xfrm>
              <a:custGeom>
                <a:avLst/>
                <a:gdLst>
                  <a:gd name="connsiteX0" fmla="*/ 124358 w 127485"/>
                  <a:gd name="connsiteY0" fmla="*/ 204673 h 408051"/>
                  <a:gd name="connsiteX1" fmla="*/ 121768 w 127485"/>
                  <a:gd name="connsiteY1" fmla="*/ 189129 h 408051"/>
                  <a:gd name="connsiteX2" fmla="*/ 79019 w 127485"/>
                  <a:gd name="connsiteY2" fmla="*/ 81610 h 408051"/>
                  <a:gd name="connsiteX3" fmla="*/ 0 w 127485"/>
                  <a:gd name="connsiteY3" fmla="*/ 0 h 408051"/>
                  <a:gd name="connsiteX4" fmla="*/ 62179 w 127485"/>
                  <a:gd name="connsiteY4" fmla="*/ 91973 h 408051"/>
                  <a:gd name="connsiteX5" fmla="*/ 97155 w 127485"/>
                  <a:gd name="connsiteY5" fmla="*/ 194310 h 408051"/>
                  <a:gd name="connsiteX6" fmla="*/ 98450 w 127485"/>
                  <a:gd name="connsiteY6" fmla="*/ 301828 h 408051"/>
                  <a:gd name="connsiteX7" fmla="*/ 86792 w 127485"/>
                  <a:gd name="connsiteY7" fmla="*/ 354940 h 408051"/>
                  <a:gd name="connsiteX8" fmla="*/ 85496 w 127485"/>
                  <a:gd name="connsiteY8" fmla="*/ 361417 h 408051"/>
                  <a:gd name="connsiteX9" fmla="*/ 82906 w 127485"/>
                  <a:gd name="connsiteY9" fmla="*/ 367894 h 408051"/>
                  <a:gd name="connsiteX10" fmla="*/ 77724 w 127485"/>
                  <a:gd name="connsiteY10" fmla="*/ 380848 h 408051"/>
                  <a:gd name="connsiteX11" fmla="*/ 68656 w 127485"/>
                  <a:gd name="connsiteY11" fmla="*/ 408051 h 408051"/>
                  <a:gd name="connsiteX12" fmla="*/ 84201 w 127485"/>
                  <a:gd name="connsiteY12" fmla="*/ 384734 h 408051"/>
                  <a:gd name="connsiteX13" fmla="*/ 91973 w 127485"/>
                  <a:gd name="connsiteY13" fmla="*/ 373075 h 408051"/>
                  <a:gd name="connsiteX14" fmla="*/ 95860 w 127485"/>
                  <a:gd name="connsiteY14" fmla="*/ 366598 h 408051"/>
                  <a:gd name="connsiteX15" fmla="*/ 98450 w 127485"/>
                  <a:gd name="connsiteY15" fmla="*/ 360121 h 408051"/>
                  <a:gd name="connsiteX16" fmla="*/ 117881 w 127485"/>
                  <a:gd name="connsiteY16" fmla="*/ 305715 h 408051"/>
                  <a:gd name="connsiteX17" fmla="*/ 124358 w 127485"/>
                  <a:gd name="connsiteY17" fmla="*/ 277216 h 408051"/>
                  <a:gd name="connsiteX18" fmla="*/ 126949 w 127485"/>
                  <a:gd name="connsiteY18" fmla="*/ 248717 h 408051"/>
                  <a:gd name="connsiteX19" fmla="*/ 125654 w 127485"/>
                  <a:gd name="connsiteY19" fmla="*/ 218923 h 408051"/>
                  <a:gd name="connsiteX20" fmla="*/ 124358 w 127485"/>
                  <a:gd name="connsiteY20" fmla="*/ 204673 h 40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485" h="408051">
                    <a:moveTo>
                      <a:pt x="124358" y="204673"/>
                    </a:moveTo>
                    <a:lnTo>
                      <a:pt x="121768" y="189129"/>
                    </a:lnTo>
                    <a:cubicBezTo>
                      <a:pt x="115291" y="150267"/>
                      <a:pt x="99746" y="113995"/>
                      <a:pt x="79019" y="81610"/>
                    </a:cubicBezTo>
                    <a:cubicBezTo>
                      <a:pt x="58293" y="49225"/>
                      <a:pt x="31090" y="20726"/>
                      <a:pt x="0" y="0"/>
                    </a:cubicBezTo>
                    <a:cubicBezTo>
                      <a:pt x="24613" y="28499"/>
                      <a:pt x="45339" y="59588"/>
                      <a:pt x="62179" y="91973"/>
                    </a:cubicBezTo>
                    <a:cubicBezTo>
                      <a:pt x="79019" y="124358"/>
                      <a:pt x="90678" y="158039"/>
                      <a:pt x="97155" y="194310"/>
                    </a:cubicBezTo>
                    <a:cubicBezTo>
                      <a:pt x="103632" y="229286"/>
                      <a:pt x="104927" y="265557"/>
                      <a:pt x="98450" y="301828"/>
                    </a:cubicBezTo>
                    <a:cubicBezTo>
                      <a:pt x="97155" y="319964"/>
                      <a:pt x="90678" y="336804"/>
                      <a:pt x="86792" y="354940"/>
                    </a:cubicBezTo>
                    <a:lnTo>
                      <a:pt x="85496" y="361417"/>
                    </a:lnTo>
                    <a:lnTo>
                      <a:pt x="82906" y="367894"/>
                    </a:lnTo>
                    <a:lnTo>
                      <a:pt x="77724" y="380848"/>
                    </a:lnTo>
                    <a:cubicBezTo>
                      <a:pt x="75133" y="389916"/>
                      <a:pt x="71247" y="398984"/>
                      <a:pt x="68656" y="408051"/>
                    </a:cubicBezTo>
                    <a:cubicBezTo>
                      <a:pt x="73838" y="400279"/>
                      <a:pt x="79019" y="392507"/>
                      <a:pt x="84201" y="384734"/>
                    </a:cubicBezTo>
                    <a:lnTo>
                      <a:pt x="91973" y="373075"/>
                    </a:lnTo>
                    <a:lnTo>
                      <a:pt x="95860" y="366598"/>
                    </a:lnTo>
                    <a:lnTo>
                      <a:pt x="98450" y="360121"/>
                    </a:lnTo>
                    <a:cubicBezTo>
                      <a:pt x="106223" y="341986"/>
                      <a:pt x="113995" y="325146"/>
                      <a:pt x="117881" y="305715"/>
                    </a:cubicBezTo>
                    <a:cubicBezTo>
                      <a:pt x="120472" y="296647"/>
                      <a:pt x="123063" y="287579"/>
                      <a:pt x="124358" y="277216"/>
                    </a:cubicBezTo>
                    <a:lnTo>
                      <a:pt x="126949" y="248717"/>
                    </a:lnTo>
                    <a:cubicBezTo>
                      <a:pt x="128245" y="239649"/>
                      <a:pt x="126949" y="229286"/>
                      <a:pt x="125654" y="218923"/>
                    </a:cubicBezTo>
                    <a:cubicBezTo>
                      <a:pt x="125654" y="213741"/>
                      <a:pt x="125654" y="208560"/>
                      <a:pt x="124358" y="204673"/>
                    </a:cubicBezTo>
                    <a:close/>
                  </a:path>
                </a:pathLst>
              </a:custGeom>
              <a:solidFill>
                <a:srgbClr val="000000"/>
              </a:solidFill>
              <a:ln w="129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任意多边形: 形状 101"/>
              <p:cNvSpPr/>
              <p:nvPr/>
            </p:nvSpPr>
            <p:spPr>
              <a:xfrm>
                <a:off x="6101181" y="2408223"/>
                <a:ext cx="344576" cy="66065"/>
              </a:xfrm>
              <a:custGeom>
                <a:avLst/>
                <a:gdLst>
                  <a:gd name="connsiteX0" fmla="*/ 278511 w 344576"/>
                  <a:gd name="connsiteY0" fmla="*/ 31090 h 66065"/>
                  <a:gd name="connsiteX1" fmla="*/ 256489 w 344576"/>
                  <a:gd name="connsiteY1" fmla="*/ 34976 h 66065"/>
                  <a:gd name="connsiteX2" fmla="*/ 234468 w 344576"/>
                  <a:gd name="connsiteY2" fmla="*/ 37567 h 66065"/>
                  <a:gd name="connsiteX3" fmla="*/ 212446 w 344576"/>
                  <a:gd name="connsiteY3" fmla="*/ 40157 h 66065"/>
                  <a:gd name="connsiteX4" fmla="*/ 168402 w 344576"/>
                  <a:gd name="connsiteY4" fmla="*/ 41453 h 66065"/>
                  <a:gd name="connsiteX5" fmla="*/ 82906 w 344576"/>
                  <a:gd name="connsiteY5" fmla="*/ 31090 h 66065"/>
                  <a:gd name="connsiteX6" fmla="*/ 0 w 344576"/>
                  <a:gd name="connsiteY6" fmla="*/ 0 h 66065"/>
                  <a:gd name="connsiteX7" fmla="*/ 77724 w 344576"/>
                  <a:gd name="connsiteY7" fmla="*/ 49225 h 66065"/>
                  <a:gd name="connsiteX8" fmla="*/ 169698 w 344576"/>
                  <a:gd name="connsiteY8" fmla="*/ 66065 h 66065"/>
                  <a:gd name="connsiteX9" fmla="*/ 261671 w 344576"/>
                  <a:gd name="connsiteY9" fmla="*/ 53111 h 66065"/>
                  <a:gd name="connsiteX10" fmla="*/ 304419 w 344576"/>
                  <a:gd name="connsiteY10" fmla="*/ 37567 h 66065"/>
                  <a:gd name="connsiteX11" fmla="*/ 344577 w 344576"/>
                  <a:gd name="connsiteY11" fmla="*/ 15545 h 66065"/>
                  <a:gd name="connsiteX12" fmla="*/ 300533 w 344576"/>
                  <a:gd name="connsiteY12" fmla="*/ 25908 h 66065"/>
                  <a:gd name="connsiteX13" fmla="*/ 278511 w 344576"/>
                  <a:gd name="connsiteY13" fmla="*/ 31090 h 6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576" h="66065">
                    <a:moveTo>
                      <a:pt x="278511" y="31090"/>
                    </a:moveTo>
                    <a:cubicBezTo>
                      <a:pt x="270739" y="32385"/>
                      <a:pt x="264262" y="34976"/>
                      <a:pt x="256489" y="34976"/>
                    </a:cubicBezTo>
                    <a:cubicBezTo>
                      <a:pt x="248717" y="36271"/>
                      <a:pt x="242240" y="36271"/>
                      <a:pt x="234468" y="37567"/>
                    </a:cubicBezTo>
                    <a:cubicBezTo>
                      <a:pt x="226695" y="38862"/>
                      <a:pt x="220218" y="38862"/>
                      <a:pt x="212446" y="40157"/>
                    </a:cubicBezTo>
                    <a:cubicBezTo>
                      <a:pt x="198196" y="41453"/>
                      <a:pt x="183947" y="41453"/>
                      <a:pt x="168402" y="41453"/>
                    </a:cubicBezTo>
                    <a:cubicBezTo>
                      <a:pt x="139903" y="41453"/>
                      <a:pt x="110109" y="37567"/>
                      <a:pt x="82906" y="31090"/>
                    </a:cubicBezTo>
                    <a:cubicBezTo>
                      <a:pt x="54407" y="24613"/>
                      <a:pt x="27203" y="14249"/>
                      <a:pt x="0" y="0"/>
                    </a:cubicBezTo>
                    <a:cubicBezTo>
                      <a:pt x="20726" y="23317"/>
                      <a:pt x="47930" y="38862"/>
                      <a:pt x="77724" y="49225"/>
                    </a:cubicBezTo>
                    <a:cubicBezTo>
                      <a:pt x="106223" y="60884"/>
                      <a:pt x="138608" y="64770"/>
                      <a:pt x="169698" y="66065"/>
                    </a:cubicBezTo>
                    <a:cubicBezTo>
                      <a:pt x="200787" y="66065"/>
                      <a:pt x="231877" y="62179"/>
                      <a:pt x="261671" y="53111"/>
                    </a:cubicBezTo>
                    <a:cubicBezTo>
                      <a:pt x="277216" y="49225"/>
                      <a:pt x="290170" y="42748"/>
                      <a:pt x="304419" y="37567"/>
                    </a:cubicBezTo>
                    <a:cubicBezTo>
                      <a:pt x="318669" y="31090"/>
                      <a:pt x="331623" y="23317"/>
                      <a:pt x="344577" y="15545"/>
                    </a:cubicBezTo>
                    <a:cubicBezTo>
                      <a:pt x="329032" y="18136"/>
                      <a:pt x="314782" y="22022"/>
                      <a:pt x="300533" y="25908"/>
                    </a:cubicBezTo>
                    <a:lnTo>
                      <a:pt x="278511" y="31090"/>
                    </a:lnTo>
                    <a:close/>
                  </a:path>
                </a:pathLst>
              </a:custGeom>
              <a:solidFill>
                <a:srgbClr val="000000"/>
              </a:solidFill>
              <a:ln w="12944"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6" name="文本框 15"/>
            <p:cNvSpPr txBox="1"/>
            <p:nvPr/>
          </p:nvSpPr>
          <p:spPr>
            <a:xfrm>
              <a:off x="6689" y="4194"/>
              <a:ext cx="5507" cy="2116"/>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spcBef>
                  <a:spcPts val="0"/>
                </a:spcBef>
                <a:spcAft>
                  <a:spcPts val="0"/>
                </a:spcAft>
              </a:pPr>
              <a:r>
                <a:rPr lang="zh-CN" altLang="en-US" sz="2400" spc="200">
                  <a:solidFill>
                    <a:schemeClr val="tx1"/>
                  </a:solidFill>
                  <a:uFillTx/>
                  <a:latin typeface="微软雅黑" panose="020B0503020204020204" charset="-122"/>
                  <a:ea typeface="微软雅黑" panose="020B0503020204020204" charset="-122"/>
                </a:rPr>
                <a:t>设想一下，如果进一步减小小车所受的阻力，它能否滑行更远的距离？</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9&quot;:[20342114],&quot;65&quot;:[2020508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TABLE_ENDDRAG_ORIGIN_RECT" val="606*214"/>
  <p:tag name="TABLE_ENDDRAG_RECT" val="195*255*606*214"/>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9&quot;:[20342114],&quot;65&quot;:[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木牍原创课件-学科专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木牍原创课件-征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木牍原创课件-声明">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859</Words>
  <Application>Microsoft Office PowerPoint</Application>
  <PresentationFormat>宽屏</PresentationFormat>
  <Paragraphs>80</Paragraphs>
  <Slides>17</Slides>
  <Notes>1</Notes>
  <HiddenSlides>0</HiddenSlides>
  <MMClips>2</MMClips>
  <ScaleCrop>false</ScaleCrop>
  <HeadingPairs>
    <vt:vector size="6" baseType="variant">
      <vt:variant>
        <vt:lpstr>已用的字体</vt:lpstr>
      </vt:variant>
      <vt:variant>
        <vt:i4>5</vt:i4>
      </vt:variant>
      <vt:variant>
        <vt:lpstr>主题</vt:lpstr>
      </vt:variant>
      <vt:variant>
        <vt:i4>6</vt:i4>
      </vt:variant>
      <vt:variant>
        <vt:lpstr>幻灯片标题</vt:lpstr>
      </vt:variant>
      <vt:variant>
        <vt:i4>17</vt:i4>
      </vt:variant>
    </vt:vector>
  </HeadingPairs>
  <TitlesOfParts>
    <vt:vector size="28" baseType="lpstr">
      <vt:lpstr>Calibri</vt:lpstr>
      <vt:lpstr>宋体</vt:lpstr>
      <vt:lpstr>微软雅黑</vt:lpstr>
      <vt:lpstr>Arial</vt:lpstr>
      <vt:lpstr>Times New Roman</vt:lpstr>
      <vt:lpstr>木牍原创课件-封面</vt:lpstr>
      <vt:lpstr>木牍原创课件-目录</vt:lpstr>
      <vt:lpstr>木牍原创课件-内文</vt:lpstr>
      <vt:lpstr>木牍原创课件-学科专员</vt:lpstr>
      <vt:lpstr>木牍原创课件-征稿</vt:lpstr>
      <vt:lpstr>木牍原创课件-声明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Administrator</cp:lastModifiedBy>
  <cp:revision>1</cp:revision>
  <dcterms:created xsi:type="dcterms:W3CDTF">2019-06-19T02:08:00Z</dcterms:created>
  <dcterms:modified xsi:type="dcterms:W3CDTF">2025-03-03T07:39:43Z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BDCA6CC7CC9A40ECAF8CDAC1377E0517_11</vt:lpwstr>
  </property>
</Properties>
</file>