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3" r:id="rId3"/>
  </p:sldMasterIdLst>
  <p:notesMasterIdLst>
    <p:notesMasterId r:id="rId28"/>
  </p:notesMasterIdLst>
  <p:sldIdLst>
    <p:sldId id="336" r:id="rId4"/>
    <p:sldId id="631" r:id="rId5"/>
    <p:sldId id="649" r:id="rId6"/>
    <p:sldId id="675" r:id="rId7"/>
    <p:sldId id="679" r:id="rId8"/>
    <p:sldId id="650" r:id="rId9"/>
    <p:sldId id="670" r:id="rId10"/>
    <p:sldId id="673" r:id="rId11"/>
    <p:sldId id="632" r:id="rId12"/>
    <p:sldId id="663" r:id="rId13"/>
    <p:sldId id="674" r:id="rId14"/>
    <p:sldId id="671" r:id="rId15"/>
    <p:sldId id="665" r:id="rId16"/>
    <p:sldId id="636" r:id="rId17"/>
    <p:sldId id="637" r:id="rId18"/>
    <p:sldId id="653" r:id="rId19"/>
    <p:sldId id="638" r:id="rId20"/>
    <p:sldId id="639" r:id="rId21"/>
    <p:sldId id="640" r:id="rId22"/>
    <p:sldId id="654" r:id="rId23"/>
    <p:sldId id="655" r:id="rId24"/>
    <p:sldId id="667" r:id="rId25"/>
    <p:sldId id="642" r:id="rId26"/>
    <p:sldId id="672" r:id="rId27"/>
  </p:sldIdLst>
  <p:sldSz cx="9144000" cy="6858000" type="screen4x3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75B6"/>
    <a:srgbClr val="003366"/>
    <a:srgbClr val="6499C9"/>
    <a:srgbClr val="84B4E0"/>
    <a:srgbClr val="95BADB"/>
    <a:srgbClr val="7FACD4"/>
    <a:srgbClr val="609ED6"/>
    <a:srgbClr val="5C93C6"/>
    <a:srgbClr val="7CADD8"/>
    <a:srgbClr val="85B3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100" d="100"/>
          <a:sy n="100" d="100"/>
        </p:scale>
        <p:origin x="-1944" y="-402"/>
      </p:cViewPr>
      <p:guideLst>
        <p:guide orient="horz" pos="213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2020/4/9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247775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26409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247775" y="1279525"/>
            <a:ext cx="4606925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4C6C1A-02BF-4B1A-86F8-BA9FBA49F515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628650" y="365125"/>
            <a:ext cx="7886700" cy="58118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2020/4/9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98" b="7698"/>
          <a:stretch>
            <a:fillRect/>
          </a:stretch>
        </p:blipFill>
        <p:spPr>
          <a:xfrm>
            <a:off x="0" y="-1"/>
            <a:ext cx="9144002" cy="6858001"/>
          </a:xfrm>
          <a:prstGeom prst="rect">
            <a:avLst/>
          </a:prstGeom>
        </p:spPr>
      </p:pic>
      <p:sp>
        <p:nvSpPr>
          <p:cNvPr id="3" name="矩形 2"/>
          <p:cNvSpPr/>
          <p:nvPr userDrawn="1"/>
        </p:nvSpPr>
        <p:spPr>
          <a:xfrm>
            <a:off x="107505" y="164638"/>
            <a:ext cx="8928992" cy="6528725"/>
          </a:xfrm>
          <a:prstGeom prst="rect">
            <a:avLst/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923112" cy="418058"/>
          </a:xfrm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txBody>
          <a:bodyPr/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B7321E8-B17C-41F8-AC25-2BD77A7EE48D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DA88C6-0BAE-4637-AD23-DDBFB9FAA3D3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923112" cy="418058"/>
          </a:xfrm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txBody>
          <a:bodyPr/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7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7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B7321E8-B17C-41F8-AC25-2BD77A7EE48D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DA88C6-0BAE-4637-AD23-DDBFB9FAA3D3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2020/4/9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0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0" y="2665379"/>
            <a:ext cx="3655181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2020/4/9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2020/4/9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2020/4/9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2020/4/9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  <a:t>2020/4/9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851104" cy="418058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980728"/>
            <a:ext cx="8229600" cy="518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2000" b="1" kern="1200">
          <a:solidFill>
            <a:schemeClr val="bg1"/>
          </a:solidFill>
          <a:latin typeface="黑体" panose="02010609060101010101" pitchFamily="2" charset="-122"/>
          <a:ea typeface="黑体" panose="02010609060101010101" pitchFamily="2" charset="-122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851104" cy="418058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980728"/>
            <a:ext cx="8229600" cy="518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2000" b="1" kern="1200">
          <a:solidFill>
            <a:schemeClr val="bg1"/>
          </a:solidFill>
          <a:latin typeface="黑体" panose="02010609060101010101" pitchFamily="2" charset="-122"/>
          <a:ea typeface="黑体" panose="02010609060101010101" pitchFamily="2" charset="-122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4262666" y="3010136"/>
            <a:ext cx="1386747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Agency FB" panose="020B0503020202020204" pitchFamily="34" charset="0"/>
              </a:rPr>
              <a:t>学  视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-12505" y="2608973"/>
            <a:ext cx="91439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3600" b="1" dirty="0">
                <a:solidFill>
                  <a:srgbClr val="2E75B6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第九章  </a:t>
            </a:r>
            <a:r>
              <a:rPr lang="zh-CN" altLang="en-US" sz="3600" b="1" dirty="0" smtClean="0">
                <a:solidFill>
                  <a:srgbClr val="2E75B6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浮力</a:t>
            </a:r>
            <a:r>
              <a:rPr lang="zh-CN" altLang="en-US" sz="3600" b="1" dirty="0">
                <a:solidFill>
                  <a:srgbClr val="2E75B6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与升力</a:t>
            </a:r>
          </a:p>
        </p:txBody>
      </p:sp>
      <p:sp>
        <p:nvSpPr>
          <p:cNvPr id="31" name="矩形 30"/>
          <p:cNvSpPr/>
          <p:nvPr/>
        </p:nvSpPr>
        <p:spPr>
          <a:xfrm>
            <a:off x="-12504" y="3505734"/>
            <a:ext cx="914399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3600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  9.4  </a:t>
            </a:r>
            <a:r>
              <a:rPr lang="zh-CN" altLang="en-US" sz="3600" dirty="0" smtClean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神奇</a:t>
            </a:r>
            <a:r>
              <a:rPr lang="zh-CN" altLang="en-US" sz="3600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的升力</a:t>
            </a:r>
            <a:endParaRPr lang="zh-CN" altLang="en-US" sz="3600" dirty="0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-12505" y="1212806"/>
            <a:ext cx="9144000" cy="1359936"/>
            <a:chOff x="-12505" y="1212806"/>
            <a:chExt cx="9144000" cy="1359936"/>
          </a:xfrm>
        </p:grpSpPr>
        <p:sp>
          <p:nvSpPr>
            <p:cNvPr id="6" name="矩形 5"/>
            <p:cNvSpPr/>
            <p:nvPr/>
          </p:nvSpPr>
          <p:spPr>
            <a:xfrm>
              <a:off x="-12505" y="2337484"/>
              <a:ext cx="9144000" cy="23525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0" name="椭圆 9"/>
            <p:cNvSpPr/>
            <p:nvPr/>
          </p:nvSpPr>
          <p:spPr>
            <a:xfrm>
              <a:off x="1853930" y="1212806"/>
              <a:ext cx="1050639" cy="1136052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5400" b="1" dirty="0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理</a:t>
              </a:r>
            </a:p>
          </p:txBody>
        </p:sp>
        <p:sp>
          <p:nvSpPr>
            <p:cNvPr id="5" name="椭圆 4"/>
            <p:cNvSpPr/>
            <p:nvPr/>
          </p:nvSpPr>
          <p:spPr>
            <a:xfrm>
              <a:off x="788895" y="1212806"/>
              <a:ext cx="1082585" cy="1136051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5400" b="1" dirty="0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物</a:t>
              </a:r>
            </a:p>
          </p:txBody>
        </p:sp>
      </p:grpSp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课堂训练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文本占位符 2"/>
          <p:cNvSpPr txBox="1"/>
          <p:nvPr/>
        </p:nvSpPr>
        <p:spPr>
          <a:xfrm>
            <a:off x="432486" y="1439966"/>
            <a:ext cx="8496726" cy="54180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dirty="0"/>
              <a:t>2.</a:t>
            </a:r>
            <a:r>
              <a:rPr lang="zh-CN" altLang="en-US" dirty="0"/>
              <a:t>如图</a:t>
            </a:r>
            <a:r>
              <a:rPr lang="en-US" altLang="zh-CN" dirty="0"/>
              <a:t>9.4</a:t>
            </a:r>
            <a:r>
              <a:rPr lang="zh-CN" altLang="en-US" dirty="0"/>
              <a:t>－</a:t>
            </a:r>
            <a:r>
              <a:rPr lang="en-US" altLang="zh-CN" dirty="0"/>
              <a:t>5</a:t>
            </a:r>
            <a:r>
              <a:rPr lang="zh-CN" altLang="en-US" dirty="0"/>
              <a:t>所示，小明同学在倒置的漏斗里放一个乒乓球，用手指托住乒乓球，然后从漏斗口向下用力吹气，并将手指移开，结果发现乒乓球不会下落。下列对其分析正确的是（　　）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dirty="0"/>
              <a:t>A.</a:t>
            </a:r>
            <a:r>
              <a:rPr lang="zh-CN" altLang="en-US" dirty="0"/>
              <a:t>乒乓球上方气体流速增大，压强变大 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dirty="0"/>
              <a:t>B.</a:t>
            </a:r>
            <a:r>
              <a:rPr lang="zh-CN" altLang="en-US" dirty="0"/>
              <a:t>乒乓球上方气体流速增大，压强变小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dirty="0"/>
              <a:t>C.</a:t>
            </a:r>
            <a:r>
              <a:rPr lang="zh-CN" altLang="en-US" dirty="0"/>
              <a:t>乒乓球上方气体流速减小，压强变大 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dirty="0"/>
              <a:t>D.</a:t>
            </a:r>
            <a:r>
              <a:rPr lang="zh-CN" altLang="en-US" dirty="0"/>
              <a:t>乒乓球上方气体流速减小，压强变小</a:t>
            </a:r>
            <a:endParaRPr lang="en-US" altLang="zh-CN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CN" dirty="0"/>
          </a:p>
        </p:txBody>
      </p:sp>
      <p:sp>
        <p:nvSpPr>
          <p:cNvPr id="12" name="文本框 11"/>
          <p:cNvSpPr txBox="1"/>
          <p:nvPr/>
        </p:nvSpPr>
        <p:spPr>
          <a:xfrm>
            <a:off x="4182221" y="2749879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en-US" altLang="zh-CN" dirty="0">
                <a:latin typeface="+mn-lt"/>
                <a:sym typeface="+mn-ea"/>
              </a:rPr>
              <a:t>B</a:t>
            </a:r>
            <a:endParaRPr lang="en-US" altLang="en-US" dirty="0">
              <a:latin typeface="+mn-lt"/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1531" y="3318682"/>
            <a:ext cx="1919983" cy="16605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课堂训练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文本占位符 2"/>
          <p:cNvSpPr txBox="1"/>
          <p:nvPr/>
        </p:nvSpPr>
        <p:spPr>
          <a:xfrm>
            <a:off x="432486" y="1439966"/>
            <a:ext cx="8496726" cy="54180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dirty="0" smtClean="0"/>
              <a:t>3</a:t>
            </a:r>
            <a:r>
              <a:rPr lang="en-US" altLang="zh-CN" dirty="0"/>
              <a:t>.</a:t>
            </a:r>
            <a:r>
              <a:rPr lang="zh-CN" altLang="en-US" dirty="0"/>
              <a:t>据报道，某地曾经发生过天空中下“鱼”的奇观，这实际上是龙卷风的杰作。当龙卷风经过湖面时，其气旋中心速度很</a:t>
            </a:r>
            <a:r>
              <a:rPr lang="en-US" altLang="zh-CN" dirty="0"/>
              <a:t>______</a:t>
            </a:r>
            <a:r>
              <a:rPr lang="zh-CN" altLang="en-US" dirty="0"/>
              <a:t>，压强很</a:t>
            </a:r>
            <a:r>
              <a:rPr lang="en-US" altLang="zh-CN" dirty="0"/>
              <a:t>______</a:t>
            </a:r>
            <a:r>
              <a:rPr lang="zh-CN" altLang="en-US" dirty="0"/>
              <a:t>，将湖中的水和鱼一起“吸”向空中，水和鱼随龙卷风运动到别处落下，形成奇观。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3114186" y="2308615"/>
            <a:ext cx="51969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sz="2600" dirty="0">
                <a:latin typeface="+mn-lt"/>
                <a:sym typeface="+mn-ea"/>
              </a:rPr>
              <a:t>快</a:t>
            </a:r>
            <a:endParaRPr lang="en-US" altLang="en-US" sz="2600" dirty="0">
              <a:latin typeface="+mn-lt"/>
              <a:sym typeface="+mn-ea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5741853" y="2308614"/>
            <a:ext cx="51969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sz="2600" dirty="0">
                <a:latin typeface="+mn-lt"/>
                <a:sym typeface="+mn-ea"/>
              </a:rPr>
              <a:t>小</a:t>
            </a:r>
            <a:endParaRPr lang="en-US" altLang="en-US" sz="2600" dirty="0">
              <a:latin typeface="+mn-lt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课堂训练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" name="组合 5"/>
          <p:cNvGrpSpPr/>
          <p:nvPr/>
        </p:nvGrpSpPr>
        <p:grpSpPr>
          <a:xfrm>
            <a:off x="165361" y="1421904"/>
            <a:ext cx="1490925" cy="556945"/>
            <a:chOff x="165361" y="1471332"/>
            <a:chExt cx="1490925" cy="556945"/>
          </a:xfrm>
        </p:grpSpPr>
        <p:sp>
          <p:nvSpPr>
            <p:cNvPr id="15" name="AutoShape 65"/>
            <p:cNvSpPr>
              <a:spLocks noChangeArrowheads="1"/>
            </p:cNvSpPr>
            <p:nvPr/>
          </p:nvSpPr>
          <p:spPr bwMode="auto">
            <a:xfrm>
              <a:off x="165361" y="1507520"/>
              <a:ext cx="1490443" cy="520757"/>
            </a:xfrm>
            <a:prstGeom prst="homePlat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2470">
                <a:solidFill>
                  <a:srgbClr val="000000"/>
                </a:solidFill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91204" y="1471332"/>
              <a:ext cx="146508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知识点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668161" y="1482807"/>
            <a:ext cx="48932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2E75B6"/>
                </a:solidFill>
              </a:rPr>
              <a:t>压强与流速关系的应用</a:t>
            </a:r>
          </a:p>
        </p:txBody>
      </p:sp>
      <p:sp>
        <p:nvSpPr>
          <p:cNvPr id="28" name="文本占位符 2"/>
          <p:cNvSpPr txBox="1"/>
          <p:nvPr/>
        </p:nvSpPr>
        <p:spPr>
          <a:xfrm>
            <a:off x="326572" y="2006027"/>
            <a:ext cx="8327572" cy="36468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2600" dirty="0"/>
              <a:t>4.</a:t>
            </a:r>
            <a:r>
              <a:rPr lang="zh-CN" altLang="en-US" sz="2600" dirty="0"/>
              <a:t>如图</a:t>
            </a:r>
            <a:r>
              <a:rPr lang="en-US" altLang="zh-CN" sz="2600" dirty="0"/>
              <a:t>9.4</a:t>
            </a:r>
            <a:r>
              <a:rPr lang="zh-CN" altLang="en-US" sz="2600" dirty="0"/>
              <a:t>－</a:t>
            </a:r>
            <a:r>
              <a:rPr lang="en-US" altLang="zh-CN" sz="2600" dirty="0"/>
              <a:t>6</a:t>
            </a:r>
            <a:r>
              <a:rPr lang="zh-CN" altLang="en-US" sz="2600" dirty="0"/>
              <a:t>所示的四个实例中，主要利用“流体流速越大，压强越小”原理工作的是（　　）</a:t>
            </a:r>
            <a:endParaRPr lang="en-US" altLang="zh-CN" sz="2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CN" sz="2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CN" sz="2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CN" sz="2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CN" sz="2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CN" sz="2600" dirty="0"/>
          </a:p>
        </p:txBody>
      </p:sp>
      <p:sp>
        <p:nvSpPr>
          <p:cNvPr id="16" name="文本框 15"/>
          <p:cNvSpPr txBox="1"/>
          <p:nvPr/>
        </p:nvSpPr>
        <p:spPr>
          <a:xfrm>
            <a:off x="5187042" y="2388005"/>
            <a:ext cx="40748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en-US" altLang="zh-CN" sz="2600" dirty="0">
                <a:latin typeface="+mn-lt"/>
                <a:sym typeface="+mn-ea"/>
              </a:rPr>
              <a:t>B</a:t>
            </a:r>
            <a:endParaRPr lang="en-US" altLang="en-US" sz="2600" dirty="0">
              <a:latin typeface="+mn-lt"/>
              <a:sym typeface="+mn-ea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580" y="2955641"/>
            <a:ext cx="1965117" cy="169754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2860" y="3030210"/>
            <a:ext cx="1982663" cy="1622976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88686" y="3087233"/>
            <a:ext cx="1890548" cy="1565953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32398" y="3060915"/>
            <a:ext cx="1772115" cy="1592271"/>
          </a:xfrm>
          <a:prstGeom prst="rect">
            <a:avLst/>
          </a:prstGeom>
        </p:spPr>
      </p:pic>
      <p:sp>
        <p:nvSpPr>
          <p:cNvPr id="22" name="文本占位符 2"/>
          <p:cNvSpPr txBox="1"/>
          <p:nvPr/>
        </p:nvSpPr>
        <p:spPr>
          <a:xfrm>
            <a:off x="141492" y="4789769"/>
            <a:ext cx="8904537" cy="6463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2400" dirty="0"/>
              <a:t>A.</a:t>
            </a:r>
            <a:r>
              <a:rPr lang="zh-CN" altLang="zh-CN" sz="2400" dirty="0"/>
              <a:t>飞行的飞艇</a:t>
            </a:r>
            <a:r>
              <a:rPr lang="en-US" altLang="zh-CN" sz="2400" dirty="0"/>
              <a:t>     B.</a:t>
            </a:r>
            <a:r>
              <a:rPr lang="zh-CN" altLang="zh-CN" sz="2400" dirty="0"/>
              <a:t>飞行的飞机</a:t>
            </a:r>
            <a:r>
              <a:rPr lang="en-US" altLang="zh-CN" sz="2400" dirty="0"/>
              <a:t>      C.</a:t>
            </a:r>
            <a:r>
              <a:rPr lang="zh-CN" altLang="zh-CN" sz="2400" dirty="0"/>
              <a:t>升空的热气球</a:t>
            </a:r>
            <a:r>
              <a:rPr lang="en-US" altLang="zh-CN" sz="2400" dirty="0"/>
              <a:t>   D.</a:t>
            </a:r>
            <a:r>
              <a:rPr lang="zh-CN" altLang="zh-CN" sz="2400" dirty="0"/>
              <a:t>发射的火箭</a:t>
            </a:r>
            <a:endParaRPr lang="zh-CN" altLang="en-US" sz="24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课堂训练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文本占位符 2"/>
          <p:cNvSpPr txBox="1"/>
          <p:nvPr/>
        </p:nvSpPr>
        <p:spPr>
          <a:xfrm>
            <a:off x="432486" y="1646794"/>
            <a:ext cx="8496726" cy="54180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2600" dirty="0"/>
              <a:t>5.</a:t>
            </a:r>
            <a:r>
              <a:rPr lang="zh-CN" altLang="en-US" sz="2600" dirty="0"/>
              <a:t>全国铁路进行提速后，进一步增大了铁路边上行人的危险性。这是由于行人和高速行驶的列车之间的空气流速</a:t>
            </a:r>
            <a:r>
              <a:rPr lang="en-US" altLang="zh-CN" sz="2400" dirty="0"/>
              <a:t>________ </a:t>
            </a:r>
            <a:r>
              <a:rPr lang="zh-CN" altLang="en-US" sz="2600" dirty="0"/>
              <a:t>，压强</a:t>
            </a:r>
            <a:r>
              <a:rPr lang="en-US" altLang="zh-CN" sz="2400" dirty="0"/>
              <a:t>________</a:t>
            </a:r>
            <a:r>
              <a:rPr lang="zh-CN" altLang="en-US" sz="2600" dirty="0"/>
              <a:t>，由此产生的压力差将人推向火车，危及行人的生命安全。因此，铁路部门在设置黄色安全警戒线时，应该离列车的距离比原来</a:t>
            </a:r>
            <a:r>
              <a:rPr lang="en-US" altLang="zh-CN" sz="2400" dirty="0"/>
              <a:t>________</a:t>
            </a:r>
            <a:r>
              <a:rPr lang="zh-CN" altLang="en-US" sz="2600" dirty="0"/>
              <a:t>（选填“远”或“近”）一些。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769261" y="2397099"/>
            <a:ext cx="51969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sz="2600" dirty="0">
                <a:latin typeface="+mn-lt"/>
                <a:sym typeface="+mn-ea"/>
              </a:rPr>
              <a:t>大</a:t>
            </a:r>
            <a:endParaRPr lang="en-US" altLang="en-US" sz="2600" dirty="0">
              <a:latin typeface="+mn-lt"/>
              <a:sym typeface="+mn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3164118" y="2397099"/>
            <a:ext cx="51969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sz="2600" dirty="0">
                <a:latin typeface="+mn-lt"/>
                <a:sym typeface="+mn-ea"/>
              </a:rPr>
              <a:t>小</a:t>
            </a:r>
            <a:endParaRPr lang="en-US" altLang="en-US" sz="2600" dirty="0">
              <a:latin typeface="+mn-lt"/>
              <a:sym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6451604" y="3227054"/>
            <a:ext cx="51969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sz="2600" dirty="0">
                <a:latin typeface="+mn-lt"/>
                <a:sym typeface="+mn-ea"/>
              </a:rPr>
              <a:t>远</a:t>
            </a:r>
            <a:endParaRPr lang="en-US" altLang="en-US" sz="2600" dirty="0">
              <a:latin typeface="+mn-lt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7" grpId="0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课后巩固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文本占位符 2"/>
          <p:cNvSpPr txBox="1"/>
          <p:nvPr/>
        </p:nvSpPr>
        <p:spPr>
          <a:xfrm>
            <a:off x="432486" y="1415027"/>
            <a:ext cx="8229600" cy="5184576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dirty="0"/>
              <a:t>1.</a:t>
            </a:r>
            <a:r>
              <a:rPr lang="zh-CN" altLang="en-US" dirty="0"/>
              <a:t>如图</a:t>
            </a:r>
            <a:r>
              <a:rPr lang="en-US" altLang="zh-CN" dirty="0"/>
              <a:t>9.4</a:t>
            </a:r>
            <a:r>
              <a:rPr lang="zh-CN" altLang="en-US" dirty="0"/>
              <a:t>－</a:t>
            </a:r>
            <a:r>
              <a:rPr lang="en-US" altLang="zh-CN" dirty="0"/>
              <a:t>7</a:t>
            </a:r>
            <a:r>
              <a:rPr lang="zh-CN" altLang="en-US" dirty="0"/>
              <a:t>所示，将乒乓球放置于吹风机出风口的正上方，球会悬在空中，若将乒乓球稍微右移，放手后乒乓球将会（　　）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dirty="0"/>
              <a:t>A.</a:t>
            </a:r>
            <a:r>
              <a:rPr lang="zh-CN" altLang="en-US" dirty="0"/>
              <a:t>停在右边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dirty="0"/>
              <a:t>B.</a:t>
            </a:r>
            <a:r>
              <a:rPr lang="zh-CN" altLang="en-US" dirty="0"/>
              <a:t>回到正上方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dirty="0"/>
              <a:t>C.</a:t>
            </a:r>
            <a:r>
              <a:rPr lang="zh-CN" altLang="en-US" dirty="0"/>
              <a:t>往下掉落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dirty="0"/>
              <a:t>D.</a:t>
            </a:r>
            <a:r>
              <a:rPr lang="zh-CN" altLang="en-US" dirty="0"/>
              <a:t>往右移动</a:t>
            </a:r>
          </a:p>
        </p:txBody>
      </p:sp>
      <p:sp>
        <p:nvSpPr>
          <p:cNvPr id="23" name="矩形 22"/>
          <p:cNvSpPr/>
          <p:nvPr/>
        </p:nvSpPr>
        <p:spPr>
          <a:xfrm>
            <a:off x="3468915" y="2212987"/>
            <a:ext cx="4235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/>
              </a:rPr>
              <a:t>B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199" y="2842889"/>
            <a:ext cx="3317201" cy="2051617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课后巩固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占位符 2"/>
          <p:cNvSpPr txBox="1"/>
          <p:nvPr/>
        </p:nvSpPr>
        <p:spPr>
          <a:xfrm>
            <a:off x="432486" y="1401580"/>
            <a:ext cx="8229600" cy="518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dirty="0"/>
              <a:t>2.</a:t>
            </a:r>
            <a:r>
              <a:rPr lang="zh-CN" altLang="en-US" dirty="0"/>
              <a:t>如图</a:t>
            </a:r>
            <a:r>
              <a:rPr lang="en-US" altLang="zh-CN" dirty="0"/>
              <a:t>9.4</a:t>
            </a:r>
            <a:r>
              <a:rPr lang="zh-CN" altLang="en-US" dirty="0"/>
              <a:t>－</a:t>
            </a:r>
            <a:r>
              <a:rPr lang="en-US" altLang="zh-CN" dirty="0"/>
              <a:t>8</a:t>
            </a:r>
            <a:r>
              <a:rPr lang="zh-CN" altLang="en-US" dirty="0"/>
              <a:t>所示，下列四个关于“气体压强与流速的关系”的现象中，压强</a:t>
            </a:r>
            <a:r>
              <a:rPr lang="en-US" altLang="zh-CN" i="1" dirty="0"/>
              <a:t>p</a:t>
            </a:r>
            <a:r>
              <a:rPr lang="en-US" altLang="zh-CN" baseline="-25000" dirty="0"/>
              <a:t>1</a:t>
            </a:r>
            <a:r>
              <a:rPr lang="zh-CN" altLang="en-US" dirty="0"/>
              <a:t>、</a:t>
            </a:r>
            <a:r>
              <a:rPr lang="en-US" altLang="zh-CN" i="1" dirty="0"/>
              <a:t>p</a:t>
            </a:r>
            <a:r>
              <a:rPr lang="en-US" altLang="zh-CN" baseline="-25000" dirty="0"/>
              <a:t>2</a:t>
            </a:r>
            <a:r>
              <a:rPr lang="zh-CN" altLang="en-US" dirty="0"/>
              <a:t>的大小关系正确的是（　　）</a:t>
            </a:r>
            <a:endParaRPr lang="en-US" altLang="zh-CN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CN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CN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CN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CN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dirty="0"/>
              <a:t>   A.</a:t>
            </a:r>
            <a:r>
              <a:rPr lang="en-US" altLang="zh-CN" i="1" dirty="0"/>
              <a:t>p</a:t>
            </a:r>
            <a:r>
              <a:rPr lang="en-US" altLang="zh-CN" baseline="-25000" dirty="0"/>
              <a:t>1</a:t>
            </a:r>
            <a:r>
              <a:rPr lang="zh-CN" altLang="zh-CN" dirty="0"/>
              <a:t>＞</a:t>
            </a:r>
            <a:r>
              <a:rPr lang="en-US" altLang="zh-CN" i="1" dirty="0"/>
              <a:t>p</a:t>
            </a:r>
            <a:r>
              <a:rPr lang="en-US" altLang="zh-CN" baseline="-25000" dirty="0"/>
              <a:t>2                  </a:t>
            </a:r>
            <a:r>
              <a:rPr lang="en-US" altLang="zh-CN" dirty="0"/>
              <a:t>B.</a:t>
            </a:r>
            <a:r>
              <a:rPr lang="en-US" altLang="zh-CN" i="1" dirty="0"/>
              <a:t>p</a:t>
            </a:r>
            <a:r>
              <a:rPr lang="en-US" altLang="zh-CN" baseline="-25000" dirty="0"/>
              <a:t>1</a:t>
            </a:r>
            <a:r>
              <a:rPr lang="zh-CN" altLang="zh-CN" dirty="0"/>
              <a:t>＞</a:t>
            </a:r>
            <a:r>
              <a:rPr lang="en-US" altLang="zh-CN" i="1" dirty="0"/>
              <a:t>p</a:t>
            </a:r>
            <a:r>
              <a:rPr lang="en-US" altLang="zh-CN" baseline="-25000" dirty="0"/>
              <a:t>2                  </a:t>
            </a:r>
            <a:r>
              <a:rPr lang="en-US" altLang="zh-CN" dirty="0"/>
              <a:t>C.</a:t>
            </a:r>
            <a:r>
              <a:rPr lang="en-US" altLang="zh-CN" i="1" dirty="0"/>
              <a:t>p</a:t>
            </a:r>
            <a:r>
              <a:rPr lang="en-US" altLang="zh-CN" baseline="-25000" dirty="0"/>
              <a:t>1</a:t>
            </a:r>
            <a:r>
              <a:rPr lang="zh-CN" altLang="zh-CN" dirty="0"/>
              <a:t>＞</a:t>
            </a:r>
            <a:r>
              <a:rPr lang="en-US" altLang="zh-CN" i="1" dirty="0"/>
              <a:t>p</a:t>
            </a:r>
            <a:r>
              <a:rPr lang="en-US" altLang="zh-CN" baseline="-25000" dirty="0"/>
              <a:t>2         </a:t>
            </a:r>
            <a:r>
              <a:rPr lang="en-US" altLang="zh-CN" dirty="0"/>
              <a:t>D.</a:t>
            </a:r>
            <a:r>
              <a:rPr lang="en-US" altLang="zh-CN" i="1" dirty="0"/>
              <a:t>p</a:t>
            </a:r>
            <a:r>
              <a:rPr lang="en-US" altLang="zh-CN" baseline="-25000" dirty="0"/>
              <a:t>1</a:t>
            </a:r>
            <a:r>
              <a:rPr lang="zh-CN" altLang="zh-CN" dirty="0"/>
              <a:t>＞</a:t>
            </a:r>
            <a:r>
              <a:rPr lang="en-US" altLang="zh-CN" i="1" dirty="0"/>
              <a:t>p</a:t>
            </a:r>
            <a:r>
              <a:rPr lang="en-US" altLang="zh-CN" baseline="-25000" dirty="0"/>
              <a:t>2</a:t>
            </a:r>
            <a:endParaRPr lang="zh-CN" altLang="en-US" dirty="0"/>
          </a:p>
        </p:txBody>
      </p:sp>
      <p:sp>
        <p:nvSpPr>
          <p:cNvPr id="13" name="矩形 12"/>
          <p:cNvSpPr/>
          <p:nvPr/>
        </p:nvSpPr>
        <p:spPr>
          <a:xfrm>
            <a:off x="1354116" y="2163488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/>
              </a:rPr>
              <a:t>A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765" y="3037115"/>
            <a:ext cx="2028294" cy="113281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2898" y="2825710"/>
            <a:ext cx="2128013" cy="134421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91750" y="2498075"/>
            <a:ext cx="1875918" cy="167185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28507" y="2879536"/>
            <a:ext cx="1339811" cy="1290392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课后巩固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占位符 2"/>
          <p:cNvSpPr txBox="1"/>
          <p:nvPr/>
        </p:nvSpPr>
        <p:spPr>
          <a:xfrm>
            <a:off x="432486" y="1401580"/>
            <a:ext cx="8229600" cy="518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dirty="0"/>
              <a:t>3.</a:t>
            </a:r>
            <a:r>
              <a:rPr lang="zh-CN" altLang="en-US" dirty="0"/>
              <a:t>如图</a:t>
            </a:r>
            <a:r>
              <a:rPr lang="en-US" altLang="zh-CN" dirty="0"/>
              <a:t>9.4</a:t>
            </a:r>
            <a:r>
              <a:rPr lang="zh-CN" altLang="en-US" dirty="0"/>
              <a:t>－</a:t>
            </a:r>
            <a:r>
              <a:rPr lang="en-US" altLang="zh-CN" dirty="0"/>
              <a:t>9</a:t>
            </a:r>
            <a:r>
              <a:rPr lang="zh-CN" altLang="en-US" dirty="0"/>
              <a:t>所示是一种水翼船，船体下安装了水翼。当船在高速航行时，水面下的水翼会使船体整体抬高从而减小水对船体的阻力。则水翼安装正确的是（　　）</a:t>
            </a:r>
            <a:endParaRPr lang="en-US" altLang="zh-CN" dirty="0"/>
          </a:p>
        </p:txBody>
      </p:sp>
      <p:sp>
        <p:nvSpPr>
          <p:cNvPr id="13" name="矩形 12"/>
          <p:cNvSpPr/>
          <p:nvPr/>
        </p:nvSpPr>
        <p:spPr>
          <a:xfrm>
            <a:off x="1077198" y="2686708"/>
            <a:ext cx="4235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/>
              </a:rPr>
              <a:t>B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942" y="3715663"/>
            <a:ext cx="1816536" cy="159273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1244" y="3730196"/>
            <a:ext cx="1770032" cy="157820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69674" y="3721476"/>
            <a:ext cx="1796191" cy="158692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12217" y="3736008"/>
            <a:ext cx="1775845" cy="157239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课后巩固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占位符 2"/>
          <p:cNvSpPr txBox="1"/>
          <p:nvPr/>
        </p:nvSpPr>
        <p:spPr>
          <a:xfrm>
            <a:off x="432485" y="1401580"/>
            <a:ext cx="8306269" cy="51845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altLang="zh-CN" sz="2600" dirty="0"/>
              <a:t>4.</a:t>
            </a:r>
            <a:r>
              <a:rPr lang="zh-CN" altLang="en-US" sz="2600" dirty="0"/>
              <a:t>（</a:t>
            </a:r>
            <a:r>
              <a:rPr lang="en-US" altLang="zh-CN" sz="2600" dirty="0"/>
              <a:t>2019·</a:t>
            </a:r>
            <a:r>
              <a:rPr lang="zh-CN" altLang="en-US" sz="2600" dirty="0"/>
              <a:t>易杰原创）林乐在高铁站台候车，发现人们候车时都站在安全线以外，原因是安全线外的空气流速比安全线内的空气流速</a:t>
            </a:r>
            <a:r>
              <a:rPr lang="en-US" altLang="zh-CN" sz="2600" dirty="0"/>
              <a:t>_______</a:t>
            </a:r>
            <a:r>
              <a:rPr lang="zh-CN" altLang="en-US" sz="2600" dirty="0"/>
              <a:t>（选填“快”或“慢”），压强</a:t>
            </a:r>
            <a:r>
              <a:rPr lang="en-US" altLang="zh-CN" sz="2600" dirty="0"/>
              <a:t>_______</a:t>
            </a:r>
            <a:r>
              <a:rPr lang="zh-CN" altLang="en-US" sz="2600" dirty="0"/>
              <a:t>（选填“较大”或“较小”）。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zh-CN" altLang="en-US" sz="2600" dirty="0"/>
              <a:t>　</a:t>
            </a:r>
            <a:endParaRPr lang="en-US" altLang="zh-CN" sz="2600" dirty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altLang="zh-CN" sz="2600" dirty="0"/>
              <a:t>5.</a:t>
            </a:r>
            <a:r>
              <a:rPr lang="zh-CN" altLang="en-US" sz="2600" dirty="0"/>
              <a:t>人们都有这样的体会：撑着太阳伞走在大路上，如图</a:t>
            </a:r>
            <a:r>
              <a:rPr lang="en-US" altLang="zh-CN" sz="2600" dirty="0"/>
              <a:t>9.4</a:t>
            </a:r>
            <a:r>
              <a:rPr lang="zh-CN" altLang="en-US" sz="2600" dirty="0"/>
              <a:t>－</a:t>
            </a:r>
            <a:r>
              <a:rPr lang="en-US" altLang="zh-CN" sz="2600" dirty="0"/>
              <a:t>10</a:t>
            </a:r>
            <a:r>
              <a:rPr lang="zh-CN" altLang="en-US" sz="2600" dirty="0"/>
              <a:t>所示，一阵强风水平吹过来，伞面会</a:t>
            </a:r>
            <a:endParaRPr lang="en-US" altLang="zh-CN" sz="2600" dirty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zh-CN" altLang="en-US" sz="2600" dirty="0"/>
              <a:t>向上翻，这是因为伞的上表面受到的气体压</a:t>
            </a:r>
            <a:endParaRPr lang="en-US" altLang="zh-CN" sz="2600" dirty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zh-CN" altLang="en-US" sz="2600" dirty="0"/>
              <a:t>强比下表面受到的气体压强</a:t>
            </a:r>
            <a:r>
              <a:rPr lang="en-US" altLang="zh-CN" sz="2600" dirty="0"/>
              <a:t>_____</a:t>
            </a:r>
            <a:r>
              <a:rPr lang="zh-CN" altLang="en-US" sz="2600" dirty="0"/>
              <a:t>，导致伞面</a:t>
            </a:r>
            <a:endParaRPr lang="en-US" altLang="zh-CN" sz="2600" dirty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zh-CN" altLang="en-US" sz="2600" dirty="0"/>
              <a:t>受到向上的压力</a:t>
            </a:r>
            <a:r>
              <a:rPr lang="en-US" altLang="zh-CN" sz="2600" dirty="0"/>
              <a:t>________</a:t>
            </a:r>
            <a:r>
              <a:rPr lang="zh-CN" altLang="en-US" sz="2600" dirty="0"/>
              <a:t>（选填“大于”或</a:t>
            </a:r>
            <a:endParaRPr lang="en-US" altLang="zh-CN" sz="2600" dirty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zh-CN" altLang="en-US" sz="2600" dirty="0"/>
              <a:t>“小于”）向下的压力。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7602" y="4138391"/>
            <a:ext cx="1789039" cy="2447765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3783702" y="2255031"/>
            <a:ext cx="51969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慢</a:t>
            </a:r>
            <a:endParaRPr lang="zh-CN" altLang="en-US" sz="2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377453" y="2702097"/>
            <a:ext cx="85472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较大</a:t>
            </a:r>
            <a:endParaRPr lang="zh-CN" altLang="en-US" sz="2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4601667" y="4869830"/>
            <a:ext cx="51969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小</a:t>
            </a:r>
            <a:endParaRPr lang="zh-CN" altLang="en-US" sz="2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3103853" y="5297286"/>
            <a:ext cx="85472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大于</a:t>
            </a:r>
            <a:endParaRPr lang="zh-CN" altLang="en-US" sz="2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课后巩固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占位符 2"/>
          <p:cNvSpPr txBox="1"/>
          <p:nvPr/>
        </p:nvSpPr>
        <p:spPr>
          <a:xfrm>
            <a:off x="432486" y="1406062"/>
            <a:ext cx="8229600" cy="51845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dirty="0"/>
              <a:t>6.</a:t>
            </a:r>
            <a:r>
              <a:rPr lang="zh-CN" altLang="en-US" dirty="0"/>
              <a:t>如图</a:t>
            </a:r>
            <a:r>
              <a:rPr lang="en-US" altLang="zh-CN" dirty="0"/>
              <a:t>9.4</a:t>
            </a:r>
            <a:r>
              <a:rPr lang="zh-CN" altLang="en-US" dirty="0"/>
              <a:t>－</a:t>
            </a:r>
            <a:r>
              <a:rPr lang="en-US" altLang="zh-CN" dirty="0"/>
              <a:t>11</a:t>
            </a:r>
            <a:r>
              <a:rPr lang="zh-CN" altLang="en-US" dirty="0"/>
              <a:t>所示，在硬币上方沿着与桌面平行方向用力吹一口气，硬币就可以跳过栏杆。这是因为硬币上方的气流速度</a:t>
            </a:r>
            <a:r>
              <a:rPr lang="en-US" altLang="zh-CN" dirty="0"/>
              <a:t>_______</a:t>
            </a:r>
            <a:r>
              <a:rPr lang="zh-CN" altLang="en-US" dirty="0"/>
              <a:t>下方的气流速度，硬币上方压强</a:t>
            </a:r>
            <a:r>
              <a:rPr lang="en-US" altLang="zh-CN" dirty="0"/>
              <a:t>_______</a:t>
            </a:r>
            <a:r>
              <a:rPr lang="zh-CN" altLang="en-US" dirty="0"/>
              <a:t>下方压强，产生向上的升力，因此硬币就“跳”过了栏杆。硬币向上跳起，加速向上运动时，受到重力</a:t>
            </a:r>
            <a:r>
              <a:rPr lang="en-US" altLang="zh-CN" dirty="0"/>
              <a:t>_______</a:t>
            </a:r>
            <a:r>
              <a:rPr lang="zh-CN" altLang="en-US" dirty="0"/>
              <a:t>升力。（以上三空均选填“大于”“小于”或“等于”）</a:t>
            </a:r>
          </a:p>
        </p:txBody>
      </p:sp>
      <p:sp>
        <p:nvSpPr>
          <p:cNvPr id="17" name="矩形 16"/>
          <p:cNvSpPr/>
          <p:nvPr/>
        </p:nvSpPr>
        <p:spPr>
          <a:xfrm>
            <a:off x="3892429" y="2212240"/>
            <a:ext cx="9060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大于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2137683" y="2676591"/>
            <a:ext cx="9060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小于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3541941" y="3483541"/>
            <a:ext cx="9060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小于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4269" y="4565992"/>
            <a:ext cx="3675461" cy="2173773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课后巩固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占位符 2"/>
          <p:cNvSpPr txBox="1"/>
          <p:nvPr/>
        </p:nvSpPr>
        <p:spPr>
          <a:xfrm>
            <a:off x="405592" y="1408875"/>
            <a:ext cx="8229600" cy="51845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dirty="0"/>
              <a:t>7.</a:t>
            </a:r>
            <a:r>
              <a:rPr lang="zh-CN" altLang="en-US" dirty="0"/>
              <a:t>如图</a:t>
            </a:r>
            <a:r>
              <a:rPr lang="en-US" altLang="zh-CN" dirty="0"/>
              <a:t>9.4</a:t>
            </a:r>
            <a:r>
              <a:rPr lang="zh-CN" altLang="en-US" dirty="0"/>
              <a:t>－</a:t>
            </a:r>
            <a:r>
              <a:rPr lang="en-US" altLang="zh-CN" dirty="0"/>
              <a:t>12</a:t>
            </a:r>
            <a:r>
              <a:rPr lang="zh-CN" altLang="en-US" dirty="0"/>
              <a:t>所示，把一根饮料吸管</a:t>
            </a:r>
            <a:r>
              <a:rPr lang="en-US" altLang="zh-CN" i="1" dirty="0"/>
              <a:t>A</a:t>
            </a:r>
            <a:r>
              <a:rPr lang="zh-CN" altLang="en-US" dirty="0"/>
              <a:t>插在盛水的杯子中，另一根吸管</a:t>
            </a:r>
            <a:r>
              <a:rPr lang="en-US" altLang="zh-CN" i="1" dirty="0"/>
              <a:t>B</a:t>
            </a:r>
            <a:r>
              <a:rPr lang="zh-CN" altLang="en-US" dirty="0"/>
              <a:t>的管口贴靠在</a:t>
            </a:r>
            <a:r>
              <a:rPr lang="en-US" altLang="zh-CN" i="1" dirty="0"/>
              <a:t>A</a:t>
            </a:r>
            <a:r>
              <a:rPr lang="zh-CN" altLang="en-US" dirty="0"/>
              <a:t>管的上端。往</a:t>
            </a:r>
            <a:r>
              <a:rPr lang="en-US" altLang="zh-CN" i="1" dirty="0"/>
              <a:t>B</a:t>
            </a:r>
            <a:r>
              <a:rPr lang="zh-CN" altLang="en-US" dirty="0"/>
              <a:t>管中吹气，可以看到</a:t>
            </a:r>
            <a:r>
              <a:rPr lang="en-US" altLang="zh-CN" i="1" dirty="0"/>
              <a:t>A</a:t>
            </a:r>
            <a:r>
              <a:rPr lang="zh-CN" altLang="en-US" dirty="0"/>
              <a:t>管中的水面</a:t>
            </a:r>
            <a:r>
              <a:rPr lang="en-US" altLang="zh-CN" dirty="0"/>
              <a:t>_______ </a:t>
            </a:r>
            <a:r>
              <a:rPr lang="zh-CN" altLang="en-US" dirty="0"/>
              <a:t>；若用力从</a:t>
            </a:r>
            <a:r>
              <a:rPr lang="en-US" altLang="zh-CN" i="1" dirty="0"/>
              <a:t>B</a:t>
            </a:r>
            <a:r>
              <a:rPr lang="zh-CN" altLang="en-US" dirty="0"/>
              <a:t>管中吸气，可以看到</a:t>
            </a:r>
            <a:r>
              <a:rPr lang="en-US" altLang="zh-CN" i="1" dirty="0"/>
              <a:t>A</a:t>
            </a:r>
            <a:r>
              <a:rPr lang="zh-CN" altLang="en-US" dirty="0"/>
              <a:t>管中的水面</a:t>
            </a:r>
            <a:r>
              <a:rPr lang="en-US" altLang="zh-CN" dirty="0"/>
              <a:t>_______ </a:t>
            </a:r>
            <a:r>
              <a:rPr lang="zh-CN" altLang="en-US" dirty="0"/>
              <a:t>。（以上两空均选填“上升”“下降”或“不变”）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0216" y="3777332"/>
            <a:ext cx="2403567" cy="2816119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6026029" y="2234011"/>
            <a:ext cx="9060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上升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6549847" y="2724576"/>
            <a:ext cx="9060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上升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课标与考点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1089756" y="2024622"/>
            <a:ext cx="69883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latin typeface="+mn-ea"/>
                <a:sym typeface="+mn-ea"/>
              </a:rPr>
              <a:t>课程标准</a:t>
            </a:r>
            <a:endParaRPr lang="en-US" altLang="zh-CN" sz="2800" b="1" dirty="0">
              <a:latin typeface="+mn-ea"/>
              <a:sym typeface="+mn-ea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089757" y="3493886"/>
            <a:ext cx="17646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latin typeface="+mn-ea"/>
                <a:sym typeface="+mn-ea"/>
              </a:rPr>
              <a:t>核心考点</a:t>
            </a:r>
            <a:endParaRPr lang="en-US" altLang="zh-CN" sz="2800" b="1" dirty="0">
              <a:latin typeface="+mn-ea"/>
              <a:sym typeface="+mn-ea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092940" y="2564926"/>
            <a:ext cx="69883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了解流体的压强与流速的关系及其在生活中的应用。</a:t>
            </a:r>
          </a:p>
        </p:txBody>
      </p:sp>
      <p:sp>
        <p:nvSpPr>
          <p:cNvPr id="13" name="矩形 12"/>
          <p:cNvSpPr/>
          <p:nvPr/>
        </p:nvSpPr>
        <p:spPr>
          <a:xfrm>
            <a:off x="1119834" y="4098398"/>
            <a:ext cx="69582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压强与流速的关系及其应用。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7135554" y="4902478"/>
            <a:ext cx="655637" cy="655637"/>
            <a:chOff x="1517331" y="1125257"/>
            <a:chExt cx="2204282" cy="2204282"/>
          </a:xfrm>
        </p:grpSpPr>
        <p:sp>
          <p:nvSpPr>
            <p:cNvPr id="15" name="椭圆 14"/>
            <p:cNvSpPr/>
            <p:nvPr/>
          </p:nvSpPr>
          <p:spPr>
            <a:xfrm>
              <a:off x="1517331" y="1125257"/>
              <a:ext cx="2204282" cy="2204282"/>
            </a:xfrm>
            <a:prstGeom prst="ellipse">
              <a:avLst/>
            </a:prstGeom>
            <a:gradFill>
              <a:gsLst>
                <a:gs pos="0">
                  <a:srgbClr val="EBEBEB"/>
                </a:gs>
                <a:gs pos="100000">
                  <a:srgbClr val="FEFEFE"/>
                </a:gs>
              </a:gsLst>
              <a:lin ang="7530000" scaled="0"/>
            </a:gradFill>
            <a:ln w="12700">
              <a:solidFill>
                <a:schemeClr val="bg1"/>
              </a:solidFill>
            </a:ln>
            <a:effectLst>
              <a:outerShdw blurRad="457200" dist="444500" dir="7800000" sx="89000" sy="89000" algn="tr" rotWithShape="0">
                <a:prstClr val="black">
                  <a:alpha val="3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70"/>
            </a:p>
          </p:txBody>
        </p:sp>
        <p:sp>
          <p:nvSpPr>
            <p:cNvPr id="16" name="椭圆 15"/>
            <p:cNvSpPr/>
            <p:nvPr/>
          </p:nvSpPr>
          <p:spPr>
            <a:xfrm>
              <a:off x="1719372" y="1327298"/>
              <a:ext cx="1800200" cy="1800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70">
                <a:solidFill>
                  <a:schemeClr val="tx1"/>
                </a:solidFill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8294262" y="4986793"/>
            <a:ext cx="655637" cy="655637"/>
            <a:chOff x="1517331" y="1125257"/>
            <a:chExt cx="2204282" cy="2204282"/>
          </a:xfrm>
        </p:grpSpPr>
        <p:sp>
          <p:nvSpPr>
            <p:cNvPr id="18" name="椭圆 17"/>
            <p:cNvSpPr/>
            <p:nvPr/>
          </p:nvSpPr>
          <p:spPr>
            <a:xfrm>
              <a:off x="1517331" y="1125257"/>
              <a:ext cx="2204282" cy="2204282"/>
            </a:xfrm>
            <a:prstGeom prst="ellipse">
              <a:avLst/>
            </a:prstGeom>
            <a:gradFill>
              <a:gsLst>
                <a:gs pos="0">
                  <a:srgbClr val="EBEBEB"/>
                </a:gs>
                <a:gs pos="100000">
                  <a:srgbClr val="FEFEFE"/>
                </a:gs>
              </a:gsLst>
              <a:lin ang="7530000" scaled="0"/>
            </a:gradFill>
            <a:ln w="12700">
              <a:solidFill>
                <a:schemeClr val="bg1"/>
              </a:solidFill>
            </a:ln>
            <a:effectLst>
              <a:outerShdw blurRad="457200" dist="444500" dir="7800000" sx="89000" sy="89000" algn="tr" rotWithShape="0">
                <a:prstClr val="black">
                  <a:alpha val="3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70"/>
            </a:p>
          </p:txBody>
        </p:sp>
        <p:sp>
          <p:nvSpPr>
            <p:cNvPr id="19" name="椭圆 18"/>
            <p:cNvSpPr/>
            <p:nvPr/>
          </p:nvSpPr>
          <p:spPr>
            <a:xfrm>
              <a:off x="1719372" y="1327298"/>
              <a:ext cx="1800200" cy="1800200"/>
            </a:xfrm>
            <a:prstGeom prst="ellipse">
              <a:avLst/>
            </a:prstGeom>
            <a:solidFill>
              <a:srgbClr val="2E75B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70">
                <a:solidFill>
                  <a:schemeClr val="tx1"/>
                </a:solidFill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7477787" y="5551599"/>
            <a:ext cx="935391" cy="935391"/>
            <a:chOff x="1517331" y="1125257"/>
            <a:chExt cx="2204282" cy="2204282"/>
          </a:xfrm>
        </p:grpSpPr>
        <p:sp>
          <p:nvSpPr>
            <p:cNvPr id="21" name="椭圆 20"/>
            <p:cNvSpPr/>
            <p:nvPr/>
          </p:nvSpPr>
          <p:spPr>
            <a:xfrm>
              <a:off x="1517331" y="1125257"/>
              <a:ext cx="2204282" cy="2204282"/>
            </a:xfrm>
            <a:prstGeom prst="ellipse">
              <a:avLst/>
            </a:prstGeom>
            <a:gradFill>
              <a:gsLst>
                <a:gs pos="0">
                  <a:srgbClr val="EBEBEB"/>
                </a:gs>
                <a:gs pos="100000">
                  <a:srgbClr val="FEFEFE"/>
                </a:gs>
              </a:gsLst>
              <a:lin ang="7530000" scaled="0"/>
            </a:gradFill>
            <a:ln w="12700">
              <a:solidFill>
                <a:schemeClr val="bg1"/>
              </a:solidFill>
            </a:ln>
            <a:effectLst>
              <a:outerShdw blurRad="457200" dist="444500" dir="7800000" sx="89000" sy="89000" algn="tr" rotWithShape="0">
                <a:prstClr val="black">
                  <a:alpha val="3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70"/>
            </a:p>
          </p:txBody>
        </p:sp>
        <p:sp>
          <p:nvSpPr>
            <p:cNvPr id="22" name="椭圆 21"/>
            <p:cNvSpPr/>
            <p:nvPr/>
          </p:nvSpPr>
          <p:spPr>
            <a:xfrm>
              <a:off x="1719372" y="1327298"/>
              <a:ext cx="1800200" cy="1800200"/>
            </a:xfrm>
            <a:prstGeom prst="ellipse">
              <a:avLst/>
            </a:prstGeom>
            <a:solidFill>
              <a:srgbClr val="2E75B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70">
                <a:solidFill>
                  <a:schemeClr val="tx1"/>
                </a:solidFill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6743640" y="6067044"/>
            <a:ext cx="452009" cy="452172"/>
            <a:chOff x="1463339" y="1072758"/>
            <a:chExt cx="1546058" cy="1546058"/>
          </a:xfrm>
          <a:effectLst>
            <a:outerShdw blurRad="330200" dist="215900" dir="6900000" sx="71000" sy="71000" algn="t" rotWithShape="0">
              <a:prstClr val="black">
                <a:alpha val="54000"/>
              </a:prstClr>
            </a:outerShdw>
          </a:effectLst>
        </p:grpSpPr>
        <p:sp>
          <p:nvSpPr>
            <p:cNvPr id="24" name="同心圆 23"/>
            <p:cNvSpPr/>
            <p:nvPr/>
          </p:nvSpPr>
          <p:spPr>
            <a:xfrm>
              <a:off x="1463339" y="1072758"/>
              <a:ext cx="1546058" cy="1546058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>
                    <a:lumMod val="95000"/>
                  </a:schemeClr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70">
                <a:solidFill>
                  <a:schemeClr val="tx1"/>
                </a:solidFill>
              </a:endParaRPr>
            </a:p>
          </p:txBody>
        </p:sp>
        <p:sp>
          <p:nvSpPr>
            <p:cNvPr id="25" name="椭圆 24"/>
            <p:cNvSpPr/>
            <p:nvPr/>
          </p:nvSpPr>
          <p:spPr>
            <a:xfrm>
              <a:off x="1484232" y="1093651"/>
              <a:ext cx="1504274" cy="1504273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rgbClr val="C5C5C5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70"/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课后巩固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占位符 2"/>
          <p:cNvSpPr txBox="1"/>
          <p:nvPr/>
        </p:nvSpPr>
        <p:spPr>
          <a:xfrm>
            <a:off x="405592" y="1408875"/>
            <a:ext cx="8229600" cy="51845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dirty="0"/>
              <a:t>8.</a:t>
            </a:r>
            <a:r>
              <a:rPr lang="zh-CN" altLang="en-US" dirty="0"/>
              <a:t>（</a:t>
            </a:r>
            <a:r>
              <a:rPr lang="en-US" altLang="zh-CN" dirty="0"/>
              <a:t>2019·</a:t>
            </a:r>
            <a:r>
              <a:rPr lang="zh-CN" altLang="en-US" dirty="0"/>
              <a:t>易杰原创）地效翼船（如图</a:t>
            </a:r>
            <a:r>
              <a:rPr lang="en-US" altLang="zh-CN" dirty="0"/>
              <a:t>9.4</a:t>
            </a:r>
            <a:r>
              <a:rPr lang="zh-CN" altLang="en-US" dirty="0"/>
              <a:t>－</a:t>
            </a:r>
            <a:r>
              <a:rPr lang="en-US" altLang="zh-CN" dirty="0"/>
              <a:t>13</a:t>
            </a:r>
            <a:r>
              <a:rPr lang="zh-CN" altLang="en-US" dirty="0"/>
              <a:t>所示）是一种经济、安全的飞行器。其工作原理是：在贴近水面或地面飞行时，离地表很近的带有翼刀或隔断端板的机翼下方，就会形成气流的堵塞，空气流速减小，压强</a:t>
            </a:r>
            <a:r>
              <a:rPr lang="en-US" altLang="zh-CN" dirty="0"/>
              <a:t>_____________ </a:t>
            </a:r>
            <a:r>
              <a:rPr lang="zh-CN" altLang="en-US" dirty="0"/>
              <a:t>，使机翼上、下表面间形成压力差，从而产生一个</a:t>
            </a:r>
            <a:r>
              <a:rPr lang="en-US" altLang="zh-CN" dirty="0"/>
              <a:t>_______</a:t>
            </a:r>
            <a:r>
              <a:rPr lang="zh-CN" altLang="en-US" dirty="0"/>
              <a:t>（选填“向上”或“向下”）的力。当地效翼船停泊在水上时，受到的浮力</a:t>
            </a:r>
            <a:r>
              <a:rPr lang="en-US" altLang="zh-CN" dirty="0"/>
              <a:t>_______</a:t>
            </a:r>
            <a:r>
              <a:rPr lang="zh-CN" altLang="en-US" dirty="0"/>
              <a:t>重力。</a:t>
            </a:r>
            <a:endParaRPr lang="zh-CN" altLang="zh-CN" dirty="0"/>
          </a:p>
        </p:txBody>
      </p:sp>
      <p:sp>
        <p:nvSpPr>
          <p:cNvPr id="13" name="矩形 12"/>
          <p:cNvSpPr/>
          <p:nvPr/>
        </p:nvSpPr>
        <p:spPr>
          <a:xfrm>
            <a:off x="2717267" y="3104917"/>
            <a:ext cx="23503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增大</a:t>
            </a:r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(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或变大</a:t>
            </a:r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)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5067590" y="3505290"/>
            <a:ext cx="9060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向上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2137683" y="4336940"/>
            <a:ext cx="9060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等于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9219" y="4698731"/>
            <a:ext cx="3528013" cy="194225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课后巩固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占位符 2"/>
          <p:cNvSpPr txBox="1"/>
          <p:nvPr/>
        </p:nvSpPr>
        <p:spPr>
          <a:xfrm>
            <a:off x="353638" y="1382297"/>
            <a:ext cx="8229600" cy="51845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2600" dirty="0"/>
              <a:t>9.</a:t>
            </a:r>
            <a:r>
              <a:rPr lang="zh-CN" altLang="en-US" sz="2600" dirty="0"/>
              <a:t>小李同学将粗细不同的玻璃管装置接到水流稳定的自来水管上，当水在玻璃管中流动时，可以看到两个竖直管中水面的高度并不相同，实验现象如图</a:t>
            </a:r>
            <a:r>
              <a:rPr lang="en-US" altLang="zh-CN" sz="2600" dirty="0"/>
              <a:t>9.4</a:t>
            </a:r>
            <a:r>
              <a:rPr lang="zh-CN" altLang="en-US" sz="2600" dirty="0"/>
              <a:t>－</a:t>
            </a:r>
            <a:r>
              <a:rPr lang="en-US" altLang="zh-CN" sz="2600" dirty="0"/>
              <a:t>14</a:t>
            </a:r>
            <a:r>
              <a:rPr lang="zh-CN" altLang="en-US" sz="2600" dirty="0"/>
              <a:t>甲所示。接着，小李同学又自制了一个飞机机翼模型，将其固定在托盘测力计上，观察测力计示数，如图乙所示，在机翼模型正前方用电扇吹风来模拟飞机飞行时的气流，观察到测力计的示数变小了。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3427" y="4506623"/>
            <a:ext cx="6707717" cy="193815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课后巩固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占位符 2"/>
          <p:cNvSpPr txBox="1"/>
          <p:nvPr/>
        </p:nvSpPr>
        <p:spPr>
          <a:xfrm>
            <a:off x="304800" y="1382296"/>
            <a:ext cx="8632371" cy="54757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CN" altLang="en-US" sz="2600" dirty="0"/>
              <a:t>（</a:t>
            </a:r>
            <a:r>
              <a:rPr lang="en-US" altLang="zh-CN" sz="2600" dirty="0"/>
              <a:t>1</a:t>
            </a:r>
            <a:r>
              <a:rPr lang="zh-CN" altLang="en-US" sz="2600" dirty="0"/>
              <a:t>）由图甲的实验现象，可得出流体压强与流速之间的关系的初步结论是</a:t>
            </a:r>
            <a:r>
              <a:rPr lang="en-US" altLang="zh-CN" sz="2400" dirty="0"/>
              <a:t>________________________________________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2400" dirty="0"/>
              <a:t>____________________________</a:t>
            </a:r>
            <a:r>
              <a:rPr lang="zh-CN" altLang="en-US" sz="2600" dirty="0"/>
              <a:t>。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CN" altLang="en-US" sz="2600" dirty="0"/>
              <a:t>（</a:t>
            </a:r>
            <a:r>
              <a:rPr lang="en-US" altLang="zh-CN" sz="2600" dirty="0"/>
              <a:t>2</a:t>
            </a:r>
            <a:r>
              <a:rPr lang="zh-CN" altLang="en-US" sz="2600" dirty="0"/>
              <a:t>）在图乙所示的实验中，电风扇转动后，托盘测力计的示数变小了，原因是机翼上凸下平，上方气流速度比下方大，造成机翼上方压强</a:t>
            </a:r>
            <a:r>
              <a:rPr lang="en-US" altLang="zh-CN" sz="2400" dirty="0"/>
              <a:t>_________</a:t>
            </a:r>
            <a:r>
              <a:rPr lang="zh-CN" altLang="en-US" sz="2600" dirty="0"/>
              <a:t>（选填“大于”或“小于”）下方压强，所以机翼获得向上的升力，使测力计读数变小。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CN" altLang="en-US" sz="2600" dirty="0"/>
              <a:t>（</a:t>
            </a:r>
            <a:r>
              <a:rPr lang="en-US" altLang="zh-CN" sz="2600" dirty="0"/>
              <a:t>3</a:t>
            </a:r>
            <a:r>
              <a:rPr lang="zh-CN" altLang="en-US" sz="2600" dirty="0"/>
              <a:t>）在下列情形中，不能运用上述结论进行解释的是（　）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2600" dirty="0"/>
              <a:t>A.</a:t>
            </a:r>
            <a:r>
              <a:rPr lang="zh-CN" altLang="en-US" sz="2600" dirty="0"/>
              <a:t>将氢气球放手后，它会飘向空中  </a:t>
            </a:r>
            <a:endParaRPr lang="en-US" altLang="zh-CN" sz="2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2600" dirty="0"/>
              <a:t>B.</a:t>
            </a:r>
            <a:r>
              <a:rPr lang="zh-CN" altLang="en-US" sz="2600" dirty="0"/>
              <a:t>大风吹过，未插住插销的窗户向外推开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2600" dirty="0"/>
              <a:t>C.</a:t>
            </a:r>
            <a:r>
              <a:rPr lang="zh-CN" altLang="en-US" sz="2600" dirty="0"/>
              <a:t>护航编队各船多采用前后行驶而非并排行驶  </a:t>
            </a:r>
            <a:endParaRPr lang="en-US" altLang="zh-CN" sz="2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2600" dirty="0"/>
              <a:t>D.</a:t>
            </a:r>
            <a:r>
              <a:rPr lang="zh-CN" altLang="en-US" sz="2600" dirty="0"/>
              <a:t>火车站台上，人必须在警戒线外候车</a:t>
            </a:r>
          </a:p>
        </p:txBody>
      </p:sp>
      <p:sp>
        <p:nvSpPr>
          <p:cNvPr id="15" name="矩形 14"/>
          <p:cNvSpPr/>
          <p:nvPr/>
        </p:nvSpPr>
        <p:spPr>
          <a:xfrm>
            <a:off x="548691" y="1745987"/>
            <a:ext cx="8290509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          流速大的地方，压强小</a:t>
            </a:r>
            <a:r>
              <a:rPr lang="en-US" altLang="zh-CN" sz="2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(</a:t>
            </a:r>
            <a:r>
              <a:rPr lang="zh-CN" altLang="en-US" sz="2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或流速小的地方，压强大</a:t>
            </a:r>
            <a:r>
              <a:rPr lang="en-US" altLang="zh-CN" sz="2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)</a:t>
            </a:r>
            <a:endParaRPr lang="zh-CN" altLang="en-US" sz="2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4094277" y="3384559"/>
            <a:ext cx="85472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小于</a:t>
            </a:r>
            <a:endParaRPr lang="zh-CN" altLang="en-US" sz="2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8472144" y="4502159"/>
            <a:ext cx="425116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dirty="0">
                <a:solidFill>
                  <a:srgbClr val="FF0000"/>
                </a:solidFill>
                <a:ea typeface="楷体" panose="02010609060101010101" pitchFamily="49" charset="-122"/>
              </a:rPr>
              <a:t>A</a:t>
            </a:r>
            <a:endParaRPr lang="zh-CN" altLang="en-US" sz="2600" b="1" dirty="0"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培优提升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占位符 2"/>
          <p:cNvSpPr txBox="1"/>
          <p:nvPr/>
        </p:nvSpPr>
        <p:spPr>
          <a:xfrm>
            <a:off x="432486" y="1444610"/>
            <a:ext cx="8229600" cy="5464060"/>
          </a:xfrm>
          <a:prstGeom prst="rect">
            <a:avLst/>
          </a:prstGeom>
        </p:spPr>
        <p:txBody>
          <a:bodyPr>
            <a:noAutofit/>
          </a:bodyPr>
          <a:lstStyle>
            <a:lvl1pPr marL="182245" indent="-182245" algn="l" defTabSz="728345" rtl="0" eaLnBrk="1" latinLnBrk="0" hangingPunct="1">
              <a:lnSpc>
                <a:spcPct val="90000"/>
              </a:lnSpc>
              <a:spcBef>
                <a:spcPts val="795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6100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0590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4445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8300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02790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66645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31135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95625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2600" dirty="0"/>
              <a:t>1.</a:t>
            </a:r>
            <a:r>
              <a:rPr lang="zh-CN" altLang="en-US" sz="2600" dirty="0"/>
              <a:t>学习了“流体压强与流速的关系”后，为了解决“</a:t>
            </a:r>
            <a:r>
              <a:rPr lang="en-US" altLang="zh-CN" sz="2600" dirty="0"/>
              <a:t>H”</a:t>
            </a:r>
            <a:r>
              <a:rPr lang="zh-CN" altLang="en-US" sz="2600" dirty="0"/>
              <a:t>形地下通道中过道的通风问题，同学们设计了如图</a:t>
            </a:r>
            <a:r>
              <a:rPr lang="en-US" altLang="zh-CN" sz="2600" dirty="0"/>
              <a:t>9.4</a:t>
            </a:r>
            <a:r>
              <a:rPr lang="zh-CN" altLang="en-US" sz="2600" dirty="0"/>
              <a:t>－</a:t>
            </a:r>
            <a:r>
              <a:rPr lang="en-US" altLang="zh-CN" sz="2600" dirty="0"/>
              <a:t>15</a:t>
            </a:r>
            <a:r>
              <a:rPr lang="zh-CN" altLang="en-US" sz="2600" dirty="0"/>
              <a:t>所示的几种方案，黑色部分为墙面凸出部分，“”为安装在过道顶的换气扇，其中既有效又节能的设计是（　　）</a:t>
            </a:r>
            <a:endParaRPr lang="en-US" altLang="zh-CN" sz="2600" dirty="0"/>
          </a:p>
        </p:txBody>
      </p:sp>
      <p:sp>
        <p:nvSpPr>
          <p:cNvPr id="12" name="矩形 11"/>
          <p:cNvSpPr/>
          <p:nvPr/>
        </p:nvSpPr>
        <p:spPr>
          <a:xfrm>
            <a:off x="1062565" y="3055448"/>
            <a:ext cx="425116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dirty="0">
                <a:solidFill>
                  <a:srgbClr val="FF0000"/>
                </a:solidFill>
              </a:rPr>
              <a:t>C</a:t>
            </a:r>
            <a:endParaRPr lang="zh-CN" altLang="en-US" sz="2600" b="1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486" y="3722782"/>
            <a:ext cx="1825485" cy="219338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9175" y="3698256"/>
            <a:ext cx="1762416" cy="221791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2795" y="3708767"/>
            <a:ext cx="1765920" cy="22074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09919" y="3757820"/>
            <a:ext cx="1790447" cy="2158347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培优提升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占位符 2"/>
          <p:cNvSpPr txBox="1"/>
          <p:nvPr/>
        </p:nvSpPr>
        <p:spPr>
          <a:xfrm>
            <a:off x="432486" y="1444610"/>
            <a:ext cx="8229600" cy="5464060"/>
          </a:xfrm>
          <a:prstGeom prst="rect">
            <a:avLst/>
          </a:prstGeom>
        </p:spPr>
        <p:txBody>
          <a:bodyPr>
            <a:noAutofit/>
          </a:bodyPr>
          <a:lstStyle>
            <a:lvl1pPr marL="182245" indent="-182245" algn="l" defTabSz="728345" rtl="0" eaLnBrk="1" latinLnBrk="0" hangingPunct="1">
              <a:lnSpc>
                <a:spcPct val="90000"/>
              </a:lnSpc>
              <a:spcBef>
                <a:spcPts val="795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6100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0590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4445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8300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02790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66645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31135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95625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2600" dirty="0"/>
              <a:t>2.</a:t>
            </a:r>
            <a:r>
              <a:rPr lang="zh-CN" altLang="en-US" sz="2600" dirty="0"/>
              <a:t>如图</a:t>
            </a:r>
            <a:r>
              <a:rPr lang="en-US" altLang="zh-CN" sz="2600" dirty="0"/>
              <a:t>9.4</a:t>
            </a:r>
            <a:r>
              <a:rPr lang="zh-CN" altLang="en-US" sz="2600" dirty="0"/>
              <a:t>－</a:t>
            </a:r>
            <a:r>
              <a:rPr lang="en-US" altLang="zh-CN" sz="2600" dirty="0"/>
              <a:t>16</a:t>
            </a:r>
            <a:r>
              <a:rPr lang="zh-CN" altLang="en-US" sz="2600" dirty="0"/>
              <a:t>，水平桌面上并排靠近放置两个相同的小木块，当用细管沿水平方向对着木块间的狭缝中间快速吹气时（　　）</a:t>
            </a:r>
            <a:endParaRPr lang="en-US" altLang="zh-CN" sz="2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CN" sz="2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CN" sz="2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CN" sz="2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CN" sz="2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zh-CN" altLang="en-US" sz="2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2600" dirty="0"/>
              <a:t>A.</a:t>
            </a:r>
            <a:r>
              <a:rPr lang="zh-CN" altLang="en-US" sz="2600" dirty="0"/>
              <a:t>两木块都不受摩擦力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2600" dirty="0"/>
              <a:t>B.</a:t>
            </a:r>
            <a:r>
              <a:rPr lang="zh-CN" altLang="en-US" sz="2600" dirty="0"/>
              <a:t>两木块受到的摩擦力大小相等，方向相同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2600" dirty="0"/>
              <a:t>C.</a:t>
            </a:r>
            <a:r>
              <a:rPr lang="zh-CN" altLang="en-US" sz="2600" dirty="0"/>
              <a:t>两木块受到的摩擦力大小不等，方向相同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2600" dirty="0"/>
              <a:t>D.</a:t>
            </a:r>
            <a:r>
              <a:rPr lang="zh-CN" altLang="en-US" sz="2600" dirty="0"/>
              <a:t>两木块受到的摩擦力大小相等，方向相反</a:t>
            </a:r>
          </a:p>
        </p:txBody>
      </p:sp>
      <p:sp>
        <p:nvSpPr>
          <p:cNvPr id="12" name="矩形 11"/>
          <p:cNvSpPr/>
          <p:nvPr/>
        </p:nvSpPr>
        <p:spPr>
          <a:xfrm>
            <a:off x="1977695" y="2208805"/>
            <a:ext cx="425116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dirty="0">
                <a:solidFill>
                  <a:srgbClr val="FF0000"/>
                </a:solidFill>
              </a:rPr>
              <a:t>D</a:t>
            </a:r>
            <a:endParaRPr lang="zh-CN" altLang="en-US" sz="2600" b="1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1264" y="2505826"/>
            <a:ext cx="3181471" cy="2004412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678" y="2171017"/>
            <a:ext cx="7488038" cy="3773384"/>
          </a:xfrm>
          <a:prstGeom prst="rect">
            <a:avLst/>
          </a:prstGeom>
        </p:spPr>
      </p:pic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3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自主学习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7537" y="1388937"/>
            <a:ext cx="2121941" cy="159145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8530" y="5241444"/>
            <a:ext cx="1275781" cy="1663618"/>
          </a:xfrm>
          <a:prstGeom prst="rect">
            <a:avLst/>
          </a:prstGeom>
        </p:spPr>
      </p:pic>
      <p:sp>
        <p:nvSpPr>
          <p:cNvPr id="6" name="圆角矩形标注 5"/>
          <p:cNvSpPr/>
          <p:nvPr/>
        </p:nvSpPr>
        <p:spPr>
          <a:xfrm>
            <a:off x="904830" y="1422626"/>
            <a:ext cx="4895469" cy="495105"/>
          </a:xfrm>
          <a:prstGeom prst="wedgeRoundRectCallout">
            <a:avLst>
              <a:gd name="adj1" fmla="val -52336"/>
              <a:gd name="adj2" fmla="val 103848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 smtClean="0">
                <a:solidFill>
                  <a:schemeClr val="tx1"/>
                </a:solidFill>
              </a:rPr>
              <a:t>飞机为什么可以在空中飞行？</a:t>
            </a:r>
            <a:endParaRPr lang="zh-CN" altLang="en-US" sz="2800" dirty="0">
              <a:solidFill>
                <a:schemeClr val="tx1"/>
              </a:solidFill>
            </a:endParaRPr>
          </a:p>
        </p:txBody>
      </p:sp>
      <p:sp>
        <p:nvSpPr>
          <p:cNvPr id="24" name="圆角矩形标注 23"/>
          <p:cNvSpPr/>
          <p:nvPr/>
        </p:nvSpPr>
        <p:spPr>
          <a:xfrm>
            <a:off x="1354816" y="6248094"/>
            <a:ext cx="6384940" cy="495105"/>
          </a:xfrm>
          <a:prstGeom prst="wedgeRoundRectCallout">
            <a:avLst>
              <a:gd name="adj1" fmla="val 60096"/>
              <a:gd name="adj2" fmla="val -91866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 smtClean="0">
                <a:solidFill>
                  <a:schemeClr val="tx1"/>
                </a:solidFill>
              </a:rPr>
              <a:t>使飞机上升的力究竟是怎样产生的呢？</a:t>
            </a:r>
            <a:endParaRPr lang="zh-CN" altLang="en-US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自主学习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占位符 2"/>
          <p:cNvSpPr txBox="1"/>
          <p:nvPr/>
        </p:nvSpPr>
        <p:spPr>
          <a:xfrm>
            <a:off x="432486" y="1511459"/>
            <a:ext cx="8229600" cy="51845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dirty="0"/>
              <a:t>1.</a:t>
            </a:r>
            <a:r>
              <a:rPr lang="zh-CN" altLang="en-US" dirty="0"/>
              <a:t>水、空气等都具有流动性，统称为</a:t>
            </a:r>
            <a:r>
              <a:rPr lang="en-US" altLang="zh-CN" dirty="0"/>
              <a:t>_______</a:t>
            </a:r>
            <a:r>
              <a:rPr lang="zh-CN" altLang="en-US" dirty="0"/>
              <a:t>。</a:t>
            </a:r>
            <a:endParaRPr lang="en-US" altLang="zh-CN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dirty="0" smtClean="0"/>
              <a:t>2</a:t>
            </a:r>
            <a:r>
              <a:rPr lang="en-US" altLang="zh-CN" dirty="0"/>
              <a:t>.</a:t>
            </a:r>
            <a:r>
              <a:rPr lang="zh-CN" altLang="en-US" dirty="0"/>
              <a:t>流体压强与流速的关系：流速大的地方，压强</a:t>
            </a:r>
            <a:r>
              <a:rPr lang="en-US" altLang="zh-CN" dirty="0"/>
              <a:t>_______</a:t>
            </a:r>
            <a:r>
              <a:rPr lang="zh-CN" altLang="en-US" dirty="0"/>
              <a:t>，流速小的地方，压强</a:t>
            </a:r>
            <a:r>
              <a:rPr lang="en-US" altLang="zh-CN" dirty="0"/>
              <a:t>_______</a:t>
            </a:r>
            <a:r>
              <a:rPr lang="zh-CN" altLang="en-US" dirty="0" smtClean="0"/>
              <a:t>。</a:t>
            </a:r>
            <a:endParaRPr lang="en-US" altLang="zh-CN" dirty="0"/>
          </a:p>
        </p:txBody>
      </p:sp>
      <p:sp>
        <p:nvSpPr>
          <p:cNvPr id="27" name="文本框 26"/>
          <p:cNvSpPr txBox="1"/>
          <p:nvPr/>
        </p:nvSpPr>
        <p:spPr>
          <a:xfrm>
            <a:off x="6286500" y="1511459"/>
            <a:ext cx="9060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sz="2800" dirty="0">
                <a:latin typeface="+mn-lt"/>
                <a:sym typeface="+mn-ea"/>
              </a:rPr>
              <a:t>流体</a:t>
            </a:r>
            <a:endParaRPr lang="en-US" altLang="en-US" sz="2800" dirty="0">
              <a:latin typeface="+mn-lt"/>
              <a:sym typeface="+mn-ea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759472" y="2405542"/>
            <a:ext cx="5453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sz="2800" dirty="0">
                <a:latin typeface="+mn-lt"/>
                <a:sym typeface="+mn-ea"/>
              </a:rPr>
              <a:t>小</a:t>
            </a:r>
            <a:endParaRPr lang="en-US" altLang="en-US" sz="2800" dirty="0">
              <a:latin typeface="+mn-lt"/>
              <a:sym typeface="+mn-ea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5581843" y="2313964"/>
            <a:ext cx="5453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sz="2800" dirty="0">
                <a:latin typeface="+mn-lt"/>
                <a:sym typeface="+mn-ea"/>
              </a:rPr>
              <a:t>大</a:t>
            </a:r>
            <a:endParaRPr lang="en-US" altLang="en-US" sz="2800" dirty="0">
              <a:latin typeface="+mn-lt"/>
              <a:sym typeface="+mn-ea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179232" y="3297857"/>
            <a:ext cx="3095625" cy="3546495"/>
            <a:chOff x="684213" y="2290123"/>
            <a:chExt cx="3095625" cy="3546495"/>
          </a:xfrm>
        </p:grpSpPr>
        <p:pic>
          <p:nvPicPr>
            <p:cNvPr id="20" name="Picture 12" descr="吹气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7773" y="2290123"/>
              <a:ext cx="2519362" cy="2376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Text Box 15"/>
            <p:cNvSpPr txBox="1">
              <a:spLocks noChangeArrowheads="1"/>
            </p:cNvSpPr>
            <p:nvPr/>
          </p:nvSpPr>
          <p:spPr bwMode="auto">
            <a:xfrm>
              <a:off x="684213" y="4882511"/>
              <a:ext cx="3095625" cy="9541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en-US" sz="2800"/>
                <a:t>向两张下垂的纸中间吹气</a:t>
              </a: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3577338" y="3297857"/>
            <a:ext cx="3025775" cy="3509982"/>
            <a:chOff x="5003800" y="2290123"/>
            <a:chExt cx="3025775" cy="3509982"/>
          </a:xfrm>
        </p:grpSpPr>
        <p:pic>
          <p:nvPicPr>
            <p:cNvPr id="23" name="Picture 13" descr="平吹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3800" y="2290123"/>
              <a:ext cx="3025775" cy="2339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Text Box 16"/>
            <p:cNvSpPr txBox="1">
              <a:spLocks noChangeArrowheads="1"/>
            </p:cNvSpPr>
            <p:nvPr/>
          </p:nvSpPr>
          <p:spPr bwMode="auto">
            <a:xfrm>
              <a:off x="5076825" y="4845998"/>
              <a:ext cx="2879725" cy="9541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en-US" sz="2800" dirty="0"/>
                <a:t>沿下垂的纸面上方吹气</a:t>
              </a:r>
            </a:p>
          </p:txBody>
        </p:sp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2263" y="4428768"/>
            <a:ext cx="1066949" cy="2267267"/>
          </a:xfrm>
          <a:prstGeom prst="rect">
            <a:avLst/>
          </a:prstGeom>
        </p:spPr>
      </p:pic>
      <p:sp>
        <p:nvSpPr>
          <p:cNvPr id="30" name="圆角矩形标注 29"/>
          <p:cNvSpPr/>
          <p:nvPr/>
        </p:nvSpPr>
        <p:spPr>
          <a:xfrm>
            <a:off x="6739508" y="3070746"/>
            <a:ext cx="2189704" cy="1038814"/>
          </a:xfrm>
          <a:prstGeom prst="wedgeRoundRectCallout">
            <a:avLst>
              <a:gd name="adj1" fmla="val 18294"/>
              <a:gd name="adj2" fmla="val 83343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 smtClean="0">
                <a:solidFill>
                  <a:schemeClr val="tx1"/>
                </a:solidFill>
              </a:rPr>
              <a:t>你观察到了什么现象？</a:t>
            </a:r>
            <a:endParaRPr lang="zh-CN" altLang="en-US" sz="2800" dirty="0">
              <a:solidFill>
                <a:schemeClr val="tx1"/>
              </a:solidFill>
            </a:endParaRPr>
          </a:p>
        </p:txBody>
      </p:sp>
      <p:sp>
        <p:nvSpPr>
          <p:cNvPr id="31" name="圆角矩形标注 30"/>
          <p:cNvSpPr/>
          <p:nvPr/>
        </p:nvSpPr>
        <p:spPr>
          <a:xfrm>
            <a:off x="481440" y="5769025"/>
            <a:ext cx="2189704" cy="1038814"/>
          </a:xfrm>
          <a:prstGeom prst="wedgeRoundRectCallout">
            <a:avLst>
              <a:gd name="adj1" fmla="val 13931"/>
              <a:gd name="adj2" fmla="val -83507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solidFill>
                  <a:schemeClr val="tx1"/>
                </a:solidFill>
              </a:rPr>
              <a:t>两张纸“吸”到了一起 </a:t>
            </a:r>
          </a:p>
        </p:txBody>
      </p:sp>
      <p:sp>
        <p:nvSpPr>
          <p:cNvPr id="34" name="圆角矩形标注 33"/>
          <p:cNvSpPr/>
          <p:nvPr/>
        </p:nvSpPr>
        <p:spPr>
          <a:xfrm>
            <a:off x="3764592" y="5780969"/>
            <a:ext cx="2189704" cy="1038814"/>
          </a:xfrm>
          <a:prstGeom prst="wedgeRoundRectCallout">
            <a:avLst>
              <a:gd name="adj1" fmla="val 13931"/>
              <a:gd name="adj2" fmla="val -83507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solidFill>
                  <a:schemeClr val="tx1"/>
                </a:solidFill>
              </a:rPr>
              <a:t>纸条往上飘</a:t>
            </a:r>
          </a:p>
        </p:txBody>
      </p:sp>
      <p:sp>
        <p:nvSpPr>
          <p:cNvPr id="46" name="Text Box 15"/>
          <p:cNvSpPr txBox="1">
            <a:spLocks noChangeArrowheads="1"/>
          </p:cNvSpPr>
          <p:nvPr/>
        </p:nvSpPr>
        <p:spPr bwMode="auto">
          <a:xfrm>
            <a:off x="1117898" y="2988687"/>
            <a:ext cx="4736616" cy="78483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CN" altLang="en-US" dirty="0">
                <a:latin typeface="+mn-ea"/>
                <a:ea typeface="+mn-ea"/>
              </a:rPr>
              <a:t>原因：吹气时，纸内侧（上方）的空气流动</a:t>
            </a:r>
          </a:p>
          <a:p>
            <a:pPr algn="ctr" eaLnBrk="1" hangingPunct="1">
              <a:spcBef>
                <a:spcPct val="50000"/>
              </a:spcBef>
            </a:pPr>
            <a:r>
              <a:rPr lang="zh-CN" altLang="en-US" b="1" dirty="0" smtClean="0">
                <a:solidFill>
                  <a:srgbClr val="FF0000"/>
                </a:solidFill>
                <a:latin typeface="+mn-ea"/>
                <a:ea typeface="+mn-ea"/>
              </a:rPr>
              <a:t>速度</a:t>
            </a:r>
            <a:r>
              <a:rPr lang="zh-CN" altLang="en-US" b="1" dirty="0">
                <a:solidFill>
                  <a:srgbClr val="FF0000"/>
                </a:solidFill>
                <a:latin typeface="+mn-ea"/>
                <a:ea typeface="+mn-ea"/>
              </a:rPr>
              <a:t>大，压强小</a:t>
            </a:r>
          </a:p>
        </p:txBody>
      </p:sp>
      <p:sp>
        <p:nvSpPr>
          <p:cNvPr id="47" name="Text Box 16"/>
          <p:cNvSpPr txBox="1">
            <a:spLocks noChangeArrowheads="1"/>
          </p:cNvSpPr>
          <p:nvPr/>
        </p:nvSpPr>
        <p:spPr bwMode="auto">
          <a:xfrm>
            <a:off x="1993994" y="5682518"/>
            <a:ext cx="3095625" cy="78483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CN" altLang="en-US" dirty="0" smtClean="0">
                <a:latin typeface="+mn-ea"/>
                <a:ea typeface="+mn-ea"/>
              </a:rPr>
              <a:t>纸</a:t>
            </a:r>
            <a:r>
              <a:rPr lang="zh-CN" altLang="en-US" dirty="0">
                <a:latin typeface="+mn-ea"/>
                <a:ea typeface="+mn-ea"/>
              </a:rPr>
              <a:t>外侧（下方）的空气流动</a:t>
            </a:r>
          </a:p>
          <a:p>
            <a:pPr algn="ctr" eaLnBrk="1" hangingPunct="1">
              <a:spcBef>
                <a:spcPct val="50000"/>
              </a:spcBef>
            </a:pPr>
            <a:r>
              <a:rPr lang="zh-CN" altLang="en-US" b="1" dirty="0" smtClean="0">
                <a:solidFill>
                  <a:srgbClr val="FF0000"/>
                </a:solidFill>
                <a:latin typeface="+mn-ea"/>
                <a:ea typeface="+mn-ea"/>
              </a:rPr>
              <a:t>速度</a:t>
            </a:r>
            <a:r>
              <a:rPr lang="zh-CN" altLang="en-US" b="1" dirty="0">
                <a:solidFill>
                  <a:srgbClr val="FF0000"/>
                </a:solidFill>
                <a:latin typeface="+mn-ea"/>
                <a:ea typeface="+mn-ea"/>
              </a:rPr>
              <a:t>小，压强大</a:t>
            </a:r>
          </a:p>
        </p:txBody>
      </p:sp>
      <p:sp>
        <p:nvSpPr>
          <p:cNvPr id="48" name="Line 21"/>
          <p:cNvSpPr>
            <a:spLocks noChangeShapeType="1"/>
          </p:cNvSpPr>
          <p:nvPr/>
        </p:nvSpPr>
        <p:spPr bwMode="auto">
          <a:xfrm flipH="1">
            <a:off x="1576292" y="3564950"/>
            <a:ext cx="1014399" cy="936625"/>
          </a:xfrm>
          <a:prstGeom prst="line">
            <a:avLst/>
          </a:prstGeom>
          <a:noFill/>
          <a:ln w="38100">
            <a:solidFill>
              <a:schemeClr val="accent1">
                <a:lumMod val="75000"/>
              </a:schemeClr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>
              <a:latin typeface="+mn-ea"/>
            </a:endParaRPr>
          </a:p>
        </p:txBody>
      </p:sp>
      <p:sp>
        <p:nvSpPr>
          <p:cNvPr id="49" name="Line 22"/>
          <p:cNvSpPr>
            <a:spLocks noChangeShapeType="1"/>
          </p:cNvSpPr>
          <p:nvPr/>
        </p:nvSpPr>
        <p:spPr bwMode="auto">
          <a:xfrm flipH="1" flipV="1">
            <a:off x="2083490" y="5149273"/>
            <a:ext cx="507201" cy="1139157"/>
          </a:xfrm>
          <a:prstGeom prst="line">
            <a:avLst/>
          </a:prstGeom>
          <a:noFill/>
          <a:ln w="38100">
            <a:solidFill>
              <a:schemeClr val="accent1">
                <a:lumMod val="75000"/>
              </a:schemeClr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>
              <a:latin typeface="+mn-ea"/>
            </a:endParaRPr>
          </a:p>
        </p:txBody>
      </p:sp>
      <p:sp>
        <p:nvSpPr>
          <p:cNvPr id="50" name="Line 24"/>
          <p:cNvSpPr>
            <a:spLocks noChangeShapeType="1"/>
          </p:cNvSpPr>
          <p:nvPr/>
        </p:nvSpPr>
        <p:spPr bwMode="auto">
          <a:xfrm>
            <a:off x="4451349" y="3564950"/>
            <a:ext cx="408095" cy="544611"/>
          </a:xfrm>
          <a:prstGeom prst="line">
            <a:avLst/>
          </a:prstGeom>
          <a:noFill/>
          <a:ln w="38100">
            <a:solidFill>
              <a:schemeClr val="accent1">
                <a:lumMod val="75000"/>
              </a:schemeClr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>
              <a:latin typeface="+mn-ea"/>
            </a:endParaRPr>
          </a:p>
        </p:txBody>
      </p:sp>
      <p:sp>
        <p:nvSpPr>
          <p:cNvPr id="51" name="Line 25"/>
          <p:cNvSpPr>
            <a:spLocks noChangeShapeType="1"/>
          </p:cNvSpPr>
          <p:nvPr/>
        </p:nvSpPr>
        <p:spPr bwMode="auto">
          <a:xfrm flipV="1">
            <a:off x="4355413" y="4899546"/>
            <a:ext cx="191873" cy="1324083"/>
          </a:xfrm>
          <a:prstGeom prst="line">
            <a:avLst/>
          </a:prstGeom>
          <a:noFill/>
          <a:ln w="38100">
            <a:solidFill>
              <a:schemeClr val="accent1">
                <a:lumMod val="75000"/>
              </a:schemeClr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>
              <a:latin typeface="+mn-ea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7" grpId="0"/>
      <p:bldP spid="28" grpId="0"/>
      <p:bldP spid="29" grpId="0"/>
      <p:bldP spid="30" grpId="0" animBg="1"/>
      <p:bldP spid="31" grpId="0" animBg="1"/>
      <p:bldP spid="34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自主学习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占位符 2"/>
          <p:cNvSpPr txBox="1"/>
          <p:nvPr/>
        </p:nvSpPr>
        <p:spPr>
          <a:xfrm>
            <a:off x="432486" y="1511459"/>
            <a:ext cx="8229600" cy="51845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dirty="0" smtClean="0"/>
              <a:t>3</a:t>
            </a:r>
            <a:r>
              <a:rPr lang="en-US" altLang="zh-CN" dirty="0"/>
              <a:t>.</a:t>
            </a:r>
            <a:r>
              <a:rPr lang="zh-CN" altLang="en-US" dirty="0"/>
              <a:t>飞机机翼上表面气体流速</a:t>
            </a:r>
            <a:r>
              <a:rPr lang="en-US" altLang="zh-CN" dirty="0"/>
              <a:t>_______</a:t>
            </a:r>
            <a:r>
              <a:rPr lang="zh-CN" altLang="en-US" dirty="0"/>
              <a:t>，压强</a:t>
            </a:r>
            <a:r>
              <a:rPr lang="en-US" altLang="zh-CN" dirty="0"/>
              <a:t>_______</a:t>
            </a:r>
            <a:r>
              <a:rPr lang="zh-CN" altLang="en-US" dirty="0"/>
              <a:t>；而下表面气体流速</a:t>
            </a:r>
            <a:r>
              <a:rPr lang="en-US" altLang="zh-CN" dirty="0"/>
              <a:t>_______</a:t>
            </a:r>
            <a:r>
              <a:rPr lang="zh-CN" altLang="en-US" dirty="0"/>
              <a:t>，压强</a:t>
            </a:r>
            <a:r>
              <a:rPr lang="en-US" altLang="zh-CN" dirty="0"/>
              <a:t>_______</a:t>
            </a:r>
            <a:r>
              <a:rPr lang="zh-CN" altLang="en-US" dirty="0"/>
              <a:t>。这样，上下表面就存在着</a:t>
            </a:r>
            <a:r>
              <a:rPr lang="en-US" altLang="zh-CN" dirty="0"/>
              <a:t>___________ </a:t>
            </a:r>
            <a:r>
              <a:rPr lang="zh-CN" altLang="en-US" dirty="0"/>
              <a:t>，因而有压力差，于是产生了升力，使飞机飞起来。</a:t>
            </a:r>
            <a:endParaRPr lang="zh-CN" altLang="en-US" baseline="-25000" dirty="0"/>
          </a:p>
        </p:txBody>
      </p:sp>
      <p:sp>
        <p:nvSpPr>
          <p:cNvPr id="35" name="文本框 34"/>
          <p:cNvSpPr txBox="1"/>
          <p:nvPr/>
        </p:nvSpPr>
        <p:spPr>
          <a:xfrm>
            <a:off x="3681844" y="2415403"/>
            <a:ext cx="12666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sz="2800" dirty="0">
                <a:latin typeface="+mn-lt"/>
                <a:sym typeface="+mn-ea"/>
              </a:rPr>
              <a:t>压强差</a:t>
            </a:r>
            <a:endParaRPr lang="en-US" altLang="en-US" sz="2800" dirty="0">
              <a:latin typeface="+mn-lt"/>
              <a:sym typeface="+mn-ea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7139077" y="1497386"/>
            <a:ext cx="5453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sz="2800" dirty="0">
                <a:latin typeface="+mn-lt"/>
                <a:sym typeface="+mn-ea"/>
              </a:rPr>
              <a:t>小</a:t>
            </a:r>
            <a:endParaRPr lang="en-US" altLang="en-US" sz="2800" dirty="0">
              <a:latin typeface="+mn-lt"/>
              <a:sym typeface="+mn-ea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4859456" y="1529483"/>
            <a:ext cx="5453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sz="2800" dirty="0">
                <a:latin typeface="+mn-lt"/>
                <a:sym typeface="+mn-ea"/>
              </a:rPr>
              <a:t>大</a:t>
            </a:r>
            <a:endParaRPr lang="en-US" altLang="en-US" sz="2800" dirty="0">
              <a:latin typeface="+mn-lt"/>
              <a:sym typeface="+mn-ea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5952981" y="1979662"/>
            <a:ext cx="5453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sz="2800" dirty="0">
                <a:latin typeface="+mn-lt"/>
                <a:sym typeface="+mn-ea"/>
              </a:rPr>
              <a:t>大</a:t>
            </a:r>
            <a:endParaRPr lang="en-US" altLang="en-US" sz="2800" dirty="0">
              <a:latin typeface="+mn-lt"/>
              <a:sym typeface="+mn-ea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3631554" y="1954899"/>
            <a:ext cx="5453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sz="2800" dirty="0">
                <a:latin typeface="+mn-lt"/>
                <a:sym typeface="+mn-ea"/>
              </a:rPr>
              <a:t>小</a:t>
            </a:r>
            <a:endParaRPr lang="en-US" altLang="en-US" sz="2800" dirty="0">
              <a:latin typeface="+mn-lt"/>
              <a:sym typeface="+mn-ea"/>
            </a:endParaRPr>
          </a:p>
        </p:txBody>
      </p:sp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64"/>
          <a:stretch>
            <a:fillRect/>
          </a:stretch>
        </p:blipFill>
        <p:spPr bwMode="auto">
          <a:xfrm>
            <a:off x="602936" y="3848330"/>
            <a:ext cx="2952750" cy="190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 Box 14"/>
          <p:cNvSpPr txBox="1">
            <a:spLocks noChangeArrowheads="1"/>
          </p:cNvSpPr>
          <p:nvPr/>
        </p:nvSpPr>
        <p:spPr bwMode="auto">
          <a:xfrm>
            <a:off x="818836" y="3422880"/>
            <a:ext cx="462276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dirty="0">
                <a:latin typeface="+mn-ea"/>
                <a:ea typeface="+mn-ea"/>
              </a:rPr>
              <a:t>上方空气流速大，压强小</a:t>
            </a:r>
          </a:p>
        </p:txBody>
      </p:sp>
      <p:sp>
        <p:nvSpPr>
          <p:cNvPr id="22" name="Text Box 15"/>
          <p:cNvSpPr txBox="1">
            <a:spLocks noChangeArrowheads="1"/>
          </p:cNvSpPr>
          <p:nvPr/>
        </p:nvSpPr>
        <p:spPr bwMode="auto">
          <a:xfrm>
            <a:off x="891861" y="5726342"/>
            <a:ext cx="465636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dirty="0">
                <a:latin typeface="+mn-ea"/>
                <a:ea typeface="+mn-ea"/>
              </a:rPr>
              <a:t>下方空气流速小，压强大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606" y="4025204"/>
            <a:ext cx="2952750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AutoShape 16"/>
          <p:cNvSpPr>
            <a:spLocks noChangeArrowheads="1"/>
          </p:cNvSpPr>
          <p:nvPr/>
        </p:nvSpPr>
        <p:spPr bwMode="auto">
          <a:xfrm>
            <a:off x="6557368" y="2925993"/>
            <a:ext cx="2520950" cy="1871662"/>
          </a:xfrm>
          <a:prstGeom prst="wedgeRoundRectCallout">
            <a:avLst>
              <a:gd name="adj1" fmla="val -67783"/>
              <a:gd name="adj2" fmla="val 45701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1">
                <a:lumMod val="75000"/>
              </a:schemeClr>
            </a:solidFill>
            <a:miter lim="800000"/>
          </a:ln>
          <a:effectLst/>
        </p:spPr>
        <p:txBody>
          <a:bodyPr/>
          <a:lstStyle/>
          <a:p>
            <a:pPr algn="ctr"/>
            <a:r>
              <a:rPr lang="zh-CN" altLang="en-US" sz="2800" dirty="0">
                <a:latin typeface="+mn-ea"/>
              </a:rPr>
              <a:t>人类是仿照鸟的翅膀设计出飞机机翼的</a:t>
            </a:r>
          </a:p>
        </p:txBody>
      </p:sp>
      <p:sp>
        <p:nvSpPr>
          <p:cNvPr id="24" name="Text Box 18"/>
          <p:cNvSpPr txBox="1">
            <a:spLocks noChangeArrowheads="1"/>
          </p:cNvSpPr>
          <p:nvPr/>
        </p:nvSpPr>
        <p:spPr bwMode="auto">
          <a:xfrm>
            <a:off x="755542" y="6328332"/>
            <a:ext cx="722839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dirty="0">
                <a:latin typeface="+mn-ea"/>
                <a:ea typeface="+mn-ea"/>
              </a:rPr>
              <a:t>机翼上下方受到的压力差形成向上的升力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/>
      <p:bldP spid="38" grpId="0"/>
      <p:bldP spid="39" grpId="0"/>
      <p:bldP spid="21" grpId="0"/>
      <p:bldP spid="22" grpId="0"/>
      <p:bldP spid="23" grpId="0" animBg="1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课堂导学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文本占位符 2"/>
          <p:cNvSpPr txBox="1"/>
          <p:nvPr/>
        </p:nvSpPr>
        <p:spPr>
          <a:xfrm>
            <a:off x="432486" y="1511459"/>
            <a:ext cx="8229600" cy="51845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2600" dirty="0"/>
              <a:t>1.</a:t>
            </a:r>
            <a:r>
              <a:rPr lang="zh-CN" altLang="en-US" sz="2600" dirty="0"/>
              <a:t>小明坐在行驶的汽车上，当他打开窗户时，看见窗口悬挂的窗帘向</a:t>
            </a:r>
            <a:r>
              <a:rPr lang="en-US" altLang="zh-CN" sz="2600" dirty="0"/>
              <a:t>_____</a:t>
            </a:r>
            <a:r>
              <a:rPr lang="zh-CN" altLang="en-US" sz="2600" dirty="0"/>
              <a:t>（选填“内”或“外”）飘，这是因为在气体中流速越大的位置，压强</a:t>
            </a:r>
            <a:r>
              <a:rPr lang="en-US" altLang="zh-CN" sz="2600" dirty="0"/>
              <a:t>_________</a:t>
            </a:r>
            <a:r>
              <a:rPr lang="zh-CN" altLang="en-US" sz="2600" dirty="0"/>
              <a:t>（选填“越大”或“越小”）。</a:t>
            </a:r>
            <a:endParaRPr lang="en-US" altLang="zh-CN" sz="2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zh-CN" altLang="en-US" sz="2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2600" dirty="0"/>
              <a:t>2.</a:t>
            </a:r>
            <a:r>
              <a:rPr lang="zh-CN" altLang="en-US" sz="2600" dirty="0"/>
              <a:t>如图</a:t>
            </a:r>
            <a:r>
              <a:rPr lang="en-US" altLang="zh-CN" sz="2600" dirty="0"/>
              <a:t>9.4</a:t>
            </a:r>
            <a:r>
              <a:rPr lang="zh-CN" altLang="en-US" sz="2600" dirty="0"/>
              <a:t>－</a:t>
            </a:r>
            <a:r>
              <a:rPr lang="en-US" altLang="zh-CN" sz="2600" dirty="0"/>
              <a:t>1</a:t>
            </a:r>
            <a:r>
              <a:rPr lang="zh-CN" altLang="en-US" sz="2600" dirty="0"/>
              <a:t>所示，迎面吹来的风被机翼分成两部分，由于机翼横截面上凸下平，在相同时间内，机翼上下方气流通过的路程不同，因而流速</a:t>
            </a:r>
            <a:r>
              <a:rPr lang="en-US" altLang="zh-CN" sz="2600" dirty="0"/>
              <a:t>_______</a:t>
            </a:r>
            <a:r>
              <a:rPr lang="zh-CN" altLang="en-US" sz="2600" dirty="0"/>
              <a:t>，机翼的上表面空气压强</a:t>
            </a:r>
            <a:r>
              <a:rPr lang="en-US" altLang="zh-CN" sz="2600" dirty="0"/>
              <a:t>_______</a:t>
            </a:r>
            <a:r>
              <a:rPr lang="zh-CN" altLang="en-US" sz="2600" dirty="0"/>
              <a:t>，机翼下表面的空气压强</a:t>
            </a:r>
            <a:r>
              <a:rPr lang="en-US" altLang="zh-CN" sz="2600" dirty="0"/>
              <a:t>_______</a:t>
            </a:r>
            <a:r>
              <a:rPr lang="zh-CN" altLang="en-US" sz="2600" dirty="0"/>
              <a:t>。因此在机翼的上下表面产生了</a:t>
            </a:r>
            <a:r>
              <a:rPr lang="en-US" altLang="zh-CN" sz="2600" dirty="0"/>
              <a:t>_______</a:t>
            </a:r>
            <a:r>
              <a:rPr lang="zh-CN" altLang="en-US" sz="2600" dirty="0"/>
              <a:t>，于是产生向上的升力。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2662235" y="1877228"/>
            <a:ext cx="51969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sz="2600" dirty="0">
                <a:latin typeface="+mn-lt"/>
                <a:sym typeface="+mn-ea"/>
              </a:rPr>
              <a:t>外</a:t>
            </a:r>
            <a:endParaRPr lang="en-US" altLang="en-US" sz="2600" dirty="0">
              <a:latin typeface="+mn-lt"/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2942" y="5708733"/>
            <a:ext cx="3836899" cy="1076148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6091235" y="2247343"/>
            <a:ext cx="85472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sz="2600" dirty="0">
                <a:latin typeface="+mn-lt"/>
                <a:sym typeface="+mn-ea"/>
              </a:rPr>
              <a:t>越小</a:t>
            </a:r>
            <a:endParaRPr lang="en-US" altLang="en-US" sz="2600" dirty="0">
              <a:latin typeface="+mn-lt"/>
              <a:sym typeface="+mn-ea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5348680" y="4276114"/>
            <a:ext cx="85472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sz="2600" dirty="0">
                <a:latin typeface="+mn-lt"/>
                <a:sym typeface="+mn-ea"/>
              </a:rPr>
              <a:t>不同</a:t>
            </a:r>
            <a:endParaRPr lang="en-US" altLang="en-US" sz="2600" dirty="0">
              <a:latin typeface="+mn-lt"/>
              <a:sym typeface="+mn-ea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2386790" y="4694924"/>
            <a:ext cx="51969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sz="2600" dirty="0">
                <a:latin typeface="+mn-lt"/>
                <a:sym typeface="+mn-ea"/>
              </a:rPr>
              <a:t>小</a:t>
            </a:r>
            <a:endParaRPr lang="en-US" altLang="en-US" sz="2600" dirty="0">
              <a:latin typeface="+mn-lt"/>
              <a:sym typeface="+mn-ea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7224584" y="4656000"/>
            <a:ext cx="51969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sz="2600" dirty="0">
                <a:latin typeface="+mn-lt"/>
                <a:sym typeface="+mn-ea"/>
              </a:rPr>
              <a:t>大</a:t>
            </a:r>
            <a:endParaRPr lang="en-US" altLang="en-US" sz="2600" dirty="0">
              <a:latin typeface="+mn-lt"/>
              <a:sym typeface="+mn-ea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4828130" y="5056775"/>
            <a:ext cx="118974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sz="2600" dirty="0">
                <a:latin typeface="+mn-lt"/>
                <a:sym typeface="+mn-ea"/>
              </a:rPr>
              <a:t>压力差</a:t>
            </a:r>
            <a:endParaRPr lang="en-US" altLang="en-US" sz="2600" dirty="0">
              <a:latin typeface="+mn-lt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9" grpId="0"/>
      <p:bldP spid="20" grpId="0"/>
      <p:bldP spid="21" grpId="0"/>
      <p:bldP spid="22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课堂导学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文本占位符 2"/>
          <p:cNvSpPr txBox="1"/>
          <p:nvPr/>
        </p:nvSpPr>
        <p:spPr>
          <a:xfrm>
            <a:off x="432486" y="1511459"/>
            <a:ext cx="8229600" cy="54553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dirty="0"/>
              <a:t>3.</a:t>
            </a:r>
            <a:r>
              <a:rPr lang="zh-CN" altLang="en-US" dirty="0"/>
              <a:t>有些轿车的尾部安装了导流板，如</a:t>
            </a:r>
            <a:r>
              <a:rPr lang="zh-CN" altLang="en-US" dirty="0" smtClean="0"/>
              <a:t>图</a:t>
            </a:r>
            <a:r>
              <a:rPr lang="en-US" altLang="zh-CN" dirty="0" smtClean="0"/>
              <a:t>9.4</a:t>
            </a:r>
            <a:r>
              <a:rPr lang="zh-CN" altLang="en-US" dirty="0"/>
              <a:t>－</a:t>
            </a:r>
            <a:r>
              <a:rPr lang="en-US" altLang="zh-CN" dirty="0"/>
              <a:t>2</a:t>
            </a:r>
            <a:r>
              <a:rPr lang="zh-CN" altLang="en-US" dirty="0"/>
              <a:t>，它的作用主要是在轿车高速</a:t>
            </a:r>
            <a:r>
              <a:rPr lang="zh-CN" altLang="en-US" dirty="0" smtClean="0"/>
              <a:t>行驶</a:t>
            </a:r>
            <a:r>
              <a:rPr lang="zh-CN" altLang="en-US" dirty="0"/>
              <a:t>时，增加对地面的压力，提高车轮</a:t>
            </a:r>
            <a:r>
              <a:rPr lang="zh-CN" altLang="en-US" dirty="0" smtClean="0"/>
              <a:t>的抓</a:t>
            </a:r>
            <a:r>
              <a:rPr lang="zh-CN" altLang="en-US" dirty="0"/>
              <a:t>地性能。则导流板横截面的形状（如</a:t>
            </a:r>
            <a:endParaRPr lang="en-US" altLang="zh-CN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CN" altLang="en-US" dirty="0"/>
              <a:t>图</a:t>
            </a:r>
            <a:r>
              <a:rPr lang="en-US" altLang="zh-CN" dirty="0"/>
              <a:t>9.4</a:t>
            </a:r>
            <a:r>
              <a:rPr lang="zh-CN" altLang="en-US" dirty="0"/>
              <a:t>－</a:t>
            </a:r>
            <a:r>
              <a:rPr lang="en-US" altLang="zh-CN" dirty="0"/>
              <a:t>3</a:t>
            </a:r>
            <a:r>
              <a:rPr lang="zh-CN" altLang="en-US" dirty="0"/>
              <a:t>）是（　　）</a:t>
            </a:r>
            <a:endParaRPr lang="en-US" altLang="zh-CN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CN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CN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CN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CN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CN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dirty="0"/>
              <a:t> </a:t>
            </a:r>
            <a:r>
              <a:rPr lang="en-US" altLang="zh-CN" dirty="0" smtClean="0"/>
              <a:t>       A                    </a:t>
            </a:r>
            <a:r>
              <a:rPr lang="en-US" altLang="zh-CN" dirty="0"/>
              <a:t>B                 </a:t>
            </a:r>
            <a:r>
              <a:rPr lang="en-US" altLang="zh-CN" dirty="0" smtClean="0"/>
              <a:t>    </a:t>
            </a:r>
            <a:r>
              <a:rPr lang="en-US" altLang="zh-CN" dirty="0"/>
              <a:t>C                </a:t>
            </a:r>
            <a:r>
              <a:rPr lang="en-US" altLang="zh-CN" dirty="0" smtClean="0"/>
              <a:t>     </a:t>
            </a:r>
            <a:r>
              <a:rPr lang="en-US" altLang="zh-CN" dirty="0"/>
              <a:t>D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zh-CN" altLang="en-US" dirty="0"/>
          </a:p>
        </p:txBody>
      </p:sp>
      <p:sp>
        <p:nvSpPr>
          <p:cNvPr id="22" name="文本框 21"/>
          <p:cNvSpPr txBox="1"/>
          <p:nvPr/>
        </p:nvSpPr>
        <p:spPr>
          <a:xfrm>
            <a:off x="3061354" y="2805278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en-US" altLang="zh-CN" dirty="0">
                <a:latin typeface="+mn-lt"/>
                <a:sym typeface="+mn-ea"/>
              </a:rPr>
              <a:t>A</a:t>
            </a:r>
            <a:endParaRPr lang="en-US" altLang="en-US" dirty="0">
              <a:latin typeface="+mn-lt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2096" y="2818926"/>
            <a:ext cx="3163328" cy="1602866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486512" y="4607648"/>
            <a:ext cx="8213956" cy="501138"/>
            <a:chOff x="478970" y="3714853"/>
            <a:chExt cx="8213956" cy="501138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8970" y="3790313"/>
              <a:ext cx="1855565" cy="425677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495884" y="3767095"/>
              <a:ext cx="1876849" cy="448896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534082" y="3714853"/>
              <a:ext cx="1979398" cy="501138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674829" y="3749681"/>
              <a:ext cx="2018097" cy="466310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课堂导学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文本占位符 2"/>
          <p:cNvSpPr txBox="1"/>
          <p:nvPr/>
        </p:nvSpPr>
        <p:spPr>
          <a:xfrm>
            <a:off x="432486" y="1511459"/>
            <a:ext cx="8229600" cy="54553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dirty="0" smtClean="0"/>
              <a:t>4</a:t>
            </a:r>
            <a:r>
              <a:rPr lang="en-US" altLang="zh-CN" dirty="0"/>
              <a:t>.</a:t>
            </a:r>
            <a:r>
              <a:rPr lang="zh-CN" altLang="en-US" dirty="0"/>
              <a:t>树叶落在马路上，当一辆高速行驶的汽车驶过路面时，树叶将（　　）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dirty="0"/>
              <a:t>A.</a:t>
            </a:r>
            <a:r>
              <a:rPr lang="zh-CN" altLang="en-US" dirty="0"/>
              <a:t>从路中间飞向路边               </a:t>
            </a:r>
            <a:endParaRPr lang="en-US" altLang="zh-CN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dirty="0" smtClean="0"/>
              <a:t>B</a:t>
            </a:r>
            <a:r>
              <a:rPr lang="en-US" altLang="zh-CN" dirty="0"/>
              <a:t>.</a:t>
            </a:r>
            <a:r>
              <a:rPr lang="zh-CN" altLang="en-US" dirty="0"/>
              <a:t>只向上扬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dirty="0"/>
              <a:t>C.</a:t>
            </a:r>
            <a:r>
              <a:rPr lang="zh-CN" altLang="en-US" dirty="0"/>
              <a:t>从路边飞向路中间               </a:t>
            </a:r>
            <a:endParaRPr lang="en-US" altLang="zh-CN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dirty="0" smtClean="0"/>
              <a:t>D</a:t>
            </a:r>
            <a:r>
              <a:rPr lang="en-US" altLang="zh-CN" dirty="0"/>
              <a:t>.</a:t>
            </a:r>
            <a:r>
              <a:rPr lang="zh-CN" altLang="en-US" dirty="0"/>
              <a:t>不受影响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zh-CN" altLang="en-US" dirty="0"/>
          </a:p>
        </p:txBody>
      </p:sp>
      <p:sp>
        <p:nvSpPr>
          <p:cNvPr id="24" name="文本框 23"/>
          <p:cNvSpPr txBox="1"/>
          <p:nvPr/>
        </p:nvSpPr>
        <p:spPr>
          <a:xfrm>
            <a:off x="3214023" y="1989513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en-US" altLang="zh-CN" dirty="0">
                <a:latin typeface="+mn-lt"/>
                <a:sym typeface="+mn-ea"/>
              </a:rPr>
              <a:t>C</a:t>
            </a:r>
            <a:endParaRPr lang="en-US" altLang="en-US" dirty="0">
              <a:latin typeface="+mn-lt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课堂训练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" name="组合 5"/>
          <p:cNvGrpSpPr/>
          <p:nvPr/>
        </p:nvGrpSpPr>
        <p:grpSpPr>
          <a:xfrm>
            <a:off x="165361" y="1421904"/>
            <a:ext cx="1490925" cy="556945"/>
            <a:chOff x="165361" y="1471332"/>
            <a:chExt cx="1490925" cy="556945"/>
          </a:xfrm>
        </p:grpSpPr>
        <p:sp>
          <p:nvSpPr>
            <p:cNvPr id="15" name="AutoShape 65"/>
            <p:cNvSpPr>
              <a:spLocks noChangeArrowheads="1"/>
            </p:cNvSpPr>
            <p:nvPr/>
          </p:nvSpPr>
          <p:spPr bwMode="auto">
            <a:xfrm>
              <a:off x="165361" y="1507520"/>
              <a:ext cx="1490443" cy="520757"/>
            </a:xfrm>
            <a:prstGeom prst="homePlat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2470">
                <a:solidFill>
                  <a:srgbClr val="000000"/>
                </a:solidFill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91204" y="1471332"/>
              <a:ext cx="146508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知识点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668161" y="1482807"/>
            <a:ext cx="48932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2E75B6"/>
                </a:solidFill>
              </a:rPr>
              <a:t>压强与流速的关系</a:t>
            </a:r>
          </a:p>
        </p:txBody>
      </p:sp>
      <p:sp>
        <p:nvSpPr>
          <p:cNvPr id="28" name="文本占位符 2"/>
          <p:cNvSpPr txBox="1"/>
          <p:nvPr/>
        </p:nvSpPr>
        <p:spPr>
          <a:xfrm>
            <a:off x="432486" y="2006027"/>
            <a:ext cx="8229600" cy="51845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2600" dirty="0"/>
              <a:t>1.</a:t>
            </a:r>
            <a:r>
              <a:rPr lang="zh-CN" altLang="en-US" sz="2600" dirty="0"/>
              <a:t>如图</a:t>
            </a:r>
            <a:r>
              <a:rPr lang="en-US" altLang="zh-CN" sz="2600" dirty="0"/>
              <a:t>9.4</a:t>
            </a:r>
            <a:r>
              <a:rPr lang="zh-CN" altLang="en-US" sz="2600" dirty="0"/>
              <a:t>－</a:t>
            </a:r>
            <a:r>
              <a:rPr lang="en-US" altLang="zh-CN" sz="2600" dirty="0"/>
              <a:t>4</a:t>
            </a:r>
            <a:r>
              <a:rPr lang="zh-CN" altLang="en-US" sz="2600" dirty="0"/>
              <a:t>表示气流通过机翼上下表面时的情况，比较机翼上下</a:t>
            </a:r>
            <a:r>
              <a:rPr lang="en-US" altLang="zh-CN" sz="2600" i="1" dirty="0"/>
              <a:t>a</a:t>
            </a:r>
            <a:r>
              <a:rPr lang="zh-CN" altLang="en-US" sz="2600" dirty="0"/>
              <a:t>、</a:t>
            </a:r>
            <a:r>
              <a:rPr lang="en-US" altLang="zh-CN" sz="2600" i="1" dirty="0"/>
              <a:t>b</a:t>
            </a:r>
            <a:r>
              <a:rPr lang="zh-CN" altLang="en-US" sz="2600" dirty="0"/>
              <a:t>两点的流速和压强（　　）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CN" sz="2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CN" sz="2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CN" sz="2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CN" sz="2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2600" dirty="0" err="1"/>
              <a:t>A.</a:t>
            </a:r>
            <a:r>
              <a:rPr lang="en-US" altLang="zh-CN" sz="2600" i="1" dirty="0" err="1"/>
              <a:t>a</a:t>
            </a:r>
            <a:r>
              <a:rPr lang="zh-CN" altLang="en-US" sz="2600" dirty="0"/>
              <a:t>点的空气流速大，压强大 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2600" dirty="0" err="1"/>
              <a:t>B.</a:t>
            </a:r>
            <a:r>
              <a:rPr lang="en-US" altLang="zh-CN" sz="2600" i="1" dirty="0" err="1"/>
              <a:t>a</a:t>
            </a:r>
            <a:r>
              <a:rPr lang="zh-CN" altLang="en-US" sz="2600" dirty="0"/>
              <a:t>点的空气流速大，压强小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2600" dirty="0" err="1"/>
              <a:t>C.</a:t>
            </a:r>
            <a:r>
              <a:rPr lang="en-US" altLang="zh-CN" sz="2600" i="1" dirty="0" err="1"/>
              <a:t>b</a:t>
            </a:r>
            <a:r>
              <a:rPr lang="zh-CN" altLang="en-US" sz="2600" dirty="0"/>
              <a:t>点的空气流速大，压强大 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2600" dirty="0" err="1"/>
              <a:t>D.</a:t>
            </a:r>
            <a:r>
              <a:rPr lang="en-US" altLang="zh-CN" sz="2600" i="1" dirty="0" err="1"/>
              <a:t>b</a:t>
            </a:r>
            <a:r>
              <a:rPr lang="zh-CN" altLang="en-US" sz="2600" dirty="0"/>
              <a:t>点的空气流速大，压强小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5927270" y="2390198"/>
            <a:ext cx="42511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en-US" altLang="zh-CN" sz="2600" dirty="0">
                <a:latin typeface="+mn-lt"/>
                <a:sym typeface="+mn-ea"/>
              </a:rPr>
              <a:t>D</a:t>
            </a:r>
            <a:endParaRPr lang="en-US" altLang="en-US" sz="2600" dirty="0">
              <a:latin typeface="+mn-lt"/>
              <a:sym typeface="+mn-ea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0466" y="3012409"/>
            <a:ext cx="4763068" cy="12964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.1希望你喜爱物理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1.1希望你喜爱物理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1660</Words>
  <Application>Microsoft Office PowerPoint</Application>
  <PresentationFormat>全屏显示(4:3)</PresentationFormat>
  <Paragraphs>178</Paragraphs>
  <Slides>24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3</vt:i4>
      </vt:variant>
      <vt:variant>
        <vt:lpstr>幻灯片标题</vt:lpstr>
      </vt:variant>
      <vt:variant>
        <vt:i4>24</vt:i4>
      </vt:variant>
    </vt:vector>
  </HeadingPairs>
  <TitlesOfParts>
    <vt:vector size="27" baseType="lpstr">
      <vt:lpstr>Office 主题</vt:lpstr>
      <vt:lpstr>1.1希望你喜爱物理</vt:lpstr>
      <vt:lpstr>1_1.1希望你喜爱物理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User</cp:lastModifiedBy>
  <cp:revision>415</cp:revision>
  <dcterms:created xsi:type="dcterms:W3CDTF">2018-06-13T02:01:00Z</dcterms:created>
  <dcterms:modified xsi:type="dcterms:W3CDTF">2020-04-09T07:44:33Z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2052-11.1.0.9513</vt:lpwstr>
  </property>
</Properties>
</file>