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47000">
              <a:schemeClr val="accent6">
                <a:lumMod val="40000"/>
                <a:lumOff val="60000"/>
              </a:schemeClr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3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0"/>
          <p:cNvSpPr/>
          <p:nvPr/>
        </p:nvSpPr>
        <p:spPr>
          <a:xfrm>
            <a:off x="3995936" y="771550"/>
            <a:ext cx="4680520" cy="1323439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6000" b="1" baseline="-25000" dirty="0" smtClean="0">
                <a:solidFill>
                  <a:srgbClr val="0066FF"/>
                </a:solidFill>
                <a:latin typeface="方正中倩简体" pitchFamily="65" charset="-122"/>
                <a:ea typeface="方正中倩简体" pitchFamily="65" charset="-122"/>
              </a:rPr>
              <a:t>2020</a:t>
            </a:r>
            <a:r>
              <a:rPr lang="zh-CN" altLang="en-US" sz="6000" b="1" baseline="-25000" dirty="0" smtClean="0">
                <a:solidFill>
                  <a:srgbClr val="0066FF"/>
                </a:solidFill>
                <a:latin typeface="方正中倩简体" pitchFamily="65" charset="-122"/>
                <a:ea typeface="方正中倩简体" pitchFamily="65" charset="-122"/>
              </a:rPr>
              <a:t>年中考物理</a:t>
            </a:r>
            <a:endParaRPr lang="en-US" altLang="zh-CN" sz="6000" b="1" baseline="-25000" dirty="0" smtClean="0">
              <a:solidFill>
                <a:srgbClr val="0066FF"/>
              </a:solidFill>
              <a:latin typeface="方正中倩简体" pitchFamily="65" charset="-122"/>
              <a:ea typeface="方正中倩简体" pitchFamily="65" charset="-122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zh-CN" altLang="en-US" sz="6000" b="1" baseline="-25000" dirty="0" smtClean="0">
                <a:solidFill>
                  <a:srgbClr val="0066FF"/>
                </a:solidFill>
                <a:latin typeface="方正中倩简体" pitchFamily="65" charset="-122"/>
                <a:ea typeface="方正中倩简体" pitchFamily="65" charset="-122"/>
              </a:rPr>
              <a:t>一轮复习讲练测</a:t>
            </a:r>
          </a:p>
        </p:txBody>
      </p:sp>
      <p:sp>
        <p:nvSpPr>
          <p:cNvPr id="6" name="Shape 40"/>
          <p:cNvSpPr/>
          <p:nvPr/>
        </p:nvSpPr>
        <p:spPr>
          <a:xfrm>
            <a:off x="4481990" y="2643758"/>
            <a:ext cx="3852428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zh-CN" sz="3200" b="1" dirty="0">
                <a:solidFill>
                  <a:srgbClr val="111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itchFamily="49" charset="-122"/>
                <a:ea typeface="汉真广标" pitchFamily="49" charset="-122"/>
                <a:cs typeface="楷体" panose="02010609060101010101" charset="-122"/>
              </a:rPr>
              <a:t>专题</a:t>
            </a:r>
            <a:r>
              <a:rPr lang="en-US" altLang="zh-CN" sz="3200" b="1" dirty="0" smtClean="0">
                <a:solidFill>
                  <a:srgbClr val="111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itchFamily="49" charset="-122"/>
                <a:ea typeface="汉真广标" pitchFamily="49" charset="-122"/>
                <a:cs typeface="楷体" panose="02010609060101010101" charset="-122"/>
              </a:rPr>
              <a:t>14  </a:t>
            </a:r>
            <a:r>
              <a:rPr lang="zh-CN" altLang="en-US" sz="3200" b="1" dirty="0" smtClean="0">
                <a:solidFill>
                  <a:srgbClr val="111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itchFamily="49" charset="-122"/>
                <a:ea typeface="汉真广标" pitchFamily="49" charset="-122"/>
                <a:cs typeface="楷体" panose="02010609060101010101" charset="-122"/>
              </a:rPr>
              <a:t>简单机械</a:t>
            </a:r>
            <a:endParaRPr lang="zh-CN" altLang="en-US" sz="3200" b="1" baseline="-25000" dirty="0">
              <a:solidFill>
                <a:srgbClr val="111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真广标" pitchFamily="49" charset="-122"/>
              <a:ea typeface="汉真广标" pitchFamily="49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5" y="907564"/>
            <a:ext cx="3528392" cy="24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29972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1" y="450056"/>
            <a:ext cx="179133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二：滑轮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928121"/>
            <a:ext cx="8834755" cy="41644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4.滑轮组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（1）定义：由若干个定滑轮和动滑轮匹配而成。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（2）特点：可以</a:t>
            </a:r>
            <a:r>
              <a:rPr lang="zh-CN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省力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，也可以改变力的</a:t>
            </a:r>
            <a:r>
              <a:rPr lang="zh-CN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方向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。使用滑轮组时，有几段绳子吊着物体，提起物体所用的力就是物重的</a:t>
            </a:r>
            <a:r>
              <a:rPr lang="zh-CN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几分之一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，即              （条件：不计动滑轮、绳重和摩擦）。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注意：如果不忽略动滑轮的重量则：                    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（3）动力移动的距离S和重物移动的距离h的关系是：使用滑轮组时，滑轮组用n段绳子吊着物体，提起物体所用的力移动的距离就是物体移动距离的n倍，即S=nh。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（4）绳子端的速度与物体上升的速度关系：               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5.斜面是一种可以省力的简单机械，但却费</a:t>
            </a:r>
            <a:r>
              <a:rPr lang="zh-CN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距离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6.当斜面高度h一定时，斜面L越长，越省力（即F越小）；当斜面长L相同时，斜面高h越小，越省力（即F越小）；当斜面L越长，斜面高h越小时，越省力（即F越小）。</a:t>
            </a:r>
          </a:p>
        </p:txBody>
      </p:sp>
      <p:graphicFrame>
        <p:nvGraphicFramePr>
          <p:cNvPr id="4" name="对象 -2147482377"/>
          <p:cNvGraphicFramePr>
            <a:graphicFrameLocks/>
          </p:cNvGraphicFramePr>
          <p:nvPr/>
        </p:nvGraphicFramePr>
        <p:xfrm>
          <a:off x="3608070" y="2487722"/>
          <a:ext cx="1104900" cy="39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r:id="rId4" imgW="1104421" imgH="393529" progId="Equations">
                  <p:embed/>
                </p:oleObj>
              </mc:Choice>
              <mc:Fallback>
                <p:oleObj r:id="rId4" imgW="1104421" imgH="393529" progId="Equations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070" y="2487722"/>
                        <a:ext cx="1104900" cy="39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-2147482378"/>
          <p:cNvGraphicFramePr>
            <a:graphicFrameLocks/>
          </p:cNvGraphicFramePr>
          <p:nvPr/>
        </p:nvGraphicFramePr>
        <p:xfrm>
          <a:off x="3481070" y="2084136"/>
          <a:ext cx="647700" cy="39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r:id="rId6" imgW="647419" imgH="393529" progId="Equations">
                  <p:embed/>
                </p:oleObj>
              </mc:Choice>
              <mc:Fallback>
                <p:oleObj r:id="rId6" imgW="647419" imgH="393529" progId="Equations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070" y="2084136"/>
                        <a:ext cx="647700" cy="39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-2147482376"/>
          <p:cNvGraphicFramePr>
            <a:graphicFrameLocks/>
          </p:cNvGraphicFramePr>
          <p:nvPr/>
        </p:nvGraphicFramePr>
        <p:xfrm>
          <a:off x="4371340" y="3597268"/>
          <a:ext cx="827405" cy="287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r:id="rId8" imgW="660113" imgH="228501" progId="Equations">
                  <p:embed/>
                </p:oleObj>
              </mc:Choice>
              <mc:Fallback>
                <p:oleObj r:id="rId8" imgW="660113" imgH="228501" progId="Equations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340" y="3597268"/>
                        <a:ext cx="827405" cy="287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7679041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1" y="450056"/>
            <a:ext cx="179133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三：机械效率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834755" cy="2683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１.有用功：对机械、活动有用的功。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公式：W</a:t>
            </a:r>
            <a:r>
              <a:rPr lang="zh-CN" sz="16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有用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＝Gh（提升重物）=W</a:t>
            </a:r>
            <a:r>
              <a:rPr lang="zh-CN" sz="16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－W</a:t>
            </a:r>
            <a:r>
              <a:rPr lang="zh-CN" sz="16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=ηW</a:t>
            </a:r>
            <a:r>
              <a:rPr lang="zh-CN" sz="16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；斜面：W</a:t>
            </a:r>
            <a:r>
              <a:rPr lang="zh-CN" sz="16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有用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 Gh。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2.额外功：并非需要但又不得不做的功。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公式：W</a:t>
            </a:r>
            <a:r>
              <a:rPr lang="zh-CN" sz="16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 W</a:t>
            </a:r>
            <a:r>
              <a:rPr lang="zh-CN" sz="16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－W</a:t>
            </a:r>
            <a:r>
              <a:rPr lang="zh-CN" sz="16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有用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=G</a:t>
            </a:r>
            <a:r>
              <a:rPr lang="zh-CN" sz="16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h（忽略轮轴摩擦的动滑轮、滑轮组）；斜面： W</a:t>
            </a:r>
            <a:r>
              <a:rPr lang="zh-CN" sz="16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=fL。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3.总功：有用功加额外功或动力所做的功。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公式： W</a:t>
            </a:r>
            <a:r>
              <a:rPr lang="zh-CN" sz="16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=W</a:t>
            </a:r>
            <a:r>
              <a:rPr lang="zh-CN" sz="16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有用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＋W</a:t>
            </a:r>
            <a:r>
              <a:rPr lang="zh-CN" sz="16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=FS= W</a:t>
            </a:r>
            <a:r>
              <a:rPr lang="zh-CN" sz="16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有用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／η；斜面：W</a:t>
            </a:r>
            <a:r>
              <a:rPr lang="zh-CN" sz="16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 fL+Gh=FL。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4.机械效率：有用功跟总功的比值。机械效率计算公式：                      。 　</a:t>
            </a:r>
          </a:p>
        </p:txBody>
      </p:sp>
      <p:graphicFrame>
        <p:nvGraphicFramePr>
          <p:cNvPr id="4" name="对象 -2147482366"/>
          <p:cNvGraphicFramePr>
            <a:graphicFrameLocks/>
          </p:cNvGraphicFramePr>
          <p:nvPr/>
        </p:nvGraphicFramePr>
        <p:xfrm>
          <a:off x="5396865" y="3205139"/>
          <a:ext cx="1125220" cy="478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r:id="rId4" imgW="838080" imgH="355320" progId="Equations">
                  <p:embed/>
                </p:oleObj>
              </mc:Choice>
              <mc:Fallback>
                <p:oleObj r:id="rId4" imgW="838080" imgH="355320" progId="Equations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6865" y="3205139"/>
                        <a:ext cx="1125220" cy="478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4741964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1" y="450056"/>
            <a:ext cx="179133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三：机械效率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834755" cy="4615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5.滑轮组的机械效率（不计滑轮重以及摩擦时）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026" y="1462206"/>
            <a:ext cx="8709025" cy="83072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（1）滑轮组（竖直方向提升物体）：          （G为物重，h为物体提升高度，F为拉力，S为绳子自由端走的距离）。 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7025" y="2292932"/>
            <a:ext cx="8623300" cy="83072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（2）滑轮组（水平方向拉动物体）：             （f为摩擦力，l为物体移动距离，F为拉力，S为绳子自由端走的距离）。 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7026" y="3267524"/>
            <a:ext cx="8623935" cy="33674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6.斜面的机械效率：              (h为斜面高，S为斜面长，G为物重，F为沿斜面对物体的拉力)。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10" name="对象 -2147482365"/>
          <p:cNvGraphicFramePr>
            <a:graphicFrameLocks/>
          </p:cNvGraphicFramePr>
          <p:nvPr/>
        </p:nvGraphicFramePr>
        <p:xfrm>
          <a:off x="3752850" y="1462206"/>
          <a:ext cx="629920" cy="508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r:id="rId4" imgW="393480" imgH="317160" progId="Equations">
                  <p:embed/>
                </p:oleObj>
              </mc:Choice>
              <mc:Fallback>
                <p:oleObj r:id="rId4" imgW="393480" imgH="317160" progId="Equations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1462206"/>
                        <a:ext cx="629920" cy="508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-2147482364"/>
          <p:cNvGraphicFramePr>
            <a:graphicFrameLocks/>
          </p:cNvGraphicFramePr>
          <p:nvPr/>
        </p:nvGraphicFramePr>
        <p:xfrm>
          <a:off x="3752850" y="2292932"/>
          <a:ext cx="779780" cy="62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r:id="rId6" imgW="393480" imgH="317160" progId="Equations">
                  <p:embed/>
                </p:oleObj>
              </mc:Choice>
              <mc:Fallback>
                <p:oleObj r:id="rId6" imgW="393480" imgH="317160" progId="Equations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2292932"/>
                        <a:ext cx="779780" cy="6295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-2147482363"/>
          <p:cNvGraphicFramePr>
            <a:graphicFrameLocks/>
          </p:cNvGraphicFramePr>
          <p:nvPr/>
        </p:nvGraphicFramePr>
        <p:xfrm>
          <a:off x="2204086" y="3143392"/>
          <a:ext cx="724535" cy="585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r:id="rId8" imgW="393480" imgH="317160" progId="Equations">
                  <p:embed/>
                </p:oleObj>
              </mc:Choice>
              <mc:Fallback>
                <p:oleObj r:id="rId8" imgW="393480" imgH="317160" progId="Equations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4086" y="3143392"/>
                        <a:ext cx="724535" cy="5850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6488773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考点一：杠杆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38630" y="1628987"/>
            <a:ext cx="466090" cy="36793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A</a:t>
            </a:r>
          </a:p>
        </p:txBody>
      </p:sp>
      <p:pic>
        <p:nvPicPr>
          <p:cNvPr id="3" name="图片 -214748206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4725" y="2180895"/>
            <a:ext cx="7194550" cy="25424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327026" y="1072624"/>
            <a:ext cx="8668385" cy="9243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（2019·天津）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如图是用撬棒撬石头的情景，下图中关于该撬棒使用时的杠杆示意图正确的是（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2278218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考点一：杠杆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026" y="1090448"/>
            <a:ext cx="8679815" cy="30071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【点睛】知道动力的方向，根据动力和阻力使杠杆转动的效果相反可确定阻力的方向；力臂是从支点向力的作用线作垂线。考查学生对力臂的画法掌握情况，明确力臂的定义是作图的关键。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【解析】用撬棒撬石头时，动力为人对撬棒施加的竖直向下的作用力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sz="18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，从支点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向动力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sz="18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的作用线作垂线段，即为动力臂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</a:t>
            </a:r>
            <a:r>
              <a:rPr lang="en-US" sz="18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阻力是石头对撬棒的作用力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sz="18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，方向竖直向下，反向延长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sz="18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，从支点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向阻力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sz="18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的作用线作垂线段，即为阻力臂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</a:t>
            </a:r>
            <a:r>
              <a:rPr lang="en-US" sz="18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；故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正确，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BCD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错误。故选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8321866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考点一：杠杆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026" y="1000691"/>
            <a:ext cx="8656955" cy="9243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alt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(2019·武威)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如图所示是羊角锤的示意图，请画出用羊角锤撬铁钉时最小动力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的示意图。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-2147482362" descr="wps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1610" y="1580608"/>
            <a:ext cx="1160780" cy="16926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226696" y="3273252"/>
            <a:ext cx="8757285" cy="1757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【点睛】由杠杆的平衡条件</a:t>
            </a:r>
            <a:r>
              <a:rPr lang="en-US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sz="1800" b="0" baseline="-250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</a:t>
            </a:r>
            <a:r>
              <a:rPr lang="en-US" sz="1800" b="0" baseline="-250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=F</a:t>
            </a:r>
            <a:r>
              <a:rPr lang="en-US" sz="1800" b="0" baseline="-250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</a:t>
            </a:r>
            <a:r>
              <a:rPr lang="en-US" sz="1800" b="0" baseline="-250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可知，当动力臂最大时，动力最小，即最省力。连接支点和力的作用点</a:t>
            </a:r>
            <a:r>
              <a:rPr lang="en-US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即是最大动力臂，当作用力与之垂直时，作用力最小。求最小的力是常见的题型，关键是找到最大的动力臂，一般来说，支点与动力作用点的连线就是最大的动力臂。</a:t>
            </a:r>
            <a:endParaRPr lang="zh-CN" altLang="en-US" sz="1800" b="0">
              <a:solidFill>
                <a:srgbClr val="1116C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0626702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考点一：杠杆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026" y="1000691"/>
            <a:ext cx="8656955" cy="13412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【解析】由杠杆的平衡条件可知，在阻力和阻力臂一定时，动力臂越长越省力；由图知，O为支点，A点离支点最远，则连接支点O和羊角锤的末端A即是最长的动力臂，过A点作垂直于动力臂向右的力F</a:t>
            </a:r>
            <a:r>
              <a:rPr sz="1800" baseline="-2500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如下图所示。</a:t>
            </a:r>
          </a:p>
        </p:txBody>
      </p:sp>
      <p:pic>
        <p:nvPicPr>
          <p:cNvPr id="3" name="图片 -2147482362" descr="wps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1511" y="2427248"/>
            <a:ext cx="1627505" cy="237314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3688080" y="2599122"/>
            <a:ext cx="322580" cy="1860063"/>
          </a:xfrm>
          <a:prstGeom prst="line">
            <a:avLst/>
          </a:prstGeom>
          <a:noFill/>
          <a:ln w="28575" cap="flat" cmpd="sng">
            <a:solidFill>
              <a:srgbClr val="C00000"/>
            </a:solidFill>
            <a:prstDash val="sysDot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直接箭头连接符 9"/>
          <p:cNvCxnSpPr/>
          <p:nvPr/>
        </p:nvCxnSpPr>
        <p:spPr>
          <a:xfrm flipV="1">
            <a:off x="3699511" y="2476901"/>
            <a:ext cx="410845" cy="122222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文本框 10"/>
          <p:cNvSpPr txBox="1"/>
          <p:nvPr/>
        </p:nvSpPr>
        <p:spPr>
          <a:xfrm>
            <a:off x="4110355" y="2427248"/>
            <a:ext cx="305531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F</a:t>
            </a:r>
            <a:r>
              <a:rPr kumimoji="0" lang="en-US" altLang="zh-CN" sz="1800" b="0" i="0" baseline="-2500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86131737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考点一：杠杆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31775" y="957404"/>
            <a:ext cx="8823960" cy="31393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2019·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武汉市武昌区中考一模）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在探究“杠杆平衡条件“的实验中，采用了如图甲所示的实验装置：</a:t>
            </a:r>
          </a:p>
          <a:p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（1）实验前，小明同学发现实验装置处于如图甲所示的状态，使用时，首先应将杠杆两端的平衡螺母向______（选填“左”或“右”）调节，使杠杆在水平位置平衡；</a:t>
            </a:r>
          </a:p>
          <a:p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（2）把图乙中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点的钩码取下，在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点用弹簧测力计施加一个竖直向下的拉力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时，杠杆仍能在水平位置平衡，如图丙，当拉力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向左倾斜时，要保持杠杆仍在水平位置平衡，则拉力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将______（选填“变大”、“变小”或“不变”），在图丙中画出拉力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向左倾斜时，拉力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的力臂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</a:p>
          <a:p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（3）小红同学采用了图丁的装置进行探究，发现当杠杆水平平衡时，与其他同学得出的正确的杠杆平衡条件不相符，其可能的原因是</a:t>
            </a:r>
            <a:r>
              <a:rPr lang="zh-CN" sz="1800" b="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68278" y="2049580"/>
            <a:ext cx="323163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右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18499" y="2852387"/>
            <a:ext cx="553996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变大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55079" y="3696845"/>
            <a:ext cx="3093152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杠杆自身的重力对实验有影响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74762691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bldLvl="0" animBg="1"/>
      <p:bldP spid="1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考点一：杠杆</a:t>
            </a:r>
          </a:p>
        </p:txBody>
      </p:sp>
      <p:pic>
        <p:nvPicPr>
          <p:cNvPr id="3" name="图片 -214748217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7440" y="928122"/>
            <a:ext cx="7009130" cy="15876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16841" y="2515732"/>
            <a:ext cx="8990965" cy="25908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点睛】（1）实验中为了便于测量力臂，消除杠杆自身重力对实验的影响，应调节杠杆在水平位置平衡，调节时，需将平衡螺母向上翘的一端一端；（2）当拉力F向右倾斜时，分析出力臂的变化结合杠杆的平衡条件判断力的变化；根据力臂的概念作图；（3）图丁中，支点位于动力和阻力的右侧，弹簧测力计不但提了钩码，而且还提了杠杆，杠杆的重力对杠杆转动产生了影响。此题是探究杠杆平衡实验，考查了杠杆的调平及杠杆平衡条件的应用，在利用平衡条件公式时，要注意分析力和对应的力臂。</a:t>
            </a:r>
            <a:endParaRPr lang="zh-CN" altLang="en-US" sz="1800" b="0">
              <a:solidFill>
                <a:srgbClr val="1116C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6147094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考点一：杠杆</a:t>
            </a:r>
          </a:p>
        </p:txBody>
      </p:sp>
      <p:pic>
        <p:nvPicPr>
          <p:cNvPr id="3" name="图片 -214748217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165" y="3701028"/>
            <a:ext cx="1733550" cy="1241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283846" y="928122"/>
            <a:ext cx="8813165" cy="2683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【解析】（1）图甲可知，杠杆的右端上翘，应将杠杆的平衡螺母向右调节，使杠杆处于水平位置平衡，这样做便于测量力臂，并能消除杠杆自身重力的影响；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（2）若拉力F向右倾斜时，此时F的力臂变短，根据杠杆的平衡条件，阻力和阻力臂一定，动力F的力臂变短，则动力F变大；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在图丙中画出拉力F向左倾斜时，拉力F的力臂L，如图所示：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（3）利用如图丁所示装置进行探究，杠杆的重心没有通过支点，杠杆的自重对杠杆平衡有影响。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故答案为：（1）右；（2）变大；如上图；（3）杠杆自身的重力对实验有影响。</a:t>
            </a:r>
            <a:endParaRPr lang="zh-CN" altLang="en-US" sz="1600" b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3062312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1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9036" y="203703"/>
            <a:ext cx="1560195" cy="6302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61950" y="1659543"/>
            <a:ext cx="652780" cy="231139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复习目标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1169035" y="1378815"/>
            <a:ext cx="370840" cy="2654504"/>
          </a:xfrm>
          <a:prstGeom prst="leftBrace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91439" tIns="45719" rIns="91439" bIns="45719" numCol="1" spcCol="38100" rtlCol="0" anchor="t" forceAA="0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638936" y="1119093"/>
            <a:ext cx="7374255" cy="507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了解：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杠杆的基本概念；滑轮的概念；斜面的简单应用与计算。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23390" y="3787602"/>
            <a:ext cx="7289800" cy="507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会：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</a:rPr>
              <a:t>画杠杆示意图；分析杠杆类型；进行滑轮组的常规计算。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34821" y="3105197"/>
            <a:ext cx="7117715" cy="507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理解：</a:t>
            </a:r>
            <a:r>
              <a:rPr lang="zh-CN" sz="1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杠杆平衡条件；定滑轮和动滑轮的特点；滑轮组的利用。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69415" y="1886799"/>
            <a:ext cx="6979920" cy="507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掌握：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</a:rPr>
              <a:t>杠杆平衡条件实验探究；有用功、总功和机械效率的计算。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45615" y="2625222"/>
            <a:ext cx="5080000" cy="369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indent="0" algn="l"/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认识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：生活中常用杠杆。</a:t>
            </a:r>
            <a:endParaRPr lang="zh-CN" altLang="en-US" sz="1800" b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1310480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100" grpId="0"/>
      <p:bldP spid="7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考点二：滑轮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5" y="1116547"/>
            <a:ext cx="8547100" cy="9243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alt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（2019·岳阳）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如图，动滑轮实质上是一个______（填“省力”或“费力”）杠杆，用60N的拉力将沙桶从地面提到9m高的楼上，拉力做的功是______J。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-2147482309" descr="wps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5975" y="2210178"/>
            <a:ext cx="1075690" cy="2672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914900" y="1197391"/>
            <a:ext cx="814070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省力</a:t>
            </a:r>
            <a:endParaRPr lang="zh-CN" altLang="en-US" sz="18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52870" y="1566603"/>
            <a:ext cx="814070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1800</a:t>
            </a:r>
          </a:p>
        </p:txBody>
      </p:sp>
    </p:spTree>
    <p:extLst>
      <p:ext uri="{BB962C8B-B14F-4D97-AF65-F5344CB8AC3E}">
        <p14:creationId xmlns:p14="http://schemas.microsoft.com/office/powerpoint/2010/main" val="3428361767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考点二：滑轮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27025" y="1000691"/>
            <a:ext cx="8735060" cy="30071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【点睛】（</a:t>
            </a:r>
            <a:r>
              <a:rPr lang="en-US"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）动滑轮实质上是一个动力臂等于</a:t>
            </a:r>
            <a:r>
              <a:rPr lang="en-US"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倍阻力臂的杠杆，动力臂大于阻力臂为省力杠杆；（</a:t>
            </a:r>
            <a:r>
              <a:rPr lang="en-US"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）使用动滑轮，</a:t>
            </a:r>
            <a:r>
              <a:rPr lang="en-US"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n=2</a:t>
            </a:r>
            <a:r>
              <a:rPr lang="zh-CN"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，拉力端移动距离</a:t>
            </a:r>
            <a:r>
              <a:rPr lang="en-US"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s=2h</a:t>
            </a:r>
            <a:r>
              <a:rPr lang="zh-CN"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，利用</a:t>
            </a:r>
            <a:r>
              <a:rPr lang="en-US"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W=Fs</a:t>
            </a:r>
            <a:r>
              <a:rPr lang="zh-CN"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求拉力做的功。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【解析】（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）动滑轮实质上是一个动力臂等于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倍阻力臂的省力杠杆；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）使用动滑轮，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n=2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，拉力端移动距离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s=2h=2×9m=18m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拉力做的功：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W=Fs=60N×18m=1080J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答案为：省力；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1080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800" b="0">
              <a:solidFill>
                <a:srgbClr val="1116C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0592962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考点二：滑轮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22726" y="2074587"/>
            <a:ext cx="58102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BC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37820" y="1130552"/>
            <a:ext cx="8634730" cy="13412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（2019·河北）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如图所示，重为G的物体在拉力F的作用下，以v的速度匀速运动了s，已知物体在水平桌面上运动时受到的摩擦阻力为物重的n分之一，不计绳重、轮与轴间的摩擦，下列说法正确的是（      ）。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-2147482282" descr="wps9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8770" y="2243279"/>
            <a:ext cx="2661920" cy="20841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/>
        </p:nvSpPr>
        <p:spPr>
          <a:xfrm>
            <a:off x="327026" y="2443799"/>
            <a:ext cx="3973195" cy="9243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A．使用该滑轮组一定省力；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B．拉力的功率为2Fv；</a:t>
            </a:r>
            <a:endParaRPr lang="zh-CN" altLang="en-US" sz="1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3056" y="3368101"/>
            <a:ext cx="351345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C．额外功为     </a:t>
            </a:r>
            <a:r>
              <a:rPr lang="zh-CN" sz="1800">
                <a:ea typeface="宋体" panose="02010600030101010101" pitchFamily="2" charset="-122"/>
                <a:sym typeface="+mn-ea"/>
              </a:rPr>
              <a:t>（2nF﹣G）s；</a:t>
            </a:r>
            <a:endParaRPr lang="zh-CN" altLang="en-US" sz="1800" b="0"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5" name="图片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5146" y="3292349"/>
            <a:ext cx="278765" cy="5678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" name="文本框 102"/>
          <p:cNvSpPr txBox="1"/>
          <p:nvPr/>
        </p:nvSpPr>
        <p:spPr>
          <a:xfrm>
            <a:off x="359410" y="3820067"/>
            <a:ext cx="3467100" cy="507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D．滑轮组的机械效率为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" name="图片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69261" y="3865901"/>
            <a:ext cx="333375" cy="53408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36469996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P spid="10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考点二：滑轮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327026" y="1083445"/>
            <a:ext cx="8701405" cy="21738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【点睛】（1）由图可知，连接动滑轮绳子的股数n′＝2，由于不计绳重、轮与轴间的摩擦，根据拉力F＝      （f+G</a:t>
            </a:r>
            <a:r>
              <a:rPr lang="zh-CN" sz="1800" b="0" baseline="-25000">
                <a:solidFill>
                  <a:srgbClr val="1116C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</a:t>
            </a:r>
            <a:r>
              <a:rPr lang="zh-CN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）分析使用该滑轮组是否省力；（2）绳端移动的速度v</a:t>
            </a:r>
            <a:r>
              <a:rPr lang="zh-CN" sz="1800" b="0" baseline="-25000">
                <a:solidFill>
                  <a:srgbClr val="1116C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绳</a:t>
            </a:r>
            <a:r>
              <a:rPr lang="zh-CN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＝n′v，根据P＝Fv</a:t>
            </a:r>
            <a:r>
              <a:rPr lang="zh-CN" sz="1800" b="0" baseline="-25000">
                <a:solidFill>
                  <a:srgbClr val="1116C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绳</a:t>
            </a:r>
            <a:r>
              <a:rPr lang="zh-CN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求出拉力的功率；（3）先求出绳端移动的距离，克服摩擦阻力做功为有用功，拉力做功为总功，根据功的公式表示出有用功和总功，用总功减去有用功即为额外功；（4）根据η＝       求出滑轮组的机械效率。</a:t>
            </a:r>
          </a:p>
        </p:txBody>
      </p:sp>
      <p:pic>
        <p:nvPicPr>
          <p:cNvPr id="3" name="图片 -2147482172" descr="wps9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9506" y="1524590"/>
            <a:ext cx="460375" cy="55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-2147482171" descr="wps9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9885" y="2715615"/>
            <a:ext cx="405130" cy="68240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89594782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考点二：滑轮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7025" y="849823"/>
            <a:ext cx="8742680" cy="1572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【解析】A、由图可知，连接动滑轮绳子的股数n′＝2，由于不计绳重、轮与轴间的摩擦，所以，绳端的拉力F＝     </a:t>
            </a:r>
            <a:r>
              <a:rPr lang="zh-CN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f+G</a:t>
            </a:r>
            <a:r>
              <a:rPr lang="zh-CN" sz="16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动</a:t>
            </a:r>
            <a:r>
              <a:rPr lang="zh-CN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），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alt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由于f与G</a:t>
            </a:r>
            <a:r>
              <a:rPr lang="zh-CN" sz="16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</a:t>
            </a:r>
            <a:r>
              <a:rPr lang="zh-CN" alt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的大小关系未知，所以无法比较F与f的大小关系，则使用该滑轮组不一定省力，故A错误；</a:t>
            </a:r>
          </a:p>
        </p:txBody>
      </p:sp>
      <p:pic>
        <p:nvPicPr>
          <p:cNvPr id="9" name="图片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4981" y="1239406"/>
            <a:ext cx="376555" cy="5238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327026" y="2326670"/>
            <a:ext cx="8623935" cy="4615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B、绳端移动的速度v</a:t>
            </a:r>
            <a:r>
              <a:rPr lang="zh-CN" sz="16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绳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＝n′v＝2v，则拉力的功率：P＝Fv</a:t>
            </a:r>
            <a:r>
              <a:rPr lang="zh-CN" sz="16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绳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＝2Fv，故B正确；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7026" y="2788185"/>
            <a:ext cx="5968365" cy="3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C、由题意可知，物体运动时受到的摩擦阻力f＝      </a:t>
            </a:r>
            <a:r>
              <a:rPr lang="en-US" alt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zh-CN" alt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</a:p>
        </p:txBody>
      </p:sp>
      <p:pic>
        <p:nvPicPr>
          <p:cNvPr id="3" name="图片 -2147482276" descr="wps10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5200" y="2727710"/>
            <a:ext cx="194310" cy="524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337820" y="3252246"/>
            <a:ext cx="5080000" cy="3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indent="0" algn="l"/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克服摩擦阻力做的功为有用功，则：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lang="zh-CN" sz="16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＝fs＝      </a:t>
            </a:r>
            <a:r>
              <a:rPr lang="en-US" alt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Gs</a:t>
            </a:r>
            <a:r>
              <a:rPr lang="zh-CN" alt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</a:p>
        </p:txBody>
      </p:sp>
      <p:pic>
        <p:nvPicPr>
          <p:cNvPr id="4" name="图片 -2147482275" descr="wps10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8671" y="3169491"/>
            <a:ext cx="200025" cy="539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337821" y="3709304"/>
            <a:ext cx="6381115" cy="3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绳端移动的距离：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lang="zh-CN" sz="16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绳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＝n′s＝2s，拉力F做的总功：W</a:t>
            </a:r>
            <a:r>
              <a:rPr lang="zh-CN" sz="16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Fs</a:t>
            </a:r>
            <a:r>
              <a:rPr lang="zh-CN" sz="16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绳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＝2Fs，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4806" y="4047324"/>
            <a:ext cx="8268335" cy="3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则额外功：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lang="zh-CN" sz="16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lang="zh-CN" sz="16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﹣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lang="zh-CN" sz="16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＝2Fs﹣    Gs＝    （2nF﹣G）s，故C正确；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" name="图片 -2147482274" descr="wps10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3945" y="3959476"/>
            <a:ext cx="1905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-2147482274" descr="wps10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6095" y="3993215"/>
            <a:ext cx="1905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-214748206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335" y="4507565"/>
            <a:ext cx="6014720" cy="63784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34587326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考点二：滑轮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5" y="1083445"/>
            <a:ext cx="8613140" cy="9243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（2019·海南）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工人用如图所示的滑轮组，在时间t内，将重为G的货物匀速提升了h，人对绳子竖直向下的拉力恒为F。以下说法正确的是（    ）。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396241" y="2007747"/>
          <a:ext cx="7639685" cy="9013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9685"/>
              </a:tblGrid>
              <a:tr h="450693">
                <a:tc>
                  <a:txBody>
                    <a:bodyPr/>
                    <a:lstStyle/>
                    <a:p>
                      <a:pPr marL="0" indent="0" algn="l" eaLnBrk="1" fontAlgn="auto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A．拉力F的功率为        </a:t>
                      </a:r>
                      <a:r>
                        <a:rPr lang="zh-CN" sz="1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       B．额外功为（2F-G）h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9050" marR="19050" marT="19097" marB="19097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693">
                <a:tc>
                  <a:txBody>
                    <a:bodyPr/>
                    <a:lstStyle/>
                    <a:p>
                      <a:pPr marL="0" indent="0" algn="l" eaLnBrk="1" fontAlgn="auto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C．滑轮组的机械效率为       </a:t>
                      </a:r>
                      <a:r>
                        <a:rPr lang="zh-CN" sz="1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；D．滑轮组的机械效率随h的增大而增大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9050" marR="19050" marT="19097" marB="19097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图片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13305" y="2040213"/>
            <a:ext cx="416560" cy="4831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74645" y="2418336"/>
            <a:ext cx="406400" cy="579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-2147482153" descr="wps4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59810" y="2997616"/>
            <a:ext cx="1701800" cy="19937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6099176" y="1639809"/>
            <a:ext cx="466725" cy="36793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2920204695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考点二：滑轮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27026" y="1194209"/>
            <a:ext cx="8546465" cy="1757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【点睛】（1）由图可知，连接动滑轮绳子的股数n，根据s=nh表示出绳端移动的距离，然后根据W</a:t>
            </a:r>
            <a:r>
              <a:rPr lang="zh-CN" sz="1800" b="0" baseline="-250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</a:t>
            </a:r>
            <a:r>
              <a:rPr lang="zh-CN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=Fs表示出拉力F做的功，最后利用            表示出拉力F的功率；（2）拉力做的有用功，额外功等于总功减去有用功；（3）根据        求出滑轮组的机械效率；（4）根据         可判断滑轮组的机械效率与提升的高度是否有关。</a:t>
            </a:r>
          </a:p>
        </p:txBody>
      </p:sp>
      <p:pic>
        <p:nvPicPr>
          <p:cNvPr id="3" name="图片 -2147482070" descr="wps4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9795" y="1626441"/>
            <a:ext cx="622300" cy="5461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-2147482069" descr="wps5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3245" y="2118194"/>
            <a:ext cx="495300" cy="4105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-2147482068" descr="wps5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5096" y="2485813"/>
            <a:ext cx="494665" cy="43414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24951409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考点二：滑轮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7026" y="1105725"/>
            <a:ext cx="8557895" cy="78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【解析】A、由图可知，连接动滑轮绳子的股数n=2，绳端移动的距离s=nh=2h，</a:t>
            </a:r>
          </a:p>
          <a:p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拉力F做的功：W</a:t>
            </a:r>
            <a:r>
              <a:rPr lang="zh-CN" sz="18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=Fs=2Fh，则拉力F的功率：               ，故A正确；</a:t>
            </a:r>
          </a:p>
        </p:txBody>
      </p:sp>
      <p:pic>
        <p:nvPicPr>
          <p:cNvPr id="3" name="图片 -2147482147" descr="wps5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0170" y="1595886"/>
            <a:ext cx="1151890" cy="506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327025" y="2030028"/>
            <a:ext cx="8558530" cy="9243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B、拉力做的有用功：W</a:t>
            </a:r>
            <a:r>
              <a:rPr lang="zh-CN" sz="18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=Gh，则额外功：W</a:t>
            </a:r>
            <a:r>
              <a:rPr lang="zh-CN" sz="18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=W</a:t>
            </a:r>
            <a:r>
              <a:rPr lang="zh-CN" sz="18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-W</a:t>
            </a:r>
            <a:r>
              <a:rPr lang="zh-CN" sz="18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=2Fh-Gh=（2F-G）h，故B正确；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7026" y="2954329"/>
            <a:ext cx="586803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C、滑轮组的机械效率：                        ，故C错误；</a:t>
            </a:r>
          </a:p>
        </p:txBody>
      </p:sp>
      <p:pic>
        <p:nvPicPr>
          <p:cNvPr id="4" name="图片 -2147482146" descr="wps5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4331" y="2891310"/>
            <a:ext cx="1548765" cy="4958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327025" y="3387199"/>
            <a:ext cx="8558530" cy="507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D、根据           可知，滑轮组的机械效率与提升的高度h无关，故D错误。故选AB。</a:t>
            </a:r>
            <a:endParaRPr lang="zh-CN" altLang="en-US" sz="1800" b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-2147482066" descr="wps5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631" y="3398020"/>
            <a:ext cx="594995" cy="5652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50925488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考点三：机械效率</a:t>
            </a:r>
          </a:p>
        </p:txBody>
      </p:sp>
      <p:pic>
        <p:nvPicPr>
          <p:cNvPr id="3" name="图片 -2147482170" descr="wps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6995" y="1956822"/>
            <a:ext cx="1062990" cy="22782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27026" y="1000691"/>
            <a:ext cx="8679815" cy="2031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（2019·泸州）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用如图所示的滑轮组匀速竖直提升物体，不计一切摩擦和绳重。下列判断正确的是（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）。</a:t>
            </a:r>
            <a:endParaRPr lang="en-US" sz="1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该滑轮组绳自由端拉力</a:t>
            </a:r>
            <a:r>
              <a:rPr lang="en-US" sz="1800" b="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的大小一定等于所提物体重力的三分之一；</a:t>
            </a:r>
            <a:endParaRPr lang="en-US" sz="1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用该滑轮组提升不同的物体，物体越重，其机械效率越大；</a:t>
            </a:r>
            <a:endParaRPr lang="en-US" sz="1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用该滑轮组分别提升水面下和水面上的同一物体，其机械效率相等；</a:t>
            </a:r>
            <a:endParaRPr lang="en-US" sz="1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其他条件不变，仅将滑轮组中的动滑轮重力变大，其机械效率变大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76145" y="1550689"/>
            <a:ext cx="400050" cy="36793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88853312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考点三：机械效率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7025" y="1186570"/>
            <a:ext cx="8613140" cy="30071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【点睛】（</a:t>
            </a:r>
            <a:r>
              <a:rPr lang="en-US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）由图知，</a:t>
            </a:r>
            <a:r>
              <a:rPr lang="en-US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n=3</a:t>
            </a:r>
            <a:r>
              <a:rPr lang="zh-CN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，不计一切摩擦和绳重，拉力</a:t>
            </a:r>
            <a:r>
              <a:rPr lang="en-US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F=1/3（G+G轮）；（2）不计一切摩擦和绳重，用该滑轮组提升不同的物体，η=                                       ；（3）用该滑轮组分别提升水面下和水面上的同一物体，好像滑轮组提升的物体重力不同，其机械效率不相等；（4）若只将滑轮组中的动滑轮重力变大，将同一物体提升相同的高度（其他条件相同），有用功相同、额外功增大、总功增大，有用功与总功的比值减小。本题考查了使用滑轮组时拉力、机械效率的计算，注意利用好条件：不计一切摩擦和绳重。</a:t>
            </a:r>
          </a:p>
        </p:txBody>
      </p:sp>
      <p:pic>
        <p:nvPicPr>
          <p:cNvPr id="3" name="图片 -214748206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3771" y="1698374"/>
            <a:ext cx="2574925" cy="4608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15353592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1" y="450056"/>
            <a:ext cx="179133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一：杠杆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979048"/>
            <a:ext cx="8834755" cy="3840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1.杠杆：在力的作用下能绕着固定点转动的硬棒，这根硬棒就叫杠杆。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（1）“硬棒”泛指有一定长度的，在外力作用下不变形的物体。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（2）杠杆可以是直的，也可以是任何形状的。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2.杠杆的七要素：（1）支点：杠杆绕着转动的固定点，用字母“O”表示。它可能在棒的某一端，也可能在棒的中间，在杠杆转动时，支点是相对固定；（2）动力：使杠杆转动的力叫动力，用“F</a:t>
            </a:r>
            <a:r>
              <a:rPr lang="zh-CN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”表示；（3）阻力：阻碍杠杆转动的力叫阻力，用“F</a:t>
            </a:r>
            <a:r>
              <a:rPr lang="zh-CN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”表示；（4）动力作用点：动力在杠杆上的作用点；（5）阻力作用点：阻力在杠杆上的作用点；（6）动力臂：从支点到动力作用线的</a:t>
            </a: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垂直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距离，用“</a:t>
            </a:r>
            <a:r>
              <a:rPr lang="en-US" alt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</a:t>
            </a:r>
            <a:r>
              <a:rPr lang="en-US" altLang="zh-CN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”表示；（7）阻力臂：从支点到阻力作用线的</a:t>
            </a: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垂直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距离，用“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</a:t>
            </a:r>
            <a:r>
              <a:rPr lang="en-US" altLang="zh-CN" sz="1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”表示。</a:t>
            </a:r>
          </a:p>
        </p:txBody>
      </p:sp>
    </p:spTree>
    <p:extLst>
      <p:ext uri="{BB962C8B-B14F-4D97-AF65-F5344CB8AC3E}">
        <p14:creationId xmlns:p14="http://schemas.microsoft.com/office/powerpoint/2010/main" val="3207030129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考点三：机械效率</a:t>
            </a:r>
          </a:p>
        </p:txBody>
      </p:sp>
      <p:pic>
        <p:nvPicPr>
          <p:cNvPr id="3" name="图片 -214748206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3799" y="1101269"/>
            <a:ext cx="2333625" cy="534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27026" y="1101270"/>
            <a:ext cx="8701405" cy="831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、由图知，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n=3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，不计一切摩擦和绳重，                                     所以拉力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的大小大于所提物体重力的三分之一，故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错误；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7026" y="1933269"/>
            <a:ext cx="8701405" cy="831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、不计一切摩擦和绳重，用该滑轮组提升不同的物体，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可见提升的物体越重，其机械效率越大，故B正确；</a:t>
            </a:r>
          </a:p>
        </p:txBody>
      </p:sp>
      <p:pic>
        <p:nvPicPr>
          <p:cNvPr id="9" name="图片 -214748206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61001" y="1946001"/>
            <a:ext cx="3343275" cy="548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327026" y="2765268"/>
            <a:ext cx="8701405" cy="19428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、用该滑轮组分别提升水面下和水面上的同一物体，由于物体在水中受到浮力，就好比用滑轮组提升的物体重力变小，所以其机械效率不相等，故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错误；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、仅将滑轮组中的动滑轮重力变大，将同一物体提升相同的高度（其他条件相同），有用功相同，由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lang="zh-CN" sz="16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=G</a:t>
            </a:r>
            <a:r>
              <a:rPr lang="zh-CN" sz="16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可知额外功增大，则总功增大，有用功与总功的比值减小，机械效率减小，故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错误。故选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2402443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考点三：机械效率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7026" y="1478757"/>
            <a:ext cx="6878955" cy="831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（2019·遂宁）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遂宁在“测量滑轮组机械效率”的实验中，某组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同学选择了如图所示的两种滑轮组进行多次实验，记录的实验效据如下表：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0" name="表格 9"/>
          <p:cNvGraphicFramePr/>
          <p:nvPr/>
        </p:nvGraphicFramePr>
        <p:xfrm>
          <a:off x="327026" y="2739805"/>
          <a:ext cx="7433945" cy="1617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6930"/>
                <a:gridCol w="1131570"/>
                <a:gridCol w="1697355"/>
                <a:gridCol w="1116965"/>
                <a:gridCol w="1534795"/>
                <a:gridCol w="1116330"/>
              </a:tblGrid>
              <a:tr h="52007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实验次数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钩码重G/N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钩码上升高度H/cm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拉力F/N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绳端移动距离S/cm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机械效率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0.5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1.5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0.8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62.5%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0.5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0.5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25.0%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1.5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0.7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53.6%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3970" marR="13970" marT="14005" marB="14005" anchor="ctr">
                    <a:lnL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-2147482199" descr="wps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9180" y="833592"/>
            <a:ext cx="1459230" cy="158315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09514085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考点三：机械效率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328920" y="1168109"/>
            <a:ext cx="400050" cy="36793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026" y="1168110"/>
            <a:ext cx="8656955" cy="2312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）根据表中数据可以判断出第一次实验所选择的是</a:t>
            </a:r>
            <a:r>
              <a:rPr lang="en-US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</a:t>
            </a: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（选填“甲”或“乙“）滑轮组。</a:t>
            </a:r>
          </a:p>
          <a:p>
            <a:pPr>
              <a:lnSpc>
                <a:spcPct val="150000"/>
              </a:lnSpc>
            </a:pP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）在第一次实验中，当</a:t>
            </a:r>
            <a:r>
              <a:rPr lang="en-US" sz="1600" b="0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</a:t>
            </a: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拉动滑轮组时，弹簧测力计示数如图丙所示，拉力</a:t>
            </a:r>
            <a:r>
              <a:rPr lang="en-US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</a:t>
            </a:r>
            <a:r>
              <a:rPr lang="en-US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______N</a:t>
            </a: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；该次实验滑轮组的机械效率是</a:t>
            </a:r>
            <a:r>
              <a:rPr lang="en-US" sz="1600" b="0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</a:t>
            </a: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（计算结果精确到</a:t>
            </a:r>
            <a:r>
              <a:rPr lang="en-US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0.1%</a:t>
            </a: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）。</a:t>
            </a:r>
          </a:p>
          <a:p>
            <a:pPr>
              <a:lnSpc>
                <a:spcPct val="150000"/>
              </a:lnSpc>
            </a:pP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）机械效率是机械性能好坏的重要标志结合生产生活实际，分析实验数据可知，下列提高机械效率的措施不可行的是</a:t>
            </a:r>
            <a:r>
              <a:rPr lang="en-US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</a:t>
            </a: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（选填符号）。</a:t>
            </a:r>
            <a:endParaRPr lang="en-US" sz="1600" b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．增加所提物重</a:t>
            </a:r>
            <a:r>
              <a:rPr lang="en-US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B</a:t>
            </a: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．减轻机械自重</a:t>
            </a:r>
            <a:r>
              <a:rPr lang="en-US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．机械加润滑油</a:t>
            </a:r>
            <a:r>
              <a:rPr lang="en-US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D</a:t>
            </a: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．增加重物上升高度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50845" y="1609890"/>
            <a:ext cx="1536700" cy="3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1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竖直向上匀速</a:t>
            </a:r>
            <a:endParaRPr lang="zh-CN" altLang="en-US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88721" y="1947910"/>
            <a:ext cx="559435" cy="3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0.4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717415" y="1947910"/>
            <a:ext cx="838200" cy="3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41.7%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742565" y="2643046"/>
            <a:ext cx="449580" cy="3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75958620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4" grpId="0"/>
      <p:bldP spid="11" grpId="0"/>
      <p:bldP spid="12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考点三：机械效率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6" y="1083446"/>
            <a:ext cx="8679815" cy="831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【点睛】（</a:t>
            </a:r>
            <a:r>
              <a:rPr lang="en-US" sz="16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6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）根据表中第一次实验数据可知钩码上升的高度和绳端移动的距离，根据</a:t>
            </a:r>
            <a:r>
              <a:rPr lang="en-US" sz="16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s=nh</a:t>
            </a:r>
            <a:r>
              <a:rPr lang="zh-CN" sz="16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求出绳子的有效股数，然后与甲乙装置绳子的有效股数相比较得出答案；</a:t>
            </a:r>
            <a:endParaRPr lang="zh-CN" altLang="en-US" sz="1600" b="0">
              <a:solidFill>
                <a:srgbClr val="1116C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7026" y="1915445"/>
            <a:ext cx="8679815" cy="831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sz="16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6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）实验中要匀速拉动弹簧测力计，这样示数才与拉力相同，并有利于准确读数；根据弹簧测力计的分度值读出拉力的大小，                                      求出该次实验滑轮组的机械效率；</a:t>
            </a:r>
          </a:p>
        </p:txBody>
      </p:sp>
      <p:pic>
        <p:nvPicPr>
          <p:cNvPr id="4" name="图片 -214748206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3900" y="2304390"/>
            <a:ext cx="2228850" cy="534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327026" y="2839110"/>
            <a:ext cx="8679815" cy="12018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sz="1600" b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1600" b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）分析表格数据得出影响滑轮组的因素和利用                                                          ×100%得出提高滑轮组机械效率的方法。本题考查了滑轮组机械效率的测量实验，涉及到实验的注意事项、弹簧测力计的读数、机械效率的计算等，分析数据得出有用的信息是关键。</a:t>
            </a:r>
          </a:p>
        </p:txBody>
      </p:sp>
      <p:pic>
        <p:nvPicPr>
          <p:cNvPr id="7" name="图片 -214748206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2035" y="2839111"/>
            <a:ext cx="3783330" cy="50352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36593431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考点三：机械效率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27025" y="1080263"/>
            <a:ext cx="8723630" cy="13412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zh-CN" sz="1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sz="1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2018•</a:t>
            </a:r>
            <a:r>
              <a:rPr lang="zh-CN" sz="1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枣庄）</a:t>
            </a:r>
            <a:r>
              <a:rPr lang="zh-CN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如图所示，用相同的滑轮安装成甲、乙两种装置，分别用</a:t>
            </a:r>
            <a:r>
              <a:rPr lang="en-US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sz="1800" b="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sz="1800" b="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匀速提升重力为</a:t>
            </a:r>
            <a:r>
              <a:rPr lang="en-US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en-US" sz="1800" b="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en-US" sz="1800" b="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en-US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两物体，不计绳重和摩擦。若</a:t>
            </a:r>
            <a:r>
              <a:rPr lang="en-US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en-US" sz="1800" b="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＞</a:t>
            </a:r>
            <a:r>
              <a:rPr lang="en-US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en-US" sz="1800" b="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，则</a:t>
            </a:r>
            <a:r>
              <a:rPr lang="en-US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η</a:t>
            </a:r>
            <a:r>
              <a:rPr lang="zh-CN" sz="1800" b="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</a:t>
            </a:r>
            <a:r>
              <a:rPr lang="zh-CN" sz="1800" b="0" u="sng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 　</a:t>
            </a:r>
            <a:r>
              <a:rPr lang="en-US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η</a:t>
            </a:r>
            <a:r>
              <a:rPr lang="zh-CN" sz="1800" b="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乙</a:t>
            </a:r>
            <a:r>
              <a:rPr lang="zh-CN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；若</a:t>
            </a:r>
            <a:r>
              <a:rPr lang="en-US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sz="1800" b="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en-US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=F</a:t>
            </a:r>
            <a:r>
              <a:rPr lang="en-US" sz="1800" b="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，则</a:t>
            </a:r>
            <a:r>
              <a:rPr lang="en-US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en-US" sz="1800" b="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1800" b="0" u="sng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 　</a:t>
            </a:r>
            <a:r>
              <a:rPr lang="en-US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en-US" sz="1800" b="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。（选填</a:t>
            </a:r>
            <a:r>
              <a:rPr lang="en-US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＞</a:t>
            </a:r>
            <a:r>
              <a:rPr lang="en-US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＜</a:t>
            </a:r>
            <a:r>
              <a:rPr lang="en-US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lang="en-US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“=”</a:t>
            </a:r>
            <a:r>
              <a:rPr lang="zh-CN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1800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1" name="图片24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603626" y="2421519"/>
            <a:ext cx="1936115" cy="229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8177531" y="1567240"/>
            <a:ext cx="263853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&gt;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72335" y="1988650"/>
            <a:ext cx="226983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&lt;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34567321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4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考点三：机械效率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6" y="1071987"/>
            <a:ext cx="8656955" cy="13412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【点睛】（</a:t>
            </a:r>
            <a:r>
              <a:rPr lang="en-US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）不计绳重和摩擦，克服物体重力做的功为有用功，克服物体重力和动滑轮重力做的功为总功，根据                                                            结合G</a:t>
            </a:r>
            <a:r>
              <a:rPr lang="zh-CN" sz="1800" b="0" baseline="-250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＞G</a:t>
            </a:r>
            <a:r>
              <a:rPr lang="zh-CN" sz="1800" b="0" baseline="-250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比较两滑轮组的机械效率关系；</a:t>
            </a:r>
          </a:p>
        </p:txBody>
      </p:sp>
      <p:pic>
        <p:nvPicPr>
          <p:cNvPr id="103" name="图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7420" y="1538594"/>
            <a:ext cx="3803650" cy="527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图片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9830" y="2557745"/>
            <a:ext cx="1352550" cy="4965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61315" y="2499818"/>
            <a:ext cx="8656320" cy="9243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）由图可知滑轮组绳子的有效股数，根据                     ，结合</a:t>
            </a:r>
            <a:r>
              <a:rPr lang="en-US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sz="1800" b="0" baseline="-250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en-US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=F</a:t>
            </a:r>
            <a:r>
              <a:rPr lang="en-US" sz="1800" b="0" baseline="-250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得出提升物体的重力关系。</a:t>
            </a:r>
            <a:endParaRPr lang="zh-CN" altLang="en-US" sz="1800" b="0">
              <a:solidFill>
                <a:srgbClr val="1116C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2316235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考点三：机械效率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7026" y="1000691"/>
            <a:ext cx="8656955" cy="9243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【解析】（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）不计绳重和摩擦，克服物体重力做的功为有用功，克服物体重力和动滑轮重力做的功为总功，则滑轮组的机械效率：</a:t>
            </a:r>
            <a:endParaRPr lang="zh-CN" altLang="en-US" sz="1800" b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5" name="图片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5480" y="1924676"/>
            <a:ext cx="5273040" cy="770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图片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025" y="2695564"/>
            <a:ext cx="5270500" cy="8179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5597525" y="2876668"/>
            <a:ext cx="3180080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所以，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en-US" sz="18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＞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en-US" sz="18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时，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η</a:t>
            </a:r>
            <a:r>
              <a:rPr lang="zh-CN" sz="18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＞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η</a:t>
            </a:r>
            <a:r>
              <a:rPr lang="zh-CN" sz="18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乙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7026" y="3580716"/>
            <a:ext cx="8656955" cy="6467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（2）由图可知，n</a:t>
            </a:r>
            <a:r>
              <a:rPr lang="zh-CN" sz="18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=2，n</a:t>
            </a:r>
            <a:r>
              <a:rPr lang="zh-CN" sz="18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乙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=3，由F=</a:t>
            </a:r>
            <a:r>
              <a:rPr lang="en-US" alt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1/n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（G+G</a:t>
            </a:r>
            <a:r>
              <a:rPr lang="zh-CN" sz="18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）可得，提升物体的重力：G=nF﹣G</a:t>
            </a:r>
            <a:r>
              <a:rPr lang="zh-CN" sz="18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27026" y="4227473"/>
            <a:ext cx="5051425" cy="9243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则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sz="18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=F</a:t>
            </a:r>
            <a:r>
              <a:rPr lang="en-US" sz="18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时，提升物体的重力关系为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en-US" sz="18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＜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en-US" sz="18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故答案为：＞；＜。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1977434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0" y="435415"/>
            <a:ext cx="191516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考点一：杠杆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7910196" y="1360354"/>
            <a:ext cx="254235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A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6" y="1220308"/>
            <a:ext cx="8668385" cy="507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sz="1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（2017•德州）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如图所示的四种情景中，使用的工具属于费力杠杆的是（　）。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-214748206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756" y="2143337"/>
            <a:ext cx="7765415" cy="191480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12312038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0" y="435415"/>
            <a:ext cx="191516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考点一：杠杆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2658110" y="1648085"/>
            <a:ext cx="236601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B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7026" y="1138827"/>
            <a:ext cx="8668385" cy="9243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（2019·河南）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如图开瓶器开启瓶盖时可抽象为一杠杆，不计自重。下图能正确表示它工作示意图的是（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-2147482314" descr="wps8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1440" y="1994380"/>
            <a:ext cx="1131570" cy="19574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-214748206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025" y="2182168"/>
            <a:ext cx="7066280" cy="176967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6310341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0" y="435415"/>
            <a:ext cx="191516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考点一：杠杆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327026" y="1079626"/>
            <a:ext cx="8679815" cy="13412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alt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（2019·达州）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轻质杠杆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OABC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能够绕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点转动，已知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OA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BC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20cm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AB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30cm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，在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点用细线悬挂重为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100N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的物体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，为了使杠杆在如图所示的位置平衡，请在杠杆上作出所施加最小动力的图示（不要求写出计算过程）。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-2147482338" descr="wps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4545" y="2420883"/>
            <a:ext cx="2344420" cy="2429794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1" name="直接连接符 10"/>
          <p:cNvCxnSpPr/>
          <p:nvPr/>
        </p:nvCxnSpPr>
        <p:spPr>
          <a:xfrm>
            <a:off x="3510280" y="2710523"/>
            <a:ext cx="2089150" cy="1280782"/>
          </a:xfrm>
          <a:prstGeom prst="line">
            <a:avLst/>
          </a:prstGeom>
          <a:noFill/>
          <a:ln w="28575" cap="flat" cmpd="sng">
            <a:solidFill>
              <a:srgbClr val="C00000"/>
            </a:solidFill>
            <a:prstDash val="sysDot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直接箭头连接符 11"/>
          <p:cNvCxnSpPr/>
          <p:nvPr/>
        </p:nvCxnSpPr>
        <p:spPr>
          <a:xfrm flipV="1">
            <a:off x="5610225" y="3123022"/>
            <a:ext cx="577850" cy="857462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文本框 12"/>
          <p:cNvSpPr txBox="1"/>
          <p:nvPr/>
        </p:nvSpPr>
        <p:spPr>
          <a:xfrm>
            <a:off x="5728970" y="2710523"/>
            <a:ext cx="1066800" cy="36793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F</a:t>
            </a:r>
            <a:r>
              <a:rPr kumimoji="0" lang="en-US" altLang="zh-CN" sz="1800" b="0" i="0" baseline="-2500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1</a:t>
            </a: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=40N</a:t>
            </a:r>
          </a:p>
        </p:txBody>
      </p:sp>
    </p:spTree>
    <p:extLst>
      <p:ext uri="{BB962C8B-B14F-4D97-AF65-F5344CB8AC3E}">
        <p14:creationId xmlns:p14="http://schemas.microsoft.com/office/powerpoint/2010/main" val="4097899383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1" y="450056"/>
            <a:ext cx="179133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一：杠杆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979048"/>
            <a:ext cx="8834755" cy="3840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注意：无论动力还是阻力，都是作用在杠杆上的力，但这两个力的作用效果正好相反。一般情况下，把人施加给杠杆的力或使杠杆按照人的意愿转动的力叫做动力，而把阻碍杠杆按照需要方向转动的力叫阻力。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力臂是点到线的距离，而不是支点到力的</a:t>
            </a: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作用点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的距离。力的作用线通过支点的，其力臂为零，对杠杆的转动不起作用。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3.杠杆示意图的画法：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（1）根据题意先确定支点O；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（2）确定动力和阻力并用虚线将其作用线延长；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（3）从支点向力的作用线画垂线，并用l</a:t>
            </a:r>
            <a:r>
              <a:rPr lang="zh-CN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和l</a:t>
            </a:r>
            <a:r>
              <a:rPr lang="zh-CN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分别表示动力臂和阻力臂；</a:t>
            </a:r>
          </a:p>
        </p:txBody>
      </p:sp>
    </p:spTree>
    <p:extLst>
      <p:ext uri="{BB962C8B-B14F-4D97-AF65-F5344CB8AC3E}">
        <p14:creationId xmlns:p14="http://schemas.microsoft.com/office/powerpoint/2010/main" val="1478008783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0" y="435415"/>
            <a:ext cx="191516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考点一：杠杆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27026" y="1000691"/>
            <a:ext cx="8668385" cy="25908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sz="1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（2019·泸州）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如图所示，在</a:t>
            </a:r>
            <a:r>
              <a:rPr 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探究杠杆平衡条件</a:t>
            </a:r>
            <a:r>
              <a:rPr 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的实验中，轻质杠杆上每个小格长度均为</a:t>
            </a:r>
            <a:r>
              <a:rPr 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2cm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，在</a:t>
            </a:r>
            <a:r>
              <a:rPr 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点竖直悬挂</a:t>
            </a:r>
            <a:r>
              <a:rPr 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个重均为</a:t>
            </a:r>
            <a:r>
              <a:rPr 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0.5N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的钩码，当在</a:t>
            </a:r>
            <a:r>
              <a:rPr 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点用与水平方向成</a:t>
            </a:r>
            <a:r>
              <a:rPr 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30°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角的动力</a:t>
            </a:r>
            <a:r>
              <a:rPr 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拉杠杆，使杠杆在水平位置平衡。对该杠杆此状态的判断，下列说法中正确的是（</a:t>
            </a:r>
            <a:r>
              <a:rPr 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A.杠杆的动力臂为8cm；     B. 该杠杆为费力杠杆；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C.该杠杆的阻力大小为0.5N；D. 动力F的大小为0.5N</a:t>
            </a:r>
          </a:p>
        </p:txBody>
      </p:sp>
      <p:pic>
        <p:nvPicPr>
          <p:cNvPr id="3" name="图片 -2147482241" descr="wps5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2366" y="2477538"/>
            <a:ext cx="2527935" cy="16582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522096" y="2344494"/>
            <a:ext cx="254235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17545856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0" y="435415"/>
            <a:ext cx="191516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考点二：滑轮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321811" y="1566603"/>
            <a:ext cx="226983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7026" y="1080263"/>
            <a:ext cx="8635365" cy="13412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（2019·海南）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如图，小谦想把被台风刮倒的树拉正。他把绳子的一端系在乙树上，然后绕过甲树用力拉绳子，这样做有_______段绳子拉甲树。如果不计绳重和摩擦，甲树受300N拉力，则小谦对绳子的拉力至少为_______N。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-2147482238" descr="wps10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9575" y="2421519"/>
            <a:ext cx="3390900" cy="23655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5236846" y="1934542"/>
            <a:ext cx="492125" cy="36793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398727082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  <p:bldP spid="10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0" y="435415"/>
            <a:ext cx="191516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考点二：滑轮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6148070" y="2098141"/>
            <a:ext cx="236601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B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026" y="1124823"/>
            <a:ext cx="8635365" cy="13412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sz="1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（2017·益阳）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如图所示，用完全相同的四个滑轮和两根相同的细绳组成甲、乙两个滑轮组，在各自的自由端施加大小分别为</a:t>
            </a:r>
            <a:r>
              <a:rPr 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sz="1800" b="0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sz="1800" b="0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的拉力，将相同的重物缓慢提升相同的高度（不计绳重和一切摩擦）。下列说法正确的是（　）。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7025" y="2466079"/>
            <a:ext cx="5679440" cy="13388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A．拉力F</a:t>
            </a:r>
            <a:r>
              <a:rPr lang="en-US" sz="1800" b="0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小于拉力</a:t>
            </a:r>
            <a:r>
              <a:rPr 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sz="1800" b="0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</a:p>
          <a:p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B．甲、乙两滑轮组的机械效率相同；</a:t>
            </a:r>
          </a:p>
          <a:p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C．甲、乙两滑轮组中的动滑轮都是费力机械；</a:t>
            </a:r>
          </a:p>
          <a:p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D．甲、乙两滑轮组中绳子自由端移动的距离相等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-2147482294" descr="菁优网：http://www.jyeoo.com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3480" y="2536102"/>
            <a:ext cx="1635760" cy="216307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11252751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4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0" y="435415"/>
            <a:ext cx="191516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考点二：滑轮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4904105" y="2811101"/>
            <a:ext cx="561340" cy="36793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80%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7026" y="1082172"/>
            <a:ext cx="8623935" cy="25908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（2019·达州）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救援车工作原理如图所示，当车载电机对钢绳施加的拉力F大小为2.5×10</a:t>
            </a:r>
            <a:r>
              <a:rPr lang="en-US" sz="1800" b="0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时，小车A恰能匀速缓慢地沿斜面上升。已知小车A的质量为1t，斜面高为2m，斜面长为5m（不计车长、钢绳重、动滑轮重、钢绳与滑轮间的摩擦和滑轮与轴间的摩擦，g＝10Nkg）在小车A由水平路面被拖上救援车的过程中，钢绳所做的有用功为</a:t>
            </a:r>
            <a:r>
              <a:rPr lang="en-US" sz="1800" b="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J，整个装置的机械效率为</a:t>
            </a:r>
            <a:r>
              <a:rPr lang="en-US" sz="1800" b="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，小车A与斜面间的摩擦力大小为</a:t>
            </a:r>
            <a:r>
              <a:rPr lang="en-US" sz="1800" b="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-2147482205" descr="wps7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8695" y="3417117"/>
            <a:ext cx="5102860" cy="13177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1330325" y="2811101"/>
            <a:ext cx="1036320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2×10</a:t>
            </a:r>
            <a:r>
              <a:rPr lang="en-US" sz="1800" b="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zh-CN" alt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2461" y="3180312"/>
            <a:ext cx="95821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1×10</a:t>
            </a:r>
            <a:r>
              <a:rPr lang="en-US" sz="1800" b="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zh-CN" alt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4668322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7" grpId="0"/>
      <p:bldP spid="9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0" y="435415"/>
            <a:ext cx="191516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考点二：滑轮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4341495" y="3289803"/>
            <a:ext cx="758190" cy="3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600W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60351" y="1000691"/>
            <a:ext cx="8623935" cy="37856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（2019·达州）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如图所示，工人准备用一根最多能承受</a:t>
            </a:r>
            <a:r>
              <a:rPr lang="en-US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400N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力的绳子（若超过绳子将断裂）绕成的滑轮组先后打捞水中材料相同、体积不同的实心物体</a:t>
            </a:r>
            <a:r>
              <a:rPr lang="en-US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．完全露出水面的物体</a:t>
            </a:r>
            <a:r>
              <a:rPr lang="en-US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被此装置匀速提起时绳子达到最大拉力。已知动滑轮的质量为</a:t>
            </a:r>
            <a:r>
              <a:rPr lang="en-US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20kg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（绳的质量、绳与滑轮的摩擦、滑轮与轴的摩擦以及水的阻力均不计，连接动滑轮与物体间的钢绳不会断裂，</a:t>
            </a:r>
            <a:r>
              <a:rPr lang="en-US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10N/kg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）。求：</a:t>
            </a:r>
          </a:p>
          <a:p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）物体</a:t>
            </a:r>
            <a:r>
              <a:rPr lang="en-US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完全露出水面后以</a:t>
            </a:r>
            <a:r>
              <a:rPr lang="en-US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0.5m/s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的速度匀速上升时，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物体</a:t>
            </a:r>
            <a:r>
              <a:rPr lang="en-US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的重力和工人拉力的功率分别是多少。</a:t>
            </a:r>
          </a:p>
          <a:p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）在物体</a:t>
            </a:r>
            <a:r>
              <a:rPr lang="en-US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浸没在水中匀速上升的过程中，滑轮组的机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械效率为</a:t>
            </a:r>
            <a:r>
              <a:rPr lang="en-US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75%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，物体</a:t>
            </a:r>
            <a:r>
              <a:rPr lang="en-US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的密度是多少。</a:t>
            </a:r>
          </a:p>
          <a:p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）若用该滑轮组打捞体积为</a:t>
            </a:r>
            <a:r>
              <a:rPr lang="en-US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50dm</a:t>
            </a:r>
            <a:r>
              <a:rPr lang="en-US" sz="1600" b="0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的物体</a:t>
            </a:r>
            <a:r>
              <a:rPr lang="en-US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时，物体</a:t>
            </a:r>
            <a:r>
              <a:rPr lang="en-US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多露出多少体积时绳子将断裂。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-2147482144" descr="wps3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6996" y="2615674"/>
            <a:ext cx="1170305" cy="23954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3763283" y="3710486"/>
            <a:ext cx="1646555" cy="3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sz="1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2.5×10</a:t>
            </a:r>
            <a:r>
              <a:rPr lang="en-US" sz="1600" b="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sz="1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kg/m</a:t>
            </a:r>
            <a:r>
              <a:rPr lang="en-US" sz="1600" b="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17332" y="4411898"/>
            <a:ext cx="913765" cy="3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sz="1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25dm</a:t>
            </a:r>
            <a:r>
              <a:rPr lang="en-US" sz="1600" b="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4111333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11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25927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考点三：机械效率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327026" y="1000691"/>
            <a:ext cx="8623935" cy="21738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（2017•德州）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如图所示的滑轮组中，动滑轮重1N，小强用6N的拉力F通过该滑轮组匀速拉起重10N的物体，物体沿竖直方向上升0.4m。此过程中，额外功和机械效率分别是（ 　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A．0.4J、83.3%   B．0.8J、91.7%   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C．0.8J、83.3%   D．0.4J、91.7%</a:t>
            </a:r>
          </a:p>
        </p:txBody>
      </p:sp>
      <p:pic>
        <p:nvPicPr>
          <p:cNvPr id="3" name="图片 -2147482287" descr="学科网(www.zxxk.com)--教育资源门户，提供试卷、教案、课件、论文、素材及各类教学资源下载，还有大量而丰富的教学相关资讯！"/>
          <p:cNvPicPr>
            <a:picLocks noChangeAspect="1"/>
          </p:cNvPicPr>
          <p:nvPr/>
        </p:nvPicPr>
        <p:blipFill>
          <a:blip r:embed="rId3" cstate="print"/>
          <a:srcRect r="2777" b="1234"/>
          <a:stretch>
            <a:fillRect/>
          </a:stretch>
        </p:blipFill>
        <p:spPr>
          <a:xfrm>
            <a:off x="5502910" y="2166254"/>
            <a:ext cx="1093470" cy="2511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1776095" y="1903349"/>
            <a:ext cx="458470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41573222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230314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考点三：机械效率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2743200" y="1947909"/>
            <a:ext cx="458470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A</a:t>
            </a:r>
          </a:p>
        </p:txBody>
      </p:sp>
      <p:pic>
        <p:nvPicPr>
          <p:cNvPr id="3" name="图片 -214748208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2500" y="2121058"/>
            <a:ext cx="2223770" cy="23495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27026" y="1000691"/>
            <a:ext cx="8646795" cy="27238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2019·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黔南州中考二模）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分别用如图所示的（甲）、（乙）两个滑轮组，在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10s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内将重为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40N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的物体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匀速提升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1m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，每个滑轮的重均为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20N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，不计绳重及摩擦，下列有关说法正确的是（　　）。</a:t>
            </a:r>
          </a:p>
          <a:p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 甲和乙两滑轮组所做有用功相等；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 甲滑轮组的效率大于乙滑轮组的效率；</a:t>
            </a:r>
            <a:endParaRPr lang="en-US" sz="1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 F</a:t>
            </a:r>
            <a:r>
              <a:rPr lang="zh-CN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小于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zh-CN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乙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 F</a:t>
            </a:r>
            <a:r>
              <a:rPr lang="zh-CN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做功的功率小于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zh-CN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乙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做功的功率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4436278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230314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考点三：机械效率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2832735" y="1471117"/>
            <a:ext cx="657860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匀速</a:t>
            </a:r>
          </a:p>
        </p:txBody>
      </p:sp>
      <p:pic>
        <p:nvPicPr>
          <p:cNvPr id="3" name="图片 -2147482284" descr="学科网(www.zxxk.com)--教育资源门户，提供试卷、教案、课件、论文、素材及各类教学资源下载，还有大量而丰富的教学相关资讯！"/>
          <p:cNvPicPr>
            <a:picLocks noChangeAspect="1"/>
          </p:cNvPicPr>
          <p:nvPr/>
        </p:nvPicPr>
        <p:blipFill>
          <a:blip r:embed="rId3" cstate="print"/>
          <a:srcRect r="2116" b="844"/>
          <a:stretch>
            <a:fillRect/>
          </a:stretch>
        </p:blipFill>
        <p:spPr>
          <a:xfrm>
            <a:off x="7542530" y="2116602"/>
            <a:ext cx="1057910" cy="2708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327025" y="1000691"/>
            <a:ext cx="8613140" cy="21738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sz="1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（2017•天水）</a:t>
            </a: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如图为测量滑轮组机械效率的实验装置，钩码总重为6N。</a:t>
            </a:r>
          </a:p>
          <a:p>
            <a:pPr>
              <a:lnSpc>
                <a:spcPct val="150000"/>
              </a:lnSpc>
            </a:pP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（1）实验时应竖直向上</a:t>
            </a:r>
            <a:r>
              <a:rPr lang="zh-CN" sz="1800" b="0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en-US" sz="1800" b="0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1800" b="0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拉动弹簧测力计，测得拉力大小为2.5N；</a:t>
            </a:r>
          </a:p>
          <a:p>
            <a:pPr>
              <a:lnSpc>
                <a:spcPct val="150000"/>
              </a:lnSpc>
            </a:pP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（2）若钩码上升的高度为10cm，该滑轮组的机械效率为</a:t>
            </a:r>
            <a:r>
              <a:rPr lang="zh-CN" sz="1800" b="0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en-US" sz="1800" b="0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1800" b="0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（3）若仅增加钩码的质量，则该滑轮组的机械效率将</a:t>
            </a:r>
            <a:r>
              <a:rPr lang="zh-CN" sz="1800" b="0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en-US" sz="1800" b="0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sz="1800" b="0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（选填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“增大”、“减小”或“不变”）。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00775" y="1903349"/>
            <a:ext cx="657860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80%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816600" y="2294205"/>
            <a:ext cx="657860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增大</a:t>
            </a:r>
          </a:p>
        </p:txBody>
      </p:sp>
    </p:spTree>
    <p:extLst>
      <p:ext uri="{BB962C8B-B14F-4D97-AF65-F5344CB8AC3E}">
        <p14:creationId xmlns:p14="http://schemas.microsoft.com/office/powerpoint/2010/main" val="3722387968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1" y="450056"/>
            <a:ext cx="179133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一：杠杆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979047"/>
            <a:ext cx="8834755" cy="30071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第一步：先确定支点，即杠杆绕着某点转动，用字母“O”表示。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第二步：确定动力和阻力。人的愿望是将石头翘起，则人应向下用力，画出此力即为动力用“F</a:t>
            </a:r>
            <a:r>
              <a:rPr lang="zh-CN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”表示。这个力F</a:t>
            </a:r>
            <a:r>
              <a:rPr lang="zh-CN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作用效果是使杠杆逆时针转动。而阻力的作用效果恰好与动力作用效果相反，在阻力的作用下杠杆应朝着顺时针方向转动，则阻力是石头施加给杠杆的，方向向下,用“F</a:t>
            </a:r>
            <a:r>
              <a:rPr lang="zh-CN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”表示。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第三步：画出动力臂和阻力臂，将力的作用线正向或反向延长，由支点向力的作用线作垂线，并标明相应的“l</a:t>
            </a:r>
            <a:r>
              <a:rPr lang="zh-CN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”“l</a:t>
            </a:r>
            <a:r>
              <a:rPr lang="zh-CN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”， “l</a:t>
            </a:r>
            <a:r>
              <a:rPr lang="zh-CN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”“l</a:t>
            </a:r>
            <a:r>
              <a:rPr lang="zh-CN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”分别表示动力臂和阻力臂。</a:t>
            </a:r>
          </a:p>
        </p:txBody>
      </p:sp>
    </p:spTree>
    <p:extLst>
      <p:ext uri="{BB962C8B-B14F-4D97-AF65-F5344CB8AC3E}">
        <p14:creationId xmlns:p14="http://schemas.microsoft.com/office/powerpoint/2010/main" val="500528344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1" y="450056"/>
            <a:ext cx="179133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一：杠杆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979048"/>
            <a:ext cx="8834755" cy="30536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4.杠杆的平衡条件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（1）杠杆的平衡：当杠杆在动力和阻力的作用下静止时，我们就说杠杆平衡了。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（2）杠杆的平衡条件实验：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）首先调节杠杆两端的螺母，使杠杆在水平位置平衡。当杠杆在水平位置平衡时，这样就可以由杠杆上的刻度直接读出力臂实物大小了。由此，只有杠杆在水平位置平衡时，我们才能够直接从杠杆上读出动力臂和阻力臂的大小，因此本实验要求杠杆在水平位置平衡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2）在实验过程中绝不能再调节螺母。因为实验过程中再调节平衡螺母，就会破坏原有的平衡。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（3）杠杆的平衡条件：</a:t>
            </a:r>
            <a:r>
              <a:rPr lang="zh-CN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动力×动力臂=阻力×阻力臂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，或F</a:t>
            </a:r>
            <a:r>
              <a:rPr lang="zh-CN" sz="16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</a:t>
            </a:r>
            <a:r>
              <a:rPr lang="zh-CN" sz="16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=F</a:t>
            </a:r>
            <a:r>
              <a:rPr lang="zh-CN" sz="16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</a:t>
            </a:r>
            <a:r>
              <a:rPr lang="zh-CN" sz="16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959455200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1" y="450056"/>
            <a:ext cx="179133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一：杠杆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834755" cy="34234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5.杠杆的应用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（1）省力杠杆：动力臂l</a:t>
            </a:r>
            <a:r>
              <a:rPr lang="zh-CN" sz="16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＞阻力臂l</a:t>
            </a:r>
            <a:r>
              <a:rPr lang="zh-CN" sz="16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，则平衡时F</a:t>
            </a:r>
            <a:r>
              <a:rPr lang="zh-CN" sz="16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＜F</a:t>
            </a:r>
            <a:r>
              <a:rPr lang="zh-CN" sz="16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，这种杠杆使用时可省力（即用较小的动力就可以克服较大的阻力），但却费了距离（即动力作用点移动的距离大于阻力作用点移动的距离，并且比不使用杠杆，力直接作用在物体上移动的距离大）。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（2）费力杠杆：动力臂l</a:t>
            </a:r>
            <a:r>
              <a:rPr lang="zh-CN" sz="16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＜阻力臂l</a:t>
            </a:r>
            <a:r>
              <a:rPr lang="zh-CN" sz="16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，则平衡时F</a:t>
            </a:r>
            <a:r>
              <a:rPr lang="zh-CN" sz="16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＞F</a:t>
            </a:r>
            <a:r>
              <a:rPr lang="zh-CN" sz="16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，这种杠杆叫做费力杠杆。使用费力杠杆时虽然费了力（动力大于阻力），但却省距离（可使动力作用点比阻力作用点少移动距离）。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（3）等臂杠杆：动力臂l</a:t>
            </a:r>
            <a:r>
              <a:rPr lang="zh-CN" sz="16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=阻力臂l</a:t>
            </a:r>
            <a:r>
              <a:rPr lang="zh-CN" sz="16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，则平衡时F</a:t>
            </a:r>
            <a:r>
              <a:rPr lang="zh-CN" sz="16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=F</a:t>
            </a:r>
            <a:r>
              <a:rPr lang="zh-CN" sz="16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，这种杠杆叫做等臂杠杆。使用这种杠杆既不省力，也不费力，即不省距离也不费距离。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既省力又省距离的杠杆时不存在的。</a:t>
            </a:r>
          </a:p>
        </p:txBody>
      </p:sp>
    </p:spTree>
    <p:extLst>
      <p:ext uri="{BB962C8B-B14F-4D97-AF65-F5344CB8AC3E}">
        <p14:creationId xmlns:p14="http://schemas.microsoft.com/office/powerpoint/2010/main" val="3816767033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1" y="450056"/>
            <a:ext cx="179133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二：滑轮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834755" cy="379396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1.滑轮定义：周边有槽，中心有一转动的轮子叫滑轮。因为滑轮可以连续旋转，因此可看作是能够连续旋转的杠杆，仍可以用杠杆的平衡条件来分析。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根据使用情况不同，滑轮可分为定滑轮和动滑轮。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2.定滑轮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（1）定义：工作时，中间的轴固定不动的滑轮叫定滑轮。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（2）实质：是个等臂杠杆。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轴心O点固定不动为支点，其动力臂和阻力臂都等于圆的半径r，根据杠杆的平衡条件可知，因为重物匀速上升时不省力。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（3）特点：不省力，但可改变力的方向。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所谓“改变力的方向”是指我们施加某一方向的力能得到一个与该力方向不同的力。</a:t>
            </a:r>
          </a:p>
        </p:txBody>
      </p:sp>
    </p:spTree>
    <p:extLst>
      <p:ext uri="{BB962C8B-B14F-4D97-AF65-F5344CB8AC3E}">
        <p14:creationId xmlns:p14="http://schemas.microsoft.com/office/powerpoint/2010/main" val="1576707703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1" y="450056"/>
            <a:ext cx="179133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二：滑轮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834755" cy="379396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（4）动力移动的距离与重物移动的距离相等。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对于定滑轮来说，无论朝哪个方向用力，定滑轮都是一个等臂杠杆，所用拉力都等于物体的重力G。（不计绳重和摩擦）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3.动滑轮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（1）定义：工作时，轴随重物一起移动的滑轮叫动滑轮。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（2）实质：是一个动力臂为阻力臂二倍的杠杆。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（3）特点：省一半力，但不能改变力的方向。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（4）动力移动的距离是重物移动距离的2倍。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对于动滑轮来说：1）动滑轮在移动的过程中，支点也在不停地移动；2）动滑轮省一半力的条件是：动滑轮与重物一起匀速移动，动力F1的方向与并排绳子平行，不计动滑轮重、绳重和摩擦。</a:t>
            </a:r>
          </a:p>
        </p:txBody>
      </p:sp>
    </p:spTree>
    <p:extLst>
      <p:ext uri="{BB962C8B-B14F-4D97-AF65-F5344CB8AC3E}">
        <p14:creationId xmlns:p14="http://schemas.microsoft.com/office/powerpoint/2010/main" val="209772158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5710</Words>
  <Application>Microsoft Office PowerPoint</Application>
  <PresentationFormat>全屏显示(16:9)</PresentationFormat>
  <Paragraphs>330</Paragraphs>
  <Slides>47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49" baseType="lpstr">
      <vt:lpstr>Office 主题</vt:lpstr>
      <vt:lpstr>Microsoft 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9</cp:revision>
  <dcterms:created xsi:type="dcterms:W3CDTF">2020-03-15T12:28:02Z</dcterms:created>
  <dcterms:modified xsi:type="dcterms:W3CDTF">2020-03-15T00:06:40Z</dcterms:modified>
</cp:coreProperties>
</file>