
<file path=[Content_Types].xml><?xml version="1.0" encoding="utf-8"?>
<Types xmlns="http://schemas.openxmlformats.org/package/2006/content-types">
  <Default Extension="jpeg" ContentType="image/jpeg"/>
  <Default Extension="vml" ContentType="application/vnd.openxmlformats-officedocument.vmlDrawing"/>
  <Default Extension="bin" ContentType="application/vnd.openxmlformats-officedocument.oleObject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handoutMasterIdLst>
    <p:handoutMasterId r:id="rId23"/>
  </p:handoutMasterIdLst>
  <p:sldIdLst>
    <p:sldId id="317" r:id="rId3"/>
    <p:sldId id="258" r:id="rId4"/>
    <p:sldId id="293" r:id="rId6"/>
    <p:sldId id="323" r:id="rId7"/>
    <p:sldId id="315" r:id="rId8"/>
    <p:sldId id="263" r:id="rId9"/>
    <p:sldId id="295" r:id="rId10"/>
    <p:sldId id="296" r:id="rId11"/>
    <p:sldId id="308" r:id="rId12"/>
    <p:sldId id="318" r:id="rId13"/>
    <p:sldId id="337" r:id="rId14"/>
    <p:sldId id="319" r:id="rId15"/>
    <p:sldId id="320" r:id="rId16"/>
    <p:sldId id="324" r:id="rId17"/>
    <p:sldId id="338" r:id="rId18"/>
    <p:sldId id="321" r:id="rId19"/>
    <p:sldId id="325" r:id="rId20"/>
    <p:sldId id="310" r:id="rId21"/>
    <p:sldId id="292" r:id="rId22"/>
  </p:sldIdLst>
  <p:sldSz cx="12192000" cy="6858000"/>
  <p:notesSz cx="6858000" cy="9144000"/>
  <p:custDataLst>
    <p:tags r:id="rId2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7117"/>
    <a:srgbClr val="FF9900"/>
    <a:srgbClr val="177743"/>
    <a:srgbClr val="FF9B01"/>
    <a:srgbClr val="DE0023"/>
    <a:srgbClr val="1A804A"/>
    <a:srgbClr val="A7EA65"/>
    <a:srgbClr val="6DC01A"/>
    <a:srgbClr val="529013"/>
    <a:srgbClr val="1470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969" autoAdjust="0"/>
    <p:restoredTop sz="94614" autoAdjust="0"/>
  </p:normalViewPr>
  <p:slideViewPr>
    <p:cSldViewPr snapToGrid="0" showGuides="1">
      <p:cViewPr>
        <p:scale>
          <a:sx n="80" d="100"/>
          <a:sy n="80" d="100"/>
        </p:scale>
        <p:origin x="-408" y="-90"/>
      </p:cViewPr>
      <p:guideLst>
        <p:guide orient="horz" pos="1210"/>
        <p:guide pos="397"/>
        <p:guide pos="569"/>
        <p:guide pos="407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7" Type="http://schemas.openxmlformats.org/officeDocument/2006/relationships/tags" Target="tags/tag1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handoutMaster" Target="handoutMasters/handoutMaster1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CC37E846-C89D-4742-8455-2264ABF1651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F3B7977C-932D-4410-8CF1-A9FC3AAB8FD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7977C-932D-4410-8CF1-A9FC3AAB8FD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C742A-C417-4B3D-8AF9-DC82C9E4C5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C742A-C417-4B3D-8AF9-DC82C9E4C5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C742A-C417-4B3D-8AF9-DC82C9E4C5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C742A-C417-4B3D-8AF9-DC82C9E4C5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C742A-C417-4B3D-8AF9-DC82C9E4C5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C742A-C417-4B3D-8AF9-DC82C9E4C5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C742A-C417-4B3D-8AF9-DC82C9E4C5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C742A-C417-4B3D-8AF9-DC82C9E4C5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7977C-932D-4410-8CF1-A9FC3AAB8FD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C742A-C417-4B3D-8AF9-DC82C9E4C5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C742A-C417-4B3D-8AF9-DC82C9E4C5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C742A-C417-4B3D-8AF9-DC82C9E4C5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C742A-C417-4B3D-8AF9-DC82C9E4C5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C742A-C417-4B3D-8AF9-DC82C9E4C5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C742A-C417-4B3D-8AF9-DC82C9E4C5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C742A-C417-4B3D-8AF9-DC82C9E4C5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C742A-C417-4B3D-8AF9-DC82C9E4C5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图片 79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235642"/>
            <a:ext cx="449943" cy="756005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 userDrawn="1"/>
        </p:nvPicPr>
        <p:blipFill rotWithShape="1">
          <a:blip r:embed="rId3" cstate="screen"/>
          <a:srcRect l="-1" r="-801"/>
          <a:stretch>
            <a:fillRect/>
          </a:stretch>
        </p:blipFill>
        <p:spPr>
          <a:xfrm>
            <a:off x="-540774" y="5527839"/>
            <a:ext cx="12965003" cy="13301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7A4AF5AE-2E0F-409A-8E23-AB5175A1EB6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6BEB4C5C-6577-4D17-874D-74C56C5016A8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9.xml"/><Relationship Id="rId4" Type="http://schemas.openxmlformats.org/officeDocument/2006/relationships/vmlDrawing" Target="../drawings/vmlDrawing2.v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9.wmf"/><Relationship Id="rId1" Type="http://schemas.openxmlformats.org/officeDocument/2006/relationships/oleObject" Target="../embeddings/oleObject2.bin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6.png"/><Relationship Id="rId1" Type="http://schemas.openxmlformats.org/officeDocument/2006/relationships/slide" Target="slide6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1.xml"/><Relationship Id="rId3" Type="http://schemas.openxmlformats.org/officeDocument/2006/relationships/slideLayout" Target="../slideLayouts/slideLayout12.xml"/><Relationship Id="rId2" Type="http://schemas.openxmlformats.org/officeDocument/2006/relationships/image" Target="NULL" TargetMode="External"/><Relationship Id="rId1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2.xml"/><Relationship Id="rId6" Type="http://schemas.openxmlformats.org/officeDocument/2006/relationships/vmlDrawing" Target="../drawings/vmlDrawing3.vml"/><Relationship Id="rId5" Type="http://schemas.openxmlformats.org/officeDocument/2006/relationships/slideLayout" Target="../slideLayouts/slideLayout12.xml"/><Relationship Id="rId4" Type="http://schemas.openxmlformats.org/officeDocument/2006/relationships/image" Target="../media/image12.wmf"/><Relationship Id="rId3" Type="http://schemas.openxmlformats.org/officeDocument/2006/relationships/oleObject" Target="../embeddings/oleObject4.bin"/><Relationship Id="rId2" Type="http://schemas.openxmlformats.org/officeDocument/2006/relationships/image" Target="../media/image11.wmf"/><Relationship Id="rId1" Type="http://schemas.openxmlformats.org/officeDocument/2006/relationships/oleObject" Target="../embeddings/oleObject3.bin"/></Relationships>
</file>

<file path=ppt/slides/_rels/slide1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3.xml"/><Relationship Id="rId6" Type="http://schemas.openxmlformats.org/officeDocument/2006/relationships/vmlDrawing" Target="../drawings/vmlDrawing4.vml"/><Relationship Id="rId5" Type="http://schemas.openxmlformats.org/officeDocument/2006/relationships/slideLayout" Target="../slideLayouts/slideLayout12.xml"/><Relationship Id="rId4" Type="http://schemas.openxmlformats.org/officeDocument/2006/relationships/image" Target="../media/image14.wmf"/><Relationship Id="rId3" Type="http://schemas.openxmlformats.org/officeDocument/2006/relationships/oleObject" Target="../embeddings/oleObject6.bin"/><Relationship Id="rId2" Type="http://schemas.openxmlformats.org/officeDocument/2006/relationships/image" Target="../media/image13.wmf"/><Relationship Id="rId1" Type="http://schemas.openxmlformats.org/officeDocument/2006/relationships/oleObject" Target="../embeddings/oleObject5.bin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4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6.png"/><Relationship Id="rId1" Type="http://schemas.openxmlformats.org/officeDocument/2006/relationships/slide" Target="slide6.xml"/></Relationships>
</file>

<file path=ppt/slides/_rels/slide16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5.xml"/><Relationship Id="rId6" Type="http://schemas.openxmlformats.org/officeDocument/2006/relationships/vmlDrawing" Target="../drawings/vmlDrawing5.vml"/><Relationship Id="rId5" Type="http://schemas.openxmlformats.org/officeDocument/2006/relationships/slideLayout" Target="../slideLayouts/slideLayout12.xml"/><Relationship Id="rId4" Type="http://schemas.openxmlformats.org/officeDocument/2006/relationships/image" Target="../media/image15.wmf"/><Relationship Id="rId3" Type="http://schemas.openxmlformats.org/officeDocument/2006/relationships/oleObject" Target="../embeddings/oleObject7.bin"/><Relationship Id="rId2" Type="http://schemas.openxmlformats.org/officeDocument/2006/relationships/image" Target="../media/image6.png"/><Relationship Id="rId1" Type="http://schemas.openxmlformats.org/officeDocument/2006/relationships/slide" Target="slide6.xml"/></Relationships>
</file>

<file path=ppt/slides/_rels/slide1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6.xml"/><Relationship Id="rId5" Type="http://schemas.openxmlformats.org/officeDocument/2006/relationships/slideLayout" Target="../slideLayouts/slideLayout12.xml"/><Relationship Id="rId4" Type="http://schemas.openxmlformats.org/officeDocument/2006/relationships/image" Target="../media/image18.png"/><Relationship Id="rId3" Type="http://schemas.openxmlformats.org/officeDocument/2006/relationships/image" Target="../media/image17.png"/><Relationship Id="rId2" Type="http://schemas.openxmlformats.org/officeDocument/2006/relationships/image" Target="NULL" TargetMode="External"/><Relationship Id="rId1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7.xml"/><Relationship Id="rId5" Type="http://schemas.openxmlformats.org/officeDocument/2006/relationships/slideLayout" Target="../slideLayouts/slideLayout12.xml"/><Relationship Id="rId4" Type="http://schemas.openxmlformats.org/officeDocument/2006/relationships/image" Target="NULL" TargetMode="External"/><Relationship Id="rId3" Type="http://schemas.openxmlformats.org/officeDocument/2006/relationships/image" Target="../media/image19.png"/><Relationship Id="rId2" Type="http://schemas.openxmlformats.org/officeDocument/2006/relationships/image" Target="../media/image6.png"/><Relationship Id="rId1" Type="http://schemas.openxmlformats.org/officeDocument/2006/relationships/slide" Target="slide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12.xml"/><Relationship Id="rId4" Type="http://schemas.openxmlformats.org/officeDocument/2006/relationships/slide" Target="slide8.xml"/><Relationship Id="rId3" Type="http://schemas.openxmlformats.org/officeDocument/2006/relationships/slide" Target="slide17.xml"/><Relationship Id="rId2" Type="http://schemas.openxmlformats.org/officeDocument/2006/relationships/slide" Target="slide15.xml"/><Relationship Id="rId1" Type="http://schemas.openxmlformats.org/officeDocument/2006/relationships/slide" Target="slide7.xml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6.xml"/><Relationship Id="rId6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slide" Target="slide6.xml"/><Relationship Id="rId3" Type="http://schemas.openxmlformats.org/officeDocument/2006/relationships/image" Target="../media/image5.png"/><Relationship Id="rId2" Type="http://schemas.openxmlformats.org/officeDocument/2006/relationships/image" Target="NULL" TargetMode="External"/><Relationship Id="rId1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12.xml"/><Relationship Id="rId2" Type="http://schemas.openxmlformats.org/officeDocument/2006/relationships/image" Target="NULL" TargetMode="External"/><Relationship Id="rId1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8.xml"/><Relationship Id="rId4" Type="http://schemas.openxmlformats.org/officeDocument/2006/relationships/vmlDrawing" Target="../drawings/vmlDrawing1.v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8.wmf"/><Relationship Id="rId1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66"/>
          <p:cNvGrpSpPr/>
          <p:nvPr/>
        </p:nvGrpSpPr>
        <p:grpSpPr>
          <a:xfrm>
            <a:off x="285710" y="1523987"/>
            <a:ext cx="5524525" cy="5022768"/>
            <a:chOff x="214282" y="1142990"/>
            <a:chExt cx="4143394" cy="3767076"/>
          </a:xfrm>
        </p:grpSpPr>
        <p:sp>
          <p:nvSpPr>
            <p:cNvPr id="6" name="Oval 33"/>
            <p:cNvSpPr/>
            <p:nvPr/>
          </p:nvSpPr>
          <p:spPr>
            <a:xfrm>
              <a:off x="214282" y="1142990"/>
              <a:ext cx="3767076" cy="376707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微软雅黑" panose="020B0503020204020204" charset="-122"/>
              </a:endParaRPr>
            </a:p>
          </p:txBody>
        </p:sp>
        <p:grpSp>
          <p:nvGrpSpPr>
            <p:cNvPr id="7" name="Group 14"/>
            <p:cNvGrpSpPr/>
            <p:nvPr/>
          </p:nvGrpSpPr>
          <p:grpSpPr>
            <a:xfrm>
              <a:off x="1050011" y="1411003"/>
              <a:ext cx="2015686" cy="1660970"/>
              <a:chOff x="2606675" y="2208213"/>
              <a:chExt cx="1136651" cy="936626"/>
            </a:xfrm>
          </p:grpSpPr>
          <p:sp>
            <p:nvSpPr>
              <p:cNvPr id="22" name="Freeform 138"/>
              <p:cNvSpPr>
                <a:spLocks noEditPoints="1"/>
              </p:cNvSpPr>
              <p:nvPr/>
            </p:nvSpPr>
            <p:spPr bwMode="auto">
              <a:xfrm>
                <a:off x="2606675" y="2895601"/>
                <a:ext cx="561975" cy="249238"/>
              </a:xfrm>
              <a:custGeom>
                <a:avLst/>
                <a:gdLst/>
                <a:ahLst/>
                <a:cxnLst>
                  <a:cxn ang="0">
                    <a:pos x="354" y="97"/>
                  </a:cxn>
                  <a:cxn ang="0">
                    <a:pos x="353" y="97"/>
                  </a:cxn>
                  <a:cxn ang="0">
                    <a:pos x="339" y="97"/>
                  </a:cxn>
                  <a:cxn ang="0">
                    <a:pos x="341" y="53"/>
                  </a:cxn>
                  <a:cxn ang="0">
                    <a:pos x="341" y="53"/>
                  </a:cxn>
                  <a:cxn ang="0">
                    <a:pos x="341" y="52"/>
                  </a:cxn>
                  <a:cxn ang="0">
                    <a:pos x="343" y="48"/>
                  </a:cxn>
                  <a:cxn ang="0">
                    <a:pos x="347" y="45"/>
                  </a:cxn>
                  <a:cxn ang="0">
                    <a:pos x="349" y="45"/>
                  </a:cxn>
                  <a:cxn ang="0">
                    <a:pos x="353" y="44"/>
                  </a:cxn>
                  <a:cxn ang="0">
                    <a:pos x="353" y="44"/>
                  </a:cxn>
                  <a:cxn ang="0">
                    <a:pos x="354" y="44"/>
                  </a:cxn>
                  <a:cxn ang="0">
                    <a:pos x="354" y="44"/>
                  </a:cxn>
                  <a:cxn ang="0">
                    <a:pos x="354" y="44"/>
                  </a:cxn>
                  <a:cxn ang="0">
                    <a:pos x="354" y="3"/>
                  </a:cxn>
                  <a:cxn ang="0">
                    <a:pos x="144" y="1"/>
                  </a:cxn>
                  <a:cxn ang="0">
                    <a:pos x="144" y="1"/>
                  </a:cxn>
                  <a:cxn ang="0">
                    <a:pos x="2" y="0"/>
                  </a:cxn>
                  <a:cxn ang="0">
                    <a:pos x="0" y="157"/>
                  </a:cxn>
                  <a:cxn ang="0">
                    <a:pos x="353" y="157"/>
                  </a:cxn>
                  <a:cxn ang="0">
                    <a:pos x="354" y="97"/>
                  </a:cxn>
                  <a:cxn ang="0">
                    <a:pos x="59" y="117"/>
                  </a:cxn>
                  <a:cxn ang="0">
                    <a:pos x="34" y="116"/>
                  </a:cxn>
                  <a:cxn ang="0">
                    <a:pos x="34" y="82"/>
                  </a:cxn>
                  <a:cxn ang="0">
                    <a:pos x="60" y="82"/>
                  </a:cxn>
                  <a:cxn ang="0">
                    <a:pos x="59" y="117"/>
                  </a:cxn>
                  <a:cxn ang="0">
                    <a:pos x="60" y="62"/>
                  </a:cxn>
                  <a:cxn ang="0">
                    <a:pos x="34" y="62"/>
                  </a:cxn>
                  <a:cxn ang="0">
                    <a:pos x="36" y="28"/>
                  </a:cxn>
                  <a:cxn ang="0">
                    <a:pos x="60" y="28"/>
                  </a:cxn>
                  <a:cxn ang="0">
                    <a:pos x="60" y="62"/>
                  </a:cxn>
                  <a:cxn ang="0">
                    <a:pos x="111" y="117"/>
                  </a:cxn>
                  <a:cxn ang="0">
                    <a:pos x="87" y="117"/>
                  </a:cxn>
                  <a:cxn ang="0">
                    <a:pos x="87" y="82"/>
                  </a:cxn>
                  <a:cxn ang="0">
                    <a:pos x="112" y="82"/>
                  </a:cxn>
                  <a:cxn ang="0">
                    <a:pos x="111" y="117"/>
                  </a:cxn>
                  <a:cxn ang="0">
                    <a:pos x="112" y="63"/>
                  </a:cxn>
                  <a:cxn ang="0">
                    <a:pos x="87" y="63"/>
                  </a:cxn>
                  <a:cxn ang="0">
                    <a:pos x="88" y="28"/>
                  </a:cxn>
                  <a:cxn ang="0">
                    <a:pos x="112" y="28"/>
                  </a:cxn>
                  <a:cxn ang="0">
                    <a:pos x="112" y="63"/>
                  </a:cxn>
                  <a:cxn ang="0">
                    <a:pos x="191" y="96"/>
                  </a:cxn>
                  <a:cxn ang="0">
                    <a:pos x="167" y="94"/>
                  </a:cxn>
                  <a:cxn ang="0">
                    <a:pos x="168" y="11"/>
                  </a:cxn>
                  <a:cxn ang="0">
                    <a:pos x="191" y="11"/>
                  </a:cxn>
                  <a:cxn ang="0">
                    <a:pos x="191" y="96"/>
                  </a:cxn>
                  <a:cxn ang="0">
                    <a:pos x="235" y="96"/>
                  </a:cxn>
                  <a:cxn ang="0">
                    <a:pos x="212" y="96"/>
                  </a:cxn>
                  <a:cxn ang="0">
                    <a:pos x="213" y="12"/>
                  </a:cxn>
                  <a:cxn ang="0">
                    <a:pos x="236" y="12"/>
                  </a:cxn>
                  <a:cxn ang="0">
                    <a:pos x="235" y="96"/>
                  </a:cxn>
                  <a:cxn ang="0">
                    <a:pos x="280" y="97"/>
                  </a:cxn>
                  <a:cxn ang="0">
                    <a:pos x="256" y="96"/>
                  </a:cxn>
                  <a:cxn ang="0">
                    <a:pos x="257" y="12"/>
                  </a:cxn>
                  <a:cxn ang="0">
                    <a:pos x="280" y="12"/>
                  </a:cxn>
                  <a:cxn ang="0">
                    <a:pos x="280" y="97"/>
                  </a:cxn>
                  <a:cxn ang="0">
                    <a:pos x="324" y="97"/>
                  </a:cxn>
                  <a:cxn ang="0">
                    <a:pos x="301" y="97"/>
                  </a:cxn>
                  <a:cxn ang="0">
                    <a:pos x="302" y="13"/>
                  </a:cxn>
                  <a:cxn ang="0">
                    <a:pos x="325" y="13"/>
                  </a:cxn>
                  <a:cxn ang="0">
                    <a:pos x="324" y="97"/>
                  </a:cxn>
                </a:cxnLst>
                <a:rect l="0" t="0" r="r" b="b"/>
                <a:pathLst>
                  <a:path w="354" h="157">
                    <a:moveTo>
                      <a:pt x="354" y="97"/>
                    </a:moveTo>
                    <a:lnTo>
                      <a:pt x="353" y="97"/>
                    </a:lnTo>
                    <a:lnTo>
                      <a:pt x="339" y="97"/>
                    </a:lnTo>
                    <a:lnTo>
                      <a:pt x="341" y="53"/>
                    </a:lnTo>
                    <a:lnTo>
                      <a:pt x="341" y="53"/>
                    </a:lnTo>
                    <a:lnTo>
                      <a:pt x="341" y="52"/>
                    </a:lnTo>
                    <a:lnTo>
                      <a:pt x="343" y="48"/>
                    </a:lnTo>
                    <a:lnTo>
                      <a:pt x="347" y="45"/>
                    </a:lnTo>
                    <a:lnTo>
                      <a:pt x="349" y="45"/>
                    </a:lnTo>
                    <a:lnTo>
                      <a:pt x="353" y="44"/>
                    </a:lnTo>
                    <a:lnTo>
                      <a:pt x="353" y="44"/>
                    </a:lnTo>
                    <a:lnTo>
                      <a:pt x="354" y="44"/>
                    </a:lnTo>
                    <a:lnTo>
                      <a:pt x="354" y="44"/>
                    </a:lnTo>
                    <a:lnTo>
                      <a:pt x="354" y="44"/>
                    </a:lnTo>
                    <a:lnTo>
                      <a:pt x="354" y="3"/>
                    </a:lnTo>
                    <a:lnTo>
                      <a:pt x="144" y="1"/>
                    </a:lnTo>
                    <a:lnTo>
                      <a:pt x="144" y="1"/>
                    </a:lnTo>
                    <a:lnTo>
                      <a:pt x="2" y="0"/>
                    </a:lnTo>
                    <a:lnTo>
                      <a:pt x="0" y="157"/>
                    </a:lnTo>
                    <a:lnTo>
                      <a:pt x="353" y="157"/>
                    </a:lnTo>
                    <a:lnTo>
                      <a:pt x="354" y="97"/>
                    </a:lnTo>
                    <a:close/>
                    <a:moveTo>
                      <a:pt x="59" y="117"/>
                    </a:moveTo>
                    <a:lnTo>
                      <a:pt x="34" y="116"/>
                    </a:lnTo>
                    <a:lnTo>
                      <a:pt x="34" y="82"/>
                    </a:lnTo>
                    <a:lnTo>
                      <a:pt x="60" y="82"/>
                    </a:lnTo>
                    <a:lnTo>
                      <a:pt x="59" y="117"/>
                    </a:lnTo>
                    <a:close/>
                    <a:moveTo>
                      <a:pt x="60" y="62"/>
                    </a:moveTo>
                    <a:lnTo>
                      <a:pt x="34" y="62"/>
                    </a:lnTo>
                    <a:lnTo>
                      <a:pt x="36" y="28"/>
                    </a:lnTo>
                    <a:lnTo>
                      <a:pt x="60" y="28"/>
                    </a:lnTo>
                    <a:lnTo>
                      <a:pt x="60" y="62"/>
                    </a:lnTo>
                    <a:close/>
                    <a:moveTo>
                      <a:pt x="111" y="117"/>
                    </a:moveTo>
                    <a:lnTo>
                      <a:pt x="87" y="117"/>
                    </a:lnTo>
                    <a:lnTo>
                      <a:pt x="87" y="82"/>
                    </a:lnTo>
                    <a:lnTo>
                      <a:pt x="112" y="82"/>
                    </a:lnTo>
                    <a:lnTo>
                      <a:pt x="111" y="117"/>
                    </a:lnTo>
                    <a:close/>
                    <a:moveTo>
                      <a:pt x="112" y="63"/>
                    </a:moveTo>
                    <a:lnTo>
                      <a:pt x="87" y="63"/>
                    </a:lnTo>
                    <a:lnTo>
                      <a:pt x="88" y="28"/>
                    </a:lnTo>
                    <a:lnTo>
                      <a:pt x="112" y="28"/>
                    </a:lnTo>
                    <a:lnTo>
                      <a:pt x="112" y="63"/>
                    </a:lnTo>
                    <a:close/>
                    <a:moveTo>
                      <a:pt x="191" y="96"/>
                    </a:moveTo>
                    <a:lnTo>
                      <a:pt x="167" y="94"/>
                    </a:lnTo>
                    <a:lnTo>
                      <a:pt x="168" y="11"/>
                    </a:lnTo>
                    <a:lnTo>
                      <a:pt x="191" y="11"/>
                    </a:lnTo>
                    <a:lnTo>
                      <a:pt x="191" y="96"/>
                    </a:lnTo>
                    <a:close/>
                    <a:moveTo>
                      <a:pt x="235" y="96"/>
                    </a:moveTo>
                    <a:lnTo>
                      <a:pt x="212" y="96"/>
                    </a:lnTo>
                    <a:lnTo>
                      <a:pt x="213" y="12"/>
                    </a:lnTo>
                    <a:lnTo>
                      <a:pt x="236" y="12"/>
                    </a:lnTo>
                    <a:lnTo>
                      <a:pt x="235" y="96"/>
                    </a:lnTo>
                    <a:close/>
                    <a:moveTo>
                      <a:pt x="280" y="97"/>
                    </a:moveTo>
                    <a:lnTo>
                      <a:pt x="256" y="96"/>
                    </a:lnTo>
                    <a:lnTo>
                      <a:pt x="257" y="12"/>
                    </a:lnTo>
                    <a:lnTo>
                      <a:pt x="280" y="12"/>
                    </a:lnTo>
                    <a:lnTo>
                      <a:pt x="280" y="97"/>
                    </a:lnTo>
                    <a:close/>
                    <a:moveTo>
                      <a:pt x="324" y="97"/>
                    </a:moveTo>
                    <a:lnTo>
                      <a:pt x="301" y="97"/>
                    </a:lnTo>
                    <a:lnTo>
                      <a:pt x="302" y="13"/>
                    </a:lnTo>
                    <a:lnTo>
                      <a:pt x="325" y="13"/>
                    </a:lnTo>
                    <a:lnTo>
                      <a:pt x="324" y="97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微软雅黑" panose="020B0503020204020204" charset="-122"/>
                </a:endParaRPr>
              </a:p>
            </p:txBody>
          </p:sp>
          <p:sp>
            <p:nvSpPr>
              <p:cNvPr id="23" name="Freeform 139"/>
              <p:cNvSpPr>
                <a:spLocks noEditPoints="1"/>
              </p:cNvSpPr>
              <p:nvPr/>
            </p:nvSpPr>
            <p:spPr bwMode="auto">
              <a:xfrm>
                <a:off x="2976563" y="2711451"/>
                <a:ext cx="193675" cy="112713"/>
              </a:xfrm>
              <a:custGeom>
                <a:avLst/>
                <a:gdLst/>
                <a:ahLst/>
                <a:cxnLst>
                  <a:cxn ang="0">
                    <a:pos x="113" y="70"/>
                  </a:cxn>
                  <a:cxn ang="0">
                    <a:pos x="114" y="11"/>
                  </a:cxn>
                  <a:cxn ang="0">
                    <a:pos x="114" y="8"/>
                  </a:cxn>
                  <a:cxn ang="0">
                    <a:pos x="119" y="3"/>
                  </a:cxn>
                  <a:cxn ang="0">
                    <a:pos x="121" y="3"/>
                  </a:cxn>
                  <a:cxn ang="0">
                    <a:pos x="122" y="3"/>
                  </a:cxn>
                  <a:cxn ang="0">
                    <a:pos x="122" y="1"/>
                  </a:cxn>
                  <a:cxn ang="0">
                    <a:pos x="0" y="69"/>
                  </a:cxn>
                  <a:cxn ang="0">
                    <a:pos x="14" y="11"/>
                  </a:cxn>
                  <a:cxn ang="0">
                    <a:pos x="14" y="9"/>
                  </a:cxn>
                  <a:cxn ang="0">
                    <a:pos x="17" y="3"/>
                  </a:cxn>
                  <a:cxn ang="0">
                    <a:pos x="21" y="2"/>
                  </a:cxn>
                  <a:cxn ang="0">
                    <a:pos x="24" y="2"/>
                  </a:cxn>
                  <a:cxn ang="0">
                    <a:pos x="27" y="6"/>
                  </a:cxn>
                  <a:cxn ang="0">
                    <a:pos x="29" y="11"/>
                  </a:cxn>
                  <a:cxn ang="0">
                    <a:pos x="46" y="70"/>
                  </a:cxn>
                  <a:cxn ang="0">
                    <a:pos x="47" y="11"/>
                  </a:cxn>
                  <a:cxn ang="0">
                    <a:pos x="48" y="6"/>
                  </a:cxn>
                  <a:cxn ang="0">
                    <a:pos x="52" y="3"/>
                  </a:cxn>
                  <a:cxn ang="0">
                    <a:pos x="55" y="2"/>
                  </a:cxn>
                  <a:cxn ang="0">
                    <a:pos x="59" y="4"/>
                  </a:cxn>
                  <a:cxn ang="0">
                    <a:pos x="62" y="10"/>
                  </a:cxn>
                  <a:cxn ang="0">
                    <a:pos x="62" y="70"/>
                  </a:cxn>
                  <a:cxn ang="0">
                    <a:pos x="122" y="71"/>
                  </a:cxn>
                  <a:cxn ang="0">
                    <a:pos x="122" y="71"/>
                  </a:cxn>
                  <a:cxn ang="0">
                    <a:pos x="80" y="11"/>
                  </a:cxn>
                  <a:cxn ang="0">
                    <a:pos x="80" y="10"/>
                  </a:cxn>
                  <a:cxn ang="0">
                    <a:pos x="83" y="4"/>
                  </a:cxn>
                  <a:cxn ang="0">
                    <a:pos x="88" y="3"/>
                  </a:cxn>
                  <a:cxn ang="0">
                    <a:pos x="90" y="3"/>
                  </a:cxn>
                  <a:cxn ang="0">
                    <a:pos x="94" y="8"/>
                  </a:cxn>
                  <a:cxn ang="0">
                    <a:pos x="96" y="11"/>
                  </a:cxn>
                  <a:cxn ang="0">
                    <a:pos x="80" y="70"/>
                  </a:cxn>
                </a:cxnLst>
                <a:rect l="0" t="0" r="r" b="b"/>
                <a:pathLst>
                  <a:path w="122" h="71">
                    <a:moveTo>
                      <a:pt x="122" y="71"/>
                    </a:moveTo>
                    <a:lnTo>
                      <a:pt x="113" y="70"/>
                    </a:lnTo>
                    <a:lnTo>
                      <a:pt x="114" y="11"/>
                    </a:lnTo>
                    <a:lnTo>
                      <a:pt x="114" y="11"/>
                    </a:lnTo>
                    <a:lnTo>
                      <a:pt x="114" y="10"/>
                    </a:lnTo>
                    <a:lnTo>
                      <a:pt x="114" y="8"/>
                    </a:lnTo>
                    <a:lnTo>
                      <a:pt x="116" y="4"/>
                    </a:lnTo>
                    <a:lnTo>
                      <a:pt x="119" y="3"/>
                    </a:lnTo>
                    <a:lnTo>
                      <a:pt x="121" y="3"/>
                    </a:lnTo>
                    <a:lnTo>
                      <a:pt x="121" y="3"/>
                    </a:lnTo>
                    <a:lnTo>
                      <a:pt x="122" y="3"/>
                    </a:lnTo>
                    <a:lnTo>
                      <a:pt x="122" y="3"/>
                    </a:lnTo>
                    <a:lnTo>
                      <a:pt x="122" y="3"/>
                    </a:lnTo>
                    <a:lnTo>
                      <a:pt x="122" y="1"/>
                    </a:lnTo>
                    <a:lnTo>
                      <a:pt x="0" y="0"/>
                    </a:lnTo>
                    <a:lnTo>
                      <a:pt x="0" y="69"/>
                    </a:lnTo>
                    <a:lnTo>
                      <a:pt x="13" y="69"/>
                    </a:lnTo>
                    <a:lnTo>
                      <a:pt x="14" y="11"/>
                    </a:lnTo>
                    <a:lnTo>
                      <a:pt x="14" y="11"/>
                    </a:lnTo>
                    <a:lnTo>
                      <a:pt x="14" y="9"/>
                    </a:lnTo>
                    <a:lnTo>
                      <a:pt x="14" y="6"/>
                    </a:lnTo>
                    <a:lnTo>
                      <a:pt x="17" y="3"/>
                    </a:lnTo>
                    <a:lnTo>
                      <a:pt x="19" y="2"/>
                    </a:lnTo>
                    <a:lnTo>
                      <a:pt x="21" y="2"/>
                    </a:lnTo>
                    <a:lnTo>
                      <a:pt x="21" y="2"/>
                    </a:lnTo>
                    <a:lnTo>
                      <a:pt x="24" y="2"/>
                    </a:lnTo>
                    <a:lnTo>
                      <a:pt x="25" y="3"/>
                    </a:lnTo>
                    <a:lnTo>
                      <a:pt x="27" y="6"/>
                    </a:lnTo>
                    <a:lnTo>
                      <a:pt x="29" y="9"/>
                    </a:lnTo>
                    <a:lnTo>
                      <a:pt x="29" y="11"/>
                    </a:lnTo>
                    <a:lnTo>
                      <a:pt x="29" y="70"/>
                    </a:lnTo>
                    <a:lnTo>
                      <a:pt x="46" y="70"/>
                    </a:lnTo>
                    <a:lnTo>
                      <a:pt x="47" y="11"/>
                    </a:lnTo>
                    <a:lnTo>
                      <a:pt x="47" y="11"/>
                    </a:lnTo>
                    <a:lnTo>
                      <a:pt x="47" y="10"/>
                    </a:lnTo>
                    <a:lnTo>
                      <a:pt x="48" y="6"/>
                    </a:lnTo>
                    <a:lnTo>
                      <a:pt x="51" y="3"/>
                    </a:lnTo>
                    <a:lnTo>
                      <a:pt x="52" y="3"/>
                    </a:lnTo>
                    <a:lnTo>
                      <a:pt x="55" y="2"/>
                    </a:lnTo>
                    <a:lnTo>
                      <a:pt x="55" y="2"/>
                    </a:lnTo>
                    <a:lnTo>
                      <a:pt x="57" y="3"/>
                    </a:lnTo>
                    <a:lnTo>
                      <a:pt x="59" y="4"/>
                    </a:lnTo>
                    <a:lnTo>
                      <a:pt x="62" y="6"/>
                    </a:lnTo>
                    <a:lnTo>
                      <a:pt x="62" y="10"/>
                    </a:lnTo>
                    <a:lnTo>
                      <a:pt x="62" y="11"/>
                    </a:lnTo>
                    <a:lnTo>
                      <a:pt x="62" y="70"/>
                    </a:lnTo>
                    <a:lnTo>
                      <a:pt x="54" y="70"/>
                    </a:lnTo>
                    <a:lnTo>
                      <a:pt x="122" y="71"/>
                    </a:lnTo>
                    <a:lnTo>
                      <a:pt x="122" y="71"/>
                    </a:lnTo>
                    <a:lnTo>
                      <a:pt x="122" y="71"/>
                    </a:lnTo>
                    <a:close/>
                    <a:moveTo>
                      <a:pt x="80" y="70"/>
                    </a:moveTo>
                    <a:lnTo>
                      <a:pt x="80" y="11"/>
                    </a:lnTo>
                    <a:lnTo>
                      <a:pt x="80" y="11"/>
                    </a:lnTo>
                    <a:lnTo>
                      <a:pt x="80" y="10"/>
                    </a:lnTo>
                    <a:lnTo>
                      <a:pt x="81" y="6"/>
                    </a:lnTo>
                    <a:lnTo>
                      <a:pt x="83" y="4"/>
                    </a:lnTo>
                    <a:lnTo>
                      <a:pt x="86" y="3"/>
                    </a:lnTo>
                    <a:lnTo>
                      <a:pt x="88" y="3"/>
                    </a:lnTo>
                    <a:lnTo>
                      <a:pt x="88" y="3"/>
                    </a:lnTo>
                    <a:lnTo>
                      <a:pt x="90" y="3"/>
                    </a:lnTo>
                    <a:lnTo>
                      <a:pt x="92" y="4"/>
                    </a:lnTo>
                    <a:lnTo>
                      <a:pt x="94" y="8"/>
                    </a:lnTo>
                    <a:lnTo>
                      <a:pt x="96" y="10"/>
                    </a:lnTo>
                    <a:lnTo>
                      <a:pt x="96" y="11"/>
                    </a:lnTo>
                    <a:lnTo>
                      <a:pt x="94" y="70"/>
                    </a:lnTo>
                    <a:lnTo>
                      <a:pt x="80" y="70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微软雅黑" panose="020B0503020204020204" charset="-122"/>
                </a:endParaRPr>
              </a:p>
            </p:txBody>
          </p:sp>
          <p:sp>
            <p:nvSpPr>
              <p:cNvPr id="24" name="Freeform 140"/>
              <p:cNvSpPr/>
              <p:nvPr/>
            </p:nvSpPr>
            <p:spPr bwMode="auto">
              <a:xfrm>
                <a:off x="3141663" y="2224088"/>
                <a:ext cx="33338" cy="180975"/>
              </a:xfrm>
              <a:custGeom>
                <a:avLst/>
                <a:gdLst/>
                <a:ahLst/>
                <a:cxnLst>
                  <a:cxn ang="0">
                    <a:pos x="20" y="114"/>
                  </a:cxn>
                  <a:cxn ang="0">
                    <a:pos x="21" y="0"/>
                  </a:cxn>
                  <a:cxn ang="0">
                    <a:pos x="17" y="0"/>
                  </a:cxn>
                  <a:cxn ang="0">
                    <a:pos x="17" y="60"/>
                  </a:cxn>
                  <a:cxn ang="0">
                    <a:pos x="17" y="60"/>
                  </a:cxn>
                  <a:cxn ang="0">
                    <a:pos x="11" y="62"/>
                  </a:cxn>
                  <a:cxn ang="0">
                    <a:pos x="8" y="66"/>
                  </a:cxn>
                  <a:cxn ang="0">
                    <a:pos x="6" y="66"/>
                  </a:cxn>
                  <a:cxn ang="0">
                    <a:pos x="6" y="66"/>
                  </a:cxn>
                  <a:cxn ang="0">
                    <a:pos x="4" y="67"/>
                  </a:cxn>
                  <a:cxn ang="0">
                    <a:pos x="2" y="68"/>
                  </a:cxn>
                  <a:cxn ang="0">
                    <a:pos x="0" y="70"/>
                  </a:cxn>
                  <a:cxn ang="0">
                    <a:pos x="0" y="72"/>
                  </a:cxn>
                  <a:cxn ang="0">
                    <a:pos x="0" y="72"/>
                  </a:cxn>
                  <a:cxn ang="0">
                    <a:pos x="1" y="74"/>
                  </a:cxn>
                  <a:cxn ang="0">
                    <a:pos x="4" y="76"/>
                  </a:cxn>
                  <a:cxn ang="0">
                    <a:pos x="2" y="114"/>
                  </a:cxn>
                  <a:cxn ang="0">
                    <a:pos x="20" y="114"/>
                  </a:cxn>
                </a:cxnLst>
                <a:rect l="0" t="0" r="r" b="b"/>
                <a:pathLst>
                  <a:path w="21" h="114">
                    <a:moveTo>
                      <a:pt x="20" y="114"/>
                    </a:moveTo>
                    <a:lnTo>
                      <a:pt x="21" y="0"/>
                    </a:lnTo>
                    <a:lnTo>
                      <a:pt x="17" y="0"/>
                    </a:lnTo>
                    <a:lnTo>
                      <a:pt x="17" y="60"/>
                    </a:lnTo>
                    <a:lnTo>
                      <a:pt x="17" y="60"/>
                    </a:lnTo>
                    <a:lnTo>
                      <a:pt x="11" y="62"/>
                    </a:lnTo>
                    <a:lnTo>
                      <a:pt x="8" y="66"/>
                    </a:lnTo>
                    <a:lnTo>
                      <a:pt x="6" y="66"/>
                    </a:lnTo>
                    <a:lnTo>
                      <a:pt x="6" y="66"/>
                    </a:lnTo>
                    <a:lnTo>
                      <a:pt x="4" y="67"/>
                    </a:lnTo>
                    <a:lnTo>
                      <a:pt x="2" y="68"/>
                    </a:lnTo>
                    <a:lnTo>
                      <a:pt x="0" y="70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1" y="74"/>
                    </a:lnTo>
                    <a:lnTo>
                      <a:pt x="4" y="76"/>
                    </a:lnTo>
                    <a:lnTo>
                      <a:pt x="2" y="114"/>
                    </a:lnTo>
                    <a:lnTo>
                      <a:pt x="20" y="114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微软雅黑" panose="020B0503020204020204" charset="-122"/>
                </a:endParaRPr>
              </a:p>
            </p:txBody>
          </p:sp>
          <p:sp>
            <p:nvSpPr>
              <p:cNvPr id="25" name="Freeform 141"/>
              <p:cNvSpPr>
                <a:spLocks noEditPoints="1"/>
              </p:cNvSpPr>
              <p:nvPr/>
            </p:nvSpPr>
            <p:spPr bwMode="auto">
              <a:xfrm>
                <a:off x="2978150" y="2438401"/>
                <a:ext cx="195263" cy="241300"/>
              </a:xfrm>
              <a:custGeom>
                <a:avLst/>
                <a:gdLst/>
                <a:ahLst/>
                <a:cxnLst>
                  <a:cxn ang="0">
                    <a:pos x="122" y="152"/>
                  </a:cxn>
                  <a:cxn ang="0">
                    <a:pos x="121" y="152"/>
                  </a:cxn>
                  <a:cxn ang="0">
                    <a:pos x="115" y="109"/>
                  </a:cxn>
                  <a:cxn ang="0">
                    <a:pos x="115" y="106"/>
                  </a:cxn>
                  <a:cxn ang="0">
                    <a:pos x="121" y="103"/>
                  </a:cxn>
                  <a:cxn ang="0">
                    <a:pos x="122" y="103"/>
                  </a:cxn>
                  <a:cxn ang="0">
                    <a:pos x="122" y="103"/>
                  </a:cxn>
                  <a:cxn ang="0">
                    <a:pos x="95" y="0"/>
                  </a:cxn>
                  <a:cxn ang="0">
                    <a:pos x="96" y="0"/>
                  </a:cxn>
                  <a:cxn ang="0">
                    <a:pos x="85" y="5"/>
                  </a:cxn>
                  <a:cxn ang="0">
                    <a:pos x="62" y="23"/>
                  </a:cxn>
                  <a:cxn ang="0">
                    <a:pos x="52" y="35"/>
                  </a:cxn>
                  <a:cxn ang="0">
                    <a:pos x="44" y="49"/>
                  </a:cxn>
                  <a:cxn ang="0">
                    <a:pos x="35" y="79"/>
                  </a:cxn>
                  <a:cxn ang="0">
                    <a:pos x="23" y="90"/>
                  </a:cxn>
                  <a:cxn ang="0">
                    <a:pos x="19" y="91"/>
                  </a:cxn>
                  <a:cxn ang="0">
                    <a:pos x="14" y="95"/>
                  </a:cxn>
                  <a:cxn ang="0">
                    <a:pos x="13" y="98"/>
                  </a:cxn>
                  <a:cxn ang="0">
                    <a:pos x="18" y="106"/>
                  </a:cxn>
                  <a:cxn ang="0">
                    <a:pos x="2" y="151"/>
                  </a:cxn>
                  <a:cxn ang="0">
                    <a:pos x="0" y="151"/>
                  </a:cxn>
                  <a:cxn ang="0">
                    <a:pos x="93" y="103"/>
                  </a:cxn>
                  <a:cxn ang="0">
                    <a:pos x="97" y="104"/>
                  </a:cxn>
                  <a:cxn ang="0">
                    <a:pos x="100" y="108"/>
                  </a:cxn>
                  <a:cxn ang="0">
                    <a:pos x="87" y="151"/>
                  </a:cxn>
                  <a:cxn ang="0">
                    <a:pos x="88" y="108"/>
                  </a:cxn>
                  <a:cxn ang="0">
                    <a:pos x="90" y="104"/>
                  </a:cxn>
                  <a:cxn ang="0">
                    <a:pos x="93" y="103"/>
                  </a:cxn>
                  <a:cxn ang="0">
                    <a:pos x="66" y="103"/>
                  </a:cxn>
                  <a:cxn ang="0">
                    <a:pos x="71" y="105"/>
                  </a:cxn>
                  <a:cxn ang="0">
                    <a:pos x="73" y="151"/>
                  </a:cxn>
                  <a:cxn ang="0">
                    <a:pos x="61" y="108"/>
                  </a:cxn>
                  <a:cxn ang="0">
                    <a:pos x="61" y="105"/>
                  </a:cxn>
                  <a:cxn ang="0">
                    <a:pos x="66" y="103"/>
                  </a:cxn>
                  <a:cxn ang="0">
                    <a:pos x="33" y="108"/>
                  </a:cxn>
                  <a:cxn ang="0">
                    <a:pos x="34" y="105"/>
                  </a:cxn>
                  <a:cxn ang="0">
                    <a:pos x="39" y="102"/>
                  </a:cxn>
                  <a:cxn ang="0">
                    <a:pos x="43" y="103"/>
                  </a:cxn>
                  <a:cxn ang="0">
                    <a:pos x="45" y="108"/>
                  </a:cxn>
                  <a:cxn ang="0">
                    <a:pos x="33" y="151"/>
                  </a:cxn>
                </a:cxnLst>
                <a:rect l="0" t="0" r="r" b="b"/>
                <a:pathLst>
                  <a:path w="123" h="152">
                    <a:moveTo>
                      <a:pt x="0" y="151"/>
                    </a:moveTo>
                    <a:lnTo>
                      <a:pt x="122" y="152"/>
                    </a:lnTo>
                    <a:lnTo>
                      <a:pt x="122" y="152"/>
                    </a:lnTo>
                    <a:lnTo>
                      <a:pt x="121" y="152"/>
                    </a:lnTo>
                    <a:lnTo>
                      <a:pt x="114" y="152"/>
                    </a:lnTo>
                    <a:lnTo>
                      <a:pt x="115" y="109"/>
                    </a:lnTo>
                    <a:lnTo>
                      <a:pt x="115" y="109"/>
                    </a:lnTo>
                    <a:lnTo>
                      <a:pt x="115" y="106"/>
                    </a:lnTo>
                    <a:lnTo>
                      <a:pt x="118" y="104"/>
                    </a:lnTo>
                    <a:lnTo>
                      <a:pt x="121" y="103"/>
                    </a:lnTo>
                    <a:lnTo>
                      <a:pt x="121" y="103"/>
                    </a:lnTo>
                    <a:lnTo>
                      <a:pt x="122" y="103"/>
                    </a:lnTo>
                    <a:lnTo>
                      <a:pt x="122" y="103"/>
                    </a:lnTo>
                    <a:lnTo>
                      <a:pt x="122" y="103"/>
                    </a:lnTo>
                    <a:lnTo>
                      <a:pt x="123" y="0"/>
                    </a:lnTo>
                    <a:lnTo>
                      <a:pt x="95" y="0"/>
                    </a:lnTo>
                    <a:lnTo>
                      <a:pt x="95" y="0"/>
                    </a:lnTo>
                    <a:lnTo>
                      <a:pt x="96" y="0"/>
                    </a:lnTo>
                    <a:lnTo>
                      <a:pt x="96" y="0"/>
                    </a:lnTo>
                    <a:lnTo>
                      <a:pt x="85" y="5"/>
                    </a:lnTo>
                    <a:lnTo>
                      <a:pt x="73" y="13"/>
                    </a:lnTo>
                    <a:lnTo>
                      <a:pt x="62" y="23"/>
                    </a:lnTo>
                    <a:lnTo>
                      <a:pt x="52" y="35"/>
                    </a:lnTo>
                    <a:lnTo>
                      <a:pt x="52" y="35"/>
                    </a:lnTo>
                    <a:lnTo>
                      <a:pt x="47" y="41"/>
                    </a:lnTo>
                    <a:lnTo>
                      <a:pt x="44" y="49"/>
                    </a:lnTo>
                    <a:lnTo>
                      <a:pt x="39" y="64"/>
                    </a:lnTo>
                    <a:lnTo>
                      <a:pt x="35" y="79"/>
                    </a:lnTo>
                    <a:lnTo>
                      <a:pt x="34" y="90"/>
                    </a:lnTo>
                    <a:lnTo>
                      <a:pt x="23" y="90"/>
                    </a:lnTo>
                    <a:lnTo>
                      <a:pt x="23" y="90"/>
                    </a:lnTo>
                    <a:lnTo>
                      <a:pt x="19" y="91"/>
                    </a:lnTo>
                    <a:lnTo>
                      <a:pt x="17" y="92"/>
                    </a:lnTo>
                    <a:lnTo>
                      <a:pt x="14" y="95"/>
                    </a:lnTo>
                    <a:lnTo>
                      <a:pt x="13" y="98"/>
                    </a:lnTo>
                    <a:lnTo>
                      <a:pt x="13" y="98"/>
                    </a:lnTo>
                    <a:lnTo>
                      <a:pt x="14" y="103"/>
                    </a:lnTo>
                    <a:lnTo>
                      <a:pt x="18" y="106"/>
                    </a:lnTo>
                    <a:lnTo>
                      <a:pt x="17" y="151"/>
                    </a:lnTo>
                    <a:lnTo>
                      <a:pt x="2" y="151"/>
                    </a:lnTo>
                    <a:lnTo>
                      <a:pt x="2" y="151"/>
                    </a:lnTo>
                    <a:lnTo>
                      <a:pt x="0" y="151"/>
                    </a:lnTo>
                    <a:lnTo>
                      <a:pt x="0" y="151"/>
                    </a:lnTo>
                    <a:close/>
                    <a:moveTo>
                      <a:pt x="93" y="103"/>
                    </a:moveTo>
                    <a:lnTo>
                      <a:pt x="93" y="103"/>
                    </a:lnTo>
                    <a:lnTo>
                      <a:pt x="97" y="104"/>
                    </a:lnTo>
                    <a:lnTo>
                      <a:pt x="99" y="106"/>
                    </a:lnTo>
                    <a:lnTo>
                      <a:pt x="100" y="108"/>
                    </a:lnTo>
                    <a:lnTo>
                      <a:pt x="99" y="152"/>
                    </a:lnTo>
                    <a:lnTo>
                      <a:pt x="87" y="151"/>
                    </a:lnTo>
                    <a:lnTo>
                      <a:pt x="88" y="108"/>
                    </a:lnTo>
                    <a:lnTo>
                      <a:pt x="88" y="108"/>
                    </a:lnTo>
                    <a:lnTo>
                      <a:pt x="88" y="106"/>
                    </a:lnTo>
                    <a:lnTo>
                      <a:pt x="90" y="104"/>
                    </a:lnTo>
                    <a:lnTo>
                      <a:pt x="93" y="103"/>
                    </a:lnTo>
                    <a:lnTo>
                      <a:pt x="93" y="103"/>
                    </a:lnTo>
                    <a:close/>
                    <a:moveTo>
                      <a:pt x="66" y="103"/>
                    </a:moveTo>
                    <a:lnTo>
                      <a:pt x="66" y="103"/>
                    </a:lnTo>
                    <a:lnTo>
                      <a:pt x="70" y="104"/>
                    </a:lnTo>
                    <a:lnTo>
                      <a:pt x="71" y="105"/>
                    </a:lnTo>
                    <a:lnTo>
                      <a:pt x="73" y="108"/>
                    </a:lnTo>
                    <a:lnTo>
                      <a:pt x="73" y="151"/>
                    </a:lnTo>
                    <a:lnTo>
                      <a:pt x="61" y="151"/>
                    </a:lnTo>
                    <a:lnTo>
                      <a:pt x="61" y="108"/>
                    </a:lnTo>
                    <a:lnTo>
                      <a:pt x="61" y="108"/>
                    </a:lnTo>
                    <a:lnTo>
                      <a:pt x="61" y="105"/>
                    </a:lnTo>
                    <a:lnTo>
                      <a:pt x="63" y="103"/>
                    </a:lnTo>
                    <a:lnTo>
                      <a:pt x="66" y="103"/>
                    </a:lnTo>
                    <a:lnTo>
                      <a:pt x="66" y="103"/>
                    </a:lnTo>
                    <a:close/>
                    <a:moveTo>
                      <a:pt x="33" y="108"/>
                    </a:moveTo>
                    <a:lnTo>
                      <a:pt x="33" y="108"/>
                    </a:lnTo>
                    <a:lnTo>
                      <a:pt x="34" y="105"/>
                    </a:lnTo>
                    <a:lnTo>
                      <a:pt x="35" y="103"/>
                    </a:lnTo>
                    <a:lnTo>
                      <a:pt x="39" y="102"/>
                    </a:lnTo>
                    <a:lnTo>
                      <a:pt x="39" y="102"/>
                    </a:lnTo>
                    <a:lnTo>
                      <a:pt x="43" y="103"/>
                    </a:lnTo>
                    <a:lnTo>
                      <a:pt x="44" y="105"/>
                    </a:lnTo>
                    <a:lnTo>
                      <a:pt x="45" y="108"/>
                    </a:lnTo>
                    <a:lnTo>
                      <a:pt x="45" y="151"/>
                    </a:lnTo>
                    <a:lnTo>
                      <a:pt x="33" y="151"/>
                    </a:lnTo>
                    <a:lnTo>
                      <a:pt x="33" y="108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微软雅黑" panose="020B0503020204020204" charset="-122"/>
                </a:endParaRPr>
              </a:p>
            </p:txBody>
          </p:sp>
          <p:sp>
            <p:nvSpPr>
              <p:cNvPr id="26" name="Freeform 142"/>
              <p:cNvSpPr/>
              <p:nvPr/>
            </p:nvSpPr>
            <p:spPr bwMode="auto">
              <a:xfrm>
                <a:off x="3125788" y="2405063"/>
                <a:ext cx="47625" cy="33338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7" y="0"/>
                  </a:cxn>
                  <a:cxn ang="0">
                    <a:pos x="7" y="7"/>
                  </a:cxn>
                  <a:cxn ang="0">
                    <a:pos x="7" y="7"/>
                  </a:cxn>
                  <a:cxn ang="0">
                    <a:pos x="5" y="9"/>
                  </a:cxn>
                  <a:cxn ang="0">
                    <a:pos x="3" y="11"/>
                  </a:cxn>
                  <a:cxn ang="0">
                    <a:pos x="2" y="13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2" y="21"/>
                  </a:cxn>
                  <a:cxn ang="0">
                    <a:pos x="30" y="21"/>
                  </a:cxn>
                  <a:cxn ang="0">
                    <a:pos x="30" y="0"/>
                  </a:cxn>
                </a:cxnLst>
                <a:rect l="0" t="0" r="r" b="b"/>
                <a:pathLst>
                  <a:path w="30" h="21">
                    <a:moveTo>
                      <a:pt x="30" y="0"/>
                    </a:moveTo>
                    <a:lnTo>
                      <a:pt x="12" y="0"/>
                    </a:lnTo>
                    <a:lnTo>
                      <a:pt x="12" y="0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5" y="9"/>
                    </a:lnTo>
                    <a:lnTo>
                      <a:pt x="3" y="11"/>
                    </a:lnTo>
                    <a:lnTo>
                      <a:pt x="2" y="13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0" y="18"/>
                    </a:lnTo>
                    <a:lnTo>
                      <a:pt x="2" y="21"/>
                    </a:lnTo>
                    <a:lnTo>
                      <a:pt x="30" y="21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微软雅黑" panose="020B0503020204020204" charset="-122"/>
                </a:endParaRPr>
              </a:p>
            </p:txBody>
          </p:sp>
          <p:sp>
            <p:nvSpPr>
              <p:cNvPr id="27" name="Freeform 143"/>
              <p:cNvSpPr/>
              <p:nvPr/>
            </p:nvSpPr>
            <p:spPr bwMode="auto">
              <a:xfrm>
                <a:off x="3170238" y="2713038"/>
                <a:ext cx="193675" cy="111125"/>
              </a:xfrm>
              <a:custGeom>
                <a:avLst/>
                <a:gdLst/>
                <a:ahLst/>
                <a:cxnLst>
                  <a:cxn ang="0">
                    <a:pos x="106" y="12"/>
                  </a:cxn>
                  <a:cxn ang="0">
                    <a:pos x="106" y="70"/>
                  </a:cxn>
                  <a:cxn ang="0">
                    <a:pos x="119" y="70"/>
                  </a:cxn>
                  <a:cxn ang="0">
                    <a:pos x="121" y="2"/>
                  </a:cxn>
                  <a:cxn ang="0">
                    <a:pos x="121" y="2"/>
                  </a:cxn>
                  <a:cxn ang="0">
                    <a:pos x="122" y="1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3"/>
                  </a:cxn>
                  <a:cxn ang="0">
                    <a:pos x="4" y="4"/>
                  </a:cxn>
                  <a:cxn ang="0">
                    <a:pos x="6" y="7"/>
                  </a:cxn>
                  <a:cxn ang="0">
                    <a:pos x="6" y="11"/>
                  </a:cxn>
                  <a:cxn ang="0">
                    <a:pos x="6" y="70"/>
                  </a:cxn>
                  <a:cxn ang="0">
                    <a:pos x="25" y="70"/>
                  </a:cxn>
                  <a:cxn ang="0">
                    <a:pos x="25" y="11"/>
                  </a:cxn>
                  <a:cxn ang="0">
                    <a:pos x="25" y="11"/>
                  </a:cxn>
                  <a:cxn ang="0">
                    <a:pos x="25" y="10"/>
                  </a:cxn>
                  <a:cxn ang="0">
                    <a:pos x="26" y="7"/>
                  </a:cxn>
                  <a:cxn ang="0">
                    <a:pos x="28" y="3"/>
                  </a:cxn>
                  <a:cxn ang="0">
                    <a:pos x="29" y="3"/>
                  </a:cxn>
                  <a:cxn ang="0">
                    <a:pos x="33" y="2"/>
                  </a:cxn>
                  <a:cxn ang="0">
                    <a:pos x="33" y="2"/>
                  </a:cxn>
                  <a:cxn ang="0">
                    <a:pos x="35" y="3"/>
                  </a:cxn>
                  <a:cxn ang="0">
                    <a:pos x="37" y="4"/>
                  </a:cxn>
                  <a:cxn ang="0">
                    <a:pos x="39" y="7"/>
                  </a:cxn>
                  <a:cxn ang="0">
                    <a:pos x="39" y="10"/>
                  </a:cxn>
                  <a:cxn ang="0">
                    <a:pos x="40" y="11"/>
                  </a:cxn>
                  <a:cxn ang="0">
                    <a:pos x="39" y="70"/>
                  </a:cxn>
                  <a:cxn ang="0">
                    <a:pos x="58" y="70"/>
                  </a:cxn>
                  <a:cxn ang="0">
                    <a:pos x="58" y="11"/>
                  </a:cxn>
                  <a:cxn ang="0">
                    <a:pos x="58" y="11"/>
                  </a:cxn>
                  <a:cxn ang="0">
                    <a:pos x="59" y="10"/>
                  </a:cxn>
                  <a:cxn ang="0">
                    <a:pos x="59" y="7"/>
                  </a:cxn>
                  <a:cxn ang="0">
                    <a:pos x="61" y="4"/>
                  </a:cxn>
                  <a:cxn ang="0">
                    <a:pos x="64" y="3"/>
                  </a:cxn>
                  <a:cxn ang="0">
                    <a:pos x="66" y="3"/>
                  </a:cxn>
                  <a:cxn ang="0">
                    <a:pos x="66" y="3"/>
                  </a:cxn>
                  <a:cxn ang="0">
                    <a:pos x="68" y="3"/>
                  </a:cxn>
                  <a:cxn ang="0">
                    <a:pos x="70" y="4"/>
                  </a:cxn>
                  <a:cxn ang="0">
                    <a:pos x="72" y="7"/>
                  </a:cxn>
                  <a:cxn ang="0">
                    <a:pos x="73" y="10"/>
                  </a:cxn>
                  <a:cxn ang="0">
                    <a:pos x="73" y="11"/>
                  </a:cxn>
                  <a:cxn ang="0">
                    <a:pos x="72" y="70"/>
                  </a:cxn>
                  <a:cxn ang="0">
                    <a:pos x="91" y="70"/>
                  </a:cxn>
                  <a:cxn ang="0">
                    <a:pos x="92" y="11"/>
                  </a:cxn>
                  <a:cxn ang="0">
                    <a:pos x="92" y="11"/>
                  </a:cxn>
                  <a:cxn ang="0">
                    <a:pos x="92" y="10"/>
                  </a:cxn>
                  <a:cxn ang="0">
                    <a:pos x="93" y="8"/>
                  </a:cxn>
                  <a:cxn ang="0">
                    <a:pos x="94" y="4"/>
                  </a:cxn>
                  <a:cxn ang="0">
                    <a:pos x="96" y="3"/>
                  </a:cxn>
                  <a:cxn ang="0">
                    <a:pos x="99" y="3"/>
                  </a:cxn>
                  <a:cxn ang="0">
                    <a:pos x="99" y="3"/>
                  </a:cxn>
                  <a:cxn ang="0">
                    <a:pos x="102" y="3"/>
                  </a:cxn>
                  <a:cxn ang="0">
                    <a:pos x="104" y="4"/>
                  </a:cxn>
                  <a:cxn ang="0">
                    <a:pos x="106" y="8"/>
                  </a:cxn>
                  <a:cxn ang="0">
                    <a:pos x="106" y="10"/>
                  </a:cxn>
                  <a:cxn ang="0">
                    <a:pos x="106" y="12"/>
                  </a:cxn>
                  <a:cxn ang="0">
                    <a:pos x="106" y="12"/>
                  </a:cxn>
                </a:cxnLst>
                <a:rect l="0" t="0" r="r" b="b"/>
                <a:pathLst>
                  <a:path w="122" h="70">
                    <a:moveTo>
                      <a:pt x="106" y="12"/>
                    </a:moveTo>
                    <a:lnTo>
                      <a:pt x="106" y="70"/>
                    </a:lnTo>
                    <a:lnTo>
                      <a:pt x="119" y="70"/>
                    </a:lnTo>
                    <a:lnTo>
                      <a:pt x="121" y="2"/>
                    </a:lnTo>
                    <a:lnTo>
                      <a:pt x="121" y="2"/>
                    </a:lnTo>
                    <a:lnTo>
                      <a:pt x="122" y="1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4" y="4"/>
                    </a:lnTo>
                    <a:lnTo>
                      <a:pt x="6" y="7"/>
                    </a:lnTo>
                    <a:lnTo>
                      <a:pt x="6" y="11"/>
                    </a:lnTo>
                    <a:lnTo>
                      <a:pt x="6" y="70"/>
                    </a:lnTo>
                    <a:lnTo>
                      <a:pt x="25" y="70"/>
                    </a:lnTo>
                    <a:lnTo>
                      <a:pt x="25" y="11"/>
                    </a:lnTo>
                    <a:lnTo>
                      <a:pt x="25" y="11"/>
                    </a:lnTo>
                    <a:lnTo>
                      <a:pt x="25" y="10"/>
                    </a:lnTo>
                    <a:lnTo>
                      <a:pt x="26" y="7"/>
                    </a:lnTo>
                    <a:lnTo>
                      <a:pt x="28" y="3"/>
                    </a:lnTo>
                    <a:lnTo>
                      <a:pt x="29" y="3"/>
                    </a:lnTo>
                    <a:lnTo>
                      <a:pt x="33" y="2"/>
                    </a:lnTo>
                    <a:lnTo>
                      <a:pt x="33" y="2"/>
                    </a:lnTo>
                    <a:lnTo>
                      <a:pt x="35" y="3"/>
                    </a:lnTo>
                    <a:lnTo>
                      <a:pt x="37" y="4"/>
                    </a:lnTo>
                    <a:lnTo>
                      <a:pt x="39" y="7"/>
                    </a:lnTo>
                    <a:lnTo>
                      <a:pt x="39" y="10"/>
                    </a:lnTo>
                    <a:lnTo>
                      <a:pt x="40" y="11"/>
                    </a:lnTo>
                    <a:lnTo>
                      <a:pt x="39" y="70"/>
                    </a:lnTo>
                    <a:lnTo>
                      <a:pt x="58" y="70"/>
                    </a:lnTo>
                    <a:lnTo>
                      <a:pt x="58" y="11"/>
                    </a:lnTo>
                    <a:lnTo>
                      <a:pt x="58" y="11"/>
                    </a:lnTo>
                    <a:lnTo>
                      <a:pt x="59" y="10"/>
                    </a:lnTo>
                    <a:lnTo>
                      <a:pt x="59" y="7"/>
                    </a:lnTo>
                    <a:lnTo>
                      <a:pt x="61" y="4"/>
                    </a:lnTo>
                    <a:lnTo>
                      <a:pt x="64" y="3"/>
                    </a:lnTo>
                    <a:lnTo>
                      <a:pt x="66" y="3"/>
                    </a:lnTo>
                    <a:lnTo>
                      <a:pt x="66" y="3"/>
                    </a:lnTo>
                    <a:lnTo>
                      <a:pt x="68" y="3"/>
                    </a:lnTo>
                    <a:lnTo>
                      <a:pt x="70" y="4"/>
                    </a:lnTo>
                    <a:lnTo>
                      <a:pt x="72" y="7"/>
                    </a:lnTo>
                    <a:lnTo>
                      <a:pt x="73" y="10"/>
                    </a:lnTo>
                    <a:lnTo>
                      <a:pt x="73" y="11"/>
                    </a:lnTo>
                    <a:lnTo>
                      <a:pt x="72" y="70"/>
                    </a:lnTo>
                    <a:lnTo>
                      <a:pt x="91" y="70"/>
                    </a:lnTo>
                    <a:lnTo>
                      <a:pt x="92" y="11"/>
                    </a:lnTo>
                    <a:lnTo>
                      <a:pt x="92" y="11"/>
                    </a:lnTo>
                    <a:lnTo>
                      <a:pt x="92" y="10"/>
                    </a:lnTo>
                    <a:lnTo>
                      <a:pt x="93" y="8"/>
                    </a:lnTo>
                    <a:lnTo>
                      <a:pt x="94" y="4"/>
                    </a:lnTo>
                    <a:lnTo>
                      <a:pt x="96" y="3"/>
                    </a:lnTo>
                    <a:lnTo>
                      <a:pt x="99" y="3"/>
                    </a:lnTo>
                    <a:lnTo>
                      <a:pt x="99" y="3"/>
                    </a:lnTo>
                    <a:lnTo>
                      <a:pt x="102" y="3"/>
                    </a:lnTo>
                    <a:lnTo>
                      <a:pt x="104" y="4"/>
                    </a:lnTo>
                    <a:lnTo>
                      <a:pt x="106" y="8"/>
                    </a:lnTo>
                    <a:lnTo>
                      <a:pt x="106" y="10"/>
                    </a:lnTo>
                    <a:lnTo>
                      <a:pt x="106" y="12"/>
                    </a:lnTo>
                    <a:lnTo>
                      <a:pt x="106" y="12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微软雅黑" panose="020B0503020204020204" charset="-122"/>
                </a:endParaRPr>
              </a:p>
            </p:txBody>
          </p:sp>
          <p:sp>
            <p:nvSpPr>
              <p:cNvPr id="28" name="Freeform 144"/>
              <p:cNvSpPr/>
              <p:nvPr/>
            </p:nvSpPr>
            <p:spPr bwMode="auto">
              <a:xfrm>
                <a:off x="3173413" y="2224088"/>
                <a:ext cx="31750" cy="180975"/>
              </a:xfrm>
              <a:custGeom>
                <a:avLst/>
                <a:gdLst/>
                <a:ahLst/>
                <a:cxnLst>
                  <a:cxn ang="0">
                    <a:pos x="15" y="114"/>
                  </a:cxn>
                  <a:cxn ang="0">
                    <a:pos x="17" y="78"/>
                  </a:cxn>
                  <a:cxn ang="0">
                    <a:pos x="17" y="78"/>
                  </a:cxn>
                  <a:cxn ang="0">
                    <a:pos x="19" y="75"/>
                  </a:cxn>
                  <a:cxn ang="0">
                    <a:pos x="20" y="72"/>
                  </a:cxn>
                  <a:cxn ang="0">
                    <a:pos x="20" y="72"/>
                  </a:cxn>
                  <a:cxn ang="0">
                    <a:pos x="19" y="70"/>
                  </a:cxn>
                  <a:cxn ang="0">
                    <a:pos x="18" y="68"/>
                  </a:cxn>
                  <a:cxn ang="0">
                    <a:pos x="15" y="67"/>
                  </a:cxn>
                  <a:cxn ang="0">
                    <a:pos x="13" y="67"/>
                  </a:cxn>
                  <a:cxn ang="0">
                    <a:pos x="12" y="67"/>
                  </a:cxn>
                  <a:cxn ang="0">
                    <a:pos x="12" y="67"/>
                  </a:cxn>
                  <a:cxn ang="0">
                    <a:pos x="9" y="62"/>
                  </a:cxn>
                  <a:cxn ang="0">
                    <a:pos x="3" y="60"/>
                  </a:cxn>
                  <a:cxn ang="0">
                    <a:pos x="4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14"/>
                  </a:cxn>
                  <a:cxn ang="0">
                    <a:pos x="15" y="114"/>
                  </a:cxn>
                </a:cxnLst>
                <a:rect l="0" t="0" r="r" b="b"/>
                <a:pathLst>
                  <a:path w="20" h="114">
                    <a:moveTo>
                      <a:pt x="15" y="114"/>
                    </a:moveTo>
                    <a:lnTo>
                      <a:pt x="17" y="78"/>
                    </a:lnTo>
                    <a:lnTo>
                      <a:pt x="17" y="78"/>
                    </a:lnTo>
                    <a:lnTo>
                      <a:pt x="19" y="75"/>
                    </a:lnTo>
                    <a:lnTo>
                      <a:pt x="20" y="72"/>
                    </a:lnTo>
                    <a:lnTo>
                      <a:pt x="20" y="72"/>
                    </a:lnTo>
                    <a:lnTo>
                      <a:pt x="19" y="70"/>
                    </a:lnTo>
                    <a:lnTo>
                      <a:pt x="18" y="68"/>
                    </a:lnTo>
                    <a:lnTo>
                      <a:pt x="15" y="67"/>
                    </a:lnTo>
                    <a:lnTo>
                      <a:pt x="13" y="67"/>
                    </a:lnTo>
                    <a:lnTo>
                      <a:pt x="12" y="67"/>
                    </a:lnTo>
                    <a:lnTo>
                      <a:pt x="12" y="67"/>
                    </a:lnTo>
                    <a:lnTo>
                      <a:pt x="9" y="62"/>
                    </a:lnTo>
                    <a:lnTo>
                      <a:pt x="3" y="60"/>
                    </a:lnTo>
                    <a:lnTo>
                      <a:pt x="4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114"/>
                    </a:lnTo>
                    <a:lnTo>
                      <a:pt x="15" y="114"/>
                    </a:ln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微软雅黑" panose="020B0503020204020204" charset="-122"/>
                </a:endParaRPr>
              </a:p>
            </p:txBody>
          </p:sp>
          <p:sp>
            <p:nvSpPr>
              <p:cNvPr id="29" name="Freeform 145"/>
              <p:cNvSpPr/>
              <p:nvPr/>
            </p:nvSpPr>
            <p:spPr bwMode="auto">
              <a:xfrm>
                <a:off x="3173413" y="2405063"/>
                <a:ext cx="42863" cy="33338"/>
              </a:xfrm>
              <a:custGeom>
                <a:avLst/>
                <a:gdLst/>
                <a:ahLst/>
                <a:cxnLst>
                  <a:cxn ang="0">
                    <a:pos x="27" y="16"/>
                  </a:cxn>
                  <a:cxn ang="0">
                    <a:pos x="27" y="16"/>
                  </a:cxn>
                  <a:cxn ang="0">
                    <a:pos x="27" y="14"/>
                  </a:cxn>
                  <a:cxn ang="0">
                    <a:pos x="26" y="11"/>
                  </a:cxn>
                  <a:cxn ang="0">
                    <a:pos x="24" y="10"/>
                  </a:cxn>
                  <a:cxn ang="0">
                    <a:pos x="22" y="9"/>
                  </a:cxn>
                  <a:cxn ang="0">
                    <a:pos x="22" y="1"/>
                  </a:cxn>
                  <a:cxn ang="0">
                    <a:pos x="15" y="1"/>
                  </a:cxn>
                  <a:cxn ang="0">
                    <a:pos x="15" y="0"/>
                  </a:cxn>
                  <a:cxn ang="0">
                    <a:pos x="0" y="0"/>
                  </a:cxn>
                  <a:cxn ang="0">
                    <a:pos x="0" y="21"/>
                  </a:cxn>
                  <a:cxn ang="0">
                    <a:pos x="26" y="21"/>
                  </a:cxn>
                  <a:cxn ang="0">
                    <a:pos x="26" y="21"/>
                  </a:cxn>
                  <a:cxn ang="0">
                    <a:pos x="27" y="18"/>
                  </a:cxn>
                  <a:cxn ang="0">
                    <a:pos x="27" y="16"/>
                  </a:cxn>
                  <a:cxn ang="0">
                    <a:pos x="27" y="16"/>
                  </a:cxn>
                </a:cxnLst>
                <a:rect l="0" t="0" r="r" b="b"/>
                <a:pathLst>
                  <a:path w="27" h="21">
                    <a:moveTo>
                      <a:pt x="27" y="16"/>
                    </a:moveTo>
                    <a:lnTo>
                      <a:pt x="27" y="16"/>
                    </a:lnTo>
                    <a:lnTo>
                      <a:pt x="27" y="14"/>
                    </a:lnTo>
                    <a:lnTo>
                      <a:pt x="26" y="11"/>
                    </a:lnTo>
                    <a:lnTo>
                      <a:pt x="24" y="10"/>
                    </a:lnTo>
                    <a:lnTo>
                      <a:pt x="22" y="9"/>
                    </a:lnTo>
                    <a:lnTo>
                      <a:pt x="22" y="1"/>
                    </a:lnTo>
                    <a:lnTo>
                      <a:pt x="15" y="1"/>
                    </a:lnTo>
                    <a:lnTo>
                      <a:pt x="15" y="0"/>
                    </a:lnTo>
                    <a:lnTo>
                      <a:pt x="0" y="0"/>
                    </a:lnTo>
                    <a:lnTo>
                      <a:pt x="0" y="21"/>
                    </a:lnTo>
                    <a:lnTo>
                      <a:pt x="26" y="21"/>
                    </a:lnTo>
                    <a:lnTo>
                      <a:pt x="26" y="21"/>
                    </a:lnTo>
                    <a:lnTo>
                      <a:pt x="27" y="18"/>
                    </a:lnTo>
                    <a:lnTo>
                      <a:pt x="27" y="16"/>
                    </a:lnTo>
                    <a:lnTo>
                      <a:pt x="27" y="16"/>
                    </a:ln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微软雅黑" panose="020B0503020204020204" charset="-122"/>
                </a:endParaRPr>
              </a:p>
            </p:txBody>
          </p:sp>
          <p:sp>
            <p:nvSpPr>
              <p:cNvPr id="30" name="Freeform 146"/>
              <p:cNvSpPr>
                <a:spLocks noEditPoints="1"/>
              </p:cNvSpPr>
              <p:nvPr/>
            </p:nvSpPr>
            <p:spPr bwMode="auto">
              <a:xfrm>
                <a:off x="3171825" y="2438401"/>
                <a:ext cx="168275" cy="242888"/>
              </a:xfrm>
              <a:custGeom>
                <a:avLst/>
                <a:gdLst/>
                <a:ahLst/>
                <a:cxnLst>
                  <a:cxn ang="0">
                    <a:pos x="87" y="152"/>
                  </a:cxn>
                  <a:cxn ang="0">
                    <a:pos x="103" y="108"/>
                  </a:cxn>
                  <a:cxn ang="0">
                    <a:pos x="105" y="105"/>
                  </a:cxn>
                  <a:cxn ang="0">
                    <a:pos x="106" y="101"/>
                  </a:cxn>
                  <a:cxn ang="0">
                    <a:pos x="104" y="94"/>
                  </a:cxn>
                  <a:cxn ang="0">
                    <a:pos x="98" y="92"/>
                  </a:cxn>
                  <a:cxn ang="0">
                    <a:pos x="87" y="92"/>
                  </a:cxn>
                  <a:cxn ang="0">
                    <a:pos x="82" y="65"/>
                  </a:cxn>
                  <a:cxn ang="0">
                    <a:pos x="73" y="42"/>
                  </a:cxn>
                  <a:cxn ang="0">
                    <a:pos x="70" y="36"/>
                  </a:cxn>
                  <a:cxn ang="0">
                    <a:pos x="49" y="14"/>
                  </a:cxn>
                  <a:cxn ang="0">
                    <a:pos x="27" y="0"/>
                  </a:cxn>
                  <a:cxn ang="0">
                    <a:pos x="27" y="0"/>
                  </a:cxn>
                  <a:cxn ang="0">
                    <a:pos x="0" y="103"/>
                  </a:cxn>
                  <a:cxn ang="0">
                    <a:pos x="3" y="104"/>
                  </a:cxn>
                  <a:cxn ang="0">
                    <a:pos x="5" y="109"/>
                  </a:cxn>
                  <a:cxn ang="0">
                    <a:pos x="0" y="152"/>
                  </a:cxn>
                  <a:cxn ang="0">
                    <a:pos x="47" y="152"/>
                  </a:cxn>
                  <a:cxn ang="0">
                    <a:pos x="47" y="109"/>
                  </a:cxn>
                  <a:cxn ang="0">
                    <a:pos x="50" y="104"/>
                  </a:cxn>
                  <a:cxn ang="0">
                    <a:pos x="54" y="104"/>
                  </a:cxn>
                  <a:cxn ang="0">
                    <a:pos x="59" y="106"/>
                  </a:cxn>
                  <a:cxn ang="0">
                    <a:pos x="59" y="152"/>
                  </a:cxn>
                  <a:cxn ang="0">
                    <a:pos x="75" y="109"/>
                  </a:cxn>
                  <a:cxn ang="0">
                    <a:pos x="76" y="107"/>
                  </a:cxn>
                  <a:cxn ang="0">
                    <a:pos x="81" y="104"/>
                  </a:cxn>
                  <a:cxn ang="0">
                    <a:pos x="84" y="105"/>
                  </a:cxn>
                  <a:cxn ang="0">
                    <a:pos x="87" y="109"/>
                  </a:cxn>
                  <a:cxn ang="0">
                    <a:pos x="32" y="152"/>
                  </a:cxn>
                  <a:cxn ang="0">
                    <a:pos x="21" y="109"/>
                  </a:cxn>
                  <a:cxn ang="0">
                    <a:pos x="21" y="106"/>
                  </a:cxn>
                  <a:cxn ang="0">
                    <a:pos x="26" y="103"/>
                  </a:cxn>
                  <a:cxn ang="0">
                    <a:pos x="30" y="104"/>
                  </a:cxn>
                  <a:cxn ang="0">
                    <a:pos x="33" y="109"/>
                  </a:cxn>
                </a:cxnLst>
                <a:rect l="0" t="0" r="r" b="b"/>
                <a:pathLst>
                  <a:path w="105" h="153">
                    <a:moveTo>
                      <a:pt x="87" y="109"/>
                    </a:moveTo>
                    <a:lnTo>
                      <a:pt x="87" y="152"/>
                    </a:lnTo>
                    <a:lnTo>
                      <a:pt x="102" y="153"/>
                    </a:lnTo>
                    <a:lnTo>
                      <a:pt x="103" y="108"/>
                    </a:lnTo>
                    <a:lnTo>
                      <a:pt x="103" y="108"/>
                    </a:lnTo>
                    <a:lnTo>
                      <a:pt x="105" y="105"/>
                    </a:lnTo>
                    <a:lnTo>
                      <a:pt x="106" y="101"/>
                    </a:lnTo>
                    <a:lnTo>
                      <a:pt x="106" y="101"/>
                    </a:lnTo>
                    <a:lnTo>
                      <a:pt x="106" y="97"/>
                    </a:lnTo>
                    <a:lnTo>
                      <a:pt x="104" y="94"/>
                    </a:lnTo>
                    <a:lnTo>
                      <a:pt x="101" y="93"/>
                    </a:lnTo>
                    <a:lnTo>
                      <a:pt x="98" y="92"/>
                    </a:lnTo>
                    <a:lnTo>
                      <a:pt x="87" y="92"/>
                    </a:lnTo>
                    <a:lnTo>
                      <a:pt x="87" y="92"/>
                    </a:lnTo>
                    <a:lnTo>
                      <a:pt x="84" y="80"/>
                    </a:lnTo>
                    <a:lnTo>
                      <a:pt x="82" y="65"/>
                    </a:lnTo>
                    <a:lnTo>
                      <a:pt x="77" y="50"/>
                    </a:lnTo>
                    <a:lnTo>
                      <a:pt x="73" y="42"/>
                    </a:lnTo>
                    <a:lnTo>
                      <a:pt x="70" y="36"/>
                    </a:lnTo>
                    <a:lnTo>
                      <a:pt x="70" y="36"/>
                    </a:lnTo>
                    <a:lnTo>
                      <a:pt x="60" y="24"/>
                    </a:lnTo>
                    <a:lnTo>
                      <a:pt x="49" y="14"/>
                    </a:lnTo>
                    <a:lnTo>
                      <a:pt x="38" y="6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1" y="0"/>
                    </a:lnTo>
                    <a:lnTo>
                      <a:pt x="0" y="103"/>
                    </a:lnTo>
                    <a:lnTo>
                      <a:pt x="0" y="103"/>
                    </a:lnTo>
                    <a:lnTo>
                      <a:pt x="3" y="104"/>
                    </a:lnTo>
                    <a:lnTo>
                      <a:pt x="4" y="106"/>
                    </a:lnTo>
                    <a:lnTo>
                      <a:pt x="5" y="109"/>
                    </a:lnTo>
                    <a:lnTo>
                      <a:pt x="4" y="152"/>
                    </a:lnTo>
                    <a:lnTo>
                      <a:pt x="0" y="152"/>
                    </a:lnTo>
                    <a:lnTo>
                      <a:pt x="0" y="152"/>
                    </a:lnTo>
                    <a:lnTo>
                      <a:pt x="47" y="152"/>
                    </a:lnTo>
                    <a:lnTo>
                      <a:pt x="47" y="109"/>
                    </a:lnTo>
                    <a:lnTo>
                      <a:pt x="47" y="109"/>
                    </a:lnTo>
                    <a:lnTo>
                      <a:pt x="48" y="106"/>
                    </a:lnTo>
                    <a:lnTo>
                      <a:pt x="50" y="104"/>
                    </a:lnTo>
                    <a:lnTo>
                      <a:pt x="54" y="104"/>
                    </a:lnTo>
                    <a:lnTo>
                      <a:pt x="54" y="104"/>
                    </a:lnTo>
                    <a:lnTo>
                      <a:pt x="57" y="105"/>
                    </a:lnTo>
                    <a:lnTo>
                      <a:pt x="59" y="106"/>
                    </a:lnTo>
                    <a:lnTo>
                      <a:pt x="59" y="109"/>
                    </a:lnTo>
                    <a:lnTo>
                      <a:pt x="59" y="152"/>
                    </a:lnTo>
                    <a:lnTo>
                      <a:pt x="75" y="152"/>
                    </a:lnTo>
                    <a:lnTo>
                      <a:pt x="75" y="109"/>
                    </a:lnTo>
                    <a:lnTo>
                      <a:pt x="75" y="109"/>
                    </a:lnTo>
                    <a:lnTo>
                      <a:pt x="76" y="107"/>
                    </a:lnTo>
                    <a:lnTo>
                      <a:pt x="77" y="105"/>
                    </a:lnTo>
                    <a:lnTo>
                      <a:pt x="81" y="104"/>
                    </a:lnTo>
                    <a:lnTo>
                      <a:pt x="81" y="104"/>
                    </a:lnTo>
                    <a:lnTo>
                      <a:pt x="84" y="105"/>
                    </a:lnTo>
                    <a:lnTo>
                      <a:pt x="87" y="107"/>
                    </a:lnTo>
                    <a:lnTo>
                      <a:pt x="87" y="109"/>
                    </a:lnTo>
                    <a:lnTo>
                      <a:pt x="87" y="109"/>
                    </a:lnTo>
                    <a:close/>
                    <a:moveTo>
                      <a:pt x="32" y="152"/>
                    </a:moveTo>
                    <a:lnTo>
                      <a:pt x="20" y="152"/>
                    </a:lnTo>
                    <a:lnTo>
                      <a:pt x="21" y="109"/>
                    </a:lnTo>
                    <a:lnTo>
                      <a:pt x="21" y="109"/>
                    </a:lnTo>
                    <a:lnTo>
                      <a:pt x="21" y="106"/>
                    </a:lnTo>
                    <a:lnTo>
                      <a:pt x="23" y="104"/>
                    </a:lnTo>
                    <a:lnTo>
                      <a:pt x="26" y="103"/>
                    </a:lnTo>
                    <a:lnTo>
                      <a:pt x="26" y="103"/>
                    </a:lnTo>
                    <a:lnTo>
                      <a:pt x="30" y="104"/>
                    </a:lnTo>
                    <a:lnTo>
                      <a:pt x="32" y="106"/>
                    </a:lnTo>
                    <a:lnTo>
                      <a:pt x="33" y="109"/>
                    </a:lnTo>
                    <a:lnTo>
                      <a:pt x="32" y="152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微软雅黑" panose="020B0503020204020204" charset="-122"/>
                </a:endParaRPr>
              </a:p>
            </p:txBody>
          </p:sp>
          <p:sp>
            <p:nvSpPr>
              <p:cNvPr id="31" name="Freeform 147"/>
              <p:cNvSpPr>
                <a:spLocks noEditPoints="1"/>
              </p:cNvSpPr>
              <p:nvPr/>
            </p:nvSpPr>
            <p:spPr bwMode="auto">
              <a:xfrm>
                <a:off x="3167063" y="2900363"/>
                <a:ext cx="558800" cy="244475"/>
              </a:xfrm>
              <a:custGeom>
                <a:avLst/>
                <a:gdLst/>
                <a:ahLst/>
                <a:cxnLst>
                  <a:cxn ang="0">
                    <a:pos x="352" y="5"/>
                  </a:cxn>
                  <a:cxn ang="0">
                    <a:pos x="1" y="0"/>
                  </a:cxn>
                  <a:cxn ang="0">
                    <a:pos x="1" y="41"/>
                  </a:cxn>
                  <a:cxn ang="0">
                    <a:pos x="1" y="41"/>
                  </a:cxn>
                  <a:cxn ang="0">
                    <a:pos x="4" y="42"/>
                  </a:cxn>
                  <a:cxn ang="0">
                    <a:pos x="6" y="43"/>
                  </a:cxn>
                  <a:cxn ang="0">
                    <a:pos x="10" y="45"/>
                  </a:cxn>
                  <a:cxn ang="0">
                    <a:pos x="12" y="49"/>
                  </a:cxn>
                  <a:cxn ang="0">
                    <a:pos x="12" y="50"/>
                  </a:cxn>
                  <a:cxn ang="0">
                    <a:pos x="12" y="94"/>
                  </a:cxn>
                  <a:cxn ang="0">
                    <a:pos x="1" y="94"/>
                  </a:cxn>
                  <a:cxn ang="0">
                    <a:pos x="0" y="154"/>
                  </a:cxn>
                  <a:cxn ang="0">
                    <a:pos x="350" y="154"/>
                  </a:cxn>
                  <a:cxn ang="0">
                    <a:pos x="352" y="5"/>
                  </a:cxn>
                  <a:cxn ang="0">
                    <a:pos x="50" y="95"/>
                  </a:cxn>
                  <a:cxn ang="0">
                    <a:pos x="27" y="94"/>
                  </a:cxn>
                  <a:cxn ang="0">
                    <a:pos x="28" y="10"/>
                  </a:cxn>
                  <a:cxn ang="0">
                    <a:pos x="51" y="10"/>
                  </a:cxn>
                  <a:cxn ang="0">
                    <a:pos x="50" y="95"/>
                  </a:cxn>
                  <a:cxn ang="0">
                    <a:pos x="95" y="95"/>
                  </a:cxn>
                  <a:cxn ang="0">
                    <a:pos x="72" y="95"/>
                  </a:cxn>
                  <a:cxn ang="0">
                    <a:pos x="72" y="11"/>
                  </a:cxn>
                  <a:cxn ang="0">
                    <a:pos x="96" y="11"/>
                  </a:cxn>
                  <a:cxn ang="0">
                    <a:pos x="95" y="95"/>
                  </a:cxn>
                  <a:cxn ang="0">
                    <a:pos x="139" y="96"/>
                  </a:cxn>
                  <a:cxn ang="0">
                    <a:pos x="116" y="95"/>
                  </a:cxn>
                  <a:cxn ang="0">
                    <a:pos x="117" y="11"/>
                  </a:cxn>
                  <a:cxn ang="0">
                    <a:pos x="140" y="11"/>
                  </a:cxn>
                  <a:cxn ang="0">
                    <a:pos x="139" y="96"/>
                  </a:cxn>
                  <a:cxn ang="0">
                    <a:pos x="184" y="96"/>
                  </a:cxn>
                  <a:cxn ang="0">
                    <a:pos x="161" y="96"/>
                  </a:cxn>
                  <a:cxn ang="0">
                    <a:pos x="161" y="12"/>
                  </a:cxn>
                  <a:cxn ang="0">
                    <a:pos x="185" y="12"/>
                  </a:cxn>
                  <a:cxn ang="0">
                    <a:pos x="184" y="96"/>
                  </a:cxn>
                  <a:cxn ang="0">
                    <a:pos x="260" y="120"/>
                  </a:cxn>
                  <a:cxn ang="0">
                    <a:pos x="236" y="120"/>
                  </a:cxn>
                  <a:cxn ang="0">
                    <a:pos x="236" y="85"/>
                  </a:cxn>
                  <a:cxn ang="0">
                    <a:pos x="261" y="85"/>
                  </a:cxn>
                  <a:cxn ang="0">
                    <a:pos x="260" y="120"/>
                  </a:cxn>
                  <a:cxn ang="0">
                    <a:pos x="261" y="65"/>
                  </a:cxn>
                  <a:cxn ang="0">
                    <a:pos x="237" y="64"/>
                  </a:cxn>
                  <a:cxn ang="0">
                    <a:pos x="237" y="30"/>
                  </a:cxn>
                  <a:cxn ang="0">
                    <a:pos x="261" y="30"/>
                  </a:cxn>
                  <a:cxn ang="0">
                    <a:pos x="261" y="65"/>
                  </a:cxn>
                  <a:cxn ang="0">
                    <a:pos x="314" y="120"/>
                  </a:cxn>
                  <a:cxn ang="0">
                    <a:pos x="288" y="120"/>
                  </a:cxn>
                  <a:cxn ang="0">
                    <a:pos x="289" y="85"/>
                  </a:cxn>
                  <a:cxn ang="0">
                    <a:pos x="314" y="86"/>
                  </a:cxn>
                  <a:cxn ang="0">
                    <a:pos x="314" y="120"/>
                  </a:cxn>
                  <a:cxn ang="0">
                    <a:pos x="289" y="65"/>
                  </a:cxn>
                  <a:cxn ang="0">
                    <a:pos x="289" y="30"/>
                  </a:cxn>
                  <a:cxn ang="0">
                    <a:pos x="314" y="30"/>
                  </a:cxn>
                  <a:cxn ang="0">
                    <a:pos x="314" y="65"/>
                  </a:cxn>
                  <a:cxn ang="0">
                    <a:pos x="289" y="65"/>
                  </a:cxn>
                </a:cxnLst>
                <a:rect l="0" t="0" r="r" b="b"/>
                <a:pathLst>
                  <a:path w="352" h="154">
                    <a:moveTo>
                      <a:pt x="352" y="5"/>
                    </a:moveTo>
                    <a:lnTo>
                      <a:pt x="1" y="0"/>
                    </a:lnTo>
                    <a:lnTo>
                      <a:pt x="1" y="41"/>
                    </a:lnTo>
                    <a:lnTo>
                      <a:pt x="1" y="41"/>
                    </a:lnTo>
                    <a:lnTo>
                      <a:pt x="4" y="42"/>
                    </a:lnTo>
                    <a:lnTo>
                      <a:pt x="6" y="43"/>
                    </a:lnTo>
                    <a:lnTo>
                      <a:pt x="10" y="45"/>
                    </a:lnTo>
                    <a:lnTo>
                      <a:pt x="12" y="49"/>
                    </a:lnTo>
                    <a:lnTo>
                      <a:pt x="12" y="50"/>
                    </a:lnTo>
                    <a:lnTo>
                      <a:pt x="12" y="94"/>
                    </a:lnTo>
                    <a:lnTo>
                      <a:pt x="1" y="94"/>
                    </a:lnTo>
                    <a:lnTo>
                      <a:pt x="0" y="154"/>
                    </a:lnTo>
                    <a:lnTo>
                      <a:pt x="350" y="154"/>
                    </a:lnTo>
                    <a:lnTo>
                      <a:pt x="352" y="5"/>
                    </a:lnTo>
                    <a:close/>
                    <a:moveTo>
                      <a:pt x="50" y="95"/>
                    </a:moveTo>
                    <a:lnTo>
                      <a:pt x="27" y="94"/>
                    </a:lnTo>
                    <a:lnTo>
                      <a:pt x="28" y="10"/>
                    </a:lnTo>
                    <a:lnTo>
                      <a:pt x="51" y="10"/>
                    </a:lnTo>
                    <a:lnTo>
                      <a:pt x="50" y="95"/>
                    </a:lnTo>
                    <a:close/>
                    <a:moveTo>
                      <a:pt x="95" y="95"/>
                    </a:moveTo>
                    <a:lnTo>
                      <a:pt x="72" y="95"/>
                    </a:lnTo>
                    <a:lnTo>
                      <a:pt x="72" y="11"/>
                    </a:lnTo>
                    <a:lnTo>
                      <a:pt x="96" y="11"/>
                    </a:lnTo>
                    <a:lnTo>
                      <a:pt x="95" y="95"/>
                    </a:lnTo>
                    <a:close/>
                    <a:moveTo>
                      <a:pt x="139" y="96"/>
                    </a:moveTo>
                    <a:lnTo>
                      <a:pt x="116" y="95"/>
                    </a:lnTo>
                    <a:lnTo>
                      <a:pt x="117" y="11"/>
                    </a:lnTo>
                    <a:lnTo>
                      <a:pt x="140" y="11"/>
                    </a:lnTo>
                    <a:lnTo>
                      <a:pt x="139" y="96"/>
                    </a:lnTo>
                    <a:close/>
                    <a:moveTo>
                      <a:pt x="184" y="96"/>
                    </a:moveTo>
                    <a:lnTo>
                      <a:pt x="161" y="96"/>
                    </a:lnTo>
                    <a:lnTo>
                      <a:pt x="161" y="12"/>
                    </a:lnTo>
                    <a:lnTo>
                      <a:pt x="185" y="12"/>
                    </a:lnTo>
                    <a:lnTo>
                      <a:pt x="184" y="96"/>
                    </a:lnTo>
                    <a:close/>
                    <a:moveTo>
                      <a:pt x="260" y="120"/>
                    </a:moveTo>
                    <a:lnTo>
                      <a:pt x="236" y="120"/>
                    </a:lnTo>
                    <a:lnTo>
                      <a:pt x="236" y="85"/>
                    </a:lnTo>
                    <a:lnTo>
                      <a:pt x="261" y="85"/>
                    </a:lnTo>
                    <a:lnTo>
                      <a:pt x="260" y="120"/>
                    </a:lnTo>
                    <a:close/>
                    <a:moveTo>
                      <a:pt x="261" y="65"/>
                    </a:moveTo>
                    <a:lnTo>
                      <a:pt x="237" y="64"/>
                    </a:lnTo>
                    <a:lnTo>
                      <a:pt x="237" y="30"/>
                    </a:lnTo>
                    <a:lnTo>
                      <a:pt x="261" y="30"/>
                    </a:lnTo>
                    <a:lnTo>
                      <a:pt x="261" y="65"/>
                    </a:lnTo>
                    <a:close/>
                    <a:moveTo>
                      <a:pt x="314" y="120"/>
                    </a:moveTo>
                    <a:lnTo>
                      <a:pt x="288" y="120"/>
                    </a:lnTo>
                    <a:lnTo>
                      <a:pt x="289" y="85"/>
                    </a:lnTo>
                    <a:lnTo>
                      <a:pt x="314" y="86"/>
                    </a:lnTo>
                    <a:lnTo>
                      <a:pt x="314" y="120"/>
                    </a:lnTo>
                    <a:close/>
                    <a:moveTo>
                      <a:pt x="289" y="65"/>
                    </a:moveTo>
                    <a:lnTo>
                      <a:pt x="289" y="30"/>
                    </a:lnTo>
                    <a:lnTo>
                      <a:pt x="314" y="30"/>
                    </a:lnTo>
                    <a:lnTo>
                      <a:pt x="314" y="65"/>
                    </a:lnTo>
                    <a:lnTo>
                      <a:pt x="289" y="65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微软雅黑" panose="020B0503020204020204" charset="-122"/>
                </a:endParaRPr>
              </a:p>
            </p:txBody>
          </p:sp>
          <p:sp>
            <p:nvSpPr>
              <p:cNvPr id="32" name="Freeform 148"/>
              <p:cNvSpPr/>
              <p:nvPr/>
            </p:nvSpPr>
            <p:spPr bwMode="auto">
              <a:xfrm>
                <a:off x="3168650" y="2824163"/>
                <a:ext cx="557213" cy="84138"/>
              </a:xfrm>
              <a:custGeom>
                <a:avLst/>
                <a:gdLst/>
                <a:ahLst/>
                <a:cxnLst>
                  <a:cxn ang="0">
                    <a:pos x="351" y="52"/>
                  </a:cxn>
                  <a:cxn ang="0">
                    <a:pos x="208" y="51"/>
                  </a:cxn>
                  <a:cxn ang="0">
                    <a:pos x="209" y="21"/>
                  </a:cxn>
                  <a:cxn ang="0">
                    <a:pos x="142" y="20"/>
                  </a:cxn>
                  <a:cxn ang="0">
                    <a:pos x="144" y="1"/>
                  </a:cxn>
                  <a:cxn ang="0">
                    <a:pos x="120" y="1"/>
                  </a:cxn>
                  <a:cxn ang="0">
                    <a:pos x="120" y="0"/>
                  </a:cxn>
                  <a:cxn ang="0">
                    <a:pos x="107" y="0"/>
                  </a:cxn>
                  <a:cxn ang="0">
                    <a:pos x="107" y="1"/>
                  </a:cxn>
                  <a:cxn ang="0">
                    <a:pos x="92" y="0"/>
                  </a:cxn>
                  <a:cxn ang="0">
                    <a:pos x="92" y="0"/>
                  </a:cxn>
                  <a:cxn ang="0">
                    <a:pos x="73" y="0"/>
                  </a:cxn>
                  <a:cxn ang="0">
                    <a:pos x="73" y="0"/>
                  </a:cxn>
                  <a:cxn ang="0">
                    <a:pos x="59" y="0"/>
                  </a:cxn>
                  <a:cxn ang="0">
                    <a:pos x="59" y="0"/>
                  </a:cxn>
                  <a:cxn ang="0">
                    <a:pos x="40" y="0"/>
                  </a:cxn>
                  <a:cxn ang="0">
                    <a:pos x="40" y="0"/>
                  </a:cxn>
                  <a:cxn ang="0">
                    <a:pos x="26" y="0"/>
                  </a:cxn>
                  <a:cxn ang="0">
                    <a:pos x="26" y="0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1" y="0"/>
                  </a:cxn>
                  <a:cxn ang="0">
                    <a:pos x="0" y="48"/>
                  </a:cxn>
                  <a:cxn ang="0">
                    <a:pos x="351" y="53"/>
                  </a:cxn>
                  <a:cxn ang="0">
                    <a:pos x="351" y="52"/>
                  </a:cxn>
                </a:cxnLst>
                <a:rect l="0" t="0" r="r" b="b"/>
                <a:pathLst>
                  <a:path w="351" h="52">
                    <a:moveTo>
                      <a:pt x="351" y="52"/>
                    </a:moveTo>
                    <a:lnTo>
                      <a:pt x="208" y="51"/>
                    </a:lnTo>
                    <a:lnTo>
                      <a:pt x="209" y="21"/>
                    </a:lnTo>
                    <a:lnTo>
                      <a:pt x="142" y="20"/>
                    </a:lnTo>
                    <a:lnTo>
                      <a:pt x="144" y="1"/>
                    </a:lnTo>
                    <a:lnTo>
                      <a:pt x="120" y="1"/>
                    </a:lnTo>
                    <a:lnTo>
                      <a:pt x="120" y="0"/>
                    </a:lnTo>
                    <a:lnTo>
                      <a:pt x="107" y="0"/>
                    </a:lnTo>
                    <a:lnTo>
                      <a:pt x="107" y="1"/>
                    </a:lnTo>
                    <a:lnTo>
                      <a:pt x="92" y="0"/>
                    </a:lnTo>
                    <a:lnTo>
                      <a:pt x="92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59" y="0"/>
                    </a:lnTo>
                    <a:lnTo>
                      <a:pt x="59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1" y="0"/>
                    </a:lnTo>
                    <a:lnTo>
                      <a:pt x="0" y="48"/>
                    </a:lnTo>
                    <a:lnTo>
                      <a:pt x="351" y="53"/>
                    </a:lnTo>
                    <a:lnTo>
                      <a:pt x="351" y="52"/>
                    </a:ln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微软雅黑" panose="020B0503020204020204" charset="-122"/>
                </a:endParaRPr>
              </a:p>
            </p:txBody>
          </p:sp>
          <p:sp>
            <p:nvSpPr>
              <p:cNvPr id="33" name="Freeform 149"/>
              <p:cNvSpPr/>
              <p:nvPr/>
            </p:nvSpPr>
            <p:spPr bwMode="auto">
              <a:xfrm>
                <a:off x="2835275" y="2820988"/>
                <a:ext cx="334963" cy="79375"/>
              </a:xfrm>
              <a:custGeom>
                <a:avLst/>
                <a:gdLst/>
                <a:ahLst/>
                <a:cxnLst>
                  <a:cxn ang="0">
                    <a:pos x="211" y="1"/>
                  </a:cxn>
                  <a:cxn ang="0">
                    <a:pos x="143" y="1"/>
                  </a:cxn>
                  <a:cxn ang="0">
                    <a:pos x="136" y="1"/>
                  </a:cxn>
                  <a:cxn ang="0">
                    <a:pos x="136" y="1"/>
                  </a:cxn>
                  <a:cxn ang="0">
                    <a:pos x="118" y="0"/>
                  </a:cxn>
                  <a:cxn ang="0">
                    <a:pos x="118" y="0"/>
                  </a:cxn>
                  <a:cxn ang="0">
                    <a:pos x="102" y="0"/>
                  </a:cxn>
                  <a:cxn ang="0">
                    <a:pos x="102" y="0"/>
                  </a:cxn>
                  <a:cxn ang="0">
                    <a:pos x="89" y="0"/>
                  </a:cxn>
                  <a:cxn ang="0">
                    <a:pos x="89" y="1"/>
                  </a:cxn>
                  <a:cxn ang="0">
                    <a:pos x="66" y="0"/>
                  </a:cxn>
                  <a:cxn ang="0">
                    <a:pos x="66" y="19"/>
                  </a:cxn>
                  <a:cxn ang="0">
                    <a:pos x="0" y="19"/>
                  </a:cxn>
                  <a:cxn ang="0">
                    <a:pos x="0" y="47"/>
                  </a:cxn>
                  <a:cxn ang="0">
                    <a:pos x="211" y="50"/>
                  </a:cxn>
                  <a:cxn ang="0">
                    <a:pos x="211" y="1"/>
                  </a:cxn>
                </a:cxnLst>
                <a:rect l="0" t="0" r="r" b="b"/>
                <a:pathLst>
                  <a:path w="211" h="50">
                    <a:moveTo>
                      <a:pt x="211" y="1"/>
                    </a:moveTo>
                    <a:lnTo>
                      <a:pt x="143" y="1"/>
                    </a:lnTo>
                    <a:lnTo>
                      <a:pt x="136" y="1"/>
                    </a:lnTo>
                    <a:lnTo>
                      <a:pt x="136" y="1"/>
                    </a:lnTo>
                    <a:lnTo>
                      <a:pt x="118" y="0"/>
                    </a:lnTo>
                    <a:lnTo>
                      <a:pt x="118" y="0"/>
                    </a:lnTo>
                    <a:lnTo>
                      <a:pt x="102" y="0"/>
                    </a:lnTo>
                    <a:lnTo>
                      <a:pt x="102" y="0"/>
                    </a:lnTo>
                    <a:lnTo>
                      <a:pt x="89" y="0"/>
                    </a:lnTo>
                    <a:lnTo>
                      <a:pt x="89" y="1"/>
                    </a:lnTo>
                    <a:lnTo>
                      <a:pt x="66" y="0"/>
                    </a:lnTo>
                    <a:lnTo>
                      <a:pt x="66" y="19"/>
                    </a:lnTo>
                    <a:lnTo>
                      <a:pt x="0" y="19"/>
                    </a:lnTo>
                    <a:lnTo>
                      <a:pt x="0" y="47"/>
                    </a:lnTo>
                    <a:lnTo>
                      <a:pt x="211" y="50"/>
                    </a:lnTo>
                    <a:lnTo>
                      <a:pt x="211" y="1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微软雅黑" panose="020B0503020204020204" charset="-122"/>
                </a:endParaRPr>
              </a:p>
            </p:txBody>
          </p:sp>
          <p:sp>
            <p:nvSpPr>
              <p:cNvPr id="34" name="Freeform 150"/>
              <p:cNvSpPr/>
              <p:nvPr/>
            </p:nvSpPr>
            <p:spPr bwMode="auto">
              <a:xfrm>
                <a:off x="2963863" y="2676526"/>
                <a:ext cx="207963" cy="36513"/>
              </a:xfrm>
              <a:custGeom>
                <a:avLst/>
                <a:gdLst/>
                <a:ahLst/>
                <a:cxnLst>
                  <a:cxn ang="0">
                    <a:pos x="131" y="1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6" y="1"/>
                  </a:cxn>
                  <a:cxn ang="0">
                    <a:pos x="3" y="4"/>
                  </a:cxn>
                  <a:cxn ang="0">
                    <a:pos x="1" y="8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3" y="17"/>
                  </a:cxn>
                  <a:cxn ang="0">
                    <a:pos x="5" y="21"/>
                  </a:cxn>
                  <a:cxn ang="0">
                    <a:pos x="8" y="22"/>
                  </a:cxn>
                  <a:cxn ang="0">
                    <a:pos x="8" y="22"/>
                  </a:cxn>
                  <a:cxn ang="0">
                    <a:pos x="130" y="23"/>
                  </a:cxn>
                  <a:cxn ang="0">
                    <a:pos x="131" y="1"/>
                  </a:cxn>
                </a:cxnLst>
                <a:rect l="0" t="0" r="r" b="b"/>
                <a:pathLst>
                  <a:path w="131" h="23">
                    <a:moveTo>
                      <a:pt x="131" y="1"/>
                    </a:moveTo>
                    <a:lnTo>
                      <a:pt x="9" y="0"/>
                    </a:lnTo>
                    <a:lnTo>
                      <a:pt x="9" y="0"/>
                    </a:lnTo>
                    <a:lnTo>
                      <a:pt x="6" y="1"/>
                    </a:lnTo>
                    <a:lnTo>
                      <a:pt x="3" y="4"/>
                    </a:lnTo>
                    <a:lnTo>
                      <a:pt x="1" y="8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3" y="17"/>
                    </a:lnTo>
                    <a:lnTo>
                      <a:pt x="5" y="21"/>
                    </a:lnTo>
                    <a:lnTo>
                      <a:pt x="8" y="22"/>
                    </a:lnTo>
                    <a:lnTo>
                      <a:pt x="8" y="22"/>
                    </a:lnTo>
                    <a:lnTo>
                      <a:pt x="130" y="23"/>
                    </a:lnTo>
                    <a:lnTo>
                      <a:pt x="131" y="1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微软雅黑" panose="020B0503020204020204" charset="-122"/>
                </a:endParaRPr>
              </a:p>
            </p:txBody>
          </p:sp>
          <p:sp>
            <p:nvSpPr>
              <p:cNvPr id="35" name="Freeform 151"/>
              <p:cNvSpPr/>
              <p:nvPr/>
            </p:nvSpPr>
            <p:spPr bwMode="auto">
              <a:xfrm>
                <a:off x="3170238" y="2678113"/>
                <a:ext cx="203200" cy="36513"/>
              </a:xfrm>
              <a:custGeom>
                <a:avLst/>
                <a:gdLst/>
                <a:ahLst/>
                <a:cxnLst>
                  <a:cxn ang="0">
                    <a:pos x="128" y="13"/>
                  </a:cxn>
                  <a:cxn ang="0">
                    <a:pos x="128" y="13"/>
                  </a:cxn>
                  <a:cxn ang="0">
                    <a:pos x="128" y="9"/>
                  </a:cxn>
                  <a:cxn ang="0">
                    <a:pos x="126" y="5"/>
                  </a:cxn>
                  <a:cxn ang="0">
                    <a:pos x="122" y="3"/>
                  </a:cxn>
                  <a:cxn ang="0">
                    <a:pos x="118" y="2"/>
                  </a:cxn>
                  <a:cxn ang="0">
                    <a:pos x="103" y="2"/>
                  </a:cxn>
                  <a:cxn ang="0">
                    <a:pos x="103" y="2"/>
                  </a:cxn>
                  <a:cxn ang="0">
                    <a:pos x="88" y="1"/>
                  </a:cxn>
                  <a:cxn ang="0">
                    <a:pos x="88" y="2"/>
                  </a:cxn>
                  <a:cxn ang="0">
                    <a:pos x="76" y="1"/>
                  </a:cxn>
                  <a:cxn ang="0">
                    <a:pos x="76" y="1"/>
                  </a:cxn>
                  <a:cxn ang="0">
                    <a:pos x="60" y="1"/>
                  </a:cxn>
                  <a:cxn ang="0">
                    <a:pos x="60" y="1"/>
                  </a:cxn>
                  <a:cxn ang="0">
                    <a:pos x="48" y="1"/>
                  </a:cxn>
                  <a:cxn ang="0">
                    <a:pos x="48" y="1"/>
                  </a:cxn>
                  <a:cxn ang="0">
                    <a:pos x="0" y="0"/>
                  </a:cxn>
                  <a:cxn ang="0">
                    <a:pos x="0" y="22"/>
                  </a:cxn>
                  <a:cxn ang="0">
                    <a:pos x="122" y="23"/>
                  </a:cxn>
                  <a:cxn ang="0">
                    <a:pos x="122" y="23"/>
                  </a:cxn>
                  <a:cxn ang="0">
                    <a:pos x="124" y="22"/>
                  </a:cxn>
                  <a:cxn ang="0">
                    <a:pos x="127" y="20"/>
                  </a:cxn>
                  <a:cxn ang="0">
                    <a:pos x="128" y="16"/>
                  </a:cxn>
                  <a:cxn ang="0">
                    <a:pos x="128" y="13"/>
                  </a:cxn>
                  <a:cxn ang="0">
                    <a:pos x="128" y="13"/>
                  </a:cxn>
                </a:cxnLst>
                <a:rect l="0" t="0" r="r" b="b"/>
                <a:pathLst>
                  <a:path w="128" h="23">
                    <a:moveTo>
                      <a:pt x="128" y="13"/>
                    </a:moveTo>
                    <a:lnTo>
                      <a:pt x="128" y="13"/>
                    </a:lnTo>
                    <a:lnTo>
                      <a:pt x="128" y="9"/>
                    </a:lnTo>
                    <a:lnTo>
                      <a:pt x="126" y="5"/>
                    </a:lnTo>
                    <a:lnTo>
                      <a:pt x="122" y="3"/>
                    </a:lnTo>
                    <a:lnTo>
                      <a:pt x="118" y="2"/>
                    </a:lnTo>
                    <a:lnTo>
                      <a:pt x="103" y="2"/>
                    </a:lnTo>
                    <a:lnTo>
                      <a:pt x="103" y="2"/>
                    </a:lnTo>
                    <a:lnTo>
                      <a:pt x="88" y="1"/>
                    </a:lnTo>
                    <a:lnTo>
                      <a:pt x="88" y="2"/>
                    </a:lnTo>
                    <a:lnTo>
                      <a:pt x="76" y="1"/>
                    </a:lnTo>
                    <a:lnTo>
                      <a:pt x="76" y="1"/>
                    </a:lnTo>
                    <a:lnTo>
                      <a:pt x="60" y="1"/>
                    </a:lnTo>
                    <a:lnTo>
                      <a:pt x="60" y="1"/>
                    </a:lnTo>
                    <a:lnTo>
                      <a:pt x="48" y="1"/>
                    </a:lnTo>
                    <a:lnTo>
                      <a:pt x="48" y="1"/>
                    </a:lnTo>
                    <a:lnTo>
                      <a:pt x="0" y="0"/>
                    </a:lnTo>
                    <a:lnTo>
                      <a:pt x="0" y="22"/>
                    </a:lnTo>
                    <a:lnTo>
                      <a:pt x="122" y="23"/>
                    </a:lnTo>
                    <a:lnTo>
                      <a:pt x="122" y="23"/>
                    </a:lnTo>
                    <a:lnTo>
                      <a:pt x="124" y="22"/>
                    </a:lnTo>
                    <a:lnTo>
                      <a:pt x="127" y="20"/>
                    </a:lnTo>
                    <a:lnTo>
                      <a:pt x="128" y="16"/>
                    </a:lnTo>
                    <a:lnTo>
                      <a:pt x="128" y="13"/>
                    </a:lnTo>
                    <a:lnTo>
                      <a:pt x="128" y="13"/>
                    </a:ln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微软雅黑" panose="020B0503020204020204" charset="-122"/>
                </a:endParaRPr>
              </a:p>
            </p:txBody>
          </p:sp>
          <p:sp>
            <p:nvSpPr>
              <p:cNvPr id="36" name="Freeform 316"/>
              <p:cNvSpPr/>
              <p:nvPr/>
            </p:nvSpPr>
            <p:spPr bwMode="auto">
              <a:xfrm>
                <a:off x="2654300" y="2501901"/>
                <a:ext cx="141288" cy="68263"/>
              </a:xfrm>
              <a:custGeom>
                <a:avLst/>
                <a:gdLst/>
                <a:ahLst/>
                <a:cxnLst>
                  <a:cxn ang="0">
                    <a:pos x="89" y="30"/>
                  </a:cxn>
                  <a:cxn ang="0">
                    <a:pos x="89" y="30"/>
                  </a:cxn>
                  <a:cxn ang="0">
                    <a:pos x="88" y="25"/>
                  </a:cxn>
                  <a:cxn ang="0">
                    <a:pos x="85" y="21"/>
                  </a:cxn>
                  <a:cxn ang="0">
                    <a:pos x="80" y="18"/>
                  </a:cxn>
                  <a:cxn ang="0">
                    <a:pos x="75" y="17"/>
                  </a:cxn>
                  <a:cxn ang="0">
                    <a:pos x="75" y="17"/>
                  </a:cxn>
                  <a:cxn ang="0">
                    <a:pos x="72" y="12"/>
                  </a:cxn>
                  <a:cxn ang="0">
                    <a:pos x="69" y="8"/>
                  </a:cxn>
                  <a:cxn ang="0">
                    <a:pos x="64" y="6"/>
                  </a:cxn>
                  <a:cxn ang="0">
                    <a:pos x="57" y="5"/>
                  </a:cxn>
                  <a:cxn ang="0">
                    <a:pos x="57" y="5"/>
                  </a:cxn>
                  <a:cxn ang="0">
                    <a:pos x="52" y="6"/>
                  </a:cxn>
                  <a:cxn ang="0">
                    <a:pos x="46" y="8"/>
                  </a:cxn>
                  <a:cxn ang="0">
                    <a:pos x="46" y="8"/>
                  </a:cxn>
                  <a:cxn ang="0">
                    <a:pos x="44" y="5"/>
                  </a:cxn>
                  <a:cxn ang="0">
                    <a:pos x="41" y="2"/>
                  </a:cxn>
                  <a:cxn ang="0">
                    <a:pos x="36" y="1"/>
                  </a:cxn>
                  <a:cxn ang="0">
                    <a:pos x="32" y="0"/>
                  </a:cxn>
                  <a:cxn ang="0">
                    <a:pos x="32" y="0"/>
                  </a:cxn>
                  <a:cxn ang="0">
                    <a:pos x="25" y="1"/>
                  </a:cxn>
                  <a:cxn ang="0">
                    <a:pos x="20" y="5"/>
                  </a:cxn>
                  <a:cxn ang="0">
                    <a:pos x="15" y="8"/>
                  </a:cxn>
                  <a:cxn ang="0">
                    <a:pos x="14" y="11"/>
                  </a:cxn>
                  <a:cxn ang="0">
                    <a:pos x="14" y="13"/>
                  </a:cxn>
                  <a:cxn ang="0">
                    <a:pos x="14" y="13"/>
                  </a:cxn>
                  <a:cxn ang="0">
                    <a:pos x="15" y="17"/>
                  </a:cxn>
                  <a:cxn ang="0">
                    <a:pos x="15" y="17"/>
                  </a:cxn>
                  <a:cxn ang="0">
                    <a:pos x="9" y="18"/>
                  </a:cxn>
                  <a:cxn ang="0">
                    <a:pos x="4" y="21"/>
                  </a:cxn>
                  <a:cxn ang="0">
                    <a:pos x="1" y="25"/>
                  </a:cxn>
                  <a:cxn ang="0">
                    <a:pos x="0" y="30"/>
                  </a:cxn>
                  <a:cxn ang="0">
                    <a:pos x="0" y="30"/>
                  </a:cxn>
                  <a:cxn ang="0">
                    <a:pos x="1" y="35"/>
                  </a:cxn>
                  <a:cxn ang="0">
                    <a:pos x="3" y="39"/>
                  </a:cxn>
                  <a:cxn ang="0">
                    <a:pos x="9" y="42"/>
                  </a:cxn>
                  <a:cxn ang="0">
                    <a:pos x="14" y="43"/>
                  </a:cxn>
                  <a:cxn ang="0">
                    <a:pos x="14" y="43"/>
                  </a:cxn>
                  <a:cxn ang="0">
                    <a:pos x="15" y="43"/>
                  </a:cxn>
                  <a:cxn ang="0">
                    <a:pos x="15" y="43"/>
                  </a:cxn>
                  <a:cxn ang="0">
                    <a:pos x="17" y="43"/>
                  </a:cxn>
                  <a:cxn ang="0">
                    <a:pos x="17" y="43"/>
                  </a:cxn>
                  <a:cxn ang="0">
                    <a:pos x="18" y="43"/>
                  </a:cxn>
                  <a:cxn ang="0">
                    <a:pos x="74" y="43"/>
                  </a:cxn>
                  <a:cxn ang="0">
                    <a:pos x="74" y="43"/>
                  </a:cxn>
                  <a:cxn ang="0">
                    <a:pos x="74" y="43"/>
                  </a:cxn>
                  <a:cxn ang="0">
                    <a:pos x="80" y="42"/>
                  </a:cxn>
                  <a:cxn ang="0">
                    <a:pos x="85" y="39"/>
                  </a:cxn>
                  <a:cxn ang="0">
                    <a:pos x="88" y="35"/>
                  </a:cxn>
                  <a:cxn ang="0">
                    <a:pos x="89" y="30"/>
                  </a:cxn>
                  <a:cxn ang="0">
                    <a:pos x="89" y="30"/>
                  </a:cxn>
                </a:cxnLst>
                <a:rect l="0" t="0" r="r" b="b"/>
                <a:pathLst>
                  <a:path w="89" h="43">
                    <a:moveTo>
                      <a:pt x="89" y="30"/>
                    </a:moveTo>
                    <a:lnTo>
                      <a:pt x="89" y="30"/>
                    </a:lnTo>
                    <a:lnTo>
                      <a:pt x="88" y="25"/>
                    </a:lnTo>
                    <a:lnTo>
                      <a:pt x="85" y="21"/>
                    </a:lnTo>
                    <a:lnTo>
                      <a:pt x="80" y="18"/>
                    </a:lnTo>
                    <a:lnTo>
                      <a:pt x="75" y="17"/>
                    </a:lnTo>
                    <a:lnTo>
                      <a:pt x="75" y="17"/>
                    </a:lnTo>
                    <a:lnTo>
                      <a:pt x="72" y="12"/>
                    </a:lnTo>
                    <a:lnTo>
                      <a:pt x="69" y="8"/>
                    </a:lnTo>
                    <a:lnTo>
                      <a:pt x="64" y="6"/>
                    </a:lnTo>
                    <a:lnTo>
                      <a:pt x="57" y="5"/>
                    </a:lnTo>
                    <a:lnTo>
                      <a:pt x="57" y="5"/>
                    </a:lnTo>
                    <a:lnTo>
                      <a:pt x="52" y="6"/>
                    </a:lnTo>
                    <a:lnTo>
                      <a:pt x="46" y="8"/>
                    </a:lnTo>
                    <a:lnTo>
                      <a:pt x="46" y="8"/>
                    </a:lnTo>
                    <a:lnTo>
                      <a:pt x="44" y="5"/>
                    </a:lnTo>
                    <a:lnTo>
                      <a:pt x="41" y="2"/>
                    </a:lnTo>
                    <a:lnTo>
                      <a:pt x="36" y="1"/>
                    </a:lnTo>
                    <a:lnTo>
                      <a:pt x="32" y="0"/>
                    </a:lnTo>
                    <a:lnTo>
                      <a:pt x="32" y="0"/>
                    </a:lnTo>
                    <a:lnTo>
                      <a:pt x="25" y="1"/>
                    </a:lnTo>
                    <a:lnTo>
                      <a:pt x="20" y="5"/>
                    </a:lnTo>
                    <a:lnTo>
                      <a:pt x="15" y="8"/>
                    </a:lnTo>
                    <a:lnTo>
                      <a:pt x="14" y="11"/>
                    </a:lnTo>
                    <a:lnTo>
                      <a:pt x="14" y="13"/>
                    </a:lnTo>
                    <a:lnTo>
                      <a:pt x="14" y="13"/>
                    </a:lnTo>
                    <a:lnTo>
                      <a:pt x="15" y="17"/>
                    </a:lnTo>
                    <a:lnTo>
                      <a:pt x="15" y="17"/>
                    </a:lnTo>
                    <a:lnTo>
                      <a:pt x="9" y="18"/>
                    </a:lnTo>
                    <a:lnTo>
                      <a:pt x="4" y="21"/>
                    </a:lnTo>
                    <a:lnTo>
                      <a:pt x="1" y="25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3" y="39"/>
                    </a:lnTo>
                    <a:lnTo>
                      <a:pt x="9" y="42"/>
                    </a:lnTo>
                    <a:lnTo>
                      <a:pt x="14" y="43"/>
                    </a:lnTo>
                    <a:lnTo>
                      <a:pt x="14" y="43"/>
                    </a:lnTo>
                    <a:lnTo>
                      <a:pt x="15" y="43"/>
                    </a:lnTo>
                    <a:lnTo>
                      <a:pt x="15" y="43"/>
                    </a:lnTo>
                    <a:lnTo>
                      <a:pt x="17" y="43"/>
                    </a:lnTo>
                    <a:lnTo>
                      <a:pt x="17" y="43"/>
                    </a:lnTo>
                    <a:lnTo>
                      <a:pt x="18" y="43"/>
                    </a:lnTo>
                    <a:lnTo>
                      <a:pt x="74" y="43"/>
                    </a:lnTo>
                    <a:lnTo>
                      <a:pt x="74" y="43"/>
                    </a:lnTo>
                    <a:lnTo>
                      <a:pt x="74" y="43"/>
                    </a:lnTo>
                    <a:lnTo>
                      <a:pt x="80" y="42"/>
                    </a:lnTo>
                    <a:lnTo>
                      <a:pt x="85" y="39"/>
                    </a:lnTo>
                    <a:lnTo>
                      <a:pt x="88" y="35"/>
                    </a:lnTo>
                    <a:lnTo>
                      <a:pt x="89" y="30"/>
                    </a:lnTo>
                    <a:lnTo>
                      <a:pt x="89" y="30"/>
                    </a:ln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微软雅黑" panose="020B0503020204020204" charset="-122"/>
                </a:endParaRPr>
              </a:p>
            </p:txBody>
          </p:sp>
          <p:sp>
            <p:nvSpPr>
              <p:cNvPr id="37" name="Freeform 317"/>
              <p:cNvSpPr/>
              <p:nvPr/>
            </p:nvSpPr>
            <p:spPr bwMode="auto">
              <a:xfrm>
                <a:off x="3459163" y="2374901"/>
                <a:ext cx="284163" cy="136525"/>
              </a:xfrm>
              <a:custGeom>
                <a:avLst/>
                <a:gdLst/>
                <a:ahLst/>
                <a:cxnLst>
                  <a:cxn ang="0">
                    <a:pos x="179" y="59"/>
                  </a:cxn>
                  <a:cxn ang="0">
                    <a:pos x="177" y="49"/>
                  </a:cxn>
                  <a:cxn ang="0">
                    <a:pos x="170" y="42"/>
                  </a:cxn>
                  <a:cxn ang="0">
                    <a:pos x="160" y="36"/>
                  </a:cxn>
                  <a:cxn ang="0">
                    <a:pos x="148" y="33"/>
                  </a:cxn>
                  <a:cxn ang="0">
                    <a:pos x="147" y="29"/>
                  </a:cxn>
                  <a:cxn ang="0">
                    <a:pos x="143" y="20"/>
                  </a:cxn>
                  <a:cxn ang="0">
                    <a:pos x="133" y="13"/>
                  </a:cxn>
                  <a:cxn ang="0">
                    <a:pos x="122" y="9"/>
                  </a:cxn>
                  <a:cxn ang="0">
                    <a:pos x="115" y="9"/>
                  </a:cxn>
                  <a:cxn ang="0">
                    <a:pos x="103" y="10"/>
                  </a:cxn>
                  <a:cxn ang="0">
                    <a:pos x="93" y="14"/>
                  </a:cxn>
                  <a:cxn ang="0">
                    <a:pos x="88" y="9"/>
                  </a:cxn>
                  <a:cxn ang="0">
                    <a:pos x="72" y="1"/>
                  </a:cxn>
                  <a:cxn ang="0">
                    <a:pos x="64" y="0"/>
                  </a:cxn>
                  <a:cxn ang="0">
                    <a:pos x="51" y="2"/>
                  </a:cxn>
                  <a:cxn ang="0">
                    <a:pos x="40" y="8"/>
                  </a:cxn>
                  <a:cxn ang="0">
                    <a:pos x="33" y="17"/>
                  </a:cxn>
                  <a:cxn ang="0">
                    <a:pos x="30" y="26"/>
                  </a:cxn>
                  <a:cxn ang="0">
                    <a:pos x="31" y="33"/>
                  </a:cxn>
                  <a:cxn ang="0">
                    <a:pos x="24" y="34"/>
                  </a:cxn>
                  <a:cxn ang="0">
                    <a:pos x="13" y="39"/>
                  </a:cxn>
                  <a:cxn ang="0">
                    <a:pos x="6" y="45"/>
                  </a:cxn>
                  <a:cxn ang="0">
                    <a:pos x="1" y="54"/>
                  </a:cxn>
                  <a:cxn ang="0">
                    <a:pos x="0" y="59"/>
                  </a:cxn>
                  <a:cxn ang="0">
                    <a:pos x="2" y="69"/>
                  </a:cxn>
                  <a:cxn ang="0">
                    <a:pos x="9" y="77"/>
                  </a:cxn>
                  <a:cxn ang="0">
                    <a:pos x="19" y="82"/>
                  </a:cxn>
                  <a:cxn ang="0">
                    <a:pos x="30" y="86"/>
                  </a:cxn>
                  <a:cxn ang="0">
                    <a:pos x="32" y="86"/>
                  </a:cxn>
                  <a:cxn ang="0">
                    <a:pos x="34" y="86"/>
                  </a:cxn>
                  <a:cxn ang="0">
                    <a:pos x="35" y="86"/>
                  </a:cxn>
                  <a:cxn ang="0">
                    <a:pos x="147" y="86"/>
                  </a:cxn>
                  <a:cxn ang="0">
                    <a:pos x="154" y="85"/>
                  </a:cxn>
                  <a:cxn ang="0">
                    <a:pos x="165" y="80"/>
                  </a:cxn>
                  <a:cxn ang="0">
                    <a:pos x="173" y="74"/>
                  </a:cxn>
                  <a:cxn ang="0">
                    <a:pos x="178" y="65"/>
                  </a:cxn>
                  <a:cxn ang="0">
                    <a:pos x="179" y="59"/>
                  </a:cxn>
                </a:cxnLst>
                <a:rect l="0" t="0" r="r" b="b"/>
                <a:pathLst>
                  <a:path w="179" h="86">
                    <a:moveTo>
                      <a:pt x="179" y="59"/>
                    </a:moveTo>
                    <a:lnTo>
                      <a:pt x="179" y="59"/>
                    </a:lnTo>
                    <a:lnTo>
                      <a:pt x="178" y="54"/>
                    </a:lnTo>
                    <a:lnTo>
                      <a:pt x="177" y="49"/>
                    </a:lnTo>
                    <a:lnTo>
                      <a:pt x="173" y="45"/>
                    </a:lnTo>
                    <a:lnTo>
                      <a:pt x="170" y="42"/>
                    </a:lnTo>
                    <a:lnTo>
                      <a:pt x="166" y="39"/>
                    </a:lnTo>
                    <a:lnTo>
                      <a:pt x="160" y="36"/>
                    </a:lnTo>
                    <a:lnTo>
                      <a:pt x="155" y="34"/>
                    </a:lnTo>
                    <a:lnTo>
                      <a:pt x="148" y="33"/>
                    </a:lnTo>
                    <a:lnTo>
                      <a:pt x="148" y="33"/>
                    </a:lnTo>
                    <a:lnTo>
                      <a:pt x="147" y="29"/>
                    </a:lnTo>
                    <a:lnTo>
                      <a:pt x="145" y="23"/>
                    </a:lnTo>
                    <a:lnTo>
                      <a:pt x="143" y="20"/>
                    </a:lnTo>
                    <a:lnTo>
                      <a:pt x="138" y="15"/>
                    </a:lnTo>
                    <a:lnTo>
                      <a:pt x="133" y="13"/>
                    </a:lnTo>
                    <a:lnTo>
                      <a:pt x="127" y="10"/>
                    </a:lnTo>
                    <a:lnTo>
                      <a:pt x="122" y="9"/>
                    </a:lnTo>
                    <a:lnTo>
                      <a:pt x="115" y="9"/>
                    </a:lnTo>
                    <a:lnTo>
                      <a:pt x="115" y="9"/>
                    </a:lnTo>
                    <a:lnTo>
                      <a:pt x="109" y="9"/>
                    </a:lnTo>
                    <a:lnTo>
                      <a:pt x="103" y="10"/>
                    </a:lnTo>
                    <a:lnTo>
                      <a:pt x="98" y="12"/>
                    </a:lnTo>
                    <a:lnTo>
                      <a:pt x="93" y="14"/>
                    </a:lnTo>
                    <a:lnTo>
                      <a:pt x="93" y="14"/>
                    </a:lnTo>
                    <a:lnTo>
                      <a:pt x="88" y="9"/>
                    </a:lnTo>
                    <a:lnTo>
                      <a:pt x="81" y="5"/>
                    </a:lnTo>
                    <a:lnTo>
                      <a:pt x="72" y="1"/>
                    </a:lnTo>
                    <a:lnTo>
                      <a:pt x="64" y="0"/>
                    </a:lnTo>
                    <a:lnTo>
                      <a:pt x="64" y="0"/>
                    </a:lnTo>
                    <a:lnTo>
                      <a:pt x="57" y="1"/>
                    </a:lnTo>
                    <a:lnTo>
                      <a:pt x="51" y="2"/>
                    </a:lnTo>
                    <a:lnTo>
                      <a:pt x="45" y="5"/>
                    </a:lnTo>
                    <a:lnTo>
                      <a:pt x="40" y="8"/>
                    </a:lnTo>
                    <a:lnTo>
                      <a:pt x="35" y="12"/>
                    </a:lnTo>
                    <a:lnTo>
                      <a:pt x="33" y="17"/>
                    </a:lnTo>
                    <a:lnTo>
                      <a:pt x="31" y="21"/>
                    </a:lnTo>
                    <a:lnTo>
                      <a:pt x="30" y="26"/>
                    </a:lnTo>
                    <a:lnTo>
                      <a:pt x="30" y="26"/>
                    </a:lnTo>
                    <a:lnTo>
                      <a:pt x="31" y="33"/>
                    </a:lnTo>
                    <a:lnTo>
                      <a:pt x="31" y="33"/>
                    </a:lnTo>
                    <a:lnTo>
                      <a:pt x="24" y="34"/>
                    </a:lnTo>
                    <a:lnTo>
                      <a:pt x="19" y="36"/>
                    </a:lnTo>
                    <a:lnTo>
                      <a:pt x="13" y="39"/>
                    </a:lnTo>
                    <a:lnTo>
                      <a:pt x="9" y="42"/>
                    </a:lnTo>
                    <a:lnTo>
                      <a:pt x="6" y="45"/>
                    </a:lnTo>
                    <a:lnTo>
                      <a:pt x="2" y="49"/>
                    </a:lnTo>
                    <a:lnTo>
                      <a:pt x="1" y="54"/>
                    </a:lnTo>
                    <a:lnTo>
                      <a:pt x="0" y="59"/>
                    </a:lnTo>
                    <a:lnTo>
                      <a:pt x="0" y="59"/>
                    </a:lnTo>
                    <a:lnTo>
                      <a:pt x="1" y="65"/>
                    </a:lnTo>
                    <a:lnTo>
                      <a:pt x="2" y="69"/>
                    </a:lnTo>
                    <a:lnTo>
                      <a:pt x="6" y="74"/>
                    </a:lnTo>
                    <a:lnTo>
                      <a:pt x="9" y="77"/>
                    </a:lnTo>
                    <a:lnTo>
                      <a:pt x="13" y="80"/>
                    </a:lnTo>
                    <a:lnTo>
                      <a:pt x="19" y="82"/>
                    </a:lnTo>
                    <a:lnTo>
                      <a:pt x="24" y="85"/>
                    </a:lnTo>
                    <a:lnTo>
                      <a:pt x="30" y="86"/>
                    </a:lnTo>
                    <a:lnTo>
                      <a:pt x="30" y="86"/>
                    </a:lnTo>
                    <a:lnTo>
                      <a:pt x="32" y="86"/>
                    </a:lnTo>
                    <a:lnTo>
                      <a:pt x="32" y="86"/>
                    </a:lnTo>
                    <a:lnTo>
                      <a:pt x="34" y="86"/>
                    </a:lnTo>
                    <a:lnTo>
                      <a:pt x="34" y="86"/>
                    </a:lnTo>
                    <a:lnTo>
                      <a:pt x="35" y="86"/>
                    </a:lnTo>
                    <a:lnTo>
                      <a:pt x="147" y="86"/>
                    </a:lnTo>
                    <a:lnTo>
                      <a:pt x="147" y="86"/>
                    </a:lnTo>
                    <a:lnTo>
                      <a:pt x="147" y="86"/>
                    </a:lnTo>
                    <a:lnTo>
                      <a:pt x="154" y="85"/>
                    </a:lnTo>
                    <a:lnTo>
                      <a:pt x="160" y="82"/>
                    </a:lnTo>
                    <a:lnTo>
                      <a:pt x="165" y="80"/>
                    </a:lnTo>
                    <a:lnTo>
                      <a:pt x="170" y="77"/>
                    </a:lnTo>
                    <a:lnTo>
                      <a:pt x="173" y="74"/>
                    </a:lnTo>
                    <a:lnTo>
                      <a:pt x="177" y="69"/>
                    </a:lnTo>
                    <a:lnTo>
                      <a:pt x="178" y="65"/>
                    </a:lnTo>
                    <a:lnTo>
                      <a:pt x="179" y="59"/>
                    </a:lnTo>
                    <a:lnTo>
                      <a:pt x="179" y="59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微软雅黑" panose="020B0503020204020204" charset="-122"/>
                </a:endParaRPr>
              </a:p>
            </p:txBody>
          </p:sp>
          <p:sp>
            <p:nvSpPr>
              <p:cNvPr id="38" name="Freeform 318"/>
              <p:cNvSpPr/>
              <p:nvPr/>
            </p:nvSpPr>
            <p:spPr bwMode="auto">
              <a:xfrm>
                <a:off x="3227388" y="2208213"/>
                <a:ext cx="157163" cy="74613"/>
              </a:xfrm>
              <a:custGeom>
                <a:avLst/>
                <a:gdLst/>
                <a:ahLst/>
                <a:cxnLst>
                  <a:cxn ang="0">
                    <a:pos x="99" y="33"/>
                  </a:cxn>
                  <a:cxn ang="0">
                    <a:pos x="99" y="33"/>
                  </a:cxn>
                  <a:cxn ang="0">
                    <a:pos x="99" y="29"/>
                  </a:cxn>
                  <a:cxn ang="0">
                    <a:pos x="98" y="27"/>
                  </a:cxn>
                  <a:cxn ang="0">
                    <a:pos x="93" y="23"/>
                  </a:cxn>
                  <a:cxn ang="0">
                    <a:pos x="89" y="20"/>
                  </a:cxn>
                  <a:cxn ang="0">
                    <a:pos x="82" y="18"/>
                  </a:cxn>
                  <a:cxn ang="0">
                    <a:pos x="82" y="18"/>
                  </a:cxn>
                  <a:cxn ang="0">
                    <a:pos x="81" y="15"/>
                  </a:cxn>
                  <a:cxn ang="0">
                    <a:pos x="80" y="13"/>
                  </a:cxn>
                  <a:cxn ang="0">
                    <a:pos x="76" y="9"/>
                  </a:cxn>
                  <a:cxn ang="0">
                    <a:pos x="70" y="5"/>
                  </a:cxn>
                  <a:cxn ang="0">
                    <a:pos x="64" y="4"/>
                  </a:cxn>
                  <a:cxn ang="0">
                    <a:pos x="64" y="4"/>
                  </a:cxn>
                  <a:cxn ang="0">
                    <a:pos x="57" y="5"/>
                  </a:cxn>
                  <a:cxn ang="0">
                    <a:pos x="52" y="7"/>
                  </a:cxn>
                  <a:cxn ang="0">
                    <a:pos x="52" y="7"/>
                  </a:cxn>
                  <a:cxn ang="0">
                    <a:pos x="48" y="4"/>
                  </a:cxn>
                  <a:cxn ang="0">
                    <a:pos x="45" y="2"/>
                  </a:cxn>
                  <a:cxn ang="0">
                    <a:pos x="40" y="1"/>
                  </a:cxn>
                  <a:cxn ang="0">
                    <a:pos x="35" y="0"/>
                  </a:cxn>
                  <a:cxn ang="0">
                    <a:pos x="35" y="0"/>
                  </a:cxn>
                  <a:cxn ang="0">
                    <a:pos x="28" y="1"/>
                  </a:cxn>
                  <a:cxn ang="0">
                    <a:pos x="22" y="4"/>
                  </a:cxn>
                  <a:cxn ang="0">
                    <a:pos x="18" y="9"/>
                  </a:cxn>
                  <a:cxn ang="0">
                    <a:pos x="17" y="12"/>
                  </a:cxn>
                  <a:cxn ang="0">
                    <a:pos x="17" y="14"/>
                  </a:cxn>
                  <a:cxn ang="0">
                    <a:pos x="17" y="14"/>
                  </a:cxn>
                  <a:cxn ang="0">
                    <a:pos x="17" y="18"/>
                  </a:cxn>
                  <a:cxn ang="0">
                    <a:pos x="17" y="18"/>
                  </a:cxn>
                  <a:cxn ang="0">
                    <a:pos x="10" y="20"/>
                  </a:cxn>
                  <a:cxn ang="0">
                    <a:pos x="4" y="23"/>
                  </a:cxn>
                  <a:cxn ang="0">
                    <a:pos x="1" y="27"/>
                  </a:cxn>
                  <a:cxn ang="0">
                    <a:pos x="0" y="29"/>
                  </a:cxn>
                  <a:cxn ang="0">
                    <a:pos x="0" y="33"/>
                  </a:cxn>
                  <a:cxn ang="0">
                    <a:pos x="0" y="33"/>
                  </a:cxn>
                  <a:cxn ang="0">
                    <a:pos x="1" y="38"/>
                  </a:cxn>
                  <a:cxn ang="0">
                    <a:pos x="4" y="43"/>
                  </a:cxn>
                  <a:cxn ang="0">
                    <a:pos x="10" y="46"/>
                  </a:cxn>
                  <a:cxn ang="0">
                    <a:pos x="17" y="47"/>
                  </a:cxn>
                  <a:cxn ang="0">
                    <a:pos x="17" y="47"/>
                  </a:cxn>
                  <a:cxn ang="0">
                    <a:pos x="18" y="47"/>
                  </a:cxn>
                  <a:cxn ang="0">
                    <a:pos x="18" y="47"/>
                  </a:cxn>
                  <a:cxn ang="0">
                    <a:pos x="19" y="47"/>
                  </a:cxn>
                  <a:cxn ang="0">
                    <a:pos x="19" y="47"/>
                  </a:cxn>
                  <a:cxn ang="0">
                    <a:pos x="20" y="47"/>
                  </a:cxn>
                  <a:cxn ang="0">
                    <a:pos x="81" y="47"/>
                  </a:cxn>
                  <a:cxn ang="0">
                    <a:pos x="81" y="47"/>
                  </a:cxn>
                  <a:cxn ang="0">
                    <a:pos x="81" y="47"/>
                  </a:cxn>
                  <a:cxn ang="0">
                    <a:pos x="88" y="46"/>
                  </a:cxn>
                  <a:cxn ang="0">
                    <a:pos x="93" y="43"/>
                  </a:cxn>
                  <a:cxn ang="0">
                    <a:pos x="98" y="38"/>
                  </a:cxn>
                  <a:cxn ang="0">
                    <a:pos x="98" y="35"/>
                  </a:cxn>
                  <a:cxn ang="0">
                    <a:pos x="99" y="33"/>
                  </a:cxn>
                  <a:cxn ang="0">
                    <a:pos x="99" y="33"/>
                  </a:cxn>
                </a:cxnLst>
                <a:rect l="0" t="0" r="r" b="b"/>
                <a:pathLst>
                  <a:path w="99" h="47">
                    <a:moveTo>
                      <a:pt x="99" y="33"/>
                    </a:moveTo>
                    <a:lnTo>
                      <a:pt x="99" y="33"/>
                    </a:lnTo>
                    <a:lnTo>
                      <a:pt x="99" y="29"/>
                    </a:lnTo>
                    <a:lnTo>
                      <a:pt x="98" y="27"/>
                    </a:lnTo>
                    <a:lnTo>
                      <a:pt x="93" y="23"/>
                    </a:lnTo>
                    <a:lnTo>
                      <a:pt x="89" y="20"/>
                    </a:lnTo>
                    <a:lnTo>
                      <a:pt x="82" y="18"/>
                    </a:lnTo>
                    <a:lnTo>
                      <a:pt x="82" y="18"/>
                    </a:lnTo>
                    <a:lnTo>
                      <a:pt x="81" y="15"/>
                    </a:lnTo>
                    <a:lnTo>
                      <a:pt x="80" y="13"/>
                    </a:lnTo>
                    <a:lnTo>
                      <a:pt x="76" y="9"/>
                    </a:lnTo>
                    <a:lnTo>
                      <a:pt x="70" y="5"/>
                    </a:lnTo>
                    <a:lnTo>
                      <a:pt x="64" y="4"/>
                    </a:lnTo>
                    <a:lnTo>
                      <a:pt x="64" y="4"/>
                    </a:lnTo>
                    <a:lnTo>
                      <a:pt x="57" y="5"/>
                    </a:lnTo>
                    <a:lnTo>
                      <a:pt x="52" y="7"/>
                    </a:lnTo>
                    <a:lnTo>
                      <a:pt x="52" y="7"/>
                    </a:lnTo>
                    <a:lnTo>
                      <a:pt x="48" y="4"/>
                    </a:lnTo>
                    <a:lnTo>
                      <a:pt x="45" y="2"/>
                    </a:lnTo>
                    <a:lnTo>
                      <a:pt x="40" y="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28" y="1"/>
                    </a:lnTo>
                    <a:lnTo>
                      <a:pt x="22" y="4"/>
                    </a:lnTo>
                    <a:lnTo>
                      <a:pt x="18" y="9"/>
                    </a:lnTo>
                    <a:lnTo>
                      <a:pt x="17" y="12"/>
                    </a:lnTo>
                    <a:lnTo>
                      <a:pt x="17" y="14"/>
                    </a:lnTo>
                    <a:lnTo>
                      <a:pt x="17" y="14"/>
                    </a:lnTo>
                    <a:lnTo>
                      <a:pt x="17" y="18"/>
                    </a:lnTo>
                    <a:lnTo>
                      <a:pt x="17" y="18"/>
                    </a:lnTo>
                    <a:lnTo>
                      <a:pt x="10" y="20"/>
                    </a:lnTo>
                    <a:lnTo>
                      <a:pt x="4" y="23"/>
                    </a:lnTo>
                    <a:lnTo>
                      <a:pt x="1" y="27"/>
                    </a:lnTo>
                    <a:lnTo>
                      <a:pt x="0" y="29"/>
                    </a:lnTo>
                    <a:lnTo>
                      <a:pt x="0" y="33"/>
                    </a:lnTo>
                    <a:lnTo>
                      <a:pt x="0" y="33"/>
                    </a:lnTo>
                    <a:lnTo>
                      <a:pt x="1" y="38"/>
                    </a:lnTo>
                    <a:lnTo>
                      <a:pt x="4" y="43"/>
                    </a:lnTo>
                    <a:lnTo>
                      <a:pt x="10" y="46"/>
                    </a:lnTo>
                    <a:lnTo>
                      <a:pt x="17" y="47"/>
                    </a:lnTo>
                    <a:lnTo>
                      <a:pt x="17" y="47"/>
                    </a:lnTo>
                    <a:lnTo>
                      <a:pt x="18" y="47"/>
                    </a:lnTo>
                    <a:lnTo>
                      <a:pt x="18" y="47"/>
                    </a:lnTo>
                    <a:lnTo>
                      <a:pt x="19" y="47"/>
                    </a:lnTo>
                    <a:lnTo>
                      <a:pt x="19" y="47"/>
                    </a:lnTo>
                    <a:lnTo>
                      <a:pt x="20" y="47"/>
                    </a:lnTo>
                    <a:lnTo>
                      <a:pt x="81" y="47"/>
                    </a:lnTo>
                    <a:lnTo>
                      <a:pt x="81" y="47"/>
                    </a:lnTo>
                    <a:lnTo>
                      <a:pt x="81" y="47"/>
                    </a:lnTo>
                    <a:lnTo>
                      <a:pt x="88" y="46"/>
                    </a:lnTo>
                    <a:lnTo>
                      <a:pt x="93" y="43"/>
                    </a:lnTo>
                    <a:lnTo>
                      <a:pt x="98" y="38"/>
                    </a:lnTo>
                    <a:lnTo>
                      <a:pt x="98" y="35"/>
                    </a:lnTo>
                    <a:lnTo>
                      <a:pt x="99" y="33"/>
                    </a:lnTo>
                    <a:lnTo>
                      <a:pt x="99" y="33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微软雅黑" panose="020B0503020204020204" charset="-122"/>
                </a:endParaRPr>
              </a:p>
            </p:txBody>
          </p:sp>
        </p:grpSp>
        <p:grpSp>
          <p:nvGrpSpPr>
            <p:cNvPr id="8" name="Group 97"/>
            <p:cNvGrpSpPr/>
            <p:nvPr/>
          </p:nvGrpSpPr>
          <p:grpSpPr>
            <a:xfrm>
              <a:off x="2857488" y="1285866"/>
              <a:ext cx="1500188" cy="439738"/>
              <a:chOff x="3000364" y="1000114"/>
              <a:chExt cx="1500188" cy="439738"/>
            </a:xfrm>
            <a:solidFill>
              <a:schemeClr val="accent4"/>
            </a:solidFill>
          </p:grpSpPr>
          <p:sp>
            <p:nvSpPr>
              <p:cNvPr id="9" name="Freeform 298"/>
              <p:cNvSpPr/>
              <p:nvPr/>
            </p:nvSpPr>
            <p:spPr bwMode="auto">
              <a:xfrm>
                <a:off x="4200514" y="1000114"/>
                <a:ext cx="300038" cy="266700"/>
              </a:xfrm>
              <a:custGeom>
                <a:avLst/>
                <a:gdLst/>
                <a:ahLst/>
                <a:cxnLst>
                  <a:cxn ang="0">
                    <a:pos x="186" y="97"/>
                  </a:cxn>
                  <a:cxn ang="0">
                    <a:pos x="186" y="97"/>
                  </a:cxn>
                  <a:cxn ang="0">
                    <a:pos x="183" y="94"/>
                  </a:cxn>
                  <a:cxn ang="0">
                    <a:pos x="178" y="92"/>
                  </a:cxn>
                  <a:cxn ang="0">
                    <a:pos x="161" y="88"/>
                  </a:cxn>
                  <a:cxn ang="0">
                    <a:pos x="130" y="81"/>
                  </a:cxn>
                  <a:cxn ang="0">
                    <a:pos x="90" y="4"/>
                  </a:cxn>
                  <a:cxn ang="0">
                    <a:pos x="75" y="0"/>
                  </a:cxn>
                  <a:cxn ang="0">
                    <a:pos x="83" y="72"/>
                  </a:cxn>
                  <a:cxn ang="0">
                    <a:pos x="43" y="64"/>
                  </a:cxn>
                  <a:cxn ang="0">
                    <a:pos x="26" y="32"/>
                  </a:cxn>
                  <a:cxn ang="0">
                    <a:pos x="18" y="31"/>
                  </a:cxn>
                  <a:cxn ang="0">
                    <a:pos x="18" y="34"/>
                  </a:cxn>
                  <a:cxn ang="0">
                    <a:pos x="16" y="33"/>
                  </a:cxn>
                  <a:cxn ang="0">
                    <a:pos x="19" y="69"/>
                  </a:cxn>
                  <a:cxn ang="0">
                    <a:pos x="19" y="75"/>
                  </a:cxn>
                  <a:cxn ang="0">
                    <a:pos x="17" y="80"/>
                  </a:cxn>
                  <a:cxn ang="0">
                    <a:pos x="0" y="111"/>
                  </a:cxn>
                  <a:cxn ang="0">
                    <a:pos x="2" y="112"/>
                  </a:cxn>
                  <a:cxn ang="0">
                    <a:pos x="0" y="114"/>
                  </a:cxn>
                  <a:cxn ang="0">
                    <a:pos x="9" y="117"/>
                  </a:cxn>
                  <a:cxn ang="0">
                    <a:pos x="38" y="95"/>
                  </a:cxn>
                  <a:cxn ang="0">
                    <a:pos x="77" y="102"/>
                  </a:cxn>
                  <a:cxn ang="0">
                    <a:pos x="41" y="165"/>
                  </a:cxn>
                  <a:cxn ang="0">
                    <a:pos x="57" y="168"/>
                  </a:cxn>
                  <a:cxn ang="0">
                    <a:pos x="124" y="111"/>
                  </a:cxn>
                  <a:cxn ang="0">
                    <a:pos x="155" y="118"/>
                  </a:cxn>
                  <a:cxn ang="0">
                    <a:pos x="173" y="121"/>
                  </a:cxn>
                  <a:cxn ang="0">
                    <a:pos x="173" y="121"/>
                  </a:cxn>
                  <a:cxn ang="0">
                    <a:pos x="177" y="121"/>
                  </a:cxn>
                  <a:cxn ang="0">
                    <a:pos x="181" y="119"/>
                  </a:cxn>
                  <a:cxn ang="0">
                    <a:pos x="181" y="119"/>
                  </a:cxn>
                  <a:cxn ang="0">
                    <a:pos x="186" y="115"/>
                  </a:cxn>
                  <a:cxn ang="0">
                    <a:pos x="188" y="112"/>
                  </a:cxn>
                  <a:cxn ang="0">
                    <a:pos x="189" y="109"/>
                  </a:cxn>
                  <a:cxn ang="0">
                    <a:pos x="189" y="109"/>
                  </a:cxn>
                  <a:cxn ang="0">
                    <a:pos x="189" y="109"/>
                  </a:cxn>
                  <a:cxn ang="0">
                    <a:pos x="189" y="109"/>
                  </a:cxn>
                  <a:cxn ang="0">
                    <a:pos x="189" y="109"/>
                  </a:cxn>
                  <a:cxn ang="0">
                    <a:pos x="189" y="109"/>
                  </a:cxn>
                  <a:cxn ang="0">
                    <a:pos x="189" y="106"/>
                  </a:cxn>
                  <a:cxn ang="0">
                    <a:pos x="189" y="102"/>
                  </a:cxn>
                  <a:cxn ang="0">
                    <a:pos x="186" y="97"/>
                  </a:cxn>
                  <a:cxn ang="0">
                    <a:pos x="186" y="97"/>
                  </a:cxn>
                </a:cxnLst>
                <a:rect l="0" t="0" r="r" b="b"/>
                <a:pathLst>
                  <a:path w="189" h="168">
                    <a:moveTo>
                      <a:pt x="186" y="97"/>
                    </a:moveTo>
                    <a:lnTo>
                      <a:pt x="186" y="97"/>
                    </a:lnTo>
                    <a:lnTo>
                      <a:pt x="183" y="94"/>
                    </a:lnTo>
                    <a:lnTo>
                      <a:pt x="178" y="92"/>
                    </a:lnTo>
                    <a:lnTo>
                      <a:pt x="161" y="88"/>
                    </a:lnTo>
                    <a:lnTo>
                      <a:pt x="130" y="81"/>
                    </a:lnTo>
                    <a:lnTo>
                      <a:pt x="90" y="4"/>
                    </a:lnTo>
                    <a:lnTo>
                      <a:pt x="75" y="0"/>
                    </a:lnTo>
                    <a:lnTo>
                      <a:pt x="83" y="72"/>
                    </a:lnTo>
                    <a:lnTo>
                      <a:pt x="43" y="64"/>
                    </a:lnTo>
                    <a:lnTo>
                      <a:pt x="26" y="32"/>
                    </a:lnTo>
                    <a:lnTo>
                      <a:pt x="18" y="31"/>
                    </a:lnTo>
                    <a:lnTo>
                      <a:pt x="18" y="34"/>
                    </a:lnTo>
                    <a:lnTo>
                      <a:pt x="16" y="33"/>
                    </a:lnTo>
                    <a:lnTo>
                      <a:pt x="19" y="69"/>
                    </a:lnTo>
                    <a:lnTo>
                      <a:pt x="19" y="75"/>
                    </a:lnTo>
                    <a:lnTo>
                      <a:pt x="17" y="80"/>
                    </a:lnTo>
                    <a:lnTo>
                      <a:pt x="0" y="111"/>
                    </a:lnTo>
                    <a:lnTo>
                      <a:pt x="2" y="112"/>
                    </a:lnTo>
                    <a:lnTo>
                      <a:pt x="0" y="114"/>
                    </a:lnTo>
                    <a:lnTo>
                      <a:pt x="9" y="117"/>
                    </a:lnTo>
                    <a:lnTo>
                      <a:pt x="38" y="95"/>
                    </a:lnTo>
                    <a:lnTo>
                      <a:pt x="77" y="102"/>
                    </a:lnTo>
                    <a:lnTo>
                      <a:pt x="41" y="165"/>
                    </a:lnTo>
                    <a:lnTo>
                      <a:pt x="57" y="168"/>
                    </a:lnTo>
                    <a:lnTo>
                      <a:pt x="124" y="111"/>
                    </a:lnTo>
                    <a:lnTo>
                      <a:pt x="155" y="118"/>
                    </a:lnTo>
                    <a:lnTo>
                      <a:pt x="173" y="121"/>
                    </a:lnTo>
                    <a:lnTo>
                      <a:pt x="173" y="121"/>
                    </a:lnTo>
                    <a:lnTo>
                      <a:pt x="177" y="121"/>
                    </a:lnTo>
                    <a:lnTo>
                      <a:pt x="181" y="119"/>
                    </a:lnTo>
                    <a:lnTo>
                      <a:pt x="181" y="119"/>
                    </a:lnTo>
                    <a:lnTo>
                      <a:pt x="186" y="115"/>
                    </a:lnTo>
                    <a:lnTo>
                      <a:pt x="188" y="112"/>
                    </a:lnTo>
                    <a:lnTo>
                      <a:pt x="189" y="109"/>
                    </a:lnTo>
                    <a:lnTo>
                      <a:pt x="189" y="109"/>
                    </a:lnTo>
                    <a:lnTo>
                      <a:pt x="189" y="109"/>
                    </a:lnTo>
                    <a:lnTo>
                      <a:pt x="189" y="109"/>
                    </a:lnTo>
                    <a:lnTo>
                      <a:pt x="189" y="109"/>
                    </a:lnTo>
                    <a:lnTo>
                      <a:pt x="189" y="109"/>
                    </a:lnTo>
                    <a:lnTo>
                      <a:pt x="189" y="106"/>
                    </a:lnTo>
                    <a:lnTo>
                      <a:pt x="189" y="102"/>
                    </a:lnTo>
                    <a:lnTo>
                      <a:pt x="186" y="97"/>
                    </a:lnTo>
                    <a:lnTo>
                      <a:pt x="186" y="97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微软雅黑" panose="020B0503020204020204" charset="-122"/>
                </a:endParaRPr>
              </a:p>
            </p:txBody>
          </p:sp>
          <p:sp>
            <p:nvSpPr>
              <p:cNvPr id="10" name="Freeform 299"/>
              <p:cNvSpPr/>
              <p:nvPr/>
            </p:nvSpPr>
            <p:spPr bwMode="auto">
              <a:xfrm>
                <a:off x="3376602" y="1177914"/>
                <a:ext cx="53975" cy="30163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3" y="19"/>
                  </a:cxn>
                  <a:cxn ang="0">
                    <a:pos x="3" y="19"/>
                  </a:cxn>
                  <a:cxn ang="0">
                    <a:pos x="34" y="7"/>
                  </a:cxn>
                  <a:cxn ang="0">
                    <a:pos x="32" y="0"/>
                  </a:cxn>
                  <a:cxn ang="0">
                    <a:pos x="32" y="0"/>
                  </a:cxn>
                  <a:cxn ang="0">
                    <a:pos x="0" y="12"/>
                  </a:cxn>
                  <a:cxn ang="0">
                    <a:pos x="0" y="12"/>
                  </a:cxn>
                </a:cxnLst>
                <a:rect l="0" t="0" r="r" b="b"/>
                <a:pathLst>
                  <a:path w="34" h="19">
                    <a:moveTo>
                      <a:pt x="0" y="12"/>
                    </a:moveTo>
                    <a:lnTo>
                      <a:pt x="3" y="19"/>
                    </a:lnTo>
                    <a:lnTo>
                      <a:pt x="3" y="19"/>
                    </a:lnTo>
                    <a:lnTo>
                      <a:pt x="34" y="7"/>
                    </a:lnTo>
                    <a:lnTo>
                      <a:pt x="32" y="0"/>
                    </a:lnTo>
                    <a:lnTo>
                      <a:pt x="32" y="0"/>
                    </a:lnTo>
                    <a:lnTo>
                      <a:pt x="0" y="12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微软雅黑" panose="020B0503020204020204" charset="-122"/>
                </a:endParaRPr>
              </a:p>
            </p:txBody>
          </p:sp>
          <p:sp>
            <p:nvSpPr>
              <p:cNvPr id="11" name="Freeform 300"/>
              <p:cNvSpPr/>
              <p:nvPr/>
            </p:nvSpPr>
            <p:spPr bwMode="auto">
              <a:xfrm>
                <a:off x="3276589" y="1220776"/>
                <a:ext cx="53975" cy="31750"/>
              </a:xfrm>
              <a:custGeom>
                <a:avLst/>
                <a:gdLst/>
                <a:ahLst/>
                <a:cxnLst>
                  <a:cxn ang="0">
                    <a:pos x="0" y="15"/>
                  </a:cxn>
                  <a:cxn ang="0">
                    <a:pos x="3" y="20"/>
                  </a:cxn>
                  <a:cxn ang="0">
                    <a:pos x="3" y="20"/>
                  </a:cxn>
                  <a:cxn ang="0">
                    <a:pos x="34" y="6"/>
                  </a:cxn>
                  <a:cxn ang="0">
                    <a:pos x="30" y="0"/>
                  </a:cxn>
                  <a:cxn ang="0">
                    <a:pos x="30" y="0"/>
                  </a:cxn>
                  <a:cxn ang="0">
                    <a:pos x="0" y="15"/>
                  </a:cxn>
                  <a:cxn ang="0">
                    <a:pos x="0" y="15"/>
                  </a:cxn>
                </a:cxnLst>
                <a:rect l="0" t="0" r="r" b="b"/>
                <a:pathLst>
                  <a:path w="34" h="20">
                    <a:moveTo>
                      <a:pt x="0" y="15"/>
                    </a:moveTo>
                    <a:lnTo>
                      <a:pt x="3" y="20"/>
                    </a:lnTo>
                    <a:lnTo>
                      <a:pt x="3" y="20"/>
                    </a:lnTo>
                    <a:lnTo>
                      <a:pt x="34" y="6"/>
                    </a:lnTo>
                    <a:lnTo>
                      <a:pt x="30" y="0"/>
                    </a:lnTo>
                    <a:lnTo>
                      <a:pt x="30" y="0"/>
                    </a:lnTo>
                    <a:lnTo>
                      <a:pt x="0" y="15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微软雅黑" panose="020B0503020204020204" charset="-122"/>
                </a:endParaRPr>
              </a:p>
            </p:txBody>
          </p:sp>
          <p:sp>
            <p:nvSpPr>
              <p:cNvPr id="12" name="Freeform 301"/>
              <p:cNvSpPr/>
              <p:nvPr/>
            </p:nvSpPr>
            <p:spPr bwMode="auto">
              <a:xfrm>
                <a:off x="3178164" y="1269989"/>
                <a:ext cx="53975" cy="38100"/>
              </a:xfrm>
              <a:custGeom>
                <a:avLst/>
                <a:gdLst/>
                <a:ahLst/>
                <a:cxnLst>
                  <a:cxn ang="0">
                    <a:pos x="0" y="18"/>
                  </a:cxn>
                  <a:cxn ang="0">
                    <a:pos x="5" y="24"/>
                  </a:cxn>
                  <a:cxn ang="0">
                    <a:pos x="5" y="24"/>
                  </a:cxn>
                  <a:cxn ang="0">
                    <a:pos x="34" y="6"/>
                  </a:cxn>
                  <a:cxn ang="0">
                    <a:pos x="31" y="0"/>
                  </a:cxn>
                  <a:cxn ang="0">
                    <a:pos x="31" y="0"/>
                  </a:cxn>
                  <a:cxn ang="0">
                    <a:pos x="0" y="18"/>
                  </a:cxn>
                  <a:cxn ang="0">
                    <a:pos x="0" y="18"/>
                  </a:cxn>
                </a:cxnLst>
                <a:rect l="0" t="0" r="r" b="b"/>
                <a:pathLst>
                  <a:path w="34" h="24">
                    <a:moveTo>
                      <a:pt x="0" y="18"/>
                    </a:moveTo>
                    <a:lnTo>
                      <a:pt x="5" y="24"/>
                    </a:lnTo>
                    <a:lnTo>
                      <a:pt x="5" y="24"/>
                    </a:lnTo>
                    <a:lnTo>
                      <a:pt x="34" y="6"/>
                    </a:lnTo>
                    <a:lnTo>
                      <a:pt x="31" y="0"/>
                    </a:lnTo>
                    <a:lnTo>
                      <a:pt x="31" y="0"/>
                    </a:lnTo>
                    <a:lnTo>
                      <a:pt x="0" y="18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微软雅黑" panose="020B0503020204020204" charset="-122"/>
                </a:endParaRPr>
              </a:p>
            </p:txBody>
          </p:sp>
          <p:sp>
            <p:nvSpPr>
              <p:cNvPr id="13" name="Freeform 302"/>
              <p:cNvSpPr/>
              <p:nvPr/>
            </p:nvSpPr>
            <p:spPr bwMode="auto">
              <a:xfrm>
                <a:off x="3000364" y="1393814"/>
                <a:ext cx="49213" cy="46038"/>
              </a:xfrm>
              <a:custGeom>
                <a:avLst/>
                <a:gdLst/>
                <a:ahLst/>
                <a:cxnLst>
                  <a:cxn ang="0">
                    <a:pos x="0" y="23"/>
                  </a:cxn>
                  <a:cxn ang="0">
                    <a:pos x="5" y="29"/>
                  </a:cxn>
                  <a:cxn ang="0">
                    <a:pos x="5" y="29"/>
                  </a:cxn>
                  <a:cxn ang="0">
                    <a:pos x="31" y="6"/>
                  </a:cxn>
                  <a:cxn ang="0">
                    <a:pos x="27" y="0"/>
                  </a:cxn>
                  <a:cxn ang="0">
                    <a:pos x="27" y="0"/>
                  </a:cxn>
                  <a:cxn ang="0">
                    <a:pos x="0" y="23"/>
                  </a:cxn>
                  <a:cxn ang="0">
                    <a:pos x="0" y="23"/>
                  </a:cxn>
                </a:cxnLst>
                <a:rect l="0" t="0" r="r" b="b"/>
                <a:pathLst>
                  <a:path w="31" h="28">
                    <a:moveTo>
                      <a:pt x="0" y="23"/>
                    </a:moveTo>
                    <a:lnTo>
                      <a:pt x="5" y="29"/>
                    </a:lnTo>
                    <a:lnTo>
                      <a:pt x="5" y="29"/>
                    </a:lnTo>
                    <a:lnTo>
                      <a:pt x="31" y="6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0" y="23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微软雅黑" panose="020B0503020204020204" charset="-122"/>
                </a:endParaRPr>
              </a:p>
            </p:txBody>
          </p:sp>
          <p:sp>
            <p:nvSpPr>
              <p:cNvPr id="14" name="Freeform 303"/>
              <p:cNvSpPr/>
              <p:nvPr/>
            </p:nvSpPr>
            <p:spPr bwMode="auto">
              <a:xfrm>
                <a:off x="3086089" y="1328726"/>
                <a:ext cx="50800" cy="39688"/>
              </a:xfrm>
              <a:custGeom>
                <a:avLst/>
                <a:gdLst/>
                <a:ahLst/>
                <a:cxnLst>
                  <a:cxn ang="0">
                    <a:pos x="0" y="19"/>
                  </a:cxn>
                  <a:cxn ang="0">
                    <a:pos x="4" y="25"/>
                  </a:cxn>
                  <a:cxn ang="0">
                    <a:pos x="4" y="25"/>
                  </a:cxn>
                  <a:cxn ang="0">
                    <a:pos x="32" y="5"/>
                  </a:cxn>
                  <a:cxn ang="0">
                    <a:pos x="29" y="0"/>
                  </a:cxn>
                  <a:cxn ang="0">
                    <a:pos x="29" y="0"/>
                  </a:cxn>
                  <a:cxn ang="0">
                    <a:pos x="0" y="19"/>
                  </a:cxn>
                  <a:cxn ang="0">
                    <a:pos x="0" y="19"/>
                  </a:cxn>
                </a:cxnLst>
                <a:rect l="0" t="0" r="r" b="b"/>
                <a:pathLst>
                  <a:path w="32" h="25">
                    <a:moveTo>
                      <a:pt x="0" y="19"/>
                    </a:moveTo>
                    <a:lnTo>
                      <a:pt x="4" y="25"/>
                    </a:lnTo>
                    <a:lnTo>
                      <a:pt x="4" y="25"/>
                    </a:lnTo>
                    <a:lnTo>
                      <a:pt x="32" y="5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0" y="19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微软雅黑" panose="020B0503020204020204" charset="-122"/>
                </a:endParaRPr>
              </a:p>
            </p:txBody>
          </p:sp>
          <p:sp>
            <p:nvSpPr>
              <p:cNvPr id="15" name="Freeform 304"/>
              <p:cNvSpPr/>
              <p:nvPr/>
            </p:nvSpPr>
            <p:spPr bwMode="auto">
              <a:xfrm>
                <a:off x="3805227" y="1087426"/>
                <a:ext cx="55563" cy="15875"/>
              </a:xfrm>
              <a:custGeom>
                <a:avLst/>
                <a:gdLst/>
                <a:ahLst/>
                <a:cxnLst>
                  <a:cxn ang="0">
                    <a:pos x="1" y="10"/>
                  </a:cxn>
                  <a:cxn ang="0">
                    <a:pos x="1" y="10"/>
                  </a:cxn>
                  <a:cxn ang="0">
                    <a:pos x="35" y="7"/>
                  </a:cxn>
                  <a:cxn ang="0">
                    <a:pos x="35" y="0"/>
                  </a:cxn>
                  <a:cxn ang="0">
                    <a:pos x="35" y="0"/>
                  </a:cxn>
                  <a:cxn ang="0">
                    <a:pos x="0" y="3"/>
                  </a:cxn>
                  <a:cxn ang="0">
                    <a:pos x="1" y="10"/>
                  </a:cxn>
                </a:cxnLst>
                <a:rect l="0" t="0" r="r" b="b"/>
                <a:pathLst>
                  <a:path w="35" h="10">
                    <a:moveTo>
                      <a:pt x="1" y="10"/>
                    </a:moveTo>
                    <a:lnTo>
                      <a:pt x="1" y="10"/>
                    </a:lnTo>
                    <a:lnTo>
                      <a:pt x="35" y="7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0" y="3"/>
                    </a:lnTo>
                    <a:lnTo>
                      <a:pt x="1" y="1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微软雅黑" panose="020B0503020204020204" charset="-122"/>
                </a:endParaRPr>
              </a:p>
            </p:txBody>
          </p:sp>
          <p:sp>
            <p:nvSpPr>
              <p:cNvPr id="16" name="Freeform 305"/>
              <p:cNvSpPr/>
              <p:nvPr/>
            </p:nvSpPr>
            <p:spPr bwMode="auto">
              <a:xfrm>
                <a:off x="4027477" y="1084251"/>
                <a:ext cx="55563" cy="1428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35" y="9"/>
                  </a:cxn>
                  <a:cxn ang="0">
                    <a:pos x="35" y="2"/>
                  </a:cxn>
                  <a:cxn ang="0">
                    <a:pos x="35" y="2"/>
                  </a:cxn>
                  <a:cxn ang="0">
                    <a:pos x="0" y="0"/>
                  </a:cxn>
                  <a:cxn ang="0">
                    <a:pos x="0" y="8"/>
                  </a:cxn>
                </a:cxnLst>
                <a:rect l="0" t="0" r="r" b="b"/>
                <a:pathLst>
                  <a:path w="35" h="9">
                    <a:moveTo>
                      <a:pt x="0" y="8"/>
                    </a:moveTo>
                    <a:lnTo>
                      <a:pt x="0" y="8"/>
                    </a:lnTo>
                    <a:lnTo>
                      <a:pt x="35" y="9"/>
                    </a:lnTo>
                    <a:lnTo>
                      <a:pt x="35" y="2"/>
                    </a:lnTo>
                    <a:lnTo>
                      <a:pt x="35" y="2"/>
                    </a:lnTo>
                    <a:lnTo>
                      <a:pt x="0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微软雅黑" panose="020B0503020204020204" charset="-122"/>
                </a:endParaRPr>
              </a:p>
            </p:txBody>
          </p:sp>
          <p:sp>
            <p:nvSpPr>
              <p:cNvPr id="17" name="Freeform 306"/>
              <p:cNvSpPr/>
              <p:nvPr/>
            </p:nvSpPr>
            <p:spPr bwMode="auto">
              <a:xfrm>
                <a:off x="3914764" y="1084251"/>
                <a:ext cx="57150" cy="12700"/>
              </a:xfrm>
              <a:custGeom>
                <a:avLst/>
                <a:gdLst/>
                <a:ahLst/>
                <a:cxnLst>
                  <a:cxn ang="0">
                    <a:pos x="2" y="8"/>
                  </a:cxn>
                  <a:cxn ang="0">
                    <a:pos x="2" y="8"/>
                  </a:cxn>
                  <a:cxn ang="0">
                    <a:pos x="36" y="7"/>
                  </a:cxn>
                  <a:cxn ang="0">
                    <a:pos x="36" y="0"/>
                  </a:cxn>
                  <a:cxn ang="0">
                    <a:pos x="36" y="0"/>
                  </a:cxn>
                  <a:cxn ang="0">
                    <a:pos x="0" y="0"/>
                  </a:cxn>
                  <a:cxn ang="0">
                    <a:pos x="2" y="8"/>
                  </a:cxn>
                </a:cxnLst>
                <a:rect l="0" t="0" r="r" b="b"/>
                <a:pathLst>
                  <a:path w="36" h="8">
                    <a:moveTo>
                      <a:pt x="2" y="8"/>
                    </a:moveTo>
                    <a:lnTo>
                      <a:pt x="2" y="8"/>
                    </a:lnTo>
                    <a:lnTo>
                      <a:pt x="36" y="7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0" y="0"/>
                    </a:lnTo>
                    <a:lnTo>
                      <a:pt x="2" y="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微软雅黑" panose="020B0503020204020204" charset="-122"/>
                </a:endParaRPr>
              </a:p>
            </p:txBody>
          </p:sp>
          <p:sp>
            <p:nvSpPr>
              <p:cNvPr id="18" name="Freeform 307"/>
              <p:cNvSpPr/>
              <p:nvPr/>
            </p:nvSpPr>
            <p:spPr bwMode="auto">
              <a:xfrm>
                <a:off x="4137014" y="1092189"/>
                <a:ext cx="55563" cy="20638"/>
              </a:xfrm>
              <a:custGeom>
                <a:avLst/>
                <a:gdLst/>
                <a:ahLst/>
                <a:cxnLst>
                  <a:cxn ang="0">
                    <a:pos x="35" y="5"/>
                  </a:cxn>
                  <a:cxn ang="0">
                    <a:pos x="35" y="5"/>
                  </a:cxn>
                  <a:cxn ang="0">
                    <a:pos x="26" y="4"/>
                  </a:cxn>
                  <a:cxn ang="0">
                    <a:pos x="1" y="0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25" y="10"/>
                  </a:cxn>
                  <a:cxn ang="0">
                    <a:pos x="34" y="13"/>
                  </a:cxn>
                  <a:cxn ang="0">
                    <a:pos x="35" y="5"/>
                  </a:cxn>
                </a:cxnLst>
                <a:rect l="0" t="0" r="r" b="b"/>
                <a:pathLst>
                  <a:path w="35" h="13">
                    <a:moveTo>
                      <a:pt x="35" y="5"/>
                    </a:moveTo>
                    <a:lnTo>
                      <a:pt x="35" y="5"/>
                    </a:lnTo>
                    <a:lnTo>
                      <a:pt x="26" y="4"/>
                    </a:lnTo>
                    <a:lnTo>
                      <a:pt x="1" y="0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25" y="10"/>
                    </a:lnTo>
                    <a:lnTo>
                      <a:pt x="34" y="13"/>
                    </a:lnTo>
                    <a:lnTo>
                      <a:pt x="35" y="5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微软雅黑" panose="020B0503020204020204" charset="-122"/>
                </a:endParaRPr>
              </a:p>
            </p:txBody>
          </p:sp>
          <p:sp>
            <p:nvSpPr>
              <p:cNvPr id="19" name="Freeform 308"/>
              <p:cNvSpPr/>
              <p:nvPr/>
            </p:nvSpPr>
            <p:spPr bwMode="auto">
              <a:xfrm>
                <a:off x="3695689" y="1098539"/>
                <a:ext cx="55563" cy="19050"/>
              </a:xfrm>
              <a:custGeom>
                <a:avLst/>
                <a:gdLst/>
                <a:ahLst/>
                <a:cxnLst>
                  <a:cxn ang="0">
                    <a:pos x="1" y="12"/>
                  </a:cxn>
                  <a:cxn ang="0">
                    <a:pos x="1" y="12"/>
                  </a:cxn>
                  <a:cxn ang="0">
                    <a:pos x="35" y="7"/>
                  </a:cxn>
                  <a:cxn ang="0">
                    <a:pos x="34" y="0"/>
                  </a:cxn>
                  <a:cxn ang="0">
                    <a:pos x="34" y="0"/>
                  </a:cxn>
                  <a:cxn ang="0">
                    <a:pos x="0" y="5"/>
                  </a:cxn>
                  <a:cxn ang="0">
                    <a:pos x="1" y="12"/>
                  </a:cxn>
                </a:cxnLst>
                <a:rect l="0" t="0" r="r" b="b"/>
                <a:pathLst>
                  <a:path w="35" h="12">
                    <a:moveTo>
                      <a:pt x="1" y="12"/>
                    </a:moveTo>
                    <a:lnTo>
                      <a:pt x="1" y="12"/>
                    </a:lnTo>
                    <a:lnTo>
                      <a:pt x="35" y="7"/>
                    </a:lnTo>
                    <a:lnTo>
                      <a:pt x="34" y="0"/>
                    </a:lnTo>
                    <a:lnTo>
                      <a:pt x="34" y="0"/>
                    </a:lnTo>
                    <a:lnTo>
                      <a:pt x="0" y="5"/>
                    </a:lnTo>
                    <a:lnTo>
                      <a:pt x="1" y="12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微软雅黑" panose="020B0503020204020204" charset="-122"/>
                </a:endParaRPr>
              </a:p>
            </p:txBody>
          </p:sp>
          <p:sp>
            <p:nvSpPr>
              <p:cNvPr id="20" name="Freeform 309"/>
              <p:cNvSpPr/>
              <p:nvPr/>
            </p:nvSpPr>
            <p:spPr bwMode="auto">
              <a:xfrm>
                <a:off x="3587739" y="1117589"/>
                <a:ext cx="55563" cy="222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" y="14"/>
                  </a:cxn>
                  <a:cxn ang="0">
                    <a:pos x="1" y="14"/>
                  </a:cxn>
                  <a:cxn ang="0">
                    <a:pos x="35" y="6"/>
                  </a:cxn>
                  <a:cxn ang="0">
                    <a:pos x="34" y="0"/>
                  </a:cxn>
                  <a:cxn ang="0">
                    <a:pos x="34" y="0"/>
                  </a:cxn>
                  <a:cxn ang="0">
                    <a:pos x="0" y="7"/>
                  </a:cxn>
                  <a:cxn ang="0">
                    <a:pos x="0" y="7"/>
                  </a:cxn>
                </a:cxnLst>
                <a:rect l="0" t="0" r="r" b="b"/>
                <a:pathLst>
                  <a:path w="35" h="14">
                    <a:moveTo>
                      <a:pt x="0" y="7"/>
                    </a:moveTo>
                    <a:lnTo>
                      <a:pt x="1" y="14"/>
                    </a:lnTo>
                    <a:lnTo>
                      <a:pt x="1" y="14"/>
                    </a:lnTo>
                    <a:lnTo>
                      <a:pt x="35" y="6"/>
                    </a:lnTo>
                    <a:lnTo>
                      <a:pt x="34" y="0"/>
                    </a:lnTo>
                    <a:lnTo>
                      <a:pt x="34" y="0"/>
                    </a:lnTo>
                    <a:lnTo>
                      <a:pt x="0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微软雅黑" panose="020B0503020204020204" charset="-122"/>
                </a:endParaRPr>
              </a:p>
            </p:txBody>
          </p:sp>
          <p:sp>
            <p:nvSpPr>
              <p:cNvPr id="21" name="Freeform 310"/>
              <p:cNvSpPr/>
              <p:nvPr/>
            </p:nvSpPr>
            <p:spPr bwMode="auto">
              <a:xfrm>
                <a:off x="3479789" y="1142989"/>
                <a:ext cx="57150" cy="26988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2" y="17"/>
                  </a:cxn>
                  <a:cxn ang="0">
                    <a:pos x="2" y="17"/>
                  </a:cxn>
                  <a:cxn ang="0">
                    <a:pos x="36" y="7"/>
                  </a:cxn>
                  <a:cxn ang="0">
                    <a:pos x="34" y="0"/>
                  </a:cxn>
                  <a:cxn ang="0">
                    <a:pos x="34" y="0"/>
                  </a:cxn>
                  <a:cxn ang="0">
                    <a:pos x="0" y="10"/>
                  </a:cxn>
                  <a:cxn ang="0">
                    <a:pos x="0" y="10"/>
                  </a:cxn>
                </a:cxnLst>
                <a:rect l="0" t="0" r="r" b="b"/>
                <a:pathLst>
                  <a:path w="36" h="17">
                    <a:moveTo>
                      <a:pt x="0" y="10"/>
                    </a:moveTo>
                    <a:lnTo>
                      <a:pt x="2" y="17"/>
                    </a:lnTo>
                    <a:lnTo>
                      <a:pt x="2" y="17"/>
                    </a:lnTo>
                    <a:lnTo>
                      <a:pt x="36" y="7"/>
                    </a:lnTo>
                    <a:lnTo>
                      <a:pt x="34" y="0"/>
                    </a:lnTo>
                    <a:lnTo>
                      <a:pt x="34" y="0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微软雅黑" panose="020B0503020204020204" charset="-122"/>
                </a:endParaRPr>
              </a:p>
            </p:txBody>
          </p:sp>
        </p:grpSp>
      </p:grpSp>
      <p:sp>
        <p:nvSpPr>
          <p:cNvPr id="39" name="Rectangle 32"/>
          <p:cNvSpPr/>
          <p:nvPr/>
        </p:nvSpPr>
        <p:spPr>
          <a:xfrm>
            <a:off x="0" y="4095755"/>
            <a:ext cx="12192000" cy="276224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微软雅黑" panose="020B0503020204020204" charset="-122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4911916" y="1642230"/>
            <a:ext cx="709804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1500" b="1" kern="8000" spc="100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物 理</a:t>
            </a:r>
            <a:endParaRPr lang="zh-CN" altLang="en-US" sz="11500" b="1" kern="8000" spc="100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5922423" y="5311888"/>
            <a:ext cx="50501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人教</a:t>
            </a:r>
            <a:r>
              <a:rPr lang="en-US" altLang="zh-CN" sz="36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˙</a:t>
            </a:r>
            <a:r>
              <a:rPr lang="zh-CN" altLang="en-US" sz="36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九年级（全一册）</a:t>
            </a:r>
            <a:endParaRPr lang="zh-CN" altLang="en-US" sz="36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554231" y="388997"/>
            <a:ext cx="21130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讲授新课</a:t>
            </a:r>
            <a:endParaRPr lang="zh-CN" altLang="en-US" sz="2800" b="1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068830" y="514727"/>
            <a:ext cx="42405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（</a:t>
            </a:r>
            <a:r>
              <a:rPr lang="zh-CN" altLang="en-US" b="1" dirty="0" smtClean="0">
                <a:latin typeface="微软雅黑 Light" panose="020B0502040204020203" pitchFamily="34" charset="-122"/>
                <a:ea typeface="微软雅黑 Light" panose="020B0502040204020203" pitchFamily="34" charset="-122"/>
                <a:sym typeface="+mn-ea"/>
              </a:rPr>
              <a:t>串联电路中电阻的规律</a:t>
            </a:r>
            <a:r>
              <a:rPr lang="en-US" altLang="zh-CN" b="1" dirty="0" smtClean="0">
                <a:latin typeface="微软雅黑 Light" panose="020B0502040204020203" pitchFamily="34" charset="-122"/>
                <a:ea typeface="微软雅黑 Light" panose="020B0502040204020203" pitchFamily="34" charset="-122"/>
                <a:sym typeface="+mn-ea"/>
              </a:rPr>
              <a:t>)</a:t>
            </a:r>
            <a:endParaRPr lang="en-US" altLang="zh-CN" b="1" dirty="0" smtClean="0">
              <a:latin typeface="微软雅黑 Light" panose="020B0502040204020203" pitchFamily="34" charset="-122"/>
              <a:ea typeface="微软雅黑 Light" panose="020B0502040204020203" pitchFamily="34" charset="-122"/>
              <a:sym typeface="+mn-ea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759460" y="1033780"/>
            <a:ext cx="873760" cy="522605"/>
          </a:xfrm>
          <a:prstGeom prst="roundRect">
            <a:avLst/>
          </a:prstGeom>
          <a:solidFill>
            <a:srgbClr val="E971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59460" y="1034415"/>
            <a:ext cx="9531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解：</a:t>
            </a:r>
            <a:endParaRPr lang="zh-CN" sz="28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1954530" y="1034415"/>
            <a:ext cx="7901940" cy="521970"/>
          </a:xfrm>
          <a:prstGeom prst="roundRect">
            <a:avLst/>
          </a:prstGeom>
          <a:noFill/>
          <a:ln w="9525" cmpd="sng">
            <a:solidFill>
              <a:srgbClr val="E97117"/>
            </a:solidFill>
            <a:prstDash val="lg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932940" y="1034415"/>
            <a:ext cx="8124190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30000"/>
              </a:lnSpc>
            </a:pP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sym typeface="+mn-ea"/>
              </a:rPr>
              <a:t>求当滑动变阻器接入电路的电阻R</a:t>
            </a:r>
            <a:r>
              <a:rPr lang="zh-CN" altLang="en-US" sz="2000" baseline="-25000">
                <a:latin typeface="微软雅黑" panose="020B0503020204020204" charset="-122"/>
                <a:ea typeface="微软雅黑" panose="020B0503020204020204" charset="-122"/>
                <a:sym typeface="+mn-ea"/>
              </a:rPr>
              <a:t>3</a:t>
            </a: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sym typeface="+mn-ea"/>
              </a:rPr>
              <a:t>为20Ω时，通过电阻R</a:t>
            </a:r>
            <a:r>
              <a:rPr lang="zh-CN" altLang="en-US" sz="2000" baseline="-25000">
                <a:latin typeface="微软雅黑" panose="020B0503020204020204" charset="-122"/>
                <a:ea typeface="微软雅黑" panose="020B0503020204020204" charset="-122"/>
                <a:sym typeface="+mn-ea"/>
              </a:rPr>
              <a:t>1</a:t>
            </a: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sym typeface="+mn-ea"/>
              </a:rPr>
              <a:t>的电流</a:t>
            </a:r>
            <a:r>
              <a:rPr lang="zh-CN" altLang="en-US" sz="2000" b="1" i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I′</a:t>
            </a: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sym typeface="+mn-ea"/>
              </a:rPr>
              <a:t>。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graphicFrame>
        <p:nvGraphicFramePr>
          <p:cNvPr id="3" name="对象 2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2296160" y="3178175"/>
          <a:ext cx="5488305" cy="13823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" name="" r:id="rId1" imgW="1714500" imgH="431800" progId="Equation.KSEE3">
                  <p:embed/>
                </p:oleObj>
              </mc:Choice>
              <mc:Fallback>
                <p:oleObj name="" r:id="rId1" imgW="1714500" imgH="431800" progId="Equation.KSEE3">
                  <p:embed/>
                  <p:pic>
                    <p:nvPicPr>
                      <p:cNvPr id="0" name="图片 2048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296160" y="3178175"/>
                        <a:ext cx="5488305" cy="13823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文本框 7"/>
          <p:cNvSpPr txBox="1"/>
          <p:nvPr/>
        </p:nvSpPr>
        <p:spPr>
          <a:xfrm>
            <a:off x="1826260" y="2106295"/>
            <a:ext cx="84220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</a:rPr>
              <a:t>同</a:t>
            </a:r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</a:rPr>
              <a:t>1</a:t>
            </a: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</a:rPr>
              <a:t>的分析一样，可求R</a:t>
            </a:r>
            <a:r>
              <a:rPr lang="zh-CN" altLang="en-US" sz="2800" baseline="-25000">
                <a:latin typeface="微软雅黑" panose="020B0503020204020204" charset="-122"/>
                <a:ea typeface="微软雅黑" panose="020B0503020204020204" charset="-122"/>
              </a:rPr>
              <a:t>1</a:t>
            </a: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</a:rPr>
              <a:t>、R</a:t>
            </a:r>
            <a:r>
              <a:rPr lang="zh-CN" altLang="en-US" sz="2800" baseline="-25000">
                <a:latin typeface="微软雅黑" panose="020B0503020204020204" charset="-122"/>
                <a:ea typeface="微软雅黑" panose="020B0503020204020204" charset="-122"/>
              </a:rPr>
              <a:t>3</a:t>
            </a: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</a:rPr>
              <a:t>串联时，电路中的电流</a:t>
            </a:r>
            <a:endParaRPr lang="zh-CN" altLang="en-US" sz="28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974965" y="3488690"/>
            <a:ext cx="145605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0.2A</a:t>
            </a:r>
            <a:endParaRPr lang="en-US" altLang="zh-CN" sz="36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554231" y="388997"/>
            <a:ext cx="21130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讲授新课</a:t>
            </a:r>
            <a:endParaRPr lang="zh-CN" altLang="en-US" sz="2800" b="1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068830" y="514727"/>
            <a:ext cx="42405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（</a:t>
            </a:r>
            <a:r>
              <a:rPr lang="zh-CN" altLang="en-US" b="1" dirty="0" smtClean="0">
                <a:latin typeface="微软雅黑 Light" panose="020B0502040204020203" pitchFamily="34" charset="-122"/>
                <a:ea typeface="微软雅黑 Light" panose="020B0502040204020203" pitchFamily="34" charset="-122"/>
                <a:sym typeface="+mn-ea"/>
              </a:rPr>
              <a:t>串联电路中电阻的规律</a:t>
            </a:r>
            <a:r>
              <a:rPr lang="en-US" altLang="zh-CN" b="1" dirty="0" smtClean="0">
                <a:latin typeface="微软雅黑 Light" panose="020B0502040204020203" pitchFamily="34" charset="-122"/>
                <a:ea typeface="微软雅黑 Light" panose="020B0502040204020203" pitchFamily="34" charset="-122"/>
                <a:sym typeface="+mn-ea"/>
              </a:rPr>
              <a:t>)</a:t>
            </a:r>
            <a:endParaRPr lang="en-US" altLang="zh-CN" b="1" dirty="0" smtClean="0">
              <a:latin typeface="微软雅黑 Light" panose="020B0502040204020203" pitchFamily="34" charset="-122"/>
              <a:ea typeface="微软雅黑 Light" panose="020B0502040204020203" pitchFamily="34" charset="-122"/>
              <a:sym typeface="+mn-ea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-480060" y="3618230"/>
            <a:ext cx="13201650" cy="9772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 algn="ctr">
              <a:lnSpc>
                <a:spcPct val="120000"/>
              </a:lnSpc>
            </a:pPr>
            <a:r>
              <a:rPr lang="zh-CN" sz="2400" b="0">
                <a:solidFill>
                  <a:srgbClr val="E97117"/>
                </a:solidFill>
                <a:latin typeface="微软雅黑" panose="020B0503020204020204" charset="-122"/>
                <a:ea typeface="微软雅黑" panose="020B0503020204020204" charset="-122"/>
              </a:rPr>
              <a:t>（当串联电路中的一个电阻改变时，电路中的电流及另一个电阻两端电压都会随之改变）。</a:t>
            </a:r>
            <a:endParaRPr lang="zh-CN" sz="2400" b="0">
              <a:solidFill>
                <a:srgbClr val="E97117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indent="0" algn="ctr">
              <a:lnSpc>
                <a:spcPct val="120000"/>
              </a:lnSpc>
            </a:pPr>
            <a:r>
              <a:rPr lang="zh-CN" sz="2400" b="0">
                <a:solidFill>
                  <a:srgbClr val="E97117"/>
                </a:solidFill>
                <a:latin typeface="微软雅黑" panose="020B0503020204020204" charset="-122"/>
                <a:ea typeface="微软雅黑" panose="020B0503020204020204" charset="-122"/>
              </a:rPr>
              <a:t>（很多电路都利用了串联电路的这一特点）。</a:t>
            </a:r>
            <a:endParaRPr lang="zh-CN" altLang="en-US" sz="2400" b="0">
              <a:solidFill>
                <a:srgbClr val="E97117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744855" y="2077720"/>
            <a:ext cx="5645785" cy="11245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20000"/>
              </a:lnSpc>
            </a:pPr>
            <a:r>
              <a:rPr lang="zh-CN" sz="28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串联电路中通过某个电阻的电流</a:t>
            </a:r>
            <a:endParaRPr lang="zh-CN" sz="2800" b="1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ctr">
              <a:lnSpc>
                <a:spcPct val="120000"/>
              </a:lnSpc>
            </a:pPr>
            <a:r>
              <a:rPr lang="zh-CN" sz="2800" b="1">
                <a:solidFill>
                  <a:srgbClr val="E97117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或</a:t>
            </a:r>
            <a:r>
              <a:rPr lang="zh-CN" sz="28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串联电路的电流</a:t>
            </a:r>
            <a:endParaRPr lang="zh-CN" altLang="en-US" sz="28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309360" y="2303780"/>
            <a:ext cx="7385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 b="1">
                <a:latin typeface="微软雅黑" panose="020B0503020204020204" charset="-122"/>
                <a:ea typeface="微软雅黑" panose="020B0503020204020204" charset="-122"/>
              </a:rPr>
              <a:t>=</a:t>
            </a:r>
            <a:endParaRPr lang="en-US" altLang="zh-CN" sz="36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7047865" y="2050415"/>
            <a:ext cx="292481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3200">
                <a:latin typeface="微软雅黑" panose="020B0503020204020204" charset="-122"/>
                <a:ea typeface="微软雅黑" panose="020B0503020204020204" charset="-122"/>
                <a:sym typeface="+mn-ea"/>
              </a:rPr>
              <a:t>电源两端电压</a:t>
            </a:r>
            <a:endParaRPr lang="zh-CN" altLang="en-US" sz="320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cxnSp>
        <p:nvCxnSpPr>
          <p:cNvPr id="15" name="直接连接符 14"/>
          <p:cNvCxnSpPr/>
          <p:nvPr/>
        </p:nvCxnSpPr>
        <p:spPr>
          <a:xfrm>
            <a:off x="6845935" y="2633980"/>
            <a:ext cx="317055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/>
        </p:nvSpPr>
        <p:spPr>
          <a:xfrm>
            <a:off x="7047865" y="2776855"/>
            <a:ext cx="310134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3200">
                <a:latin typeface="微软雅黑" panose="020B0503020204020204" charset="-122"/>
                <a:ea typeface="微软雅黑" panose="020B0503020204020204" charset="-122"/>
                <a:sym typeface="+mn-ea"/>
              </a:rPr>
              <a:t>各分电阻之和</a:t>
            </a:r>
            <a:endParaRPr lang="zh-CN" altLang="en-US" sz="320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17" name="图片 16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0095" y="5226011"/>
            <a:ext cx="1269841" cy="38095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2" grpId="0"/>
      <p:bldP spid="16" grpId="0"/>
      <p:bldP spid="10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1530"/>
          <p:cNvPicPr>
            <a:picLocks noChangeAspect="1"/>
          </p:cNvPicPr>
          <p:nvPr/>
        </p:nvPicPr>
        <p:blipFill>
          <a:blip r:embed="rId1" r:link="rId2"/>
          <a:stretch>
            <a:fillRect/>
          </a:stretch>
        </p:blipFill>
        <p:spPr>
          <a:xfrm>
            <a:off x="1095375" y="1390650"/>
            <a:ext cx="2753360" cy="227203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矩形 4"/>
          <p:cNvSpPr/>
          <p:nvPr/>
        </p:nvSpPr>
        <p:spPr>
          <a:xfrm>
            <a:off x="506729" y="388997"/>
            <a:ext cx="21130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讲授新课</a:t>
            </a:r>
            <a:endParaRPr lang="zh-CN" altLang="en-US" sz="2800" b="1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068830" y="514727"/>
            <a:ext cx="424053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（</a:t>
            </a:r>
            <a:r>
              <a:rPr lang="zh-CN" altLang="en-US" b="1" dirty="0" smtClean="0">
                <a:latin typeface="微软雅黑 Light" panose="020B0502040204020203" pitchFamily="34" charset="-122"/>
                <a:ea typeface="微软雅黑 Light" panose="020B0502040204020203" pitchFamily="34" charset="-122"/>
                <a:sym typeface="+mn-ea"/>
              </a:rPr>
              <a:t>并联电路中电阻的规律</a:t>
            </a:r>
            <a:r>
              <a:rPr lang="zh-CN" altLang="en-US" b="1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）</a:t>
            </a:r>
            <a:endParaRPr lang="zh-CN" altLang="en-US" b="1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endParaRPr lang="zh-CN" altLang="en-US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631825" y="1114425"/>
            <a:ext cx="873760" cy="522605"/>
          </a:xfrm>
          <a:prstGeom prst="roundRect">
            <a:avLst/>
          </a:prstGeom>
          <a:solidFill>
            <a:srgbClr val="E971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92455" y="1115060"/>
            <a:ext cx="9531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例 </a:t>
            </a:r>
            <a:r>
              <a:rPr lang="en-US" altLang="zh-CN"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endParaRPr lang="en-US" altLang="zh-CN" sz="28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433705" y="3742690"/>
            <a:ext cx="4345940" cy="15125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266700">
              <a:lnSpc>
                <a:spcPct val="110000"/>
              </a:lnSpc>
            </a:pPr>
            <a:r>
              <a:rPr lang="zh-CN" sz="2800" b="0">
                <a:latin typeface="微软雅黑" panose="020B0503020204020204" charset="-122"/>
                <a:ea typeface="微软雅黑" panose="020B0503020204020204" charset="-122"/>
              </a:rPr>
              <a:t>如图所示，电阻</a:t>
            </a:r>
            <a:r>
              <a:rPr lang="en-US" sz="2800" b="0" i="1">
                <a:latin typeface="微软雅黑" panose="020B0503020204020204" charset="-122"/>
              </a:rPr>
              <a:t>R</a:t>
            </a:r>
            <a:r>
              <a:rPr lang="en-US" sz="2800" b="0" baseline="-25000">
                <a:latin typeface="微软雅黑" panose="020B0503020204020204" charset="-122"/>
              </a:rPr>
              <a:t>1</a:t>
            </a:r>
            <a:r>
              <a:rPr lang="zh-CN" sz="2800" b="0">
                <a:latin typeface="微软雅黑" panose="020B0503020204020204" charset="-122"/>
                <a:ea typeface="微软雅黑" panose="020B0503020204020204" charset="-122"/>
              </a:rPr>
              <a:t>为10Ω，</a:t>
            </a:r>
            <a:endParaRPr lang="zh-CN" sz="2800" b="0">
              <a:latin typeface="微软雅黑" panose="020B0503020204020204" charset="-122"/>
              <a:ea typeface="微软雅黑" panose="020B0503020204020204" charset="-122"/>
            </a:endParaRPr>
          </a:p>
          <a:p>
            <a:pPr indent="266700">
              <a:lnSpc>
                <a:spcPct val="110000"/>
              </a:lnSpc>
            </a:pPr>
            <a:r>
              <a:rPr lang="zh-CN" sz="2800" b="0">
                <a:latin typeface="微软雅黑" panose="020B0503020204020204" charset="-122"/>
                <a:ea typeface="微软雅黑" panose="020B0503020204020204" charset="-122"/>
              </a:rPr>
              <a:t>电源两端电压为12V。</a:t>
            </a:r>
            <a:endParaRPr lang="zh-CN" sz="2800" b="0">
              <a:latin typeface="微软雅黑" panose="020B0503020204020204" charset="-122"/>
              <a:ea typeface="微软雅黑" panose="020B0503020204020204" charset="-122"/>
            </a:endParaRPr>
          </a:p>
          <a:p>
            <a:pPr indent="266700">
              <a:lnSpc>
                <a:spcPct val="110000"/>
              </a:lnSpc>
            </a:pPr>
            <a:r>
              <a:rPr lang="zh-CN" sz="2800" b="0">
                <a:latin typeface="微软雅黑" panose="020B0503020204020204" charset="-122"/>
                <a:ea typeface="微软雅黑" panose="020B0503020204020204" charset="-122"/>
              </a:rPr>
              <a:t>开关S闭合后，</a:t>
            </a:r>
            <a:endParaRPr lang="zh-CN" altLang="en-US" sz="2800" b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338445" y="1781175"/>
            <a:ext cx="6012815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</a:t>
            </a: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当滑动变阻器R接入电路的电阻</a:t>
            </a:r>
            <a:endParaRPr lang="zh-CN" altLang="en-US" sz="28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R</a:t>
            </a:r>
            <a:r>
              <a:rPr lang="zh-CN" altLang="en-US" sz="2800" baseline="-25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为40Ω时，通过电阻R</a:t>
            </a:r>
            <a:r>
              <a:rPr lang="zh-CN" altLang="en-US" sz="2800" baseline="-25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的电流</a:t>
            </a:r>
            <a:r>
              <a:rPr lang="zh-CN" altLang="en-US" sz="2800" b="1" i="1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I</a:t>
            </a:r>
            <a:r>
              <a:rPr lang="zh-CN" altLang="en-US" sz="2800" baseline="-25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endParaRPr lang="zh-CN" altLang="en-US" sz="28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和电路的总电流</a:t>
            </a:r>
            <a:r>
              <a:rPr lang="zh-CN" altLang="en-US" sz="2800" b="1" i="1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  <a:sym typeface="+mn-ea"/>
              </a:rPr>
              <a:t>I</a:t>
            </a: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；</a:t>
            </a:r>
            <a:endParaRPr lang="zh-CN" altLang="en-US" sz="28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338445" y="3649345"/>
            <a:ext cx="5782310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2.</a:t>
            </a: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当滑动变阻器R接入电路的电阻</a:t>
            </a:r>
            <a:endParaRPr lang="zh-CN" altLang="en-US" sz="28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R</a:t>
            </a:r>
            <a:r>
              <a:rPr lang="zh-CN" altLang="en-US" sz="2800" baseline="-25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3</a:t>
            </a: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为20Ω时，通过电阻R</a:t>
            </a:r>
            <a:r>
              <a:rPr lang="zh-CN" altLang="en-US" sz="2800" baseline="-25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</a:t>
            </a: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的电流</a:t>
            </a:r>
            <a:r>
              <a:rPr lang="zh-CN" altLang="en-US" sz="2800" b="1" i="1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  <a:sym typeface="+mn-ea"/>
              </a:rPr>
              <a:t>I</a:t>
            </a:r>
            <a:r>
              <a:rPr lang="zh-CN" altLang="en-US" sz="2800" baseline="-25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</a:t>
            </a: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′和电路的总电流</a:t>
            </a:r>
            <a:r>
              <a:rPr lang="zh-CN" altLang="en-US" sz="2800" b="1" i="1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  <a:sym typeface="+mn-ea"/>
              </a:rPr>
              <a:t>I</a:t>
            </a: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′。</a:t>
            </a:r>
            <a:endParaRPr lang="zh-CN" altLang="en-US" sz="28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306695" y="1114425"/>
            <a:ext cx="6826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28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求</a:t>
            </a:r>
            <a:r>
              <a:rPr lang="en-US" altLang="zh-CN" sz="28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:</a:t>
            </a:r>
            <a:endParaRPr lang="en-US" altLang="zh-CN" sz="28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5417820" y="3387090"/>
            <a:ext cx="5661025" cy="0"/>
          </a:xfrm>
          <a:prstGeom prst="line">
            <a:avLst/>
          </a:prstGeom>
          <a:ln w="25400" cmpd="sng">
            <a:solidFill>
              <a:srgbClr val="E97117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71103" y="388997"/>
            <a:ext cx="21130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讲授新课</a:t>
            </a:r>
            <a:endParaRPr lang="zh-CN" altLang="en-US" sz="2800" b="1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068830" y="514727"/>
            <a:ext cx="424053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（</a:t>
            </a:r>
            <a:r>
              <a:rPr lang="zh-CN" altLang="en-US" b="1" dirty="0" smtClean="0">
                <a:latin typeface="微软雅黑 Light" panose="020B0502040204020203" pitchFamily="34" charset="-122"/>
                <a:ea typeface="微软雅黑 Light" panose="020B0502040204020203" pitchFamily="34" charset="-122"/>
                <a:sym typeface="+mn-ea"/>
              </a:rPr>
              <a:t>并联电路中电阻的规律</a:t>
            </a:r>
            <a:r>
              <a:rPr lang="zh-CN" altLang="en-US" b="1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）</a:t>
            </a:r>
            <a:endParaRPr lang="zh-CN" altLang="en-US" b="1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endParaRPr lang="zh-CN" altLang="en-US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587375" y="1032510"/>
            <a:ext cx="873760" cy="522605"/>
          </a:xfrm>
          <a:prstGeom prst="roundRect">
            <a:avLst/>
          </a:prstGeom>
          <a:solidFill>
            <a:srgbClr val="E971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08000" y="1032510"/>
            <a:ext cx="9531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解：</a:t>
            </a:r>
            <a:endParaRPr lang="zh-CN" sz="28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1588135" y="1047115"/>
            <a:ext cx="9982200" cy="517525"/>
          </a:xfrm>
          <a:prstGeom prst="roundRect">
            <a:avLst/>
          </a:prstGeom>
          <a:noFill/>
          <a:ln w="9525" cmpd="sng">
            <a:solidFill>
              <a:srgbClr val="E97117"/>
            </a:solidFill>
            <a:prstDash val="lg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588135" y="1160145"/>
            <a:ext cx="10196830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当滑动变阻器R接入电路的电阻</a:t>
            </a:r>
            <a:r>
              <a:rPr lang="en-US" altLang="zh-CN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R</a:t>
            </a: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2为40Ω时，求通过电阻R1的电流</a:t>
            </a:r>
            <a:r>
              <a:rPr lang="zh-CN" altLang="en-US" sz="2000" b="1" i="1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  <a:sym typeface="+mn-ea"/>
              </a:rPr>
              <a:t>I</a:t>
            </a: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1和电路的总电流</a:t>
            </a:r>
            <a:r>
              <a:rPr lang="zh-CN" altLang="en-US" sz="2000" b="1" i="1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  <a:sym typeface="+mn-ea"/>
              </a:rPr>
              <a:t>I</a:t>
            </a: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；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213995" y="1680845"/>
            <a:ext cx="11763375" cy="1210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266700">
              <a:lnSpc>
                <a:spcPct val="130000"/>
              </a:lnSpc>
            </a:pPr>
            <a:r>
              <a:rPr lang="en-US" altLang="zh-CN" sz="2800" b="0">
                <a:latin typeface="微软雅黑" panose="020B0503020204020204" charset="-122"/>
                <a:ea typeface="微软雅黑" panose="020B0503020204020204" charset="-122"/>
              </a:rPr>
              <a:t>1.</a:t>
            </a:r>
            <a:r>
              <a:rPr lang="zh-CN" sz="2800" b="0">
                <a:latin typeface="微软雅黑" panose="020B0503020204020204" charset="-122"/>
                <a:ea typeface="微软雅黑" panose="020B0503020204020204" charset="-122"/>
              </a:rPr>
              <a:t>根据并联电路电压的特点，电阻</a:t>
            </a:r>
            <a:r>
              <a:rPr lang="en-US" sz="2800" b="0" i="1">
                <a:latin typeface="微软雅黑" panose="020B0503020204020204" charset="-122"/>
              </a:rPr>
              <a:t>R</a:t>
            </a:r>
            <a:r>
              <a:rPr lang="en-US" sz="2800" b="0" baseline="-25000">
                <a:latin typeface="微软雅黑" panose="020B0503020204020204" charset="-122"/>
              </a:rPr>
              <a:t>1</a:t>
            </a:r>
            <a:r>
              <a:rPr lang="zh-CN" sz="2800" b="0">
                <a:latin typeface="微软雅黑" panose="020B0503020204020204" charset="-122"/>
                <a:ea typeface="微软雅黑" panose="020B0503020204020204" charset="-122"/>
              </a:rPr>
              <a:t>和</a:t>
            </a:r>
            <a:r>
              <a:rPr lang="en-US" sz="2800" b="0" i="1">
                <a:latin typeface="微软雅黑" panose="020B0503020204020204" charset="-122"/>
              </a:rPr>
              <a:t>R</a:t>
            </a:r>
            <a:r>
              <a:rPr lang="en-US" sz="2800" b="0" baseline="-25000">
                <a:latin typeface="微软雅黑" panose="020B0503020204020204" charset="-122"/>
              </a:rPr>
              <a:t>2</a:t>
            </a:r>
            <a:r>
              <a:rPr lang="zh-CN" sz="2800" b="0">
                <a:latin typeface="微软雅黑" panose="020B0503020204020204" charset="-122"/>
                <a:ea typeface="微软雅黑" panose="020B0503020204020204" charset="-122"/>
              </a:rPr>
              <a:t>两端的电压均等于电源两端  </a:t>
            </a:r>
            <a:endParaRPr lang="zh-CN" sz="2800" b="0">
              <a:latin typeface="微软雅黑" panose="020B0503020204020204" charset="-122"/>
              <a:ea typeface="微软雅黑" panose="020B0503020204020204" charset="-122"/>
            </a:endParaRPr>
          </a:p>
          <a:p>
            <a:pPr indent="266700">
              <a:lnSpc>
                <a:spcPct val="130000"/>
              </a:lnSpc>
            </a:pPr>
            <a:r>
              <a:rPr lang="zh-CN" sz="2800" b="0">
                <a:latin typeface="微软雅黑" panose="020B0503020204020204" charset="-122"/>
                <a:ea typeface="微软雅黑" panose="020B0503020204020204" charset="-122"/>
              </a:rPr>
              <a:t>   电压</a:t>
            </a:r>
            <a:r>
              <a:rPr lang="en-US" sz="2800" b="0" i="1">
                <a:latin typeface="微软雅黑" panose="020B0503020204020204" charset="-122"/>
              </a:rPr>
              <a:t>U</a:t>
            </a:r>
            <a:r>
              <a:rPr lang="zh-CN" sz="2800" b="0">
                <a:latin typeface="微软雅黑" panose="020B0503020204020204" charset="-122"/>
                <a:ea typeface="微软雅黑" panose="020B0503020204020204" charset="-122"/>
              </a:rPr>
              <a:t>＝</a:t>
            </a:r>
            <a:r>
              <a:rPr lang="en-US" sz="2800" b="0">
                <a:latin typeface="微软雅黑" panose="020B0503020204020204" charset="-122"/>
              </a:rPr>
              <a:t>12V</a:t>
            </a:r>
            <a:endParaRPr lang="en-US" altLang="en-US" sz="2800" b="0">
              <a:latin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66090" y="3076575"/>
            <a:ext cx="26428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2.</a:t>
            </a: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由欧姆定律得</a:t>
            </a:r>
            <a:endParaRPr lang="zh-CN" altLang="en-US" sz="28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aphicFrame>
        <p:nvGraphicFramePr>
          <p:cNvPr id="8" name="对象 7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4044315" y="3839845"/>
          <a:ext cx="3976370" cy="12109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" name="" r:id="rId1" imgW="3567430" imgH="1084580" progId="Equation.KSEE3">
                  <p:embed/>
                </p:oleObj>
              </mc:Choice>
              <mc:Fallback>
                <p:oleObj name="" r:id="rId1" imgW="3567430" imgH="1084580" progId="Equation.KSEE3">
                  <p:embed/>
                  <p:pic>
                    <p:nvPicPr>
                      <p:cNvPr id="0" name="图片 3072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044315" y="3839845"/>
                        <a:ext cx="3976370" cy="12109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文本框 15"/>
          <p:cNvSpPr txBox="1"/>
          <p:nvPr/>
        </p:nvSpPr>
        <p:spPr>
          <a:xfrm>
            <a:off x="466090" y="4184650"/>
            <a:ext cx="34709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</a:rPr>
              <a:t>3.</a:t>
            </a: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</a:rPr>
              <a:t>通过电阻R</a:t>
            </a:r>
            <a:r>
              <a:rPr lang="zh-CN" altLang="en-US" sz="2800" baseline="-25000">
                <a:latin typeface="微软雅黑" panose="020B0503020204020204" charset="-122"/>
                <a:ea typeface="微软雅黑" panose="020B0503020204020204" charset="-122"/>
              </a:rPr>
              <a:t>2</a:t>
            </a: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</a:rPr>
              <a:t>的电流</a:t>
            </a:r>
            <a:endParaRPr lang="zh-CN" altLang="en-US" sz="2800">
              <a:latin typeface="微软雅黑" panose="020B0503020204020204" charset="-122"/>
              <a:ea typeface="微软雅黑" panose="020B0503020204020204" charset="-122"/>
            </a:endParaRPr>
          </a:p>
        </p:txBody>
      </p:sp>
      <p:graphicFrame>
        <p:nvGraphicFramePr>
          <p:cNvPr id="18" name="对象 17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4044315" y="2600960"/>
          <a:ext cx="3856355" cy="11201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" r:id="rId3" imgW="1485900" imgH="431800" progId="Equation.KSEE3">
                  <p:embed/>
                </p:oleObj>
              </mc:Choice>
              <mc:Fallback>
                <p:oleObj name="" r:id="rId3" imgW="1485900" imgH="431800" progId="Equation.KSEE3">
                  <p:embed/>
                  <p:pic>
                    <p:nvPicPr>
                      <p:cNvPr id="0" name="图片 307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44315" y="2600960"/>
                        <a:ext cx="3856355" cy="11201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文本框 18"/>
          <p:cNvSpPr txBox="1"/>
          <p:nvPr/>
        </p:nvSpPr>
        <p:spPr>
          <a:xfrm>
            <a:off x="3635375" y="5131435"/>
            <a:ext cx="552132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266700"/>
            <a:r>
              <a:rPr lang="en-US" sz="2800" b="1" i="1">
                <a:latin typeface="宋体" panose="02010600030101010101" pitchFamily="2" charset="-122"/>
                <a:ea typeface="宋体" panose="02010600030101010101" pitchFamily="2" charset="-122"/>
              </a:rPr>
              <a:t>I</a:t>
            </a:r>
            <a:r>
              <a:rPr lang="zh-CN" sz="2800" b="0">
                <a:latin typeface="微软雅黑" panose="020B0503020204020204" charset="-122"/>
                <a:ea typeface="微软雅黑" panose="020B0503020204020204" charset="-122"/>
              </a:rPr>
              <a:t>＝</a:t>
            </a:r>
            <a:r>
              <a:rPr lang="en-US" sz="2800" b="1" i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I</a:t>
            </a:r>
            <a:r>
              <a:rPr lang="en-US" sz="2800" b="0" baseline="-25000">
                <a:latin typeface="微软雅黑" panose="020B0503020204020204" charset="-122"/>
              </a:rPr>
              <a:t>1</a:t>
            </a:r>
            <a:r>
              <a:rPr lang="zh-CN" sz="2800" b="0">
                <a:latin typeface="微软雅黑" panose="020B0503020204020204" charset="-122"/>
                <a:ea typeface="微软雅黑" panose="020B0503020204020204" charset="-122"/>
              </a:rPr>
              <a:t>＋</a:t>
            </a:r>
            <a:r>
              <a:rPr lang="en-US" sz="2800" b="1" i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I</a:t>
            </a:r>
            <a:r>
              <a:rPr lang="en-US" sz="2800" b="0" baseline="-25000">
                <a:latin typeface="微软雅黑" panose="020B0503020204020204" charset="-122"/>
              </a:rPr>
              <a:t>2</a:t>
            </a:r>
            <a:r>
              <a:rPr lang="zh-CN" sz="2800" b="0">
                <a:latin typeface="微软雅黑" panose="020B0503020204020204" charset="-122"/>
                <a:ea typeface="微软雅黑" panose="020B0503020204020204" charset="-122"/>
              </a:rPr>
              <a:t>＝</a:t>
            </a:r>
            <a:r>
              <a:rPr lang="zh-CN" sz="2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1.2A＋0.3A＝</a:t>
            </a:r>
            <a:endParaRPr lang="zh-CN" altLang="en-US" sz="28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520700" y="5162550"/>
            <a:ext cx="25457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</a:rPr>
              <a:t>4.</a:t>
            </a: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</a:rPr>
              <a:t>所以总电流</a:t>
            </a:r>
            <a:endParaRPr lang="zh-CN" altLang="en-US" sz="28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8204200" y="5161915"/>
            <a:ext cx="9525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2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1.5A</a:t>
            </a:r>
            <a:endParaRPr lang="zh-CN" altLang="en-US" sz="24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3" grpId="0"/>
      <p:bldP spid="16" grpId="0"/>
      <p:bldP spid="20" grpId="0"/>
      <p:bldP spid="19" grpId="0"/>
      <p:bldP spid="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71103" y="388997"/>
            <a:ext cx="21130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讲授新课</a:t>
            </a:r>
            <a:endParaRPr lang="zh-CN" altLang="en-US" sz="2800" b="1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068830" y="514727"/>
            <a:ext cx="424053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（</a:t>
            </a:r>
            <a:r>
              <a:rPr lang="zh-CN" altLang="en-US" b="1" dirty="0" smtClean="0">
                <a:latin typeface="微软雅黑 Light" panose="020B0502040204020203" pitchFamily="34" charset="-122"/>
                <a:ea typeface="微软雅黑 Light" panose="020B0502040204020203" pitchFamily="34" charset="-122"/>
                <a:sym typeface="+mn-ea"/>
              </a:rPr>
              <a:t>并联电路中电阻的规律</a:t>
            </a:r>
            <a:r>
              <a:rPr lang="zh-CN" altLang="en-US" b="1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）</a:t>
            </a:r>
            <a:endParaRPr lang="zh-CN" altLang="en-US" b="1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endParaRPr lang="zh-CN" altLang="en-US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587375" y="1032510"/>
            <a:ext cx="873760" cy="522605"/>
          </a:xfrm>
          <a:prstGeom prst="roundRect">
            <a:avLst/>
          </a:prstGeom>
          <a:solidFill>
            <a:srgbClr val="E971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461135" y="-6985"/>
            <a:ext cx="9531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解：</a:t>
            </a:r>
            <a:endParaRPr lang="zh-CN" sz="28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87375" y="1032510"/>
            <a:ext cx="9531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解：</a:t>
            </a:r>
            <a:endParaRPr lang="zh-CN" sz="28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1588135" y="1047115"/>
            <a:ext cx="8966835" cy="517525"/>
          </a:xfrm>
          <a:prstGeom prst="roundRect">
            <a:avLst/>
          </a:prstGeom>
          <a:noFill/>
          <a:ln w="9525" cmpd="sng">
            <a:solidFill>
              <a:srgbClr val="E97117"/>
            </a:solidFill>
            <a:prstDash val="lg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588135" y="1109345"/>
            <a:ext cx="909701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当滑动变阻器R接入电路的电阻R3为20Ω时，求通过电阻R</a:t>
            </a:r>
            <a:r>
              <a:rPr lang="zh-CN" altLang="en-US" baseline="-25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的电流</a:t>
            </a:r>
            <a:r>
              <a:rPr lang="zh-CN" altLang="en-US" b="1" i="1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  <a:sym typeface="+mn-ea"/>
              </a:rPr>
              <a:t>I</a:t>
            </a:r>
            <a:r>
              <a:rPr lang="zh-CN" altLang="en-US" baseline="-25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′和电路的总电流</a:t>
            </a:r>
            <a:r>
              <a:rPr lang="zh-CN" altLang="en-US" b="1" i="1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  <a:sym typeface="+mn-ea"/>
              </a:rPr>
              <a:t>I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′。</a:t>
            </a: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graphicFrame>
        <p:nvGraphicFramePr>
          <p:cNvPr id="10" name="对象 9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587375" y="2362200"/>
          <a:ext cx="3754120" cy="11296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" name="" r:id="rId1" imgW="1435100" imgH="431800" progId="Equation.KSEE3">
                  <p:embed/>
                </p:oleObj>
              </mc:Choice>
              <mc:Fallback>
                <p:oleObj name="" r:id="rId1" imgW="1435100" imgH="431800" progId="Equation.KSEE3">
                  <p:embed/>
                  <p:pic>
                    <p:nvPicPr>
                      <p:cNvPr id="0" name="图片 4096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87375" y="2362200"/>
                        <a:ext cx="3754120" cy="11296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对象 10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643890" y="4358640"/>
          <a:ext cx="4204335" cy="12325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" r:id="rId3" imgW="1473200" imgH="431800" progId="Equation.KSEE3">
                  <p:embed/>
                </p:oleObj>
              </mc:Choice>
              <mc:Fallback>
                <p:oleObj name="" r:id="rId3" imgW="1473200" imgH="431800" progId="Equation.KSEE3">
                  <p:embed/>
                  <p:pic>
                    <p:nvPicPr>
                      <p:cNvPr id="0" name="图片 409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43890" y="4358640"/>
                        <a:ext cx="4204335" cy="12325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文本框 11"/>
          <p:cNvSpPr txBox="1"/>
          <p:nvPr/>
        </p:nvSpPr>
        <p:spPr>
          <a:xfrm>
            <a:off x="587375" y="1838325"/>
            <a:ext cx="209613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</a:rPr>
              <a:t>1.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</a:rPr>
              <a:t>同理可求得</a:t>
            </a:r>
            <a:endParaRPr lang="zh-CN" altLang="en-US" sz="24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643890" y="3898265"/>
            <a:ext cx="341439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2.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通过电阻R</a:t>
            </a:r>
            <a:r>
              <a:rPr lang="zh-CN" altLang="en-US" sz="2400" baseline="-25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的电流</a:t>
            </a:r>
            <a:endParaRPr lang="zh-CN" altLang="en-US" sz="2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5991225" y="2596515"/>
            <a:ext cx="3265170" cy="245364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266700">
              <a:lnSpc>
                <a:spcPct val="120000"/>
              </a:lnSpc>
            </a:pPr>
            <a:r>
              <a:rPr lang="en-US" sz="3200" b="1" i="1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I</a:t>
            </a:r>
            <a:r>
              <a:rPr lang="zh-CN" sz="3200" b="1" i="1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′</a:t>
            </a:r>
            <a:endParaRPr lang="zh-CN" sz="3200" b="1" i="1">
              <a:latin typeface="宋体" panose="02010600030101010101" pitchFamily="2" charset="-122"/>
              <a:ea typeface="宋体" panose="02010600030101010101" pitchFamily="2" charset="-122"/>
              <a:cs typeface="微软雅黑" panose="020B0503020204020204" charset="-122"/>
            </a:endParaRPr>
          </a:p>
          <a:p>
            <a:pPr indent="266700">
              <a:lnSpc>
                <a:spcPct val="120000"/>
              </a:lnSpc>
            </a:pPr>
            <a:r>
              <a:rPr lang="zh-CN" sz="32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＝</a:t>
            </a:r>
            <a:r>
              <a:rPr lang="en-US" sz="3200" b="1" i="1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  <a:sym typeface="+mn-ea"/>
              </a:rPr>
              <a:t>I</a:t>
            </a:r>
            <a:r>
              <a:rPr lang="en-US" sz="3200" b="0" baseline="-25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sz="32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′＋</a:t>
            </a:r>
            <a:r>
              <a:rPr lang="en-US" sz="3200" b="1" i="1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  <a:sym typeface="+mn-ea"/>
              </a:rPr>
              <a:t>I</a:t>
            </a:r>
            <a:r>
              <a:rPr lang="en-US" sz="3200" b="0" baseline="-25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sz="32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′</a:t>
            </a:r>
            <a:endParaRPr lang="zh-CN" sz="3200" b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266700">
              <a:lnSpc>
                <a:spcPct val="120000"/>
              </a:lnSpc>
            </a:pPr>
            <a:r>
              <a:rPr lang="zh-CN" sz="32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＝1.2A＋0.6A</a:t>
            </a:r>
            <a:endParaRPr lang="zh-CN" sz="3200" b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266700">
              <a:lnSpc>
                <a:spcPct val="120000"/>
              </a:lnSpc>
            </a:pPr>
            <a:endParaRPr lang="zh-CN" altLang="en-US" sz="32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309360" y="1901825"/>
            <a:ext cx="22707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3.</a:t>
            </a:r>
            <a:r>
              <a:rPr lang="zh-CN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所以总电流</a:t>
            </a:r>
            <a:endParaRPr lang="en-US" altLang="en-US" sz="2400" b="1" i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cxnSp>
        <p:nvCxnSpPr>
          <p:cNvPr id="15" name="直接连接符 14"/>
          <p:cNvCxnSpPr/>
          <p:nvPr/>
        </p:nvCxnSpPr>
        <p:spPr>
          <a:xfrm>
            <a:off x="5515610" y="1901825"/>
            <a:ext cx="0" cy="3952875"/>
          </a:xfrm>
          <a:prstGeom prst="line">
            <a:avLst/>
          </a:prstGeom>
          <a:ln w="25400" cmpd="sng">
            <a:solidFill>
              <a:srgbClr val="E97117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/>
        </p:nvSpPr>
        <p:spPr>
          <a:xfrm>
            <a:off x="6277610" y="4642485"/>
            <a:ext cx="174688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32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＝</a:t>
            </a:r>
            <a:r>
              <a:rPr lang="zh-CN" sz="3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1.8A</a:t>
            </a:r>
            <a:endParaRPr lang="zh-CN" altLang="en-US" sz="32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00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71103" y="388997"/>
            <a:ext cx="21130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讲授新课</a:t>
            </a:r>
            <a:endParaRPr lang="zh-CN" altLang="en-US" sz="2800" b="1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068830" y="514727"/>
            <a:ext cx="424053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（</a:t>
            </a:r>
            <a:r>
              <a:rPr lang="zh-CN" altLang="en-US" b="1" dirty="0" smtClean="0">
                <a:latin typeface="微软雅黑 Light" panose="020B0502040204020203" pitchFamily="34" charset="-122"/>
                <a:ea typeface="微软雅黑 Light" panose="020B0502040204020203" pitchFamily="34" charset="-122"/>
                <a:sym typeface="+mn-ea"/>
              </a:rPr>
              <a:t>并联电路中电阻的规律</a:t>
            </a:r>
            <a:r>
              <a:rPr lang="zh-CN" altLang="en-US" b="1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）</a:t>
            </a:r>
            <a:endParaRPr lang="zh-CN" altLang="en-US" b="1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endParaRPr lang="zh-CN" altLang="en-US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461135" y="-6985"/>
            <a:ext cx="9531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解：</a:t>
            </a:r>
            <a:endParaRPr lang="zh-CN" sz="28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36625" y="2005330"/>
            <a:ext cx="10033000" cy="2249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30000"/>
              </a:lnSpc>
            </a:pP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</a:rPr>
              <a:t>当并联电路中的一条支路的电阻改变时，</a:t>
            </a:r>
            <a:endParaRPr lang="zh-CN" altLang="en-US" sz="2800">
              <a:latin typeface="微软雅黑" panose="020B0503020204020204" charset="-122"/>
              <a:ea typeface="微软雅黑" panose="020B0503020204020204" charset="-122"/>
            </a:endParaRPr>
          </a:p>
          <a:p>
            <a:pPr algn="ctr">
              <a:lnSpc>
                <a:spcPct val="130000"/>
              </a:lnSpc>
            </a:pP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</a:rPr>
              <a:t>这条支路的电流会变化，干路中的电流也会变化，</a:t>
            </a:r>
            <a:endParaRPr lang="zh-CN" altLang="en-US" sz="2800">
              <a:latin typeface="微软雅黑" panose="020B0503020204020204" charset="-122"/>
              <a:ea typeface="微软雅黑" panose="020B0503020204020204" charset="-122"/>
            </a:endParaRPr>
          </a:p>
          <a:p>
            <a:pPr algn="ctr">
              <a:lnSpc>
                <a:spcPct val="130000"/>
              </a:lnSpc>
            </a:pP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</a:rPr>
              <a:t>但另一条支路电流和电压都不变。</a:t>
            </a:r>
            <a:endParaRPr lang="zh-CN" altLang="en-US" sz="3200">
              <a:latin typeface="微软雅黑" panose="020B0503020204020204" charset="-122"/>
              <a:ea typeface="微软雅黑" panose="020B0503020204020204" charset="-122"/>
            </a:endParaRPr>
          </a:p>
          <a:p>
            <a:pPr algn="ctr">
              <a:lnSpc>
                <a:spcPct val="130000"/>
              </a:lnSpc>
            </a:pPr>
            <a:endParaRPr lang="zh-CN" altLang="en-US" sz="24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2087245" y="4003040"/>
            <a:ext cx="7731760" cy="13271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30000"/>
              </a:lnSpc>
            </a:pP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sym typeface="+mn-ea"/>
              </a:rPr>
              <a:t>家庭电路中，各个用电器采用并联形式连接到电源上，</a:t>
            </a:r>
            <a:endParaRPr lang="zh-CN" altLang="en-US" sz="2400">
              <a:latin typeface="微软雅黑" panose="020B0503020204020204" charset="-122"/>
              <a:ea typeface="微软雅黑" panose="020B0503020204020204" charset="-122"/>
            </a:endParaRPr>
          </a:p>
          <a:p>
            <a:pPr algn="ctr">
              <a:lnSpc>
                <a:spcPct val="130000"/>
              </a:lnSpc>
            </a:pP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sym typeface="+mn-ea"/>
              </a:rPr>
              <a:t>就是利用了并联电路的这一特点。</a:t>
            </a: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4777740" y="1326515"/>
            <a:ext cx="238188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>
                <a:solidFill>
                  <a:srgbClr val="E97117"/>
                </a:solidFill>
                <a:latin typeface="微软雅黑" panose="020B0503020204020204" charset="-122"/>
                <a:ea typeface="微软雅黑" panose="020B0503020204020204" charset="-122"/>
              </a:rPr>
              <a:t>实 验 总 结</a:t>
            </a:r>
            <a:endParaRPr lang="zh-CN" altLang="en-US" sz="3200" b="1">
              <a:solidFill>
                <a:srgbClr val="E97117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9" name="图片 18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0095" y="5226011"/>
            <a:ext cx="1269841" cy="38095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52350" y="388997"/>
            <a:ext cx="21130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b="1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课堂小结</a:t>
            </a:r>
            <a:endParaRPr lang="zh-CN" altLang="en-US" sz="2800" b="1" spc="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0" name="图片 9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0095" y="5226011"/>
            <a:ext cx="1269841" cy="380952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52120" y="896620"/>
            <a:ext cx="51835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</a:rPr>
              <a:t>串、并联电路中的电阻规律。</a:t>
            </a:r>
            <a:endParaRPr lang="zh-CN" altLang="en-US" sz="28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graphicFrame>
        <p:nvGraphicFramePr>
          <p:cNvPr id="4" name="表格 3"/>
          <p:cNvGraphicFramePr/>
          <p:nvPr/>
        </p:nvGraphicFramePr>
        <p:xfrm>
          <a:off x="558800" y="1533525"/>
          <a:ext cx="10320020" cy="270827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87830"/>
                <a:gridCol w="4058285"/>
                <a:gridCol w="4573905"/>
              </a:tblGrid>
              <a:tr h="513715"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2400" b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串联电路</a:t>
                      </a:r>
                      <a:endParaRPr lang="en-US" altLang="en-US" sz="2400" b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并联电路</a:t>
                      </a:r>
                      <a:endParaRPr lang="en-US" altLang="en-US" sz="2400" b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292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电流</a:t>
                      </a:r>
                      <a:endParaRPr lang="en-US" altLang="en-US" sz="2400" b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1" i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I</a:t>
                      </a:r>
                      <a:r>
                        <a:rPr lang="en-US" sz="24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＝</a:t>
                      </a:r>
                      <a:r>
                        <a:rPr lang="en-US" sz="2400" b="1" i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I</a:t>
                      </a:r>
                      <a:r>
                        <a:rPr lang="en-US" sz="2400" b="1" baseline="-2500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</a:t>
                      </a:r>
                      <a:r>
                        <a:rPr lang="en-US" sz="24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＝</a:t>
                      </a:r>
                      <a:r>
                        <a:rPr lang="en-US" sz="2400" b="1" i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I</a:t>
                      </a:r>
                      <a:r>
                        <a:rPr lang="en-US" sz="2400" b="1" baseline="-2500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</a:t>
                      </a:r>
                      <a:endParaRPr lang="en-US" altLang="en-US" sz="2400" b="1" i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1" i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I</a:t>
                      </a:r>
                      <a:r>
                        <a:rPr lang="en-US" sz="24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＝</a:t>
                      </a:r>
                      <a:r>
                        <a:rPr lang="en-US" sz="2400" b="1" i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I</a:t>
                      </a:r>
                      <a:r>
                        <a:rPr lang="en-US" sz="2400" b="1" baseline="-2500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</a:t>
                      </a:r>
                      <a:r>
                        <a:rPr lang="en-US" sz="24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＋</a:t>
                      </a:r>
                      <a:r>
                        <a:rPr lang="en-US" sz="2400" b="1" i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I</a:t>
                      </a:r>
                      <a:r>
                        <a:rPr lang="en-US" sz="2400" b="1" baseline="-2500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</a:t>
                      </a:r>
                      <a:endParaRPr lang="en-US" altLang="en-US" sz="2400" b="1" i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16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电压</a:t>
                      </a:r>
                      <a:endParaRPr lang="en-US" altLang="en-US" sz="2400" b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0" i="1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U</a:t>
                      </a:r>
                      <a:r>
                        <a:rPr lang="en-US" sz="2400" b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＝</a:t>
                      </a:r>
                      <a:r>
                        <a:rPr lang="en-US" sz="2400" b="0" i="1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U</a:t>
                      </a:r>
                      <a:r>
                        <a:rPr lang="en-US" sz="2400" b="0" baseline="-2500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</a:t>
                      </a:r>
                      <a:r>
                        <a:rPr lang="en-US" sz="2400" b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＋</a:t>
                      </a:r>
                      <a:r>
                        <a:rPr lang="en-US" sz="2400" b="0" i="1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U</a:t>
                      </a:r>
                      <a:r>
                        <a:rPr lang="en-US" sz="2400" b="0" baseline="-2500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</a:t>
                      </a:r>
                      <a:endParaRPr lang="en-US" altLang="en-US" sz="2400" b="0" i="1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0" i="1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U</a:t>
                      </a:r>
                      <a:r>
                        <a:rPr lang="en-US" sz="2400" b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＝</a:t>
                      </a:r>
                      <a:r>
                        <a:rPr lang="en-US" sz="2400" b="0" i="1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U</a:t>
                      </a:r>
                      <a:r>
                        <a:rPr lang="en-US" sz="2400" b="0" baseline="-2500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</a:t>
                      </a:r>
                      <a:r>
                        <a:rPr lang="en-US" sz="2400" b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＝</a:t>
                      </a:r>
                      <a:r>
                        <a:rPr lang="en-US" sz="2400" b="0" i="1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U</a:t>
                      </a:r>
                      <a:r>
                        <a:rPr lang="en-US" sz="2400" b="0" baseline="-2500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</a:t>
                      </a:r>
                      <a:endParaRPr lang="en-US" altLang="en-US" sz="2400" b="0" i="1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299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电阻</a:t>
                      </a:r>
                      <a:endParaRPr lang="en-US" altLang="en-US" sz="2400" b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0" i="1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R</a:t>
                      </a:r>
                      <a:r>
                        <a:rPr lang="en-US" sz="2400" b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＝</a:t>
                      </a:r>
                      <a:r>
                        <a:rPr lang="en-US" sz="2400" b="0" i="1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R</a:t>
                      </a:r>
                      <a:r>
                        <a:rPr lang="en-US" sz="2400" b="0" baseline="-2500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</a:t>
                      </a:r>
                      <a:r>
                        <a:rPr lang="en-US" sz="2400" b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＋</a:t>
                      </a:r>
                      <a:r>
                        <a:rPr lang="en-US" sz="2400" b="0" i="1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R</a:t>
                      </a:r>
                      <a:r>
                        <a:rPr lang="en-US" sz="2400" b="0" baseline="-2500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</a:t>
                      </a:r>
                      <a:endParaRPr lang="en-US" altLang="en-US" sz="2400" b="0" i="1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zh-CN" altLang="en-US" sz="2400" b="0" i="1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对象 5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7586980" y="3227705"/>
          <a:ext cx="1904365" cy="1012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" name="" r:id="rId3" imgW="812800" imgH="431800" progId="Equation.KSEE3">
                  <p:embed/>
                </p:oleObj>
              </mc:Choice>
              <mc:Fallback>
                <p:oleObj name="" r:id="rId3" imgW="812800" imgH="431800" progId="Equation.KSEE3">
                  <p:embed/>
                  <p:pic>
                    <p:nvPicPr>
                      <p:cNvPr id="0" name="图片 5120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586980" y="3227705"/>
                        <a:ext cx="1904365" cy="1012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文本框 6"/>
          <p:cNvSpPr txBox="1"/>
          <p:nvPr/>
        </p:nvSpPr>
        <p:spPr>
          <a:xfrm>
            <a:off x="558800" y="4436110"/>
            <a:ext cx="6468745" cy="10502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30000"/>
              </a:lnSpc>
            </a:pPr>
            <a:r>
              <a:rPr lang="zh-CN" altLang="en-US" sz="2400" b="1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串联电路的总电阻比任何一个分电阻都</a:t>
            </a:r>
            <a:r>
              <a:rPr lang="en-US" altLang="zh-CN" sz="2400" b="1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____</a:t>
            </a:r>
            <a:r>
              <a:rPr lang="zh-CN" altLang="en-US" sz="2400" b="1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。</a:t>
            </a:r>
            <a:endParaRPr lang="zh-CN" altLang="en-US" sz="2400" b="1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b="1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并联电路中，总电阻比任何一个分电阻都</a:t>
            </a:r>
            <a:r>
              <a:rPr lang="en-US" altLang="zh-CN" sz="2400" b="1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____</a:t>
            </a:r>
            <a:r>
              <a:rPr lang="zh-CN" altLang="en-US" sz="2000" b="1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。</a:t>
            </a:r>
            <a:endParaRPr lang="zh-CN" altLang="en-US" sz="2000" b="1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835650" y="4542790"/>
            <a:ext cx="6267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大</a:t>
            </a:r>
            <a:endParaRPr lang="zh-CN" altLang="en-US" sz="24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147435" y="5003165"/>
            <a:ext cx="6267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小</a:t>
            </a:r>
            <a:endParaRPr lang="zh-CN" altLang="en-US" sz="24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518605" y="388997"/>
            <a:ext cx="21130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课题练习</a:t>
            </a:r>
            <a:endParaRPr lang="zh-CN" altLang="en-US" sz="2800" b="1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518795" y="1102995"/>
            <a:ext cx="10168890" cy="9531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zh-CN" sz="2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如图所示的电路中，如果变阻器的滑片由</a:t>
            </a:r>
            <a:r>
              <a:rPr lang="en-US" sz="2800" b="0" i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 </a:t>
            </a:r>
            <a:r>
              <a:rPr lang="zh-CN" sz="2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向</a:t>
            </a:r>
            <a:r>
              <a:rPr lang="en-US" sz="2800" b="0" i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 </a:t>
            </a:r>
            <a:r>
              <a:rPr lang="zh-CN" sz="2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移动，</a:t>
            </a:r>
            <a:endParaRPr lang="zh-CN" sz="2800" b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0"/>
            <a:r>
              <a:rPr lang="zh-CN" sz="2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两表的示数将(　)。</a:t>
            </a:r>
            <a:endParaRPr lang="zh-CN" altLang="en-US" sz="2800" b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9" name="图片 1531"/>
          <p:cNvPicPr>
            <a:picLocks noChangeAspect="1"/>
          </p:cNvPicPr>
          <p:nvPr/>
        </p:nvPicPr>
        <p:blipFill>
          <a:blip r:embed="rId1" r:link="rId2"/>
          <a:stretch>
            <a:fillRect/>
          </a:stretch>
        </p:blipFill>
        <p:spPr>
          <a:xfrm>
            <a:off x="7681595" y="2246630"/>
            <a:ext cx="3943350" cy="293941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文本框 14"/>
          <p:cNvSpPr txBox="1"/>
          <p:nvPr/>
        </p:nvSpPr>
        <p:spPr>
          <a:xfrm>
            <a:off x="280670" y="2067560"/>
            <a:ext cx="6365240" cy="32975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70000"/>
              </a:lnSpc>
            </a:pPr>
            <a:r>
              <a:rPr lang="zh-CN" altLang="en-US">
                <a:latin typeface="微软雅黑" panose="020B0503020204020204" charset="-122"/>
                <a:ea typeface="微软雅黑" panose="020B0503020204020204" charset="-122"/>
              </a:rPr>
              <a:t>　</a:t>
            </a: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A.     的示数变大，   的示数不变</a:t>
            </a:r>
            <a:endParaRPr lang="zh-CN" altLang="en-US" sz="28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70000"/>
              </a:lnSpc>
            </a:pPr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B.     </a:t>
            </a: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的示数不变，   的示数变小</a:t>
            </a:r>
            <a:endParaRPr lang="zh-CN" altLang="en-US" sz="28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70000"/>
              </a:lnSpc>
            </a:pPr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C.     </a:t>
            </a: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的示数变小，   的示数不变　</a:t>
            </a:r>
            <a:endParaRPr lang="zh-CN" altLang="en-US" sz="28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70000"/>
              </a:lnSpc>
            </a:pPr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D.     </a:t>
            </a: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的示数不变，   的示数变大</a:t>
            </a:r>
            <a:endParaRPr lang="zh-CN" altLang="en-US" sz="28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990600" y="2670175"/>
            <a:ext cx="2814320" cy="401320"/>
            <a:chOff x="1560" y="4205"/>
            <a:chExt cx="4432" cy="632"/>
          </a:xfrm>
        </p:grpSpPr>
        <p:pic>
          <p:nvPicPr>
            <p:cNvPr id="16" name="图片 1532"/>
            <p:cNvPicPr>
              <a:picLocks noChangeAspect="1"/>
            </p:cNvPicPr>
            <p:nvPr/>
          </p:nvPicPr>
          <p:blipFill>
            <a:blip r:embed="rId3" r:link="rId2"/>
            <a:stretch>
              <a:fillRect/>
            </a:stretch>
          </p:blipFill>
          <p:spPr>
            <a:xfrm>
              <a:off x="1560" y="4235"/>
              <a:ext cx="602" cy="60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图片 1533"/>
            <p:cNvPicPr>
              <a:picLocks noChangeAspect="1"/>
            </p:cNvPicPr>
            <p:nvPr/>
          </p:nvPicPr>
          <p:blipFill>
            <a:blip r:embed="rId4" r:link="rId2"/>
            <a:stretch>
              <a:fillRect/>
            </a:stretch>
          </p:blipFill>
          <p:spPr>
            <a:xfrm>
              <a:off x="5390" y="4205"/>
              <a:ext cx="602" cy="60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9" name="组合 18"/>
          <p:cNvGrpSpPr/>
          <p:nvPr/>
        </p:nvGrpSpPr>
        <p:grpSpPr>
          <a:xfrm>
            <a:off x="990600" y="3400425"/>
            <a:ext cx="2814320" cy="401320"/>
            <a:chOff x="1560" y="4205"/>
            <a:chExt cx="4432" cy="632"/>
          </a:xfrm>
        </p:grpSpPr>
        <p:pic>
          <p:nvPicPr>
            <p:cNvPr id="20" name="图片 1532"/>
            <p:cNvPicPr>
              <a:picLocks noChangeAspect="1"/>
            </p:cNvPicPr>
            <p:nvPr/>
          </p:nvPicPr>
          <p:blipFill>
            <a:blip r:embed="rId3" r:link="rId2"/>
            <a:stretch>
              <a:fillRect/>
            </a:stretch>
          </p:blipFill>
          <p:spPr>
            <a:xfrm>
              <a:off x="1560" y="4235"/>
              <a:ext cx="602" cy="60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" name="图片 1533"/>
            <p:cNvPicPr>
              <a:picLocks noChangeAspect="1"/>
            </p:cNvPicPr>
            <p:nvPr/>
          </p:nvPicPr>
          <p:blipFill>
            <a:blip r:embed="rId4" r:link="rId2"/>
            <a:stretch>
              <a:fillRect/>
            </a:stretch>
          </p:blipFill>
          <p:spPr>
            <a:xfrm>
              <a:off x="5390" y="4205"/>
              <a:ext cx="602" cy="60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2" name="组合 21"/>
          <p:cNvGrpSpPr/>
          <p:nvPr/>
        </p:nvGrpSpPr>
        <p:grpSpPr>
          <a:xfrm>
            <a:off x="996315" y="4114800"/>
            <a:ext cx="2814320" cy="401320"/>
            <a:chOff x="1560" y="4205"/>
            <a:chExt cx="4432" cy="632"/>
          </a:xfrm>
        </p:grpSpPr>
        <p:pic>
          <p:nvPicPr>
            <p:cNvPr id="23" name="图片 1532"/>
            <p:cNvPicPr>
              <a:picLocks noChangeAspect="1"/>
            </p:cNvPicPr>
            <p:nvPr/>
          </p:nvPicPr>
          <p:blipFill>
            <a:blip r:embed="rId3" r:link="rId2"/>
            <a:stretch>
              <a:fillRect/>
            </a:stretch>
          </p:blipFill>
          <p:spPr>
            <a:xfrm>
              <a:off x="1560" y="4235"/>
              <a:ext cx="602" cy="60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" name="图片 1533"/>
            <p:cNvPicPr>
              <a:picLocks noChangeAspect="1"/>
            </p:cNvPicPr>
            <p:nvPr/>
          </p:nvPicPr>
          <p:blipFill>
            <a:blip r:embed="rId4" r:link="rId2"/>
            <a:stretch>
              <a:fillRect/>
            </a:stretch>
          </p:blipFill>
          <p:spPr>
            <a:xfrm>
              <a:off x="5390" y="4205"/>
              <a:ext cx="602" cy="60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5" name="组合 24"/>
          <p:cNvGrpSpPr/>
          <p:nvPr/>
        </p:nvGrpSpPr>
        <p:grpSpPr>
          <a:xfrm>
            <a:off x="996315" y="4803775"/>
            <a:ext cx="2808605" cy="382270"/>
            <a:chOff x="1360" y="5090"/>
            <a:chExt cx="4423" cy="602"/>
          </a:xfrm>
        </p:grpSpPr>
        <p:pic>
          <p:nvPicPr>
            <p:cNvPr id="26" name="图片 1532"/>
            <p:cNvPicPr>
              <a:picLocks noChangeAspect="1"/>
            </p:cNvPicPr>
            <p:nvPr/>
          </p:nvPicPr>
          <p:blipFill>
            <a:blip r:embed="rId3" r:link="rId2"/>
            <a:stretch>
              <a:fillRect/>
            </a:stretch>
          </p:blipFill>
          <p:spPr>
            <a:xfrm>
              <a:off x="1360" y="5090"/>
              <a:ext cx="602" cy="60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" name="图片 1533"/>
            <p:cNvPicPr>
              <a:picLocks noChangeAspect="1"/>
            </p:cNvPicPr>
            <p:nvPr/>
          </p:nvPicPr>
          <p:blipFill>
            <a:blip r:embed="rId4" r:link="rId2"/>
            <a:stretch>
              <a:fillRect/>
            </a:stretch>
          </p:blipFill>
          <p:spPr>
            <a:xfrm>
              <a:off x="5181" y="5090"/>
              <a:ext cx="602" cy="60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8" name="文本框 27"/>
          <p:cNvSpPr txBox="1"/>
          <p:nvPr/>
        </p:nvSpPr>
        <p:spPr>
          <a:xfrm>
            <a:off x="2806065" y="1534160"/>
            <a:ext cx="8420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C</a:t>
            </a:r>
            <a:endParaRPr lang="en-US" altLang="zh-CN" sz="28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82979" y="388997"/>
            <a:ext cx="21130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课题练习</a:t>
            </a:r>
            <a:endParaRPr lang="zh-CN" altLang="en-US" sz="2800" b="1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4" name="图片 13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0095" y="5226011"/>
            <a:ext cx="1269841" cy="380952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648335" y="1905000"/>
            <a:ext cx="6633845" cy="21583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20000"/>
              </a:lnSpc>
            </a:pP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如图所示，电源电压为10V，</a:t>
            </a:r>
            <a:endParaRPr lang="zh-CN" altLang="en-US" sz="28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R</a:t>
            </a:r>
            <a:r>
              <a:rPr lang="zh-CN" altLang="en-US" sz="2800" baseline="-25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＝20Ω，R</a:t>
            </a:r>
            <a:r>
              <a:rPr lang="zh-CN" altLang="en-US" sz="2800" baseline="-25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的最大阻值为30Ω，</a:t>
            </a:r>
            <a:endParaRPr lang="zh-CN" altLang="en-US" sz="28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闭合开关后，当滑片P由a端移向b端时，</a:t>
            </a:r>
            <a:endParaRPr lang="zh-CN" altLang="en-US" sz="28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电压表V的示数变化范围是</a:t>
            </a:r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____</a:t>
            </a: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_______。</a:t>
            </a:r>
            <a:endParaRPr lang="en-US" altLang="zh-CN" sz="28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3" name="图片 1535"/>
          <p:cNvPicPr>
            <a:picLocks noChangeAspect="1"/>
          </p:cNvPicPr>
          <p:nvPr/>
        </p:nvPicPr>
        <p:blipFill>
          <a:blip r:embed="rId3" r:link="rId4"/>
          <a:stretch>
            <a:fillRect/>
          </a:stretch>
        </p:blipFill>
        <p:spPr>
          <a:xfrm>
            <a:off x="7473315" y="1550670"/>
            <a:ext cx="3470910" cy="2969895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文本框 27"/>
          <p:cNvSpPr txBox="1"/>
          <p:nvPr/>
        </p:nvSpPr>
        <p:spPr>
          <a:xfrm>
            <a:off x="5027930" y="3510915"/>
            <a:ext cx="14757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4~10V</a:t>
            </a:r>
            <a:endParaRPr lang="en-US" altLang="zh-CN" sz="28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989337" y="45308"/>
            <a:ext cx="10213326" cy="6825439"/>
            <a:chOff x="989337" y="45308"/>
            <a:chExt cx="10213326" cy="6825439"/>
          </a:xfrm>
        </p:grpSpPr>
        <p:pic>
          <p:nvPicPr>
            <p:cNvPr id="30" name="图片 29"/>
            <p:cNvPicPr>
              <a:picLocks noChangeAspect="1"/>
            </p:cNvPicPr>
            <p:nvPr/>
          </p:nvPicPr>
          <p:blipFill rotWithShape="1">
            <a:blip r:embed="rId1" cstate="screen"/>
            <a:srcRect/>
            <a:stretch>
              <a:fillRect/>
            </a:stretch>
          </p:blipFill>
          <p:spPr>
            <a:xfrm>
              <a:off x="989337" y="45308"/>
              <a:ext cx="10213326" cy="6825439"/>
            </a:xfrm>
            <a:prstGeom prst="rect">
              <a:avLst/>
            </a:prstGeom>
          </p:spPr>
        </p:pic>
        <p:sp>
          <p:nvSpPr>
            <p:cNvPr id="6" name="矩形 5"/>
            <p:cNvSpPr/>
            <p:nvPr/>
          </p:nvSpPr>
          <p:spPr>
            <a:xfrm>
              <a:off x="2461729" y="2785626"/>
              <a:ext cx="7771460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7200" b="1" spc="-150" dirty="0" smtClea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谢谢</a:t>
              </a:r>
              <a:r>
                <a:rPr lang="zh-CN" altLang="en-US" sz="7200" b="1" spc="-15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观看</a:t>
              </a:r>
              <a:endParaRPr lang="zh-CN" altLang="en-US" sz="7200" b="1" spc="-15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989337" y="30794"/>
            <a:ext cx="10213326" cy="6825439"/>
            <a:chOff x="989337" y="30794"/>
            <a:chExt cx="10213326" cy="6825439"/>
          </a:xfrm>
        </p:grpSpPr>
        <p:pic>
          <p:nvPicPr>
            <p:cNvPr id="30" name="图片 29"/>
            <p:cNvPicPr>
              <a:picLocks noChangeAspect="1"/>
            </p:cNvPicPr>
            <p:nvPr/>
          </p:nvPicPr>
          <p:blipFill rotWithShape="1">
            <a:blip r:embed="rId1" cstate="screen"/>
            <a:srcRect/>
            <a:stretch>
              <a:fillRect/>
            </a:stretch>
          </p:blipFill>
          <p:spPr>
            <a:xfrm>
              <a:off x="989337" y="30794"/>
              <a:ext cx="10213326" cy="6825439"/>
            </a:xfrm>
            <a:prstGeom prst="rect">
              <a:avLst/>
            </a:prstGeom>
          </p:spPr>
        </p:pic>
        <p:sp>
          <p:nvSpPr>
            <p:cNvPr id="2" name="文本框 1"/>
            <p:cNvSpPr txBox="1"/>
            <p:nvPr/>
          </p:nvSpPr>
          <p:spPr>
            <a:xfrm>
              <a:off x="2832107" y="2147249"/>
              <a:ext cx="6939915" cy="25844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3600" dirty="0" smtClean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第十七章 欧姆定律</a:t>
              </a:r>
              <a:endParaRPr lang="zh-CN" altLang="en-US" sz="36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  <a:p>
              <a:pPr algn="ctr">
                <a:lnSpc>
                  <a:spcPct val="150000"/>
                </a:lnSpc>
              </a:pPr>
              <a:r>
                <a:rPr lang="zh-CN" altLang="en-US" sz="3600" dirty="0" smtClean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第4节 欧姆定律在串、</a:t>
              </a:r>
              <a:endParaRPr lang="zh-CN" altLang="en-US" sz="36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  <a:p>
              <a:pPr algn="ctr">
                <a:lnSpc>
                  <a:spcPct val="150000"/>
                </a:lnSpc>
              </a:pPr>
              <a:r>
                <a:rPr lang="zh-CN" altLang="en-US" sz="3600" dirty="0" smtClean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 并联电路中的应用</a:t>
              </a:r>
              <a:endParaRPr lang="zh-CN" altLang="en-US" sz="36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52350" y="388997"/>
            <a:ext cx="21130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b="1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课前准备</a:t>
            </a:r>
            <a:endParaRPr lang="zh-CN" altLang="en-US" sz="2800" b="1" spc="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1" name="TextBox 17"/>
          <p:cNvSpPr txBox="1"/>
          <p:nvPr/>
        </p:nvSpPr>
        <p:spPr>
          <a:xfrm>
            <a:off x="2944506" y="2071797"/>
            <a:ext cx="65233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7200" b="1" spc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教学分析</a:t>
            </a:r>
            <a:endParaRPr lang="id-ID" sz="7200" b="1" spc="10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4" name="文本框 153"/>
          <p:cNvSpPr txBox="1"/>
          <p:nvPr/>
        </p:nvSpPr>
        <p:spPr>
          <a:xfrm>
            <a:off x="1624330" y="1831340"/>
            <a:ext cx="8231505" cy="2676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800" dirty="0" smtClean="0">
                <a:latin typeface="微软雅黑" panose="020B0503020204020204" charset="-122"/>
                <a:ea typeface="微软雅黑" panose="020B0503020204020204" charset="-122"/>
              </a:rPr>
              <a:t>1．理解欧姆定律，能运用欧姆定律解决有关问题</a:t>
            </a:r>
            <a:r>
              <a:rPr lang="zh-CN" altLang="en-US" sz="2800" dirty="0" smtClean="0">
                <a:latin typeface="微软雅黑" panose="020B0503020204020204" charset="-122"/>
                <a:ea typeface="微软雅黑" panose="020B0503020204020204" charset="-122"/>
              </a:rPr>
              <a:t>。</a:t>
            </a:r>
            <a:endParaRPr lang="zh-CN" altLang="en-US" sz="2800" dirty="0" smtClean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200000"/>
              </a:lnSpc>
            </a:pPr>
            <a:r>
              <a:rPr lang="en-US" altLang="zh-CN" sz="2800" dirty="0" smtClean="0">
                <a:latin typeface="微软雅黑" panose="020B0503020204020204" charset="-122"/>
                <a:ea typeface="微软雅黑" panose="020B0503020204020204" charset="-122"/>
              </a:rPr>
              <a:t>2．根据欧姆定律以及电路的特点，</a:t>
            </a:r>
            <a:endParaRPr lang="en-US" altLang="zh-CN" sz="2800" dirty="0" smtClean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200000"/>
              </a:lnSpc>
            </a:pPr>
            <a:r>
              <a:rPr lang="en-US" altLang="zh-CN" sz="2800" dirty="0" smtClean="0">
                <a:latin typeface="微软雅黑" panose="020B0503020204020204" charset="-122"/>
                <a:ea typeface="微软雅黑" panose="020B0503020204020204" charset="-122"/>
              </a:rPr>
              <a:t>      得出串、并联电路中电阻的关系</a:t>
            </a:r>
            <a:r>
              <a:rPr lang="zh-CN" altLang="en-US" sz="2800" dirty="0" smtClean="0">
                <a:latin typeface="微软雅黑" panose="020B0503020204020204" charset="-122"/>
                <a:ea typeface="微软雅黑" panose="020B0503020204020204" charset="-122"/>
              </a:rPr>
              <a:t>。</a:t>
            </a:r>
            <a:endParaRPr lang="zh-CN" altLang="en-US" sz="2800" dirty="0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631064" y="1189850"/>
            <a:ext cx="24301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学习目标</a:t>
            </a:r>
            <a:endParaRPr lang="zh-CN" altLang="en-US" sz="4000" b="1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52350" y="388997"/>
            <a:ext cx="21130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b="1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课前准备</a:t>
            </a:r>
            <a:endParaRPr lang="zh-CN" altLang="en-US" sz="2800" b="1" spc="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1" name="TextBox 17"/>
          <p:cNvSpPr txBox="1"/>
          <p:nvPr/>
        </p:nvSpPr>
        <p:spPr>
          <a:xfrm>
            <a:off x="2581925" y="2071797"/>
            <a:ext cx="70228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400" b="1" spc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教学分析</a:t>
            </a:r>
            <a:endParaRPr lang="id-ID" sz="2400" b="1" spc="10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5" name="文本框 154"/>
          <p:cNvSpPr txBox="1"/>
          <p:nvPr/>
        </p:nvSpPr>
        <p:spPr>
          <a:xfrm>
            <a:off x="1207886" y="1573622"/>
            <a:ext cx="1124933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4000" b="1" dirty="0">
                <a:latin typeface="微软雅黑" panose="020B0503020204020204" charset="-122"/>
                <a:ea typeface="微软雅黑" panose="020B0503020204020204" charset="-122"/>
              </a:rPr>
              <a:t>学习重点  </a:t>
            </a:r>
            <a:r>
              <a:rPr lang="en-US" altLang="zh-CN" sz="2800" dirty="0" smtClean="0">
                <a:latin typeface="微软雅黑" panose="020B0503020204020204" charset="-122"/>
                <a:ea typeface="微软雅黑" panose="020B0503020204020204" charset="-122"/>
              </a:rPr>
              <a:t>运用欧姆定律解决有关问题</a:t>
            </a:r>
            <a:r>
              <a:rPr lang="zh-CN" altLang="en-US" sz="2800" dirty="0" smtClean="0">
                <a:latin typeface="微软雅黑" panose="020B0503020204020204" charset="-122"/>
                <a:ea typeface="微软雅黑" panose="020B0503020204020204" charset="-122"/>
              </a:rPr>
              <a:t>。</a:t>
            </a:r>
            <a:endParaRPr lang="zh-CN" altLang="en-US" sz="2800" dirty="0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161415" y="3474085"/>
            <a:ext cx="8519795" cy="1660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4000" b="1" dirty="0" smtClean="0">
                <a:latin typeface="微软雅黑" panose="020B0503020204020204" charset="-122"/>
                <a:ea typeface="微软雅黑" panose="020B0503020204020204" charset="-122"/>
              </a:rPr>
              <a:t>学习</a:t>
            </a:r>
            <a:r>
              <a:rPr lang="zh-CN" altLang="zh-CN" sz="4000" b="1" dirty="0">
                <a:latin typeface="微软雅黑" panose="020B0503020204020204" charset="-122"/>
                <a:ea typeface="微软雅黑" panose="020B0503020204020204" charset="-122"/>
              </a:rPr>
              <a:t>难点  </a:t>
            </a:r>
            <a:r>
              <a:rPr lang="en-US" altLang="zh-CN" sz="2800" dirty="0" smtClean="0">
                <a:latin typeface="微软雅黑" panose="020B0503020204020204" charset="-122"/>
                <a:ea typeface="微软雅黑" panose="020B0503020204020204" charset="-122"/>
              </a:rPr>
              <a:t>根据欧姆定律以及电路的特点，</a:t>
            </a:r>
            <a:endParaRPr lang="en-US" altLang="zh-CN" sz="2800" dirty="0" smtClean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dirty="0" smtClean="0">
                <a:latin typeface="微软雅黑" panose="020B0503020204020204" charset="-122"/>
                <a:ea typeface="微软雅黑" panose="020B0503020204020204" charset="-122"/>
              </a:rPr>
              <a:t>                      得出串、并联电路中电阻的关系</a:t>
            </a:r>
            <a:r>
              <a:rPr lang="zh-CN" altLang="en-US" sz="2800" dirty="0" smtClean="0">
                <a:latin typeface="微软雅黑" panose="020B0503020204020204" charset="-122"/>
                <a:ea typeface="微软雅黑" panose="020B0503020204020204" charset="-122"/>
              </a:rPr>
              <a:t>。</a:t>
            </a:r>
            <a:endParaRPr lang="zh-CN" altLang="en-US" sz="2800" dirty="0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52350" y="388997"/>
            <a:ext cx="21130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b="1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课前准备</a:t>
            </a:r>
            <a:endParaRPr lang="zh-CN" altLang="en-US" sz="2800" b="1" spc="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049020" y="1071880"/>
            <a:ext cx="11146790" cy="2729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zh-CN" sz="3600" b="1" dirty="0" smtClean="0">
                <a:latin typeface="微软雅黑" panose="020B0503020204020204" charset="-122"/>
                <a:ea typeface="微软雅黑" panose="020B0503020204020204" charset="-122"/>
              </a:rPr>
              <a:t>学习方法</a:t>
            </a:r>
            <a:r>
              <a:rPr lang="zh-CN" altLang="zh-CN" sz="2400" dirty="0" smtClean="0"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en-US" altLang="zh-CN" sz="2400" dirty="0" smtClean="0">
                <a:latin typeface="微软雅黑" panose="020B0503020204020204" charset="-122"/>
                <a:ea typeface="微软雅黑" panose="020B0503020204020204" charset="-122"/>
              </a:rPr>
              <a:t>1.</a:t>
            </a:r>
            <a:r>
              <a:rPr lang="zh-CN" altLang="zh-CN" sz="2400" dirty="0" smtClean="0">
                <a:latin typeface="微软雅黑" panose="020B0503020204020204" charset="-122"/>
                <a:ea typeface="微软雅黑" panose="020B0503020204020204" charset="-122"/>
              </a:rPr>
              <a:t>能熟练掌握串、并联电路的电压和电流规律，结合欧姆定律推导        </a:t>
            </a:r>
            <a:endParaRPr lang="zh-CN" altLang="zh-CN" sz="2400" dirty="0" smtClean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10000"/>
              </a:lnSpc>
            </a:pPr>
            <a:r>
              <a:rPr lang="zh-CN" altLang="zh-CN" sz="2400" dirty="0" smtClean="0">
                <a:latin typeface="微软雅黑" panose="020B0503020204020204" charset="-122"/>
                <a:ea typeface="微软雅黑" panose="020B0503020204020204" charset="-122"/>
              </a:rPr>
              <a:t>                        串、并联电路中的电阻关系。</a:t>
            </a:r>
            <a:endParaRPr lang="zh-CN" altLang="zh-CN" sz="2400" dirty="0" smtClean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10000"/>
              </a:lnSpc>
            </a:pPr>
            <a:r>
              <a:rPr lang="en-US" altLang="zh-CN" sz="2400" dirty="0" smtClean="0">
                <a:latin typeface="微软雅黑" panose="020B0503020204020204" charset="-122"/>
                <a:ea typeface="微软雅黑" panose="020B0503020204020204" charset="-122"/>
              </a:rPr>
              <a:t>                      2.</a:t>
            </a:r>
            <a:r>
              <a:rPr lang="zh-CN" altLang="zh-CN" sz="2400" dirty="0" smtClean="0">
                <a:latin typeface="微软雅黑" panose="020B0503020204020204" charset="-122"/>
                <a:ea typeface="微软雅黑" panose="020B0503020204020204" charset="-122"/>
              </a:rPr>
              <a:t>在理论上有初步认识，再通过等效法，提出等效电阻可以结合</a:t>
            </a:r>
            <a:endParaRPr lang="zh-CN" altLang="zh-CN" sz="2400" dirty="0" smtClean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10000"/>
              </a:lnSpc>
            </a:pPr>
            <a:r>
              <a:rPr lang="zh-CN" altLang="zh-CN" sz="2400" dirty="0" smtClean="0">
                <a:latin typeface="微软雅黑" panose="020B0503020204020204" charset="-122"/>
                <a:ea typeface="微软雅黑" panose="020B0503020204020204" charset="-122"/>
              </a:rPr>
              <a:t>                       “合力与分力的关系”对照理解。</a:t>
            </a:r>
            <a:endParaRPr lang="zh-CN" altLang="zh-CN" sz="2400" dirty="0" smtClean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10000"/>
              </a:lnSpc>
            </a:pPr>
            <a:r>
              <a:rPr lang="zh-CN" altLang="zh-CN" sz="2400" dirty="0" smtClean="0">
                <a:latin typeface="微软雅黑" panose="020B0503020204020204" charset="-122"/>
                <a:ea typeface="微软雅黑" panose="020B0503020204020204" charset="-122"/>
              </a:rPr>
              <a:t>                      </a:t>
            </a:r>
            <a:r>
              <a:rPr lang="en-US" altLang="zh-CN" sz="2400" dirty="0" smtClean="0">
                <a:latin typeface="微软雅黑" panose="020B0503020204020204" charset="-122"/>
                <a:ea typeface="微软雅黑" panose="020B0503020204020204" charset="-122"/>
              </a:rPr>
              <a:t>3.欧姆定律的引用，和串、并联电路中的电压、电流、电阻</a:t>
            </a:r>
            <a:endParaRPr lang="en-US" altLang="zh-CN" sz="2400" dirty="0" smtClean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10000"/>
              </a:lnSpc>
            </a:pPr>
            <a:r>
              <a:rPr lang="en-US" altLang="zh-CN" sz="2400" dirty="0" smtClean="0">
                <a:latin typeface="微软雅黑" panose="020B0503020204020204" charset="-122"/>
                <a:ea typeface="微软雅黑" panose="020B0503020204020204" charset="-122"/>
              </a:rPr>
              <a:t>                         之间的关系。</a:t>
            </a:r>
            <a:endParaRPr lang="zh-CN" altLang="en-US" sz="2400" dirty="0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043305" y="3662680"/>
            <a:ext cx="10365105" cy="1272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 sz="3600" b="1" dirty="0" smtClean="0">
                <a:latin typeface="微软雅黑" panose="020B0503020204020204" charset="-122"/>
                <a:ea typeface="微软雅黑" panose="020B0503020204020204" charset="-122"/>
              </a:rPr>
              <a:t>学具准备  </a:t>
            </a:r>
            <a:r>
              <a:rPr lang="zh-CN" altLang="zh-CN" sz="2800" dirty="0" smtClean="0">
                <a:latin typeface="微软雅黑" panose="020B0503020204020204" charset="-122"/>
                <a:ea typeface="微软雅黑" panose="020B0503020204020204" charset="-122"/>
              </a:rPr>
              <a:t>变阻箱、定值电阻(5Ω)、电流表、电压表、电源、</a:t>
            </a:r>
            <a:endParaRPr lang="zh-CN" altLang="zh-CN" sz="2800" dirty="0" smtClean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20000"/>
              </a:lnSpc>
            </a:pPr>
            <a:r>
              <a:rPr lang="zh-CN" altLang="zh-CN" sz="2800" dirty="0" smtClean="0">
                <a:latin typeface="微软雅黑" panose="020B0503020204020204" charset="-122"/>
                <a:ea typeface="微软雅黑" panose="020B0503020204020204" charset="-122"/>
              </a:rPr>
              <a:t>                    开关、导线、电池组。</a:t>
            </a:r>
            <a:r>
              <a:rPr lang="en-US" altLang="zh-CN" sz="2800" dirty="0" smtClean="0">
                <a:latin typeface="微软雅黑" panose="020B0503020204020204" charset="-122"/>
                <a:ea typeface="微软雅黑" panose="020B0503020204020204" charset="-122"/>
              </a:rPr>
              <a:t>  </a:t>
            </a:r>
            <a:endParaRPr lang="en-US" altLang="zh-CN" sz="2800" dirty="0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18827" y="406299"/>
            <a:ext cx="21130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b="1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教学内容</a:t>
            </a:r>
            <a:endParaRPr lang="zh-CN" altLang="en-US" sz="2800" b="1" spc="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6" name="组合 75"/>
          <p:cNvGrpSpPr/>
          <p:nvPr/>
        </p:nvGrpSpPr>
        <p:grpSpPr>
          <a:xfrm>
            <a:off x="1639410" y="2056921"/>
            <a:ext cx="1250951" cy="1155700"/>
            <a:chOff x="990159" y="1862891"/>
            <a:chExt cx="1250951" cy="1155700"/>
          </a:xfrm>
        </p:grpSpPr>
        <p:sp>
          <p:nvSpPr>
            <p:cNvPr id="77" name="Freeform 6"/>
            <p:cNvSpPr/>
            <p:nvPr/>
          </p:nvSpPr>
          <p:spPr bwMode="auto">
            <a:xfrm rot="1800000">
              <a:off x="990159" y="1862891"/>
              <a:ext cx="1250951" cy="1155700"/>
            </a:xfrm>
            <a:custGeom>
              <a:avLst/>
              <a:gdLst>
                <a:gd name="T0" fmla="*/ 1730 w 2851"/>
                <a:gd name="T1" fmla="*/ 2494 h 2627"/>
                <a:gd name="T2" fmla="*/ 1425 w 2851"/>
                <a:gd name="T3" fmla="*/ 2423 h 2627"/>
                <a:gd name="T4" fmla="*/ 1120 w 2851"/>
                <a:gd name="T5" fmla="*/ 2493 h 2627"/>
                <a:gd name="T6" fmla="*/ 553 w 2851"/>
                <a:gd name="T7" fmla="*/ 2162 h 2627"/>
                <a:gd name="T8" fmla="*/ 462 w 2851"/>
                <a:gd name="T9" fmla="*/ 1867 h 2627"/>
                <a:gd name="T10" fmla="*/ 252 w 2851"/>
                <a:gd name="T11" fmla="*/ 1640 h 2627"/>
                <a:gd name="T12" fmla="*/ 252 w 2851"/>
                <a:gd name="T13" fmla="*/ 982 h 2627"/>
                <a:gd name="T14" fmla="*/ 462 w 2851"/>
                <a:gd name="T15" fmla="*/ 755 h 2627"/>
                <a:gd name="T16" fmla="*/ 553 w 2851"/>
                <a:gd name="T17" fmla="*/ 460 h 2627"/>
                <a:gd name="T18" fmla="*/ 1126 w 2851"/>
                <a:gd name="T19" fmla="*/ 132 h 2627"/>
                <a:gd name="T20" fmla="*/ 1425 w 2851"/>
                <a:gd name="T21" fmla="*/ 200 h 2627"/>
                <a:gd name="T22" fmla="*/ 1726 w 2851"/>
                <a:gd name="T23" fmla="*/ 131 h 2627"/>
                <a:gd name="T24" fmla="*/ 2109 w 2851"/>
                <a:gd name="T25" fmla="*/ 135 h 2627"/>
                <a:gd name="T26" fmla="*/ 2296 w 2851"/>
                <a:gd name="T27" fmla="*/ 460 h 2627"/>
                <a:gd name="T28" fmla="*/ 2387 w 2851"/>
                <a:gd name="T29" fmla="*/ 755 h 2627"/>
                <a:gd name="T30" fmla="*/ 2598 w 2851"/>
                <a:gd name="T31" fmla="*/ 982 h 2627"/>
                <a:gd name="T32" fmla="*/ 2600 w 2851"/>
                <a:gd name="T33" fmla="*/ 1639 h 2627"/>
                <a:gd name="T34" fmla="*/ 2387 w 2851"/>
                <a:gd name="T35" fmla="*/ 1867 h 2627"/>
                <a:gd name="T36" fmla="*/ 2297 w 2851"/>
                <a:gd name="T37" fmla="*/ 2164 h 2627"/>
                <a:gd name="T38" fmla="*/ 1730 w 2851"/>
                <a:gd name="T39" fmla="*/ 2494 h 2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51" h="2627">
                  <a:moveTo>
                    <a:pt x="1730" y="2494"/>
                  </a:moveTo>
                  <a:cubicBezTo>
                    <a:pt x="1638" y="2448"/>
                    <a:pt x="1534" y="2423"/>
                    <a:pt x="1425" y="2423"/>
                  </a:cubicBezTo>
                  <a:cubicBezTo>
                    <a:pt x="1315" y="2423"/>
                    <a:pt x="1212" y="2448"/>
                    <a:pt x="1120" y="2493"/>
                  </a:cubicBezTo>
                  <a:cubicBezTo>
                    <a:pt x="848" y="2627"/>
                    <a:pt x="575" y="2461"/>
                    <a:pt x="553" y="2162"/>
                  </a:cubicBezTo>
                  <a:cubicBezTo>
                    <a:pt x="546" y="2061"/>
                    <a:pt x="516" y="1960"/>
                    <a:pt x="462" y="1867"/>
                  </a:cubicBezTo>
                  <a:cubicBezTo>
                    <a:pt x="408" y="1773"/>
                    <a:pt x="336" y="1697"/>
                    <a:pt x="252" y="1640"/>
                  </a:cubicBezTo>
                  <a:cubicBezTo>
                    <a:pt x="0" y="1470"/>
                    <a:pt x="0" y="1152"/>
                    <a:pt x="252" y="982"/>
                  </a:cubicBezTo>
                  <a:cubicBezTo>
                    <a:pt x="336" y="925"/>
                    <a:pt x="408" y="849"/>
                    <a:pt x="462" y="755"/>
                  </a:cubicBezTo>
                  <a:cubicBezTo>
                    <a:pt x="516" y="662"/>
                    <a:pt x="546" y="561"/>
                    <a:pt x="553" y="460"/>
                  </a:cubicBezTo>
                  <a:cubicBezTo>
                    <a:pt x="575" y="152"/>
                    <a:pt x="851" y="0"/>
                    <a:pt x="1126" y="132"/>
                  </a:cubicBezTo>
                  <a:cubicBezTo>
                    <a:pt x="1217" y="175"/>
                    <a:pt x="1318" y="200"/>
                    <a:pt x="1425" y="200"/>
                  </a:cubicBezTo>
                  <a:cubicBezTo>
                    <a:pt x="1533" y="200"/>
                    <a:pt x="1635" y="175"/>
                    <a:pt x="1726" y="131"/>
                  </a:cubicBezTo>
                  <a:cubicBezTo>
                    <a:pt x="1865" y="63"/>
                    <a:pt x="2003" y="72"/>
                    <a:pt x="2109" y="135"/>
                  </a:cubicBezTo>
                  <a:cubicBezTo>
                    <a:pt x="2213" y="198"/>
                    <a:pt x="2286" y="313"/>
                    <a:pt x="2296" y="460"/>
                  </a:cubicBezTo>
                  <a:cubicBezTo>
                    <a:pt x="2304" y="561"/>
                    <a:pt x="2333" y="662"/>
                    <a:pt x="2387" y="755"/>
                  </a:cubicBezTo>
                  <a:cubicBezTo>
                    <a:pt x="2441" y="849"/>
                    <a:pt x="2514" y="925"/>
                    <a:pt x="2598" y="982"/>
                  </a:cubicBezTo>
                  <a:cubicBezTo>
                    <a:pt x="2846" y="1150"/>
                    <a:pt x="2851" y="1470"/>
                    <a:pt x="2600" y="1639"/>
                  </a:cubicBezTo>
                  <a:cubicBezTo>
                    <a:pt x="2515" y="1696"/>
                    <a:pt x="2442" y="1772"/>
                    <a:pt x="2387" y="1867"/>
                  </a:cubicBezTo>
                  <a:cubicBezTo>
                    <a:pt x="2333" y="1961"/>
                    <a:pt x="2304" y="2062"/>
                    <a:pt x="2297" y="2164"/>
                  </a:cubicBezTo>
                  <a:cubicBezTo>
                    <a:pt x="2275" y="2460"/>
                    <a:pt x="2000" y="2627"/>
                    <a:pt x="1730" y="2494"/>
                  </a:cubicBezTo>
                  <a:close/>
                </a:path>
              </a:pathLst>
            </a:cu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  <a:latin typeface="Agency FB" panose="020B0503020202020204" pitchFamily="34" charset="0"/>
                <a:ea typeface="微软雅黑" panose="020B0503020204020204" charset="-122"/>
              </a:endParaRPr>
            </a:p>
          </p:txBody>
        </p:sp>
        <p:grpSp>
          <p:nvGrpSpPr>
            <p:cNvPr id="78" name="组合 77"/>
            <p:cNvGrpSpPr/>
            <p:nvPr/>
          </p:nvGrpSpPr>
          <p:grpSpPr>
            <a:xfrm>
              <a:off x="1085500" y="1950144"/>
              <a:ext cx="1060270" cy="981196"/>
              <a:chOff x="1085500" y="1950144"/>
              <a:chExt cx="1060270" cy="981196"/>
            </a:xfrm>
          </p:grpSpPr>
          <p:sp>
            <p:nvSpPr>
              <p:cNvPr id="79" name="Freeform 7"/>
              <p:cNvSpPr/>
              <p:nvPr/>
            </p:nvSpPr>
            <p:spPr bwMode="auto">
              <a:xfrm rot="1800000">
                <a:off x="1085500" y="1950144"/>
                <a:ext cx="1060270" cy="981196"/>
              </a:xfrm>
              <a:custGeom>
                <a:avLst/>
                <a:gdLst>
                  <a:gd name="T0" fmla="*/ 1297 w 2136"/>
                  <a:gd name="T1" fmla="*/ 1868 h 1968"/>
                  <a:gd name="T2" fmla="*/ 1068 w 2136"/>
                  <a:gd name="T3" fmla="*/ 1815 h 1968"/>
                  <a:gd name="T4" fmla="*/ 839 w 2136"/>
                  <a:gd name="T5" fmla="*/ 1868 h 1968"/>
                  <a:gd name="T6" fmla="*/ 415 w 2136"/>
                  <a:gd name="T7" fmla="*/ 1620 h 1968"/>
                  <a:gd name="T8" fmla="*/ 347 w 2136"/>
                  <a:gd name="T9" fmla="*/ 1399 h 1968"/>
                  <a:gd name="T10" fmla="*/ 189 w 2136"/>
                  <a:gd name="T11" fmla="*/ 1229 h 1968"/>
                  <a:gd name="T12" fmla="*/ 189 w 2136"/>
                  <a:gd name="T13" fmla="*/ 736 h 1968"/>
                  <a:gd name="T14" fmla="*/ 347 w 2136"/>
                  <a:gd name="T15" fmla="*/ 566 h 1968"/>
                  <a:gd name="T16" fmla="*/ 415 w 2136"/>
                  <a:gd name="T17" fmla="*/ 345 h 1968"/>
                  <a:gd name="T18" fmla="*/ 844 w 2136"/>
                  <a:gd name="T19" fmla="*/ 99 h 1968"/>
                  <a:gd name="T20" fmla="*/ 1068 w 2136"/>
                  <a:gd name="T21" fmla="*/ 150 h 1968"/>
                  <a:gd name="T22" fmla="*/ 1293 w 2136"/>
                  <a:gd name="T23" fmla="*/ 98 h 1968"/>
                  <a:gd name="T24" fmla="*/ 1580 w 2136"/>
                  <a:gd name="T25" fmla="*/ 102 h 1968"/>
                  <a:gd name="T26" fmla="*/ 1721 w 2136"/>
                  <a:gd name="T27" fmla="*/ 345 h 1968"/>
                  <a:gd name="T28" fmla="*/ 1789 w 2136"/>
                  <a:gd name="T29" fmla="*/ 566 h 1968"/>
                  <a:gd name="T30" fmla="*/ 1947 w 2136"/>
                  <a:gd name="T31" fmla="*/ 736 h 1968"/>
                  <a:gd name="T32" fmla="*/ 1948 w 2136"/>
                  <a:gd name="T33" fmla="*/ 1228 h 1968"/>
                  <a:gd name="T34" fmla="*/ 1789 w 2136"/>
                  <a:gd name="T35" fmla="*/ 1399 h 1968"/>
                  <a:gd name="T36" fmla="*/ 1721 w 2136"/>
                  <a:gd name="T37" fmla="*/ 1621 h 1968"/>
                  <a:gd name="T38" fmla="*/ 1297 w 2136"/>
                  <a:gd name="T39" fmla="*/ 1868 h 19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136" h="1968">
                    <a:moveTo>
                      <a:pt x="1297" y="1868"/>
                    </a:moveTo>
                    <a:cubicBezTo>
                      <a:pt x="1228" y="1834"/>
                      <a:pt x="1150" y="1815"/>
                      <a:pt x="1068" y="1815"/>
                    </a:cubicBezTo>
                    <a:cubicBezTo>
                      <a:pt x="986" y="1815"/>
                      <a:pt x="908" y="1834"/>
                      <a:pt x="839" y="1868"/>
                    </a:cubicBezTo>
                    <a:cubicBezTo>
                      <a:pt x="636" y="1968"/>
                      <a:pt x="431" y="1843"/>
                      <a:pt x="415" y="1620"/>
                    </a:cubicBezTo>
                    <a:cubicBezTo>
                      <a:pt x="409" y="1544"/>
                      <a:pt x="387" y="1469"/>
                      <a:pt x="347" y="1399"/>
                    </a:cubicBezTo>
                    <a:cubicBezTo>
                      <a:pt x="306" y="1329"/>
                      <a:pt x="252" y="1271"/>
                      <a:pt x="189" y="1229"/>
                    </a:cubicBezTo>
                    <a:cubicBezTo>
                      <a:pt x="0" y="1101"/>
                      <a:pt x="1" y="863"/>
                      <a:pt x="189" y="736"/>
                    </a:cubicBezTo>
                    <a:cubicBezTo>
                      <a:pt x="252" y="693"/>
                      <a:pt x="306" y="636"/>
                      <a:pt x="347" y="566"/>
                    </a:cubicBezTo>
                    <a:cubicBezTo>
                      <a:pt x="387" y="496"/>
                      <a:pt x="409" y="420"/>
                      <a:pt x="415" y="345"/>
                    </a:cubicBezTo>
                    <a:cubicBezTo>
                      <a:pt x="431" y="114"/>
                      <a:pt x="638" y="0"/>
                      <a:pt x="844" y="99"/>
                    </a:cubicBezTo>
                    <a:cubicBezTo>
                      <a:pt x="912" y="131"/>
                      <a:pt x="988" y="150"/>
                      <a:pt x="1068" y="150"/>
                    </a:cubicBezTo>
                    <a:cubicBezTo>
                      <a:pt x="1149" y="150"/>
                      <a:pt x="1225" y="131"/>
                      <a:pt x="1293" y="98"/>
                    </a:cubicBezTo>
                    <a:cubicBezTo>
                      <a:pt x="1397" y="48"/>
                      <a:pt x="1501" y="54"/>
                      <a:pt x="1580" y="102"/>
                    </a:cubicBezTo>
                    <a:cubicBezTo>
                      <a:pt x="1658" y="148"/>
                      <a:pt x="1713" y="235"/>
                      <a:pt x="1721" y="345"/>
                    </a:cubicBezTo>
                    <a:cubicBezTo>
                      <a:pt x="1726" y="420"/>
                      <a:pt x="1748" y="496"/>
                      <a:pt x="1789" y="566"/>
                    </a:cubicBezTo>
                    <a:cubicBezTo>
                      <a:pt x="1829" y="636"/>
                      <a:pt x="1884" y="693"/>
                      <a:pt x="1947" y="736"/>
                    </a:cubicBezTo>
                    <a:cubicBezTo>
                      <a:pt x="2132" y="862"/>
                      <a:pt x="2136" y="1102"/>
                      <a:pt x="1948" y="1228"/>
                    </a:cubicBezTo>
                    <a:cubicBezTo>
                      <a:pt x="1885" y="1270"/>
                      <a:pt x="1829" y="1328"/>
                      <a:pt x="1789" y="1399"/>
                    </a:cubicBezTo>
                    <a:cubicBezTo>
                      <a:pt x="1748" y="1469"/>
                      <a:pt x="1726" y="1545"/>
                      <a:pt x="1721" y="1621"/>
                    </a:cubicBezTo>
                    <a:cubicBezTo>
                      <a:pt x="1705" y="1843"/>
                      <a:pt x="1499" y="1968"/>
                      <a:pt x="1297" y="1868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80" name="TextBox 50"/>
              <p:cNvSpPr txBox="1"/>
              <p:nvPr/>
            </p:nvSpPr>
            <p:spPr>
              <a:xfrm>
                <a:off x="1337363" y="1957671"/>
                <a:ext cx="556544" cy="92333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altLang="zh-CN" sz="4000" dirty="0">
                    <a:solidFill>
                      <a:schemeClr val="bg1"/>
                    </a:solidFill>
                    <a:latin typeface="Agency FB" panose="020B0503020202020204" pitchFamily="34" charset="0"/>
                    <a:ea typeface="微软雅黑" panose="020B0503020204020204" charset="-122"/>
                  </a:rPr>
                  <a:t>01</a:t>
                </a:r>
                <a:endParaRPr lang="en-US" altLang="zh-CN" sz="4000" dirty="0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charset="-122"/>
                </a:endParaRPr>
              </a:p>
            </p:txBody>
          </p:sp>
        </p:grpSp>
      </p:grpSp>
      <p:sp>
        <p:nvSpPr>
          <p:cNvPr id="82" name="TextBox 43"/>
          <p:cNvSpPr txBox="1"/>
          <p:nvPr/>
        </p:nvSpPr>
        <p:spPr>
          <a:xfrm>
            <a:off x="3148357" y="2165447"/>
            <a:ext cx="223951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 sz="4000" spc="300" dirty="0" smtClean="0">
                <a:solidFill>
                  <a:schemeClr val="bg2">
                    <a:lumMod val="10000"/>
                  </a:schemeClr>
                </a:solidFill>
                <a:hlinkClick r:id="rId1" action="ppaction://hlinksldjump"/>
              </a:rPr>
              <a:t>导入新课</a:t>
            </a:r>
            <a:endParaRPr lang="zh-CN" altLang="en-US" sz="4000" spc="300" dirty="0">
              <a:solidFill>
                <a:schemeClr val="bg2">
                  <a:lumMod val="10000"/>
                </a:schemeClr>
              </a:solidFill>
            </a:endParaRPr>
          </a:p>
        </p:txBody>
      </p:sp>
      <p:grpSp>
        <p:nvGrpSpPr>
          <p:cNvPr id="83" name="组合 82"/>
          <p:cNvGrpSpPr/>
          <p:nvPr/>
        </p:nvGrpSpPr>
        <p:grpSpPr>
          <a:xfrm>
            <a:off x="1661445" y="3624464"/>
            <a:ext cx="1250951" cy="1155700"/>
            <a:chOff x="990159" y="3430434"/>
            <a:chExt cx="1250951" cy="1155700"/>
          </a:xfrm>
        </p:grpSpPr>
        <p:sp>
          <p:nvSpPr>
            <p:cNvPr id="84" name="Freeform 6"/>
            <p:cNvSpPr/>
            <p:nvPr/>
          </p:nvSpPr>
          <p:spPr bwMode="auto">
            <a:xfrm rot="1800000">
              <a:off x="990159" y="3430434"/>
              <a:ext cx="1250951" cy="1155700"/>
            </a:xfrm>
            <a:custGeom>
              <a:avLst/>
              <a:gdLst>
                <a:gd name="T0" fmla="*/ 1730 w 2851"/>
                <a:gd name="T1" fmla="*/ 2494 h 2627"/>
                <a:gd name="T2" fmla="*/ 1425 w 2851"/>
                <a:gd name="T3" fmla="*/ 2423 h 2627"/>
                <a:gd name="T4" fmla="*/ 1120 w 2851"/>
                <a:gd name="T5" fmla="*/ 2493 h 2627"/>
                <a:gd name="T6" fmla="*/ 553 w 2851"/>
                <a:gd name="T7" fmla="*/ 2162 h 2627"/>
                <a:gd name="T8" fmla="*/ 462 w 2851"/>
                <a:gd name="T9" fmla="*/ 1867 h 2627"/>
                <a:gd name="T10" fmla="*/ 252 w 2851"/>
                <a:gd name="T11" fmla="*/ 1640 h 2627"/>
                <a:gd name="T12" fmla="*/ 252 w 2851"/>
                <a:gd name="T13" fmla="*/ 982 h 2627"/>
                <a:gd name="T14" fmla="*/ 462 w 2851"/>
                <a:gd name="T15" fmla="*/ 755 h 2627"/>
                <a:gd name="T16" fmla="*/ 553 w 2851"/>
                <a:gd name="T17" fmla="*/ 460 h 2627"/>
                <a:gd name="T18" fmla="*/ 1126 w 2851"/>
                <a:gd name="T19" fmla="*/ 132 h 2627"/>
                <a:gd name="T20" fmla="*/ 1425 w 2851"/>
                <a:gd name="T21" fmla="*/ 200 h 2627"/>
                <a:gd name="T22" fmla="*/ 1726 w 2851"/>
                <a:gd name="T23" fmla="*/ 131 h 2627"/>
                <a:gd name="T24" fmla="*/ 2109 w 2851"/>
                <a:gd name="T25" fmla="*/ 135 h 2627"/>
                <a:gd name="T26" fmla="*/ 2296 w 2851"/>
                <a:gd name="T27" fmla="*/ 460 h 2627"/>
                <a:gd name="T28" fmla="*/ 2387 w 2851"/>
                <a:gd name="T29" fmla="*/ 755 h 2627"/>
                <a:gd name="T30" fmla="*/ 2598 w 2851"/>
                <a:gd name="T31" fmla="*/ 982 h 2627"/>
                <a:gd name="T32" fmla="*/ 2600 w 2851"/>
                <a:gd name="T33" fmla="*/ 1639 h 2627"/>
                <a:gd name="T34" fmla="*/ 2387 w 2851"/>
                <a:gd name="T35" fmla="*/ 1867 h 2627"/>
                <a:gd name="T36" fmla="*/ 2297 w 2851"/>
                <a:gd name="T37" fmla="*/ 2164 h 2627"/>
                <a:gd name="T38" fmla="*/ 1730 w 2851"/>
                <a:gd name="T39" fmla="*/ 2494 h 2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51" h="2627">
                  <a:moveTo>
                    <a:pt x="1730" y="2494"/>
                  </a:moveTo>
                  <a:cubicBezTo>
                    <a:pt x="1638" y="2448"/>
                    <a:pt x="1534" y="2423"/>
                    <a:pt x="1425" y="2423"/>
                  </a:cubicBezTo>
                  <a:cubicBezTo>
                    <a:pt x="1315" y="2423"/>
                    <a:pt x="1212" y="2448"/>
                    <a:pt x="1120" y="2493"/>
                  </a:cubicBezTo>
                  <a:cubicBezTo>
                    <a:pt x="848" y="2627"/>
                    <a:pt x="575" y="2461"/>
                    <a:pt x="553" y="2162"/>
                  </a:cubicBezTo>
                  <a:cubicBezTo>
                    <a:pt x="546" y="2061"/>
                    <a:pt x="516" y="1960"/>
                    <a:pt x="462" y="1867"/>
                  </a:cubicBezTo>
                  <a:cubicBezTo>
                    <a:pt x="408" y="1773"/>
                    <a:pt x="336" y="1697"/>
                    <a:pt x="252" y="1640"/>
                  </a:cubicBezTo>
                  <a:cubicBezTo>
                    <a:pt x="0" y="1470"/>
                    <a:pt x="0" y="1152"/>
                    <a:pt x="252" y="982"/>
                  </a:cubicBezTo>
                  <a:cubicBezTo>
                    <a:pt x="336" y="925"/>
                    <a:pt x="408" y="849"/>
                    <a:pt x="462" y="755"/>
                  </a:cubicBezTo>
                  <a:cubicBezTo>
                    <a:pt x="516" y="662"/>
                    <a:pt x="546" y="561"/>
                    <a:pt x="553" y="460"/>
                  </a:cubicBezTo>
                  <a:cubicBezTo>
                    <a:pt x="575" y="152"/>
                    <a:pt x="851" y="0"/>
                    <a:pt x="1126" y="132"/>
                  </a:cubicBezTo>
                  <a:cubicBezTo>
                    <a:pt x="1217" y="175"/>
                    <a:pt x="1318" y="200"/>
                    <a:pt x="1425" y="200"/>
                  </a:cubicBezTo>
                  <a:cubicBezTo>
                    <a:pt x="1533" y="200"/>
                    <a:pt x="1635" y="175"/>
                    <a:pt x="1726" y="131"/>
                  </a:cubicBezTo>
                  <a:cubicBezTo>
                    <a:pt x="1865" y="63"/>
                    <a:pt x="2003" y="72"/>
                    <a:pt x="2109" y="135"/>
                  </a:cubicBezTo>
                  <a:cubicBezTo>
                    <a:pt x="2213" y="198"/>
                    <a:pt x="2286" y="313"/>
                    <a:pt x="2296" y="460"/>
                  </a:cubicBezTo>
                  <a:cubicBezTo>
                    <a:pt x="2304" y="561"/>
                    <a:pt x="2333" y="662"/>
                    <a:pt x="2387" y="755"/>
                  </a:cubicBezTo>
                  <a:cubicBezTo>
                    <a:pt x="2441" y="849"/>
                    <a:pt x="2514" y="925"/>
                    <a:pt x="2598" y="982"/>
                  </a:cubicBezTo>
                  <a:cubicBezTo>
                    <a:pt x="2846" y="1150"/>
                    <a:pt x="2851" y="1470"/>
                    <a:pt x="2600" y="1639"/>
                  </a:cubicBezTo>
                  <a:cubicBezTo>
                    <a:pt x="2515" y="1696"/>
                    <a:pt x="2442" y="1772"/>
                    <a:pt x="2387" y="1867"/>
                  </a:cubicBezTo>
                  <a:cubicBezTo>
                    <a:pt x="2333" y="1961"/>
                    <a:pt x="2304" y="2062"/>
                    <a:pt x="2297" y="2164"/>
                  </a:cubicBezTo>
                  <a:cubicBezTo>
                    <a:pt x="2275" y="2460"/>
                    <a:pt x="2000" y="2627"/>
                    <a:pt x="1730" y="2494"/>
                  </a:cubicBezTo>
                  <a:close/>
                </a:path>
              </a:pathLst>
            </a:cu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  <a:latin typeface="Agency FB" panose="020B0503020202020204" pitchFamily="34" charset="0"/>
                <a:ea typeface="微软雅黑" panose="020B0503020204020204" charset="-122"/>
              </a:endParaRPr>
            </a:p>
          </p:txBody>
        </p:sp>
        <p:grpSp>
          <p:nvGrpSpPr>
            <p:cNvPr id="85" name="组合 84"/>
            <p:cNvGrpSpPr/>
            <p:nvPr/>
          </p:nvGrpSpPr>
          <p:grpSpPr>
            <a:xfrm>
              <a:off x="1085500" y="3517686"/>
              <a:ext cx="1060270" cy="981196"/>
              <a:chOff x="1085500" y="3517686"/>
              <a:chExt cx="1060270" cy="981196"/>
            </a:xfrm>
          </p:grpSpPr>
          <p:sp>
            <p:nvSpPr>
              <p:cNvPr id="86" name="Freeform 7"/>
              <p:cNvSpPr/>
              <p:nvPr/>
            </p:nvSpPr>
            <p:spPr bwMode="auto">
              <a:xfrm rot="1800000">
                <a:off x="1085500" y="3517686"/>
                <a:ext cx="1060270" cy="981196"/>
              </a:xfrm>
              <a:custGeom>
                <a:avLst/>
                <a:gdLst>
                  <a:gd name="T0" fmla="*/ 1297 w 2136"/>
                  <a:gd name="T1" fmla="*/ 1868 h 1968"/>
                  <a:gd name="T2" fmla="*/ 1068 w 2136"/>
                  <a:gd name="T3" fmla="*/ 1815 h 1968"/>
                  <a:gd name="T4" fmla="*/ 839 w 2136"/>
                  <a:gd name="T5" fmla="*/ 1868 h 1968"/>
                  <a:gd name="T6" fmla="*/ 415 w 2136"/>
                  <a:gd name="T7" fmla="*/ 1620 h 1968"/>
                  <a:gd name="T8" fmla="*/ 347 w 2136"/>
                  <a:gd name="T9" fmla="*/ 1399 h 1968"/>
                  <a:gd name="T10" fmla="*/ 189 w 2136"/>
                  <a:gd name="T11" fmla="*/ 1229 h 1968"/>
                  <a:gd name="T12" fmla="*/ 189 w 2136"/>
                  <a:gd name="T13" fmla="*/ 736 h 1968"/>
                  <a:gd name="T14" fmla="*/ 347 w 2136"/>
                  <a:gd name="T15" fmla="*/ 566 h 1968"/>
                  <a:gd name="T16" fmla="*/ 415 w 2136"/>
                  <a:gd name="T17" fmla="*/ 345 h 1968"/>
                  <a:gd name="T18" fmla="*/ 844 w 2136"/>
                  <a:gd name="T19" fmla="*/ 99 h 1968"/>
                  <a:gd name="T20" fmla="*/ 1068 w 2136"/>
                  <a:gd name="T21" fmla="*/ 150 h 1968"/>
                  <a:gd name="T22" fmla="*/ 1293 w 2136"/>
                  <a:gd name="T23" fmla="*/ 98 h 1968"/>
                  <a:gd name="T24" fmla="*/ 1580 w 2136"/>
                  <a:gd name="T25" fmla="*/ 102 h 1968"/>
                  <a:gd name="T26" fmla="*/ 1721 w 2136"/>
                  <a:gd name="T27" fmla="*/ 345 h 1968"/>
                  <a:gd name="T28" fmla="*/ 1789 w 2136"/>
                  <a:gd name="T29" fmla="*/ 566 h 1968"/>
                  <a:gd name="T30" fmla="*/ 1947 w 2136"/>
                  <a:gd name="T31" fmla="*/ 736 h 1968"/>
                  <a:gd name="T32" fmla="*/ 1948 w 2136"/>
                  <a:gd name="T33" fmla="*/ 1228 h 1968"/>
                  <a:gd name="T34" fmla="*/ 1789 w 2136"/>
                  <a:gd name="T35" fmla="*/ 1399 h 1968"/>
                  <a:gd name="T36" fmla="*/ 1721 w 2136"/>
                  <a:gd name="T37" fmla="*/ 1621 h 1968"/>
                  <a:gd name="T38" fmla="*/ 1297 w 2136"/>
                  <a:gd name="T39" fmla="*/ 1868 h 19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136" h="1968">
                    <a:moveTo>
                      <a:pt x="1297" y="1868"/>
                    </a:moveTo>
                    <a:cubicBezTo>
                      <a:pt x="1228" y="1834"/>
                      <a:pt x="1150" y="1815"/>
                      <a:pt x="1068" y="1815"/>
                    </a:cubicBezTo>
                    <a:cubicBezTo>
                      <a:pt x="986" y="1815"/>
                      <a:pt x="908" y="1834"/>
                      <a:pt x="839" y="1868"/>
                    </a:cubicBezTo>
                    <a:cubicBezTo>
                      <a:pt x="636" y="1968"/>
                      <a:pt x="431" y="1843"/>
                      <a:pt x="415" y="1620"/>
                    </a:cubicBezTo>
                    <a:cubicBezTo>
                      <a:pt x="409" y="1544"/>
                      <a:pt x="387" y="1469"/>
                      <a:pt x="347" y="1399"/>
                    </a:cubicBezTo>
                    <a:cubicBezTo>
                      <a:pt x="306" y="1329"/>
                      <a:pt x="252" y="1271"/>
                      <a:pt x="189" y="1229"/>
                    </a:cubicBezTo>
                    <a:cubicBezTo>
                      <a:pt x="0" y="1101"/>
                      <a:pt x="1" y="863"/>
                      <a:pt x="189" y="736"/>
                    </a:cubicBezTo>
                    <a:cubicBezTo>
                      <a:pt x="252" y="693"/>
                      <a:pt x="306" y="636"/>
                      <a:pt x="347" y="566"/>
                    </a:cubicBezTo>
                    <a:cubicBezTo>
                      <a:pt x="387" y="496"/>
                      <a:pt x="409" y="420"/>
                      <a:pt x="415" y="345"/>
                    </a:cubicBezTo>
                    <a:cubicBezTo>
                      <a:pt x="431" y="114"/>
                      <a:pt x="638" y="0"/>
                      <a:pt x="844" y="99"/>
                    </a:cubicBezTo>
                    <a:cubicBezTo>
                      <a:pt x="912" y="131"/>
                      <a:pt x="988" y="150"/>
                      <a:pt x="1068" y="150"/>
                    </a:cubicBezTo>
                    <a:cubicBezTo>
                      <a:pt x="1149" y="150"/>
                      <a:pt x="1225" y="131"/>
                      <a:pt x="1293" y="98"/>
                    </a:cubicBezTo>
                    <a:cubicBezTo>
                      <a:pt x="1397" y="48"/>
                      <a:pt x="1501" y="54"/>
                      <a:pt x="1580" y="102"/>
                    </a:cubicBezTo>
                    <a:cubicBezTo>
                      <a:pt x="1658" y="148"/>
                      <a:pt x="1713" y="235"/>
                      <a:pt x="1721" y="345"/>
                    </a:cubicBezTo>
                    <a:cubicBezTo>
                      <a:pt x="1726" y="420"/>
                      <a:pt x="1748" y="496"/>
                      <a:pt x="1789" y="566"/>
                    </a:cubicBezTo>
                    <a:cubicBezTo>
                      <a:pt x="1829" y="636"/>
                      <a:pt x="1884" y="693"/>
                      <a:pt x="1947" y="736"/>
                    </a:cubicBezTo>
                    <a:cubicBezTo>
                      <a:pt x="2132" y="862"/>
                      <a:pt x="2136" y="1102"/>
                      <a:pt x="1948" y="1228"/>
                    </a:cubicBezTo>
                    <a:cubicBezTo>
                      <a:pt x="1885" y="1270"/>
                      <a:pt x="1829" y="1328"/>
                      <a:pt x="1789" y="1399"/>
                    </a:cubicBezTo>
                    <a:cubicBezTo>
                      <a:pt x="1748" y="1469"/>
                      <a:pt x="1726" y="1545"/>
                      <a:pt x="1721" y="1621"/>
                    </a:cubicBezTo>
                    <a:cubicBezTo>
                      <a:pt x="1705" y="1843"/>
                      <a:pt x="1499" y="1968"/>
                      <a:pt x="1297" y="1868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87" name="TextBox 50"/>
              <p:cNvSpPr txBox="1"/>
              <p:nvPr/>
            </p:nvSpPr>
            <p:spPr>
              <a:xfrm>
                <a:off x="1337363" y="3529991"/>
                <a:ext cx="556544" cy="802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altLang="zh-CN" sz="4000" dirty="0" smtClean="0">
                    <a:solidFill>
                      <a:schemeClr val="bg1"/>
                    </a:solidFill>
                    <a:latin typeface="Agency FB" panose="020B0503020202020204" pitchFamily="34" charset="0"/>
                    <a:ea typeface="微软雅黑" panose="020B0503020204020204" charset="-122"/>
                  </a:rPr>
                  <a:t>03</a:t>
                </a:r>
                <a:endParaRPr lang="en-US" altLang="zh-CN" sz="4000" dirty="0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charset="-122"/>
                </a:endParaRPr>
              </a:p>
            </p:txBody>
          </p:sp>
        </p:grpSp>
      </p:grpSp>
      <p:sp>
        <p:nvSpPr>
          <p:cNvPr id="89" name="TextBox 43"/>
          <p:cNvSpPr txBox="1"/>
          <p:nvPr/>
        </p:nvSpPr>
        <p:spPr>
          <a:xfrm>
            <a:off x="3170392" y="3700740"/>
            <a:ext cx="223951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 sz="4000" dirty="0" smtClean="0">
                <a:solidFill>
                  <a:schemeClr val="bg2">
                    <a:lumMod val="10000"/>
                  </a:schemeClr>
                </a:solidFill>
                <a:hlinkClick r:id="rId2" action="ppaction://hlinksldjump"/>
              </a:rPr>
              <a:t>课堂小结</a:t>
            </a:r>
            <a:endParaRPr lang="zh-CN" altLang="en-US" sz="4000" dirty="0">
              <a:solidFill>
                <a:schemeClr val="bg2">
                  <a:lumMod val="10000"/>
                </a:schemeClr>
              </a:solidFill>
            </a:endParaRPr>
          </a:p>
        </p:txBody>
      </p:sp>
      <p:grpSp>
        <p:nvGrpSpPr>
          <p:cNvPr id="90" name="组合 89"/>
          <p:cNvGrpSpPr/>
          <p:nvPr/>
        </p:nvGrpSpPr>
        <p:grpSpPr>
          <a:xfrm>
            <a:off x="6618536" y="2056921"/>
            <a:ext cx="1250951" cy="1155700"/>
            <a:chOff x="6485268" y="1862891"/>
            <a:chExt cx="1250951" cy="1155700"/>
          </a:xfrm>
        </p:grpSpPr>
        <p:sp>
          <p:nvSpPr>
            <p:cNvPr id="91" name="Freeform 6"/>
            <p:cNvSpPr/>
            <p:nvPr/>
          </p:nvSpPr>
          <p:spPr bwMode="auto">
            <a:xfrm rot="1800000">
              <a:off x="6485268" y="1862891"/>
              <a:ext cx="1250951" cy="1155700"/>
            </a:xfrm>
            <a:custGeom>
              <a:avLst/>
              <a:gdLst>
                <a:gd name="T0" fmla="*/ 1730 w 2851"/>
                <a:gd name="T1" fmla="*/ 2494 h 2627"/>
                <a:gd name="T2" fmla="*/ 1425 w 2851"/>
                <a:gd name="T3" fmla="*/ 2423 h 2627"/>
                <a:gd name="T4" fmla="*/ 1120 w 2851"/>
                <a:gd name="T5" fmla="*/ 2493 h 2627"/>
                <a:gd name="T6" fmla="*/ 553 w 2851"/>
                <a:gd name="T7" fmla="*/ 2162 h 2627"/>
                <a:gd name="T8" fmla="*/ 462 w 2851"/>
                <a:gd name="T9" fmla="*/ 1867 h 2627"/>
                <a:gd name="T10" fmla="*/ 252 w 2851"/>
                <a:gd name="T11" fmla="*/ 1640 h 2627"/>
                <a:gd name="T12" fmla="*/ 252 w 2851"/>
                <a:gd name="T13" fmla="*/ 982 h 2627"/>
                <a:gd name="T14" fmla="*/ 462 w 2851"/>
                <a:gd name="T15" fmla="*/ 755 h 2627"/>
                <a:gd name="T16" fmla="*/ 553 w 2851"/>
                <a:gd name="T17" fmla="*/ 460 h 2627"/>
                <a:gd name="T18" fmla="*/ 1126 w 2851"/>
                <a:gd name="T19" fmla="*/ 132 h 2627"/>
                <a:gd name="T20" fmla="*/ 1425 w 2851"/>
                <a:gd name="T21" fmla="*/ 200 h 2627"/>
                <a:gd name="T22" fmla="*/ 1726 w 2851"/>
                <a:gd name="T23" fmla="*/ 131 h 2627"/>
                <a:gd name="T24" fmla="*/ 2109 w 2851"/>
                <a:gd name="T25" fmla="*/ 135 h 2627"/>
                <a:gd name="T26" fmla="*/ 2296 w 2851"/>
                <a:gd name="T27" fmla="*/ 460 h 2627"/>
                <a:gd name="T28" fmla="*/ 2387 w 2851"/>
                <a:gd name="T29" fmla="*/ 755 h 2627"/>
                <a:gd name="T30" fmla="*/ 2598 w 2851"/>
                <a:gd name="T31" fmla="*/ 982 h 2627"/>
                <a:gd name="T32" fmla="*/ 2600 w 2851"/>
                <a:gd name="T33" fmla="*/ 1639 h 2627"/>
                <a:gd name="T34" fmla="*/ 2387 w 2851"/>
                <a:gd name="T35" fmla="*/ 1867 h 2627"/>
                <a:gd name="T36" fmla="*/ 2297 w 2851"/>
                <a:gd name="T37" fmla="*/ 2164 h 2627"/>
                <a:gd name="T38" fmla="*/ 1730 w 2851"/>
                <a:gd name="T39" fmla="*/ 2494 h 2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51" h="2627">
                  <a:moveTo>
                    <a:pt x="1730" y="2494"/>
                  </a:moveTo>
                  <a:cubicBezTo>
                    <a:pt x="1638" y="2448"/>
                    <a:pt x="1534" y="2423"/>
                    <a:pt x="1425" y="2423"/>
                  </a:cubicBezTo>
                  <a:cubicBezTo>
                    <a:pt x="1315" y="2423"/>
                    <a:pt x="1212" y="2448"/>
                    <a:pt x="1120" y="2493"/>
                  </a:cubicBezTo>
                  <a:cubicBezTo>
                    <a:pt x="848" y="2627"/>
                    <a:pt x="575" y="2461"/>
                    <a:pt x="553" y="2162"/>
                  </a:cubicBezTo>
                  <a:cubicBezTo>
                    <a:pt x="546" y="2061"/>
                    <a:pt x="516" y="1960"/>
                    <a:pt x="462" y="1867"/>
                  </a:cubicBezTo>
                  <a:cubicBezTo>
                    <a:pt x="408" y="1773"/>
                    <a:pt x="336" y="1697"/>
                    <a:pt x="252" y="1640"/>
                  </a:cubicBezTo>
                  <a:cubicBezTo>
                    <a:pt x="0" y="1470"/>
                    <a:pt x="0" y="1152"/>
                    <a:pt x="252" y="982"/>
                  </a:cubicBezTo>
                  <a:cubicBezTo>
                    <a:pt x="336" y="925"/>
                    <a:pt x="408" y="849"/>
                    <a:pt x="462" y="755"/>
                  </a:cubicBezTo>
                  <a:cubicBezTo>
                    <a:pt x="516" y="662"/>
                    <a:pt x="546" y="561"/>
                    <a:pt x="553" y="460"/>
                  </a:cubicBezTo>
                  <a:cubicBezTo>
                    <a:pt x="575" y="152"/>
                    <a:pt x="851" y="0"/>
                    <a:pt x="1126" y="132"/>
                  </a:cubicBezTo>
                  <a:cubicBezTo>
                    <a:pt x="1217" y="175"/>
                    <a:pt x="1318" y="200"/>
                    <a:pt x="1425" y="200"/>
                  </a:cubicBezTo>
                  <a:cubicBezTo>
                    <a:pt x="1533" y="200"/>
                    <a:pt x="1635" y="175"/>
                    <a:pt x="1726" y="131"/>
                  </a:cubicBezTo>
                  <a:cubicBezTo>
                    <a:pt x="1865" y="63"/>
                    <a:pt x="2003" y="72"/>
                    <a:pt x="2109" y="135"/>
                  </a:cubicBezTo>
                  <a:cubicBezTo>
                    <a:pt x="2213" y="198"/>
                    <a:pt x="2286" y="313"/>
                    <a:pt x="2296" y="460"/>
                  </a:cubicBezTo>
                  <a:cubicBezTo>
                    <a:pt x="2304" y="561"/>
                    <a:pt x="2333" y="662"/>
                    <a:pt x="2387" y="755"/>
                  </a:cubicBezTo>
                  <a:cubicBezTo>
                    <a:pt x="2441" y="849"/>
                    <a:pt x="2514" y="925"/>
                    <a:pt x="2598" y="982"/>
                  </a:cubicBezTo>
                  <a:cubicBezTo>
                    <a:pt x="2846" y="1150"/>
                    <a:pt x="2851" y="1470"/>
                    <a:pt x="2600" y="1639"/>
                  </a:cubicBezTo>
                  <a:cubicBezTo>
                    <a:pt x="2515" y="1696"/>
                    <a:pt x="2442" y="1772"/>
                    <a:pt x="2387" y="1867"/>
                  </a:cubicBezTo>
                  <a:cubicBezTo>
                    <a:pt x="2333" y="1961"/>
                    <a:pt x="2304" y="2062"/>
                    <a:pt x="2297" y="2164"/>
                  </a:cubicBezTo>
                  <a:cubicBezTo>
                    <a:pt x="2275" y="2460"/>
                    <a:pt x="2000" y="2627"/>
                    <a:pt x="1730" y="2494"/>
                  </a:cubicBezTo>
                  <a:close/>
                </a:path>
              </a:pathLst>
            </a:cu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  <a:latin typeface="Agency FB" panose="020B0503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92" name="Freeform 7"/>
            <p:cNvSpPr/>
            <p:nvPr/>
          </p:nvSpPr>
          <p:spPr bwMode="auto">
            <a:xfrm rot="1800000">
              <a:off x="6580609" y="1950144"/>
              <a:ext cx="1060270" cy="981196"/>
            </a:xfrm>
            <a:custGeom>
              <a:avLst/>
              <a:gdLst>
                <a:gd name="T0" fmla="*/ 1297 w 2136"/>
                <a:gd name="T1" fmla="*/ 1868 h 1968"/>
                <a:gd name="T2" fmla="*/ 1068 w 2136"/>
                <a:gd name="T3" fmla="*/ 1815 h 1968"/>
                <a:gd name="T4" fmla="*/ 839 w 2136"/>
                <a:gd name="T5" fmla="*/ 1868 h 1968"/>
                <a:gd name="T6" fmla="*/ 415 w 2136"/>
                <a:gd name="T7" fmla="*/ 1620 h 1968"/>
                <a:gd name="T8" fmla="*/ 347 w 2136"/>
                <a:gd name="T9" fmla="*/ 1399 h 1968"/>
                <a:gd name="T10" fmla="*/ 189 w 2136"/>
                <a:gd name="T11" fmla="*/ 1229 h 1968"/>
                <a:gd name="T12" fmla="*/ 189 w 2136"/>
                <a:gd name="T13" fmla="*/ 736 h 1968"/>
                <a:gd name="T14" fmla="*/ 347 w 2136"/>
                <a:gd name="T15" fmla="*/ 566 h 1968"/>
                <a:gd name="T16" fmla="*/ 415 w 2136"/>
                <a:gd name="T17" fmla="*/ 345 h 1968"/>
                <a:gd name="T18" fmla="*/ 844 w 2136"/>
                <a:gd name="T19" fmla="*/ 99 h 1968"/>
                <a:gd name="T20" fmla="*/ 1068 w 2136"/>
                <a:gd name="T21" fmla="*/ 150 h 1968"/>
                <a:gd name="T22" fmla="*/ 1293 w 2136"/>
                <a:gd name="T23" fmla="*/ 98 h 1968"/>
                <a:gd name="T24" fmla="*/ 1580 w 2136"/>
                <a:gd name="T25" fmla="*/ 102 h 1968"/>
                <a:gd name="T26" fmla="*/ 1721 w 2136"/>
                <a:gd name="T27" fmla="*/ 345 h 1968"/>
                <a:gd name="T28" fmla="*/ 1789 w 2136"/>
                <a:gd name="T29" fmla="*/ 566 h 1968"/>
                <a:gd name="T30" fmla="*/ 1947 w 2136"/>
                <a:gd name="T31" fmla="*/ 736 h 1968"/>
                <a:gd name="T32" fmla="*/ 1948 w 2136"/>
                <a:gd name="T33" fmla="*/ 1228 h 1968"/>
                <a:gd name="T34" fmla="*/ 1789 w 2136"/>
                <a:gd name="T35" fmla="*/ 1399 h 1968"/>
                <a:gd name="T36" fmla="*/ 1721 w 2136"/>
                <a:gd name="T37" fmla="*/ 1621 h 1968"/>
                <a:gd name="T38" fmla="*/ 1297 w 2136"/>
                <a:gd name="T39" fmla="*/ 1868 h 19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136" h="1968">
                  <a:moveTo>
                    <a:pt x="1297" y="1868"/>
                  </a:moveTo>
                  <a:cubicBezTo>
                    <a:pt x="1228" y="1834"/>
                    <a:pt x="1150" y="1815"/>
                    <a:pt x="1068" y="1815"/>
                  </a:cubicBezTo>
                  <a:cubicBezTo>
                    <a:pt x="986" y="1815"/>
                    <a:pt x="908" y="1834"/>
                    <a:pt x="839" y="1868"/>
                  </a:cubicBezTo>
                  <a:cubicBezTo>
                    <a:pt x="636" y="1968"/>
                    <a:pt x="431" y="1843"/>
                    <a:pt x="415" y="1620"/>
                  </a:cubicBezTo>
                  <a:cubicBezTo>
                    <a:pt x="409" y="1544"/>
                    <a:pt x="387" y="1469"/>
                    <a:pt x="347" y="1399"/>
                  </a:cubicBezTo>
                  <a:cubicBezTo>
                    <a:pt x="306" y="1329"/>
                    <a:pt x="252" y="1271"/>
                    <a:pt x="189" y="1229"/>
                  </a:cubicBezTo>
                  <a:cubicBezTo>
                    <a:pt x="0" y="1101"/>
                    <a:pt x="1" y="863"/>
                    <a:pt x="189" y="736"/>
                  </a:cubicBezTo>
                  <a:cubicBezTo>
                    <a:pt x="252" y="693"/>
                    <a:pt x="306" y="636"/>
                    <a:pt x="347" y="566"/>
                  </a:cubicBezTo>
                  <a:cubicBezTo>
                    <a:pt x="387" y="496"/>
                    <a:pt x="409" y="420"/>
                    <a:pt x="415" y="345"/>
                  </a:cubicBezTo>
                  <a:cubicBezTo>
                    <a:pt x="431" y="114"/>
                    <a:pt x="638" y="0"/>
                    <a:pt x="844" y="99"/>
                  </a:cubicBezTo>
                  <a:cubicBezTo>
                    <a:pt x="912" y="131"/>
                    <a:pt x="988" y="150"/>
                    <a:pt x="1068" y="150"/>
                  </a:cubicBezTo>
                  <a:cubicBezTo>
                    <a:pt x="1149" y="150"/>
                    <a:pt x="1225" y="131"/>
                    <a:pt x="1293" y="98"/>
                  </a:cubicBezTo>
                  <a:cubicBezTo>
                    <a:pt x="1397" y="48"/>
                    <a:pt x="1501" y="54"/>
                    <a:pt x="1580" y="102"/>
                  </a:cubicBezTo>
                  <a:cubicBezTo>
                    <a:pt x="1658" y="148"/>
                    <a:pt x="1713" y="235"/>
                    <a:pt x="1721" y="345"/>
                  </a:cubicBezTo>
                  <a:cubicBezTo>
                    <a:pt x="1726" y="420"/>
                    <a:pt x="1748" y="496"/>
                    <a:pt x="1789" y="566"/>
                  </a:cubicBezTo>
                  <a:cubicBezTo>
                    <a:pt x="1829" y="636"/>
                    <a:pt x="1884" y="693"/>
                    <a:pt x="1947" y="736"/>
                  </a:cubicBezTo>
                  <a:cubicBezTo>
                    <a:pt x="2132" y="862"/>
                    <a:pt x="2136" y="1102"/>
                    <a:pt x="1948" y="1228"/>
                  </a:cubicBezTo>
                  <a:cubicBezTo>
                    <a:pt x="1885" y="1270"/>
                    <a:pt x="1829" y="1328"/>
                    <a:pt x="1789" y="1399"/>
                  </a:cubicBezTo>
                  <a:cubicBezTo>
                    <a:pt x="1748" y="1469"/>
                    <a:pt x="1726" y="1545"/>
                    <a:pt x="1721" y="1621"/>
                  </a:cubicBezTo>
                  <a:cubicBezTo>
                    <a:pt x="1705" y="1843"/>
                    <a:pt x="1499" y="1968"/>
                    <a:pt x="1297" y="1868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3" name="TextBox 50"/>
            <p:cNvSpPr txBox="1"/>
            <p:nvPr/>
          </p:nvSpPr>
          <p:spPr>
            <a:xfrm>
              <a:off x="6828326" y="1949984"/>
              <a:ext cx="556544" cy="80227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4000" dirty="0" smtClean="0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charset="-122"/>
                </a:rPr>
                <a:t>02</a:t>
              </a:r>
              <a:endParaRPr lang="en-US" altLang="zh-CN" sz="40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charset="-122"/>
              </a:endParaRPr>
            </a:p>
          </p:txBody>
        </p:sp>
      </p:grpSp>
      <p:grpSp>
        <p:nvGrpSpPr>
          <p:cNvPr id="96" name="组合 95"/>
          <p:cNvGrpSpPr/>
          <p:nvPr/>
        </p:nvGrpSpPr>
        <p:grpSpPr>
          <a:xfrm>
            <a:off x="6618536" y="3624464"/>
            <a:ext cx="1250951" cy="1155700"/>
            <a:chOff x="6485268" y="3430434"/>
            <a:chExt cx="1250951" cy="1155700"/>
          </a:xfrm>
        </p:grpSpPr>
        <p:sp>
          <p:nvSpPr>
            <p:cNvPr id="97" name="Freeform 6"/>
            <p:cNvSpPr/>
            <p:nvPr/>
          </p:nvSpPr>
          <p:spPr bwMode="auto">
            <a:xfrm rot="1800000">
              <a:off x="6485268" y="3430434"/>
              <a:ext cx="1250951" cy="1155700"/>
            </a:xfrm>
            <a:custGeom>
              <a:avLst/>
              <a:gdLst>
                <a:gd name="T0" fmla="*/ 1730 w 2851"/>
                <a:gd name="T1" fmla="*/ 2494 h 2627"/>
                <a:gd name="T2" fmla="*/ 1425 w 2851"/>
                <a:gd name="T3" fmla="*/ 2423 h 2627"/>
                <a:gd name="T4" fmla="*/ 1120 w 2851"/>
                <a:gd name="T5" fmla="*/ 2493 h 2627"/>
                <a:gd name="T6" fmla="*/ 553 w 2851"/>
                <a:gd name="T7" fmla="*/ 2162 h 2627"/>
                <a:gd name="T8" fmla="*/ 462 w 2851"/>
                <a:gd name="T9" fmla="*/ 1867 h 2627"/>
                <a:gd name="T10" fmla="*/ 252 w 2851"/>
                <a:gd name="T11" fmla="*/ 1640 h 2627"/>
                <a:gd name="T12" fmla="*/ 252 w 2851"/>
                <a:gd name="T13" fmla="*/ 982 h 2627"/>
                <a:gd name="T14" fmla="*/ 462 w 2851"/>
                <a:gd name="T15" fmla="*/ 755 h 2627"/>
                <a:gd name="T16" fmla="*/ 553 w 2851"/>
                <a:gd name="T17" fmla="*/ 460 h 2627"/>
                <a:gd name="T18" fmla="*/ 1126 w 2851"/>
                <a:gd name="T19" fmla="*/ 132 h 2627"/>
                <a:gd name="T20" fmla="*/ 1425 w 2851"/>
                <a:gd name="T21" fmla="*/ 200 h 2627"/>
                <a:gd name="T22" fmla="*/ 1726 w 2851"/>
                <a:gd name="T23" fmla="*/ 131 h 2627"/>
                <a:gd name="T24" fmla="*/ 2109 w 2851"/>
                <a:gd name="T25" fmla="*/ 135 h 2627"/>
                <a:gd name="T26" fmla="*/ 2296 w 2851"/>
                <a:gd name="T27" fmla="*/ 460 h 2627"/>
                <a:gd name="T28" fmla="*/ 2387 w 2851"/>
                <a:gd name="T29" fmla="*/ 755 h 2627"/>
                <a:gd name="T30" fmla="*/ 2598 w 2851"/>
                <a:gd name="T31" fmla="*/ 982 h 2627"/>
                <a:gd name="T32" fmla="*/ 2600 w 2851"/>
                <a:gd name="T33" fmla="*/ 1639 h 2627"/>
                <a:gd name="T34" fmla="*/ 2387 w 2851"/>
                <a:gd name="T35" fmla="*/ 1867 h 2627"/>
                <a:gd name="T36" fmla="*/ 2297 w 2851"/>
                <a:gd name="T37" fmla="*/ 2164 h 2627"/>
                <a:gd name="T38" fmla="*/ 1730 w 2851"/>
                <a:gd name="T39" fmla="*/ 2494 h 2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51" h="2627">
                  <a:moveTo>
                    <a:pt x="1730" y="2494"/>
                  </a:moveTo>
                  <a:cubicBezTo>
                    <a:pt x="1638" y="2448"/>
                    <a:pt x="1534" y="2423"/>
                    <a:pt x="1425" y="2423"/>
                  </a:cubicBezTo>
                  <a:cubicBezTo>
                    <a:pt x="1315" y="2423"/>
                    <a:pt x="1212" y="2448"/>
                    <a:pt x="1120" y="2493"/>
                  </a:cubicBezTo>
                  <a:cubicBezTo>
                    <a:pt x="848" y="2627"/>
                    <a:pt x="575" y="2461"/>
                    <a:pt x="553" y="2162"/>
                  </a:cubicBezTo>
                  <a:cubicBezTo>
                    <a:pt x="546" y="2061"/>
                    <a:pt x="516" y="1960"/>
                    <a:pt x="462" y="1867"/>
                  </a:cubicBezTo>
                  <a:cubicBezTo>
                    <a:pt x="408" y="1773"/>
                    <a:pt x="336" y="1697"/>
                    <a:pt x="252" y="1640"/>
                  </a:cubicBezTo>
                  <a:cubicBezTo>
                    <a:pt x="0" y="1470"/>
                    <a:pt x="0" y="1152"/>
                    <a:pt x="252" y="982"/>
                  </a:cubicBezTo>
                  <a:cubicBezTo>
                    <a:pt x="336" y="925"/>
                    <a:pt x="408" y="849"/>
                    <a:pt x="462" y="755"/>
                  </a:cubicBezTo>
                  <a:cubicBezTo>
                    <a:pt x="516" y="662"/>
                    <a:pt x="546" y="561"/>
                    <a:pt x="553" y="460"/>
                  </a:cubicBezTo>
                  <a:cubicBezTo>
                    <a:pt x="575" y="152"/>
                    <a:pt x="851" y="0"/>
                    <a:pt x="1126" y="132"/>
                  </a:cubicBezTo>
                  <a:cubicBezTo>
                    <a:pt x="1217" y="175"/>
                    <a:pt x="1318" y="200"/>
                    <a:pt x="1425" y="200"/>
                  </a:cubicBezTo>
                  <a:cubicBezTo>
                    <a:pt x="1533" y="200"/>
                    <a:pt x="1635" y="175"/>
                    <a:pt x="1726" y="131"/>
                  </a:cubicBezTo>
                  <a:cubicBezTo>
                    <a:pt x="1865" y="63"/>
                    <a:pt x="2003" y="72"/>
                    <a:pt x="2109" y="135"/>
                  </a:cubicBezTo>
                  <a:cubicBezTo>
                    <a:pt x="2213" y="198"/>
                    <a:pt x="2286" y="313"/>
                    <a:pt x="2296" y="460"/>
                  </a:cubicBezTo>
                  <a:cubicBezTo>
                    <a:pt x="2304" y="561"/>
                    <a:pt x="2333" y="662"/>
                    <a:pt x="2387" y="755"/>
                  </a:cubicBezTo>
                  <a:cubicBezTo>
                    <a:pt x="2441" y="849"/>
                    <a:pt x="2514" y="925"/>
                    <a:pt x="2598" y="982"/>
                  </a:cubicBezTo>
                  <a:cubicBezTo>
                    <a:pt x="2846" y="1150"/>
                    <a:pt x="2851" y="1470"/>
                    <a:pt x="2600" y="1639"/>
                  </a:cubicBezTo>
                  <a:cubicBezTo>
                    <a:pt x="2515" y="1696"/>
                    <a:pt x="2442" y="1772"/>
                    <a:pt x="2387" y="1867"/>
                  </a:cubicBezTo>
                  <a:cubicBezTo>
                    <a:pt x="2333" y="1961"/>
                    <a:pt x="2304" y="2062"/>
                    <a:pt x="2297" y="2164"/>
                  </a:cubicBezTo>
                  <a:cubicBezTo>
                    <a:pt x="2275" y="2460"/>
                    <a:pt x="2000" y="2627"/>
                    <a:pt x="1730" y="2494"/>
                  </a:cubicBezTo>
                  <a:close/>
                </a:path>
              </a:pathLst>
            </a:cu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  <a:latin typeface="Agency FB" panose="020B0503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98" name="Freeform 7"/>
            <p:cNvSpPr/>
            <p:nvPr/>
          </p:nvSpPr>
          <p:spPr bwMode="auto">
            <a:xfrm rot="1800000">
              <a:off x="6580609" y="3517686"/>
              <a:ext cx="1060270" cy="981196"/>
            </a:xfrm>
            <a:custGeom>
              <a:avLst/>
              <a:gdLst>
                <a:gd name="T0" fmla="*/ 1297 w 2136"/>
                <a:gd name="T1" fmla="*/ 1868 h 1968"/>
                <a:gd name="T2" fmla="*/ 1068 w 2136"/>
                <a:gd name="T3" fmla="*/ 1815 h 1968"/>
                <a:gd name="T4" fmla="*/ 839 w 2136"/>
                <a:gd name="T5" fmla="*/ 1868 h 1968"/>
                <a:gd name="T6" fmla="*/ 415 w 2136"/>
                <a:gd name="T7" fmla="*/ 1620 h 1968"/>
                <a:gd name="T8" fmla="*/ 347 w 2136"/>
                <a:gd name="T9" fmla="*/ 1399 h 1968"/>
                <a:gd name="T10" fmla="*/ 189 w 2136"/>
                <a:gd name="T11" fmla="*/ 1229 h 1968"/>
                <a:gd name="T12" fmla="*/ 189 w 2136"/>
                <a:gd name="T13" fmla="*/ 736 h 1968"/>
                <a:gd name="T14" fmla="*/ 347 w 2136"/>
                <a:gd name="T15" fmla="*/ 566 h 1968"/>
                <a:gd name="T16" fmla="*/ 415 w 2136"/>
                <a:gd name="T17" fmla="*/ 345 h 1968"/>
                <a:gd name="T18" fmla="*/ 844 w 2136"/>
                <a:gd name="T19" fmla="*/ 99 h 1968"/>
                <a:gd name="T20" fmla="*/ 1068 w 2136"/>
                <a:gd name="T21" fmla="*/ 150 h 1968"/>
                <a:gd name="T22" fmla="*/ 1293 w 2136"/>
                <a:gd name="T23" fmla="*/ 98 h 1968"/>
                <a:gd name="T24" fmla="*/ 1580 w 2136"/>
                <a:gd name="T25" fmla="*/ 102 h 1968"/>
                <a:gd name="T26" fmla="*/ 1721 w 2136"/>
                <a:gd name="T27" fmla="*/ 345 h 1968"/>
                <a:gd name="T28" fmla="*/ 1789 w 2136"/>
                <a:gd name="T29" fmla="*/ 566 h 1968"/>
                <a:gd name="T30" fmla="*/ 1947 w 2136"/>
                <a:gd name="T31" fmla="*/ 736 h 1968"/>
                <a:gd name="T32" fmla="*/ 1948 w 2136"/>
                <a:gd name="T33" fmla="*/ 1228 h 1968"/>
                <a:gd name="T34" fmla="*/ 1789 w 2136"/>
                <a:gd name="T35" fmla="*/ 1399 h 1968"/>
                <a:gd name="T36" fmla="*/ 1721 w 2136"/>
                <a:gd name="T37" fmla="*/ 1621 h 1968"/>
                <a:gd name="T38" fmla="*/ 1297 w 2136"/>
                <a:gd name="T39" fmla="*/ 1868 h 19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136" h="1968">
                  <a:moveTo>
                    <a:pt x="1297" y="1868"/>
                  </a:moveTo>
                  <a:cubicBezTo>
                    <a:pt x="1228" y="1834"/>
                    <a:pt x="1150" y="1815"/>
                    <a:pt x="1068" y="1815"/>
                  </a:cubicBezTo>
                  <a:cubicBezTo>
                    <a:pt x="986" y="1815"/>
                    <a:pt x="908" y="1834"/>
                    <a:pt x="839" y="1868"/>
                  </a:cubicBezTo>
                  <a:cubicBezTo>
                    <a:pt x="636" y="1968"/>
                    <a:pt x="431" y="1843"/>
                    <a:pt x="415" y="1620"/>
                  </a:cubicBezTo>
                  <a:cubicBezTo>
                    <a:pt x="409" y="1544"/>
                    <a:pt x="387" y="1469"/>
                    <a:pt x="347" y="1399"/>
                  </a:cubicBezTo>
                  <a:cubicBezTo>
                    <a:pt x="306" y="1329"/>
                    <a:pt x="252" y="1271"/>
                    <a:pt x="189" y="1229"/>
                  </a:cubicBezTo>
                  <a:cubicBezTo>
                    <a:pt x="0" y="1101"/>
                    <a:pt x="1" y="863"/>
                    <a:pt x="189" y="736"/>
                  </a:cubicBezTo>
                  <a:cubicBezTo>
                    <a:pt x="252" y="693"/>
                    <a:pt x="306" y="636"/>
                    <a:pt x="347" y="566"/>
                  </a:cubicBezTo>
                  <a:cubicBezTo>
                    <a:pt x="387" y="496"/>
                    <a:pt x="409" y="420"/>
                    <a:pt x="415" y="345"/>
                  </a:cubicBezTo>
                  <a:cubicBezTo>
                    <a:pt x="431" y="114"/>
                    <a:pt x="638" y="0"/>
                    <a:pt x="844" y="99"/>
                  </a:cubicBezTo>
                  <a:cubicBezTo>
                    <a:pt x="912" y="131"/>
                    <a:pt x="988" y="150"/>
                    <a:pt x="1068" y="150"/>
                  </a:cubicBezTo>
                  <a:cubicBezTo>
                    <a:pt x="1149" y="150"/>
                    <a:pt x="1225" y="131"/>
                    <a:pt x="1293" y="98"/>
                  </a:cubicBezTo>
                  <a:cubicBezTo>
                    <a:pt x="1397" y="48"/>
                    <a:pt x="1501" y="54"/>
                    <a:pt x="1580" y="102"/>
                  </a:cubicBezTo>
                  <a:cubicBezTo>
                    <a:pt x="1658" y="148"/>
                    <a:pt x="1713" y="235"/>
                    <a:pt x="1721" y="345"/>
                  </a:cubicBezTo>
                  <a:cubicBezTo>
                    <a:pt x="1726" y="420"/>
                    <a:pt x="1748" y="496"/>
                    <a:pt x="1789" y="566"/>
                  </a:cubicBezTo>
                  <a:cubicBezTo>
                    <a:pt x="1829" y="636"/>
                    <a:pt x="1884" y="693"/>
                    <a:pt x="1947" y="736"/>
                  </a:cubicBezTo>
                  <a:cubicBezTo>
                    <a:pt x="2132" y="862"/>
                    <a:pt x="2136" y="1102"/>
                    <a:pt x="1948" y="1228"/>
                  </a:cubicBezTo>
                  <a:cubicBezTo>
                    <a:pt x="1885" y="1270"/>
                    <a:pt x="1829" y="1328"/>
                    <a:pt x="1789" y="1399"/>
                  </a:cubicBezTo>
                  <a:cubicBezTo>
                    <a:pt x="1748" y="1469"/>
                    <a:pt x="1726" y="1545"/>
                    <a:pt x="1721" y="1621"/>
                  </a:cubicBezTo>
                  <a:cubicBezTo>
                    <a:pt x="1705" y="1843"/>
                    <a:pt x="1499" y="1968"/>
                    <a:pt x="1297" y="1868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9" name="TextBox 50"/>
            <p:cNvSpPr txBox="1"/>
            <p:nvPr/>
          </p:nvSpPr>
          <p:spPr>
            <a:xfrm>
              <a:off x="6832471" y="3519459"/>
              <a:ext cx="556544" cy="80227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4000" dirty="0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charset="-122"/>
                </a:rPr>
                <a:t>04</a:t>
              </a:r>
              <a:endParaRPr lang="en-US" altLang="zh-CN" sz="40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charset="-122"/>
              </a:endParaRPr>
            </a:p>
          </p:txBody>
        </p:sp>
      </p:grpSp>
      <p:sp>
        <p:nvSpPr>
          <p:cNvPr id="101" name="TextBox 43"/>
          <p:cNvSpPr txBox="1"/>
          <p:nvPr/>
        </p:nvSpPr>
        <p:spPr>
          <a:xfrm>
            <a:off x="8080674" y="3700740"/>
            <a:ext cx="223951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 sz="4000" dirty="0" smtClean="0">
                <a:solidFill>
                  <a:schemeClr val="bg2">
                    <a:lumMod val="10000"/>
                  </a:schemeClr>
                </a:solidFill>
                <a:hlinkClick r:id="rId3" action="ppaction://hlinksldjump"/>
              </a:rPr>
              <a:t>课题练习</a:t>
            </a:r>
            <a:endParaRPr lang="zh-CN" altLang="en-US" sz="40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6" name="椭圆形标注 5"/>
          <p:cNvSpPr/>
          <p:nvPr/>
        </p:nvSpPr>
        <p:spPr>
          <a:xfrm>
            <a:off x="4892542" y="1535247"/>
            <a:ext cx="1285461" cy="575839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090372" y="1630569"/>
            <a:ext cx="967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点我喔</a:t>
            </a:r>
            <a:endParaRPr lang="zh-CN" altLang="en-US" b="1" dirty="0">
              <a:solidFill>
                <a:schemeClr val="bg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011977" y="2166143"/>
            <a:ext cx="30914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hlinkClick r:id="rId4" action="ppaction://hlinksldjump"/>
              </a:rPr>
              <a:t>讲授新课</a:t>
            </a:r>
            <a:endParaRPr lang="zh-CN" altLang="en-US" sz="4000" b="1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530480" y="388997"/>
            <a:ext cx="21130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spc="300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导入新课</a:t>
            </a:r>
            <a:endParaRPr lang="zh-CN" altLang="en-US" sz="2800" b="1" spc="300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1051807" y="3203080"/>
            <a:ext cx="9541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 smtClean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子</a:t>
            </a:r>
            <a:endParaRPr lang="zh-CN" altLang="en-US" sz="2400" b="1" dirty="0">
              <a:solidFill>
                <a:schemeClr val="bg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pic>
        <p:nvPicPr>
          <p:cNvPr id="15" name="图片 1536"/>
          <p:cNvPicPr>
            <a:picLocks noChangeAspect="1"/>
          </p:cNvPicPr>
          <p:nvPr/>
        </p:nvPicPr>
        <p:blipFill>
          <a:blip r:embed="rId1" r:link="rId2"/>
          <a:stretch>
            <a:fillRect/>
          </a:stretch>
        </p:blipFill>
        <p:spPr>
          <a:xfrm>
            <a:off x="912495" y="3558540"/>
            <a:ext cx="2664460" cy="20815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图片 1537"/>
          <p:cNvPicPr>
            <a:picLocks noChangeAspect="1"/>
          </p:cNvPicPr>
          <p:nvPr/>
        </p:nvPicPr>
        <p:blipFill>
          <a:blip r:embed="rId3" r:link="rId2"/>
          <a:stretch>
            <a:fillRect/>
          </a:stretch>
        </p:blipFill>
        <p:spPr>
          <a:xfrm>
            <a:off x="996315" y="975360"/>
            <a:ext cx="2374900" cy="240411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4013835" y="710565"/>
            <a:ext cx="7001510" cy="1210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30000"/>
              </a:lnSpc>
            </a:pPr>
            <a:r>
              <a:rPr lang="zh-CN" altLang="en-US" sz="2800" b="1">
                <a:solidFill>
                  <a:srgbClr val="E97117"/>
                </a:solidFill>
                <a:latin typeface="微软雅黑" panose="020B0503020204020204" charset="-122"/>
                <a:ea typeface="微软雅黑" panose="020B0503020204020204" charset="-122"/>
              </a:rPr>
              <a:t>串联和并联电路中的总电阻和各个电阻之间</a:t>
            </a:r>
            <a:endParaRPr lang="zh-CN" altLang="en-US" sz="2800" b="1">
              <a:solidFill>
                <a:srgbClr val="E97117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800" b="1">
                <a:solidFill>
                  <a:srgbClr val="E97117"/>
                </a:solidFill>
                <a:latin typeface="微软雅黑" panose="020B0503020204020204" charset="-122"/>
                <a:ea typeface="微软雅黑" panose="020B0503020204020204" charset="-122"/>
              </a:rPr>
              <a:t>会有什么关系呢？</a:t>
            </a:r>
            <a:endParaRPr lang="zh-CN" altLang="en-US" sz="2800" b="1">
              <a:solidFill>
                <a:srgbClr val="E97117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013835" y="2133600"/>
            <a:ext cx="6303010" cy="15297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30000"/>
              </a:lnSpc>
            </a:pPr>
            <a:r>
              <a:rPr lang="zh-CN" altLang="en-US" sz="2400" b="1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结论：</a:t>
            </a:r>
            <a:endParaRPr lang="zh-CN" altLang="en-US" sz="2400">
              <a:solidFill>
                <a:srgbClr val="E97117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b="1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串联</a:t>
            </a:r>
            <a:r>
              <a:rPr lang="zh-CN" altLang="en-US" sz="240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电路串联电阻越多，总电阻越</a:t>
            </a:r>
            <a:r>
              <a:rPr lang="zh-CN" altLang="en-US" sz="2400" b="1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大</a:t>
            </a:r>
            <a:r>
              <a:rPr lang="zh-CN" altLang="en-US" sz="240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。</a:t>
            </a:r>
            <a:endParaRPr lang="zh-CN" altLang="en-US" sz="240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b="1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并联</a:t>
            </a:r>
            <a:r>
              <a:rPr lang="zh-CN" altLang="en-US" sz="240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电路并联电阻越多，总电阻越</a:t>
            </a:r>
            <a:r>
              <a:rPr lang="zh-CN" altLang="en-US" sz="2400" b="1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小</a:t>
            </a:r>
            <a:r>
              <a:rPr lang="zh-CN" altLang="en-US" sz="240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。</a:t>
            </a:r>
            <a:endParaRPr lang="zh-CN" altLang="en-US" sz="240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013835" y="4081780"/>
            <a:ext cx="6303010" cy="15297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30000"/>
              </a:lnSpc>
            </a:pPr>
            <a:r>
              <a:rPr lang="zh-CN" altLang="en-US" sz="2400" b="1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原因：</a:t>
            </a:r>
            <a:endParaRPr lang="zh-CN" altLang="en-US" sz="2400">
              <a:solidFill>
                <a:srgbClr val="E97117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b="1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串联</a:t>
            </a:r>
            <a:r>
              <a:rPr lang="zh-CN" altLang="en-US" sz="240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相当于增加了导体的</a:t>
            </a:r>
            <a:r>
              <a:rPr lang="zh-CN" altLang="en-US" sz="2400" b="1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长度</a:t>
            </a:r>
            <a:r>
              <a:rPr lang="zh-CN" altLang="en-US" sz="240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，</a:t>
            </a:r>
            <a:endParaRPr lang="zh-CN" altLang="en-US" sz="240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b="1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并联</a:t>
            </a:r>
            <a:r>
              <a:rPr lang="zh-CN" altLang="en-US" sz="240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相当于增大了导体的</a:t>
            </a:r>
            <a:r>
              <a:rPr lang="zh-CN" altLang="en-US" sz="2400" b="1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横截面积</a:t>
            </a:r>
            <a:r>
              <a:rPr lang="zh-CN" altLang="en-US" sz="240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。</a:t>
            </a:r>
            <a:endParaRPr lang="zh-CN" altLang="en-US" sz="240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4" name="图片 13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0095" y="5226011"/>
            <a:ext cx="1269841" cy="38095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94853" y="388997"/>
            <a:ext cx="21130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讲授新课</a:t>
            </a:r>
            <a:endParaRPr lang="zh-CN" altLang="en-US" sz="2800" b="1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068830" y="514727"/>
            <a:ext cx="424053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（串联电路中电阻的规律）</a:t>
            </a:r>
            <a:endParaRPr lang="zh-CN" altLang="en-US" b="1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endParaRPr lang="zh-CN" altLang="en-US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342390" y="1114425"/>
            <a:ext cx="99415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latin typeface="微软雅黑" panose="020B0503020204020204" charset="-122"/>
                <a:ea typeface="微软雅黑" panose="020B0503020204020204" charset="-122"/>
              </a:rPr>
              <a:t>　</a:t>
            </a: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如图所示，电阻R</a:t>
            </a:r>
            <a:r>
              <a:rPr lang="zh-CN" altLang="en-US" sz="2800" baseline="-25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为10Ω，电源两端电压为6V.开关S闭合后，</a:t>
            </a:r>
            <a:endParaRPr lang="zh-CN" altLang="en-US" sz="28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631825" y="1114425"/>
            <a:ext cx="873760" cy="522605"/>
          </a:xfrm>
          <a:prstGeom prst="roundRect">
            <a:avLst/>
          </a:prstGeom>
          <a:solidFill>
            <a:srgbClr val="E971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91820" y="1114425"/>
            <a:ext cx="9531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例 </a:t>
            </a:r>
            <a:r>
              <a:rPr lang="en-US" altLang="zh-CN"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endParaRPr lang="en-US" altLang="zh-CN" sz="28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7" name="图片 1529"/>
          <p:cNvPicPr>
            <a:picLocks noChangeAspect="1"/>
          </p:cNvPicPr>
          <p:nvPr/>
        </p:nvPicPr>
        <p:blipFill>
          <a:blip r:embed="rId1" r:link="rId2"/>
          <a:stretch>
            <a:fillRect/>
          </a:stretch>
        </p:blipFill>
        <p:spPr>
          <a:xfrm>
            <a:off x="7582535" y="2517140"/>
            <a:ext cx="3701415" cy="229044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文本框 7"/>
          <p:cNvSpPr txBox="1"/>
          <p:nvPr/>
        </p:nvSpPr>
        <p:spPr>
          <a:xfrm>
            <a:off x="512445" y="2700655"/>
            <a:ext cx="6396990" cy="16414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20000"/>
              </a:lnSpc>
            </a:pPr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</a:rPr>
              <a:t>1.</a:t>
            </a: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</a:rPr>
              <a:t>当滑动变阻器R接入电路的电阻</a:t>
            </a:r>
            <a:endParaRPr lang="zh-CN" altLang="en-US" sz="280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</a:rPr>
              <a:t>   R</a:t>
            </a:r>
            <a:r>
              <a:rPr lang="zh-CN" altLang="en-US" sz="2800" baseline="-25000">
                <a:latin typeface="微软雅黑" panose="020B0503020204020204" charset="-122"/>
                <a:ea typeface="微软雅黑" panose="020B0503020204020204" charset="-122"/>
              </a:rPr>
              <a:t>2</a:t>
            </a: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</a:rPr>
              <a:t>为50Ω时，通过电阻R</a:t>
            </a:r>
            <a:r>
              <a:rPr lang="zh-CN" altLang="en-US" sz="2800" baseline="-25000">
                <a:latin typeface="微软雅黑" panose="020B0503020204020204" charset="-122"/>
                <a:ea typeface="微软雅黑" panose="020B0503020204020204" charset="-122"/>
              </a:rPr>
              <a:t>1</a:t>
            </a: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</a:rPr>
              <a:t>的电流</a:t>
            </a:r>
            <a:r>
              <a:rPr lang="zh-CN" altLang="en-US" sz="2800" b="1" i="1">
                <a:latin typeface="宋体" panose="02010600030101010101" pitchFamily="2" charset="-122"/>
                <a:ea typeface="宋体" panose="02010600030101010101" pitchFamily="2" charset="-122"/>
              </a:rPr>
              <a:t>I</a:t>
            </a: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</a:rPr>
              <a:t>；</a:t>
            </a:r>
            <a:endParaRPr lang="zh-CN" altLang="en-US" sz="280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20000"/>
              </a:lnSpc>
            </a:pPr>
            <a:endParaRPr lang="zh-CN" altLang="en-US" sz="28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88315" y="4053840"/>
            <a:ext cx="6520180" cy="1210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30000"/>
              </a:lnSpc>
            </a:pPr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  <a:sym typeface="+mn-ea"/>
              </a:rPr>
              <a:t>2.</a:t>
            </a: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  <a:sym typeface="+mn-ea"/>
              </a:rPr>
              <a:t>当滑动变阻器接入电路的电阻</a:t>
            </a:r>
            <a:endParaRPr lang="zh-CN" altLang="en-US" sz="280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>
              <a:lnSpc>
                <a:spcPct val="130000"/>
              </a:lnSpc>
            </a:pP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R</a:t>
            </a:r>
            <a:r>
              <a:rPr lang="zh-CN" altLang="en-US" sz="2800" baseline="-25000">
                <a:latin typeface="微软雅黑" panose="020B0503020204020204" charset="-122"/>
                <a:ea typeface="微软雅黑" panose="020B0503020204020204" charset="-122"/>
                <a:sym typeface="+mn-ea"/>
              </a:rPr>
              <a:t>3</a:t>
            </a: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  <a:sym typeface="+mn-ea"/>
              </a:rPr>
              <a:t>为20Ω时，通过电阻R</a:t>
            </a:r>
            <a:r>
              <a:rPr lang="zh-CN" altLang="en-US" sz="2800" baseline="-25000">
                <a:latin typeface="微软雅黑" panose="020B0503020204020204" charset="-122"/>
                <a:ea typeface="微软雅黑" panose="020B0503020204020204" charset="-122"/>
                <a:sym typeface="+mn-ea"/>
              </a:rPr>
              <a:t>1</a:t>
            </a: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  <a:sym typeface="+mn-ea"/>
              </a:rPr>
              <a:t>的电流</a:t>
            </a:r>
            <a:r>
              <a:rPr lang="zh-CN" altLang="en-US" sz="2800" b="1" i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I′</a:t>
            </a: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  <a:sym typeface="+mn-ea"/>
              </a:rPr>
              <a:t>。</a:t>
            </a:r>
            <a:endParaRPr lang="zh-CN" altLang="en-US" sz="28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21970" y="2194560"/>
            <a:ext cx="6826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28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求</a:t>
            </a:r>
            <a:r>
              <a:rPr lang="en-US" altLang="zh-CN" sz="28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:</a:t>
            </a:r>
            <a:endParaRPr lang="en-US" altLang="zh-CN" sz="28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71103" y="388997"/>
            <a:ext cx="21130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讲授新课</a:t>
            </a:r>
            <a:endParaRPr lang="zh-CN" altLang="en-US" sz="2800" b="1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068830" y="514727"/>
            <a:ext cx="424053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（</a:t>
            </a:r>
            <a:r>
              <a:rPr lang="zh-CN" altLang="en-US" b="1" dirty="0" smtClean="0">
                <a:latin typeface="微软雅黑 Light" panose="020B0502040204020203" pitchFamily="34" charset="-122"/>
                <a:ea typeface="微软雅黑 Light" panose="020B0502040204020203" pitchFamily="34" charset="-122"/>
                <a:sym typeface="+mn-ea"/>
              </a:rPr>
              <a:t>串联电路中电阻的规律</a:t>
            </a:r>
            <a:r>
              <a:rPr lang="zh-CN" altLang="en-US" b="1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）</a:t>
            </a:r>
            <a:endParaRPr lang="zh-CN" altLang="en-US" b="1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endParaRPr lang="zh-CN" altLang="en-US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614680" y="1060450"/>
            <a:ext cx="873760" cy="522605"/>
          </a:xfrm>
          <a:prstGeom prst="roundRect">
            <a:avLst/>
          </a:prstGeom>
          <a:solidFill>
            <a:srgbClr val="E971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38175" y="1039495"/>
            <a:ext cx="9531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解：</a:t>
            </a:r>
            <a:endParaRPr lang="zh-CN" sz="28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98805" y="1800225"/>
            <a:ext cx="11598910" cy="10502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30000"/>
              </a:lnSpc>
            </a:pPr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</a:rPr>
              <a:t>1.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</a:rPr>
              <a:t>根据串联电路电流的规律，通过电阻R</a:t>
            </a:r>
            <a:r>
              <a:rPr lang="zh-CN" altLang="en-US" sz="2400" baseline="-25000">
                <a:latin typeface="微软雅黑" panose="020B0503020204020204" charset="-122"/>
                <a:ea typeface="微软雅黑" panose="020B0503020204020204" charset="-122"/>
              </a:rPr>
              <a:t>2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</a:rPr>
              <a:t>的电流和通过电阻R</a:t>
            </a:r>
            <a:r>
              <a:rPr lang="zh-CN" altLang="en-US" sz="2400" baseline="-25000">
                <a:latin typeface="微软雅黑" panose="020B0503020204020204" charset="-122"/>
                <a:ea typeface="微软雅黑" panose="020B0503020204020204" charset="-122"/>
              </a:rPr>
              <a:t>1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</a:rPr>
              <a:t>的电流相等，都等于</a:t>
            </a:r>
            <a:r>
              <a:rPr lang="zh-CN" altLang="en-US" sz="2400" b="1" i="1">
                <a:latin typeface="宋体" panose="02010600030101010101" pitchFamily="2" charset="-122"/>
                <a:ea typeface="宋体" panose="02010600030101010101" pitchFamily="2" charset="-122"/>
              </a:rPr>
              <a:t>I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</a:rPr>
              <a:t>。</a:t>
            </a:r>
            <a:endParaRPr lang="zh-CN" altLang="en-US" sz="240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</a:rPr>
              <a:t>电阻R</a:t>
            </a:r>
            <a:r>
              <a:rPr lang="zh-CN" altLang="en-US" sz="2400" baseline="-25000">
                <a:latin typeface="微软雅黑" panose="020B0503020204020204" charset="-122"/>
                <a:ea typeface="微软雅黑" panose="020B0503020204020204" charset="-122"/>
              </a:rPr>
              <a:t>1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</a:rPr>
              <a:t>两端的电压U</a:t>
            </a:r>
            <a:r>
              <a:rPr lang="zh-CN" altLang="en-US" sz="2400" baseline="-25000">
                <a:latin typeface="微软雅黑" panose="020B0503020204020204" charset="-122"/>
                <a:ea typeface="微软雅黑" panose="020B0503020204020204" charset="-122"/>
              </a:rPr>
              <a:t>1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</a:rPr>
              <a:t>＝</a:t>
            </a:r>
            <a:r>
              <a:rPr lang="zh-CN" altLang="en-US" sz="2400" b="1" i="1">
                <a:latin typeface="宋体" panose="02010600030101010101" pitchFamily="2" charset="-122"/>
                <a:ea typeface="宋体" panose="02010600030101010101" pitchFamily="2" charset="-122"/>
              </a:rPr>
              <a:t>I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</a:rPr>
              <a:t>R</a:t>
            </a:r>
            <a:r>
              <a:rPr lang="zh-CN" altLang="en-US" sz="2400" baseline="-25000">
                <a:latin typeface="微软雅黑" panose="020B0503020204020204" charset="-122"/>
                <a:ea typeface="微软雅黑" panose="020B0503020204020204" charset="-122"/>
              </a:rPr>
              <a:t>1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</a:rPr>
              <a:t>，R</a:t>
            </a:r>
            <a:r>
              <a:rPr lang="zh-CN" altLang="en-US" sz="2400" baseline="-25000">
                <a:latin typeface="微软雅黑" panose="020B0503020204020204" charset="-122"/>
                <a:ea typeface="微软雅黑" panose="020B0503020204020204" charset="-122"/>
              </a:rPr>
              <a:t>2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</a:rPr>
              <a:t>两端的电压U</a:t>
            </a:r>
            <a:r>
              <a:rPr lang="zh-CN" altLang="en-US" sz="2400" baseline="-25000">
                <a:latin typeface="微软雅黑" panose="020B0503020204020204" charset="-122"/>
                <a:ea typeface="微软雅黑" panose="020B0503020204020204" charset="-122"/>
              </a:rPr>
              <a:t>2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</a:rPr>
              <a:t>＝</a:t>
            </a:r>
            <a:r>
              <a:rPr lang="zh-CN" altLang="en-US" sz="2400" b="1" i="1">
                <a:latin typeface="宋体" panose="02010600030101010101" pitchFamily="2" charset="-122"/>
                <a:ea typeface="宋体" panose="02010600030101010101" pitchFamily="2" charset="-122"/>
              </a:rPr>
              <a:t>I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</a:rPr>
              <a:t>R</a:t>
            </a:r>
            <a:r>
              <a:rPr lang="zh-CN" altLang="en-US" sz="2400" baseline="-25000">
                <a:latin typeface="微软雅黑" panose="020B0503020204020204" charset="-122"/>
                <a:ea typeface="微软雅黑" panose="020B0503020204020204" charset="-122"/>
              </a:rPr>
              <a:t>2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</a:rPr>
              <a:t>。</a:t>
            </a:r>
            <a:endParaRPr lang="zh-CN" altLang="en-US" sz="24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588135" y="1106170"/>
            <a:ext cx="811593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20000"/>
              </a:lnSpc>
            </a:pPr>
            <a:r>
              <a:rPr lang="en-US" altLang="zh-CN" sz="2000">
                <a:latin typeface="微软雅黑" panose="020B0503020204020204" charset="-122"/>
                <a:ea typeface="微软雅黑" panose="020B0503020204020204" charset="-122"/>
              </a:rPr>
              <a:t>1.</a:t>
            </a: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</a:rPr>
              <a:t>求</a:t>
            </a: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</a:rPr>
              <a:t>当滑动变阻器R接入电路的电阻</a:t>
            </a:r>
            <a:r>
              <a:rPr lang="en-US" altLang="zh-CN" sz="2000">
                <a:latin typeface="微软雅黑" panose="020B0503020204020204" charset="-122"/>
                <a:ea typeface="微软雅黑" panose="020B0503020204020204" charset="-122"/>
              </a:rPr>
              <a:t>,</a:t>
            </a: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</a:rPr>
              <a:t>R</a:t>
            </a:r>
            <a:r>
              <a:rPr lang="zh-CN" altLang="en-US" sz="2000" baseline="-25000">
                <a:latin typeface="微软雅黑" panose="020B0503020204020204" charset="-122"/>
                <a:ea typeface="微软雅黑" panose="020B0503020204020204" charset="-122"/>
              </a:rPr>
              <a:t>2</a:t>
            </a: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</a:rPr>
              <a:t>为50Ω时，通过电阻R</a:t>
            </a:r>
            <a:r>
              <a:rPr lang="zh-CN" altLang="en-US" sz="2000" baseline="-25000">
                <a:latin typeface="微软雅黑" panose="020B0503020204020204" charset="-122"/>
                <a:ea typeface="微软雅黑" panose="020B0503020204020204" charset="-122"/>
              </a:rPr>
              <a:t>1</a:t>
            </a: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</a:rPr>
              <a:t>的电流</a:t>
            </a:r>
            <a:r>
              <a:rPr lang="zh-CN" altLang="en-US" sz="2000" b="1" i="1">
                <a:latin typeface="宋体" panose="02010600030101010101" pitchFamily="2" charset="-122"/>
                <a:ea typeface="宋体" panose="02010600030101010101" pitchFamily="2" charset="-122"/>
              </a:rPr>
              <a:t>I</a:t>
            </a: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</a:rPr>
              <a:t>；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1588135" y="1065530"/>
            <a:ext cx="7995285" cy="517525"/>
          </a:xfrm>
          <a:prstGeom prst="roundRect">
            <a:avLst/>
          </a:prstGeom>
          <a:noFill/>
          <a:ln w="9525" cmpd="sng">
            <a:solidFill>
              <a:srgbClr val="E97117"/>
            </a:solidFill>
            <a:prstDash val="lg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48615" y="2890520"/>
            <a:ext cx="978154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266700"/>
            <a:r>
              <a:rPr lang="en-US" altLang="zh-CN" sz="2400" b="0">
                <a:latin typeface="微软雅黑" panose="020B0503020204020204" charset="-122"/>
                <a:ea typeface="微软雅黑" panose="020B0503020204020204" charset="-122"/>
              </a:rPr>
              <a:t>2.</a:t>
            </a:r>
            <a:r>
              <a:rPr lang="zh-CN" sz="2400" b="0">
                <a:latin typeface="微软雅黑" panose="020B0503020204020204" charset="-122"/>
                <a:ea typeface="微软雅黑" panose="020B0503020204020204" charset="-122"/>
              </a:rPr>
              <a:t>根据串联电路电压的规律</a:t>
            </a:r>
            <a:r>
              <a:rPr lang="en-US" sz="2400" b="0" i="1">
                <a:latin typeface="微软雅黑" panose="020B0503020204020204" charset="-122"/>
              </a:rPr>
              <a:t>U</a:t>
            </a:r>
            <a:r>
              <a:rPr lang="zh-CN" sz="2400" b="0">
                <a:latin typeface="微软雅黑" panose="020B0503020204020204" charset="-122"/>
                <a:ea typeface="微软雅黑" panose="020B0503020204020204" charset="-122"/>
              </a:rPr>
              <a:t>＝</a:t>
            </a:r>
            <a:r>
              <a:rPr lang="en-US" sz="2400" b="0" i="1">
                <a:latin typeface="微软雅黑" panose="020B0503020204020204" charset="-122"/>
              </a:rPr>
              <a:t>U</a:t>
            </a:r>
            <a:r>
              <a:rPr lang="en-US" sz="2400" b="0" baseline="-25000">
                <a:latin typeface="微软雅黑" panose="020B0503020204020204" charset="-122"/>
              </a:rPr>
              <a:t>1</a:t>
            </a:r>
            <a:r>
              <a:rPr lang="zh-CN" sz="2400" b="0">
                <a:latin typeface="微软雅黑" panose="020B0503020204020204" charset="-122"/>
                <a:ea typeface="微软雅黑" panose="020B0503020204020204" charset="-122"/>
              </a:rPr>
              <a:t>＋</a:t>
            </a:r>
            <a:r>
              <a:rPr lang="en-US" sz="2400" b="0" i="1">
                <a:latin typeface="微软雅黑" panose="020B0503020204020204" charset="-122"/>
              </a:rPr>
              <a:t>U</a:t>
            </a:r>
            <a:r>
              <a:rPr lang="en-US" sz="2400" b="0" baseline="-25000">
                <a:latin typeface="微软雅黑" panose="020B0503020204020204" charset="-122"/>
              </a:rPr>
              <a:t>2</a:t>
            </a:r>
            <a:r>
              <a:rPr lang="zh-CN" sz="2400" b="0">
                <a:latin typeface="微软雅黑" panose="020B0503020204020204" charset="-122"/>
                <a:ea typeface="微软雅黑" panose="020B0503020204020204" charset="-122"/>
              </a:rPr>
              <a:t>，有</a:t>
            </a:r>
            <a:r>
              <a:rPr lang="en-US" sz="2400" b="0" i="1">
                <a:latin typeface="微软雅黑" panose="020B0503020204020204" charset="-122"/>
              </a:rPr>
              <a:t>U</a:t>
            </a:r>
            <a:r>
              <a:rPr lang="zh-CN" sz="2400" b="0">
                <a:latin typeface="微软雅黑" panose="020B0503020204020204" charset="-122"/>
                <a:ea typeface="微软雅黑" panose="020B0503020204020204" charset="-122"/>
              </a:rPr>
              <a:t>＝</a:t>
            </a:r>
            <a:r>
              <a:rPr lang="en-US" sz="2400" b="1" i="1">
                <a:latin typeface="宋体" panose="02010600030101010101" pitchFamily="2" charset="-122"/>
                <a:ea typeface="宋体" panose="02010600030101010101" pitchFamily="2" charset="-122"/>
              </a:rPr>
              <a:t>I</a:t>
            </a:r>
            <a:r>
              <a:rPr lang="en-US" sz="2400" b="0" i="1">
                <a:latin typeface="微软雅黑" panose="020B0503020204020204" charset="-122"/>
              </a:rPr>
              <a:t>R</a:t>
            </a:r>
            <a:r>
              <a:rPr lang="en-US" sz="2400" b="0" baseline="-25000">
                <a:latin typeface="微软雅黑" panose="020B0503020204020204" charset="-122"/>
              </a:rPr>
              <a:t>1</a:t>
            </a:r>
            <a:r>
              <a:rPr lang="zh-CN" sz="2400" b="0">
                <a:latin typeface="微软雅黑" panose="020B0503020204020204" charset="-122"/>
                <a:ea typeface="微软雅黑" panose="020B0503020204020204" charset="-122"/>
              </a:rPr>
              <a:t>＋</a:t>
            </a:r>
            <a:r>
              <a:rPr lang="en-US" sz="2400" b="1" i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I</a:t>
            </a:r>
            <a:r>
              <a:rPr lang="en-US" sz="2400" b="0" i="1">
                <a:latin typeface="微软雅黑" panose="020B0503020204020204" charset="-122"/>
              </a:rPr>
              <a:t>R</a:t>
            </a:r>
            <a:r>
              <a:rPr lang="en-US" sz="2400" b="0" baseline="-25000">
                <a:latin typeface="微软雅黑" panose="020B0503020204020204" charset="-122"/>
              </a:rPr>
              <a:t>2</a:t>
            </a:r>
            <a:r>
              <a:rPr lang="zh-CN" sz="2400" b="0">
                <a:latin typeface="微软雅黑" panose="020B0503020204020204" charset="-122"/>
                <a:ea typeface="微软雅黑" panose="020B0503020204020204" charset="-122"/>
              </a:rPr>
              <a:t>＝</a:t>
            </a:r>
            <a:r>
              <a:rPr lang="en-US" sz="2400" b="1" i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I</a:t>
            </a:r>
            <a:r>
              <a:rPr lang="en-US" sz="2400" b="0">
                <a:latin typeface="微软雅黑" panose="020B0503020204020204" charset="-122"/>
              </a:rPr>
              <a:t>(</a:t>
            </a:r>
            <a:r>
              <a:rPr lang="en-US" sz="2400" b="0" i="1">
                <a:latin typeface="微软雅黑" panose="020B0503020204020204" charset="-122"/>
              </a:rPr>
              <a:t>R</a:t>
            </a:r>
            <a:r>
              <a:rPr lang="en-US" sz="2400" b="0" baseline="-25000">
                <a:latin typeface="微软雅黑" panose="020B0503020204020204" charset="-122"/>
              </a:rPr>
              <a:t>1</a:t>
            </a:r>
            <a:r>
              <a:rPr lang="zh-CN" sz="2400" b="0">
                <a:latin typeface="微软雅黑" panose="020B0503020204020204" charset="-122"/>
                <a:ea typeface="微软雅黑" panose="020B0503020204020204" charset="-122"/>
              </a:rPr>
              <a:t>＋</a:t>
            </a:r>
            <a:r>
              <a:rPr lang="en-US" sz="2400" b="0" i="1">
                <a:latin typeface="微软雅黑" panose="020B0503020204020204" charset="-122"/>
              </a:rPr>
              <a:t>R</a:t>
            </a:r>
            <a:r>
              <a:rPr lang="en-US" sz="2400" b="0" baseline="-25000">
                <a:latin typeface="微软雅黑" panose="020B0503020204020204" charset="-122"/>
              </a:rPr>
              <a:t>2</a:t>
            </a:r>
            <a:r>
              <a:rPr lang="en-US" sz="2400" b="0">
                <a:latin typeface="微软雅黑" panose="020B0503020204020204" charset="-122"/>
              </a:rPr>
              <a:t>)</a:t>
            </a:r>
            <a:endParaRPr lang="en-US" altLang="en-US" sz="2400" b="0">
              <a:latin typeface="微软雅黑" panose="020B0503020204020204" charset="-122"/>
            </a:endParaRPr>
          </a:p>
        </p:txBody>
      </p:sp>
      <p:graphicFrame>
        <p:nvGraphicFramePr>
          <p:cNvPr id="11" name="对象 10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2897505" y="3646805"/>
          <a:ext cx="6332855" cy="154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" r:id="rId1" imgW="1765300" imgH="431800" progId="Equation.KSEE3">
                  <p:embed/>
                </p:oleObj>
              </mc:Choice>
              <mc:Fallback>
                <p:oleObj name="" r:id="rId1" imgW="1765300" imgH="4318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897505" y="3646805"/>
                        <a:ext cx="6332855" cy="154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文本框 11"/>
          <p:cNvSpPr txBox="1"/>
          <p:nvPr/>
        </p:nvSpPr>
        <p:spPr>
          <a:xfrm>
            <a:off x="1446530" y="4013835"/>
            <a:ext cx="1339850" cy="6076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20000"/>
              </a:lnSpc>
            </a:pPr>
            <a:r>
              <a:rPr lang="zh-CN" sz="2800">
                <a:latin typeface="微软雅黑" panose="020B0503020204020204" charset="-122"/>
                <a:ea typeface="微软雅黑" panose="020B0503020204020204" charset="-122"/>
              </a:rPr>
              <a:t>可求得：</a:t>
            </a:r>
            <a:endParaRPr lang="zh-CN" sz="28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9422765" y="4048125"/>
            <a:ext cx="145605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0.1A</a:t>
            </a:r>
            <a:endParaRPr lang="en-US" altLang="zh-CN" sz="36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2" grpId="0"/>
      <p:bldP spid="13" grpId="0"/>
    </p:bldLst>
  </p:timing>
</p:sld>
</file>

<file path=ppt/tags/tag1.xml><?xml version="1.0" encoding="utf-8"?>
<p:tagLst xmlns:p="http://schemas.openxmlformats.org/presentationml/2006/main">
  <p:tag name="KSO_WM_DOC_GUID" val="{70fbe8a7-f547-4ec0-98a4-3244b8f57bf0}"/>
</p:tagLst>
</file>

<file path=ppt/theme/theme1.xml><?xml version="1.0" encoding="utf-8"?>
<a:theme xmlns:a="http://schemas.openxmlformats.org/drawingml/2006/main" name="Office 主题​​">
  <a:themeElements>
    <a:clrScheme name="自定义 3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159F18"/>
      </a:accent1>
      <a:accent2>
        <a:srgbClr val="6DC01A"/>
      </a:accent2>
      <a:accent3>
        <a:srgbClr val="5EB408"/>
      </a:accent3>
      <a:accent4>
        <a:srgbClr val="8BBD1D"/>
      </a:accent4>
      <a:accent5>
        <a:srgbClr val="8ABF13"/>
      </a:accent5>
      <a:accent6>
        <a:srgbClr val="ACEB0F"/>
      </a:accent6>
      <a:hlink>
        <a:srgbClr val="000000"/>
      </a:hlink>
      <a:folHlink>
        <a:srgbClr val="BFBFBF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2015</Words>
  <Application>WPS 演示</Application>
  <PresentationFormat>自定义</PresentationFormat>
  <Paragraphs>277</Paragraphs>
  <Slides>19</Slides>
  <Notes>16</Notes>
  <HiddenSlides>0</HiddenSlides>
  <MMClips>0</MMClips>
  <ScaleCrop>false</ScaleCrop>
  <HeadingPairs>
    <vt:vector size="8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7</vt:i4>
      </vt:variant>
      <vt:variant>
        <vt:lpstr>幻灯片标题</vt:lpstr>
      </vt:variant>
      <vt:variant>
        <vt:i4>19</vt:i4>
      </vt:variant>
    </vt:vector>
  </HeadingPairs>
  <TitlesOfParts>
    <vt:vector size="37" baseType="lpstr">
      <vt:lpstr>Arial</vt:lpstr>
      <vt:lpstr>宋体</vt:lpstr>
      <vt:lpstr>Wingdings</vt:lpstr>
      <vt:lpstr>微软雅黑</vt:lpstr>
      <vt:lpstr>黑体</vt:lpstr>
      <vt:lpstr>Agency FB</vt:lpstr>
      <vt:lpstr>Malgun Gothic</vt:lpstr>
      <vt:lpstr>幼圆</vt:lpstr>
      <vt:lpstr>微软雅黑 Light</vt:lpstr>
      <vt:lpstr>Arial Unicode MS</vt:lpstr>
      <vt:lpstr>Office 主题​​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1.10信息化教师说课05PPT</dc:title>
  <dc:creator>Administrator</dc:creator>
  <cp:lastModifiedBy>Administrator</cp:lastModifiedBy>
  <cp:revision>315</cp:revision>
  <dcterms:created xsi:type="dcterms:W3CDTF">2018-01-10T07:31:00Z</dcterms:created>
  <dcterms:modified xsi:type="dcterms:W3CDTF">2019-09-03T07:09:32Z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2052-11.1.0.8976</vt:lpwstr>
  </property>
</Properties>
</file>