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73" r:id="rId3"/>
    <p:sldId id="257" r:id="rId4"/>
    <p:sldId id="258" r:id="rId5"/>
    <p:sldId id="262" r:id="rId6"/>
    <p:sldId id="261" r:id="rId7"/>
    <p:sldId id="274" r:id="rId8"/>
    <p:sldId id="259" r:id="rId9"/>
    <p:sldId id="260" r:id="rId10"/>
    <p:sldId id="263" r:id="rId11"/>
    <p:sldId id="275" r:id="rId12"/>
    <p:sldId id="276" r:id="rId13"/>
  </p:sldIdLst>
  <p:sldSz cx="12192000" cy="6858000"/>
  <p:notesSz cx="6858000" cy="9144000"/>
  <p:custDataLst>
    <p:tags r:id="rId14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-636" y="-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ct val="0"/>
              </a:spcBef>
              <a:spcAft>
                <a:spcPct val="0"/>
              </a:spcAft>
              <a:buNone/>
              <a:defRPr sz="23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0FFE32A3-72E0-48C5-AF26-FA014003DD39}" type="datetimeFigureOut">
              <a:rPr lang="zh-CN" altLang="en-US" smtClean="0"/>
              <a:t>2021/10/10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F229F8D7-AA57-4650-AD7D-2B94FBEC5346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7" name="Group 6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endParaRPr/>
            </a:p>
          </p:txBody>
        </p: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FE32A3-72E0-48C5-AF26-FA014003DD39}" type="datetimeFigureOut">
              <a:rPr lang="zh-CN" altLang="en-US" smtClean="0"/>
              <a:t>2021/10/10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29F8D7-AA57-4650-AD7D-2B94FBEC534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FE32A3-72E0-48C5-AF26-FA014003DD39}" type="datetimeFigureOut">
              <a:rPr lang="zh-CN" altLang="en-US" smtClean="0"/>
              <a:t>2021/10/10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29F8D7-AA57-4650-AD7D-2B94FBEC534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AFD9DF-296E-44A6-904C-ADBD9C84631A}" type="datetimeFigureOut">
              <a:rPr lang="zh-CN" altLang="en-US" smtClean="0"/>
              <a:t>2021/10/10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0CF714-3E9F-4E8D-800D-BFA02584F55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FE32A3-72E0-48C5-AF26-FA014003DD39}" type="datetimeFigureOut">
              <a:rPr lang="zh-CN" altLang="en-US" smtClean="0"/>
              <a:t>2021/10/10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29F8D7-AA57-4650-AD7D-2B94FBEC534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ct val="0"/>
              </a:spcBef>
              <a:spcAft>
                <a:spcPct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0FFE32A3-72E0-48C5-AF26-FA014003DD39}" type="datetimeFigureOut">
              <a:rPr lang="zh-CN" altLang="en-US" smtClean="0"/>
              <a:t>2021/10/10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229F8D7-AA57-4650-AD7D-2B94FBEC5346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Freeform 6" title="Crop Mark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</a:ln>
        </p:spPr>
        <p:txBody>
          <a:bodyPr/>
          <a:lstStyle/>
          <a:p>
            <a:endParaRPr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FE32A3-72E0-48C5-AF26-FA014003DD39}" type="datetimeFigureOut">
              <a:rPr lang="zh-CN" altLang="en-US" smtClean="0"/>
              <a:t>2021/10/10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29F8D7-AA57-4650-AD7D-2B94FBEC534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ct val="0"/>
              </a:spcBef>
              <a:spcAft>
                <a:spcPct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ct val="0"/>
              </a:spcBef>
              <a:spcAft>
                <a:spcPct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FE32A3-72E0-48C5-AF26-FA014003DD39}" type="datetimeFigureOut">
              <a:rPr lang="zh-CN" altLang="en-US" smtClean="0"/>
              <a:t>2021/10/10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29F8D7-AA57-4650-AD7D-2B94FBEC534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FE32A3-72E0-48C5-AF26-FA014003DD39}" type="datetimeFigureOut">
              <a:rPr lang="zh-CN" altLang="en-US" smtClean="0"/>
              <a:t>2021/10/10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29F8D7-AA57-4650-AD7D-2B94FBEC534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FE32A3-72E0-48C5-AF26-FA014003DD39}" type="datetimeFigureOut">
              <a:rPr lang="zh-CN" altLang="en-US" smtClean="0"/>
              <a:t>2021/10/10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29F8D7-AA57-4650-AD7D-2B94FBEC534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ct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0FFE32A3-72E0-48C5-AF26-FA014003DD39}" type="datetimeFigureOut">
              <a:rPr lang="zh-CN" altLang="en-US" smtClean="0"/>
              <a:t>2021/10/10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229F8D7-AA57-4650-AD7D-2B94FBEC5346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ct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0FFE32A3-72E0-48C5-AF26-FA014003DD39}" type="datetimeFigureOut">
              <a:rPr lang="zh-CN" altLang="en-US" smtClean="0"/>
              <a:t>2021/10/10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229F8D7-AA57-4650-AD7D-2B94FBEC5346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0FFE32A3-72E0-48C5-AF26-FA014003DD39}" type="datetimeFigureOut">
              <a:rPr lang="zh-CN" altLang="en-US" smtClean="0"/>
              <a:t>2021/10/10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F229F8D7-AA57-4650-AD7D-2B94FBEC5346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Rectangle 8" title="Side bar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/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175" indent="-384175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175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175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175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175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175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175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175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175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9.emf"/><Relationship Id="rId4" Type="http://schemas.openxmlformats.org/officeDocument/2006/relationships/image" Target="../media/image8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FF0000"/>
                </a:solidFill>
              </a:rPr>
              <a:t>8.1</a:t>
            </a:r>
            <a:r>
              <a:rPr lang="zh-CN" altLang="en-US" dirty="0">
                <a:solidFill>
                  <a:srgbClr val="FF0000"/>
                </a:solidFill>
              </a:rPr>
              <a:t>电磁感应现象</a:t>
            </a: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69034" y="28729"/>
            <a:ext cx="506139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二、发电机（交流）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719328" y="678307"/>
            <a:ext cx="103753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</a:rPr>
              <a:t>1.</a:t>
            </a:r>
            <a:r>
              <a:rPr lang="zh-CN" altLang="en-US" sz="320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</a:rPr>
              <a:t>结构：</a:t>
            </a:r>
            <a:r>
              <a:rPr lang="zh-CN" altLang="en-US" sz="32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</a:rPr>
              <a:t>定子和转子</a:t>
            </a:r>
            <a:r>
              <a:rPr lang="zh-CN" altLang="en-US" sz="320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</a:rPr>
              <a:t>（转子可能是线圈也可能是磁体）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719328" y="1269759"/>
            <a:ext cx="447352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</a:rPr>
              <a:t>2.</a:t>
            </a:r>
            <a:r>
              <a:rPr lang="zh-CN" altLang="en-US" sz="320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</a:rPr>
              <a:t>原理：</a:t>
            </a:r>
            <a:r>
              <a:rPr lang="zh-CN" altLang="en-US" sz="32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</a:rPr>
              <a:t>电磁感应现象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719328" y="1861211"/>
            <a:ext cx="1147267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</a:rPr>
              <a:t>3.</a:t>
            </a:r>
            <a:r>
              <a:rPr lang="zh-CN" altLang="en-US" sz="320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</a:rPr>
              <a:t>发电机的工作过程中：</a:t>
            </a:r>
            <a:r>
              <a:rPr lang="zh-CN" altLang="en-US" sz="3200" b="1">
                <a:ln w="0"/>
                <a:solidFill>
                  <a:srgbClr val="FF0000"/>
                </a:solidFill>
                <a:latin typeface="Times New Roman" panose="02020603050405020304" pitchFamily="18" charset="0"/>
              </a:rPr>
              <a:t>每转动一周完成</a:t>
            </a:r>
            <a:endParaRPr lang="en-US" altLang="zh-CN" sz="3200" b="1">
              <a:ln w="0"/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r>
              <a:rPr lang="en-US" altLang="zh-CN" sz="3200" b="1">
                <a:ln w="0"/>
                <a:solidFill>
                  <a:srgbClr val="FF0000"/>
                </a:solidFill>
                <a:latin typeface="Times New Roman" panose="02020603050405020304" pitchFamily="18" charset="0"/>
              </a:rPr>
              <a:t>1</a:t>
            </a:r>
            <a:r>
              <a:rPr lang="zh-CN" altLang="en-US" sz="3200" b="1">
                <a:ln w="0"/>
                <a:solidFill>
                  <a:srgbClr val="FF0000"/>
                </a:solidFill>
                <a:latin typeface="Times New Roman" panose="02020603050405020304" pitchFamily="18" charset="0"/>
              </a:rPr>
              <a:t>个周期，每个周期电流的方向变化</a:t>
            </a:r>
            <a:r>
              <a:rPr lang="en-US" altLang="zh-CN" sz="3200" b="1">
                <a:ln w="0"/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zh-CN" altLang="en-US" sz="3200" b="1">
                <a:ln w="0"/>
                <a:solidFill>
                  <a:srgbClr val="FF0000"/>
                </a:solidFill>
                <a:latin typeface="Times New Roman" panose="02020603050405020304" pitchFamily="18" charset="0"/>
              </a:rPr>
              <a:t>次。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719328" y="2945106"/>
            <a:ext cx="1142390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</a:rPr>
              <a:t>4.</a:t>
            </a:r>
            <a:r>
              <a:rPr lang="zh-CN" altLang="en-US" sz="320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</a:rPr>
              <a:t>交变电流：</a:t>
            </a:r>
            <a:r>
              <a:rPr lang="zh-CN" altLang="en-US" sz="32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</a:rPr>
              <a:t>大小和方向发生周期性变化的电流</a:t>
            </a:r>
            <a:r>
              <a:rPr lang="zh-CN" altLang="en-US" sz="320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</a:rPr>
              <a:t>，简称交流电（</a:t>
            </a:r>
            <a:r>
              <a:rPr lang="en-US" altLang="zh-CN" sz="320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</a:rPr>
              <a:t>AC</a:t>
            </a:r>
            <a:r>
              <a:rPr lang="zh-CN" altLang="en-US" sz="320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</a:rPr>
              <a:t>）。直流电（</a:t>
            </a:r>
            <a:r>
              <a:rPr lang="en-US" altLang="zh-CN" sz="320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</a:rPr>
              <a:t>DC</a:t>
            </a:r>
            <a:r>
              <a:rPr lang="zh-CN" altLang="en-US" sz="320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</a:rPr>
              <a:t>）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719328" y="4029001"/>
            <a:ext cx="560832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</a:rPr>
              <a:t>5.</a:t>
            </a:r>
            <a:r>
              <a:rPr lang="zh-CN" altLang="en-US" sz="320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</a:rPr>
              <a:t>频率（</a:t>
            </a:r>
            <a:r>
              <a:rPr lang="en-US" altLang="zh-CN" sz="3200" i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en-US" sz="320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</a:rPr>
              <a:t>）：</a:t>
            </a:r>
            <a:r>
              <a:rPr lang="zh-CN" altLang="en-US" sz="32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</a:rPr>
              <a:t>单位时间内（</a:t>
            </a:r>
            <a:r>
              <a:rPr lang="en-US" altLang="zh-CN" sz="32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</a:rPr>
              <a:t>1s</a:t>
            </a:r>
            <a:r>
              <a:rPr lang="zh-CN" altLang="en-US" sz="32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</a:rPr>
              <a:t>）电流周期性变化的次数。</a:t>
            </a:r>
            <a:endParaRPr lang="en-US" altLang="zh-CN" sz="320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</a:endParaRPr>
          </a:p>
          <a:p>
            <a:r>
              <a:rPr lang="zh-CN" altLang="en-US" sz="32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</a:rPr>
              <a:t>单位：赫兹</a:t>
            </a:r>
            <a:r>
              <a:rPr lang="zh-CN" altLang="en-US" sz="320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</a:rPr>
              <a:t>（</a:t>
            </a:r>
            <a:r>
              <a:rPr lang="en-US" altLang="zh-CN" sz="32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</a:rPr>
              <a:t>Hz</a:t>
            </a:r>
            <a:r>
              <a:rPr lang="zh-CN" altLang="en-US" sz="320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</a:rPr>
              <a:t>）</a:t>
            </a:r>
            <a:r>
              <a:rPr lang="zh-CN" altLang="en-US" sz="32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</a:rPr>
              <a:t>我国</a:t>
            </a:r>
            <a:r>
              <a:rPr lang="zh-CN" altLang="en-US" sz="320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</a:rPr>
              <a:t>交流电的频率为</a:t>
            </a:r>
            <a:r>
              <a:rPr lang="en-US" altLang="zh-CN" sz="32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</a:rPr>
              <a:t>50Hz</a:t>
            </a:r>
            <a:r>
              <a:rPr lang="zh-CN" altLang="en-US" sz="320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</a:rPr>
              <a:t>。</a:t>
            </a:r>
            <a:r>
              <a:rPr lang="zh-CN" altLang="en-US" sz="32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</a:rPr>
              <a:t>周期为</a:t>
            </a:r>
            <a:r>
              <a:rPr lang="en-US" altLang="zh-CN" sz="32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</a:rPr>
              <a:t>0.02s</a:t>
            </a:r>
            <a:r>
              <a:rPr lang="zh-CN" altLang="en-US" sz="320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</a:rPr>
              <a:t>。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719328" y="6097779"/>
            <a:ext cx="58550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</a:rPr>
              <a:t>6.</a:t>
            </a:r>
            <a:r>
              <a:rPr lang="zh-CN" altLang="en-US" sz="320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</a:rPr>
              <a:t>能量转化：</a:t>
            </a:r>
            <a:r>
              <a:rPr lang="zh-CN" altLang="en-US" sz="32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</a:rPr>
              <a:t>机械能→电能</a:t>
            </a: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24065" y="3699503"/>
            <a:ext cx="2491550" cy="266871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81397" y="3699504"/>
            <a:ext cx="2542713" cy="266871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5615" y="1234289"/>
            <a:ext cx="2134145" cy="1829268"/>
          </a:xfrm>
          <a:prstGeom prst="rect">
            <a:avLst/>
          </a:prstGeom>
        </p:spPr>
      </p:pic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withGroup">
                            <p:stCondLst>
                              <p:cond delay="1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1"/>
      <p:bldP spid="5" grpId="2"/>
      <p:bldP spid="7" grpId="3"/>
      <p:bldP spid="10" grpId="4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1517073" y="-41908"/>
            <a:ext cx="9209588" cy="6899908"/>
            <a:chOff x="-6927" y="-41908"/>
            <a:chExt cx="9209588" cy="6899908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6927" y="-41908"/>
              <a:ext cx="9209588" cy="6899908"/>
            </a:xfrm>
            <a:prstGeom prst="rect">
              <a:avLst/>
            </a:prstGeom>
          </p:spPr>
        </p:pic>
        <p:sp>
          <p:nvSpPr>
            <p:cNvPr id="21" name="文本框 20"/>
            <p:cNvSpPr txBox="1"/>
            <p:nvPr/>
          </p:nvSpPr>
          <p:spPr>
            <a:xfrm>
              <a:off x="3135085" y="393246"/>
              <a:ext cx="3252676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>
                  <a:solidFill>
                    <a:srgbClr val="FF0000"/>
                  </a:solidFill>
                </a:rPr>
                <a:t>火力发电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524000" y="-40603"/>
            <a:ext cx="9188806" cy="6899908"/>
            <a:chOff x="6995700" y="1034437"/>
            <a:chExt cx="9188806" cy="6899908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95700" y="1034437"/>
              <a:ext cx="9188806" cy="6899908"/>
            </a:xfrm>
            <a:prstGeom prst="rect">
              <a:avLst/>
            </a:prstGeom>
          </p:spPr>
        </p:pic>
        <p:sp>
          <p:nvSpPr>
            <p:cNvPr id="19" name="文本框 18"/>
            <p:cNvSpPr txBox="1"/>
            <p:nvPr/>
          </p:nvSpPr>
          <p:spPr>
            <a:xfrm>
              <a:off x="10230623" y="1461259"/>
              <a:ext cx="2461141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>
                  <a:solidFill>
                    <a:srgbClr val="FF0000"/>
                  </a:solidFill>
                </a:rPr>
                <a:t>水力发电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1524917" y="-44922"/>
            <a:ext cx="9238924" cy="6899908"/>
            <a:chOff x="-213196" y="300992"/>
            <a:chExt cx="9238924" cy="6899908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13196" y="300992"/>
              <a:ext cx="9238924" cy="6899908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3152938" y="569682"/>
              <a:ext cx="241209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>
                  <a:solidFill>
                    <a:srgbClr val="FF0000"/>
                  </a:solidFill>
                </a:rPr>
                <a:t>风力发电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1524001" y="-40603"/>
            <a:ext cx="9238923" cy="6909158"/>
            <a:chOff x="-36262" y="-51158"/>
            <a:chExt cx="9238923" cy="6909158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36262" y="-51158"/>
              <a:ext cx="9238923" cy="6909158"/>
            </a:xfrm>
            <a:prstGeom prst="rect">
              <a:avLst/>
            </a:prstGeom>
          </p:spPr>
        </p:pic>
        <p:sp>
          <p:nvSpPr>
            <p:cNvPr id="15" name="文本框 14"/>
            <p:cNvSpPr txBox="1"/>
            <p:nvPr/>
          </p:nvSpPr>
          <p:spPr>
            <a:xfrm>
              <a:off x="2923420" y="381000"/>
              <a:ext cx="2904041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>
                  <a:solidFill>
                    <a:srgbClr val="FF0000"/>
                  </a:solidFill>
                </a:rPr>
                <a:t>太阳能发电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530926" y="-53296"/>
            <a:ext cx="9238924" cy="6934544"/>
            <a:chOff x="-36262" y="-76544"/>
            <a:chExt cx="9238924" cy="6934544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36262" y="-76544"/>
              <a:ext cx="9238924" cy="6934544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/>
          </p:nvSpPr>
          <p:spPr>
            <a:xfrm>
              <a:off x="2590800" y="304800"/>
              <a:ext cx="274320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>
                  <a:solidFill>
                    <a:srgbClr val="FF0000"/>
                  </a:solidFill>
                </a:rPr>
                <a:t>核电站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1498941" y="-53296"/>
            <a:ext cx="9238924" cy="6934544"/>
            <a:chOff x="-36262" y="-76544"/>
            <a:chExt cx="9238924" cy="6934544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36262" y="-76544"/>
              <a:ext cx="9238924" cy="6934544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2971800" y="381000"/>
              <a:ext cx="251460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>
                  <a:solidFill>
                    <a:srgbClr val="FF0000"/>
                  </a:solidFill>
                </a:rPr>
                <a:t>潮汐发电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498941" y="-79558"/>
            <a:ext cx="9238924" cy="6934544"/>
            <a:chOff x="-36262" y="-76544"/>
            <a:chExt cx="9238924" cy="6934544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36262" y="-76544"/>
              <a:ext cx="9238924" cy="6934544"/>
            </a:xfrm>
            <a:prstGeom prst="rect">
              <a:avLst/>
            </a:prstGeom>
          </p:spPr>
        </p:pic>
        <p:sp>
          <p:nvSpPr>
            <p:cNvPr id="2" name="文本框 1"/>
            <p:cNvSpPr txBox="1"/>
            <p:nvPr/>
          </p:nvSpPr>
          <p:spPr>
            <a:xfrm>
              <a:off x="3427159" y="0"/>
              <a:ext cx="236220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>
                  <a:solidFill>
                    <a:srgbClr val="FF0000"/>
                  </a:solidFill>
                </a:rPr>
                <a:t>地热发电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072896" y="580528"/>
            <a:ext cx="68791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■讨论交流■婴儿的未来</a:t>
            </a:r>
          </a:p>
        </p:txBody>
      </p:sp>
      <p:sp>
        <p:nvSpPr>
          <p:cNvPr id="3" name="矩形 2"/>
          <p:cNvSpPr/>
          <p:nvPr/>
        </p:nvSpPr>
        <p:spPr>
          <a:xfrm>
            <a:off x="1072896" y="2035623"/>
            <a:ext cx="10814304" cy="22379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>
                <a:latin typeface="+mj-ea"/>
                <a:ea typeface="+mj-ea"/>
              </a:rPr>
              <a:t>据说，在法拉第表演他的圆盘发电机时，一位贵妇人问道：“法拉第先生，这东西有什么作用呢？”法拉第答道：“夫人，一个刚刚出生的婴儿有什么作用呢？”</a:t>
            </a:r>
          </a:p>
        </p:txBody>
      </p:sp>
      <p:pic>
        <p:nvPicPr>
          <p:cNvPr id="4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2687300" y="12395200"/>
            <a:ext cx="342900" cy="254000"/>
          </a:xfrm>
          <a:prstGeom prst="cube">
            <a:avLst/>
          </a:prstGeom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WordArt 3" descr="白色大理石"/>
          <p:cNvSpPr>
            <a:spLocks noChangeArrowheads="1" noChangeShapeType="1" noTextEdit="1"/>
          </p:cNvSpPr>
          <p:nvPr/>
        </p:nvSpPr>
        <p:spPr bwMode="auto">
          <a:xfrm>
            <a:off x="2095500" y="2735262"/>
            <a:ext cx="2057400" cy="167640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numCol="1" fromWordArt="1">
            <a:prstTxWarp prst="textPlain">
              <a:avLst>
                <a:gd name="adj" fmla="val 50000"/>
              </a:avLst>
            </a:prstTxWarp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umimoji="1"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umimoji="1"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umimoji="1"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umimoji="1"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umimoji="1"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umimoji="1"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umimoji="1"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umimoji="1"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umimoji="1"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itchFamily="2" charset="-122"/>
                <a:cs typeface="+mn-cs"/>
              </a:defRPr>
            </a:lvl9pPr>
          </a:lstStyle>
          <a:p>
            <a:pPr algn="ctr"/>
            <a:r>
              <a:rPr lang="zh-CN" altLang="en-US" sz="4800" kern="1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电</a:t>
            </a:r>
          </a:p>
        </p:txBody>
      </p:sp>
      <p:sp>
        <p:nvSpPr>
          <p:cNvPr id="3" name="WordArt 4" descr="白色大理石"/>
          <p:cNvSpPr>
            <a:spLocks noChangeArrowheads="1" noChangeShapeType="1" noTextEdit="1"/>
          </p:cNvSpPr>
          <p:nvPr/>
        </p:nvSpPr>
        <p:spPr bwMode="auto">
          <a:xfrm>
            <a:off x="8191500" y="2963862"/>
            <a:ext cx="1905000" cy="160020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numCol="1" fromWordArt="1">
            <a:prstTxWarp prst="textPlain">
              <a:avLst>
                <a:gd name="adj" fmla="val 50000"/>
              </a:avLst>
            </a:prstTxWarp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umimoji="1"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umimoji="1"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umimoji="1"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umimoji="1"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umimoji="1"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umimoji="1"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umimoji="1"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umimoji="1"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umimoji="1"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itchFamily="2" charset="-122"/>
                <a:cs typeface="+mn-cs"/>
              </a:defRPr>
            </a:lvl9pPr>
          </a:lstStyle>
          <a:p>
            <a:pPr algn="ctr"/>
            <a:r>
              <a:rPr lang="zh-CN" altLang="en-US" sz="4400" kern="1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磁</a:t>
            </a:r>
          </a:p>
        </p:txBody>
      </p:sp>
      <p:sp>
        <p:nvSpPr>
          <p:cNvPr id="4" name="Line 7"/>
          <p:cNvSpPr>
            <a:spLocks noChangeShapeType="1"/>
          </p:cNvSpPr>
          <p:nvPr/>
        </p:nvSpPr>
        <p:spPr bwMode="auto">
          <a:xfrm>
            <a:off x="4381500" y="3387445"/>
            <a:ext cx="3733800" cy="0"/>
          </a:xfrm>
          <a:prstGeom prst="line">
            <a:avLst/>
          </a:prstGeom>
          <a:noFill/>
          <a:ln w="76200">
            <a:solidFill>
              <a:srgbClr val="FF0000"/>
            </a:solidFill>
            <a:miter lim="800000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umimoji="1"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umimoji="1"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umimoji="1"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umimoji="1"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umimoji="1"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umimoji="1"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umimoji="1"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umimoji="1"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umimoji="1"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 flipH="1">
            <a:off x="4324350" y="4138238"/>
            <a:ext cx="3733800" cy="0"/>
          </a:xfrm>
          <a:prstGeom prst="line">
            <a:avLst/>
          </a:prstGeom>
          <a:noFill/>
          <a:ln w="76200">
            <a:solidFill>
              <a:srgbClr val="FF0000"/>
            </a:solidFill>
            <a:miter lim="800000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umimoji="1"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umimoji="1"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umimoji="1"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umimoji="1"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umimoji="1"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umimoji="1"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umimoji="1"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umimoji="1"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umimoji="1"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6" name="Text Box 9"/>
          <p:cNvSpPr txBox="1">
            <a:spLocks noChangeArrowheads="1"/>
          </p:cNvSpPr>
          <p:nvPr/>
        </p:nvSpPr>
        <p:spPr bwMode="auto">
          <a:xfrm>
            <a:off x="4457700" y="2256867"/>
            <a:ext cx="3657600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umimoji="1"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umimoji="1"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umimoji="1"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umimoji="1"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umimoji="1"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umimoji="1"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umimoji="1"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umimoji="1"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umimoji="1"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itchFamily="2" charset="-122"/>
                <a:cs typeface="+mn-cs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54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奥斯特实验</a:t>
            </a:r>
          </a:p>
        </p:txBody>
      </p:sp>
      <p:sp>
        <p:nvSpPr>
          <p:cNvPr id="8" name="Text Box 10"/>
          <p:cNvSpPr txBox="1">
            <a:spLocks noChangeArrowheads="1"/>
          </p:cNvSpPr>
          <p:nvPr/>
        </p:nvSpPr>
        <p:spPr bwMode="auto">
          <a:xfrm>
            <a:off x="5829300" y="4060825"/>
            <a:ext cx="685800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umimoji="1"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umimoji="1"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umimoji="1"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umimoji="1"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umimoji="1"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umimoji="1"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umimoji="1"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umimoji="1"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umimoji="1"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itchFamily="2" charset="-122"/>
                <a:cs typeface="+mn-cs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60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？</a:t>
            </a:r>
            <a:endParaRPr lang="zh-CN" altLang="en-US" sz="400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1" animBg="1"/>
      <p:bldP spid="6" grpId="2"/>
      <p:bldP spid="8" grpId="3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878186" y="4114338"/>
            <a:ext cx="9143999" cy="2554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ts val="4800"/>
              </a:lnSpc>
              <a:spcBef>
                <a:spcPct val="50000"/>
              </a:spcBef>
            </a:pPr>
            <a:r>
              <a:rPr lang="zh-CN" altLang="en-US" sz="2800" b="1">
                <a:ln w="0"/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法拉第</a:t>
            </a:r>
            <a:r>
              <a:rPr lang="zh-CN" altLang="en-US" sz="2800" b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从1822年起，经过十年的努力，终于在1831年发现了</a:t>
            </a:r>
            <a:r>
              <a:rPr lang="zh-CN" altLang="en-US" sz="2800" b="1">
                <a:ln w="0"/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磁也能生电</a:t>
            </a:r>
            <a:r>
              <a:rPr lang="zh-CN" altLang="en-US" sz="2800" b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。导致了</a:t>
            </a:r>
            <a:r>
              <a:rPr lang="zh-CN" altLang="en-US" sz="2800" b="1">
                <a:ln w="0"/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发电机</a:t>
            </a:r>
            <a:r>
              <a:rPr lang="zh-CN" altLang="en-US" sz="2800" b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en-US" sz="2800" b="1">
                <a:ln w="0"/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电动机</a:t>
            </a:r>
            <a:r>
              <a:rPr lang="zh-CN" altLang="en-US" sz="2800" b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和</a:t>
            </a:r>
            <a:r>
              <a:rPr lang="zh-CN" altLang="en-US" sz="2800" b="1">
                <a:ln w="0"/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变压器</a:t>
            </a:r>
            <a:r>
              <a:rPr lang="zh-CN" altLang="en-US" sz="2800" b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的相继问世，使电能的大规模生产、传输和利用成为现实，人类社会进入了</a:t>
            </a:r>
            <a:r>
              <a:rPr lang="zh-CN" altLang="en-US" sz="2800" b="1">
                <a:ln w="0"/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电气化时代</a:t>
            </a:r>
            <a:r>
              <a:rPr lang="zh-CN" altLang="en-US" sz="2800" b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4123" y="255304"/>
            <a:ext cx="2560019" cy="3885744"/>
          </a:xfrm>
          <a:prstGeom prst="rect">
            <a:avLst/>
          </a:prstGeom>
        </p:spPr>
      </p:pic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878186" y="1129910"/>
            <a:ext cx="7894621" cy="2676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2800" b="1">
                <a:ln w="0"/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800" b="1">
                <a:ln w="0"/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迈克尔</a:t>
            </a:r>
            <a:r>
              <a:rPr lang="en-US" altLang="zh-CN" sz="2800" b="1">
                <a:ln w="0"/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·</a:t>
            </a:r>
            <a:r>
              <a:rPr lang="zh-CN" altLang="en-US" sz="2800" b="1">
                <a:ln w="0"/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法拉第（</a:t>
            </a:r>
            <a:r>
              <a:rPr lang="en-US" altLang="zh-CN" sz="2800" b="1">
                <a:ln w="0"/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Michael Faraday</a:t>
            </a:r>
            <a:r>
              <a:rPr lang="zh-CN" altLang="en-US" sz="2800" b="1">
                <a:ln w="0"/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，公元</a:t>
            </a:r>
            <a:r>
              <a:rPr lang="en-US" altLang="zh-CN" sz="2800" b="1">
                <a:ln w="0"/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1791</a:t>
            </a:r>
            <a:r>
              <a:rPr lang="zh-CN" altLang="en-US" sz="2800" b="1">
                <a:ln w="0"/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～公元</a:t>
            </a:r>
            <a:r>
              <a:rPr lang="en-US" altLang="zh-CN" sz="2800" b="1">
                <a:ln w="0"/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1867</a:t>
            </a:r>
            <a:r>
              <a:rPr lang="zh-CN" altLang="en-US" sz="2800" b="1">
                <a:ln w="0"/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r>
              <a:rPr lang="zh-CN" altLang="en-US" sz="2800" b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英国物理学家、化学家，也是著名的自学成才的科学家。生于萨里郡纽因顿一个贫苦铁匠家庭，仅上过小学。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772422" y="226150"/>
            <a:ext cx="497996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一、法拉第的发现</a:t>
            </a: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086436" y="276201"/>
            <a:ext cx="80748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■实验探究■导体在磁场中产生电流的条件</a:t>
            </a:r>
          </a:p>
        </p:txBody>
      </p:sp>
      <p:sp>
        <p:nvSpPr>
          <p:cNvPr id="3" name="竖卷形 2"/>
          <p:cNvSpPr/>
          <p:nvPr/>
        </p:nvSpPr>
        <p:spPr>
          <a:xfrm>
            <a:off x="1390010" y="1484142"/>
            <a:ext cx="2757267" cy="3650566"/>
          </a:xfrm>
          <a:prstGeom prst="verticalScroll">
            <a:avLst>
              <a:gd name="adj" fmla="val 5404"/>
            </a:avLst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b="1">
                <a:ln w="0"/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材料</a:t>
            </a:r>
            <a:endParaRPr lang="en-US" altLang="zh-CN" sz="4400" b="1">
              <a:ln w="0"/>
              <a:solidFill>
                <a:srgbClr val="0000FF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j-ea"/>
              <a:ea typeface="+mj-ea"/>
            </a:endParaRPr>
          </a:p>
          <a:p>
            <a:r>
              <a:rPr lang="zh-CN" altLang="en-US" sz="280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♦灵敏电流计</a:t>
            </a:r>
            <a:endParaRPr lang="en-US" altLang="zh-CN" sz="280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j-ea"/>
              <a:ea typeface="+mj-ea"/>
            </a:endParaRPr>
          </a:p>
          <a:p>
            <a:r>
              <a:rPr lang="zh-CN" altLang="en-US" sz="280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</a:rPr>
              <a:t>♦</a:t>
            </a:r>
            <a:r>
              <a:rPr lang="zh-CN" altLang="en-US" sz="280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磁铁</a:t>
            </a:r>
            <a:endParaRPr lang="en-US" altLang="zh-CN" sz="280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j-ea"/>
              <a:ea typeface="+mj-ea"/>
            </a:endParaRPr>
          </a:p>
          <a:p>
            <a:r>
              <a:rPr lang="zh-CN" altLang="en-US" sz="280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</a:rPr>
              <a:t>♦</a:t>
            </a:r>
            <a:r>
              <a:rPr lang="zh-CN" altLang="en-US" sz="280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导线</a:t>
            </a:r>
            <a:endParaRPr lang="en-US" altLang="zh-CN" sz="280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j-ea"/>
              <a:ea typeface="+mj-ea"/>
            </a:endParaRPr>
          </a:p>
          <a:p>
            <a:r>
              <a:rPr lang="zh-CN" altLang="en-US" sz="280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</a:rPr>
              <a:t>♦</a:t>
            </a:r>
            <a:r>
              <a:rPr lang="zh-CN" altLang="en-US" sz="280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线圈</a:t>
            </a:r>
            <a:endParaRPr lang="en-US" altLang="zh-CN" sz="280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j-ea"/>
              <a:ea typeface="+mj-ea"/>
            </a:endParaRPr>
          </a:p>
          <a:p>
            <a:r>
              <a:rPr lang="zh-CN" altLang="en-US" sz="280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</a:rPr>
              <a:t>♦</a:t>
            </a:r>
            <a:r>
              <a:rPr lang="zh-CN" altLang="en-US" sz="280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金属支架</a:t>
            </a:r>
            <a:endParaRPr lang="zh-CN" altLang="en-US" sz="2800">
              <a:latin typeface="+mj-ea"/>
              <a:ea typeface="+mj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0552" y="1837716"/>
            <a:ext cx="4891222" cy="3182567"/>
          </a:xfrm>
          <a:prstGeom prst="rect">
            <a:avLst/>
          </a:prstGeom>
        </p:spPr>
      </p:pic>
    </p:spTree>
  </p:cSld>
  <p:clrMapOvr>
    <a:masterClrMapping/>
  </p:clrMapOvr>
  <p:transition spd="slow">
    <p:push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17755" y="2316238"/>
            <a:ext cx="11202636" cy="149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</a:rPr>
              <a:t>2.</a:t>
            </a:r>
            <a:r>
              <a:rPr lang="zh-CN" altLang="en-US" sz="3200" b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</a:rPr>
              <a:t>电磁感应现象：</a:t>
            </a:r>
            <a:r>
              <a:rPr lang="zh-CN" altLang="en-US" sz="3200" b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闭合</a:t>
            </a:r>
            <a:r>
              <a:rPr lang="zh-CN" altLang="en-US" sz="3200" b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电路的</a:t>
            </a:r>
            <a:r>
              <a:rPr lang="zh-CN" altLang="en-US" sz="3200" b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一部分</a:t>
            </a:r>
            <a:r>
              <a:rPr lang="zh-CN" altLang="en-US" sz="3200" b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导体在</a:t>
            </a:r>
            <a:r>
              <a:rPr lang="zh-CN" altLang="en-US" sz="3200" b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磁场</a:t>
            </a:r>
            <a:r>
              <a:rPr lang="zh-CN" altLang="en-US" sz="3200" b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中做</a:t>
            </a:r>
            <a:r>
              <a:rPr lang="zh-CN" altLang="en-US" sz="3200" b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切割磁感线</a:t>
            </a:r>
            <a:r>
              <a:rPr lang="zh-CN" altLang="en-US" sz="3200" b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运动，导体中就会产生电流。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620845" y="796634"/>
            <a:ext cx="60778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（</a:t>
            </a:r>
            <a:r>
              <a:rPr lang="en-US" altLang="zh-CN" sz="3200" b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1</a:t>
            </a:r>
            <a:r>
              <a:rPr lang="zh-CN" altLang="en-US" sz="3200" b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）闭合电路的一部分导体；</a:t>
            </a:r>
            <a:endParaRPr lang="en-US" altLang="zh-CN" sz="3200" b="1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j-ea"/>
              <a:ea typeface="+mj-ea"/>
            </a:endParaRPr>
          </a:p>
          <a:p>
            <a:r>
              <a:rPr lang="zh-CN" altLang="en-US" sz="3200" b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（</a:t>
            </a:r>
            <a:r>
              <a:rPr lang="en-US" altLang="zh-CN" sz="3200" b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2</a:t>
            </a:r>
            <a:r>
              <a:rPr lang="zh-CN" altLang="en-US" sz="3200" b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）在磁场中；</a:t>
            </a:r>
            <a:endParaRPr lang="en-US" altLang="zh-CN" sz="3200" b="1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j-ea"/>
              <a:ea typeface="+mj-ea"/>
            </a:endParaRPr>
          </a:p>
          <a:p>
            <a:r>
              <a:rPr lang="zh-CN" altLang="en-US" sz="3200" b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（</a:t>
            </a:r>
            <a:r>
              <a:rPr lang="en-US" altLang="zh-CN" sz="3200" b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3</a:t>
            </a:r>
            <a:r>
              <a:rPr lang="zh-CN" altLang="en-US" sz="3200" b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）做切割磁感线运动。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6705600" y="3218754"/>
            <a:ext cx="5486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ln w="0"/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所产生的电流叫做</a:t>
            </a:r>
            <a:r>
              <a:rPr lang="zh-CN" altLang="en-US" sz="3200" b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感应电流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717755" y="4081673"/>
            <a:ext cx="834214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3.</a:t>
            </a:r>
            <a:r>
              <a:rPr lang="zh-CN" altLang="en-US" sz="320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电磁感应现象中的能量转化：</a:t>
            </a:r>
            <a:r>
              <a:rPr lang="zh-CN" altLang="en-US" sz="32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机械能→电能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717755" y="107234"/>
            <a:ext cx="72211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1.</a:t>
            </a:r>
            <a:r>
              <a:rPr lang="zh-CN" altLang="en-US" sz="3200" b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导体在磁场中产生电流的条件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717755" y="4856853"/>
            <a:ext cx="595063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4.</a:t>
            </a:r>
            <a:r>
              <a:rPr lang="zh-CN" altLang="en-US" sz="320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影响感应电流方向的因素</a:t>
            </a:r>
            <a:r>
              <a:rPr lang="en-US" altLang="zh-CN" sz="320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:</a:t>
            </a:r>
            <a:endParaRPr lang="zh-CN" altLang="en-US" sz="320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386348" y="5722517"/>
            <a:ext cx="43723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（</a:t>
            </a:r>
            <a:r>
              <a:rPr lang="en-US" altLang="zh-CN" sz="3200" b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1</a:t>
            </a:r>
            <a:r>
              <a:rPr lang="zh-CN" altLang="en-US" sz="3200" b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）导体运动的方向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5758745" y="5703282"/>
            <a:ext cx="38670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（</a:t>
            </a:r>
            <a:r>
              <a:rPr lang="en-US" altLang="zh-CN" sz="3200" b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2</a:t>
            </a:r>
            <a:r>
              <a:rPr lang="zh-CN" altLang="en-US" sz="3200" b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）磁场的方向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67392" y="197475"/>
            <a:ext cx="3325588" cy="2163857"/>
          </a:xfrm>
          <a:prstGeom prst="rect">
            <a:avLst/>
          </a:prstGeom>
        </p:spPr>
      </p:pic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ntr" presetSubtype="1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1"/>
      <p:bldP spid="4" grpId="2"/>
      <p:bldP spid="5" grpId="3"/>
      <p:bldP spid="7" grpId="4"/>
      <p:bldP spid="8" grpId="5"/>
      <p:bldP spid="9" grpId="6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01709" y="1064133"/>
            <a:ext cx="1120741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>
                <a:latin typeface="+mj-ea"/>
                <a:ea typeface="+mj-ea"/>
              </a:rPr>
              <a:t>右手定则：右手平展，使大拇指与其余四指垂直，并且都跟手掌在一个平面内。把右手放入磁场中，让磁感线垂直进入手心（相当于手心面向</a:t>
            </a:r>
            <a:r>
              <a:rPr lang="en-US" altLang="zh-CN" sz="2800" b="1">
                <a:latin typeface="+mj-ea"/>
                <a:ea typeface="+mj-ea"/>
              </a:rPr>
              <a:t>N</a:t>
            </a:r>
            <a:r>
              <a:rPr lang="zh-CN" altLang="en-US" sz="2800" b="1">
                <a:latin typeface="+mj-ea"/>
                <a:ea typeface="+mj-ea"/>
              </a:rPr>
              <a:t>极），大拇指指向导线运动方向，则四指所指方向为导体中感应电流的方向。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801708" y="334903"/>
            <a:ext cx="69916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>
                <a:ln w="0"/>
                <a:solidFill>
                  <a:srgbClr val="0000FF"/>
                </a:solidFill>
                <a:latin typeface="+mj-ea"/>
                <a:ea typeface="+mj-ea"/>
              </a:rPr>
              <a:t>5.</a:t>
            </a:r>
            <a:r>
              <a:rPr lang="zh-CN" altLang="en-US" sz="3200" b="1">
                <a:ln w="0"/>
                <a:solidFill>
                  <a:srgbClr val="0000FF"/>
                </a:solidFill>
                <a:latin typeface="+mj-ea"/>
                <a:ea typeface="+mj-ea"/>
              </a:rPr>
              <a:t>感应电流方向的判断方法</a:t>
            </a:r>
            <a:r>
              <a:rPr lang="en-US" altLang="zh-CN" sz="3200" b="1">
                <a:ln w="0"/>
                <a:solidFill>
                  <a:srgbClr val="0000FF"/>
                </a:solidFill>
                <a:latin typeface="+mj-ea"/>
                <a:ea typeface="+mj-ea"/>
              </a:rPr>
              <a:t>—</a:t>
            </a:r>
            <a:r>
              <a:rPr lang="zh-CN" altLang="en-US" sz="3200" b="1">
                <a:ln w="0"/>
                <a:solidFill>
                  <a:srgbClr val="0000FF"/>
                </a:solidFill>
                <a:latin typeface="+mj-ea"/>
                <a:ea typeface="+mj-ea"/>
              </a:rPr>
              <a:t>右手定则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6875" y="3323858"/>
            <a:ext cx="5162843" cy="3199239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93352" y="3429000"/>
            <a:ext cx="2762250" cy="2857500"/>
          </a:xfrm>
          <a:prstGeom prst="rect">
            <a:avLst/>
          </a:prstGeom>
        </p:spPr>
      </p:pic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68"/>
          <p:cNvGrpSpPr/>
          <p:nvPr/>
        </p:nvGrpSpPr>
        <p:grpSpPr>
          <a:xfrm>
            <a:off x="1702190" y="3642653"/>
            <a:ext cx="1524000" cy="2343150"/>
            <a:chOff x="768" y="1440"/>
            <a:chExt cx="960" cy="1476"/>
          </a:xfrm>
        </p:grpSpPr>
        <p:grpSp>
          <p:nvGrpSpPr>
            <p:cNvPr id="3" name="Group 9"/>
            <p:cNvGrpSpPr/>
            <p:nvPr/>
          </p:nvGrpSpPr>
          <p:grpSpPr>
            <a:xfrm>
              <a:off x="768" y="1440"/>
              <a:ext cx="624" cy="456"/>
              <a:chOff x="768" y="936"/>
              <a:chExt cx="624" cy="456"/>
            </a:xfrm>
          </p:grpSpPr>
          <p:sp>
            <p:nvSpPr>
              <p:cNvPr id="15" name="Line 6"/>
              <p:cNvSpPr>
                <a:spLocks noChangeShapeType="1"/>
              </p:cNvSpPr>
              <p:nvPr/>
            </p:nvSpPr>
            <p:spPr bwMode="auto">
              <a:xfrm flipH="1">
                <a:off x="780" y="960"/>
                <a:ext cx="0" cy="432"/>
              </a:xfrm>
              <a:prstGeom prst="line">
                <a:avLst/>
              </a:prstGeom>
              <a:noFill/>
              <a:ln w="57150">
                <a:solidFill>
                  <a:schemeClr val="tx1"/>
                </a:solidFill>
                <a:miter lim="800000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/>
              <a:lstStyle/>
              <a:p>
                <a:endParaRPr lang="zh-CN" altLang="en-US"/>
              </a:p>
            </p:txBody>
          </p:sp>
          <p:sp>
            <p:nvSpPr>
              <p:cNvPr id="16" name="Line 7"/>
              <p:cNvSpPr>
                <a:spLocks noChangeShapeType="1"/>
              </p:cNvSpPr>
              <p:nvPr/>
            </p:nvSpPr>
            <p:spPr bwMode="auto">
              <a:xfrm flipH="1">
                <a:off x="1368" y="936"/>
                <a:ext cx="0" cy="432"/>
              </a:xfrm>
              <a:prstGeom prst="line">
                <a:avLst/>
              </a:prstGeom>
              <a:noFill/>
              <a:ln w="57150">
                <a:solidFill>
                  <a:schemeClr val="tx1"/>
                </a:solidFill>
                <a:miter lim="800000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/>
              <a:lstStyle/>
              <a:p>
                <a:endParaRPr lang="zh-CN" altLang="en-US"/>
              </a:p>
            </p:txBody>
          </p:sp>
          <p:sp>
            <p:nvSpPr>
              <p:cNvPr id="17" name="Line 8"/>
              <p:cNvSpPr>
                <a:spLocks noChangeShapeType="1"/>
              </p:cNvSpPr>
              <p:nvPr/>
            </p:nvSpPr>
            <p:spPr bwMode="auto">
              <a:xfrm>
                <a:off x="768" y="1368"/>
                <a:ext cx="624" cy="0"/>
              </a:xfrm>
              <a:prstGeom prst="line">
                <a:avLst/>
              </a:prstGeom>
              <a:noFill/>
              <a:ln w="57150">
                <a:solidFill>
                  <a:schemeClr val="tx1"/>
                </a:solidFill>
                <a:miter lim="800000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/>
              <a:lstStyle/>
              <a:p>
                <a:endParaRPr lang="zh-CN" altLang="en-US"/>
              </a:p>
            </p:txBody>
          </p:sp>
        </p:grpSp>
        <p:grpSp>
          <p:nvGrpSpPr>
            <p:cNvPr id="4" name="Group 42"/>
            <p:cNvGrpSpPr/>
            <p:nvPr/>
          </p:nvGrpSpPr>
          <p:grpSpPr>
            <a:xfrm>
              <a:off x="792" y="2472"/>
              <a:ext cx="624" cy="444"/>
              <a:chOff x="816" y="2412"/>
              <a:chExt cx="624" cy="444"/>
            </a:xfrm>
          </p:grpSpPr>
          <p:sp>
            <p:nvSpPr>
              <p:cNvPr id="12" name="Line 23"/>
              <p:cNvSpPr>
                <a:spLocks noChangeShapeType="1"/>
              </p:cNvSpPr>
              <p:nvPr/>
            </p:nvSpPr>
            <p:spPr bwMode="auto">
              <a:xfrm flipH="1" flipV="1">
                <a:off x="828" y="2412"/>
                <a:ext cx="0" cy="432"/>
              </a:xfrm>
              <a:prstGeom prst="line">
                <a:avLst/>
              </a:prstGeom>
              <a:noFill/>
              <a:ln w="57150">
                <a:solidFill>
                  <a:schemeClr val="tx1"/>
                </a:solidFill>
                <a:miter lim="800000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/>
              <a:lstStyle/>
              <a:p>
                <a:endParaRPr lang="zh-CN" altLang="en-US"/>
              </a:p>
            </p:txBody>
          </p:sp>
          <p:sp>
            <p:nvSpPr>
              <p:cNvPr id="13" name="Line 24"/>
              <p:cNvSpPr>
                <a:spLocks noChangeShapeType="1"/>
              </p:cNvSpPr>
              <p:nvPr/>
            </p:nvSpPr>
            <p:spPr bwMode="auto">
              <a:xfrm flipH="1" flipV="1">
                <a:off x="1416" y="2424"/>
                <a:ext cx="0" cy="432"/>
              </a:xfrm>
              <a:prstGeom prst="line">
                <a:avLst/>
              </a:prstGeom>
              <a:noFill/>
              <a:ln w="57150">
                <a:solidFill>
                  <a:schemeClr val="tx1"/>
                </a:solidFill>
                <a:miter lim="800000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/>
              <a:lstStyle/>
              <a:p>
                <a:endParaRPr lang="zh-CN" altLang="en-US"/>
              </a:p>
            </p:txBody>
          </p:sp>
          <p:sp>
            <p:nvSpPr>
              <p:cNvPr id="14" name="Line 25"/>
              <p:cNvSpPr>
                <a:spLocks noChangeShapeType="1"/>
              </p:cNvSpPr>
              <p:nvPr/>
            </p:nvSpPr>
            <p:spPr bwMode="auto">
              <a:xfrm flipV="1">
                <a:off x="816" y="2424"/>
                <a:ext cx="624" cy="0"/>
              </a:xfrm>
              <a:prstGeom prst="line">
                <a:avLst/>
              </a:prstGeom>
              <a:noFill/>
              <a:ln w="57150">
                <a:solidFill>
                  <a:schemeClr val="tx1"/>
                </a:solidFill>
                <a:miter lim="800000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/>
              <a:lstStyle/>
              <a:p>
                <a:endParaRPr lang="zh-CN" altLang="en-US"/>
              </a:p>
            </p:txBody>
          </p:sp>
        </p:grpSp>
        <p:sp>
          <p:nvSpPr>
            <p:cNvPr id="5" name="Text Box 49"/>
            <p:cNvSpPr txBox="1">
              <a:spLocks noChangeArrowheads="1"/>
            </p:cNvSpPr>
            <p:nvPr/>
          </p:nvSpPr>
          <p:spPr bwMode="auto">
            <a:xfrm>
              <a:off x="900" y="1512"/>
              <a:ext cx="384" cy="4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600" b="1"/>
                <a:t>N</a:t>
              </a:r>
            </a:p>
          </p:txBody>
        </p:sp>
        <p:sp>
          <p:nvSpPr>
            <p:cNvPr id="6" name="Text Box 50"/>
            <p:cNvSpPr txBox="1">
              <a:spLocks noChangeArrowheads="1"/>
            </p:cNvSpPr>
            <p:nvPr/>
          </p:nvSpPr>
          <p:spPr bwMode="auto">
            <a:xfrm>
              <a:off x="912" y="2436"/>
              <a:ext cx="384" cy="44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4000" b="1"/>
                <a:t>S</a:t>
              </a:r>
            </a:p>
          </p:txBody>
        </p:sp>
        <p:sp>
          <p:nvSpPr>
            <p:cNvPr id="7" name="Oval 54"/>
            <p:cNvSpPr>
              <a:spLocks noChangeArrowheads="1"/>
            </p:cNvSpPr>
            <p:nvPr/>
          </p:nvSpPr>
          <p:spPr bwMode="auto">
            <a:xfrm>
              <a:off x="912" y="2064"/>
              <a:ext cx="288" cy="288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" name="Line 58"/>
            <p:cNvSpPr>
              <a:spLocks noChangeAspect="1" noChangeShapeType="1"/>
            </p:cNvSpPr>
            <p:nvPr/>
          </p:nvSpPr>
          <p:spPr bwMode="auto">
            <a:xfrm>
              <a:off x="996" y="2148"/>
              <a:ext cx="118" cy="118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9" name="Line 59"/>
            <p:cNvSpPr>
              <a:spLocks noChangeShapeType="1"/>
            </p:cNvSpPr>
            <p:nvPr/>
          </p:nvSpPr>
          <p:spPr bwMode="auto">
            <a:xfrm flipH="1">
              <a:off x="1008" y="2136"/>
              <a:ext cx="96" cy="144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10" name="Line 60"/>
            <p:cNvSpPr>
              <a:spLocks noChangeShapeType="1"/>
            </p:cNvSpPr>
            <p:nvPr/>
          </p:nvSpPr>
          <p:spPr bwMode="auto">
            <a:xfrm>
              <a:off x="1200" y="2208"/>
              <a:ext cx="288" cy="0"/>
            </a:xfrm>
            <a:prstGeom prst="line">
              <a:avLst/>
            </a:prstGeom>
            <a:noFill/>
            <a:ln w="57150">
              <a:solidFill>
                <a:srgbClr val="800080"/>
              </a:solidFill>
              <a:miter lim="800000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11" name="Text Box 61"/>
            <p:cNvSpPr txBox="1">
              <a:spLocks noChangeArrowheads="1"/>
            </p:cNvSpPr>
            <p:nvPr/>
          </p:nvSpPr>
          <p:spPr bwMode="auto">
            <a:xfrm>
              <a:off x="1392" y="1824"/>
              <a:ext cx="336" cy="48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4400" b="1">
                  <a:solidFill>
                    <a:srgbClr val="800080"/>
                  </a:solidFill>
                  <a:latin typeface="Cataneo BT" panose="03020802040502060804" pitchFamily="66" charset="0"/>
                </a:rPr>
                <a:t>v</a:t>
              </a:r>
            </a:p>
          </p:txBody>
        </p:sp>
      </p:grpSp>
      <p:grpSp>
        <p:nvGrpSpPr>
          <p:cNvPr id="18" name="Group 69"/>
          <p:cNvGrpSpPr/>
          <p:nvPr/>
        </p:nvGrpSpPr>
        <p:grpSpPr>
          <a:xfrm>
            <a:off x="3473840" y="3661703"/>
            <a:ext cx="1219200" cy="2324100"/>
            <a:chOff x="1728" y="1440"/>
            <a:chExt cx="768" cy="1464"/>
          </a:xfrm>
        </p:grpSpPr>
        <p:grpSp>
          <p:nvGrpSpPr>
            <p:cNvPr id="19" name="Group 10"/>
            <p:cNvGrpSpPr/>
            <p:nvPr/>
          </p:nvGrpSpPr>
          <p:grpSpPr>
            <a:xfrm>
              <a:off x="1872" y="1440"/>
              <a:ext cx="624" cy="456"/>
              <a:chOff x="768" y="936"/>
              <a:chExt cx="624" cy="456"/>
            </a:xfrm>
          </p:grpSpPr>
          <p:sp>
            <p:nvSpPr>
              <p:cNvPr id="29" name="Line 11"/>
              <p:cNvSpPr>
                <a:spLocks noChangeShapeType="1"/>
              </p:cNvSpPr>
              <p:nvPr/>
            </p:nvSpPr>
            <p:spPr bwMode="auto">
              <a:xfrm flipH="1">
                <a:off x="780" y="960"/>
                <a:ext cx="0" cy="432"/>
              </a:xfrm>
              <a:prstGeom prst="line">
                <a:avLst/>
              </a:prstGeom>
              <a:noFill/>
              <a:ln w="57150">
                <a:solidFill>
                  <a:schemeClr val="tx1"/>
                </a:solidFill>
                <a:miter lim="800000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/>
              <a:lstStyle/>
              <a:p>
                <a:endParaRPr lang="zh-CN" altLang="en-US"/>
              </a:p>
            </p:txBody>
          </p:sp>
          <p:sp>
            <p:nvSpPr>
              <p:cNvPr id="30" name="Line 12"/>
              <p:cNvSpPr>
                <a:spLocks noChangeShapeType="1"/>
              </p:cNvSpPr>
              <p:nvPr/>
            </p:nvSpPr>
            <p:spPr bwMode="auto">
              <a:xfrm flipH="1">
                <a:off x="1368" y="936"/>
                <a:ext cx="0" cy="432"/>
              </a:xfrm>
              <a:prstGeom prst="line">
                <a:avLst/>
              </a:prstGeom>
              <a:noFill/>
              <a:ln w="57150">
                <a:solidFill>
                  <a:schemeClr val="tx1"/>
                </a:solidFill>
                <a:miter lim="800000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/>
              <a:lstStyle/>
              <a:p>
                <a:endParaRPr lang="zh-CN" altLang="en-US"/>
              </a:p>
            </p:txBody>
          </p:sp>
          <p:sp>
            <p:nvSpPr>
              <p:cNvPr id="31" name="Line 13"/>
              <p:cNvSpPr>
                <a:spLocks noChangeShapeType="1"/>
              </p:cNvSpPr>
              <p:nvPr/>
            </p:nvSpPr>
            <p:spPr bwMode="auto">
              <a:xfrm>
                <a:off x="768" y="1368"/>
                <a:ext cx="624" cy="0"/>
              </a:xfrm>
              <a:prstGeom prst="line">
                <a:avLst/>
              </a:prstGeom>
              <a:noFill/>
              <a:ln w="57150">
                <a:solidFill>
                  <a:schemeClr val="tx1"/>
                </a:solidFill>
                <a:miter lim="800000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/>
              <a:lstStyle/>
              <a:p>
                <a:endParaRPr lang="zh-CN" altLang="en-US"/>
              </a:p>
            </p:txBody>
          </p:sp>
        </p:grpSp>
        <p:grpSp>
          <p:nvGrpSpPr>
            <p:cNvPr id="20" name="Group 43"/>
            <p:cNvGrpSpPr/>
            <p:nvPr/>
          </p:nvGrpSpPr>
          <p:grpSpPr>
            <a:xfrm>
              <a:off x="1872" y="2460"/>
              <a:ext cx="624" cy="444"/>
              <a:chOff x="1872" y="2412"/>
              <a:chExt cx="624" cy="444"/>
            </a:xfrm>
          </p:grpSpPr>
          <p:sp>
            <p:nvSpPr>
              <p:cNvPr id="26" name="Line 31"/>
              <p:cNvSpPr>
                <a:spLocks noChangeShapeType="1"/>
              </p:cNvSpPr>
              <p:nvPr/>
            </p:nvSpPr>
            <p:spPr bwMode="auto">
              <a:xfrm flipH="1" flipV="1">
                <a:off x="1884" y="2412"/>
                <a:ext cx="0" cy="432"/>
              </a:xfrm>
              <a:prstGeom prst="line">
                <a:avLst/>
              </a:prstGeom>
              <a:noFill/>
              <a:ln w="57150">
                <a:solidFill>
                  <a:schemeClr val="tx1"/>
                </a:solidFill>
                <a:miter lim="800000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/>
              <a:lstStyle/>
              <a:p>
                <a:endParaRPr lang="zh-CN" altLang="en-US"/>
              </a:p>
            </p:txBody>
          </p:sp>
          <p:sp>
            <p:nvSpPr>
              <p:cNvPr id="27" name="Line 32"/>
              <p:cNvSpPr>
                <a:spLocks noChangeShapeType="1"/>
              </p:cNvSpPr>
              <p:nvPr/>
            </p:nvSpPr>
            <p:spPr bwMode="auto">
              <a:xfrm flipH="1" flipV="1">
                <a:off x="2472" y="2424"/>
                <a:ext cx="0" cy="432"/>
              </a:xfrm>
              <a:prstGeom prst="line">
                <a:avLst/>
              </a:prstGeom>
              <a:noFill/>
              <a:ln w="57150">
                <a:solidFill>
                  <a:schemeClr val="tx1"/>
                </a:solidFill>
                <a:miter lim="800000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/>
              <a:lstStyle/>
              <a:p>
                <a:endParaRPr lang="zh-CN" altLang="en-US"/>
              </a:p>
            </p:txBody>
          </p:sp>
          <p:sp>
            <p:nvSpPr>
              <p:cNvPr id="28" name="Line 33"/>
              <p:cNvSpPr>
                <a:spLocks noChangeShapeType="1"/>
              </p:cNvSpPr>
              <p:nvPr/>
            </p:nvSpPr>
            <p:spPr bwMode="auto">
              <a:xfrm flipV="1">
                <a:off x="1872" y="2424"/>
                <a:ext cx="624" cy="0"/>
              </a:xfrm>
              <a:prstGeom prst="line">
                <a:avLst/>
              </a:prstGeom>
              <a:noFill/>
              <a:ln w="57150">
                <a:solidFill>
                  <a:schemeClr val="tx1"/>
                </a:solidFill>
                <a:miter lim="800000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/>
              <a:lstStyle/>
              <a:p>
                <a:endParaRPr lang="zh-CN" altLang="en-US"/>
              </a:p>
            </p:txBody>
          </p:sp>
        </p:grpSp>
        <p:sp>
          <p:nvSpPr>
            <p:cNvPr id="21" name="Text Box 48"/>
            <p:cNvSpPr txBox="1">
              <a:spLocks noChangeArrowheads="1"/>
            </p:cNvSpPr>
            <p:nvPr/>
          </p:nvSpPr>
          <p:spPr bwMode="auto">
            <a:xfrm>
              <a:off x="2004" y="1512"/>
              <a:ext cx="384" cy="4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600" b="1"/>
                <a:t>N</a:t>
              </a:r>
            </a:p>
          </p:txBody>
        </p:sp>
        <p:sp>
          <p:nvSpPr>
            <p:cNvPr id="22" name="Text Box 51"/>
            <p:cNvSpPr txBox="1">
              <a:spLocks noChangeArrowheads="1"/>
            </p:cNvSpPr>
            <p:nvPr/>
          </p:nvSpPr>
          <p:spPr bwMode="auto">
            <a:xfrm>
              <a:off x="2016" y="2424"/>
              <a:ext cx="384" cy="44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4000" b="1"/>
                <a:t>S</a:t>
              </a:r>
            </a:p>
          </p:txBody>
        </p:sp>
        <p:sp>
          <p:nvSpPr>
            <p:cNvPr id="23" name="Oval 55"/>
            <p:cNvSpPr>
              <a:spLocks noChangeArrowheads="1"/>
            </p:cNvSpPr>
            <p:nvPr/>
          </p:nvSpPr>
          <p:spPr bwMode="auto">
            <a:xfrm>
              <a:off x="2016" y="2064"/>
              <a:ext cx="288" cy="288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4" name="Text Box 62"/>
            <p:cNvSpPr txBox="1">
              <a:spLocks noChangeArrowheads="1"/>
            </p:cNvSpPr>
            <p:nvPr/>
          </p:nvSpPr>
          <p:spPr bwMode="auto">
            <a:xfrm>
              <a:off x="1728" y="1776"/>
              <a:ext cx="336" cy="48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4400" b="1">
                  <a:solidFill>
                    <a:srgbClr val="800080"/>
                  </a:solidFill>
                  <a:latin typeface="Cataneo BT" panose="03020802040502060804" pitchFamily="66" charset="0"/>
                </a:rPr>
                <a:t>v</a:t>
              </a:r>
            </a:p>
          </p:txBody>
        </p:sp>
        <p:sp>
          <p:nvSpPr>
            <p:cNvPr id="25" name="Line 63"/>
            <p:cNvSpPr>
              <a:spLocks noChangeShapeType="1"/>
            </p:cNvSpPr>
            <p:nvPr/>
          </p:nvSpPr>
          <p:spPr bwMode="auto">
            <a:xfrm flipH="1">
              <a:off x="1776" y="2208"/>
              <a:ext cx="240" cy="0"/>
            </a:xfrm>
            <a:prstGeom prst="line">
              <a:avLst/>
            </a:prstGeom>
            <a:noFill/>
            <a:ln w="57150">
              <a:solidFill>
                <a:srgbClr val="800080"/>
              </a:solidFill>
              <a:miter lim="800000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</p:grpSp>
      <p:grpSp>
        <p:nvGrpSpPr>
          <p:cNvPr id="32" name="Group 70"/>
          <p:cNvGrpSpPr/>
          <p:nvPr/>
        </p:nvGrpSpPr>
        <p:grpSpPr>
          <a:xfrm>
            <a:off x="5378840" y="3680753"/>
            <a:ext cx="1143000" cy="2305050"/>
            <a:chOff x="2928" y="1440"/>
            <a:chExt cx="720" cy="1452"/>
          </a:xfrm>
        </p:grpSpPr>
        <p:grpSp>
          <p:nvGrpSpPr>
            <p:cNvPr id="33" name="Group 14"/>
            <p:cNvGrpSpPr/>
            <p:nvPr/>
          </p:nvGrpSpPr>
          <p:grpSpPr>
            <a:xfrm>
              <a:off x="2928" y="1440"/>
              <a:ext cx="624" cy="456"/>
              <a:chOff x="768" y="936"/>
              <a:chExt cx="624" cy="456"/>
            </a:xfrm>
          </p:grpSpPr>
          <p:sp>
            <p:nvSpPr>
              <p:cNvPr id="42" name="Line 15"/>
              <p:cNvSpPr>
                <a:spLocks noChangeShapeType="1"/>
              </p:cNvSpPr>
              <p:nvPr/>
            </p:nvSpPr>
            <p:spPr bwMode="auto">
              <a:xfrm flipH="1">
                <a:off x="780" y="960"/>
                <a:ext cx="0" cy="432"/>
              </a:xfrm>
              <a:prstGeom prst="line">
                <a:avLst/>
              </a:prstGeom>
              <a:noFill/>
              <a:ln w="57150">
                <a:solidFill>
                  <a:schemeClr val="tx1"/>
                </a:solidFill>
                <a:miter lim="800000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/>
              <a:lstStyle/>
              <a:p>
                <a:endParaRPr lang="zh-CN" altLang="en-US"/>
              </a:p>
            </p:txBody>
          </p:sp>
          <p:sp>
            <p:nvSpPr>
              <p:cNvPr id="43" name="Line 16"/>
              <p:cNvSpPr>
                <a:spLocks noChangeShapeType="1"/>
              </p:cNvSpPr>
              <p:nvPr/>
            </p:nvSpPr>
            <p:spPr bwMode="auto">
              <a:xfrm flipH="1">
                <a:off x="1368" y="936"/>
                <a:ext cx="0" cy="432"/>
              </a:xfrm>
              <a:prstGeom prst="line">
                <a:avLst/>
              </a:prstGeom>
              <a:noFill/>
              <a:ln w="57150">
                <a:solidFill>
                  <a:schemeClr val="tx1"/>
                </a:solidFill>
                <a:miter lim="800000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/>
              <a:lstStyle/>
              <a:p>
                <a:endParaRPr lang="zh-CN" altLang="en-US"/>
              </a:p>
            </p:txBody>
          </p:sp>
          <p:sp>
            <p:nvSpPr>
              <p:cNvPr id="44" name="Line 17"/>
              <p:cNvSpPr>
                <a:spLocks noChangeShapeType="1"/>
              </p:cNvSpPr>
              <p:nvPr/>
            </p:nvSpPr>
            <p:spPr bwMode="auto">
              <a:xfrm>
                <a:off x="768" y="1368"/>
                <a:ext cx="624" cy="0"/>
              </a:xfrm>
              <a:prstGeom prst="line">
                <a:avLst/>
              </a:prstGeom>
              <a:noFill/>
              <a:ln w="57150">
                <a:solidFill>
                  <a:schemeClr val="tx1"/>
                </a:solidFill>
                <a:miter lim="800000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/>
              <a:lstStyle/>
              <a:p>
                <a:endParaRPr lang="zh-CN" altLang="en-US"/>
              </a:p>
            </p:txBody>
          </p:sp>
        </p:grpSp>
        <p:grpSp>
          <p:nvGrpSpPr>
            <p:cNvPr id="34" name="Group 44"/>
            <p:cNvGrpSpPr/>
            <p:nvPr/>
          </p:nvGrpSpPr>
          <p:grpSpPr>
            <a:xfrm>
              <a:off x="2952" y="2448"/>
              <a:ext cx="624" cy="444"/>
              <a:chOff x="2952" y="2448"/>
              <a:chExt cx="624" cy="444"/>
            </a:xfrm>
          </p:grpSpPr>
          <p:sp>
            <p:nvSpPr>
              <p:cNvPr id="39" name="Line 35"/>
              <p:cNvSpPr>
                <a:spLocks noChangeShapeType="1"/>
              </p:cNvSpPr>
              <p:nvPr/>
            </p:nvSpPr>
            <p:spPr bwMode="auto">
              <a:xfrm flipH="1" flipV="1">
                <a:off x="2964" y="2448"/>
                <a:ext cx="0" cy="432"/>
              </a:xfrm>
              <a:prstGeom prst="line">
                <a:avLst/>
              </a:prstGeom>
              <a:noFill/>
              <a:ln w="57150">
                <a:solidFill>
                  <a:schemeClr val="tx1"/>
                </a:solidFill>
                <a:miter lim="800000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/>
              <a:lstStyle/>
              <a:p>
                <a:endParaRPr lang="zh-CN" altLang="en-US"/>
              </a:p>
            </p:txBody>
          </p:sp>
          <p:sp>
            <p:nvSpPr>
              <p:cNvPr id="40" name="Line 36"/>
              <p:cNvSpPr>
                <a:spLocks noChangeShapeType="1"/>
              </p:cNvSpPr>
              <p:nvPr/>
            </p:nvSpPr>
            <p:spPr bwMode="auto">
              <a:xfrm flipH="1" flipV="1">
                <a:off x="3552" y="2460"/>
                <a:ext cx="0" cy="432"/>
              </a:xfrm>
              <a:prstGeom prst="line">
                <a:avLst/>
              </a:prstGeom>
              <a:noFill/>
              <a:ln w="57150">
                <a:solidFill>
                  <a:schemeClr val="tx1"/>
                </a:solidFill>
                <a:miter lim="800000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/>
              <a:lstStyle/>
              <a:p>
                <a:endParaRPr lang="zh-CN" altLang="en-US"/>
              </a:p>
            </p:txBody>
          </p:sp>
          <p:sp>
            <p:nvSpPr>
              <p:cNvPr id="41" name="Line 37"/>
              <p:cNvSpPr>
                <a:spLocks noChangeShapeType="1"/>
              </p:cNvSpPr>
              <p:nvPr/>
            </p:nvSpPr>
            <p:spPr bwMode="auto">
              <a:xfrm flipV="1">
                <a:off x="2952" y="2460"/>
                <a:ext cx="624" cy="0"/>
              </a:xfrm>
              <a:prstGeom prst="line">
                <a:avLst/>
              </a:prstGeom>
              <a:noFill/>
              <a:ln w="57150">
                <a:solidFill>
                  <a:schemeClr val="tx1"/>
                </a:solidFill>
                <a:miter lim="800000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/>
              <a:lstStyle/>
              <a:p>
                <a:endParaRPr lang="zh-CN" altLang="en-US"/>
              </a:p>
            </p:txBody>
          </p:sp>
        </p:grpSp>
        <p:sp>
          <p:nvSpPr>
            <p:cNvPr id="35" name="Text Box 47"/>
            <p:cNvSpPr txBox="1">
              <a:spLocks noChangeArrowheads="1"/>
            </p:cNvSpPr>
            <p:nvPr/>
          </p:nvSpPr>
          <p:spPr bwMode="auto">
            <a:xfrm>
              <a:off x="3072" y="2436"/>
              <a:ext cx="384" cy="4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600" b="1"/>
                <a:t>N</a:t>
              </a:r>
            </a:p>
          </p:txBody>
        </p:sp>
        <p:sp>
          <p:nvSpPr>
            <p:cNvPr id="36" name="Text Box 52"/>
            <p:cNvSpPr txBox="1">
              <a:spLocks noChangeArrowheads="1"/>
            </p:cNvSpPr>
            <p:nvPr/>
          </p:nvSpPr>
          <p:spPr bwMode="auto">
            <a:xfrm>
              <a:off x="3048" y="1440"/>
              <a:ext cx="384" cy="44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4000" b="1"/>
                <a:t>S</a:t>
              </a:r>
            </a:p>
          </p:txBody>
        </p:sp>
        <p:sp>
          <p:nvSpPr>
            <p:cNvPr id="37" name="Oval 56"/>
            <p:cNvSpPr>
              <a:spLocks noChangeArrowheads="1"/>
            </p:cNvSpPr>
            <p:nvPr/>
          </p:nvSpPr>
          <p:spPr bwMode="auto">
            <a:xfrm>
              <a:off x="3072" y="2016"/>
              <a:ext cx="288" cy="288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8" name="Line 64"/>
            <p:cNvSpPr>
              <a:spLocks noChangeShapeType="1"/>
            </p:cNvSpPr>
            <p:nvPr/>
          </p:nvSpPr>
          <p:spPr bwMode="auto">
            <a:xfrm>
              <a:off x="3360" y="2172"/>
              <a:ext cx="288" cy="0"/>
            </a:xfrm>
            <a:prstGeom prst="line">
              <a:avLst/>
            </a:prstGeom>
            <a:noFill/>
            <a:ln w="57150">
              <a:solidFill>
                <a:srgbClr val="800080"/>
              </a:solidFill>
              <a:miter lim="800000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</p:grpSp>
      <p:sp>
        <p:nvSpPr>
          <p:cNvPr id="45" name="Text Box 65"/>
          <p:cNvSpPr txBox="1">
            <a:spLocks noChangeArrowheads="1"/>
          </p:cNvSpPr>
          <p:nvPr/>
        </p:nvSpPr>
        <p:spPr bwMode="auto">
          <a:xfrm>
            <a:off x="6369440" y="3795053"/>
            <a:ext cx="5334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400" b="1">
                <a:solidFill>
                  <a:srgbClr val="800080"/>
                </a:solidFill>
                <a:latin typeface="Cataneo BT" panose="03020802040502060804" pitchFamily="66" charset="0"/>
              </a:rPr>
              <a:t>v</a:t>
            </a:r>
          </a:p>
        </p:txBody>
      </p:sp>
      <p:grpSp>
        <p:nvGrpSpPr>
          <p:cNvPr id="46" name="Group 71"/>
          <p:cNvGrpSpPr/>
          <p:nvPr/>
        </p:nvGrpSpPr>
        <p:grpSpPr>
          <a:xfrm>
            <a:off x="7283840" y="3661703"/>
            <a:ext cx="1485900" cy="2305050"/>
            <a:chOff x="4128" y="1440"/>
            <a:chExt cx="936" cy="1452"/>
          </a:xfrm>
        </p:grpSpPr>
        <p:grpSp>
          <p:nvGrpSpPr>
            <p:cNvPr id="47" name="Group 18"/>
            <p:cNvGrpSpPr/>
            <p:nvPr/>
          </p:nvGrpSpPr>
          <p:grpSpPr>
            <a:xfrm>
              <a:off x="4128" y="1440"/>
              <a:ext cx="624" cy="456"/>
              <a:chOff x="768" y="936"/>
              <a:chExt cx="624" cy="456"/>
            </a:xfrm>
          </p:grpSpPr>
          <p:sp>
            <p:nvSpPr>
              <p:cNvPr id="57" name="Line 19"/>
              <p:cNvSpPr>
                <a:spLocks noChangeShapeType="1"/>
              </p:cNvSpPr>
              <p:nvPr/>
            </p:nvSpPr>
            <p:spPr bwMode="auto">
              <a:xfrm flipH="1">
                <a:off x="780" y="960"/>
                <a:ext cx="0" cy="432"/>
              </a:xfrm>
              <a:prstGeom prst="line">
                <a:avLst/>
              </a:prstGeom>
              <a:noFill/>
              <a:ln w="57150">
                <a:solidFill>
                  <a:schemeClr val="tx1"/>
                </a:solidFill>
                <a:miter lim="800000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/>
              <a:lstStyle/>
              <a:p>
                <a:endParaRPr lang="zh-CN" altLang="en-US"/>
              </a:p>
            </p:txBody>
          </p:sp>
          <p:sp>
            <p:nvSpPr>
              <p:cNvPr id="58" name="Line 20"/>
              <p:cNvSpPr>
                <a:spLocks noChangeShapeType="1"/>
              </p:cNvSpPr>
              <p:nvPr/>
            </p:nvSpPr>
            <p:spPr bwMode="auto">
              <a:xfrm flipH="1">
                <a:off x="1368" y="936"/>
                <a:ext cx="0" cy="432"/>
              </a:xfrm>
              <a:prstGeom prst="line">
                <a:avLst/>
              </a:prstGeom>
              <a:noFill/>
              <a:ln w="57150">
                <a:solidFill>
                  <a:schemeClr val="tx1"/>
                </a:solidFill>
                <a:miter lim="800000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/>
              <a:lstStyle/>
              <a:p>
                <a:endParaRPr lang="zh-CN" altLang="en-US"/>
              </a:p>
            </p:txBody>
          </p:sp>
          <p:sp>
            <p:nvSpPr>
              <p:cNvPr id="59" name="Line 21"/>
              <p:cNvSpPr>
                <a:spLocks noChangeShapeType="1"/>
              </p:cNvSpPr>
              <p:nvPr/>
            </p:nvSpPr>
            <p:spPr bwMode="auto">
              <a:xfrm>
                <a:off x="768" y="1368"/>
                <a:ext cx="624" cy="0"/>
              </a:xfrm>
              <a:prstGeom prst="line">
                <a:avLst/>
              </a:prstGeom>
              <a:noFill/>
              <a:ln w="57150">
                <a:solidFill>
                  <a:schemeClr val="tx1"/>
                </a:solidFill>
                <a:miter lim="800000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/>
              <a:lstStyle/>
              <a:p>
                <a:endParaRPr lang="zh-CN" altLang="en-US"/>
              </a:p>
            </p:txBody>
          </p:sp>
        </p:grpSp>
        <p:grpSp>
          <p:nvGrpSpPr>
            <p:cNvPr id="48" name="Group 45"/>
            <p:cNvGrpSpPr/>
            <p:nvPr/>
          </p:nvGrpSpPr>
          <p:grpSpPr>
            <a:xfrm>
              <a:off x="4164" y="2448"/>
              <a:ext cx="624" cy="444"/>
              <a:chOff x="4164" y="2448"/>
              <a:chExt cx="624" cy="444"/>
            </a:xfrm>
          </p:grpSpPr>
          <p:sp>
            <p:nvSpPr>
              <p:cNvPr id="54" name="Line 39"/>
              <p:cNvSpPr>
                <a:spLocks noChangeShapeType="1"/>
              </p:cNvSpPr>
              <p:nvPr/>
            </p:nvSpPr>
            <p:spPr bwMode="auto">
              <a:xfrm flipH="1" flipV="1">
                <a:off x="4176" y="2448"/>
                <a:ext cx="0" cy="432"/>
              </a:xfrm>
              <a:prstGeom prst="line">
                <a:avLst/>
              </a:prstGeom>
              <a:noFill/>
              <a:ln w="57150">
                <a:solidFill>
                  <a:schemeClr val="tx1"/>
                </a:solidFill>
                <a:miter lim="800000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/>
              <a:lstStyle/>
              <a:p>
                <a:endParaRPr lang="zh-CN" altLang="en-US"/>
              </a:p>
            </p:txBody>
          </p:sp>
          <p:sp>
            <p:nvSpPr>
              <p:cNvPr id="55" name="Line 40"/>
              <p:cNvSpPr>
                <a:spLocks noChangeShapeType="1"/>
              </p:cNvSpPr>
              <p:nvPr/>
            </p:nvSpPr>
            <p:spPr bwMode="auto">
              <a:xfrm flipH="1" flipV="1">
                <a:off x="4764" y="2460"/>
                <a:ext cx="0" cy="432"/>
              </a:xfrm>
              <a:prstGeom prst="line">
                <a:avLst/>
              </a:prstGeom>
              <a:noFill/>
              <a:ln w="57150">
                <a:solidFill>
                  <a:schemeClr val="tx1"/>
                </a:solidFill>
                <a:miter lim="800000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/>
              <a:lstStyle/>
              <a:p>
                <a:endParaRPr lang="zh-CN" altLang="en-US"/>
              </a:p>
            </p:txBody>
          </p:sp>
          <p:sp>
            <p:nvSpPr>
              <p:cNvPr id="56" name="Line 41"/>
              <p:cNvSpPr>
                <a:spLocks noChangeShapeType="1"/>
              </p:cNvSpPr>
              <p:nvPr/>
            </p:nvSpPr>
            <p:spPr bwMode="auto">
              <a:xfrm flipV="1">
                <a:off x="4164" y="2460"/>
                <a:ext cx="624" cy="0"/>
              </a:xfrm>
              <a:prstGeom prst="line">
                <a:avLst/>
              </a:prstGeom>
              <a:noFill/>
              <a:ln w="57150">
                <a:solidFill>
                  <a:schemeClr val="tx1"/>
                </a:solidFill>
                <a:miter lim="800000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/>
              <a:lstStyle/>
              <a:p>
                <a:endParaRPr lang="zh-CN" altLang="en-US"/>
              </a:p>
            </p:txBody>
          </p:sp>
        </p:grpSp>
        <p:sp>
          <p:nvSpPr>
            <p:cNvPr id="49" name="Text Box 46"/>
            <p:cNvSpPr txBox="1">
              <a:spLocks noChangeArrowheads="1"/>
            </p:cNvSpPr>
            <p:nvPr/>
          </p:nvSpPr>
          <p:spPr bwMode="auto">
            <a:xfrm>
              <a:off x="4260" y="1512"/>
              <a:ext cx="384" cy="4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600" b="1"/>
                <a:t>N</a:t>
              </a:r>
            </a:p>
          </p:txBody>
        </p:sp>
        <p:sp>
          <p:nvSpPr>
            <p:cNvPr id="50" name="Text Box 53"/>
            <p:cNvSpPr txBox="1">
              <a:spLocks noChangeArrowheads="1"/>
            </p:cNvSpPr>
            <p:nvPr/>
          </p:nvSpPr>
          <p:spPr bwMode="auto">
            <a:xfrm>
              <a:off x="4296" y="2412"/>
              <a:ext cx="384" cy="44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4000" b="1"/>
                <a:t>S</a:t>
              </a:r>
            </a:p>
          </p:txBody>
        </p:sp>
        <p:sp>
          <p:nvSpPr>
            <p:cNvPr id="51" name="Oval 57"/>
            <p:cNvSpPr>
              <a:spLocks noChangeArrowheads="1"/>
            </p:cNvSpPr>
            <p:nvPr/>
          </p:nvSpPr>
          <p:spPr bwMode="auto">
            <a:xfrm>
              <a:off x="4320" y="2016"/>
              <a:ext cx="288" cy="288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" name="Line 66"/>
            <p:cNvSpPr>
              <a:spLocks noChangeShapeType="1"/>
            </p:cNvSpPr>
            <p:nvPr/>
          </p:nvSpPr>
          <p:spPr bwMode="auto">
            <a:xfrm>
              <a:off x="4752" y="1680"/>
              <a:ext cx="288" cy="0"/>
            </a:xfrm>
            <a:prstGeom prst="line">
              <a:avLst/>
            </a:prstGeom>
            <a:noFill/>
            <a:ln w="57150">
              <a:solidFill>
                <a:srgbClr val="800080"/>
              </a:solidFill>
              <a:miter lim="800000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53" name="Line 67"/>
            <p:cNvSpPr>
              <a:spLocks noChangeShapeType="1"/>
            </p:cNvSpPr>
            <p:nvPr/>
          </p:nvSpPr>
          <p:spPr bwMode="auto">
            <a:xfrm>
              <a:off x="4776" y="2640"/>
              <a:ext cx="288" cy="0"/>
            </a:xfrm>
            <a:prstGeom prst="line">
              <a:avLst/>
            </a:prstGeom>
            <a:noFill/>
            <a:ln w="57150">
              <a:solidFill>
                <a:srgbClr val="800080"/>
              </a:solidFill>
              <a:miter lim="800000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</p:grpSp>
      <p:sp>
        <p:nvSpPr>
          <p:cNvPr id="60" name="Text Box 72"/>
          <p:cNvSpPr txBox="1">
            <a:spLocks noChangeArrowheads="1"/>
          </p:cNvSpPr>
          <p:nvPr/>
        </p:nvSpPr>
        <p:spPr bwMode="auto">
          <a:xfrm>
            <a:off x="1609349" y="1337604"/>
            <a:ext cx="8960177" cy="1920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如图是闭合电路中的一部分导体的横截面，在磁场中运动，推断感应电流的方向</a:t>
            </a:r>
          </a:p>
        </p:txBody>
      </p:sp>
      <p:sp>
        <p:nvSpPr>
          <p:cNvPr id="61" name="Oval 73"/>
          <p:cNvSpPr>
            <a:spLocks noChangeArrowheads="1"/>
          </p:cNvSpPr>
          <p:nvPr/>
        </p:nvSpPr>
        <p:spPr bwMode="auto">
          <a:xfrm>
            <a:off x="4083440" y="4804703"/>
            <a:ext cx="152400" cy="152400"/>
          </a:xfrm>
          <a:prstGeom prst="ellipse">
            <a:avLst/>
          </a:prstGeom>
          <a:solidFill>
            <a:srgbClr val="FF3300"/>
          </a:solidFill>
          <a:ln w="9525">
            <a:solidFill>
              <a:srgbClr val="FF33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2" name="Oval 74"/>
          <p:cNvSpPr>
            <a:spLocks noChangeArrowheads="1"/>
          </p:cNvSpPr>
          <p:nvPr/>
        </p:nvSpPr>
        <p:spPr bwMode="auto">
          <a:xfrm>
            <a:off x="7741040" y="4753903"/>
            <a:ext cx="152400" cy="152400"/>
          </a:xfrm>
          <a:prstGeom prst="ellipse">
            <a:avLst/>
          </a:prstGeom>
          <a:solidFill>
            <a:srgbClr val="FF3300"/>
          </a:solidFill>
          <a:ln w="9525">
            <a:solidFill>
              <a:srgbClr val="FF33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3" name="Oval 75"/>
          <p:cNvSpPr>
            <a:spLocks noChangeArrowheads="1"/>
          </p:cNvSpPr>
          <p:nvPr/>
        </p:nvSpPr>
        <p:spPr bwMode="auto">
          <a:xfrm>
            <a:off x="5759840" y="4766603"/>
            <a:ext cx="152400" cy="152400"/>
          </a:xfrm>
          <a:prstGeom prst="ellipse">
            <a:avLst/>
          </a:prstGeom>
          <a:solidFill>
            <a:srgbClr val="FF3300"/>
          </a:solidFill>
          <a:ln w="9525">
            <a:solidFill>
              <a:srgbClr val="FF33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64" name="Group 94"/>
          <p:cNvGrpSpPr/>
          <p:nvPr/>
        </p:nvGrpSpPr>
        <p:grpSpPr>
          <a:xfrm>
            <a:off x="8699890" y="3623603"/>
            <a:ext cx="1536700" cy="2305050"/>
            <a:chOff x="4600" y="1680"/>
            <a:chExt cx="968" cy="1452"/>
          </a:xfrm>
        </p:grpSpPr>
        <p:grpSp>
          <p:nvGrpSpPr>
            <p:cNvPr id="65" name="Group 77"/>
            <p:cNvGrpSpPr/>
            <p:nvPr/>
          </p:nvGrpSpPr>
          <p:grpSpPr>
            <a:xfrm>
              <a:off x="4920" y="1680"/>
              <a:ext cx="624" cy="456"/>
              <a:chOff x="768" y="936"/>
              <a:chExt cx="624" cy="456"/>
            </a:xfrm>
          </p:grpSpPr>
          <p:sp>
            <p:nvSpPr>
              <p:cNvPr id="75" name="Line 78"/>
              <p:cNvSpPr>
                <a:spLocks noChangeShapeType="1"/>
              </p:cNvSpPr>
              <p:nvPr/>
            </p:nvSpPr>
            <p:spPr bwMode="auto">
              <a:xfrm flipH="1">
                <a:off x="780" y="960"/>
                <a:ext cx="0" cy="432"/>
              </a:xfrm>
              <a:prstGeom prst="line">
                <a:avLst/>
              </a:prstGeom>
              <a:noFill/>
              <a:ln w="57150">
                <a:solidFill>
                  <a:schemeClr val="tx1"/>
                </a:solidFill>
                <a:miter lim="800000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/>
              <a:lstStyle/>
              <a:p>
                <a:endParaRPr lang="zh-CN" altLang="en-US"/>
              </a:p>
            </p:txBody>
          </p:sp>
          <p:sp>
            <p:nvSpPr>
              <p:cNvPr id="76" name="Line 79"/>
              <p:cNvSpPr>
                <a:spLocks noChangeShapeType="1"/>
              </p:cNvSpPr>
              <p:nvPr/>
            </p:nvSpPr>
            <p:spPr bwMode="auto">
              <a:xfrm flipH="1">
                <a:off x="1368" y="936"/>
                <a:ext cx="0" cy="432"/>
              </a:xfrm>
              <a:prstGeom prst="line">
                <a:avLst/>
              </a:prstGeom>
              <a:noFill/>
              <a:ln w="57150">
                <a:solidFill>
                  <a:schemeClr val="tx1"/>
                </a:solidFill>
                <a:miter lim="800000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/>
              <a:lstStyle/>
              <a:p>
                <a:endParaRPr lang="zh-CN" altLang="en-US"/>
              </a:p>
            </p:txBody>
          </p:sp>
          <p:sp>
            <p:nvSpPr>
              <p:cNvPr id="77" name="Line 80"/>
              <p:cNvSpPr>
                <a:spLocks noChangeShapeType="1"/>
              </p:cNvSpPr>
              <p:nvPr/>
            </p:nvSpPr>
            <p:spPr bwMode="auto">
              <a:xfrm>
                <a:off x="768" y="1368"/>
                <a:ext cx="624" cy="0"/>
              </a:xfrm>
              <a:prstGeom prst="line">
                <a:avLst/>
              </a:prstGeom>
              <a:noFill/>
              <a:ln w="57150">
                <a:solidFill>
                  <a:schemeClr val="tx1"/>
                </a:solidFill>
                <a:miter lim="800000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/>
              <a:lstStyle/>
              <a:p>
                <a:endParaRPr lang="zh-CN" altLang="en-US"/>
              </a:p>
            </p:txBody>
          </p:sp>
        </p:grpSp>
        <p:grpSp>
          <p:nvGrpSpPr>
            <p:cNvPr id="66" name="Group 81"/>
            <p:cNvGrpSpPr/>
            <p:nvPr/>
          </p:nvGrpSpPr>
          <p:grpSpPr>
            <a:xfrm>
              <a:off x="4944" y="2688"/>
              <a:ext cx="624" cy="444"/>
              <a:chOff x="2952" y="2448"/>
              <a:chExt cx="624" cy="444"/>
            </a:xfrm>
          </p:grpSpPr>
          <p:sp>
            <p:nvSpPr>
              <p:cNvPr id="72" name="Line 82"/>
              <p:cNvSpPr>
                <a:spLocks noChangeShapeType="1"/>
              </p:cNvSpPr>
              <p:nvPr/>
            </p:nvSpPr>
            <p:spPr bwMode="auto">
              <a:xfrm flipH="1" flipV="1">
                <a:off x="2964" y="2448"/>
                <a:ext cx="0" cy="432"/>
              </a:xfrm>
              <a:prstGeom prst="line">
                <a:avLst/>
              </a:prstGeom>
              <a:noFill/>
              <a:ln w="57150">
                <a:solidFill>
                  <a:schemeClr val="tx1"/>
                </a:solidFill>
                <a:miter lim="800000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/>
              <a:lstStyle/>
              <a:p>
                <a:endParaRPr lang="zh-CN" altLang="en-US"/>
              </a:p>
            </p:txBody>
          </p:sp>
          <p:sp>
            <p:nvSpPr>
              <p:cNvPr id="73" name="Line 83"/>
              <p:cNvSpPr>
                <a:spLocks noChangeShapeType="1"/>
              </p:cNvSpPr>
              <p:nvPr/>
            </p:nvSpPr>
            <p:spPr bwMode="auto">
              <a:xfrm flipH="1" flipV="1">
                <a:off x="3552" y="2460"/>
                <a:ext cx="0" cy="432"/>
              </a:xfrm>
              <a:prstGeom prst="line">
                <a:avLst/>
              </a:prstGeom>
              <a:noFill/>
              <a:ln w="57150">
                <a:solidFill>
                  <a:schemeClr val="tx1"/>
                </a:solidFill>
                <a:miter lim="800000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/>
              <a:lstStyle/>
              <a:p>
                <a:endParaRPr lang="zh-CN" altLang="en-US"/>
              </a:p>
            </p:txBody>
          </p:sp>
          <p:sp>
            <p:nvSpPr>
              <p:cNvPr id="74" name="Line 84"/>
              <p:cNvSpPr>
                <a:spLocks noChangeShapeType="1"/>
              </p:cNvSpPr>
              <p:nvPr/>
            </p:nvSpPr>
            <p:spPr bwMode="auto">
              <a:xfrm flipV="1">
                <a:off x="2952" y="2460"/>
                <a:ext cx="624" cy="0"/>
              </a:xfrm>
              <a:prstGeom prst="line">
                <a:avLst/>
              </a:prstGeom>
              <a:noFill/>
              <a:ln w="57150">
                <a:solidFill>
                  <a:schemeClr val="tx1"/>
                </a:solidFill>
                <a:miter lim="800000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/>
              <a:lstStyle/>
              <a:p>
                <a:endParaRPr lang="zh-CN" altLang="en-US"/>
              </a:p>
            </p:txBody>
          </p:sp>
        </p:grpSp>
        <p:sp>
          <p:nvSpPr>
            <p:cNvPr id="67" name="Text Box 85"/>
            <p:cNvSpPr txBox="1">
              <a:spLocks noChangeArrowheads="1"/>
            </p:cNvSpPr>
            <p:nvPr/>
          </p:nvSpPr>
          <p:spPr bwMode="auto">
            <a:xfrm>
              <a:off x="5064" y="2676"/>
              <a:ext cx="384" cy="4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600" b="1"/>
                <a:t>N</a:t>
              </a:r>
            </a:p>
          </p:txBody>
        </p:sp>
        <p:sp>
          <p:nvSpPr>
            <p:cNvPr id="68" name="Text Box 86"/>
            <p:cNvSpPr txBox="1">
              <a:spLocks noChangeArrowheads="1"/>
            </p:cNvSpPr>
            <p:nvPr/>
          </p:nvSpPr>
          <p:spPr bwMode="auto">
            <a:xfrm>
              <a:off x="5040" y="1680"/>
              <a:ext cx="384" cy="44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4000" b="1"/>
                <a:t>S</a:t>
              </a:r>
            </a:p>
          </p:txBody>
        </p:sp>
        <p:sp>
          <p:nvSpPr>
            <p:cNvPr id="69" name="Oval 87"/>
            <p:cNvSpPr>
              <a:spLocks noChangeArrowheads="1"/>
            </p:cNvSpPr>
            <p:nvPr/>
          </p:nvSpPr>
          <p:spPr bwMode="auto">
            <a:xfrm>
              <a:off x="5064" y="2256"/>
              <a:ext cx="288" cy="288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0" name="Line 88"/>
            <p:cNvSpPr>
              <a:spLocks noChangeShapeType="1"/>
            </p:cNvSpPr>
            <p:nvPr/>
          </p:nvSpPr>
          <p:spPr bwMode="auto">
            <a:xfrm>
              <a:off x="4768" y="2408"/>
              <a:ext cx="288" cy="0"/>
            </a:xfrm>
            <a:prstGeom prst="line">
              <a:avLst/>
            </a:prstGeom>
            <a:noFill/>
            <a:ln w="57150">
              <a:solidFill>
                <a:srgbClr val="800080"/>
              </a:solidFill>
              <a:miter lim="800000"/>
              <a:head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71" name="Text Box 89"/>
            <p:cNvSpPr txBox="1">
              <a:spLocks noChangeArrowheads="1"/>
            </p:cNvSpPr>
            <p:nvPr/>
          </p:nvSpPr>
          <p:spPr bwMode="auto">
            <a:xfrm>
              <a:off x="4600" y="2016"/>
              <a:ext cx="336" cy="48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4400" b="1">
                  <a:solidFill>
                    <a:srgbClr val="800080"/>
                  </a:solidFill>
                  <a:latin typeface="Cataneo BT" panose="03020802040502060804" pitchFamily="66" charset="0"/>
                </a:rPr>
                <a:t>v</a:t>
              </a:r>
            </a:p>
          </p:txBody>
        </p:sp>
      </p:grpSp>
      <p:grpSp>
        <p:nvGrpSpPr>
          <p:cNvPr id="78" name="Group 95"/>
          <p:cNvGrpSpPr/>
          <p:nvPr/>
        </p:nvGrpSpPr>
        <p:grpSpPr>
          <a:xfrm>
            <a:off x="9576190" y="4690403"/>
            <a:ext cx="165100" cy="152400"/>
            <a:chOff x="2504" y="2584"/>
            <a:chExt cx="104" cy="96"/>
          </a:xfrm>
        </p:grpSpPr>
        <p:sp>
          <p:nvSpPr>
            <p:cNvPr id="79" name="Line 96"/>
            <p:cNvSpPr>
              <a:spLocks noChangeShapeType="1"/>
            </p:cNvSpPr>
            <p:nvPr/>
          </p:nvSpPr>
          <p:spPr bwMode="auto">
            <a:xfrm>
              <a:off x="2504" y="2584"/>
              <a:ext cx="96" cy="96"/>
            </a:xfrm>
            <a:prstGeom prst="line">
              <a:avLst/>
            </a:prstGeom>
            <a:noFill/>
            <a:ln w="57150">
              <a:solidFill>
                <a:srgbClr val="FF3300"/>
              </a:solidFill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80" name="Line 97"/>
            <p:cNvSpPr>
              <a:spLocks noChangeShapeType="1"/>
            </p:cNvSpPr>
            <p:nvPr/>
          </p:nvSpPr>
          <p:spPr bwMode="auto">
            <a:xfrm rot="-5400000">
              <a:off x="2512" y="2584"/>
              <a:ext cx="96" cy="96"/>
            </a:xfrm>
            <a:prstGeom prst="line">
              <a:avLst/>
            </a:prstGeom>
            <a:noFill/>
            <a:ln w="57150">
              <a:solidFill>
                <a:srgbClr val="FF3300"/>
              </a:solidFill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 animBg="1"/>
      <p:bldP spid="62" grpId="1" animBg="1"/>
      <p:bldP spid="63" grpId="2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708073" y="289136"/>
            <a:ext cx="53175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■讨论交流■太空悬绳发电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5060262" y="1014588"/>
            <a:ext cx="6997626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3200" b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1992</a:t>
            </a:r>
            <a:r>
              <a:rPr lang="zh-CN" altLang="en-US" sz="3200" b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年</a:t>
            </a:r>
            <a:r>
              <a:rPr lang="en-US" altLang="zh-CN" sz="3200" b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7</a:t>
            </a:r>
            <a:r>
              <a:rPr lang="zh-CN" altLang="en-US" sz="3200" b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月，美国“阿特兰蒂斯”号航天飞机进行了卫星悬绳发电实验：航天飞机在地球赤道上空离地面约</a:t>
            </a:r>
            <a:r>
              <a:rPr lang="en-US" altLang="zh-CN" sz="3200" b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3000km</a:t>
            </a:r>
            <a:r>
              <a:rPr lang="zh-CN" altLang="en-US" sz="3200" b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处由东向西飞行，相对地的速度大约</a:t>
            </a:r>
            <a:r>
              <a:rPr lang="en-US" altLang="zh-CN" sz="3200" b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6.5×10</a:t>
            </a:r>
            <a:r>
              <a:rPr lang="en-US" altLang="zh-CN" sz="3200" b="1" baseline="3000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3</a:t>
            </a:r>
            <a:r>
              <a:rPr lang="en-US" altLang="zh-CN" sz="3200" b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m/s</a:t>
            </a:r>
            <a:r>
              <a:rPr lang="zh-CN" altLang="en-US" sz="3200" b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。从航天飞机向地心方向发射一颗卫星，卫星携带一根长</a:t>
            </a:r>
            <a:r>
              <a:rPr lang="en-US" altLang="zh-CN" sz="3200" b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20km</a:t>
            </a:r>
            <a:r>
              <a:rPr lang="zh-CN" altLang="en-US" sz="3200" b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的金属悬绳，使这根悬绳与地磁场垂直，做切割磁感线运动。运动过程中，悬绳、航天飞机、卫星和大气层的电离层形成回路。</a:t>
            </a:r>
            <a:endParaRPr lang="en-US" altLang="zh-CN" sz="3200" b="1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205424" y="4800605"/>
            <a:ext cx="3685733" cy="5144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200"/>
              </a:lnSpc>
            </a:pPr>
            <a:r>
              <a:rPr lang="zh-CN" altLang="en-US" sz="3200" b="1">
                <a:ln w="0"/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这种方式能发电吗？</a:t>
            </a:r>
          </a:p>
        </p:txBody>
      </p:sp>
      <p:sp>
        <p:nvSpPr>
          <p:cNvPr id="2" name="矩形 1"/>
          <p:cNvSpPr/>
          <p:nvPr/>
        </p:nvSpPr>
        <p:spPr>
          <a:xfrm>
            <a:off x="1036320" y="5808207"/>
            <a:ext cx="9623147" cy="7606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b="1">
                <a:ln w="0"/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</a:rPr>
              <a:t>根据电磁感应现象，怎样在导体中产生持续的电流？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555" y="1295243"/>
            <a:ext cx="4357813" cy="3140953"/>
          </a:xfrm>
          <a:prstGeom prst="rect">
            <a:avLst/>
          </a:prstGeom>
        </p:spPr>
      </p:pic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52488" y="932932"/>
            <a:ext cx="2492375" cy="300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图片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719513" y="1283769"/>
            <a:ext cx="2490787" cy="2668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图片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584950" y="932932"/>
            <a:ext cx="2490788" cy="300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文本框 12"/>
          <p:cNvSpPr txBox="1"/>
          <p:nvPr/>
        </p:nvSpPr>
        <p:spPr>
          <a:xfrm>
            <a:off x="1029203" y="4861539"/>
            <a:ext cx="4498975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</a:rPr>
              <a:t>电流方向：</a:t>
            </a:r>
            <a:r>
              <a:rPr lang="en-US" altLang="zh-CN" sz="3200" i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</a:rPr>
              <a:t>d</a:t>
            </a:r>
            <a:r>
              <a:rPr lang="zh-CN" altLang="en-US" sz="32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</a:rPr>
              <a:t>→</a:t>
            </a:r>
            <a:r>
              <a:rPr lang="en-US" altLang="zh-CN" sz="3200" i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</a:rPr>
              <a:t>c</a:t>
            </a:r>
            <a:r>
              <a:rPr lang="zh-CN" altLang="en-US" sz="32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</a:rPr>
              <a:t>→</a:t>
            </a:r>
            <a:r>
              <a:rPr lang="en-US" altLang="zh-CN" sz="3200" i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</a:rPr>
              <a:t>b</a:t>
            </a:r>
            <a:r>
              <a:rPr lang="zh-CN" altLang="en-US" sz="32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</a:rPr>
              <a:t>→</a:t>
            </a:r>
            <a:r>
              <a:rPr lang="en-US" altLang="zh-CN" sz="3200" i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</a:rPr>
              <a:t>a</a:t>
            </a:r>
            <a:endParaRPr lang="zh-CN" altLang="en-US" sz="3200" i="1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939780" y="4861539"/>
            <a:ext cx="4498975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</a:rPr>
              <a:t>电流方向：</a:t>
            </a:r>
            <a:r>
              <a:rPr lang="en-US" altLang="zh-CN" sz="3200" i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</a:rPr>
              <a:t>a</a:t>
            </a:r>
            <a:r>
              <a:rPr lang="zh-CN" altLang="en-US" sz="32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</a:rPr>
              <a:t>→</a:t>
            </a:r>
            <a:r>
              <a:rPr lang="en-US" altLang="zh-CN" sz="3200" i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</a:rPr>
              <a:t>b</a:t>
            </a:r>
            <a:r>
              <a:rPr lang="zh-CN" altLang="en-US" sz="32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</a:rPr>
              <a:t>→</a:t>
            </a:r>
            <a:r>
              <a:rPr lang="en-US" altLang="zh-CN" sz="3200" i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</a:rPr>
              <a:t>c</a:t>
            </a:r>
            <a:r>
              <a:rPr lang="zh-CN" altLang="en-US" sz="32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</a:rPr>
              <a:t>→</a:t>
            </a:r>
            <a:r>
              <a:rPr lang="en-US" altLang="zh-CN" sz="3200" i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</a:rPr>
              <a:t>d</a:t>
            </a:r>
            <a:endParaRPr lang="zh-CN" altLang="en-US" sz="3200" i="1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65957" y="4060720"/>
            <a:ext cx="2867025" cy="584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</a:rPr>
              <a:t>电流大小为零</a:t>
            </a:r>
            <a:endParaRPr lang="zh-CN" altLang="en-US" sz="3200" i="1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907632" y="4060720"/>
            <a:ext cx="1995227" cy="584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</a:rPr>
              <a:t>电流最大</a:t>
            </a:r>
            <a:endParaRPr lang="zh-CN" altLang="en-US" sz="3200" i="1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469229" y="4060720"/>
            <a:ext cx="2867025" cy="584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</a:rPr>
              <a:t>电流大小为零</a:t>
            </a:r>
            <a:endParaRPr lang="zh-CN" altLang="en-US" sz="3200" i="1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9710904" y="4060720"/>
            <a:ext cx="1995227" cy="584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</a:rPr>
              <a:t>电流最大</a:t>
            </a:r>
            <a:endParaRPr lang="zh-CN" altLang="en-US" sz="3200" i="1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450387" y="1319095"/>
            <a:ext cx="2490788" cy="2614212"/>
          </a:xfrm>
          <a:prstGeom prst="rect">
            <a:avLst/>
          </a:prstGeom>
        </p:spPr>
      </p:pic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1"/>
      <p:bldP spid="15" grpId="2"/>
      <p:bldP spid="16" grpId="3"/>
      <p:bldP spid="17" grpId="4"/>
      <p:bldP spid="18" grpId="5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OS" val="Unix 3.10 unknown"/>
  <p:tag name="AS_RELEASE_DATE" val="2017.06.20"/>
  <p:tag name="AS_TITLE" val="Aspose.Slides for Java"/>
  <p:tag name="AS_VERSION" val="17.6"/>
</p:tagLst>
</file>

<file path=ppt/theme/theme1.xml><?xml version="1.0" encoding="utf-8"?>
<a:theme xmlns:a="http://schemas.openxmlformats.org/drawingml/2006/main" name="剪切">
  <a:themeElements>
    <a:clrScheme name="剪切">
      <a:dk1>
        <a:sysClr val="windowText" lastClr="000000"/>
      </a:dk1>
      <a:lt1>
        <a:sysClr val="window" lastClr="FFFF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剪切">
      <a:majorFont>
        <a:latin typeface="Franklin Gothic Book"/>
        <a:ea typeface="Arial"/>
        <a:cs typeface="Arial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/>
        <a:ea typeface="Arial"/>
        <a:cs typeface="Arial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剪切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1057</Words>
  <Application>Microsoft Office PowerPoint</Application>
  <PresentationFormat>自定义</PresentationFormat>
  <Paragraphs>70</Paragraphs>
  <Slides>12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3" baseType="lpstr">
      <vt:lpstr>剪切</vt:lpstr>
      <vt:lpstr>8.1电磁感应现象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8.1电磁感应现象</dc:title>
  <cp:lastModifiedBy>User</cp:lastModifiedBy>
  <cp:revision>1</cp:revision>
  <cp:lastPrinted>2020-09-23T09:52:02Z</cp:lastPrinted>
  <dcterms:created xsi:type="dcterms:W3CDTF">2020-09-23T09:52:02Z</dcterms:created>
  <dcterms:modified xsi:type="dcterms:W3CDTF">2021-10-10T02:06:53Z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