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oleObject"/>
  <Default Extension="bin" ContentType="application/vnd.openxmlformats-officedocument.oleObject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409" r:id="rId2"/>
    <p:sldId id="410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7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68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Relationship Id="rId2" Type="http://schemas.openxmlformats.org/officeDocument/2006/relationships/image" Target="../media/image3.emf" /><Relationship Id="rId3" Type="http://schemas.openxmlformats.org/officeDocument/2006/relationships/image" Target="../media/image4.emf" /><Relationship Id="rId4" Type="http://schemas.openxmlformats.org/officeDocument/2006/relationships/image" Target="../media/image5.emf" /><Relationship Id="rId5" Type="http://schemas.openxmlformats.org/officeDocument/2006/relationships/image" Target="../media/image6.emf" /><Relationship Id="rId6" Type="http://schemas.openxmlformats.org/officeDocument/2006/relationships/image" Target="../media/image7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Relationship Id="rId2" Type="http://schemas.openxmlformats.org/officeDocument/2006/relationships/image" Target="../media/image13.emf" /><Relationship Id="rId3" Type="http://schemas.openxmlformats.org/officeDocument/2006/relationships/image" Target="../media/image14.emf" /><Relationship Id="rId4" Type="http://schemas.openxmlformats.org/officeDocument/2006/relationships/image" Target="../media/image15.emf" /><Relationship Id="rId5" Type="http://schemas.openxmlformats.org/officeDocument/2006/relationships/image" Target="../media/image16.emf" /><Relationship Id="rId6" Type="http://schemas.openxmlformats.org/officeDocument/2006/relationships/image" Target="../media/image17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Relationship Id="rId3" Type="http://schemas.openxmlformats.org/officeDocument/2006/relationships/image" Target="../media/image20.emf" /><Relationship Id="rId4" Type="http://schemas.openxmlformats.org/officeDocument/2006/relationships/image" Target="../media/image21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emf" /><Relationship Id="rId3" Type="http://schemas.openxmlformats.org/officeDocument/2006/relationships/image" Target="../media/image25.emf" /><Relationship Id="rId4" Type="http://schemas.openxmlformats.org/officeDocument/2006/relationships/image" Target="../media/image26.emf" /><Relationship Id="rId5" Type="http://schemas.openxmlformats.org/officeDocument/2006/relationships/image" Target="../media/image27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同侧圆角矩形 7">
            <a:hlinkClick action="ppaction://noaction"/>
          </p:cNvPr>
          <p:cNvSpPr/>
          <p:nvPr userDrawn="1"/>
        </p:nvSpPr>
        <p:spPr>
          <a:xfrm>
            <a:off x="4795938" y="469877"/>
            <a:ext cx="1822709" cy="431244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名师考点精讲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57.xml" /><Relationship Id="rId14" Type="http://schemas.openxmlformats.org/officeDocument/2006/relationships/tags" Target="../tags/tag58.xml" /><Relationship Id="rId15" Type="http://schemas.openxmlformats.org/officeDocument/2006/relationships/tags" Target="../tags/tag59.xml" /><Relationship Id="rId16" Type="http://schemas.openxmlformats.org/officeDocument/2006/relationships/tags" Target="../tags/tag60.xml" /><Relationship Id="rId17" Type="http://schemas.openxmlformats.org/officeDocument/2006/relationships/tags" Target="../tags/tag61.xml" /><Relationship Id="rId18" Type="http://schemas.openxmlformats.org/officeDocument/2006/relationships/image" Target="../media/image1.jpeg" /><Relationship Id="rId19" Type="http://schemas.openxmlformats.org/officeDocument/2006/relationships/tags" Target="../tags/tag62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5.docx" TargetMode="Internal" /><Relationship Id="rId3" Type="http://schemas.openxmlformats.org/officeDocument/2006/relationships/image" Target="../media/image29.emf" /><Relationship Id="rId4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Relationship Id="rId3" Type="http://schemas.openxmlformats.org/officeDocument/2006/relationships/tags" Target="../tags/tag6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5.bin" TargetMode="Internal" /><Relationship Id="rId11" Type="http://schemas.openxmlformats.org/officeDocument/2006/relationships/image" Target="../media/image6.emf" /><Relationship Id="rId12" Type="http://schemas.openxmlformats.org/officeDocument/2006/relationships/oleObject" Target="../embeddings/oleObject6.bin" TargetMode="Internal" /><Relationship Id="rId13" Type="http://schemas.openxmlformats.org/officeDocument/2006/relationships/image" Target="../media/image7.emf" /><Relationship Id="rId14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e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.e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4.emf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5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.docx" TargetMode="Internal" /><Relationship Id="rId3" Type="http://schemas.openxmlformats.org/officeDocument/2006/relationships/image" Target="../media/image8.emf" /><Relationship Id="rId4" Type="http://schemas.openxmlformats.org/officeDocument/2006/relationships/vmlDrawing" Target="../drawings/vmlDrawing2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2.docx" TargetMode="Internal" /><Relationship Id="rId3" Type="http://schemas.openxmlformats.org/officeDocument/2006/relationships/image" Target="../media/image9.emf" /><Relationship Id="rId4" Type="http://schemas.openxmlformats.org/officeDocument/2006/relationships/vmlDrawing" Target="../drawings/vmlDrawing3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oleObject" Target="../embeddings/Document3.docx" TargetMode="Internal" /><Relationship Id="rId4" Type="http://schemas.openxmlformats.org/officeDocument/2006/relationships/image" Target="../media/image11.emf" /><Relationship Id="rId5" Type="http://schemas.openxmlformats.org/officeDocument/2006/relationships/vmlDrawing" Target="../drawings/vmlDrawing4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1.bin" TargetMode="Internal" /><Relationship Id="rId11" Type="http://schemas.openxmlformats.org/officeDocument/2006/relationships/image" Target="../media/image16.emf" /><Relationship Id="rId12" Type="http://schemas.openxmlformats.org/officeDocument/2006/relationships/oleObject" Target="../embeddings/oleObject12.bin" TargetMode="Internal" /><Relationship Id="rId13" Type="http://schemas.openxmlformats.org/officeDocument/2006/relationships/image" Target="../media/image17.emf" /><Relationship Id="rId14" Type="http://schemas.openxmlformats.org/officeDocument/2006/relationships/vmlDrawing" Target="../drawings/vmlDrawing5.v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12.emf" /><Relationship Id="rId4" Type="http://schemas.openxmlformats.org/officeDocument/2006/relationships/oleObject" Target="../embeddings/oleObject8.bin" TargetMode="Internal" /><Relationship Id="rId5" Type="http://schemas.openxmlformats.org/officeDocument/2006/relationships/image" Target="../media/image13.emf" /><Relationship Id="rId6" Type="http://schemas.openxmlformats.org/officeDocument/2006/relationships/oleObject" Target="../embeddings/oleObject9.bin" TargetMode="Internal" /><Relationship Id="rId7" Type="http://schemas.openxmlformats.org/officeDocument/2006/relationships/image" Target="../media/image14.emf" /><Relationship Id="rId8" Type="http://schemas.openxmlformats.org/officeDocument/2006/relationships/oleObject" Target="../embeddings/oleObject10.bin" TargetMode="Internal" /><Relationship Id="rId9" Type="http://schemas.openxmlformats.org/officeDocument/2006/relationships/image" Target="../media/image15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.v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18.emf" /><Relationship Id="rId4" Type="http://schemas.openxmlformats.org/officeDocument/2006/relationships/oleObject" Target="../embeddings/oleObject14.bin" TargetMode="Internal" /><Relationship Id="rId5" Type="http://schemas.openxmlformats.org/officeDocument/2006/relationships/image" Target="../media/image19.emf" /><Relationship Id="rId6" Type="http://schemas.openxmlformats.org/officeDocument/2006/relationships/oleObject" Target="../embeddings/oleObject15.bin" TargetMode="Internal" /><Relationship Id="rId7" Type="http://schemas.openxmlformats.org/officeDocument/2006/relationships/image" Target="../media/image20.emf" /><Relationship Id="rId8" Type="http://schemas.openxmlformats.org/officeDocument/2006/relationships/oleObject" Target="../embeddings/oleObject16.bin" TargetMode="Internal" /><Relationship Id="rId9" Type="http://schemas.openxmlformats.org/officeDocument/2006/relationships/image" Target="../media/image21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4.docx" TargetMode="Internal" /><Relationship Id="rId3" Type="http://schemas.openxmlformats.org/officeDocument/2006/relationships/image" Target="../media/image22.emf" /><Relationship Id="rId4" Type="http://schemas.openxmlformats.org/officeDocument/2006/relationships/vmlDrawing" Target="../drawings/vmlDrawing7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21.bin" TargetMode="Internal" /><Relationship Id="rId11" Type="http://schemas.openxmlformats.org/officeDocument/2006/relationships/image" Target="../media/image27.emf" /><Relationship Id="rId12" Type="http://schemas.openxmlformats.org/officeDocument/2006/relationships/vmlDrawing" Target="../drawings/vmlDrawing8.vml" /><Relationship Id="rId2" Type="http://schemas.openxmlformats.org/officeDocument/2006/relationships/oleObject" Target="../embeddings/oleObject17.bin" TargetMode="Internal" /><Relationship Id="rId3" Type="http://schemas.openxmlformats.org/officeDocument/2006/relationships/image" Target="../media/image23.emf" /><Relationship Id="rId4" Type="http://schemas.openxmlformats.org/officeDocument/2006/relationships/oleObject" Target="../embeddings/oleObject18.bin" TargetMode="Internal" /><Relationship Id="rId5" Type="http://schemas.openxmlformats.org/officeDocument/2006/relationships/image" Target="../media/image24.emf" /><Relationship Id="rId6" Type="http://schemas.openxmlformats.org/officeDocument/2006/relationships/oleObject" Target="../embeddings/oleObject19.bin" TargetMode="Internal" /><Relationship Id="rId7" Type="http://schemas.openxmlformats.org/officeDocument/2006/relationships/image" Target="../media/image25.emf" /><Relationship Id="rId8" Type="http://schemas.openxmlformats.org/officeDocument/2006/relationships/oleObject" Target="../embeddings/oleObject20.bin" TargetMode="Internal" /><Relationship Id="rId9" Type="http://schemas.openxmlformats.org/officeDocument/2006/relationships/image" Target="../media/image26.e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/>
              <a:t>电压  电阻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83345" y="5763895"/>
            <a:ext cx="2922270" cy="800735"/>
          </a:xfrm>
        </p:spPr>
        <p:txBody>
          <a:bodyPr/>
          <a:lstStyle/>
          <a:p>
            <a:r>
              <a:rPr lang="zh-CN" altLang="en-US" sz="3200"/>
              <a:t>一轮系统复习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61093" y="657731"/>
            <a:ext cx="5902960" cy="60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实验一：探究串、并联电路电压</a:t>
            </a:r>
            <a:r>
              <a:rPr lang="zh-CN" altLang="zh-CN" sz="28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规律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84200" y="1370965"/>
            <a:ext cx="11024235" cy="525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命题点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800" b="1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画电路图或连接实物图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连电路时开关要断开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电压表的使用或读数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电压表问题分析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指针反偏、指针偏转角度较小、指针偏转角度过大以至到达最右端等问题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电路故障分析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闭合开关灯不亮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改变电源电压或换用不同规格的灯多次测量的目的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保证总结得出的实验规律的普遍性和正确性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实验数据的分析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7.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实验结论的得出及结论的应用</a:t>
            </a:r>
            <a:endParaRPr lang="zh-CN" altLang="zh-CN" sz="2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341539" y="3399798"/>
            <a:ext cx="11146971" cy="274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2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NEU-BZ-S92" panose="02020503000000020003" pitchFamily="18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连接电路时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至少需要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根导线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实验中应选择规格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的小灯泡。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两端电压时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发现电压表示数为零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原因可能是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填出一种即可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小芳保持电压表的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连接点不动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只断开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并改接到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连接点上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两端电压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她能否测出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两端电压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理由是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    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rcRect t="25763"/>
          <a:stretch>
            <a:fillRect/>
          </a:stretch>
        </p:blipFill>
        <p:spPr>
          <a:xfrm>
            <a:off x="977900" y="1068070"/>
            <a:ext cx="8342630" cy="2131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7495" y="546100"/>
            <a:ext cx="7202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针对练习：在探究</a:t>
            </a:r>
            <a:r>
              <a:rPr lang="en-US" altLang="zh-CN" sz="2800"/>
              <a:t>“</a:t>
            </a:r>
            <a:r>
              <a:rPr lang="zh-CN" altLang="en-US" sz="2800"/>
              <a:t>串并联电路电压</a:t>
            </a:r>
            <a:r>
              <a:rPr lang="en-US" altLang="zh-CN" sz="2800"/>
              <a:t>”</a:t>
            </a:r>
            <a:r>
              <a:rPr lang="zh-CN" altLang="en-US" sz="2800"/>
              <a:t>活动中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9789160" y="3399790"/>
            <a:ext cx="829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不同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88635" y="3399790"/>
            <a:ext cx="482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0855" y="5688965"/>
            <a:ext cx="411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电压表</a:t>
            </a:r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正负接线柱接反了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28210" y="5688965"/>
            <a:ext cx="1343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不能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63990" y="4286250"/>
            <a:ext cx="725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L</a:t>
            </a:r>
            <a:r>
              <a:rPr lang="en-US" altLang="zh-CN" sz="2400" baseline="-25000">
                <a:solidFill>
                  <a:srgbClr val="FF0000"/>
                </a:solidFill>
              </a:rPr>
              <a:t>2</a:t>
            </a:r>
            <a:endParaRPr lang="en-US" altLang="zh-CN" sz="2400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871855" y="1288415"/>
            <a:ext cx="107981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ea typeface="Times New Roman" panose="02020603050405020304" pitchFamily="18" charset="0"/>
              </a:rPr>
              <a:t>(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4  )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小明分别测出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BC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间的电压并记录在如下表格中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分析实验数据得出结论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串联电路总电压等于各部分电路两端电压之和。请对小明的做法进行评价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    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改进方法是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                               </a:t>
            </a:r>
            <a:r>
              <a:rPr lang="en-US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308100" y="3895090"/>
          <a:ext cx="8790940" cy="15322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文档" r:id="rId2" imgW="3896995" imgH="562610" progId="">
                  <p:embed/>
                </p:oleObj>
              </mc:Choice>
              <mc:Fallback>
                <p:oleObj name="文档" r:id="rId2" imgW="3896995" imgH="56261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08100" y="3895090"/>
                        <a:ext cx="8790940" cy="1532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54480" y="2402205"/>
            <a:ext cx="3424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一次实验具有偶然性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9560" y="2402205"/>
            <a:ext cx="503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更换不同规格的灯泡</a:t>
            </a:r>
            <a:r>
              <a:rPr lang="en-US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sym typeface="+mn-ea"/>
              </a:rPr>
              <a:t>,</a:t>
            </a:r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多做几次实验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78724" y="459091"/>
            <a:ext cx="6851015" cy="681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实验三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3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探究影响导体电阻大小的因素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248920" y="1141095"/>
            <a:ext cx="1169416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命题点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电路连接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电表量程的选择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转换法的应用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电源提供电压不变的情况下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根据电流的变化比较导体电阻的大小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控制变量法的应用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探究导体电阻与导体材料关系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应选取横截面积、长度均相同的不同材料制成的导体。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探究导体电阻与导体长度关系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选取同种材料制成的横截面积相同、长度不同的导体。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探究导体电阻与导体横截面积关系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选取同种材料制成长度相同、横截面积不同导体。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电阻与温度的关系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实验结论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5" name="文本框 115714"/>
          <p:cNvSpPr txBox="1"/>
          <p:nvPr/>
        </p:nvSpPr>
        <p:spPr>
          <a:xfrm>
            <a:off x="2819400" y="5791200"/>
            <a:ext cx="632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15716" name="矩形 115715"/>
          <p:cNvSpPr/>
          <p:nvPr/>
        </p:nvSpPr>
        <p:spPr>
          <a:xfrm>
            <a:off x="440055" y="441960"/>
            <a:ext cx="10721340" cy="29533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针对练习：</a:t>
            </a:r>
            <a:r>
              <a:rPr lang="en-US" altLang="zh-CN" sz="2800">
                <a:latin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</a:rPr>
              <a:t>、</a:t>
            </a:r>
            <a:r>
              <a:rPr lang="zh-CN" altLang="en-US" sz="2400">
                <a:latin typeface="Times New Roman" panose="02020603050405020304" pitchFamily="18" charset="0"/>
              </a:rPr>
              <a:t>在温度一定的条件下</a:t>
            </a:r>
            <a:r>
              <a:rPr lang="en-US" altLang="zh-CN" sz="2400">
                <a:latin typeface="Times New Roman" panose="02020603050405020304" pitchFamily="18" charset="0"/>
              </a:rPr>
              <a:t>,</a:t>
            </a:r>
            <a:r>
              <a:rPr lang="zh-CN" altLang="en-US" sz="2400">
                <a:latin typeface="Times New Roman" panose="02020603050405020304" pitchFamily="18" charset="0"/>
              </a:rPr>
              <a:t>做“研究决定导体电阻大小因素”的实验，采用了控制变量的方法。下表给出了实验中所用的导体情况，选择</a:t>
            </a:r>
            <a:r>
              <a:rPr lang="en-US" altLang="zh-CN" sz="2400">
                <a:latin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</a:rPr>
              <a:t>F</a:t>
            </a:r>
            <a:r>
              <a:rPr lang="zh-CN" altLang="en-US" sz="2400">
                <a:latin typeface="Times New Roman" panose="02020603050405020304" pitchFamily="18" charset="0"/>
              </a:rPr>
              <a:t>两根导体进行对比，是为了研究导体电阻的大小与</a:t>
            </a:r>
            <a:r>
              <a:rPr lang="zh-CN" altLang="en-US" sz="2400" u="sng">
                <a:latin typeface="Times New Roman" panose="02020603050405020304" pitchFamily="18" charset="0"/>
              </a:rPr>
              <a:t>               </a:t>
            </a:r>
            <a:r>
              <a:rPr lang="zh-CN" altLang="en-US" sz="2400">
                <a:latin typeface="Times New Roman" panose="02020603050405020304" pitchFamily="18" charset="0"/>
              </a:rPr>
              <a:t>是否有关；选择</a:t>
            </a:r>
            <a:r>
              <a:rPr lang="en-US" altLang="zh-CN" sz="2400">
                <a:latin typeface="Times New Roman" panose="02020603050405020304" pitchFamily="18" charset="0"/>
              </a:rPr>
              <a:t>C</a:t>
            </a:r>
            <a:r>
              <a:rPr lang="zh-CN" altLang="en-US" sz="2400">
                <a:latin typeface="Times New Roman" panose="02020603050405020304" pitchFamily="18" charset="0"/>
              </a:rPr>
              <a:t>和</a:t>
            </a:r>
            <a:r>
              <a:rPr lang="zh-CN" altLang="en-US" sz="2400" u="sng">
                <a:latin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</a:rPr>
              <a:t>两根导体进行对比，是为了研究导体电阻与长度的关系；</a:t>
            </a:r>
            <a:r>
              <a:rPr lang="zh-CN" altLang="en-US" sz="2400">
                <a:latin typeface="Arial" panose="020b0604020202020204" pitchFamily="34" charset="0"/>
              </a:rPr>
              <a:t>为了研究导体电阻与</a:t>
            </a:r>
            <a:r>
              <a:rPr lang="zh-CN" altLang="en-US" sz="2400">
                <a:latin typeface="Times New Roman" panose="02020603050405020304" pitchFamily="18" charset="0"/>
              </a:rPr>
              <a:t>横截面积的关系，应选择的两根导体是</a:t>
            </a:r>
            <a:r>
              <a:rPr lang="zh-CN" altLang="en-US" sz="2400" u="sng">
                <a:latin typeface="Times New Roman" panose="02020603050405020304" pitchFamily="18" charset="0"/>
              </a:rPr>
              <a:t>           </a:t>
            </a:r>
            <a:r>
              <a:rPr lang="zh-CN" altLang="en-US" sz="2400">
                <a:latin typeface="Times New Roman" panose="02020603050405020304" pitchFamily="18" charset="0"/>
              </a:rPr>
              <a:t>。（填写导体的代号）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15798" name="表格 11579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21560" y="3858895"/>
          <a:ext cx="8006715" cy="2305050"/>
        </p:xfrm>
        <a:graphic>
          <a:graphicData uri="http://schemas.openxmlformats.org/drawingml/2006/table">
            <a:tbl>
              <a:tblPr/>
              <a:tblGrid>
                <a:gridCol w="1672590"/>
                <a:gridCol w="897890"/>
                <a:gridCol w="791845"/>
                <a:gridCol w="1036955"/>
                <a:gridCol w="852170"/>
                <a:gridCol w="838835"/>
                <a:gridCol w="869315"/>
                <a:gridCol w="1047115"/>
              </a:tblGrid>
              <a:tr h="51816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导体代号</a:t>
                      </a:r>
                      <a:endParaRPr lang="zh-CN" alt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A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D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E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F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G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4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/>
                        <a:t>长度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米</a:t>
                      </a: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0.5</a:t>
                      </a: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1.5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1.0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1.5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0.5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/>
                        <a:t>横截面积</a:t>
                      </a:r>
                      <a:endParaRPr lang="en-US" alt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3.2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0.8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0.8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1.2</a:t>
                      </a:r>
                      <a:endParaRPr lang="en-US" alt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31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材料</a:t>
                      </a:r>
                      <a:endParaRPr lang="zh-CN" altLang="en-US" sz="24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锰铜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钨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/>
                        <a:t>镍铬丝</a:t>
                      </a:r>
                      <a:endParaRPr lang="zh-CN" alt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锰铜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钨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/>
                        <a:t>锰铜</a:t>
                      </a:r>
                      <a:endParaRPr lang="zh-CN" alt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/>
                        <a:t>镍铬丝</a:t>
                      </a:r>
                      <a:endParaRPr lang="zh-CN" alt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675640" y="423545"/>
            <a:ext cx="10647680" cy="4431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、学习了电学知识后,小明对影响电阻大小的部分因素进行了进一步的探究。器材有:开关、电流表、电源(电压恒为1.5 V)各一个,三根完全相同的合金丝,导线若干。</a:t>
            </a:r>
            <a:endParaRPr lang="en-US" altLang="zh-CN" sz="2400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mtClean="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mtClean="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3235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【实验过程】电路如图甲所示。将合金丝以不同方式分别接入电路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2400" i="1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之间,闭合S后,记录的数据如下表。</a:t>
            </a:r>
            <a:endParaRPr lang="zh-CN" altLang="en-US" sz="2400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12" y="1817141"/>
            <a:ext cx="4002926" cy="1643074"/>
          </a:xfrm>
          <a:prstGeom prst="rect">
            <a:avLst/>
          </a:prstGeom>
        </p:spPr>
      </p:pic>
      <p:graphicFrame>
        <p:nvGraphicFramePr>
          <p:cNvPr id="4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30275" y="5159375"/>
          <a:ext cx="9806940" cy="1315720"/>
        </p:xfrm>
        <a:graphic>
          <a:graphicData uri="http://schemas.openxmlformats.org/drawingml/2006/table">
            <a:tbl>
              <a:tblPr/>
              <a:tblGrid>
                <a:gridCol w="1634490"/>
                <a:gridCol w="1634490"/>
                <a:gridCol w="1634490"/>
                <a:gridCol w="1634490"/>
                <a:gridCol w="1634490"/>
                <a:gridCol w="1634490"/>
              </a:tblGrid>
              <a:tr h="54864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连接方式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一根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两根串联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三根串联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两根并联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三根并联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</a:tr>
              <a:tr h="76708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电流表读数/A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0.3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0.2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1.2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000" kern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1.8</a:t>
                      </a:r>
                      <a:endParaRPr lang="zh-CN" altLang="en-US" sz="2000" kern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宋体" panose="02010600030101010101" pitchFamily="2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39750" y="626745"/>
            <a:ext cx="10919460" cy="5539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回答下列问题: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(1)图乙是一根合金丝接入电路时电流表的读数,请将其填入表格中。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(2)导体电阻的大小跟材料、长度和横截面积的关系。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A.电阻的大小与长度的关系是: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</a:t>
            </a:r>
            <a:r>
              <a:rPr lang="en-US" altLang="zh-CN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B.电阻的大小与横截面积的关系是: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</a:t>
            </a:r>
            <a:r>
              <a:rPr lang="en-US" altLang="zh-CN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(3)进行多次测量的目的是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en-US" altLang="zh-CN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(4)此实验也可得出电流与电阻的关系是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</a:t>
            </a:r>
            <a:r>
              <a:rPr lang="en-US" altLang="zh-CN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sz="2400"/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【拓展】用上述合金材料制成长1 m、横截面积1 mm</a:t>
            </a:r>
            <a:r>
              <a:rPr lang="zh-CN" altLang="en-US" sz="2400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的电阻丝的阻值为1 Ω。而实验中所用合金丝的横</a:t>
            </a:r>
            <a:br>
              <a:rPr sz="2400"/>
            </a:b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截面积为0.5 mm</a:t>
            </a:r>
            <a:r>
              <a:rPr lang="zh-CN" altLang="en-US" sz="2400" kern="0" baseline="5900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,则一根合金丝的电阻为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Ω,长度为</a:t>
            </a:r>
            <a:r>
              <a:rPr lang="zh-CN" altLang="en-US" sz="2400" u="sng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2400" kern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m。</a:t>
            </a:r>
            <a:endParaRPr lang="zh-CN" altLang="en-US" sz="2400" kern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264900" y="105918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3" name="矩形 9"/>
          <p:cNvSpPr/>
          <p:nvPr/>
        </p:nvSpPr>
        <p:spPr>
          <a:xfrm>
            <a:off x="1056005" y="767080"/>
            <a:ext cx="518477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　电压的作用和单位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61445" name="对象 61444"/>
          <p:cNvGraphicFramePr>
            <a:graphicFrameLocks noChangeAspect="1"/>
          </p:cNvGraphicFramePr>
          <p:nvPr/>
        </p:nvGraphicFramePr>
        <p:xfrm>
          <a:off x="1056005" y="1306195"/>
          <a:ext cx="10135870" cy="55029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8414385" imgH="4716780" progId="Word.Document.8">
                  <p:embed/>
                </p:oleObj>
              </mc:Choice>
              <mc:Fallback>
                <p:oleObj r:id="rId2" imgW="8414385" imgH="47167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6005" y="1306195"/>
                        <a:ext cx="10135870" cy="5502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对象 61445"/>
          <p:cNvGraphicFramePr>
            <a:graphicFrameLocks noChangeAspect="1"/>
          </p:cNvGraphicFramePr>
          <p:nvPr/>
        </p:nvGraphicFramePr>
        <p:xfrm>
          <a:off x="8453755" y="5160645"/>
          <a:ext cx="1567815" cy="3708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501140" imgH="345440" progId="Word.Document.8">
                  <p:embed/>
                </p:oleObj>
              </mc:Choice>
              <mc:Fallback>
                <p:oleObj r:id="rId4" imgW="1501140" imgH="345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3755" y="5160645"/>
                        <a:ext cx="1567815" cy="3708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对象 61446"/>
          <p:cNvGraphicFramePr>
            <a:graphicFrameLocks noChangeAspect="1"/>
          </p:cNvGraphicFramePr>
          <p:nvPr/>
        </p:nvGraphicFramePr>
        <p:xfrm>
          <a:off x="2454275" y="1306195"/>
          <a:ext cx="894080" cy="4502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6" imgW="730885" imgH="405130" progId="Word.Document.8">
                  <p:embed/>
                </p:oleObj>
              </mc:Choice>
              <mc:Fallback>
                <p:oleObj r:id="rId6" imgW="730885" imgH="4051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4275" y="1306195"/>
                        <a:ext cx="894080" cy="450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对象 61447"/>
          <p:cNvGraphicFramePr>
            <a:graphicFrameLocks noChangeAspect="1"/>
          </p:cNvGraphicFramePr>
          <p:nvPr/>
        </p:nvGraphicFramePr>
        <p:xfrm>
          <a:off x="5311775" y="1756410"/>
          <a:ext cx="929640" cy="4654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8" imgW="720725" imgH="401320" progId="Word.Document.8">
                  <p:embed/>
                </p:oleObj>
              </mc:Choice>
              <mc:Fallback>
                <p:oleObj r:id="rId8" imgW="720725" imgH="401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1775" y="1756410"/>
                        <a:ext cx="929640" cy="465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对象 61448"/>
          <p:cNvGraphicFramePr>
            <a:graphicFrameLocks noChangeAspect="1"/>
          </p:cNvGraphicFramePr>
          <p:nvPr/>
        </p:nvGraphicFramePr>
        <p:xfrm>
          <a:off x="6039803" y="4757420"/>
          <a:ext cx="649287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10" imgW="657225" imgH="405765" progId="Word.Document.8">
                  <p:embed/>
                </p:oleObj>
              </mc:Choice>
              <mc:Fallback>
                <p:oleObj r:id="rId10" imgW="657225" imgH="4057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9803" y="4757420"/>
                        <a:ext cx="649287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对象 61449"/>
          <p:cNvGraphicFramePr>
            <a:graphicFrameLocks noChangeAspect="1"/>
          </p:cNvGraphicFramePr>
          <p:nvPr/>
        </p:nvGraphicFramePr>
        <p:xfrm>
          <a:off x="5701348" y="5160328"/>
          <a:ext cx="539750" cy="403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12" imgW="548640" imgH="405765" progId="Word.Document.8">
                  <p:embed/>
                </p:oleObj>
              </mc:Choice>
              <mc:Fallback>
                <p:oleObj r:id="rId12" imgW="548640" imgH="4057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01348" y="5160328"/>
                        <a:ext cx="53975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79450" y="548640"/>
            <a:ext cx="10227310" cy="6473825"/>
            <a:chOff x="1070" y="864"/>
            <a:chExt cx="16106" cy="10195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293" y="864"/>
            <a:ext cx="15883" cy="1019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4" name="文档" r:id="rId2" imgW="3948430" imgH="2639695" progId="">
                    <p:embed/>
                  </p:oleObj>
                </mc:Choice>
                <mc:Fallback>
                  <p:oleObj name="文档" r:id="rId2" imgW="3948430" imgH="263969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93" y="864"/>
                          <a:ext cx="15883" cy="101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文本框 1"/>
            <p:cNvSpPr txBox="1"/>
            <p:nvPr/>
          </p:nvSpPr>
          <p:spPr>
            <a:xfrm>
              <a:off x="1070" y="864"/>
              <a:ext cx="728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4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261382" y="4578835"/>
            <a:ext cx="729345" cy="26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61472" y="4942689"/>
            <a:ext cx="729345" cy="26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605349" y="4942689"/>
            <a:ext cx="545478" cy="26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01073" y="4942689"/>
            <a:ext cx="545478" cy="26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20950" y="3009265"/>
            <a:ext cx="2639695" cy="29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76887" y="3821974"/>
            <a:ext cx="729345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23541" y="3821974"/>
            <a:ext cx="729345" cy="24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8312785" y="4204335"/>
            <a:ext cx="1535430" cy="26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7" grpId="0"/>
      <p:bldP spid="17" grpId="0"/>
      <p:bldP spid="1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885643" y="700029"/>
            <a:ext cx="10776857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串、并联电路电压规律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1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串联电路两端的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两端电压之和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　                                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2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并联电路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两端电压相等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30225" y="2950210"/>
          <a:ext cx="11132185" cy="34582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2" imgW="5248910" imgH="1629410" progId="">
                  <p:embed/>
                </p:oleObj>
              </mc:Choice>
              <mc:Fallback>
                <p:oleObj name="文档" r:id="rId2" imgW="5248910" imgH="162941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" y="2950210"/>
                        <a:ext cx="11132185" cy="3458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099175" y="1134745"/>
            <a:ext cx="191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各部分电路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9690" y="1134745"/>
            <a:ext cx="1369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总电压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0450" y="1595120"/>
            <a:ext cx="2906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U=U</a:t>
            </a:r>
            <a:r>
              <a:rPr lang="en-US" altLang="zh-CN" sz="2400" baseline="-25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+U</a:t>
            </a:r>
            <a:r>
              <a:rPr lang="en-US" altLang="zh-CN" sz="2400" baseline="-25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endParaRPr lang="en-US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44055" y="2055495"/>
            <a:ext cx="2412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400" baseline="-25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=U</a:t>
            </a:r>
            <a:r>
              <a:rPr lang="en-US" altLang="zh-CN" sz="2400" baseline="-25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=…</a:t>
            </a:r>
            <a:endParaRPr lang="en-US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2600" y="2055495"/>
            <a:ext cx="1369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各支路</a:t>
            </a:r>
            <a:endParaRPr lang="zh-CN" altLang="zh-CN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447040" y="748665"/>
            <a:ext cx="10704830" cy="105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如图甲所示的电路中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当闭合开关后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两个电压表指针偏转均如图乙所示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则电灯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两端的电压分别为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16ZFWC35.EPS" descr="id:214750668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6643324" y="1659441"/>
            <a:ext cx="4597815" cy="1799681"/>
          </a:xfrm>
          <a:prstGeom prst="rect">
            <a:avLst/>
          </a:prstGeom>
        </p:spPr>
      </p:pic>
      <p:sp>
        <p:nvSpPr>
          <p:cNvPr id="9" name="矩形 8"/>
          <p:cNvSpPr>
            <a:spLocks noChangeAspect="1"/>
          </p:cNvSpPr>
          <p:nvPr/>
        </p:nvSpPr>
        <p:spPr>
          <a:xfrm>
            <a:off x="607060" y="1867535"/>
            <a:ext cx="4730750" cy="138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A.4.8 V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V	     B.6 V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V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C.1.2 V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V	     D.1.2 V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 V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6560" y="1339215"/>
            <a:ext cx="606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361315" y="3427095"/>
            <a:ext cx="11470005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当开关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电压表测的是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当开关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电压表测的是</a:t>
            </a:r>
            <a:r>
              <a:rPr lang="zh-CN" altLang="zh-CN" sz="2200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　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均选填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”“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68525" y="4329748"/>
          <a:ext cx="8128000" cy="157717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3" imgW="3839210" imgH="745490" progId="">
                  <p:embed/>
                </p:oleObj>
              </mc:Choice>
              <mc:Fallback>
                <p:oleObj name="文档" r:id="rId3" imgW="3839210" imgH="74549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68525" y="4329748"/>
                        <a:ext cx="8128000" cy="1577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160645" y="3397250"/>
            <a:ext cx="784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800" baseline="-250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aseline="-250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01300" y="3458845"/>
            <a:ext cx="1050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电源</a:t>
            </a:r>
            <a:endParaRPr lang="zh-CN" altLang="en-US" sz="240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2" name="矩形 9"/>
          <p:cNvSpPr/>
          <p:nvPr/>
        </p:nvSpPr>
        <p:spPr>
          <a:xfrm>
            <a:off x="1141095" y="709930"/>
            <a:ext cx="662622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　电阻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63493" name="对象 63492"/>
          <p:cNvGraphicFramePr>
            <a:graphicFrameLocks noChangeAspect="1"/>
          </p:cNvGraphicFramePr>
          <p:nvPr/>
        </p:nvGraphicFramePr>
        <p:xfrm>
          <a:off x="986790" y="1249680"/>
          <a:ext cx="10219055" cy="53511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" imgW="8316595" imgH="4340225" progId="Word.Document.8">
                  <p:embed/>
                </p:oleObj>
              </mc:Choice>
              <mc:Fallback>
                <p:oleObj r:id="rId2" imgW="8316595" imgH="4340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6790" y="1249680"/>
                        <a:ext cx="10219055" cy="5351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对象 63493"/>
          <p:cNvGraphicFramePr>
            <a:graphicFrameLocks noChangeAspect="1"/>
          </p:cNvGraphicFramePr>
          <p:nvPr/>
        </p:nvGraphicFramePr>
        <p:xfrm>
          <a:off x="8453755" y="5268595"/>
          <a:ext cx="1088390" cy="3975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887095" imgH="361950" progId="Word.Document.8">
                  <p:embed/>
                </p:oleObj>
              </mc:Choice>
              <mc:Fallback>
                <p:oleObj r:id="rId4" imgW="887095" imgH="361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3755" y="5268595"/>
                        <a:ext cx="1088390" cy="397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对象 63494"/>
          <p:cNvGraphicFramePr>
            <a:graphicFrameLocks noChangeAspect="1"/>
          </p:cNvGraphicFramePr>
          <p:nvPr/>
        </p:nvGraphicFramePr>
        <p:xfrm>
          <a:off x="6673215" y="2113280"/>
          <a:ext cx="663575" cy="523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6" imgW="520700" imgH="404495" progId="Word.Document.8">
                  <p:embed/>
                </p:oleObj>
              </mc:Choice>
              <mc:Fallback>
                <p:oleObj r:id="rId6" imgW="520700" imgH="4044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73215" y="2113280"/>
                        <a:ext cx="66357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对象 63495"/>
          <p:cNvGraphicFramePr>
            <a:graphicFrameLocks noChangeAspect="1"/>
          </p:cNvGraphicFramePr>
          <p:nvPr/>
        </p:nvGraphicFramePr>
        <p:xfrm>
          <a:off x="2598420" y="5268595"/>
          <a:ext cx="841375" cy="4908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8" imgW="713740" imgH="403225" progId="Word.Document.8">
                  <p:embed/>
                </p:oleObj>
              </mc:Choice>
              <mc:Fallback>
                <p:oleObj r:id="rId8" imgW="713740" imgH="40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8420" y="5268595"/>
                        <a:ext cx="841375" cy="4908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对象 63496"/>
          <p:cNvGraphicFramePr>
            <a:graphicFrameLocks noChangeAspect="1"/>
          </p:cNvGraphicFramePr>
          <p:nvPr/>
        </p:nvGraphicFramePr>
        <p:xfrm>
          <a:off x="4126230" y="5175885"/>
          <a:ext cx="921385" cy="5835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10" imgW="702310" imgH="403860" progId="Word.Document.8">
                  <p:embed/>
                </p:oleObj>
              </mc:Choice>
              <mc:Fallback>
                <p:oleObj r:id="rId10" imgW="702310" imgH="4038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26230" y="5175885"/>
                        <a:ext cx="921385" cy="583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对象 63497"/>
          <p:cNvGraphicFramePr>
            <a:graphicFrameLocks noChangeAspect="1"/>
          </p:cNvGraphicFramePr>
          <p:nvPr/>
        </p:nvGraphicFramePr>
        <p:xfrm>
          <a:off x="5725160" y="5158105"/>
          <a:ext cx="1611630" cy="4940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12" imgW="1332865" imgH="401955" progId="Word.Document.8">
                  <p:embed/>
                </p:oleObj>
              </mc:Choice>
              <mc:Fallback>
                <p:oleObj r:id="rId12" imgW="1332865" imgH="4019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25160" y="5158105"/>
                        <a:ext cx="1611630" cy="494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6" name="矩形 9"/>
          <p:cNvSpPr/>
          <p:nvPr/>
        </p:nvSpPr>
        <p:spPr>
          <a:xfrm>
            <a:off x="1054100" y="648970"/>
            <a:ext cx="6626225" cy="539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266700">
              <a:lnSpc>
                <a:spcPts val="35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rPr>
              <a:t>考点</a:t>
            </a:r>
            <a:r>
              <a:rPr lang="en-US" altLang="zh-CN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rPr>
              <a:t>　滑动变阻器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64517" name="对象 64516"/>
          <p:cNvGraphicFramePr>
            <a:graphicFrameLocks noChangeAspect="1"/>
          </p:cNvGraphicFramePr>
          <p:nvPr/>
        </p:nvGraphicFramePr>
        <p:xfrm>
          <a:off x="433070" y="1021715"/>
          <a:ext cx="10842625" cy="58362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2" imgW="8330565" imgH="5128895" progId="Word.Document.8">
                  <p:embed/>
                </p:oleObj>
              </mc:Choice>
              <mc:Fallback>
                <p:oleObj r:id="rId2" imgW="8330565" imgH="51288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070" y="1021715"/>
                        <a:ext cx="10842625" cy="5836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对象 64517"/>
          <p:cNvGraphicFramePr>
            <a:graphicFrameLocks noChangeAspect="1"/>
          </p:cNvGraphicFramePr>
          <p:nvPr/>
        </p:nvGraphicFramePr>
        <p:xfrm>
          <a:off x="7680325" y="3843020"/>
          <a:ext cx="1788795" cy="4140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4" imgW="1600835" imgH="346075" progId="Word.Document.8">
                  <p:embed/>
                </p:oleObj>
              </mc:Choice>
              <mc:Fallback>
                <p:oleObj r:id="rId4" imgW="1600835" imgH="34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0325" y="3843020"/>
                        <a:ext cx="1788795" cy="414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对象 64518"/>
          <p:cNvGraphicFramePr>
            <a:graphicFrameLocks noChangeAspect="1"/>
          </p:cNvGraphicFramePr>
          <p:nvPr/>
        </p:nvGraphicFramePr>
        <p:xfrm>
          <a:off x="9048750" y="2208530"/>
          <a:ext cx="944245" cy="5086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6" imgW="793115" imgH="401320" progId="Word.Document.8">
                  <p:embed/>
                </p:oleObj>
              </mc:Choice>
              <mc:Fallback>
                <p:oleObj r:id="rId6" imgW="793115" imgH="401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48750" y="2208530"/>
                        <a:ext cx="944245" cy="5086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对象 64519"/>
          <p:cNvGraphicFramePr>
            <a:graphicFrameLocks noChangeAspect="1"/>
          </p:cNvGraphicFramePr>
          <p:nvPr/>
        </p:nvGraphicFramePr>
        <p:xfrm>
          <a:off x="9567545" y="3016885"/>
          <a:ext cx="600710" cy="4965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8" imgW="383540" imgH="403225" progId="Word.Document.8">
                  <p:embed/>
                </p:oleObj>
              </mc:Choice>
              <mc:Fallback>
                <p:oleObj r:id="rId8" imgW="383540" imgH="40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67545" y="3016885"/>
                        <a:ext cx="600710" cy="496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9435" y="434340"/>
            <a:ext cx="1069784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indent="0"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关于导体的电阻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下列说法中正确的是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导体导电说明它对电流没有任何阻碍作用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导体的电阻越大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说明它对电流的阻碍作用越小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相同条件下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铜导线比铁导线的导电性能好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说明导体的电阻与材料有关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0"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导体的电阻由它两端的电压和通过的电流决定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13955" y="817880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59253" y="3480417"/>
            <a:ext cx="1077685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下列图中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要求当滑片向右移动时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滑动变阻器接入电路中的电阻增大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则接线方法正确的是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708785" y="5150684"/>
          <a:ext cx="8128000" cy="10626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文档" r:id="rId2" imgW="3839210" imgH="502920" progId="">
                  <p:embed/>
                </p:oleObj>
              </mc:Choice>
              <mc:Fallback>
                <p:oleObj name="文档" r:id="rId2" imgW="3839210" imgH="50292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08785" y="5150684"/>
                        <a:ext cx="8128000" cy="1062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797175" y="4157345"/>
            <a:ext cx="58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TextBox 4"/>
          <p:cNvSpPr txBox="1"/>
          <p:nvPr/>
        </p:nvSpPr>
        <p:spPr>
          <a:xfrm>
            <a:off x="8453438" y="6410325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教育科学版</a:t>
            </a:r>
            <a:endParaRPr lang="zh-CN" altLang="en-US" sz="20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9637" name="对象 69636"/>
          <p:cNvGraphicFramePr>
            <a:graphicFrameLocks noChangeAspect="1"/>
          </p:cNvGraphicFramePr>
          <p:nvPr/>
        </p:nvGraphicFramePr>
        <p:xfrm>
          <a:off x="784860" y="706120"/>
          <a:ext cx="10299065" cy="32435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2" imgW="8505825" imgH="2628900" progId="Word.Document.8">
                  <p:embed/>
                </p:oleObj>
              </mc:Choice>
              <mc:Fallback>
                <p:oleObj r:id="rId2" imgW="8505825" imgH="2628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860" y="706120"/>
                        <a:ext cx="10299065" cy="3243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对象 69639"/>
          <p:cNvGraphicFramePr>
            <a:graphicFrameLocks noChangeAspect="1"/>
          </p:cNvGraphicFramePr>
          <p:nvPr/>
        </p:nvGraphicFramePr>
        <p:xfrm>
          <a:off x="5093335" y="1604645"/>
          <a:ext cx="830580" cy="5041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4" imgW="657225" imgH="341630" progId="Word.Document.8">
                  <p:embed/>
                </p:oleObj>
              </mc:Choice>
              <mc:Fallback>
                <p:oleObj r:id="rId4" imgW="657225" imgH="341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3335" y="1604645"/>
                        <a:ext cx="830580" cy="5041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对象 69640"/>
          <p:cNvGraphicFramePr>
            <a:graphicFrameLocks noChangeAspect="1"/>
          </p:cNvGraphicFramePr>
          <p:nvPr/>
        </p:nvGraphicFramePr>
        <p:xfrm>
          <a:off x="784860" y="4085590"/>
          <a:ext cx="10192385" cy="13735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6" imgW="8658225" imgH="1104900" progId="Word.Document.8">
                  <p:embed/>
                </p:oleObj>
              </mc:Choice>
              <mc:Fallback>
                <p:oleObj r:id="rId6" imgW="8658225" imgH="1104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" y="4085590"/>
                        <a:ext cx="10192385" cy="1373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对象 69641"/>
          <p:cNvGraphicFramePr>
            <a:graphicFrameLocks noChangeAspect="1"/>
          </p:cNvGraphicFramePr>
          <p:nvPr/>
        </p:nvGraphicFramePr>
        <p:xfrm>
          <a:off x="7160260" y="4533265"/>
          <a:ext cx="949960" cy="4781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8" imgW="822960" imgH="346075" progId="Word.Document.8">
                  <p:embed/>
                </p:oleObj>
              </mc:Choice>
              <mc:Fallback>
                <p:oleObj r:id="rId8" imgW="822960" imgH="34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0260" y="4533265"/>
                        <a:ext cx="949960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对象 69642"/>
          <p:cNvGraphicFramePr>
            <a:graphicFrameLocks noChangeAspect="1"/>
          </p:cNvGraphicFramePr>
          <p:nvPr/>
        </p:nvGraphicFramePr>
        <p:xfrm>
          <a:off x="3427730" y="4532630"/>
          <a:ext cx="1080135" cy="4787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10" imgW="922020" imgH="403225" progId="Word.Document.8">
                  <p:embed/>
                </p:oleObj>
              </mc:Choice>
              <mc:Fallback>
                <p:oleObj r:id="rId10" imgW="922020" imgH="40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7730" y="4532630"/>
                        <a:ext cx="1080135" cy="4787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KSO_WM_UNIT_TABLE_BEAUTIFY" val="smartTable{c5a95bb6-2027-4a23-9933-a0fa0d9fe705}"/>
</p:tagLst>
</file>

<file path=ppt/tags/tag67.xml><?xml version="1.0" encoding="utf-8"?>
<p:tagLst xmlns:p="http://schemas.openxmlformats.org/presentationml/2006/main">
  <p:tag name="KSO_WM_UNIT_TABLE_BEAUTIFY" val="smartTable{5b1eaf95-6c79-4493-9bb6-71d44b7d999d}"/>
  <p:tag name="TABLE_ENDDRAG_ORIGIN_RECT" val="772*98"/>
  <p:tag name="TABLE_ENDDRAG_RECT" val="76*395*772*98"/>
</p:tagLst>
</file>

<file path=ppt/tags/tag6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微软雅黑</vt:lpstr>
      <vt:lpstr>Wingdings</vt:lpstr>
      <vt:lpstr>Times New Roman</vt:lpstr>
      <vt:lpstr>黑体</vt:lpstr>
      <vt:lpstr>NEU-BZ-S92</vt:lpstr>
      <vt:lpstr>楷体</vt:lpstr>
      <vt:lpstr>宋体</vt:lpstr>
      <vt:lpstr>Office 主题​​</vt:lpstr>
      <vt:lpstr>电压  电阻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2021-01-22T17:34:02Z</cp:lastPrinted>
  <dcterms:created xsi:type="dcterms:W3CDTF">2021-01-22T17:34:02Z</dcterms:created>
  <dcterms:modified xsi:type="dcterms:W3CDTF">2021-01-22T09:34:03Z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