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image" Target="../media/image6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2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12" Type="http://schemas.openxmlformats.org/officeDocument/2006/relationships/image" Target="../media/image59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5" Type="http://schemas.openxmlformats.org/officeDocument/2006/relationships/image" Target="../media/image52.wmf"/><Relationship Id="rId10" Type="http://schemas.openxmlformats.org/officeDocument/2006/relationships/image" Target="../media/image57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62.wmf"/><Relationship Id="rId7" Type="http://schemas.openxmlformats.org/officeDocument/2006/relationships/image" Target="../media/image65.wmf"/><Relationship Id="rId2" Type="http://schemas.openxmlformats.org/officeDocument/2006/relationships/image" Target="../media/image61.wmf"/><Relationship Id="rId1" Type="http://schemas.openxmlformats.org/officeDocument/2006/relationships/image" Target="../media/image48.wmf"/><Relationship Id="rId6" Type="http://schemas.openxmlformats.org/officeDocument/2006/relationships/image" Target="../media/image58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CAA4B-1C55-4D47-972F-E889BE030E46}" type="datetimeFigureOut">
              <a:rPr lang="zh-MO" altLang="en-US" smtClean="0"/>
              <a:t>18/11/2020</a:t>
            </a:fld>
            <a:endParaRPr lang="zh-MO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MO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MO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0AB24-AEE4-42BF-88B5-637D44E21451}" type="slidenum">
              <a:rPr lang="zh-MO" altLang="en-US" smtClean="0"/>
              <a:t>‹#›</a:t>
            </a:fld>
            <a:endParaRPr lang="zh-MO" altLang="en-US"/>
          </a:p>
        </p:txBody>
      </p:sp>
    </p:spTree>
    <p:extLst>
      <p:ext uri="{BB962C8B-B14F-4D97-AF65-F5344CB8AC3E}">
        <p14:creationId xmlns:p14="http://schemas.microsoft.com/office/powerpoint/2010/main" val="93318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itchFamily="34" charset="0"/>
                <a:ea typeface="宋体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  <p:extLst>
      <p:ext uri="{BB962C8B-B14F-4D97-AF65-F5344CB8AC3E}">
        <p14:creationId xmlns:p14="http://schemas.microsoft.com/office/powerpoint/2010/main" val="2278743684"/>
      </p:ext>
    </p:extLst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53765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png"/><Relationship Id="rId7" Type="http://schemas.openxmlformats.org/officeDocument/2006/relationships/hyperlink" Target="&#31532;&#21313;&#31456;&#19977;&#23494;&#24230;.sw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hyperlink" Target="10-3&#23494;&#24230;.swf" TargetMode="External"/><Relationship Id="rId10" Type="http://schemas.openxmlformats.org/officeDocument/2006/relationships/hyperlink" Target="&#23494;&#24230;2.zip" TargetMode="External"/><Relationship Id="rId4" Type="http://schemas.openxmlformats.org/officeDocument/2006/relationships/image" Target="../media/image9.jpeg"/><Relationship Id="rId9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8.bin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6.wmf"/><Relationship Id="rId17" Type="http://schemas.openxmlformats.org/officeDocument/2006/relationships/image" Target="../media/image28.wmf"/><Relationship Id="rId2" Type="http://schemas.openxmlformats.org/officeDocument/2006/relationships/tags" Target="../tags/tag3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32.jpeg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25.wmf"/><Relationship Id="rId19" Type="http://schemas.openxmlformats.org/officeDocument/2006/relationships/image" Target="../media/image29.wmf"/><Relationship Id="rId4" Type="http://schemas.openxmlformats.org/officeDocument/2006/relationships/image" Target="../media/image31.jpe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27.wmf"/><Relationship Id="rId22" Type="http://schemas.openxmlformats.org/officeDocument/2006/relationships/image" Target="../media/image3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40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44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22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5.png"/><Relationship Id="rId4" Type="http://schemas.openxmlformats.org/officeDocument/2006/relationships/oleObject" Target="../embeddings/oleObject23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52.wmf"/><Relationship Id="rId18" Type="http://schemas.openxmlformats.org/officeDocument/2006/relationships/oleObject" Target="../embeddings/oleObject31.bin"/><Relationship Id="rId26" Type="http://schemas.openxmlformats.org/officeDocument/2006/relationships/image" Target="../media/image58.wmf"/><Relationship Id="rId3" Type="http://schemas.openxmlformats.org/officeDocument/2006/relationships/image" Target="../media/image60.jpeg"/><Relationship Id="rId21" Type="http://schemas.openxmlformats.org/officeDocument/2006/relationships/oleObject" Target="../embeddings/oleObject33.bin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54.wmf"/><Relationship Id="rId25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image" Target="../media/image55.wmf"/><Relationship Id="rId29" Type="http://schemas.openxmlformats.org/officeDocument/2006/relationships/image" Target="../media/image59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51.wmf"/><Relationship Id="rId24" Type="http://schemas.openxmlformats.org/officeDocument/2006/relationships/image" Target="../media/image57.wmf"/><Relationship Id="rId5" Type="http://schemas.openxmlformats.org/officeDocument/2006/relationships/image" Target="../media/image48.wmf"/><Relationship Id="rId15" Type="http://schemas.openxmlformats.org/officeDocument/2006/relationships/image" Target="../media/image53.wmf"/><Relationship Id="rId23" Type="http://schemas.openxmlformats.org/officeDocument/2006/relationships/oleObject" Target="../embeddings/oleObject34.bin"/><Relationship Id="rId28" Type="http://schemas.openxmlformats.org/officeDocument/2006/relationships/oleObject" Target="../embeddings/oleObject37.bin"/><Relationship Id="rId10" Type="http://schemas.openxmlformats.org/officeDocument/2006/relationships/oleObject" Target="../embeddings/oleObject27.bin"/><Relationship Id="rId19" Type="http://schemas.openxmlformats.org/officeDocument/2006/relationships/oleObject" Target="../embeddings/oleObject32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29.bin"/><Relationship Id="rId22" Type="http://schemas.openxmlformats.org/officeDocument/2006/relationships/image" Target="../media/image56.wmf"/><Relationship Id="rId27" Type="http://schemas.openxmlformats.org/officeDocument/2006/relationships/oleObject" Target="../embeddings/oleObject36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43.bin"/><Relationship Id="rId18" Type="http://schemas.openxmlformats.org/officeDocument/2006/relationships/image" Target="../media/image65.wmf"/><Relationship Id="rId3" Type="http://schemas.openxmlformats.org/officeDocument/2006/relationships/image" Target="../media/image60.jpeg"/><Relationship Id="rId21" Type="http://schemas.openxmlformats.org/officeDocument/2006/relationships/image" Target="../media/image66.wmf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63.wmf"/><Relationship Id="rId1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8.wmf"/><Relationship Id="rId20" Type="http://schemas.openxmlformats.org/officeDocument/2006/relationships/oleObject" Target="../embeddings/oleObject47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9.bin"/><Relationship Id="rId11" Type="http://schemas.openxmlformats.org/officeDocument/2006/relationships/oleObject" Target="../embeddings/oleObject42.bin"/><Relationship Id="rId5" Type="http://schemas.openxmlformats.org/officeDocument/2006/relationships/image" Target="../media/image48.wmf"/><Relationship Id="rId15" Type="http://schemas.openxmlformats.org/officeDocument/2006/relationships/oleObject" Target="../embeddings/oleObject44.bin"/><Relationship Id="rId10" Type="http://schemas.openxmlformats.org/officeDocument/2006/relationships/image" Target="../media/image62.wmf"/><Relationship Id="rId19" Type="http://schemas.openxmlformats.org/officeDocument/2006/relationships/oleObject" Target="../embeddings/oleObject46.bin"/><Relationship Id="rId4" Type="http://schemas.openxmlformats.org/officeDocument/2006/relationships/oleObject" Target="../embeddings/oleObject38.bin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64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48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7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56.bin"/><Relationship Id="rId3" Type="http://schemas.openxmlformats.org/officeDocument/2006/relationships/image" Target="../media/image7.png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7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4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71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73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8.png"/><Relationship Id="rId9" Type="http://schemas.openxmlformats.org/officeDocument/2006/relationships/image" Target="../media/image7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&#23494;&#24230;2.zip" TargetMode="External"/><Relationship Id="rId3" Type="http://schemas.openxmlformats.org/officeDocument/2006/relationships/image" Target="../media/image8.png"/><Relationship Id="rId7" Type="http://schemas.openxmlformats.org/officeDocument/2006/relationships/hyperlink" Target="&#23494;&#24230;&#22909;.exe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&#23494;&#24230;1.swf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92018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325" y="2805589"/>
            <a:ext cx="3258979" cy="3251359"/>
          </a:xfrm>
          <a:prstGeom prst="rect">
            <a:avLst/>
          </a:prstGeom>
        </p:spPr>
      </p:pic>
      <p:sp>
        <p:nvSpPr>
          <p:cNvPr id="8195" name="Text Box 50"/>
          <p:cNvSpPr txBox="1"/>
          <p:nvPr/>
        </p:nvSpPr>
        <p:spPr>
          <a:xfrm>
            <a:off x="1078230" y="990600"/>
            <a:ext cx="7592695" cy="1687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5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.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-5.4 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科学探究：物质的密度</a:t>
            </a:r>
          </a:p>
          <a:p>
            <a:pPr algn="ctr">
              <a:lnSpc>
                <a:spcPct val="14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密度知识的应用</a:t>
            </a:r>
          </a:p>
        </p:txBody>
      </p:sp>
    </p:spTree>
    <p:extLst>
      <p:ext uri="{BB962C8B-B14F-4D97-AF65-F5344CB8AC3E}">
        <p14:creationId xmlns:p14="http://schemas.microsoft.com/office/powerpoint/2010/main" val="2119144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" name="图片 2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-19050"/>
            <a:ext cx="9144000" cy="6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48" name="图片 24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1355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49" name="矩形 2448"/>
          <p:cNvSpPr/>
          <p:nvPr/>
        </p:nvSpPr>
        <p:spPr>
          <a:xfrm>
            <a:off x="107950" y="260350"/>
            <a:ext cx="89281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探究二：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不同物质的质量和体积的关系</a:t>
            </a:r>
            <a:r>
              <a:rPr lang="zh-CN" altLang="en-US" sz="4000" b="1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pic>
        <p:nvPicPr>
          <p:cNvPr id="2450" name="图片 24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276600"/>
            <a:ext cx="2438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1" name="图片 2450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3200" y="4191000"/>
            <a:ext cx="9144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2" name="图片 2451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4800" y="4191000"/>
            <a:ext cx="9144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3" name="矩形 2452"/>
          <p:cNvSpPr/>
          <p:nvPr/>
        </p:nvSpPr>
        <p:spPr>
          <a:xfrm>
            <a:off x="533400" y="5229225"/>
            <a:ext cx="2238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托盘天平</a:t>
            </a:r>
          </a:p>
        </p:txBody>
      </p:sp>
      <p:pic>
        <p:nvPicPr>
          <p:cNvPr id="2454" name="图片 245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2800" y="3886200"/>
            <a:ext cx="9144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5" name="矩形 2454"/>
          <p:cNvSpPr/>
          <p:nvPr/>
        </p:nvSpPr>
        <p:spPr>
          <a:xfrm>
            <a:off x="3276600" y="5175250"/>
            <a:ext cx="12112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砝码</a:t>
            </a:r>
          </a:p>
        </p:txBody>
      </p:sp>
      <p:sp>
        <p:nvSpPr>
          <p:cNvPr id="2456" name="矩形 2455"/>
          <p:cNvSpPr/>
          <p:nvPr/>
        </p:nvSpPr>
        <p:spPr>
          <a:xfrm>
            <a:off x="395288" y="2276475"/>
            <a:ext cx="1238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器材</a:t>
            </a:r>
          </a:p>
        </p:txBody>
      </p:sp>
      <p:sp>
        <p:nvSpPr>
          <p:cNvPr id="2457" name="矩形 2456"/>
          <p:cNvSpPr/>
          <p:nvPr/>
        </p:nvSpPr>
        <p:spPr>
          <a:xfrm>
            <a:off x="4932363" y="5067300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木块</a:t>
            </a:r>
          </a:p>
        </p:txBody>
      </p:sp>
      <p:sp>
        <p:nvSpPr>
          <p:cNvPr id="2458" name="矩形 2457"/>
          <p:cNvSpPr/>
          <p:nvPr/>
        </p:nvSpPr>
        <p:spPr>
          <a:xfrm>
            <a:off x="7812088" y="5091113"/>
            <a:ext cx="13319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铝块</a:t>
            </a:r>
          </a:p>
        </p:txBody>
      </p:sp>
      <p:sp>
        <p:nvSpPr>
          <p:cNvPr id="2459" name="矩形 2458"/>
          <p:cNvSpPr/>
          <p:nvPr/>
        </p:nvSpPr>
        <p:spPr>
          <a:xfrm>
            <a:off x="5580063" y="2708275"/>
            <a:ext cx="25923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体积相同</a:t>
            </a:r>
          </a:p>
        </p:txBody>
      </p:sp>
      <p:sp>
        <p:nvSpPr>
          <p:cNvPr id="2460" name="矩形 2459"/>
          <p:cNvSpPr/>
          <p:nvPr/>
        </p:nvSpPr>
        <p:spPr>
          <a:xfrm>
            <a:off x="6443663" y="5091113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铁块</a:t>
            </a:r>
          </a:p>
        </p:txBody>
      </p:sp>
      <p:sp>
        <p:nvSpPr>
          <p:cNvPr id="2461" name="左大括号 2460"/>
          <p:cNvSpPr/>
          <p:nvPr/>
        </p:nvSpPr>
        <p:spPr>
          <a:xfrm rot="5400000">
            <a:off x="6551613" y="2384425"/>
            <a:ext cx="431800" cy="2665413"/>
          </a:xfrm>
          <a:prstGeom prst="leftBrace">
            <a:avLst>
              <a:gd name="adj1" fmla="val 0"/>
              <a:gd name="adj2" fmla="val 52292"/>
            </a:avLst>
          </a:prstGeom>
          <a:noFill/>
          <a:ln w="88900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" name="矩形 2461">
            <a:hlinkClick r:id="rId10"/>
          </p:cNvPr>
          <p:cNvSpPr/>
          <p:nvPr/>
        </p:nvSpPr>
        <p:spPr>
          <a:xfrm>
            <a:off x="5003800" y="4149725"/>
            <a:ext cx="863600" cy="863600"/>
          </a:xfrm>
          <a:prstGeom prst="rect">
            <a:avLst/>
          </a:prstGeom>
          <a:gradFill rotWithShape="1">
            <a:gsLst>
              <a:gs pos="0">
                <a:srgbClr val="FFA800">
                  <a:alpha val="100000"/>
                </a:srgbClr>
              </a:gs>
              <a:gs pos="6500">
                <a:srgbClr val="825600">
                  <a:alpha val="100000"/>
                </a:srgbClr>
              </a:gs>
              <a:gs pos="14000">
                <a:srgbClr val="FFA800">
                  <a:alpha val="100000"/>
                </a:srgbClr>
              </a:gs>
              <a:gs pos="20999">
                <a:srgbClr val="825600">
                  <a:alpha val="100000"/>
                </a:srgbClr>
              </a:gs>
              <a:gs pos="28500">
                <a:srgbClr val="FFA800">
                  <a:alpha val="100000"/>
                </a:srgbClr>
              </a:gs>
              <a:gs pos="36000">
                <a:srgbClr val="825600">
                  <a:alpha val="100000"/>
                </a:srgbClr>
              </a:gs>
              <a:gs pos="43500">
                <a:srgbClr val="FFA800">
                  <a:alpha val="100000"/>
                </a:srgbClr>
              </a:gs>
              <a:gs pos="50000">
                <a:srgbClr val="825600">
                  <a:alpha val="100000"/>
                </a:srgbClr>
              </a:gs>
              <a:gs pos="56500">
                <a:srgbClr val="FFA800">
                  <a:alpha val="100000"/>
                </a:srgbClr>
              </a:gs>
              <a:gs pos="64000">
                <a:srgbClr val="825600">
                  <a:alpha val="100000"/>
                </a:srgbClr>
              </a:gs>
              <a:gs pos="71500">
                <a:srgbClr val="FFA800">
                  <a:alpha val="100000"/>
                </a:srgbClr>
              </a:gs>
              <a:gs pos="78999">
                <a:srgbClr val="825600">
                  <a:alpha val="100000"/>
                </a:srgbClr>
              </a:gs>
              <a:gs pos="86000">
                <a:srgbClr val="FFA800">
                  <a:alpha val="100000"/>
                </a:srgbClr>
              </a:gs>
              <a:gs pos="93500">
                <a:srgbClr val="825600">
                  <a:alpha val="100000"/>
                </a:srgbClr>
              </a:gs>
              <a:gs pos="100000">
                <a:srgbClr val="FFA800"/>
              </a:gs>
            </a:gsLst>
            <a:lin ang="270000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893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385" decel="100000" fill="hold"/>
                                        <p:tgtEl>
                                          <p:spTgt spid="2456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3" dur="385" decel="100000" fill="hold"/>
                                        <p:tgtEl>
                                          <p:spTgt spid="24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5" dur="385" fill="hold"/>
                                        <p:tgtEl>
                                          <p:spTgt spid="2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7" dur="385" fill="hold"/>
                                        <p:tgtEl>
                                          <p:spTgt spid="2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4" dur="385" decel="100000" fill="hold"/>
                                        <p:tgtEl>
                                          <p:spTgt spid="2456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5" dur="385" decel="100000" fill="hold"/>
                                        <p:tgtEl>
                                          <p:spTgt spid="24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7" dur="385" fill="hold"/>
                                        <p:tgtEl>
                                          <p:spTgt spid="2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29" dur="385" fill="hold"/>
                                        <p:tgtEl>
                                          <p:spTgt spid="2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3" dur="385" decel="100000" fill="hold"/>
                                        <p:tgtEl>
                                          <p:spTgt spid="2450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34" dur="385" decel="100000" fill="hold"/>
                                        <p:tgtEl>
                                          <p:spTgt spid="24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36" dur="385" fill="hold"/>
                                        <p:tgtEl>
                                          <p:spTgt spid="2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38" dur="385" fill="hold"/>
                                        <p:tgtEl>
                                          <p:spTgt spid="2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2" dur="385" decel="100000" fill="hold"/>
                                        <p:tgtEl>
                                          <p:spTgt spid="2453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43" dur="385" decel="100000" fill="hold"/>
                                        <p:tgtEl>
                                          <p:spTgt spid="24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45" dur="385" fill="hold"/>
                                        <p:tgtEl>
                                          <p:spTgt spid="2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47" dur="385" fill="hold"/>
                                        <p:tgtEl>
                                          <p:spTgt spid="2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4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1" dur="385" decel="100000" fill="hold"/>
                                        <p:tgtEl>
                                          <p:spTgt spid="245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52" dur="385" decel="100000" fill="hold"/>
                                        <p:tgtEl>
                                          <p:spTgt spid="24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54" dur="385" fill="hold"/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56" dur="385" fill="hold"/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60" dur="385" decel="100000" fill="hold"/>
                                        <p:tgtEl>
                                          <p:spTgt spid="2454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61" dur="385" decel="100000" fill="hold"/>
                                        <p:tgtEl>
                                          <p:spTgt spid="24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6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63" dur="385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65" dur="385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2" dur="385" decel="100000" fill="hold"/>
                                        <p:tgtEl>
                                          <p:spTgt spid="2462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73" dur="385" decel="100000" fill="hold"/>
                                        <p:tgtEl>
                                          <p:spTgt spid="24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7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75" dur="385" fill="hold"/>
                                        <p:tgtEl>
                                          <p:spTgt spid="2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7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77" dur="385" fill="hold"/>
                                        <p:tgtEl>
                                          <p:spTgt spid="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7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81" dur="385" decel="100000" fill="hold"/>
                                        <p:tgtEl>
                                          <p:spTgt spid="2451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2" dur="385" decel="100000" fill="hold"/>
                                        <p:tgtEl>
                                          <p:spTgt spid="24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8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84" dur="385" fill="hold"/>
                                        <p:tgtEl>
                                          <p:spTgt spid="2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8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86" dur="385" fill="hold"/>
                                        <p:tgtEl>
                                          <p:spTgt spid="2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8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90" dur="385" decel="100000" fill="hold"/>
                                        <p:tgtEl>
                                          <p:spTgt spid="2452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91" dur="385" decel="100000" fill="hold"/>
                                        <p:tgtEl>
                                          <p:spTgt spid="24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9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93" dur="385" fill="hold"/>
                                        <p:tgtEl>
                                          <p:spTgt spid="2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9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95" dur="385" fill="hold"/>
                                        <p:tgtEl>
                                          <p:spTgt spid="2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9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99" dur="385" decel="100000" fill="hold"/>
                                        <p:tgtEl>
                                          <p:spTgt spid="2457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00" dur="385" decel="100000" fill="hold"/>
                                        <p:tgtEl>
                                          <p:spTgt spid="24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0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02" dur="385" fill="hold"/>
                                        <p:tgtEl>
                                          <p:spTgt spid="2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0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04" dur="385" fill="hold"/>
                                        <p:tgtEl>
                                          <p:spTgt spid="2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0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08" dur="385" decel="100000" fill="hold"/>
                                        <p:tgtEl>
                                          <p:spTgt spid="2460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09" dur="385" decel="100000" fill="hold"/>
                                        <p:tgtEl>
                                          <p:spTgt spid="24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1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11" dur="385" fill="hold"/>
                                        <p:tgtEl>
                                          <p:spTgt spid="2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13" dur="385" fill="hold"/>
                                        <p:tgtEl>
                                          <p:spTgt spid="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17" dur="385" decel="100000" fill="hold"/>
                                        <p:tgtEl>
                                          <p:spTgt spid="2458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18" dur="385" decel="100000" fill="hold"/>
                                        <p:tgtEl>
                                          <p:spTgt spid="2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20" dur="385" fill="hold"/>
                                        <p:tgtEl>
                                          <p:spTgt spid="2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22" dur="385" fill="hold"/>
                                        <p:tgtEl>
                                          <p:spTgt spid="2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9" dur="385" decel="100000" fill="hold"/>
                                        <p:tgtEl>
                                          <p:spTgt spid="2461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30" dur="385" decel="100000" fill="hold"/>
                                        <p:tgtEl>
                                          <p:spTgt spid="24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32" dur="385" fill="hold"/>
                                        <p:tgtEl>
                                          <p:spTgt spid="2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34" dur="385" fill="hold"/>
                                        <p:tgtEl>
                                          <p:spTgt spid="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8" dur="385" decel="100000" fill="hold"/>
                                        <p:tgtEl>
                                          <p:spTgt spid="2459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39" dur="385" decel="100000" fill="hold"/>
                                        <p:tgtEl>
                                          <p:spTgt spid="24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4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41" dur="385" fill="hold"/>
                                        <p:tgtEl>
                                          <p:spTgt spid="2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43" dur="385" fill="hold"/>
                                        <p:tgtEl>
                                          <p:spTgt spid="2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9" grpId="0"/>
      <p:bldP spid="2453" grpId="0"/>
      <p:bldP spid="2455" grpId="0"/>
      <p:bldP spid="2456" grpId="0"/>
      <p:bldP spid="2456" grpId="1"/>
      <p:bldP spid="2457" grpId="0"/>
      <p:bldP spid="2458" grpId="0"/>
      <p:bldP spid="2459" grpId="0"/>
      <p:bldP spid="24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5" name="图片 24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6" name="图片 24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0" y="6848475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" name="矩形 2466"/>
          <p:cNvSpPr/>
          <p:nvPr/>
        </p:nvSpPr>
        <p:spPr>
          <a:xfrm>
            <a:off x="250825" y="1125538"/>
            <a:ext cx="5976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将实验数据填入下表中</a:t>
            </a:r>
          </a:p>
        </p:txBody>
      </p:sp>
      <p:graphicFrame>
        <p:nvGraphicFramePr>
          <p:cNvPr id="2468" name="表格 2467"/>
          <p:cNvGraphicFramePr>
            <a:graphicFrameLocks noGrp="1"/>
          </p:cNvGraphicFramePr>
          <p:nvPr/>
        </p:nvGraphicFramePr>
        <p:xfrm>
          <a:off x="179388" y="2276475"/>
          <a:ext cx="8785225" cy="3529013"/>
        </p:xfrm>
        <a:graphic>
          <a:graphicData uri="http://schemas.openxmlformats.org/drawingml/2006/table">
            <a:tbl>
              <a:tblPr/>
              <a:tblGrid>
                <a:gridCol w="1511300"/>
                <a:gridCol w="1620838"/>
                <a:gridCol w="2052637"/>
                <a:gridCol w="3600450"/>
              </a:tblGrid>
              <a:tr h="7921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木块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铁块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铝块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95" name="矩形 2494"/>
          <p:cNvSpPr/>
          <p:nvPr/>
        </p:nvSpPr>
        <p:spPr>
          <a:xfrm>
            <a:off x="3492500" y="2420938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体积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cm</a:t>
            </a:r>
            <a:r>
              <a:rPr lang="en-US" altLang="zh-CN" sz="2800" b="1" baseline="30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496" name="矩形 2495"/>
          <p:cNvSpPr/>
          <p:nvPr/>
        </p:nvSpPr>
        <p:spPr>
          <a:xfrm>
            <a:off x="5580063" y="2420938"/>
            <a:ext cx="32400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质量</a:t>
            </a:r>
            <a:r>
              <a:rPr lang="en-US" altLang="zh-CN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体积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g/ cm</a:t>
            </a:r>
            <a:r>
              <a:rPr lang="en-US" altLang="zh-CN" sz="2800" b="1" baseline="30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497" name="矩形 2496"/>
          <p:cNvSpPr/>
          <p:nvPr/>
        </p:nvSpPr>
        <p:spPr>
          <a:xfrm>
            <a:off x="1908175" y="2405063"/>
            <a:ext cx="12715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质量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g</a:t>
            </a:r>
          </a:p>
        </p:txBody>
      </p:sp>
      <p:sp>
        <p:nvSpPr>
          <p:cNvPr id="2498" name="矩形 2497"/>
          <p:cNvSpPr/>
          <p:nvPr/>
        </p:nvSpPr>
        <p:spPr>
          <a:xfrm>
            <a:off x="2312988" y="325913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2499" name="矩形 2498"/>
          <p:cNvSpPr/>
          <p:nvPr/>
        </p:nvSpPr>
        <p:spPr>
          <a:xfrm>
            <a:off x="2181225" y="4195763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79</a:t>
            </a:r>
          </a:p>
        </p:txBody>
      </p:sp>
      <p:sp>
        <p:nvSpPr>
          <p:cNvPr id="2500" name="矩形 2499"/>
          <p:cNvSpPr/>
          <p:nvPr/>
        </p:nvSpPr>
        <p:spPr>
          <a:xfrm>
            <a:off x="2122488" y="5092700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27</a:t>
            </a:r>
          </a:p>
        </p:txBody>
      </p:sp>
      <p:sp>
        <p:nvSpPr>
          <p:cNvPr id="2501" name="矩形 2500"/>
          <p:cNvSpPr/>
          <p:nvPr/>
        </p:nvSpPr>
        <p:spPr>
          <a:xfrm>
            <a:off x="3995738" y="3259138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2502" name="矩形 2501"/>
          <p:cNvSpPr/>
          <p:nvPr/>
        </p:nvSpPr>
        <p:spPr>
          <a:xfrm>
            <a:off x="3995738" y="4202113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2503" name="矩形 2502"/>
          <p:cNvSpPr/>
          <p:nvPr/>
        </p:nvSpPr>
        <p:spPr>
          <a:xfrm>
            <a:off x="4002088" y="5059363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2504" name="矩形 2503"/>
          <p:cNvSpPr/>
          <p:nvPr/>
        </p:nvSpPr>
        <p:spPr>
          <a:xfrm>
            <a:off x="6711950" y="3259138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0.5</a:t>
            </a:r>
          </a:p>
        </p:txBody>
      </p:sp>
      <p:sp>
        <p:nvSpPr>
          <p:cNvPr id="2505" name="矩形 2504"/>
          <p:cNvSpPr/>
          <p:nvPr/>
        </p:nvSpPr>
        <p:spPr>
          <a:xfrm>
            <a:off x="6711950" y="4176713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7.9</a:t>
            </a:r>
          </a:p>
        </p:txBody>
      </p:sp>
      <p:sp>
        <p:nvSpPr>
          <p:cNvPr id="2506" name="矩形 2505"/>
          <p:cNvSpPr/>
          <p:nvPr/>
        </p:nvSpPr>
        <p:spPr>
          <a:xfrm>
            <a:off x="6732588" y="5084763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2.7</a:t>
            </a:r>
          </a:p>
        </p:txBody>
      </p:sp>
    </p:spTree>
    <p:extLst>
      <p:ext uri="{BB962C8B-B14F-4D97-AF65-F5344CB8AC3E}">
        <p14:creationId xmlns:p14="http://schemas.microsoft.com/office/powerpoint/2010/main" val="352210728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500" fill="hold"/>
                                        <p:tgtEl>
                                          <p:spTgt spid="2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1" dur="500" fill="hold"/>
                                        <p:tgtEl>
                                          <p:spTgt spid="2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5" dur="500" fill="hold"/>
                                        <p:tgtEl>
                                          <p:spTgt spid="2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4" grpId="0"/>
      <p:bldP spid="2505" grpId="0"/>
      <p:bldP spid="25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9" name="矩形 2508"/>
          <p:cNvSpPr/>
          <p:nvPr/>
        </p:nvSpPr>
        <p:spPr>
          <a:xfrm>
            <a:off x="2628900" y="1268413"/>
            <a:ext cx="33115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结     论</a:t>
            </a:r>
          </a:p>
        </p:txBody>
      </p:sp>
      <p:sp>
        <p:nvSpPr>
          <p:cNvPr id="2510" name="矩形 2509"/>
          <p:cNvSpPr/>
          <p:nvPr/>
        </p:nvSpPr>
        <p:spPr>
          <a:xfrm>
            <a:off x="179388" y="2276475"/>
            <a:ext cx="8604250" cy="267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latin typeface="宋体" pitchFamily="2" charset="-122"/>
                <a:ea typeface="隶书" panose="02010509060101010101" pitchFamily="49" charset="-122"/>
              </a:rPr>
              <a:t>同种物质的质量跟体积的比值是恒定的，</a:t>
            </a:r>
          </a:p>
          <a:p>
            <a:pPr algn="just">
              <a:lnSpc>
                <a:spcPct val="135000"/>
              </a:lnSpc>
              <a:spcBef>
                <a:spcPct val="50000"/>
              </a:spcBef>
            </a:pPr>
            <a:r>
              <a:rPr lang="zh-CN" altLang="en-US" sz="3600" b="1">
                <a:latin typeface="宋体" pitchFamily="2" charset="-122"/>
                <a:ea typeface="隶书" panose="02010509060101010101" pitchFamily="49" charset="-122"/>
              </a:rPr>
              <a:t>不同物质的质量跟体积的比值一般不同。</a:t>
            </a:r>
          </a:p>
          <a:p>
            <a:pPr algn="just">
              <a:lnSpc>
                <a:spcPct val="135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隶书" panose="02010509060101010101" pitchFamily="49" charset="-122"/>
              </a:rPr>
              <a:t>因此，这个比值反映了物质的一种特性。</a:t>
            </a:r>
          </a:p>
        </p:txBody>
      </p:sp>
      <p:sp>
        <p:nvSpPr>
          <p:cNvPr id="2511" name="矩形 2510"/>
          <p:cNvSpPr/>
          <p:nvPr/>
        </p:nvSpPr>
        <p:spPr>
          <a:xfrm>
            <a:off x="252413" y="188913"/>
            <a:ext cx="360045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/>
                    </a:gs>
                  </a:gsLst>
                  <a:lin ang="0"/>
                </a:gradFill>
                <a:effectLst>
                  <a:outerShdw dist="35921" dir="2699999" sy="50000" kx="2115830" algn="bl" rotWithShape="0">
                    <a:srgbClr val="C0C0C0">
                      <a:alpha val="75999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分析和论证</a:t>
            </a:r>
          </a:p>
        </p:txBody>
      </p:sp>
    </p:spTree>
    <p:extLst>
      <p:ext uri="{BB962C8B-B14F-4D97-AF65-F5344CB8AC3E}">
        <p14:creationId xmlns:p14="http://schemas.microsoft.com/office/powerpoint/2010/main" val="2566809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5361"/>
          <p:cNvSpPr txBox="1"/>
          <p:nvPr/>
        </p:nvSpPr>
        <p:spPr>
          <a:xfrm>
            <a:off x="533400" y="228600"/>
            <a:ext cx="72390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二、实验：测固体和液体的密度</a:t>
            </a:r>
          </a:p>
        </p:txBody>
      </p:sp>
      <p:sp>
        <p:nvSpPr>
          <p:cNvPr id="14339" name="文本框 15362"/>
          <p:cNvSpPr txBox="1"/>
          <p:nvPr/>
        </p:nvSpPr>
        <p:spPr>
          <a:xfrm>
            <a:off x="304800" y="10668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itchFamily="2" charset="-122"/>
              </a:rPr>
              <a:t>实验原理：</a:t>
            </a:r>
          </a:p>
        </p:txBody>
      </p:sp>
      <p:sp>
        <p:nvSpPr>
          <p:cNvPr id="15364" name="文本框 15363"/>
          <p:cNvSpPr txBox="1"/>
          <p:nvPr/>
        </p:nvSpPr>
        <p:spPr>
          <a:xfrm>
            <a:off x="228600" y="37338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itchFamily="2" charset="-122"/>
              </a:rPr>
              <a:t>实验器材：</a:t>
            </a:r>
          </a:p>
        </p:txBody>
      </p:sp>
      <p:grpSp>
        <p:nvGrpSpPr>
          <p:cNvPr id="15365" name="组合 15364"/>
          <p:cNvGrpSpPr/>
          <p:nvPr/>
        </p:nvGrpSpPr>
        <p:grpSpPr>
          <a:xfrm>
            <a:off x="152400" y="1752600"/>
            <a:ext cx="8991600" cy="1860550"/>
            <a:chOff x="0" y="0"/>
            <a:chExt cx="5664" cy="1172"/>
          </a:xfrm>
        </p:grpSpPr>
        <p:sp>
          <p:nvSpPr>
            <p:cNvPr id="14342" name="文本框 15365"/>
            <p:cNvSpPr txBox="1"/>
            <p:nvPr/>
          </p:nvSpPr>
          <p:spPr>
            <a:xfrm>
              <a:off x="0" y="0"/>
              <a:ext cx="5664" cy="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chemeClr val="bg2"/>
                  </a:solidFill>
                  <a:latin typeface="Times New Roman" panose="02020603050405020304" pitchFamily="18" charset="0"/>
                  <a:ea typeface="宋体" pitchFamily="2" charset="-122"/>
                </a:rPr>
                <a:t>        </a:t>
              </a:r>
              <a:r>
                <a:rPr lang="zh-CN" altLang="en-US" sz="3600" b="1">
                  <a:solidFill>
                    <a:srgbClr val="6600FF"/>
                  </a:solidFill>
                  <a:latin typeface="Times New Roman" panose="02020603050405020304" pitchFamily="18" charset="0"/>
                  <a:ea typeface="宋体" pitchFamily="2" charset="-122"/>
                </a:rPr>
                <a:t>用天平和量筒测出物体的质量和体积，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6600FF"/>
                  </a:solidFill>
                  <a:latin typeface="Times New Roman" panose="02020603050405020304" pitchFamily="18" charset="0"/>
                  <a:ea typeface="宋体" pitchFamily="2" charset="-122"/>
                </a:rPr>
                <a:t>根据公式                       算出物质密度。</a:t>
              </a:r>
            </a:p>
          </p:txBody>
        </p:sp>
        <p:grpSp>
          <p:nvGrpSpPr>
            <p:cNvPr id="14343" name="组合 15366"/>
            <p:cNvGrpSpPr/>
            <p:nvPr/>
          </p:nvGrpSpPr>
          <p:grpSpPr>
            <a:xfrm>
              <a:off x="1440" y="336"/>
              <a:ext cx="1018" cy="836"/>
              <a:chOff x="0" y="0"/>
              <a:chExt cx="1018" cy="836"/>
            </a:xfrm>
          </p:grpSpPr>
          <p:sp>
            <p:nvSpPr>
              <p:cNvPr id="14344" name="文本框 15367"/>
              <p:cNvSpPr txBox="1"/>
              <p:nvPr/>
            </p:nvSpPr>
            <p:spPr>
              <a:xfrm>
                <a:off x="0" y="187"/>
                <a:ext cx="776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3600" b="1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ρ=</a:t>
                </a:r>
              </a:p>
            </p:txBody>
          </p:sp>
          <p:sp>
            <p:nvSpPr>
              <p:cNvPr id="14345" name="直接连接符 15368"/>
              <p:cNvSpPr/>
              <p:nvPr/>
            </p:nvSpPr>
            <p:spPr>
              <a:xfrm>
                <a:off x="538" y="420"/>
                <a:ext cx="480" cy="0"/>
              </a:xfrm>
              <a:prstGeom prst="line">
                <a:avLst/>
              </a:prstGeom>
              <a:ln w="28575" cap="sq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4346" name="文本框 15369"/>
              <p:cNvSpPr txBox="1"/>
              <p:nvPr/>
            </p:nvSpPr>
            <p:spPr>
              <a:xfrm>
                <a:off x="613" y="0"/>
                <a:ext cx="261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3600" b="1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m</a:t>
                </a:r>
              </a:p>
            </p:txBody>
          </p:sp>
          <p:sp>
            <p:nvSpPr>
              <p:cNvPr id="14347" name="文本框 15370"/>
              <p:cNvSpPr txBox="1"/>
              <p:nvPr/>
            </p:nvSpPr>
            <p:spPr>
              <a:xfrm>
                <a:off x="613" y="432"/>
                <a:ext cx="261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3600" b="1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V</a:t>
                </a:r>
              </a:p>
            </p:txBody>
          </p:sp>
        </p:grpSp>
      </p:grpSp>
      <p:sp>
        <p:nvSpPr>
          <p:cNvPr id="15372" name="文本框 15371"/>
          <p:cNvSpPr txBox="1"/>
          <p:nvPr/>
        </p:nvSpPr>
        <p:spPr>
          <a:xfrm>
            <a:off x="685800" y="4419600"/>
            <a:ext cx="8077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6600FF"/>
                </a:solidFill>
                <a:latin typeface="Times New Roman" panose="02020603050405020304" pitchFamily="18" charset="0"/>
                <a:ea typeface="宋体" pitchFamily="2" charset="-122"/>
              </a:rPr>
              <a:t>托盘天平、量筒、烧杯、水、待测物体</a:t>
            </a:r>
          </a:p>
        </p:txBody>
      </p:sp>
    </p:spTree>
    <p:extLst>
      <p:ext uri="{BB962C8B-B14F-4D97-AF65-F5344CB8AC3E}">
        <p14:creationId xmlns:p14="http://schemas.microsoft.com/office/powerpoint/2010/main" val="3986981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4500563"/>
            <a:ext cx="8029575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Rectangle 6"/>
          <p:cNvSpPr/>
          <p:nvPr/>
        </p:nvSpPr>
        <p:spPr>
          <a:xfrm>
            <a:off x="327025" y="1133475"/>
            <a:ext cx="38163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华文细黑" panose="02010600040101010101" pitchFamily="2" charset="-122"/>
                <a:ea typeface="华文细黑" pitchFamily="2" charset="-122"/>
              </a:rPr>
              <a:t>【量筒、量杯】</a:t>
            </a:r>
          </a:p>
        </p:txBody>
      </p:sp>
      <p:sp>
        <p:nvSpPr>
          <p:cNvPr id="16389" name="AutoShape 15"/>
          <p:cNvSpPr/>
          <p:nvPr/>
        </p:nvSpPr>
        <p:spPr>
          <a:xfrm>
            <a:off x="2916238" y="1773238"/>
            <a:ext cx="3143250" cy="2870200"/>
          </a:xfrm>
          <a:prstGeom prst="roundRect">
            <a:avLst>
              <a:gd name="adj" fmla="val 7315"/>
            </a:avLst>
          </a:prstGeom>
          <a:noFill/>
          <a:ln w="22225" cap="rnd" cmpd="sng">
            <a:solidFill>
              <a:srgbClr val="1C1C1C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0" name="Text Box 10"/>
          <p:cNvSpPr txBox="1"/>
          <p:nvPr/>
        </p:nvSpPr>
        <p:spPr>
          <a:xfrm>
            <a:off x="2857500" y="1143000"/>
            <a:ext cx="5778500" cy="523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阅读探究其特点和使用方法？</a:t>
            </a:r>
          </a:p>
        </p:txBody>
      </p:sp>
      <p:sp>
        <p:nvSpPr>
          <p:cNvPr id="16391" name="Rectangle 20"/>
          <p:cNvSpPr/>
          <p:nvPr/>
        </p:nvSpPr>
        <p:spPr>
          <a:xfrm>
            <a:off x="714375" y="4786313"/>
            <a:ext cx="7215188" cy="5222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量筒和量杯是直接测量液体体积的工具</a:t>
            </a:r>
          </a:p>
        </p:txBody>
      </p:sp>
      <p:sp>
        <p:nvSpPr>
          <p:cNvPr id="16392" name="Rectangle 20"/>
          <p:cNvSpPr/>
          <p:nvPr/>
        </p:nvSpPr>
        <p:spPr>
          <a:xfrm>
            <a:off x="715963" y="5241925"/>
            <a:ext cx="8213725" cy="523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量筒粗细相同刻度均匀，量杯上粗下细刻度上密下疏</a:t>
            </a:r>
          </a:p>
        </p:txBody>
      </p:sp>
      <p:sp>
        <p:nvSpPr>
          <p:cNvPr id="16393" name="Rectangle 20"/>
          <p:cNvSpPr/>
          <p:nvPr/>
        </p:nvSpPr>
        <p:spPr>
          <a:xfrm>
            <a:off x="714375" y="5756275"/>
            <a:ext cx="8429625" cy="523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⑶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使用量筒时要做到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会认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会放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会读</a:t>
            </a:r>
          </a:p>
        </p:txBody>
      </p:sp>
      <p:grpSp>
        <p:nvGrpSpPr>
          <p:cNvPr id="16394" name="组合 16393"/>
          <p:cNvGrpSpPr>
            <a:grpSpLocks noChangeAspect="1"/>
          </p:cNvGrpSpPr>
          <p:nvPr/>
        </p:nvGrpSpPr>
        <p:grpSpPr>
          <a:xfrm>
            <a:off x="3059113" y="1844675"/>
            <a:ext cx="2857500" cy="2716213"/>
            <a:chOff x="0" y="0"/>
            <a:chExt cx="2857500" cy="2716213"/>
          </a:xfrm>
        </p:grpSpPr>
        <p:pic>
          <p:nvPicPr>
            <p:cNvPr id="15370" name="Picture 2" descr="http://lgpic.poptool.net/down/img/730b71/d30a0ef0cf06.jpg"/>
            <p:cNvPicPr>
              <a:picLocks noChangeAspect="1"/>
            </p:cNvPicPr>
            <p:nvPr/>
          </p:nvPicPr>
          <p:blipFill>
            <a:blip r:embed="rId3"/>
            <a:srcRect l="31689" t="5624" r="28697"/>
            <a:stretch>
              <a:fillRect/>
            </a:stretch>
          </p:blipFill>
          <p:spPr>
            <a:xfrm>
              <a:off x="0" y="0"/>
              <a:ext cx="1143000" cy="27146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1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0125" y="1588"/>
              <a:ext cx="1857375" cy="27146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72" name="Rectangle 4"/>
          <p:cNvSpPr/>
          <p:nvPr/>
        </p:nvSpPr>
        <p:spPr>
          <a:xfrm>
            <a:off x="-2282825" y="2252663"/>
            <a:ext cx="6350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268605" eaLnBrk="0" hangingPunct="0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5373" name="文本框 16397"/>
          <p:cNvSpPr txBox="1"/>
          <p:nvPr/>
        </p:nvSpPr>
        <p:spPr>
          <a:xfrm>
            <a:off x="327025" y="107950"/>
            <a:ext cx="68040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复习量筒、量杯的使用及特点</a:t>
            </a:r>
          </a:p>
        </p:txBody>
      </p:sp>
    </p:spTree>
    <p:extLst>
      <p:ext uri="{BB962C8B-B14F-4D97-AF65-F5344CB8AC3E}">
        <p14:creationId xmlns:p14="http://schemas.microsoft.com/office/powerpoint/2010/main" val="232336371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 animBg="1"/>
      <p:bldP spid="16390" grpId="0"/>
      <p:bldP spid="16391" grpId="0"/>
      <p:bldP spid="16392" grpId="0"/>
      <p:bldP spid="163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/>
          <p:nvPr/>
        </p:nvSpPr>
        <p:spPr>
          <a:xfrm>
            <a:off x="327025" y="1133475"/>
            <a:ext cx="38163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华文细黑" panose="02010600040101010101" pitchFamily="2" charset="-122"/>
                <a:ea typeface="华文细黑" pitchFamily="2" charset="-122"/>
              </a:rPr>
              <a:t>【量筒、量杯】</a:t>
            </a:r>
          </a:p>
        </p:txBody>
      </p:sp>
      <p:sp>
        <p:nvSpPr>
          <p:cNvPr id="16388" name="Text Box 10"/>
          <p:cNvSpPr txBox="1"/>
          <p:nvPr/>
        </p:nvSpPr>
        <p:spPr>
          <a:xfrm>
            <a:off x="2857500" y="1143000"/>
            <a:ext cx="6643688" cy="523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如何测量形状不规则小固体体积呢？</a:t>
            </a:r>
          </a:p>
        </p:txBody>
      </p:sp>
      <p:sp>
        <p:nvSpPr>
          <p:cNvPr id="16389" name="Rectangle 4"/>
          <p:cNvSpPr/>
          <p:nvPr/>
        </p:nvSpPr>
        <p:spPr>
          <a:xfrm>
            <a:off x="-2282825" y="2252663"/>
            <a:ext cx="6350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indent="268605" eaLnBrk="0" hangingPunct="0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grpSp>
        <p:nvGrpSpPr>
          <p:cNvPr id="17415" name="组合 17414"/>
          <p:cNvGrpSpPr/>
          <p:nvPr/>
        </p:nvGrpSpPr>
        <p:grpSpPr>
          <a:xfrm>
            <a:off x="326708" y="2776855"/>
            <a:ext cx="8458200" cy="538163"/>
            <a:chOff x="0" y="0"/>
            <a:chExt cx="8458200" cy="538163"/>
          </a:xfrm>
        </p:grpSpPr>
        <p:sp>
          <p:nvSpPr>
            <p:cNvPr id="16391" name="Rectangle 7"/>
            <p:cNvSpPr/>
            <p:nvPr/>
          </p:nvSpPr>
          <p:spPr>
            <a:xfrm>
              <a:off x="0" y="0"/>
              <a:ext cx="2327275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800" b="1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itchFamily="2" charset="-122"/>
                </a:rPr>
                <a:t>【思考】</a:t>
              </a:r>
            </a:p>
          </p:txBody>
        </p:sp>
        <p:sp>
          <p:nvSpPr>
            <p:cNvPr id="16392" name="Text Box 4"/>
            <p:cNvSpPr txBox="1"/>
            <p:nvPr/>
          </p:nvSpPr>
          <p:spPr>
            <a:xfrm>
              <a:off x="1487487" y="14288"/>
              <a:ext cx="6970713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利用量筒测固体体积可能存在哪些缺陷？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0308962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685800"/>
            <a:ext cx="1008063" cy="295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84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914400"/>
            <a:ext cx="3887788" cy="242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标题 18435"/>
          <p:cNvSpPr>
            <a:spLocks noGrp="1" noRot="1"/>
          </p:cNvSpPr>
          <p:nvPr>
            <p:ph type="title"/>
          </p:nvPr>
        </p:nvSpPr>
        <p:spPr>
          <a:xfrm>
            <a:off x="228600" y="0"/>
            <a:ext cx="8382000" cy="576263"/>
          </a:xfrm>
        </p:spPr>
        <p:txBody>
          <a:bodyPr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黑体" pitchFamily="2" charset="-122"/>
                <a:ea typeface="黑体" panose="02010609060101010101" pitchFamily="2" charset="-122"/>
              </a:rPr>
              <a:t>实验一、如何测固体</a:t>
            </a:r>
            <a:r>
              <a:rPr lang="en-US" altLang="zh-CN" sz="3600" b="1">
                <a:solidFill>
                  <a:schemeClr val="tx1"/>
                </a:solidFill>
                <a:latin typeface="黑体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>
                <a:solidFill>
                  <a:schemeClr val="tx1"/>
                </a:solidFill>
                <a:latin typeface="黑体" pitchFamily="2" charset="-122"/>
                <a:ea typeface="黑体" panose="02010609060101010101" pitchFamily="2" charset="-122"/>
              </a:rPr>
              <a:t>如小石块</a:t>
            </a:r>
            <a:r>
              <a:rPr lang="en-US" altLang="zh-CN" sz="3600" b="1">
                <a:solidFill>
                  <a:schemeClr val="tx1"/>
                </a:solidFill>
                <a:latin typeface="黑体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1">
                <a:solidFill>
                  <a:schemeClr val="tx1"/>
                </a:solidFill>
                <a:latin typeface="黑体" pitchFamily="2" charset="-122"/>
                <a:ea typeface="黑体" panose="02010609060101010101" pitchFamily="2" charset="-122"/>
              </a:rPr>
              <a:t>的密度</a:t>
            </a:r>
          </a:p>
        </p:txBody>
      </p:sp>
      <p:sp>
        <p:nvSpPr>
          <p:cNvPr id="18437" name="右箭头 18436"/>
          <p:cNvSpPr/>
          <p:nvPr/>
        </p:nvSpPr>
        <p:spPr>
          <a:xfrm>
            <a:off x="4343400" y="1981200"/>
            <a:ext cx="785813" cy="360363"/>
          </a:xfrm>
          <a:prstGeom prst="rightArrow">
            <a:avLst>
              <a:gd name="adj1" fmla="val 49777"/>
              <a:gd name="adj2" fmla="val 9470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-234950" y="4005263"/>
            <a:ext cx="7669213" cy="5762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600" b="1">
                <a:latin typeface="黑体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latin typeface="黑体" pitchFamily="2" charset="-122"/>
                <a:ea typeface="黑体" panose="02010609060101010101" pitchFamily="2" charset="-122"/>
              </a:rPr>
              <a:t>用调好的天平测出石块的质量</a:t>
            </a:r>
            <a:r>
              <a:rPr lang="en-US" altLang="zh-CN" sz="3600" b="1">
                <a:latin typeface="黑体" pitchFamily="2" charset="-122"/>
                <a:ea typeface="黑体" panose="02010609060101010101" pitchFamily="2" charset="-122"/>
              </a:rPr>
              <a:t>m</a:t>
            </a:r>
          </a:p>
        </p:txBody>
      </p:sp>
      <p:sp>
        <p:nvSpPr>
          <p:cNvPr id="18439" name="矩形 18438"/>
          <p:cNvSpPr/>
          <p:nvPr/>
        </p:nvSpPr>
        <p:spPr>
          <a:xfrm>
            <a:off x="152400" y="4572000"/>
            <a:ext cx="8915400" cy="5762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600" b="1">
                <a:solidFill>
                  <a:schemeClr val="accent2"/>
                </a:solidFill>
                <a:latin typeface="黑体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solidFill>
                  <a:schemeClr val="accent2"/>
                </a:solidFill>
                <a:latin typeface="黑体" pitchFamily="2" charset="-122"/>
                <a:ea typeface="黑体" panose="02010609060101010101" pitchFamily="2" charset="-122"/>
              </a:rPr>
              <a:t>在量筒内倒入适量的水，测出水的体积</a:t>
            </a:r>
            <a:r>
              <a:rPr lang="en-US" altLang="zh-CN" sz="3600" b="1">
                <a:solidFill>
                  <a:schemeClr val="accent2"/>
                </a:solidFill>
                <a:latin typeface="黑体" pitchFamily="2" charset="-122"/>
                <a:ea typeface="黑体" panose="02010609060101010101" pitchFamily="2" charset="-122"/>
              </a:rPr>
              <a:t>V</a:t>
            </a:r>
            <a:r>
              <a:rPr lang="en-US" altLang="zh-CN" sz="3600" b="1" baseline="-25000">
                <a:solidFill>
                  <a:schemeClr val="accent2"/>
                </a:solidFill>
                <a:latin typeface="黑体" pitchFamily="2" charset="-122"/>
                <a:ea typeface="黑体" panose="02010609060101010101" pitchFamily="2" charset="-122"/>
              </a:rPr>
              <a:t>1</a:t>
            </a:r>
          </a:p>
        </p:txBody>
      </p:sp>
      <p:sp>
        <p:nvSpPr>
          <p:cNvPr id="18440" name="矩形 18439"/>
          <p:cNvSpPr/>
          <p:nvPr/>
        </p:nvSpPr>
        <p:spPr>
          <a:xfrm>
            <a:off x="152400" y="5105400"/>
            <a:ext cx="8915400" cy="5762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600" b="1">
                <a:solidFill>
                  <a:srgbClr val="9900CC"/>
                </a:solidFill>
                <a:latin typeface="黑体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b="1">
                <a:solidFill>
                  <a:srgbClr val="9900CC"/>
                </a:solidFill>
                <a:latin typeface="黑体" pitchFamily="2" charset="-122"/>
                <a:ea typeface="黑体" panose="02010609060101010101" pitchFamily="2" charset="-122"/>
              </a:rPr>
              <a:t>将石块放入量筒中，读出水面到达刻度</a:t>
            </a:r>
            <a:r>
              <a:rPr lang="en-US" altLang="zh-CN" sz="3600" b="1">
                <a:solidFill>
                  <a:srgbClr val="9900CC"/>
                </a:solidFill>
                <a:latin typeface="黑体" pitchFamily="2" charset="-122"/>
                <a:ea typeface="黑体" panose="02010609060101010101" pitchFamily="2" charset="-122"/>
              </a:rPr>
              <a:t>V</a:t>
            </a:r>
            <a:r>
              <a:rPr lang="en-US" altLang="zh-CN" sz="3600" b="1" baseline="-25000">
                <a:solidFill>
                  <a:srgbClr val="9900CC"/>
                </a:solidFill>
                <a:latin typeface="黑体" pitchFamily="2" charset="-122"/>
                <a:ea typeface="黑体" panose="02010609060101010101" pitchFamily="2" charset="-122"/>
              </a:rPr>
              <a:t>2</a:t>
            </a:r>
          </a:p>
        </p:txBody>
      </p:sp>
      <p:sp>
        <p:nvSpPr>
          <p:cNvPr id="18441" name="右箭头 18440"/>
          <p:cNvSpPr/>
          <p:nvPr/>
        </p:nvSpPr>
        <p:spPr>
          <a:xfrm>
            <a:off x="6477000" y="1925638"/>
            <a:ext cx="785813" cy="360362"/>
          </a:xfrm>
          <a:prstGeom prst="rightArrow">
            <a:avLst>
              <a:gd name="adj1" fmla="val 49777"/>
              <a:gd name="adj2" fmla="val 9470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8442" name="图片 184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400" y="609600"/>
            <a:ext cx="1152525" cy="302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9" name="文本框 18442"/>
          <p:cNvSpPr txBox="1"/>
          <p:nvPr/>
        </p:nvSpPr>
        <p:spPr>
          <a:xfrm>
            <a:off x="152400" y="34290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实验步骤：</a:t>
            </a:r>
          </a:p>
        </p:txBody>
      </p:sp>
      <p:sp>
        <p:nvSpPr>
          <p:cNvPr id="18444" name="矩形 18443"/>
          <p:cNvSpPr/>
          <p:nvPr/>
        </p:nvSpPr>
        <p:spPr>
          <a:xfrm>
            <a:off x="179388" y="5805488"/>
            <a:ext cx="3538537" cy="5762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600" b="1">
                <a:latin typeface="黑体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>
                <a:latin typeface="黑体" pitchFamily="2" charset="-122"/>
                <a:ea typeface="黑体" panose="02010609060101010101" pitchFamily="2" charset="-122"/>
              </a:rPr>
              <a:t>石块的密度：</a:t>
            </a:r>
            <a:endParaRPr lang="zh-CN" altLang="en-US" sz="3600" b="1" baseline="-25000">
              <a:latin typeface="黑体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8445" name="内容占位符 18444"/>
          <p:cNvGraphicFramePr>
            <a:graphicFrameLocks noGrp="1" noChangeAspect="1"/>
          </p:cNvGraphicFramePr>
          <p:nvPr>
            <p:ph sz="half" idx="1"/>
          </p:nvPr>
        </p:nvGraphicFramePr>
        <p:xfrm>
          <a:off x="3708400" y="5589588"/>
          <a:ext cx="24352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6" r:id="rId6" imgW="0" imgH="0" progId="Equation.3">
                  <p:embed/>
                </p:oleObj>
              </mc:Choice>
              <mc:Fallback>
                <p:oleObj r:id="rId6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08400" y="5589588"/>
                        <a:ext cx="2435225" cy="10509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047627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0" grpId="0"/>
      <p:bldP spid="184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内容占位符 19457"/>
          <p:cNvGraphicFramePr>
            <a:graphicFrameLocks noGrp="1"/>
          </p:cNvGraphicFramePr>
          <p:nvPr>
            <p:ph/>
            <p:custDataLst>
              <p:tags r:id="rId1"/>
            </p:custDataLst>
          </p:nvPr>
        </p:nvGraphicFramePr>
        <p:xfrm>
          <a:off x="373063" y="1828800"/>
          <a:ext cx="8447088" cy="2991485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2087563"/>
                <a:gridCol w="1655762"/>
                <a:gridCol w="1655763"/>
              </a:tblGrid>
              <a:tr h="2041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小石块的质量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m(g)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水的体积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V</a:t>
                      </a:r>
                      <a:r>
                        <a:rPr lang="en-US" altLang="zh-CN" sz="3200" b="1" baseline="-25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</a:p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(m</a:t>
                      </a:r>
                      <a:r>
                        <a:rPr lang="en-US" altLang="zh-CN" sz="3200" b="1" baseline="30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水和石块的总体积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V</a:t>
                      </a:r>
                      <a:r>
                        <a:rPr lang="en-US" altLang="zh-CN" sz="3200" b="1" baseline="-25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</a:p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(m</a:t>
                      </a:r>
                      <a:r>
                        <a:rPr lang="en-US" altLang="zh-CN" sz="3200" b="1" baseline="30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石块的</a:t>
                      </a:r>
                    </a:p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体积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V</a:t>
                      </a:r>
                    </a:p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(cm</a:t>
                      </a:r>
                      <a:r>
                        <a:rPr lang="en-US" altLang="zh-CN" sz="3200" b="1" baseline="30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石块的</a:t>
                      </a:r>
                    </a:p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密度</a:t>
                      </a:r>
                      <a:r>
                        <a:rPr lang="el-GR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ρ</a:t>
                      </a:r>
                      <a:endParaRPr lang="zh-CN" altLang="en-US" sz="3200" b="1">
                        <a:solidFill>
                          <a:srgbClr val="848587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lvl="0" indent="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(g/cm</a:t>
                      </a:r>
                      <a:r>
                        <a:rPr lang="zh-CN" altLang="en-US" sz="3200" b="1" baseline="30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）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49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sz="3200" b="1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8454" name="文本框 19477"/>
          <p:cNvSpPr txBox="1"/>
          <p:nvPr/>
        </p:nvSpPr>
        <p:spPr>
          <a:xfrm>
            <a:off x="0" y="9144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itchFamily="2" charset="-122"/>
              </a:rPr>
              <a:t>实验表格：</a:t>
            </a:r>
          </a:p>
        </p:txBody>
      </p:sp>
    </p:spTree>
    <p:extLst>
      <p:ext uri="{BB962C8B-B14F-4D97-AF65-F5344CB8AC3E}">
        <p14:creationId xmlns:p14="http://schemas.microsoft.com/office/powerpoint/2010/main" val="8093412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914400"/>
            <a:ext cx="3311525" cy="235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836613"/>
            <a:ext cx="3635375" cy="2478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右箭头 20483"/>
          <p:cNvSpPr/>
          <p:nvPr/>
        </p:nvSpPr>
        <p:spPr>
          <a:xfrm>
            <a:off x="3779838" y="1752600"/>
            <a:ext cx="504825" cy="366713"/>
          </a:xfrm>
          <a:prstGeom prst="rightArrow">
            <a:avLst>
              <a:gd name="adj1" fmla="val 50000"/>
              <a:gd name="adj2" fmla="val 34409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85" name="右箭头 20484"/>
          <p:cNvSpPr/>
          <p:nvPr/>
        </p:nvSpPr>
        <p:spPr>
          <a:xfrm>
            <a:off x="5257800" y="1828800"/>
            <a:ext cx="390525" cy="290513"/>
          </a:xfrm>
          <a:prstGeom prst="rightArrow">
            <a:avLst>
              <a:gd name="adj1" fmla="val 50000"/>
              <a:gd name="adj2" fmla="val 33600"/>
            </a:avLst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0486" name="图片 204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692150"/>
            <a:ext cx="868363" cy="302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矩形 20486"/>
          <p:cNvSpPr/>
          <p:nvPr/>
        </p:nvSpPr>
        <p:spPr>
          <a:xfrm>
            <a:off x="228600" y="33338"/>
            <a:ext cx="8382000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algn="ctr"/>
            <a:r>
              <a:rPr lang="zh-CN" altLang="en-US" sz="3600" b="1">
                <a:solidFill>
                  <a:schemeClr val="tx2"/>
                </a:solidFill>
                <a:latin typeface="黑体" pitchFamily="2" charset="-122"/>
                <a:ea typeface="黑体" panose="02010609060101010101" pitchFamily="2" charset="-122"/>
              </a:rPr>
              <a:t>实验二、如何测液体</a:t>
            </a:r>
            <a:r>
              <a:rPr lang="en-US" altLang="zh-CN" sz="3600" b="1">
                <a:solidFill>
                  <a:schemeClr val="tx2"/>
                </a:solidFill>
                <a:latin typeface="黑体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黑体" pitchFamily="2" charset="-122"/>
                <a:ea typeface="黑体" panose="02010609060101010101" pitchFamily="2" charset="-122"/>
              </a:rPr>
              <a:t>如酒精</a:t>
            </a:r>
            <a:r>
              <a:rPr lang="en-US" altLang="zh-CN" sz="3600" b="1">
                <a:solidFill>
                  <a:schemeClr val="tx2"/>
                </a:solidFill>
                <a:latin typeface="黑体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b="1">
                <a:solidFill>
                  <a:schemeClr val="tx2"/>
                </a:solidFill>
                <a:latin typeface="黑体" pitchFamily="2" charset="-122"/>
                <a:ea typeface="黑体" panose="02010609060101010101" pitchFamily="2" charset="-122"/>
              </a:rPr>
              <a:t>的密度</a:t>
            </a:r>
          </a:p>
        </p:txBody>
      </p:sp>
      <p:sp>
        <p:nvSpPr>
          <p:cNvPr id="20488" name="矩形 20487"/>
          <p:cNvSpPr/>
          <p:nvPr/>
        </p:nvSpPr>
        <p:spPr>
          <a:xfrm>
            <a:off x="152400" y="4038600"/>
            <a:ext cx="8991600" cy="5762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用调好的天平测出烧杯和酒精的总质量</a:t>
            </a:r>
            <a:r>
              <a:rPr lang="en-US" altLang="zh-CN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m</a:t>
            </a:r>
            <a:r>
              <a:rPr lang="en-US" altLang="zh-CN" sz="3200" b="1" baseline="-25000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1</a:t>
            </a:r>
          </a:p>
        </p:txBody>
      </p:sp>
      <p:sp>
        <p:nvSpPr>
          <p:cNvPr id="20489" name="矩形 20488"/>
          <p:cNvSpPr/>
          <p:nvPr/>
        </p:nvSpPr>
        <p:spPr>
          <a:xfrm>
            <a:off x="107950" y="4652963"/>
            <a:ext cx="8991600" cy="5762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将部分酒精倒入量筒，测出酒精的体积</a:t>
            </a:r>
            <a:r>
              <a:rPr lang="en-US" altLang="zh-CN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V</a:t>
            </a:r>
            <a:endParaRPr lang="en-US" altLang="zh-CN" sz="3200" b="1" baseline="-25000">
              <a:solidFill>
                <a:srgbClr val="6600FF"/>
              </a:solidFill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107950" y="5157788"/>
            <a:ext cx="8312150" cy="5762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用天平测出烧杯和剩余酒精的质量</a:t>
            </a:r>
            <a:r>
              <a:rPr lang="en-US" altLang="zh-CN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m</a:t>
            </a:r>
            <a:r>
              <a:rPr lang="en-US" altLang="zh-CN" sz="3200" b="1" baseline="-25000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2</a:t>
            </a:r>
          </a:p>
        </p:txBody>
      </p:sp>
      <p:sp>
        <p:nvSpPr>
          <p:cNvPr id="19467" name="文本框 20490"/>
          <p:cNvSpPr txBox="1"/>
          <p:nvPr/>
        </p:nvSpPr>
        <p:spPr>
          <a:xfrm>
            <a:off x="152400" y="3429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黑体" pitchFamily="2" charset="-122"/>
                <a:ea typeface="黑体" panose="02010609060101010101" pitchFamily="2" charset="-122"/>
              </a:rPr>
              <a:t>实验步骤：</a:t>
            </a:r>
          </a:p>
        </p:txBody>
      </p:sp>
      <p:sp>
        <p:nvSpPr>
          <p:cNvPr id="20492" name="矩形 20491"/>
          <p:cNvSpPr/>
          <p:nvPr/>
        </p:nvSpPr>
        <p:spPr>
          <a:xfrm>
            <a:off x="228600" y="5745163"/>
            <a:ext cx="4114800" cy="5762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200" b="1">
                <a:solidFill>
                  <a:srgbClr val="6600FF"/>
                </a:solidFill>
                <a:latin typeface="黑体" pitchFamily="2" charset="-122"/>
                <a:ea typeface="黑体" panose="02010609060101010101" pitchFamily="2" charset="-122"/>
              </a:rPr>
              <a:t>酒精的密度：</a:t>
            </a:r>
            <a:endParaRPr lang="zh-CN" altLang="en-US" sz="3200" b="1" baseline="-25000">
              <a:solidFill>
                <a:srgbClr val="6600FF"/>
              </a:solidFill>
              <a:latin typeface="黑体" pitchFamily="2" charset="-122"/>
              <a:ea typeface="黑体" panose="02010609060101010101" pitchFamily="2" charset="-122"/>
            </a:endParaRPr>
          </a:p>
        </p:txBody>
      </p:sp>
      <p:grpSp>
        <p:nvGrpSpPr>
          <p:cNvPr id="20493" name="组合 20492"/>
          <p:cNvGrpSpPr/>
          <p:nvPr/>
        </p:nvGrpSpPr>
        <p:grpSpPr>
          <a:xfrm>
            <a:off x="3508375" y="5516563"/>
            <a:ext cx="2740025" cy="1050925"/>
            <a:chOff x="0" y="0"/>
            <a:chExt cx="1726" cy="662"/>
          </a:xfrm>
        </p:grpSpPr>
        <p:grpSp>
          <p:nvGrpSpPr>
            <p:cNvPr id="19470" name="组合 20493"/>
            <p:cNvGrpSpPr/>
            <p:nvPr/>
          </p:nvGrpSpPr>
          <p:grpSpPr>
            <a:xfrm>
              <a:off x="0" y="0"/>
              <a:ext cx="1726" cy="662"/>
              <a:chOff x="0" y="0"/>
              <a:chExt cx="1726" cy="662"/>
            </a:xfrm>
          </p:grpSpPr>
          <p:grpSp>
            <p:nvGrpSpPr>
              <p:cNvPr id="19471" name="组合 20494"/>
              <p:cNvGrpSpPr/>
              <p:nvPr/>
            </p:nvGrpSpPr>
            <p:grpSpPr>
              <a:xfrm>
                <a:off x="0" y="0"/>
                <a:ext cx="1726" cy="662"/>
                <a:chOff x="0" y="0"/>
                <a:chExt cx="1726" cy="662"/>
              </a:xfrm>
            </p:grpSpPr>
            <p:sp>
              <p:nvSpPr>
                <p:cNvPr id="19472" name="矩形 20495"/>
                <p:cNvSpPr>
                  <a:spLocks noChangeAspect="1" noTextEdit="1"/>
                </p:cNvSpPr>
                <p:nvPr/>
              </p:nvSpPr>
              <p:spPr>
                <a:xfrm>
                  <a:off x="0" y="0"/>
                  <a:ext cx="1726" cy="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lstStyle/>
                <a:p>
                  <a:pPr eaLnBrk="0" hangingPunct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9473" name="矩形 20496"/>
                <p:cNvSpPr/>
                <p:nvPr/>
              </p:nvSpPr>
              <p:spPr>
                <a:xfrm>
                  <a:off x="1104" y="344"/>
                  <a:ext cx="116" cy="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>
                  <a:spAutoFit/>
                </a:bodyPr>
                <a:lstStyle/>
                <a:p>
                  <a:r>
                    <a:rPr lang="en-US" altLang="zh-CN" sz="2900" i="1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V</a:t>
                  </a:r>
                  <a:endParaRPr lang="en-US" altLang="zh-CN">
                    <a:solidFill>
                      <a:srgbClr val="9900CC"/>
                    </a:solidFill>
                    <a:latin typeface="黑体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9474" name="矩形 20497"/>
                <p:cNvSpPr/>
                <p:nvPr/>
              </p:nvSpPr>
              <p:spPr>
                <a:xfrm>
                  <a:off x="862" y="15"/>
                  <a:ext cx="336" cy="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>
                  <a:spAutoFit/>
                </a:bodyPr>
                <a:lstStyle/>
                <a:p>
                  <a:r>
                    <a:rPr lang="en-US" altLang="zh-CN" sz="2900" i="1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m</a:t>
                  </a:r>
                  <a:r>
                    <a:rPr lang="en-US" altLang="zh-CN" sz="2900" i="1" baseline="-25000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1</a:t>
                  </a:r>
                  <a:r>
                    <a:rPr lang="zh-CN" altLang="en-US" sz="2900" i="1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－</a:t>
                  </a:r>
                  <a:endParaRPr lang="zh-CN" altLang="en-US" i="1">
                    <a:solidFill>
                      <a:srgbClr val="9900CC"/>
                    </a:solidFill>
                    <a:latin typeface="黑体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9475" name="矩形 20498"/>
                <p:cNvSpPr/>
                <p:nvPr/>
              </p:nvSpPr>
              <p:spPr>
                <a:xfrm>
                  <a:off x="415" y="344"/>
                  <a:ext cx="116" cy="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>
                  <a:spAutoFit/>
                </a:bodyPr>
                <a:lstStyle/>
                <a:p>
                  <a:r>
                    <a:rPr lang="en-US" altLang="zh-CN" sz="2900" i="1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V</a:t>
                  </a:r>
                  <a:endParaRPr lang="en-US" altLang="zh-CN">
                    <a:solidFill>
                      <a:srgbClr val="9900CC"/>
                    </a:solidFill>
                    <a:latin typeface="黑体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9476" name="矩形 20499"/>
                <p:cNvSpPr/>
                <p:nvPr/>
              </p:nvSpPr>
              <p:spPr>
                <a:xfrm>
                  <a:off x="430" y="15"/>
                  <a:ext cx="116" cy="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>
                  <a:spAutoFit/>
                </a:bodyPr>
                <a:lstStyle/>
                <a:p>
                  <a:r>
                    <a:rPr lang="en-US" altLang="zh-CN" sz="2900" i="1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m</a:t>
                  </a:r>
                  <a:endParaRPr lang="en-US" altLang="zh-CN">
                    <a:solidFill>
                      <a:srgbClr val="9900CC"/>
                    </a:solidFill>
                    <a:latin typeface="黑体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9477" name="矩形 20500"/>
                <p:cNvSpPr/>
                <p:nvPr/>
              </p:nvSpPr>
              <p:spPr>
                <a:xfrm>
                  <a:off x="170" y="169"/>
                  <a:ext cx="232" cy="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>
                  <a:spAutoFit/>
                </a:bodyPr>
                <a:lstStyle/>
                <a:p>
                  <a:r>
                    <a:rPr lang="zh-CN" altLang="en-US" sz="2900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＝</a:t>
                  </a:r>
                  <a:endParaRPr lang="zh-CN" altLang="en-US">
                    <a:solidFill>
                      <a:srgbClr val="9900CC"/>
                    </a:solidFill>
                    <a:latin typeface="黑体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9478" name="矩形 20501"/>
                <p:cNvSpPr/>
                <p:nvPr/>
              </p:nvSpPr>
              <p:spPr>
                <a:xfrm>
                  <a:off x="42" y="135"/>
                  <a:ext cx="232" cy="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>
                  <a:spAutoFit/>
                </a:bodyPr>
                <a:lstStyle/>
                <a:p>
                  <a:r>
                    <a:rPr lang="en-US" altLang="zh-CN" sz="2900" i="1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ρ</a:t>
                  </a:r>
                  <a:endParaRPr lang="en-US" altLang="zh-CN">
                    <a:solidFill>
                      <a:srgbClr val="9900CC"/>
                    </a:solidFill>
                    <a:latin typeface="黑体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9479" name="矩形 20502"/>
                <p:cNvSpPr/>
                <p:nvPr/>
              </p:nvSpPr>
              <p:spPr>
                <a:xfrm>
                  <a:off x="1290" y="10"/>
                  <a:ext cx="192" cy="27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>
                  <a:spAutoFit/>
                </a:bodyPr>
                <a:lstStyle/>
                <a:p>
                  <a:r>
                    <a:rPr lang="en-US" altLang="zh-CN" sz="2900" i="1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m</a:t>
                  </a:r>
                  <a:r>
                    <a:rPr lang="en-US" altLang="zh-CN" sz="2900" i="1" baseline="-25000">
                      <a:solidFill>
                        <a:srgbClr val="9900CC"/>
                      </a:solidFill>
                      <a:latin typeface="黑体" pitchFamily="2" charset="-122"/>
                      <a:ea typeface="黑体" panose="02010609060101010101" pitchFamily="2" charset="-122"/>
                    </a:rPr>
                    <a:t>2</a:t>
                  </a:r>
                  <a:endParaRPr lang="en-US" altLang="zh-CN" i="1">
                    <a:solidFill>
                      <a:srgbClr val="9900CC"/>
                    </a:solidFill>
                    <a:latin typeface="黑体" pitchFamily="2" charset="-122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19480" name="直接连接符 20503"/>
              <p:cNvSpPr/>
              <p:nvPr/>
            </p:nvSpPr>
            <p:spPr>
              <a:xfrm>
                <a:off x="414" y="312"/>
                <a:ext cx="195" cy="1"/>
              </a:xfrm>
              <a:prstGeom prst="line">
                <a:avLst/>
              </a:prstGeom>
              <a:ln w="158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9481" name="直接连接符 20504"/>
              <p:cNvSpPr/>
              <p:nvPr/>
            </p:nvSpPr>
            <p:spPr>
              <a:xfrm>
                <a:off x="864" y="312"/>
                <a:ext cx="624" cy="1"/>
              </a:xfrm>
              <a:prstGeom prst="line">
                <a:avLst/>
              </a:prstGeom>
              <a:ln w="158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9482" name="矩形 20505"/>
            <p:cNvSpPr/>
            <p:nvPr/>
          </p:nvSpPr>
          <p:spPr>
            <a:xfrm>
              <a:off x="620" y="169"/>
              <a:ext cx="232" cy="2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r>
                <a:rPr lang="zh-CN" altLang="en-US" sz="2900">
                  <a:solidFill>
                    <a:srgbClr val="9900CC"/>
                  </a:solidFill>
                  <a:latin typeface="黑体" pitchFamily="2" charset="-122"/>
                  <a:ea typeface="黑体" panose="02010609060101010101" pitchFamily="2" charset="-122"/>
                </a:rPr>
                <a:t>＝</a:t>
              </a:r>
              <a:endParaRPr lang="zh-CN" altLang="en-US">
                <a:solidFill>
                  <a:srgbClr val="9900CC"/>
                </a:solidFill>
                <a:latin typeface="黑体" pitchFamily="2" charset="-122"/>
                <a:ea typeface="黑体" panose="0201060906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2970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  <p:bldP spid="20490" grpId="0"/>
      <p:bldP spid="204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1505"/>
          <p:cNvSpPr txBox="1"/>
          <p:nvPr/>
        </p:nvSpPr>
        <p:spPr>
          <a:xfrm>
            <a:off x="304800" y="14478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itchFamily="2" charset="-122"/>
              </a:rPr>
              <a:t>实验表格：</a:t>
            </a:r>
          </a:p>
        </p:txBody>
      </p:sp>
      <p:graphicFrame>
        <p:nvGraphicFramePr>
          <p:cNvPr id="21507" name="内容占位符 21506"/>
          <p:cNvGraphicFramePr>
            <a:graphicFrameLocks noGrp="1"/>
          </p:cNvGraphicFramePr>
          <p:nvPr>
            <p:ph sz="half" idx="2"/>
            <p:custDataLst>
              <p:tags r:id="rId1"/>
            </p:custDataLst>
          </p:nvPr>
        </p:nvGraphicFramePr>
        <p:xfrm>
          <a:off x="76200" y="2362200"/>
          <a:ext cx="8915400" cy="2168525"/>
        </p:xfrm>
        <a:graphic>
          <a:graphicData uri="http://schemas.openxmlformats.org/drawingml/2006/table">
            <a:tbl>
              <a:tblPr/>
              <a:tblGrid>
                <a:gridCol w="1905000"/>
                <a:gridCol w="1981200"/>
                <a:gridCol w="1524000"/>
                <a:gridCol w="1868170"/>
                <a:gridCol w="1637030"/>
              </a:tblGrid>
              <a:tr h="16351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烧杯和酒精的总质量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m</a:t>
                      </a:r>
                      <a:r>
                        <a:rPr lang="en-US" altLang="zh-CN" sz="3200" b="1" baseline="-25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(g)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烧杯和剩余酒精的质量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m</a:t>
                      </a:r>
                      <a:r>
                        <a:rPr lang="en-US" altLang="zh-CN" sz="3200" b="1" baseline="-25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(g)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酒精的</a:t>
                      </a:r>
                    </a:p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质量</a:t>
                      </a:r>
                    </a:p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m(g)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量筒中酒精的体积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V(m</a:t>
                      </a:r>
                      <a:r>
                        <a:rPr lang="en-US" altLang="zh-CN" sz="3200" b="1" baseline="30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lang="en-US" altLang="zh-CN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fontAlgn="ctr"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酒精的</a:t>
                      </a:r>
                    </a:p>
                    <a:p>
                      <a:pPr marL="0" lvl="0" indent="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密度</a:t>
                      </a:r>
                      <a:r>
                        <a:rPr lang="el-GR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ρ</a:t>
                      </a:r>
                      <a:endParaRPr lang="zh-CN" altLang="en-US" sz="3200" b="1">
                        <a:solidFill>
                          <a:srgbClr val="848587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lvl="0" indent="0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(g/cm</a:t>
                      </a:r>
                      <a:r>
                        <a:rPr lang="zh-CN" altLang="en-US" sz="3200" b="1" baseline="30000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lang="zh-CN" altLang="en-US" sz="3200" b="1">
                          <a:solidFill>
                            <a:srgbClr val="848587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）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74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" y="1140460"/>
            <a:ext cx="8081963" cy="5005388"/>
          </a:xfrm>
        </p:spPr>
        <p:txBody>
          <a:bodyPr/>
          <a:lstStyle/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一、探究物质质量与体积的关系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二、测量固体和液体的密度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三、密度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四、密度知识的应用</a:t>
            </a:r>
          </a:p>
          <a:p>
            <a:pPr algn="l">
              <a:lnSpc>
                <a:spcPct val="130000"/>
              </a:lnSpc>
            </a:pPr>
            <a:r>
              <a:rPr sz="40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五、课堂训练</a:t>
            </a: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>
              <a:lnSpc>
                <a:spcPct val="130000"/>
              </a:lnSpc>
            </a:pPr>
            <a:endParaRPr lang="zh-CN" altLang="en-US" sz="4000" b="1"/>
          </a:p>
          <a:p>
            <a:pPr algn="l">
              <a:lnSpc>
                <a:spcPct val="130000"/>
              </a:lnSpc>
            </a:pPr>
            <a:endParaRPr lang="zh-CN" altLang="en-US" sz="4000" b="1"/>
          </a:p>
          <a:p>
            <a:pPr marL="0" indent="0" algn="l">
              <a:lnSpc>
                <a:spcPct val="130000"/>
              </a:lnSpc>
              <a:buNone/>
            </a:pP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285115" y="94615"/>
            <a:ext cx="398843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eaLnBrk="1" fontAlgn="auto" hangingPunct="1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</a:pPr>
            <a:r>
              <a:rPr lang="zh-CN" altLang="en-US" sz="4400" b="1" smtClean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知识清单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64900" y="101600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797548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2529" descr="fi4_s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12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2530"/>
          <p:cNvSpPr txBox="1"/>
          <p:nvPr/>
        </p:nvSpPr>
        <p:spPr>
          <a:xfrm>
            <a:off x="250825" y="3644900"/>
            <a:ext cx="51117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3、求出石块的密度</a:t>
            </a:r>
            <a:r>
              <a:rPr lang="el-GR" altLang="en-US" sz="2400" b="1">
                <a:latin typeface="黑体" pitchFamily="2" charset="-122"/>
                <a:ea typeface="黑体" panose="02010609060101010101" pitchFamily="2" charset="-122"/>
              </a:rPr>
              <a:t>ρ</a:t>
            </a:r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=m/(v</a:t>
            </a:r>
            <a:r>
              <a:rPr lang="zh-CN" altLang="en-US" sz="2400" b="1" baseline="-25000">
                <a:latin typeface="黑体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-v</a:t>
            </a:r>
            <a:r>
              <a:rPr lang="zh-CN" altLang="en-US" sz="2400" b="1" baseline="-25000">
                <a:latin typeface="黑体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)</a:t>
            </a:r>
          </a:p>
        </p:txBody>
      </p:sp>
      <p:graphicFrame>
        <p:nvGraphicFramePr>
          <p:cNvPr id="22532" name="表格 2253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79388" y="4191000"/>
          <a:ext cx="8964613" cy="2152650"/>
        </p:xfrm>
        <a:graphic>
          <a:graphicData uri="http://schemas.openxmlformats.org/drawingml/2006/table">
            <a:tbl>
              <a:tblPr/>
              <a:tblGrid>
                <a:gridCol w="1793875"/>
                <a:gridCol w="1839913"/>
                <a:gridCol w="1744345"/>
                <a:gridCol w="1792605"/>
                <a:gridCol w="1793875"/>
              </a:tblGrid>
              <a:tr h="15430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黑体" pitchFamily="2" charset="-122"/>
                          <a:ea typeface="黑体" panose="02010609060101010101" pitchFamily="2" charset="-122"/>
                        </a:rPr>
                        <a:t>石块的质量</a:t>
                      </a:r>
                      <a:r>
                        <a:rPr lang="en-US" altLang="zh-CN" sz="2400" b="1" i="1">
                          <a:latin typeface="黑体" pitchFamily="2" charset="-122"/>
                          <a:ea typeface="黑体" panose="02010609060101010101" pitchFamily="2" charset="-122"/>
                        </a:rPr>
                        <a:t>m</a:t>
                      </a:r>
                      <a:r>
                        <a:rPr lang="zh-CN" altLang="en-US" sz="2400" b="1">
                          <a:latin typeface="黑体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en-US" altLang="zh-CN" sz="2400" b="1">
                          <a:latin typeface="黑体" pitchFamily="2" charset="-122"/>
                          <a:ea typeface="黑体" panose="02010609060101010101" pitchFamily="2" charset="-122"/>
                        </a:rPr>
                        <a:t>g</a:t>
                      </a:r>
                      <a:r>
                        <a:rPr lang="zh-CN" altLang="en-US" sz="2400" b="1">
                          <a:latin typeface="黑体" pitchFamily="2" charset="-122"/>
                          <a:ea typeface="黑体" panose="02010609060101010101" pitchFamily="2" charset="-122"/>
                        </a:rPr>
                        <a:t>）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黑体" pitchFamily="2" charset="-122"/>
                          <a:ea typeface="黑体" panose="02010609060101010101" pitchFamily="2" charset="-122"/>
                        </a:rPr>
                        <a:t>石块放入前水的体积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黑体" pitchFamily="2" charset="-122"/>
                          <a:ea typeface="黑体" panose="02010609060101010101" pitchFamily="2" charset="-122"/>
                        </a:rPr>
                        <a:t>石块和水的总体积 </a:t>
                      </a:r>
                      <a:endParaRPr lang="zh-CN" altLang="en-US" b="1"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黑体" pitchFamily="2" charset="-122"/>
                          <a:ea typeface="黑体" panose="02010609060101010101" pitchFamily="2" charset="-122"/>
                        </a:rPr>
                        <a:t>石块的体积 </a:t>
                      </a:r>
                      <a:endParaRPr lang="zh-CN" altLang="en-US" b="1"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黑体" pitchFamily="2" charset="-122"/>
                          <a:ea typeface="黑体" panose="02010609060101010101" pitchFamily="2" charset="-122"/>
                        </a:rPr>
                        <a:t>石块的密度 </a:t>
                      </a:r>
                      <a:endParaRPr lang="zh-CN" altLang="en-US" b="1"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8" name="矩形 22551"/>
          <p:cNvSpPr/>
          <p:nvPr/>
        </p:nvSpPr>
        <p:spPr>
          <a:xfrm>
            <a:off x="4310063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1529" name="对象 22552"/>
          <p:cNvGraphicFramePr>
            <a:graphicFrameLocks noChangeAspect="1"/>
          </p:cNvGraphicFramePr>
          <p:nvPr/>
        </p:nvGraphicFramePr>
        <p:xfrm>
          <a:off x="2124075" y="4941888"/>
          <a:ext cx="1176338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0" r:id="rId5" imgW="0" imgH="0" progId="Equation.3">
                  <p:embed/>
                </p:oleObj>
              </mc:Choice>
              <mc:Fallback>
                <p:oleObj r:id="rId5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4075" y="4941888"/>
                        <a:ext cx="1176338" cy="51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30" name="矩形 22553"/>
          <p:cNvSpPr/>
          <p:nvPr/>
        </p:nvSpPr>
        <p:spPr>
          <a:xfrm>
            <a:off x="4300538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1531" name="对象 22554"/>
          <p:cNvGraphicFramePr>
            <a:graphicFrameLocks noChangeAspect="1"/>
          </p:cNvGraphicFramePr>
          <p:nvPr/>
        </p:nvGraphicFramePr>
        <p:xfrm>
          <a:off x="3995738" y="4941888"/>
          <a:ext cx="137160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r:id="rId7" imgW="0" imgH="0" progId="Equation.3">
                  <p:embed/>
                </p:oleObj>
              </mc:Choice>
              <mc:Fallback>
                <p:oleObj r:id="rId7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95738" y="4941888"/>
                        <a:ext cx="1371600" cy="579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32" name="矩形 22555"/>
          <p:cNvSpPr/>
          <p:nvPr/>
        </p:nvSpPr>
        <p:spPr>
          <a:xfrm>
            <a:off x="4229100" y="33194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1533" name="对象 22556"/>
          <p:cNvGraphicFramePr>
            <a:graphicFrameLocks noChangeAspect="1"/>
          </p:cNvGraphicFramePr>
          <p:nvPr/>
        </p:nvGraphicFramePr>
        <p:xfrm>
          <a:off x="5795963" y="4724400"/>
          <a:ext cx="12969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r:id="rId9" imgW="0" imgH="0" progId="Equation.3">
                  <p:embed/>
                </p:oleObj>
              </mc:Choice>
              <mc:Fallback>
                <p:oleObj r:id="rId9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95963" y="4724400"/>
                        <a:ext cx="1296987" cy="414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34" name="矩形 22557"/>
          <p:cNvSpPr/>
          <p:nvPr/>
        </p:nvSpPr>
        <p:spPr>
          <a:xfrm>
            <a:off x="4376738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1535" name="对象 22558"/>
          <p:cNvGraphicFramePr>
            <a:graphicFrameLocks noChangeAspect="1"/>
          </p:cNvGraphicFramePr>
          <p:nvPr/>
        </p:nvGraphicFramePr>
        <p:xfrm>
          <a:off x="7451725" y="4581525"/>
          <a:ext cx="1284288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r:id="rId11" imgW="0" imgH="0" progId="Equation.DSMT4">
                  <p:embed/>
                </p:oleObj>
              </mc:Choice>
              <mc:Fallback>
                <p:oleObj r:id="rId11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51725" y="4581525"/>
                        <a:ext cx="1284288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36" name="矩形 22559"/>
          <p:cNvSpPr/>
          <p:nvPr/>
        </p:nvSpPr>
        <p:spPr>
          <a:xfrm>
            <a:off x="4310063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1537" name="对象 22560"/>
          <p:cNvGraphicFramePr>
            <a:graphicFrameLocks noChangeAspect="1"/>
          </p:cNvGraphicFramePr>
          <p:nvPr/>
        </p:nvGraphicFramePr>
        <p:xfrm>
          <a:off x="7524750" y="5157788"/>
          <a:ext cx="12954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4" r:id="rId13" imgW="0" imgH="0" progId="Equation.3">
                  <p:embed/>
                </p:oleObj>
              </mc:Choice>
              <mc:Fallback>
                <p:oleObj r:id="rId13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24750" y="5157788"/>
                        <a:ext cx="1295400" cy="565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38" name="文本框 22561"/>
          <p:cNvSpPr txBox="1"/>
          <p:nvPr/>
        </p:nvSpPr>
        <p:spPr>
          <a:xfrm>
            <a:off x="1619250" y="260350"/>
            <a:ext cx="42481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用天平和量筒测固体的密度．</a:t>
            </a:r>
          </a:p>
        </p:txBody>
      </p:sp>
      <p:sp>
        <p:nvSpPr>
          <p:cNvPr id="21539" name="矩形 22562"/>
          <p:cNvSpPr/>
          <p:nvPr/>
        </p:nvSpPr>
        <p:spPr>
          <a:xfrm>
            <a:off x="250825" y="1853248"/>
            <a:ext cx="88931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ctr"/>
            <a:r>
              <a:rPr lang="en-US" altLang="zh-CN" sz="2400" b="1">
                <a:latin typeface="黑体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、用量筒测固体体积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：</a:t>
            </a:r>
          </a:p>
          <a:p>
            <a:pPr fontAlgn="ctr"/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①在量筒内倒适量的水（以浸没待测固体为准）读出体积V1;</a:t>
            </a:r>
          </a:p>
          <a:p>
            <a:pPr fontAlgn="ctr"/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②用细线栓好固体慢慢放入到量筒内，读出这时水和待测固体的总体积V2;</a:t>
            </a:r>
          </a:p>
          <a:p>
            <a:pPr fontAlgn="ctr"/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③用V=V2-V1，得到待测固体的体积。</a:t>
            </a:r>
            <a:r>
              <a:rPr lang="zh-CN" altLang="en-US" sz="2000">
                <a:latin typeface="Arial" pitchFamily="34" charset="0"/>
                <a:ea typeface="宋体" pitchFamily="2" charset="-122"/>
              </a:rPr>
              <a:t> 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1540" name="图片 22563" descr="image037"/>
          <p:cNvPicPr>
            <a:picLocks noChangeAspect="1"/>
          </p:cNvPicPr>
          <p:nvPr/>
        </p:nvPicPr>
        <p:blipFill>
          <a:blip r:embed="rId15">
            <a:lum bright="-23999"/>
          </a:blip>
          <a:stretch>
            <a:fillRect/>
          </a:stretch>
        </p:blipFill>
        <p:spPr>
          <a:xfrm>
            <a:off x="3851275" y="836613"/>
            <a:ext cx="2087563" cy="1109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41" name="矩形 22564"/>
          <p:cNvSpPr/>
          <p:nvPr/>
        </p:nvSpPr>
        <p:spPr>
          <a:xfrm>
            <a:off x="250825" y="1052513"/>
            <a:ext cx="34798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/>
            <a:r>
              <a:rPr lang="en-US" altLang="zh-CN" sz="2400" b="1">
                <a:latin typeface="黑体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latin typeface="黑体" pitchFamily="2" charset="-122"/>
                <a:ea typeface="黑体" panose="02010609060101010101" pitchFamily="2" charset="-122"/>
              </a:rPr>
              <a:t>、用天平测固体质量</a:t>
            </a:r>
            <a:r>
              <a:rPr lang="en-US" altLang="zh-CN" sz="2400" b="1">
                <a:latin typeface="黑体" pitchFamily="2" charset="-122"/>
                <a:ea typeface="黑体" panose="02010609060101010101" pitchFamily="2" charset="-122"/>
              </a:rPr>
              <a:t>m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：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1542" name="对象 22565"/>
          <p:cNvGraphicFramePr>
            <a:graphicFrameLocks noChangeAspect="1"/>
          </p:cNvGraphicFramePr>
          <p:nvPr/>
        </p:nvGraphicFramePr>
        <p:xfrm>
          <a:off x="5940425" y="5157788"/>
          <a:ext cx="989013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5" r:id="rId16" imgW="0" imgH="0" progId="Equation.DSMT4">
                  <p:embed/>
                </p:oleObj>
              </mc:Choice>
              <mc:Fallback>
                <p:oleObj r:id="rId16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40425" y="5157788"/>
                        <a:ext cx="989013" cy="579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43" name="对象 22566"/>
          <p:cNvGraphicFramePr>
            <a:graphicFrameLocks noChangeAspect="1"/>
          </p:cNvGraphicFramePr>
          <p:nvPr/>
        </p:nvGraphicFramePr>
        <p:xfrm>
          <a:off x="7092950" y="188913"/>
          <a:ext cx="558800" cy="214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r:id="rId18" imgW="0" imgH="0" progId="Flash.Movie">
                  <p:embed/>
                </p:oleObj>
              </mc:Choice>
              <mc:Fallback>
                <p:oleObj r:id="rId18" imgW="0" imgH="0" progId="Flash.Movi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92950" y="188913"/>
                        <a:ext cx="558800" cy="2147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44" name="对象 22567"/>
          <p:cNvGraphicFramePr>
            <a:graphicFrameLocks noChangeAspect="1"/>
          </p:cNvGraphicFramePr>
          <p:nvPr/>
        </p:nvGraphicFramePr>
        <p:xfrm>
          <a:off x="6156325" y="981075"/>
          <a:ext cx="10080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r:id="rId20" imgW="0" imgH="0" progId="Equation.3">
                  <p:embed/>
                </p:oleObj>
              </mc:Choice>
              <mc:Fallback>
                <p:oleObj r:id="rId20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56325" y="981075"/>
                        <a:ext cx="1008063" cy="438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45" name="对象 22568"/>
          <p:cNvGraphicFramePr>
            <a:graphicFrameLocks noChangeAspect="1"/>
          </p:cNvGraphicFramePr>
          <p:nvPr/>
        </p:nvGraphicFramePr>
        <p:xfrm>
          <a:off x="7740650" y="188913"/>
          <a:ext cx="617538" cy="214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r:id="rId21" imgW="0" imgH="0" progId="Flash.Movie">
                  <p:embed/>
                </p:oleObj>
              </mc:Choice>
              <mc:Fallback>
                <p:oleObj r:id="rId21" imgW="0" imgH="0" progId="Flash.Movi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40650" y="188913"/>
                        <a:ext cx="617538" cy="2147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46" name="对象 22569"/>
          <p:cNvGraphicFramePr>
            <a:graphicFrameLocks noChangeAspect="1"/>
          </p:cNvGraphicFramePr>
          <p:nvPr/>
        </p:nvGraphicFramePr>
        <p:xfrm>
          <a:off x="8172450" y="908050"/>
          <a:ext cx="1296988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9" r:id="rId23" imgW="0" imgH="0" progId="Equation.3">
                  <p:embed/>
                </p:oleObj>
              </mc:Choice>
              <mc:Fallback>
                <p:oleObj r:id="rId23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72450" y="908050"/>
                        <a:ext cx="1296988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47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400"/>
              <a:t>20</a:t>
            </a:fld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306926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381000" y="1371600"/>
            <a:ext cx="571500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（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1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）在玻璃杯中盛</a:t>
            </a:r>
            <a:r>
              <a:rPr lang="zh-CN" altLang="en-US" sz="2400" b="1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>硫酸铜溶液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，称出它们的质量．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3555" name="图片 23554" descr="烧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457200"/>
            <a:ext cx="94615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2286000"/>
            <a:ext cx="944563" cy="358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文本框 23556"/>
          <p:cNvSpPr txBox="1"/>
          <p:nvPr/>
        </p:nvSpPr>
        <p:spPr>
          <a:xfrm>
            <a:off x="381000" y="3200400"/>
            <a:ext cx="5715000" cy="137318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（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2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）把玻璃杯中的</a:t>
            </a:r>
            <a:r>
              <a:rPr lang="zh-CN" altLang="en-US" sz="2400" b="1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>硫酸铜溶液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倒入量筒中一部分，记下量筒中盐水的体积．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381000" y="5181600"/>
            <a:ext cx="579120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（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3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）称出玻璃杯和杯中剩下的</a:t>
            </a:r>
            <a:r>
              <a:rPr lang="zh-CN" altLang="en-US" sz="2400" b="1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>硫酸铜溶液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的质量．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535" name="文本框 23558"/>
          <p:cNvSpPr txBox="1"/>
          <p:nvPr/>
        </p:nvSpPr>
        <p:spPr>
          <a:xfrm>
            <a:off x="468313" y="549275"/>
            <a:ext cx="41751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itchFamily="2" charset="-122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宋体" pitchFamily="2" charset="-122"/>
              </a:rPr>
              <a:t>测硫酸铜溶液的密度</a:t>
            </a:r>
          </a:p>
        </p:txBody>
      </p:sp>
    </p:spTree>
    <p:extLst>
      <p:ext uri="{BB962C8B-B14F-4D97-AF65-F5344CB8AC3E}">
        <p14:creationId xmlns:p14="http://schemas.microsoft.com/office/powerpoint/2010/main" val="2852409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7" grpId="0"/>
      <p:bldP spid="235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457200" y="1447800"/>
            <a:ext cx="8507413" cy="8223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把步骤（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1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）（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2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）（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3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）中测得的数据填入下表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2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中，求出</a:t>
            </a:r>
            <a:r>
              <a:rPr lang="zh-CN" altLang="en-US" sz="2400" b="1" noProof="1">
                <a:latin typeface="Arial" pitchFamily="34" charset="0"/>
                <a:ea typeface="宋体" pitchFamily="2" charset="-122"/>
                <a:cs typeface="+mn-ea"/>
              </a:rPr>
              <a:t>硫酸铜溶液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itchFamily="2" charset="-122"/>
                <a:ea typeface="宋体" pitchFamily="2" charset="-122"/>
                <a:cs typeface="+mn-ea"/>
              </a:rPr>
              <a:t>的密度．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24579" name="表格 24578"/>
          <p:cNvGraphicFramePr>
            <a:graphicFrameLocks noGrp="1"/>
          </p:cNvGraphicFramePr>
          <p:nvPr/>
        </p:nvGraphicFramePr>
        <p:xfrm>
          <a:off x="381000" y="2420938"/>
          <a:ext cx="8534400" cy="3671888"/>
        </p:xfrm>
        <a:graphic>
          <a:graphicData uri="http://schemas.openxmlformats.org/drawingml/2006/table">
            <a:tbl>
              <a:tblPr/>
              <a:tblGrid>
                <a:gridCol w="1706563"/>
                <a:gridCol w="1646237"/>
                <a:gridCol w="2438400"/>
                <a:gridCol w="1295400"/>
                <a:gridCol w="1447800"/>
              </a:tblGrid>
              <a:tr h="27225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玻璃杯和</a:t>
                      </a:r>
                      <a:r>
                        <a:rPr lang="zh-CN" altLang="en-US" sz="2400" b="1"/>
                        <a:t>硫酸铜溶液</a:t>
                      </a: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的质量            </a:t>
                      </a:r>
                    </a:p>
                    <a:p>
                      <a:pPr marL="0" lvl="0" indent="0">
                        <a:buNone/>
                      </a:pPr>
                      <a:endParaRPr lang="zh-CN" altLang="en-US" sz="2400"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宋体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    （</a:t>
                      </a:r>
                      <a:r>
                        <a:rPr lang="en-US" altLang="zh-CN" sz="24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g</a:t>
                      </a: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） 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玻璃杯和剩余</a:t>
                      </a:r>
                      <a:r>
                        <a:rPr lang="zh-CN" altLang="en-US" sz="2400" b="1"/>
                        <a:t>硫酸铜溶液</a:t>
                      </a: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的质量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量筒中</a:t>
                      </a:r>
                      <a:r>
                        <a:rPr lang="zh-CN" altLang="en-US" sz="2400" b="1"/>
                        <a:t>硫酸铜溶液</a:t>
                      </a: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质量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量筒中</a:t>
                      </a:r>
                      <a:r>
                        <a:rPr lang="zh-CN" altLang="en-US" sz="2400" b="1"/>
                        <a:t>硫酸铜溶液</a:t>
                      </a: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的体积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硫酸铜溶液</a:t>
                      </a:r>
                      <a:r>
                        <a:rPr lang="zh-CN" altLang="en-US" sz="2400" b="1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宋体" pitchFamily="2" charset="-122"/>
                        </a:rPr>
                        <a:t>的密度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宋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宋体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宋体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宋体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b="1">
                        <a:effectLst>
                          <a:outerShdw blurRad="38100" dist="38100" dir="2700000">
                            <a:srgbClr val="FFFFFF"/>
                          </a:outerShdw>
                        </a:effectLst>
                        <a:latin typeface="宋体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75" name="矩形 24598"/>
          <p:cNvSpPr/>
          <p:nvPr/>
        </p:nvSpPr>
        <p:spPr>
          <a:xfrm>
            <a:off x="4476750" y="33194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4600" name="对象 24599"/>
          <p:cNvGraphicFramePr>
            <a:graphicFrameLocks noChangeAspect="1"/>
          </p:cNvGraphicFramePr>
          <p:nvPr/>
        </p:nvGraphicFramePr>
        <p:xfrm>
          <a:off x="900113" y="3644900"/>
          <a:ext cx="5953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r:id="rId3" imgW="0" imgH="0" progId="Equation.3">
                  <p:embed/>
                </p:oleObj>
              </mc:Choice>
              <mc:Fallback>
                <p:oleObj r:id="rId3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0113" y="3644900"/>
                        <a:ext cx="595312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77" name="矩形 24600"/>
          <p:cNvSpPr/>
          <p:nvPr/>
        </p:nvSpPr>
        <p:spPr>
          <a:xfrm>
            <a:off x="4362450" y="33194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4602" name="对象 24601"/>
          <p:cNvGraphicFramePr>
            <a:graphicFrameLocks noChangeAspect="1"/>
          </p:cNvGraphicFramePr>
          <p:nvPr/>
        </p:nvGraphicFramePr>
        <p:xfrm>
          <a:off x="2268538" y="4221163"/>
          <a:ext cx="11239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r:id="rId5" imgW="0" imgH="0" progId="Equation.3">
                  <p:embed/>
                </p:oleObj>
              </mc:Choice>
              <mc:Fallback>
                <p:oleObj r:id="rId5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8538" y="4221163"/>
                        <a:ext cx="1123950" cy="587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03" name="对象 24602"/>
          <p:cNvGraphicFramePr>
            <a:graphicFrameLocks noChangeAspect="1"/>
          </p:cNvGraphicFramePr>
          <p:nvPr/>
        </p:nvGraphicFramePr>
        <p:xfrm>
          <a:off x="3708400" y="4076700"/>
          <a:ext cx="23622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r:id="rId7" imgW="0" imgH="0" progId="Equation.3">
                  <p:embed/>
                </p:oleObj>
              </mc:Choice>
              <mc:Fallback>
                <p:oleObj r:id="rId7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08400" y="4076700"/>
                        <a:ext cx="2362200" cy="523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80" name="矩形 24603"/>
          <p:cNvSpPr/>
          <p:nvPr/>
        </p:nvSpPr>
        <p:spPr>
          <a:xfrm>
            <a:off x="4495800" y="33385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4605" name="对象 24604"/>
          <p:cNvGraphicFramePr>
            <a:graphicFrameLocks noChangeAspect="1"/>
          </p:cNvGraphicFramePr>
          <p:nvPr/>
        </p:nvGraphicFramePr>
        <p:xfrm>
          <a:off x="6588125" y="4149725"/>
          <a:ext cx="3857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7" r:id="rId9" imgW="0" imgH="0" progId="Equation.3">
                  <p:embed/>
                </p:oleObj>
              </mc:Choice>
              <mc:Fallback>
                <p:oleObj r:id="rId9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88125" y="4149725"/>
                        <a:ext cx="385763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82" name="矩形 24605"/>
          <p:cNvSpPr/>
          <p:nvPr/>
        </p:nvSpPr>
        <p:spPr>
          <a:xfrm>
            <a:off x="4376738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4607" name="对象 24606"/>
          <p:cNvGraphicFramePr>
            <a:graphicFrameLocks noChangeAspect="1"/>
          </p:cNvGraphicFramePr>
          <p:nvPr/>
        </p:nvGraphicFramePr>
        <p:xfrm>
          <a:off x="6372225" y="4508500"/>
          <a:ext cx="9144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8" r:id="rId11" imgW="0" imgH="0" progId="Equation.3">
                  <p:embed/>
                </p:oleObj>
              </mc:Choice>
              <mc:Fallback>
                <p:oleObj r:id="rId11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72225" y="4508500"/>
                        <a:ext cx="914400" cy="53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608" name="对象 24607"/>
          <p:cNvGraphicFramePr>
            <a:graphicFrameLocks noChangeAspect="1"/>
          </p:cNvGraphicFramePr>
          <p:nvPr/>
        </p:nvGraphicFramePr>
        <p:xfrm>
          <a:off x="7956550" y="3789363"/>
          <a:ext cx="431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9" r:id="rId13" imgW="0" imgH="0" progId="Equation.3">
                  <p:embed/>
                </p:oleObj>
              </mc:Choice>
              <mc:Fallback>
                <p:oleObj r:id="rId13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56550" y="3789363"/>
                        <a:ext cx="4318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85" name="矩形 24608"/>
          <p:cNvSpPr/>
          <p:nvPr/>
        </p:nvSpPr>
        <p:spPr>
          <a:xfrm>
            <a:off x="4310063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4610" name="对象 24609"/>
          <p:cNvGraphicFramePr>
            <a:graphicFrameLocks noChangeAspect="1"/>
          </p:cNvGraphicFramePr>
          <p:nvPr/>
        </p:nvGraphicFramePr>
        <p:xfrm>
          <a:off x="7524750" y="4581525"/>
          <a:ext cx="125253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r:id="rId15" imgW="0" imgH="0" progId="Equation.3">
                  <p:embed/>
                </p:oleObj>
              </mc:Choice>
              <mc:Fallback>
                <p:oleObj r:id="rId15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24750" y="4581525"/>
                        <a:ext cx="1252538" cy="547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03229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4" name="标题 2513"/>
          <p:cNvSpPr>
            <a:spLocks noGrp="1"/>
          </p:cNvSpPr>
          <p:nvPr>
            <p:ph type="title" idx="4294967295"/>
          </p:nvPr>
        </p:nvSpPr>
        <p:spPr>
          <a:xfrm>
            <a:off x="179388" y="404813"/>
            <a:ext cx="7632700" cy="2305050"/>
          </a:xfrm>
        </p:spPr>
        <p:txBody>
          <a:bodyPr anchor="ctr"/>
          <a:lstStyle/>
          <a:p>
            <a:pPr algn="l"/>
            <a:r>
              <a:rPr lang="zh-CN" altLang="en-US" sz="6000" b="1"/>
              <a:t>三、密度</a:t>
            </a:r>
          </a:p>
        </p:txBody>
      </p:sp>
      <p:sp>
        <p:nvSpPr>
          <p:cNvPr id="2515" name="矩形 2514"/>
          <p:cNvSpPr/>
          <p:nvPr/>
        </p:nvSpPr>
        <p:spPr>
          <a:xfrm>
            <a:off x="323850" y="2420938"/>
            <a:ext cx="8299450" cy="234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99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1.密度的定义：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99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某种物质单位体积的质量叫做这种物质的密度．表示符号：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ρ</a:t>
            </a:r>
            <a:r>
              <a:rPr lang="zh-CN" altLang="en-US" sz="4000" b="1">
                <a:solidFill>
                  <a:srgbClr val="99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． </a:t>
            </a:r>
          </a:p>
        </p:txBody>
      </p:sp>
    </p:spTree>
    <p:extLst>
      <p:ext uri="{BB962C8B-B14F-4D97-AF65-F5344CB8AC3E}">
        <p14:creationId xmlns:p14="http://schemas.microsoft.com/office/powerpoint/2010/main" val="299774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7" dur="1000" fill="hold"/>
                                        <p:tgtEl>
                                          <p:spTgt spid="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8" name="图片 25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19" name="图片 25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81355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20" name="矩形 2519"/>
          <p:cNvSpPr/>
          <p:nvPr/>
        </p:nvSpPr>
        <p:spPr>
          <a:xfrm>
            <a:off x="468313" y="476250"/>
            <a:ext cx="56165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99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2.密度的公式和单位</a:t>
            </a:r>
            <a:r>
              <a:rPr lang="zh-CN" altLang="en-US" sz="4000" b="1">
                <a:solidFill>
                  <a:srgbClr val="99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2521" name="矩形 2520"/>
          <p:cNvSpPr/>
          <p:nvPr/>
        </p:nvSpPr>
        <p:spPr>
          <a:xfrm>
            <a:off x="3938588" y="3233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522" name="对象 2521"/>
          <p:cNvGraphicFramePr>
            <a:graphicFrameLocks noChangeAspect="1"/>
          </p:cNvGraphicFramePr>
          <p:nvPr/>
        </p:nvGraphicFramePr>
        <p:xfrm>
          <a:off x="1044575" y="1485900"/>
          <a:ext cx="5256213" cy="140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8" r:id="rId5" imgW="0" imgH="0" progId="Equation.3">
                  <p:embed/>
                </p:oleObj>
              </mc:Choice>
              <mc:Fallback>
                <p:oleObj r:id="rId5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4575" y="1485900"/>
                        <a:ext cx="5256213" cy="1408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23" name="矩形 2522"/>
          <p:cNvSpPr/>
          <p:nvPr/>
        </p:nvSpPr>
        <p:spPr>
          <a:xfrm>
            <a:off x="1044575" y="2997200"/>
            <a:ext cx="7127875" cy="3382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99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符号的意义与单位：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itchFamily="34" charset="0"/>
              </a:rPr>
              <a:t> m--质量---千克（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kg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itchFamily="34" charset="0"/>
              </a:rPr>
              <a:t> V---体积---立方米（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m</a:t>
            </a:r>
            <a:r>
              <a:rPr lang="en-US" altLang="zh-CN" sz="3600" b="1" baseline="30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3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ρ</a:t>
            </a:r>
            <a:r>
              <a:rPr lang="zh-CN" altLang="en-US" sz="3600">
                <a:latin typeface="Times New Roman" panose="02020603050405020304" pitchFamily="18" charset="0"/>
              </a:rPr>
              <a:t>---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密度---千克每立方米（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kg/m</a:t>
            </a:r>
            <a:r>
              <a:rPr lang="en-US" altLang="zh-CN" sz="3600" b="1" baseline="30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4880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2" dur="1000" fill="hold"/>
                                        <p:tgtEl>
                                          <p:spTgt spid="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0" grpId="0"/>
      <p:bldP spid="25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6" name="矩形 2525"/>
          <p:cNvSpPr/>
          <p:nvPr/>
        </p:nvSpPr>
        <p:spPr>
          <a:xfrm>
            <a:off x="468313" y="260350"/>
            <a:ext cx="42894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  <a:buChar char="•"/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密度公式的应用</a:t>
            </a:r>
          </a:p>
        </p:txBody>
      </p:sp>
      <p:sp>
        <p:nvSpPr>
          <p:cNvPr id="2527" name="矩形 2526"/>
          <p:cNvSpPr/>
          <p:nvPr/>
        </p:nvSpPr>
        <p:spPr>
          <a:xfrm>
            <a:off x="539750" y="1001713"/>
            <a:ext cx="70564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．计算物质的密度：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m/V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Times New Roman" pitchFamily="18" charset="0"/>
            </a:endParaRPr>
          </a:p>
        </p:txBody>
      </p:sp>
      <p:sp>
        <p:nvSpPr>
          <p:cNvPr id="2528" name="矩形 2527"/>
          <p:cNvSpPr/>
          <p:nvPr/>
        </p:nvSpPr>
        <p:spPr>
          <a:xfrm>
            <a:off x="1979613" y="1773238"/>
            <a:ext cx="475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计算密度．鉴别物质</a:t>
            </a:r>
          </a:p>
        </p:txBody>
      </p:sp>
      <p:sp>
        <p:nvSpPr>
          <p:cNvPr id="2529" name="矩形 2528"/>
          <p:cNvSpPr/>
          <p:nvPr/>
        </p:nvSpPr>
        <p:spPr>
          <a:xfrm>
            <a:off x="539750" y="2492375"/>
            <a:ext cx="73453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．计算物体的体积：  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V=m/ 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itchFamily="18" charset="0"/>
            </a:endParaRPr>
          </a:p>
        </p:txBody>
      </p:sp>
      <p:sp>
        <p:nvSpPr>
          <p:cNvPr id="2530" name="矩形 2529"/>
          <p:cNvSpPr/>
          <p:nvPr/>
        </p:nvSpPr>
        <p:spPr>
          <a:xfrm>
            <a:off x="323850" y="3213100"/>
            <a:ext cx="795655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36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可以计算一些体积难以测量的物体</a:t>
            </a:r>
          </a:p>
          <a:p>
            <a:r>
              <a:rPr lang="zh-CN" altLang="en-US" sz="36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（如沙子、等一些形状不规则的物体）</a:t>
            </a:r>
          </a:p>
        </p:txBody>
      </p:sp>
      <p:sp>
        <p:nvSpPr>
          <p:cNvPr id="2531" name="矩形 2530"/>
          <p:cNvSpPr/>
          <p:nvPr/>
        </p:nvSpPr>
        <p:spPr>
          <a:xfrm>
            <a:off x="528638" y="4652963"/>
            <a:ext cx="68516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．计算物体的质量： 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m=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ρV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Times New Roman" pitchFamily="18" charset="0"/>
            </a:endParaRPr>
          </a:p>
        </p:txBody>
      </p:sp>
      <p:sp>
        <p:nvSpPr>
          <p:cNvPr id="2532" name="矩形 2531"/>
          <p:cNvSpPr/>
          <p:nvPr/>
        </p:nvSpPr>
        <p:spPr>
          <a:xfrm>
            <a:off x="8101013" y="6308725"/>
            <a:ext cx="720725" cy="404813"/>
          </a:xfr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3" name="矩形 2532"/>
          <p:cNvSpPr/>
          <p:nvPr/>
        </p:nvSpPr>
        <p:spPr>
          <a:xfrm>
            <a:off x="1116013" y="5445125"/>
            <a:ext cx="60483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有些物体的质量太大不便于直接测量</a:t>
            </a:r>
          </a:p>
        </p:txBody>
      </p:sp>
    </p:spTree>
    <p:extLst>
      <p:ext uri="{BB962C8B-B14F-4D97-AF65-F5344CB8AC3E}">
        <p14:creationId xmlns:p14="http://schemas.microsoft.com/office/powerpoint/2010/main" val="1767079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6" grpId="0"/>
      <p:bldP spid="2527" grpId="0"/>
      <p:bldP spid="2528" grpId="0"/>
      <p:bldP spid="2529" grpId="0"/>
      <p:bldP spid="2530" grpId="0"/>
      <p:bldP spid="2531" grpId="0"/>
      <p:bldP spid="25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6" name="图片 25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0" y="-20637"/>
            <a:ext cx="9144000" cy="6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37" name="图片 25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81355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38" name="矩形 2537"/>
          <p:cNvSpPr/>
          <p:nvPr/>
        </p:nvSpPr>
        <p:spPr>
          <a:xfrm>
            <a:off x="469900" y="549275"/>
            <a:ext cx="4319588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  <a:buChar char="•"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密度的单位换算</a:t>
            </a:r>
          </a:p>
        </p:txBody>
      </p:sp>
      <p:sp>
        <p:nvSpPr>
          <p:cNvPr id="2539" name="矩形 2538"/>
          <p:cNvSpPr/>
          <p:nvPr/>
        </p:nvSpPr>
        <p:spPr>
          <a:xfrm>
            <a:off x="4367213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540" name="对象 2539"/>
          <p:cNvGraphicFramePr>
            <a:graphicFrameLocks noChangeAspect="1"/>
          </p:cNvGraphicFramePr>
          <p:nvPr/>
        </p:nvGraphicFramePr>
        <p:xfrm>
          <a:off x="4860925" y="1341438"/>
          <a:ext cx="1576388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2" r:id="rId5" imgW="0" imgH="0" progId="Equation.3">
                  <p:embed/>
                </p:oleObj>
              </mc:Choice>
              <mc:Fallback>
                <p:oleObj r:id="rId5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60925" y="1341438"/>
                        <a:ext cx="1576388" cy="879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41" name="矩形 2540"/>
          <p:cNvSpPr/>
          <p:nvPr/>
        </p:nvSpPr>
        <p:spPr>
          <a:xfrm>
            <a:off x="4376738" y="33147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542" name="对象 2541"/>
          <p:cNvGraphicFramePr>
            <a:graphicFrameLocks noChangeAspect="1"/>
          </p:cNvGraphicFramePr>
          <p:nvPr/>
        </p:nvGraphicFramePr>
        <p:xfrm>
          <a:off x="4860925" y="2349500"/>
          <a:ext cx="1490663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r:id="rId7" imgW="0" imgH="0" progId="Equation.3">
                  <p:embed/>
                </p:oleObj>
              </mc:Choice>
              <mc:Fallback>
                <p:oleObj r:id="rId7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60925" y="2349500"/>
                        <a:ext cx="1490663" cy="873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43" name="矩形 2542"/>
          <p:cNvSpPr/>
          <p:nvPr/>
        </p:nvSpPr>
        <p:spPr>
          <a:xfrm>
            <a:off x="755650" y="3502025"/>
            <a:ext cx="201612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  <a:buChar char="•"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换算关系</a:t>
            </a:r>
          </a:p>
        </p:txBody>
      </p:sp>
      <p:sp>
        <p:nvSpPr>
          <p:cNvPr id="2544" name="矩形 2543"/>
          <p:cNvSpPr/>
          <p:nvPr/>
        </p:nvSpPr>
        <p:spPr>
          <a:xfrm>
            <a:off x="2986088" y="3219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45" name="矩形 2544"/>
          <p:cNvSpPr/>
          <p:nvPr/>
        </p:nvSpPr>
        <p:spPr>
          <a:xfrm>
            <a:off x="755650" y="1485900"/>
            <a:ext cx="369093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国际单位：千克／米</a:t>
            </a:r>
            <a:r>
              <a:rPr lang="zh-CN" altLang="en-US" sz="2800" b="1" baseline="3000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３</a:t>
            </a:r>
            <a:r>
              <a:rPr lang="zh-CN" altLang="en-US" sz="2400" b="1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2546" name="矩形 2545"/>
          <p:cNvSpPr/>
          <p:nvPr/>
        </p:nvSpPr>
        <p:spPr>
          <a:xfrm>
            <a:off x="755650" y="2636838"/>
            <a:ext cx="3679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常用单位：克／厘米</a:t>
            </a:r>
            <a:r>
              <a:rPr lang="zh-CN" altLang="en-US" sz="2800" b="1" baseline="3000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３</a:t>
            </a:r>
            <a:r>
              <a:rPr lang="zh-CN" altLang="en-US" sz="2400" b="1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2547" name="矩形 2546"/>
          <p:cNvSpPr/>
          <p:nvPr/>
        </p:nvSpPr>
        <p:spPr>
          <a:xfrm>
            <a:off x="3132138" y="32131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548" name="对象 2547"/>
          <p:cNvGraphicFramePr>
            <a:graphicFrameLocks noChangeAspect="1"/>
          </p:cNvGraphicFramePr>
          <p:nvPr/>
        </p:nvGraphicFramePr>
        <p:xfrm>
          <a:off x="828675" y="4508500"/>
          <a:ext cx="67818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r:id="rId9" imgW="0" imgH="0" progId="Equation.3">
                  <p:embed/>
                </p:oleObj>
              </mc:Choice>
              <mc:Fallback>
                <p:oleObj r:id="rId9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8675" y="4508500"/>
                        <a:ext cx="6781800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0962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矩形 2550"/>
          <p:cNvSpPr/>
          <p:nvPr/>
        </p:nvSpPr>
        <p:spPr>
          <a:xfrm>
            <a:off x="304800" y="1447800"/>
            <a:ext cx="8093075" cy="3749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latin typeface="宋体" pitchFamily="2" charset="-122"/>
              </a:rPr>
              <a:t>单位换算练习：</a:t>
            </a:r>
          </a:p>
          <a:p>
            <a:endParaRPr lang="zh-CN" altLang="en-US" sz="4800" b="1">
              <a:latin typeface="宋体" pitchFamily="2" charset="-122"/>
            </a:endParaRPr>
          </a:p>
          <a:p>
            <a:r>
              <a:rPr lang="zh-CN" altLang="en-US" sz="4800" b="1">
                <a:latin typeface="宋体" pitchFamily="2" charset="-122"/>
              </a:rPr>
              <a:t>(1)7.9×10</a:t>
            </a:r>
            <a:r>
              <a:rPr lang="en-US" altLang="zh-CN" sz="4800" b="1" baseline="30000">
                <a:latin typeface="宋体" pitchFamily="2" charset="-122"/>
              </a:rPr>
              <a:t>3</a:t>
            </a:r>
            <a:r>
              <a:rPr lang="zh-CN" altLang="en-US" sz="4800" b="1">
                <a:latin typeface="宋体" pitchFamily="2" charset="-122"/>
              </a:rPr>
              <a:t>㎏</a:t>
            </a:r>
            <a:r>
              <a:rPr lang="en-US" altLang="zh-CN" sz="4800" b="1">
                <a:latin typeface="宋体" pitchFamily="2" charset="-122"/>
              </a:rPr>
              <a:t>/m</a:t>
            </a:r>
            <a:r>
              <a:rPr lang="en-US" altLang="zh-CN" sz="4800" b="1" baseline="30000">
                <a:latin typeface="宋体" pitchFamily="2" charset="-122"/>
              </a:rPr>
              <a:t>3</a:t>
            </a:r>
            <a:r>
              <a:rPr lang="en-US" altLang="zh-CN" sz="4800" b="1">
                <a:latin typeface="宋体" pitchFamily="2" charset="-122"/>
              </a:rPr>
              <a:t>=     g/cm</a:t>
            </a:r>
            <a:r>
              <a:rPr lang="en-US" altLang="zh-CN" sz="4800" b="1" baseline="30000">
                <a:latin typeface="宋体" pitchFamily="2" charset="-122"/>
              </a:rPr>
              <a:t>3</a:t>
            </a:r>
          </a:p>
          <a:p>
            <a:endParaRPr lang="en-US" altLang="zh-CN" sz="4800" b="1">
              <a:latin typeface="宋体" pitchFamily="2" charset="-122"/>
            </a:endParaRPr>
          </a:p>
          <a:p>
            <a:r>
              <a:rPr lang="en-US" altLang="zh-CN" sz="4800" b="1">
                <a:latin typeface="宋体" pitchFamily="2" charset="-122"/>
              </a:rPr>
              <a:t>(2)2.7 g/cm</a:t>
            </a:r>
            <a:r>
              <a:rPr lang="en-US" altLang="zh-CN" sz="4800" b="1" baseline="30000">
                <a:latin typeface="宋体" pitchFamily="2" charset="-122"/>
              </a:rPr>
              <a:t>3 </a:t>
            </a:r>
            <a:r>
              <a:rPr lang="en-US" altLang="zh-CN" sz="4800" b="1">
                <a:latin typeface="宋体" pitchFamily="2" charset="-122"/>
              </a:rPr>
              <a:t>=        </a:t>
            </a:r>
            <a:r>
              <a:rPr lang="zh-CN" altLang="en-US" sz="4800" b="1">
                <a:latin typeface="宋体" pitchFamily="2" charset="-122"/>
              </a:rPr>
              <a:t>㎏</a:t>
            </a:r>
            <a:r>
              <a:rPr lang="en-US" altLang="zh-CN" sz="4800" b="1">
                <a:latin typeface="宋体" pitchFamily="2" charset="-122"/>
              </a:rPr>
              <a:t>/m</a:t>
            </a:r>
            <a:r>
              <a:rPr lang="en-US" altLang="zh-CN" sz="4800" b="1" baseline="30000">
                <a:latin typeface="宋体" pitchFamily="2" charset="-122"/>
              </a:rPr>
              <a:t>3</a:t>
            </a:r>
          </a:p>
        </p:txBody>
      </p:sp>
      <p:sp>
        <p:nvSpPr>
          <p:cNvPr id="2552" name="矩形 2551"/>
          <p:cNvSpPr/>
          <p:nvPr/>
        </p:nvSpPr>
        <p:spPr>
          <a:xfrm>
            <a:off x="5651500" y="2997200"/>
            <a:ext cx="110807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宋体" pitchFamily="2" charset="-122"/>
              </a:rPr>
              <a:t>7.9</a:t>
            </a:r>
          </a:p>
        </p:txBody>
      </p:sp>
      <p:sp>
        <p:nvSpPr>
          <p:cNvPr id="2553" name="矩形 2552"/>
          <p:cNvSpPr/>
          <p:nvPr/>
        </p:nvSpPr>
        <p:spPr>
          <a:xfrm>
            <a:off x="4572000" y="4419600"/>
            <a:ext cx="2319338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</a:rPr>
              <a:t>2.7×10</a:t>
            </a:r>
            <a:r>
              <a:rPr lang="en-US" altLang="zh-CN" sz="4400" b="1" baseline="30000">
                <a:solidFill>
                  <a:srgbClr val="FF0000"/>
                </a:solidFill>
                <a:latin typeface="宋体" pitchFamily="2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6404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7" dur="500" fill="hold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 additive="base">
                                        <p:cTn id="13" dur="500" fill="hold"/>
                                        <p:tgtEl>
                                          <p:spTgt spid="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2" grpId="0"/>
      <p:bldP spid="25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6" name="图片 25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4724400"/>
            <a:ext cx="1190625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57" name="矩形 2556"/>
          <p:cNvSpPr/>
          <p:nvPr/>
        </p:nvSpPr>
        <p:spPr>
          <a:xfrm>
            <a:off x="4503738" y="35052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400">
              <a:solidFill>
                <a:srgbClr val="FFFF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58" name="矩形 2557"/>
          <p:cNvSpPr/>
          <p:nvPr/>
        </p:nvSpPr>
        <p:spPr>
          <a:xfrm>
            <a:off x="179388" y="404813"/>
            <a:ext cx="8856662" cy="3184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3、密度的物理意义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 记住水的密度：</a:t>
            </a:r>
          </a:p>
          <a:p>
            <a:pPr>
              <a:lnSpc>
                <a:spcPct val="80000"/>
              </a:lnSpc>
            </a:pPr>
            <a:r>
              <a:rPr lang="en-US" altLang="zh-CN" sz="8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ρ</a:t>
            </a:r>
            <a:r>
              <a:rPr lang="zh-CN" altLang="en-US" sz="4000" b="1" baseline="-25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水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=1.0 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Symbol" panose="05050102010706020507" pitchFamily="18" charset="2"/>
              </a:rPr>
              <a:t> 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10 </a:t>
            </a:r>
            <a:r>
              <a:rPr lang="en-US" altLang="zh-CN" sz="4000" b="1" baseline="66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4000" b="1" baseline="660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4800" b="1">
                <a:solidFill>
                  <a:schemeClr val="bg1"/>
                </a:solidFill>
                <a:latin typeface="Times New Roman" panose="02020603050405020304" pitchFamily="18" charset="0"/>
              </a:rPr>
              <a:t>㎏</a:t>
            </a:r>
            <a:r>
              <a:rPr lang="en-US" altLang="zh-CN" sz="4800" b="1">
                <a:solidFill>
                  <a:schemeClr val="bg1"/>
                </a:solidFill>
                <a:latin typeface="Times New Roman" panose="02020603050405020304" pitchFamily="18" charset="0"/>
              </a:rPr>
              <a:t>/m</a:t>
            </a:r>
            <a:r>
              <a:rPr lang="en-US" altLang="zh-CN" sz="4800" b="1" baseline="30000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</a:p>
        </p:txBody>
      </p:sp>
      <p:grpSp>
        <p:nvGrpSpPr>
          <p:cNvPr id="2559" name="组合 2558"/>
          <p:cNvGrpSpPr/>
          <p:nvPr/>
        </p:nvGrpSpPr>
        <p:grpSpPr>
          <a:xfrm>
            <a:off x="1476375" y="4581525"/>
            <a:ext cx="8640763" cy="1543050"/>
            <a:chOff x="0" y="0"/>
            <a:chExt cx="4896" cy="972"/>
          </a:xfrm>
        </p:grpSpPr>
        <p:sp>
          <p:nvSpPr>
            <p:cNvPr id="2560" name="Text Box 6"/>
            <p:cNvSpPr/>
            <p:nvPr/>
          </p:nvSpPr>
          <p:spPr>
            <a:xfrm>
              <a:off x="0" y="588"/>
              <a:ext cx="489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铁的密度是</a:t>
              </a:r>
              <a:r>
                <a:rPr lang="en-US" altLang="zh-CN" sz="32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7.9× 10</a:t>
              </a:r>
              <a:r>
                <a:rPr lang="en-US" altLang="zh-CN" sz="3200" b="1" baseline="30000">
                  <a:solidFill>
                    <a:schemeClr val="bg1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32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㎏/m3</a:t>
              </a:r>
              <a:r>
                <a:rPr lang="zh-CN" altLang="en-US" sz="32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的意义是：</a:t>
              </a:r>
            </a:p>
          </p:txBody>
        </p:sp>
        <p:graphicFrame>
          <p:nvGraphicFramePr>
            <p:cNvPr id="2561" name="Object 10"/>
            <p:cNvGraphicFramePr>
              <a:graphicFrameLocks noChangeAspect="1"/>
            </p:cNvGraphicFramePr>
            <p:nvPr/>
          </p:nvGraphicFramePr>
          <p:xfrm>
            <a:off x="3936" y="0"/>
            <a:ext cx="309" cy="9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86" r:id="rId4" imgW="0" imgH="0" progId="MSPhotoEd.3">
                    <p:embed/>
                  </p:oleObj>
                </mc:Choice>
                <mc:Fallback>
                  <p:oleObj r:id="rId4" imgW="0" imgH="0" progId="MSPhotoEd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936" y="0"/>
                          <a:ext cx="309" cy="9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62" name="矩形 2561"/>
          <p:cNvSpPr/>
          <p:nvPr/>
        </p:nvSpPr>
        <p:spPr>
          <a:xfrm>
            <a:off x="3348038" y="3717925"/>
            <a:ext cx="5040312" cy="1681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表示每立方米水的质量</a:t>
            </a:r>
          </a:p>
          <a:p>
            <a:pPr>
              <a:lnSpc>
                <a:spcPct val="145000"/>
              </a:lnSpc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是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1.0 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anose="02010609060101010101" pitchFamily="2" charset="-122"/>
                <a:sym typeface="Symbol" panose="05050102010706020507" pitchFamily="18" charset="2"/>
              </a:rPr>
              <a:t> 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10 </a:t>
            </a:r>
            <a:r>
              <a:rPr lang="en-US" altLang="zh-CN" sz="3600" b="1" baseline="30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千克。</a:t>
            </a:r>
          </a:p>
        </p:txBody>
      </p:sp>
      <p:sp>
        <p:nvSpPr>
          <p:cNvPr id="2563" name="矩形 2562"/>
          <p:cNvSpPr/>
          <p:nvPr/>
        </p:nvSpPr>
        <p:spPr>
          <a:xfrm>
            <a:off x="1044575" y="3933825"/>
            <a:ext cx="245427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物理意义：</a:t>
            </a:r>
          </a:p>
        </p:txBody>
      </p:sp>
    </p:spTree>
    <p:extLst>
      <p:ext uri="{BB962C8B-B14F-4D97-AF65-F5344CB8AC3E}">
        <p14:creationId xmlns:p14="http://schemas.microsoft.com/office/powerpoint/2010/main" val="2629712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3" dur="500" fill="hold"/>
                                        <p:tgtEl>
                                          <p:spTgt spid="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" grpId="0"/>
      <p:bldP spid="25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1350" y="720725"/>
            <a:ext cx="7019925" cy="828675"/>
          </a:xfrm>
          <a:prstGeom prst="rect">
            <a:avLst/>
          </a:prstGeom>
        </p:spPr>
      </p:pic>
      <p:grpSp>
        <p:nvGrpSpPr>
          <p:cNvPr id="2566" name="组合 2565"/>
          <p:cNvGrpSpPr/>
          <p:nvPr/>
        </p:nvGrpSpPr>
        <p:grpSpPr>
          <a:xfrm>
            <a:off x="900113" y="3860800"/>
            <a:ext cx="2333625" cy="2286000"/>
            <a:chOff x="0" y="0"/>
            <a:chExt cx="1470" cy="1440"/>
          </a:xfrm>
        </p:grpSpPr>
        <p:sp>
          <p:nvSpPr>
            <p:cNvPr id="2567" name="椭圆 2566"/>
            <p:cNvSpPr/>
            <p:nvPr/>
          </p:nvSpPr>
          <p:spPr>
            <a:xfrm>
              <a:off x="420" y="864"/>
              <a:ext cx="210" cy="288"/>
            </a:xfrm>
            <a:prstGeom prst="ellipse">
              <a:avLst/>
            </a:prstGeom>
            <a:solidFill>
              <a:srgbClr val="E1F4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8" name="组合 2567"/>
            <p:cNvGrpSpPr/>
            <p:nvPr/>
          </p:nvGrpSpPr>
          <p:grpSpPr>
            <a:xfrm>
              <a:off x="0" y="0"/>
              <a:ext cx="1470" cy="1440"/>
              <a:chOff x="0" y="0"/>
              <a:chExt cx="1470" cy="1440"/>
            </a:xfrm>
          </p:grpSpPr>
          <p:sp>
            <p:nvSpPr>
              <p:cNvPr id="2569" name="椭圆 2568"/>
              <p:cNvSpPr/>
              <p:nvPr/>
            </p:nvSpPr>
            <p:spPr>
              <a:xfrm>
                <a:off x="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" name="椭圆 2569"/>
              <p:cNvSpPr/>
              <p:nvPr/>
            </p:nvSpPr>
            <p:spPr>
              <a:xfrm>
                <a:off x="21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1" name="椭圆 2570"/>
              <p:cNvSpPr/>
              <p:nvPr/>
            </p:nvSpPr>
            <p:spPr>
              <a:xfrm>
                <a:off x="42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2" name="椭圆 2571"/>
              <p:cNvSpPr/>
              <p:nvPr/>
            </p:nvSpPr>
            <p:spPr>
              <a:xfrm>
                <a:off x="63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3" name="椭圆 2572"/>
              <p:cNvSpPr/>
              <p:nvPr/>
            </p:nvSpPr>
            <p:spPr>
              <a:xfrm>
                <a:off x="84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4" name="椭圆 2573"/>
              <p:cNvSpPr/>
              <p:nvPr/>
            </p:nvSpPr>
            <p:spPr>
              <a:xfrm>
                <a:off x="105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5" name="椭圆 2574"/>
              <p:cNvSpPr/>
              <p:nvPr/>
            </p:nvSpPr>
            <p:spPr>
              <a:xfrm>
                <a:off x="126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6" name="椭圆 2575"/>
              <p:cNvSpPr/>
              <p:nvPr/>
            </p:nvSpPr>
            <p:spPr>
              <a:xfrm>
                <a:off x="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" name="椭圆 2576"/>
              <p:cNvSpPr/>
              <p:nvPr/>
            </p:nvSpPr>
            <p:spPr>
              <a:xfrm>
                <a:off x="21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" name="椭圆 2577"/>
              <p:cNvSpPr/>
              <p:nvPr/>
            </p:nvSpPr>
            <p:spPr>
              <a:xfrm>
                <a:off x="42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" name="椭圆 2578"/>
              <p:cNvSpPr/>
              <p:nvPr/>
            </p:nvSpPr>
            <p:spPr>
              <a:xfrm>
                <a:off x="63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0" name="椭圆 2579"/>
              <p:cNvSpPr/>
              <p:nvPr/>
            </p:nvSpPr>
            <p:spPr>
              <a:xfrm>
                <a:off x="84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" name="椭圆 2580"/>
              <p:cNvSpPr/>
              <p:nvPr/>
            </p:nvSpPr>
            <p:spPr>
              <a:xfrm>
                <a:off x="105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" name="椭圆 2581"/>
              <p:cNvSpPr/>
              <p:nvPr/>
            </p:nvSpPr>
            <p:spPr>
              <a:xfrm>
                <a:off x="126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" name="椭圆 2582"/>
              <p:cNvSpPr/>
              <p:nvPr/>
            </p:nvSpPr>
            <p:spPr>
              <a:xfrm>
                <a:off x="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" name="椭圆 2583"/>
              <p:cNvSpPr/>
              <p:nvPr/>
            </p:nvSpPr>
            <p:spPr>
              <a:xfrm>
                <a:off x="21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" name="椭圆 2584"/>
              <p:cNvSpPr/>
              <p:nvPr/>
            </p:nvSpPr>
            <p:spPr>
              <a:xfrm>
                <a:off x="42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6" name="椭圆 2585"/>
              <p:cNvSpPr/>
              <p:nvPr/>
            </p:nvSpPr>
            <p:spPr>
              <a:xfrm>
                <a:off x="63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7" name="椭圆 2586"/>
              <p:cNvSpPr/>
              <p:nvPr/>
            </p:nvSpPr>
            <p:spPr>
              <a:xfrm>
                <a:off x="84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8" name="椭圆 2587"/>
              <p:cNvSpPr/>
              <p:nvPr/>
            </p:nvSpPr>
            <p:spPr>
              <a:xfrm>
                <a:off x="105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9" name="椭圆 2588"/>
              <p:cNvSpPr/>
              <p:nvPr/>
            </p:nvSpPr>
            <p:spPr>
              <a:xfrm>
                <a:off x="126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0" name="椭圆 2589"/>
              <p:cNvSpPr/>
              <p:nvPr/>
            </p:nvSpPr>
            <p:spPr>
              <a:xfrm>
                <a:off x="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1" name="椭圆 2590"/>
              <p:cNvSpPr/>
              <p:nvPr/>
            </p:nvSpPr>
            <p:spPr>
              <a:xfrm>
                <a:off x="21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2" name="椭圆 2591"/>
              <p:cNvSpPr/>
              <p:nvPr/>
            </p:nvSpPr>
            <p:spPr>
              <a:xfrm>
                <a:off x="63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3" name="椭圆 2592"/>
              <p:cNvSpPr/>
              <p:nvPr/>
            </p:nvSpPr>
            <p:spPr>
              <a:xfrm>
                <a:off x="84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4" name="椭圆 2593"/>
              <p:cNvSpPr/>
              <p:nvPr/>
            </p:nvSpPr>
            <p:spPr>
              <a:xfrm>
                <a:off x="105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5" name="椭圆 2594"/>
              <p:cNvSpPr/>
              <p:nvPr/>
            </p:nvSpPr>
            <p:spPr>
              <a:xfrm>
                <a:off x="126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596" name="组合 2595"/>
              <p:cNvGrpSpPr/>
              <p:nvPr/>
            </p:nvGrpSpPr>
            <p:grpSpPr>
              <a:xfrm>
                <a:off x="0" y="1152"/>
                <a:ext cx="1470" cy="288"/>
                <a:chOff x="0" y="0"/>
                <a:chExt cx="1470" cy="288"/>
              </a:xfrm>
            </p:grpSpPr>
            <p:sp>
              <p:nvSpPr>
                <p:cNvPr id="2597" name="椭圆 2596"/>
                <p:cNvSpPr/>
                <p:nvPr/>
              </p:nvSpPr>
              <p:spPr>
                <a:xfrm>
                  <a:off x="0" y="0"/>
                  <a:ext cx="210" cy="288"/>
                </a:xfrm>
                <a:prstGeom prst="ellipse">
                  <a:avLst/>
                </a:prstGeom>
                <a:solidFill>
                  <a:srgbClr val="E1F4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98" name="椭圆 2597"/>
                <p:cNvSpPr/>
                <p:nvPr/>
              </p:nvSpPr>
              <p:spPr>
                <a:xfrm>
                  <a:off x="210" y="0"/>
                  <a:ext cx="210" cy="288"/>
                </a:xfrm>
                <a:prstGeom prst="ellipse">
                  <a:avLst/>
                </a:prstGeom>
                <a:solidFill>
                  <a:srgbClr val="E1F4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99" name="椭圆 2598"/>
                <p:cNvSpPr/>
                <p:nvPr/>
              </p:nvSpPr>
              <p:spPr>
                <a:xfrm>
                  <a:off x="420" y="0"/>
                  <a:ext cx="210" cy="288"/>
                </a:xfrm>
                <a:prstGeom prst="ellipse">
                  <a:avLst/>
                </a:prstGeom>
                <a:solidFill>
                  <a:srgbClr val="E1F4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00" name="椭圆 2599"/>
                <p:cNvSpPr/>
                <p:nvPr/>
              </p:nvSpPr>
              <p:spPr>
                <a:xfrm>
                  <a:off x="630" y="0"/>
                  <a:ext cx="210" cy="288"/>
                </a:xfrm>
                <a:prstGeom prst="ellipse">
                  <a:avLst/>
                </a:prstGeom>
                <a:solidFill>
                  <a:srgbClr val="E1F4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01" name="椭圆 2600"/>
                <p:cNvSpPr/>
                <p:nvPr/>
              </p:nvSpPr>
              <p:spPr>
                <a:xfrm>
                  <a:off x="840" y="0"/>
                  <a:ext cx="210" cy="288"/>
                </a:xfrm>
                <a:prstGeom prst="ellipse">
                  <a:avLst/>
                </a:prstGeom>
                <a:solidFill>
                  <a:srgbClr val="E1F4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02" name="椭圆 2601"/>
                <p:cNvSpPr/>
                <p:nvPr/>
              </p:nvSpPr>
              <p:spPr>
                <a:xfrm>
                  <a:off x="1050" y="0"/>
                  <a:ext cx="210" cy="288"/>
                </a:xfrm>
                <a:prstGeom prst="ellipse">
                  <a:avLst/>
                </a:prstGeom>
                <a:solidFill>
                  <a:srgbClr val="E1F4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03" name="椭圆 2602"/>
                <p:cNvSpPr/>
                <p:nvPr/>
              </p:nvSpPr>
              <p:spPr>
                <a:xfrm>
                  <a:off x="1260" y="0"/>
                  <a:ext cx="210" cy="288"/>
                </a:xfrm>
                <a:prstGeom prst="ellipse">
                  <a:avLst/>
                </a:prstGeom>
                <a:solidFill>
                  <a:srgbClr val="E1F4FF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04" name="组合 2603"/>
          <p:cNvGrpSpPr/>
          <p:nvPr/>
        </p:nvGrpSpPr>
        <p:grpSpPr>
          <a:xfrm>
            <a:off x="3736658" y="3803333"/>
            <a:ext cx="2333625" cy="2209800"/>
            <a:chOff x="0" y="0"/>
            <a:chExt cx="1470" cy="1440"/>
          </a:xfrm>
        </p:grpSpPr>
        <p:sp>
          <p:nvSpPr>
            <p:cNvPr id="2605" name="椭圆 2604"/>
            <p:cNvSpPr/>
            <p:nvPr/>
          </p:nvSpPr>
          <p:spPr>
            <a:xfrm>
              <a:off x="210" y="576"/>
              <a:ext cx="210" cy="288"/>
            </a:xfrm>
            <a:prstGeom prst="ellipse">
              <a:avLst/>
            </a:prstGeom>
            <a:solidFill>
              <a:srgbClr val="E1F4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06" name="组合 2605"/>
            <p:cNvGrpSpPr/>
            <p:nvPr/>
          </p:nvGrpSpPr>
          <p:grpSpPr>
            <a:xfrm>
              <a:off x="0" y="0"/>
              <a:ext cx="1470" cy="1440"/>
              <a:chOff x="0" y="0"/>
              <a:chExt cx="1470" cy="1440"/>
            </a:xfrm>
          </p:grpSpPr>
          <p:sp>
            <p:nvSpPr>
              <p:cNvPr id="2607" name="椭圆 2606"/>
              <p:cNvSpPr/>
              <p:nvPr/>
            </p:nvSpPr>
            <p:spPr>
              <a:xfrm>
                <a:off x="21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8" name="椭圆 2607"/>
              <p:cNvSpPr/>
              <p:nvPr/>
            </p:nvSpPr>
            <p:spPr>
              <a:xfrm>
                <a:off x="63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9" name="椭圆 2608"/>
              <p:cNvSpPr/>
              <p:nvPr/>
            </p:nvSpPr>
            <p:spPr>
              <a:xfrm>
                <a:off x="105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0" name="椭圆 2609"/>
              <p:cNvSpPr/>
              <p:nvPr/>
            </p:nvSpPr>
            <p:spPr>
              <a:xfrm>
                <a:off x="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1" name="椭圆 2610"/>
              <p:cNvSpPr/>
              <p:nvPr/>
            </p:nvSpPr>
            <p:spPr>
              <a:xfrm>
                <a:off x="42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2" name="椭圆 2611"/>
              <p:cNvSpPr/>
              <p:nvPr/>
            </p:nvSpPr>
            <p:spPr>
              <a:xfrm>
                <a:off x="84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3" name="椭圆 2612"/>
              <p:cNvSpPr/>
              <p:nvPr/>
            </p:nvSpPr>
            <p:spPr>
              <a:xfrm>
                <a:off x="1260" y="288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4" name="椭圆 2613"/>
              <p:cNvSpPr/>
              <p:nvPr/>
            </p:nvSpPr>
            <p:spPr>
              <a:xfrm>
                <a:off x="63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5" name="椭圆 2614"/>
              <p:cNvSpPr/>
              <p:nvPr/>
            </p:nvSpPr>
            <p:spPr>
              <a:xfrm>
                <a:off x="105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6" name="椭圆 2615"/>
              <p:cNvSpPr/>
              <p:nvPr/>
            </p:nvSpPr>
            <p:spPr>
              <a:xfrm>
                <a:off x="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7" name="椭圆 2616"/>
              <p:cNvSpPr/>
              <p:nvPr/>
            </p:nvSpPr>
            <p:spPr>
              <a:xfrm>
                <a:off x="42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8" name="椭圆 2617"/>
              <p:cNvSpPr/>
              <p:nvPr/>
            </p:nvSpPr>
            <p:spPr>
              <a:xfrm>
                <a:off x="84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9" name="椭圆 2618"/>
              <p:cNvSpPr/>
              <p:nvPr/>
            </p:nvSpPr>
            <p:spPr>
              <a:xfrm>
                <a:off x="1260" y="864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0" name="椭圆 2619"/>
              <p:cNvSpPr/>
              <p:nvPr/>
            </p:nvSpPr>
            <p:spPr>
              <a:xfrm>
                <a:off x="210" y="1152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1" name="椭圆 2620"/>
              <p:cNvSpPr/>
              <p:nvPr/>
            </p:nvSpPr>
            <p:spPr>
              <a:xfrm>
                <a:off x="630" y="1152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2" name="椭圆 2621"/>
              <p:cNvSpPr/>
              <p:nvPr/>
            </p:nvSpPr>
            <p:spPr>
              <a:xfrm>
                <a:off x="1050" y="1152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623" name="组合 2622"/>
          <p:cNvGrpSpPr/>
          <p:nvPr/>
        </p:nvGrpSpPr>
        <p:grpSpPr>
          <a:xfrm>
            <a:off x="6661150" y="3933825"/>
            <a:ext cx="2333625" cy="2133600"/>
            <a:chOff x="0" y="0"/>
            <a:chExt cx="1470" cy="1440"/>
          </a:xfrm>
        </p:grpSpPr>
        <p:sp>
          <p:nvSpPr>
            <p:cNvPr id="2624" name="椭圆 2623"/>
            <p:cNvSpPr/>
            <p:nvPr/>
          </p:nvSpPr>
          <p:spPr>
            <a:xfrm>
              <a:off x="630" y="0"/>
              <a:ext cx="210" cy="288"/>
            </a:xfrm>
            <a:prstGeom prst="ellipse">
              <a:avLst/>
            </a:prstGeom>
            <a:solidFill>
              <a:srgbClr val="E1F4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25" name="组合 2624"/>
            <p:cNvGrpSpPr/>
            <p:nvPr/>
          </p:nvGrpSpPr>
          <p:grpSpPr>
            <a:xfrm>
              <a:off x="0" y="576"/>
              <a:ext cx="1470" cy="864"/>
              <a:chOff x="0" y="0"/>
              <a:chExt cx="1470" cy="864"/>
            </a:xfrm>
          </p:grpSpPr>
          <p:sp>
            <p:nvSpPr>
              <p:cNvPr id="2626" name="椭圆 2625"/>
              <p:cNvSpPr/>
              <p:nvPr/>
            </p:nvSpPr>
            <p:spPr>
              <a:xfrm>
                <a:off x="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7" name="椭圆 2626"/>
              <p:cNvSpPr/>
              <p:nvPr/>
            </p:nvSpPr>
            <p:spPr>
              <a:xfrm>
                <a:off x="1260" y="0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8" name="椭圆 2627"/>
              <p:cNvSpPr/>
              <p:nvPr/>
            </p:nvSpPr>
            <p:spPr>
              <a:xfrm>
                <a:off x="630" y="576"/>
                <a:ext cx="210" cy="288"/>
              </a:xfrm>
              <a:prstGeom prst="ellipse">
                <a:avLst/>
              </a:prstGeom>
              <a:solidFill>
                <a:srgbClr val="E1F4FF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29" name="椭圆 2628"/>
            <p:cNvSpPr/>
            <p:nvPr/>
          </p:nvSpPr>
          <p:spPr>
            <a:xfrm>
              <a:off x="630" y="576"/>
              <a:ext cx="210" cy="288"/>
            </a:xfrm>
            <a:prstGeom prst="ellipse">
              <a:avLst/>
            </a:prstGeom>
            <a:solidFill>
              <a:srgbClr val="E1F4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33" name="矩形 2632"/>
          <p:cNvSpPr/>
          <p:nvPr/>
        </p:nvSpPr>
        <p:spPr>
          <a:xfrm>
            <a:off x="1276350" y="2590800"/>
            <a:ext cx="133350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solidFill>
                  <a:srgbClr val="FF3300"/>
                </a:solidFill>
                <a:effectLst>
                  <a:outerShdw dist="107763" dir="18900000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固体</a:t>
            </a:r>
          </a:p>
        </p:txBody>
      </p:sp>
      <p:sp>
        <p:nvSpPr>
          <p:cNvPr id="2631" name="矩形 2630"/>
          <p:cNvSpPr/>
          <p:nvPr/>
        </p:nvSpPr>
        <p:spPr>
          <a:xfrm>
            <a:off x="4276725" y="2590800"/>
            <a:ext cx="133350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ln w="9525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107763" dir="18900000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液体</a:t>
            </a:r>
          </a:p>
        </p:txBody>
      </p:sp>
      <p:sp>
        <p:nvSpPr>
          <p:cNvPr id="2630" name="矩形 2629"/>
          <p:cNvSpPr/>
          <p:nvPr/>
        </p:nvSpPr>
        <p:spPr>
          <a:xfrm>
            <a:off x="7096125" y="2590800"/>
            <a:ext cx="133350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lvl="0" algn="ctr"/>
            <a:r>
              <a:rPr sz="3600">
                <a:solidFill>
                  <a:srgbClr val="FF3300"/>
                </a:solidFill>
                <a:effectLst>
                  <a:outerShdw dist="107763" dir="18900000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气体</a:t>
            </a:r>
          </a:p>
        </p:txBody>
      </p:sp>
    </p:spTree>
    <p:extLst>
      <p:ext uri="{BB962C8B-B14F-4D97-AF65-F5344CB8AC3E}">
        <p14:creationId xmlns:p14="http://schemas.microsoft.com/office/powerpoint/2010/main" val="3466522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" name="矩形 2257"/>
          <p:cNvSpPr/>
          <p:nvPr/>
        </p:nvSpPr>
        <p:spPr>
          <a:xfrm>
            <a:off x="1828800" y="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259" name="标题 2258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7924800" cy="3943350"/>
          </a:xfrm>
        </p:spPr>
        <p:txBody>
          <a:bodyPr anchor="ctr"/>
          <a:lstStyle/>
          <a:p>
            <a:pPr algn="l"/>
            <a:r>
              <a:rPr lang="zh-CN" altLang="en-US" sz="7200" b="1">
                <a:solidFill>
                  <a:srgbClr val="FFFF00"/>
                </a:solidFill>
                <a:ea typeface="隶书" panose="02010509060101010101" pitchFamily="49" charset="-122"/>
              </a:rPr>
              <a:t>问题</a:t>
            </a:r>
            <a:r>
              <a:rPr lang="zh-CN" altLang="en-US" sz="7200" b="1">
                <a:solidFill>
                  <a:srgbClr val="FFFF00"/>
                </a:solidFill>
              </a:rPr>
              <a:t>：</a:t>
            </a:r>
            <a:r>
              <a:rPr lang="zh-CN" altLang="en-US" sz="7200" b="1">
                <a:solidFill>
                  <a:srgbClr val="FF0000"/>
                </a:solidFill>
              </a:rPr>
              <a:t/>
            </a:r>
            <a:br>
              <a:rPr lang="zh-CN" altLang="en-US" sz="7200" b="1">
                <a:solidFill>
                  <a:srgbClr val="FF0000"/>
                </a:solidFill>
              </a:rPr>
            </a:br>
            <a:r>
              <a:rPr lang="zh-CN" altLang="en-US" sz="7200" b="1">
                <a:solidFill>
                  <a:srgbClr val="FF0000"/>
                </a:solidFill>
              </a:rPr>
              <a:t>  </a:t>
            </a:r>
            <a:r>
              <a:rPr lang="zh-CN" altLang="en-US" sz="7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 </a:t>
            </a:r>
            <a:r>
              <a:rPr lang="zh-CN" altLang="en-US" sz="5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a typeface="黑体" panose="02010609060101010101" pitchFamily="2" charset="-122"/>
              </a:rPr>
              <a:t>你能区分表面颜色相同的铁块和塑料块吗？</a:t>
            </a:r>
          </a:p>
        </p:txBody>
      </p:sp>
      <p:grpSp>
        <p:nvGrpSpPr>
          <p:cNvPr id="2260" name="组合 2259"/>
          <p:cNvGrpSpPr/>
          <p:nvPr/>
        </p:nvGrpSpPr>
        <p:grpSpPr>
          <a:xfrm>
            <a:off x="2700338" y="4292600"/>
            <a:ext cx="2743200" cy="1752600"/>
            <a:chOff x="0" y="0"/>
            <a:chExt cx="1728" cy="1104"/>
          </a:xfrm>
        </p:grpSpPr>
        <p:sp>
          <p:nvSpPr>
            <p:cNvPr id="2261" name="立方体 2260"/>
            <p:cNvSpPr/>
            <p:nvPr/>
          </p:nvSpPr>
          <p:spPr>
            <a:xfrm>
              <a:off x="0" y="0"/>
              <a:ext cx="864" cy="1104"/>
            </a:xfrm>
            <a:prstGeom prst="cube">
              <a:avLst>
                <a:gd name="adj" fmla="val 25000"/>
              </a:avLst>
            </a:prstGeom>
            <a:solidFill>
              <a:srgbClr val="BBE0E3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" name="立方体 2261"/>
            <p:cNvSpPr/>
            <p:nvPr/>
          </p:nvSpPr>
          <p:spPr>
            <a:xfrm>
              <a:off x="864" y="0"/>
              <a:ext cx="864" cy="1104"/>
            </a:xfrm>
            <a:prstGeom prst="cube">
              <a:avLst>
                <a:gd name="adj" fmla="val 25000"/>
              </a:avLst>
            </a:prstGeom>
            <a:solidFill>
              <a:srgbClr val="BBE0E3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23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8" name="图片 26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8575" y="44450"/>
            <a:ext cx="68263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639" name="表格 2638"/>
          <p:cNvGraphicFramePr>
            <a:graphicFrameLocks noGrp="1"/>
          </p:cNvGraphicFramePr>
          <p:nvPr/>
        </p:nvGraphicFramePr>
        <p:xfrm>
          <a:off x="533400" y="1854200"/>
          <a:ext cx="7620000" cy="4487863"/>
        </p:xfrm>
        <a:graphic>
          <a:graphicData uri="http://schemas.openxmlformats.org/drawingml/2006/table">
            <a:tbl>
              <a:tblPr/>
              <a:tblGrid>
                <a:gridCol w="1905000"/>
                <a:gridCol w="1905000"/>
                <a:gridCol w="1905000"/>
                <a:gridCol w="1905000"/>
              </a:tblGrid>
              <a:tr h="10128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物质名称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物质名称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锇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铝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金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花岗岩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铅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砖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银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冰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铜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蜡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钢、铁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/>
                        <a:t>干松木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81" name="矩形 2680"/>
          <p:cNvSpPr/>
          <p:nvPr/>
        </p:nvSpPr>
        <p:spPr>
          <a:xfrm>
            <a:off x="2484438" y="692150"/>
            <a:ext cx="3959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一些固体的密度</a:t>
            </a:r>
          </a:p>
        </p:txBody>
      </p:sp>
      <p:graphicFrame>
        <p:nvGraphicFramePr>
          <p:cNvPr id="2682" name="对象 2681"/>
          <p:cNvGraphicFramePr>
            <a:graphicFrameLocks noChangeAspect="1"/>
          </p:cNvGraphicFramePr>
          <p:nvPr/>
        </p:nvGraphicFramePr>
        <p:xfrm>
          <a:off x="2590800" y="2362200"/>
          <a:ext cx="16700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" r:id="rId4" imgW="0" imgH="0" progId="Equation.3">
                  <p:embed/>
                </p:oleObj>
              </mc:Choice>
              <mc:Fallback>
                <p:oleObj r:id="rId4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0800" y="2362200"/>
                        <a:ext cx="1670050" cy="484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3" name="对象 2682"/>
          <p:cNvGraphicFramePr>
            <a:graphicFrameLocks noChangeAspect="1"/>
          </p:cNvGraphicFramePr>
          <p:nvPr/>
        </p:nvGraphicFramePr>
        <p:xfrm>
          <a:off x="2743200" y="2971800"/>
          <a:ext cx="12144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r:id="rId6" imgW="0" imgH="0" progId="Equation.3">
                  <p:embed/>
                </p:oleObj>
              </mc:Choice>
              <mc:Fallback>
                <p:oleObj r:id="rId6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43200" y="2971800"/>
                        <a:ext cx="1214438" cy="398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4" name="对象 2683"/>
          <p:cNvGraphicFramePr>
            <a:graphicFrameLocks noChangeAspect="1"/>
          </p:cNvGraphicFramePr>
          <p:nvPr/>
        </p:nvGraphicFramePr>
        <p:xfrm>
          <a:off x="2743200" y="3581400"/>
          <a:ext cx="121443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2" r:id="rId8" imgW="0" imgH="0" progId="Equation.3">
                  <p:embed/>
                </p:oleObj>
              </mc:Choice>
              <mc:Fallback>
                <p:oleObj r:id="rId8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3200" y="3581400"/>
                        <a:ext cx="1214438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5" name="对象 2684"/>
          <p:cNvGraphicFramePr>
            <a:graphicFrameLocks noChangeAspect="1"/>
          </p:cNvGraphicFramePr>
          <p:nvPr/>
        </p:nvGraphicFramePr>
        <p:xfrm>
          <a:off x="2743200" y="4114800"/>
          <a:ext cx="121443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3" r:id="rId10" imgW="0" imgH="0" progId="Equation.3">
                  <p:embed/>
                </p:oleObj>
              </mc:Choice>
              <mc:Fallback>
                <p:oleObj r:id="rId10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43200" y="4114800"/>
                        <a:ext cx="1214438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6" name="对象 2685"/>
          <p:cNvGraphicFramePr>
            <a:graphicFrameLocks noChangeAspect="1"/>
          </p:cNvGraphicFramePr>
          <p:nvPr/>
        </p:nvGraphicFramePr>
        <p:xfrm>
          <a:off x="2667000" y="4648200"/>
          <a:ext cx="1290638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r:id="rId12" imgW="0" imgH="0" progId="Equation.3">
                  <p:embed/>
                </p:oleObj>
              </mc:Choice>
              <mc:Fallback>
                <p:oleObj r:id="rId12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67000" y="4648200"/>
                        <a:ext cx="1290638" cy="430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7" name="对象 2686"/>
          <p:cNvGraphicFramePr>
            <a:graphicFrameLocks noChangeAspect="1"/>
          </p:cNvGraphicFramePr>
          <p:nvPr/>
        </p:nvGraphicFramePr>
        <p:xfrm>
          <a:off x="2819400" y="5257800"/>
          <a:ext cx="113823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5" r:id="rId14" imgW="0" imgH="0" progId="Equation.3">
                  <p:embed/>
                </p:oleObj>
              </mc:Choice>
              <mc:Fallback>
                <p:oleObj r:id="rId14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19400" y="5257800"/>
                        <a:ext cx="1138238" cy="427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8" name="对象 2687"/>
          <p:cNvGraphicFramePr>
            <a:graphicFrameLocks noChangeAspect="1"/>
          </p:cNvGraphicFramePr>
          <p:nvPr/>
        </p:nvGraphicFramePr>
        <p:xfrm>
          <a:off x="2819400" y="5867400"/>
          <a:ext cx="117633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r:id="rId16" imgW="0" imgH="0" progId="Equation.3">
                  <p:embed/>
                </p:oleObj>
              </mc:Choice>
              <mc:Fallback>
                <p:oleObj r:id="rId16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19400" y="5867400"/>
                        <a:ext cx="1176338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9" name="对象 2688"/>
          <p:cNvGraphicFramePr>
            <a:graphicFrameLocks noChangeAspect="1"/>
          </p:cNvGraphicFramePr>
          <p:nvPr/>
        </p:nvGraphicFramePr>
        <p:xfrm>
          <a:off x="6400800" y="2362200"/>
          <a:ext cx="16700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r:id="rId18" imgW="0" imgH="0" progId="Equation.3">
                  <p:embed/>
                </p:oleObj>
              </mc:Choice>
              <mc:Fallback>
                <p:oleObj r:id="rId18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00800" y="2362200"/>
                        <a:ext cx="1670050" cy="484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90" name="对象 2689"/>
          <p:cNvGraphicFramePr>
            <a:graphicFrameLocks noChangeAspect="1"/>
          </p:cNvGraphicFramePr>
          <p:nvPr/>
        </p:nvGraphicFramePr>
        <p:xfrm>
          <a:off x="6629400" y="2971800"/>
          <a:ext cx="1138238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8" r:id="rId19" imgW="0" imgH="0" progId="Equation.3">
                  <p:embed/>
                </p:oleObj>
              </mc:Choice>
              <mc:Fallback>
                <p:oleObj r:id="rId19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29400" y="2971800"/>
                        <a:ext cx="1138238" cy="420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91" name="对象 2690"/>
          <p:cNvGraphicFramePr>
            <a:graphicFrameLocks noChangeAspect="1"/>
          </p:cNvGraphicFramePr>
          <p:nvPr/>
        </p:nvGraphicFramePr>
        <p:xfrm>
          <a:off x="6248400" y="3581400"/>
          <a:ext cx="18970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9" r:id="rId21" imgW="0" imgH="0" progId="Equation.3">
                  <p:embed/>
                </p:oleObj>
              </mc:Choice>
              <mc:Fallback>
                <p:oleObj r:id="rId21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248400" y="3581400"/>
                        <a:ext cx="1897063" cy="438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92" name="对象 2691"/>
          <p:cNvGraphicFramePr>
            <a:graphicFrameLocks noChangeAspect="1"/>
          </p:cNvGraphicFramePr>
          <p:nvPr/>
        </p:nvGraphicFramePr>
        <p:xfrm>
          <a:off x="6248400" y="4114800"/>
          <a:ext cx="1897063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0" r:id="rId23" imgW="0" imgH="0" progId="Equation.3">
                  <p:embed/>
                </p:oleObj>
              </mc:Choice>
              <mc:Fallback>
                <p:oleObj r:id="rId23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48400" y="4114800"/>
                        <a:ext cx="1897063" cy="442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93" name="对象 2692"/>
          <p:cNvGraphicFramePr>
            <a:graphicFrameLocks noChangeAspect="1"/>
          </p:cNvGraphicFramePr>
          <p:nvPr/>
        </p:nvGraphicFramePr>
        <p:xfrm>
          <a:off x="6629400" y="4724400"/>
          <a:ext cx="113823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1" r:id="rId25" imgW="0" imgH="0" progId="Equation.3">
                  <p:embed/>
                </p:oleObj>
              </mc:Choice>
              <mc:Fallback>
                <p:oleObj r:id="rId25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629400" y="4724400"/>
                        <a:ext cx="1138238" cy="427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94" name="对象 2693"/>
          <p:cNvGraphicFramePr>
            <a:graphicFrameLocks noChangeAspect="1"/>
          </p:cNvGraphicFramePr>
          <p:nvPr/>
        </p:nvGraphicFramePr>
        <p:xfrm>
          <a:off x="6705600" y="5257800"/>
          <a:ext cx="10620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r:id="rId27" imgW="0" imgH="0" progId="Equation.3">
                  <p:embed/>
                </p:oleObj>
              </mc:Choice>
              <mc:Fallback>
                <p:oleObj r:id="rId27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05600" y="5257800"/>
                        <a:ext cx="1062038" cy="398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95" name="对象 2694"/>
          <p:cNvGraphicFramePr>
            <a:graphicFrameLocks noChangeAspect="1"/>
          </p:cNvGraphicFramePr>
          <p:nvPr/>
        </p:nvGraphicFramePr>
        <p:xfrm>
          <a:off x="6705600" y="5867400"/>
          <a:ext cx="11001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3" r:id="rId28" imgW="0" imgH="0" progId="Equation.3">
                  <p:embed/>
                </p:oleObj>
              </mc:Choice>
              <mc:Fallback>
                <p:oleObj r:id="rId28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705600" y="5867400"/>
                        <a:ext cx="1100138" cy="412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0114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8" name="图片 26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075" y="0"/>
            <a:ext cx="76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99" name="矩形 2698"/>
          <p:cNvSpPr/>
          <p:nvPr/>
        </p:nvSpPr>
        <p:spPr>
          <a:xfrm>
            <a:off x="3048000" y="990600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一些液体的密度</a:t>
            </a:r>
          </a:p>
        </p:txBody>
      </p:sp>
      <p:graphicFrame>
        <p:nvGraphicFramePr>
          <p:cNvPr id="2700" name="表格 2699"/>
          <p:cNvGraphicFramePr>
            <a:graphicFrameLocks noGrp="1"/>
          </p:cNvGraphicFramePr>
          <p:nvPr/>
        </p:nvGraphicFramePr>
        <p:xfrm>
          <a:off x="228600" y="1600200"/>
          <a:ext cx="8153400" cy="3657600"/>
        </p:xfrm>
        <a:graphic>
          <a:graphicData uri="http://schemas.openxmlformats.org/drawingml/2006/table">
            <a:tbl>
              <a:tblPr/>
              <a:tblGrid>
                <a:gridCol w="2038350"/>
                <a:gridCol w="2038350"/>
                <a:gridCol w="2038350"/>
                <a:gridCol w="2038350"/>
              </a:tblGrid>
              <a:tr h="10937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物质名称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物质名称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水银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b="1">
                        <a:solidFill>
                          <a:srgbClr val="660033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植物油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b="1">
                        <a:solidFill>
                          <a:srgbClr val="660033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硫酸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b="1">
                        <a:solidFill>
                          <a:srgbClr val="660033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煤油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b="1">
                        <a:solidFill>
                          <a:srgbClr val="660033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海水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b="1">
                        <a:solidFill>
                          <a:srgbClr val="660033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酒精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b="1">
                        <a:solidFill>
                          <a:srgbClr val="660033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纯水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b="1">
                        <a:solidFill>
                          <a:srgbClr val="660033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solidFill>
                            <a:srgbClr val="660033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汽油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b="1">
                        <a:solidFill>
                          <a:srgbClr val="660033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32" name="对象 2731"/>
          <p:cNvGraphicFramePr>
            <a:graphicFrameLocks noChangeAspect="1"/>
          </p:cNvGraphicFramePr>
          <p:nvPr/>
        </p:nvGraphicFramePr>
        <p:xfrm>
          <a:off x="2362200" y="2133600"/>
          <a:ext cx="1752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" r:id="rId4" imgW="0" imgH="0" progId="Equation.3">
                  <p:embed/>
                </p:oleObj>
              </mc:Choice>
              <mc:Fallback>
                <p:oleObj r:id="rId4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62200" y="2133600"/>
                        <a:ext cx="1752600" cy="506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3" name="对象 2732"/>
          <p:cNvGraphicFramePr>
            <a:graphicFrameLocks noChangeAspect="1"/>
          </p:cNvGraphicFramePr>
          <p:nvPr/>
        </p:nvGraphicFramePr>
        <p:xfrm>
          <a:off x="6477000" y="2133600"/>
          <a:ext cx="1752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r:id="rId6" imgW="0" imgH="0" progId="Equation.3">
                  <p:embed/>
                </p:oleObj>
              </mc:Choice>
              <mc:Fallback>
                <p:oleObj r:id="rId6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77000" y="2133600"/>
                        <a:ext cx="1752600" cy="506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" name="对象 2733"/>
          <p:cNvGraphicFramePr>
            <a:graphicFrameLocks noChangeAspect="1"/>
          </p:cNvGraphicFramePr>
          <p:nvPr/>
        </p:nvGraphicFramePr>
        <p:xfrm>
          <a:off x="2667000" y="2819400"/>
          <a:ext cx="1219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" r:id="rId7" imgW="0" imgH="0" progId="Equation.3">
                  <p:embed/>
                </p:oleObj>
              </mc:Choice>
              <mc:Fallback>
                <p:oleObj r:id="rId7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67000" y="2819400"/>
                        <a:ext cx="12192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5" name="对象 2734"/>
          <p:cNvGraphicFramePr>
            <a:graphicFrameLocks noChangeAspect="1"/>
          </p:cNvGraphicFramePr>
          <p:nvPr/>
        </p:nvGraphicFramePr>
        <p:xfrm>
          <a:off x="2819400" y="3429000"/>
          <a:ext cx="10668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7" r:id="rId9" imgW="0" imgH="0" progId="Equation.3">
                  <p:embed/>
                </p:oleObj>
              </mc:Choice>
              <mc:Fallback>
                <p:oleObj r:id="rId9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19400" y="3429000"/>
                        <a:ext cx="1066800" cy="407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6" name="对象 2735"/>
          <p:cNvGraphicFramePr>
            <a:graphicFrameLocks noChangeAspect="1"/>
          </p:cNvGraphicFramePr>
          <p:nvPr/>
        </p:nvGraphicFramePr>
        <p:xfrm>
          <a:off x="2667000" y="4038600"/>
          <a:ext cx="1295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r:id="rId11" imgW="0" imgH="0" progId="Equation.3">
                  <p:embed/>
                </p:oleObj>
              </mc:Choice>
              <mc:Fallback>
                <p:oleObj r:id="rId11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67000" y="4038600"/>
                        <a:ext cx="12954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7" name="对象 2736"/>
          <p:cNvGraphicFramePr>
            <a:graphicFrameLocks noChangeAspect="1"/>
          </p:cNvGraphicFramePr>
          <p:nvPr/>
        </p:nvGraphicFramePr>
        <p:xfrm>
          <a:off x="2819400" y="4648200"/>
          <a:ext cx="11430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9" r:id="rId13" imgW="0" imgH="0" progId="Equation.3">
                  <p:embed/>
                </p:oleObj>
              </mc:Choice>
              <mc:Fallback>
                <p:oleObj r:id="rId13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19400" y="4648200"/>
                        <a:ext cx="1143000" cy="436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8" name="对象 2737"/>
          <p:cNvGraphicFramePr>
            <a:graphicFrameLocks noChangeAspect="1"/>
          </p:cNvGraphicFramePr>
          <p:nvPr/>
        </p:nvGraphicFramePr>
        <p:xfrm>
          <a:off x="6858000" y="2819400"/>
          <a:ext cx="10668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0" r:id="rId15" imgW="0" imgH="0" progId="Equation.3">
                  <p:embed/>
                </p:oleObj>
              </mc:Choice>
              <mc:Fallback>
                <p:oleObj r:id="rId15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58000" y="2819400"/>
                        <a:ext cx="106680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9" name="对象 2738"/>
          <p:cNvGraphicFramePr>
            <a:graphicFrameLocks noChangeAspect="1"/>
          </p:cNvGraphicFramePr>
          <p:nvPr/>
        </p:nvGraphicFramePr>
        <p:xfrm>
          <a:off x="6858000" y="3429000"/>
          <a:ext cx="10668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r:id="rId17" imgW="0" imgH="0" progId="Equation.3">
                  <p:embed/>
                </p:oleObj>
              </mc:Choice>
              <mc:Fallback>
                <p:oleObj r:id="rId17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58000" y="3429000"/>
                        <a:ext cx="106680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40" name="对象 2739"/>
          <p:cNvGraphicFramePr>
            <a:graphicFrameLocks noChangeAspect="1"/>
          </p:cNvGraphicFramePr>
          <p:nvPr/>
        </p:nvGraphicFramePr>
        <p:xfrm>
          <a:off x="6858000" y="4038600"/>
          <a:ext cx="10668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r:id="rId19" imgW="0" imgH="0" progId="Equation.3">
                  <p:embed/>
                </p:oleObj>
              </mc:Choice>
              <mc:Fallback>
                <p:oleObj r:id="rId19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58000" y="4038600"/>
                        <a:ext cx="106680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41" name="对象 2740"/>
          <p:cNvGraphicFramePr>
            <a:graphicFrameLocks noChangeAspect="1"/>
          </p:cNvGraphicFramePr>
          <p:nvPr/>
        </p:nvGraphicFramePr>
        <p:xfrm>
          <a:off x="6705600" y="4724400"/>
          <a:ext cx="1219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3" r:id="rId20" imgW="0" imgH="0" progId="Equation.3">
                  <p:embed/>
                </p:oleObj>
              </mc:Choice>
              <mc:Fallback>
                <p:oleObj r:id="rId20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05600" y="4724400"/>
                        <a:ext cx="12192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6323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" name="图片 27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075" y="0"/>
            <a:ext cx="76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45" name="矩形 2744"/>
          <p:cNvSpPr/>
          <p:nvPr/>
        </p:nvSpPr>
        <p:spPr>
          <a:xfrm>
            <a:off x="1295400" y="1295400"/>
            <a:ext cx="609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一些气体的密度（0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℃</a:t>
            </a:r>
            <a:r>
              <a:rPr lang="zh-CN" altLang="en-US" sz="2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，在标准大气压下）</a:t>
            </a:r>
          </a:p>
        </p:txBody>
      </p:sp>
      <p:graphicFrame>
        <p:nvGraphicFramePr>
          <p:cNvPr id="2746" name="表格 2745"/>
          <p:cNvGraphicFramePr>
            <a:graphicFrameLocks noGrp="1"/>
          </p:cNvGraphicFramePr>
          <p:nvPr/>
        </p:nvGraphicFramePr>
        <p:xfrm>
          <a:off x="228600" y="2133600"/>
          <a:ext cx="8077200" cy="2808288"/>
        </p:xfrm>
        <a:graphic>
          <a:graphicData uri="http://schemas.openxmlformats.org/drawingml/2006/table">
            <a:tbl>
              <a:tblPr/>
              <a:tblGrid>
                <a:gridCol w="1966913"/>
                <a:gridCol w="2071687"/>
                <a:gridCol w="2019300"/>
                <a:gridCol w="2019300"/>
              </a:tblGrid>
              <a:tr h="10096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物质名称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密度</a:t>
                      </a:r>
                    </a:p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endParaRPr lang="zh-CN" altLang="en-US" sz="2400" b="1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物质名称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密度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二氧化碳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en-US" altLang="zh-CN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1.98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一氧化碳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en-US" altLang="zh-CN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1.25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氧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en-US" altLang="zh-CN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1.43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氦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en-US" altLang="zh-CN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0.18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空气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en-US" altLang="zh-CN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1.29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氢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 algn="ctr">
                        <a:buClr>
                          <a:schemeClr val="hlink"/>
                        </a:buClr>
                        <a:buNone/>
                      </a:pPr>
                      <a:r>
                        <a:rPr lang="en-US" altLang="zh-CN" sz="2400" b="1"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0.09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73" name="对象 2772"/>
          <p:cNvGraphicFramePr>
            <a:graphicFrameLocks noChangeAspect="1"/>
          </p:cNvGraphicFramePr>
          <p:nvPr/>
        </p:nvGraphicFramePr>
        <p:xfrm>
          <a:off x="2514600" y="2667000"/>
          <a:ext cx="1600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8" r:id="rId4" imgW="0" imgH="0" progId="Equation.3">
                  <p:embed/>
                </p:oleObj>
              </mc:Choice>
              <mc:Fallback>
                <p:oleObj r:id="rId4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4600" y="2667000"/>
                        <a:ext cx="1600200" cy="463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74" name="对象 2773"/>
          <p:cNvGraphicFramePr>
            <a:graphicFrameLocks noChangeAspect="1"/>
          </p:cNvGraphicFramePr>
          <p:nvPr/>
        </p:nvGraphicFramePr>
        <p:xfrm>
          <a:off x="6477000" y="2667000"/>
          <a:ext cx="16002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r:id="rId6" imgW="0" imgH="0" progId="Equation.3">
                  <p:embed/>
                </p:oleObj>
              </mc:Choice>
              <mc:Fallback>
                <p:oleObj r:id="rId6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77000" y="2667000"/>
                        <a:ext cx="1600200" cy="463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75" name="动作按钮: 后退或前一项 2774"/>
          <p:cNvSpPr/>
          <p:nvPr/>
        </p:nvSpPr>
        <p:spPr>
          <a:xfrm>
            <a:off x="7524750" y="5589588"/>
            <a:ext cx="1042988" cy="1042987"/>
          </a:xfrm>
          <a:prstGeom prst="actionButtonBackPrevious">
            <a:avLst/>
          </a:prstGeom>
          <a:solidFill>
            <a:srgbClr val="E1F4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790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8" name="矩形 2777"/>
          <p:cNvSpPr/>
          <p:nvPr/>
        </p:nvSpPr>
        <p:spPr>
          <a:xfrm>
            <a:off x="107950" y="4076700"/>
            <a:ext cx="8785225" cy="234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黑体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>
                <a:solidFill>
                  <a:srgbClr val="660066"/>
                </a:solidFill>
                <a:latin typeface="黑体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>
                <a:solidFill>
                  <a:srgbClr val="006600"/>
                </a:solidFill>
                <a:latin typeface="黑体" pitchFamily="2" charset="-122"/>
                <a:ea typeface="黑体" panose="02010609060101010101" pitchFamily="2" charset="-122"/>
              </a:rPr>
              <a:t>同种物质在不同的状态，密度不同。</a:t>
            </a:r>
            <a:r>
              <a:rPr lang="zh-CN" altLang="en-US" sz="3200" b="1">
                <a:solidFill>
                  <a:srgbClr val="660066"/>
                </a:solidFill>
                <a:latin typeface="黑体" pitchFamily="2" charset="-122"/>
                <a:ea typeface="黑体" panose="02010609060101010101" pitchFamily="2" charset="-122"/>
              </a:rPr>
              <a:t>如冰和水。</a:t>
            </a:r>
            <a:r>
              <a:rPr lang="zh-CN" altLang="en-US" sz="2800" b="1">
                <a:solidFill>
                  <a:srgbClr val="660066"/>
                </a:solidFill>
                <a:latin typeface="黑体" pitchFamily="2" charset="-122"/>
                <a:ea typeface="黑体" panose="02010609060101010101" pitchFamily="2" charset="-122"/>
              </a:rPr>
              <a:t>一个物体的状态发生变化时，质量不变，因为体积要发生变化，所以密度要发生变化．如一块冰化成水后，密度由             变成               但质量不发生变化，所以体积要变小．</a:t>
            </a:r>
          </a:p>
        </p:txBody>
      </p:sp>
      <p:graphicFrame>
        <p:nvGraphicFramePr>
          <p:cNvPr id="2779" name="对象 2778"/>
          <p:cNvGraphicFramePr>
            <a:graphicFrameLocks noChangeAspect="1"/>
          </p:cNvGraphicFramePr>
          <p:nvPr/>
        </p:nvGraphicFramePr>
        <p:xfrm>
          <a:off x="2051050" y="5518150"/>
          <a:ext cx="223837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2" r:id="rId3" imgW="0" imgH="0" progId="Equation.3">
                  <p:embed/>
                </p:oleObj>
              </mc:Choice>
              <mc:Fallback>
                <p:oleObj r:id="rId3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050" y="5518150"/>
                        <a:ext cx="2238375" cy="487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80" name="对象 2779"/>
          <p:cNvGraphicFramePr>
            <a:graphicFrameLocks noChangeAspect="1"/>
          </p:cNvGraphicFramePr>
          <p:nvPr/>
        </p:nvGraphicFramePr>
        <p:xfrm>
          <a:off x="5076825" y="5518150"/>
          <a:ext cx="25050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r:id="rId5" imgW="0" imgH="0" progId="Equation.3">
                  <p:embed/>
                </p:oleObj>
              </mc:Choice>
              <mc:Fallback>
                <p:oleObj r:id="rId5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76825" y="5518150"/>
                        <a:ext cx="2505075" cy="520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81" name="矩形 2780"/>
          <p:cNvSpPr/>
          <p:nvPr/>
        </p:nvSpPr>
        <p:spPr>
          <a:xfrm>
            <a:off x="611188" y="1701800"/>
            <a:ext cx="8066087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anose="02010609060101010101" pitchFamily="2" charset="-122"/>
              </a:rPr>
              <a:t>、一般情况下，不同的物质密度不同。</a:t>
            </a:r>
          </a:p>
        </p:txBody>
      </p:sp>
      <p:sp>
        <p:nvSpPr>
          <p:cNvPr id="2782" name="矩形 2781"/>
          <p:cNvSpPr/>
          <p:nvPr/>
        </p:nvSpPr>
        <p:spPr>
          <a:xfrm>
            <a:off x="611188" y="2636838"/>
            <a:ext cx="7634287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黑体" pitchFamily="2" charset="-122"/>
                <a:ea typeface="黑体" panose="02010609060101010101" pitchFamily="2" charset="-122"/>
              </a:rPr>
              <a:t>2、密度相同的不一定是同种物质， 如煤油和酒精，冰和蜡。</a:t>
            </a:r>
          </a:p>
        </p:txBody>
      </p:sp>
      <p:sp>
        <p:nvSpPr>
          <p:cNvPr id="2783" name="矩形 2782"/>
          <p:cNvSpPr/>
          <p:nvPr/>
        </p:nvSpPr>
        <p:spPr>
          <a:xfrm>
            <a:off x="576263" y="471488"/>
            <a:ext cx="50752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Arial" pitchFamily="34" charset="0"/>
                <a:ea typeface="黑体" panose="02010609060101010101" pitchFamily="2" charset="-122"/>
              </a:rPr>
              <a:t>由密度表可知：</a:t>
            </a:r>
          </a:p>
        </p:txBody>
      </p:sp>
    </p:spTree>
    <p:extLst>
      <p:ext uri="{BB962C8B-B14F-4D97-AF65-F5344CB8AC3E}">
        <p14:creationId xmlns:p14="http://schemas.microsoft.com/office/powerpoint/2010/main" val="3373314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4" dur="500" fill="hold"/>
                                        <p:tgtEl>
                                          <p:spTgt spid="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0" dur="500" fill="hold"/>
                                        <p:tgtEl>
                                          <p:spTgt spid="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8" grpId="0"/>
      <p:bldP spid="2781" grpId="0"/>
      <p:bldP spid="278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6" name="矩形 2785"/>
          <p:cNvSpPr/>
          <p:nvPr/>
        </p:nvSpPr>
        <p:spPr>
          <a:xfrm>
            <a:off x="34925" y="1773238"/>
            <a:ext cx="9001125" cy="246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zh-CN" altLang="en-US" sz="3600" b="1">
                <a:latin typeface="宋体" pitchFamily="2" charset="-122"/>
                <a:ea typeface="黑体" panose="02010609060101010101" pitchFamily="2" charset="-122"/>
              </a:rPr>
              <a:t>质量是</a:t>
            </a:r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  <a:ea typeface="黑体" panose="02010609060101010101" pitchFamily="2" charset="-122"/>
              </a:rPr>
              <a:t>物体</a:t>
            </a:r>
            <a:r>
              <a:rPr lang="zh-CN" altLang="en-US" sz="3600" b="1">
                <a:latin typeface="宋体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黑体" panose="02010609060101010101" pitchFamily="2" charset="-122"/>
              </a:rPr>
              <a:t>属性</a:t>
            </a:r>
            <a:r>
              <a:rPr lang="zh-CN" altLang="en-US" sz="3600" b="1">
                <a:latin typeface="宋体" pitchFamily="2" charset="-122"/>
                <a:ea typeface="黑体" panose="02010609060101010101" pitchFamily="2" charset="-122"/>
              </a:rPr>
              <a:t>，而密度是</a:t>
            </a:r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  <a:ea typeface="黑体" panose="02010609060101010101" pitchFamily="2" charset="-122"/>
              </a:rPr>
              <a:t>物质</a:t>
            </a:r>
            <a:r>
              <a:rPr lang="zh-CN" altLang="en-US" sz="3600" b="1">
                <a:latin typeface="宋体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黑体" panose="02010609060101010101" pitchFamily="2" charset="-122"/>
              </a:rPr>
              <a:t>特性</a:t>
            </a:r>
            <a:r>
              <a:rPr lang="zh-CN" altLang="en-US" sz="3600" b="1">
                <a:latin typeface="宋体" pitchFamily="2" charset="-122"/>
                <a:ea typeface="黑体" panose="02010609060101010101" pitchFamily="2" charset="-122"/>
              </a:rPr>
              <a:t>．</a:t>
            </a:r>
          </a:p>
          <a:p>
            <a:pPr algn="just"/>
            <a:endParaRPr lang="zh-CN" altLang="en-US" sz="2800" b="1">
              <a:latin typeface="宋体" pitchFamily="2" charset="-122"/>
            </a:endParaRPr>
          </a:p>
          <a:p>
            <a:pPr algn="just"/>
            <a:r>
              <a:rPr lang="zh-CN" altLang="en-US" sz="3200" b="1">
                <a:latin typeface="宋体" pitchFamily="2" charset="-122"/>
              </a:rPr>
              <a:t>如：一瓶水喝去一半，剩下一半水的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质量</a:t>
            </a:r>
            <a:r>
              <a:rPr lang="zh-CN" altLang="en-US" sz="3200" b="1">
                <a:latin typeface="宋体" pitchFamily="2" charset="-122"/>
              </a:rPr>
              <a:t>是原来的二分之一，但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密度却不变</a:t>
            </a:r>
            <a:r>
              <a:rPr lang="zh-CN" altLang="en-US" sz="3200" b="1">
                <a:latin typeface="宋体" pitchFamily="2" charset="-122"/>
              </a:rPr>
              <a:t>．</a:t>
            </a:r>
          </a:p>
          <a:p>
            <a:pPr algn="just"/>
            <a:r>
              <a:rPr lang="zh-CN" altLang="en-US" sz="2800" b="1">
                <a:latin typeface="宋体" pitchFamily="2" charset="-122"/>
              </a:rPr>
              <a:t>   </a:t>
            </a:r>
          </a:p>
        </p:txBody>
      </p:sp>
      <p:sp>
        <p:nvSpPr>
          <p:cNvPr id="2787" name="矩形 2786"/>
          <p:cNvSpPr/>
          <p:nvPr/>
        </p:nvSpPr>
        <p:spPr>
          <a:xfrm>
            <a:off x="179388" y="4076700"/>
            <a:ext cx="8424862" cy="207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  <a:buChar char="•"/>
            </a:pPr>
            <a:r>
              <a:rPr lang="zh-CN" altLang="en-US" sz="4000" b="1" u="sng">
                <a:solidFill>
                  <a:srgbClr val="006600"/>
                </a:solidFill>
                <a:latin typeface="Arial" pitchFamily="34" charset="0"/>
                <a:ea typeface="黑体" panose="02010609060101010101" pitchFamily="2" charset="-122"/>
              </a:rPr>
              <a:t>总 结：</a:t>
            </a:r>
          </a:p>
          <a:p>
            <a:pPr>
              <a:spcBef>
                <a:spcPct val="50000"/>
              </a:spcBef>
              <a:buSzTx/>
            </a:pPr>
            <a:r>
              <a:rPr lang="zh-CN" altLang="en-US" sz="3600" b="1">
                <a:solidFill>
                  <a:srgbClr val="660066"/>
                </a:solidFill>
                <a:latin typeface="Arial" pitchFamily="34" charset="0"/>
                <a:ea typeface="黑体" panose="02010609060101010101" pitchFamily="2" charset="-122"/>
              </a:rPr>
              <a:t>密度的大小与物质的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种类</a:t>
            </a:r>
            <a:r>
              <a:rPr lang="zh-CN" altLang="en-US" sz="3600" b="1">
                <a:solidFill>
                  <a:srgbClr val="660066"/>
                </a:solidFill>
                <a:latin typeface="Arial" pitchFamily="34" charset="0"/>
                <a:ea typeface="黑体" panose="02010609060101010101" pitchFamily="2" charset="-122"/>
              </a:rPr>
              <a:t>有关，</a:t>
            </a:r>
            <a:r>
              <a:rPr lang="zh-CN" altLang="en-US" sz="3600" b="1">
                <a:solidFill>
                  <a:schemeClr val="accent2"/>
                </a:solidFill>
                <a:latin typeface="Arial" pitchFamily="34" charset="0"/>
                <a:ea typeface="黑体" panose="02010609060101010101" pitchFamily="2" charset="-122"/>
              </a:rPr>
              <a:t>与物质的质量和体积无关</a:t>
            </a:r>
          </a:p>
        </p:txBody>
      </p:sp>
      <p:sp>
        <p:nvSpPr>
          <p:cNvPr id="2788" name="矩形 2787"/>
          <p:cNvSpPr/>
          <p:nvPr/>
        </p:nvSpPr>
        <p:spPr>
          <a:xfrm>
            <a:off x="539750" y="549275"/>
            <a:ext cx="84248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2" charset="-122"/>
              </a:rPr>
              <a:t>关于质量和密度两个概念的区别</a:t>
            </a:r>
          </a:p>
        </p:txBody>
      </p:sp>
    </p:spTree>
    <p:extLst>
      <p:ext uri="{BB962C8B-B14F-4D97-AF65-F5344CB8AC3E}">
        <p14:creationId xmlns:p14="http://schemas.microsoft.com/office/powerpoint/2010/main" val="63299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6" grpId="0"/>
      <p:bldP spid="278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1" name="矩形 2790"/>
          <p:cNvSpPr/>
          <p:nvPr/>
        </p:nvSpPr>
        <p:spPr>
          <a:xfrm>
            <a:off x="34925" y="1773238"/>
            <a:ext cx="8816975" cy="307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．根据密度公式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m/V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，下列说法中正确的是（    ）</a:t>
            </a:r>
          </a:p>
          <a:p>
            <a:r>
              <a:rPr lang="zh-CN" altLang="en-US" sz="3200" b="1">
                <a:latin typeface="Times New Roman" panose="02020603050405020304" pitchFamily="18" charset="0"/>
              </a:rPr>
              <a:t> 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．物体的密度与物体的质量成正比</a:t>
            </a:r>
          </a:p>
          <a:p>
            <a:r>
              <a:rPr lang="zh-CN" altLang="en-US" sz="3200" b="1">
                <a:latin typeface="Times New Roman" panose="02020603050405020304" pitchFamily="18" charset="0"/>
              </a:rPr>
              <a:t> 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．物体的密度与物体的体积成反比</a:t>
            </a:r>
          </a:p>
          <a:p>
            <a:r>
              <a:rPr lang="zh-CN" altLang="en-US" sz="3200" b="1">
                <a:latin typeface="Times New Roman" panose="02020603050405020304" pitchFamily="18" charset="0"/>
              </a:rPr>
              <a:t>  </a:t>
            </a:r>
            <a:r>
              <a:rPr lang="en-US" altLang="zh-CN" sz="3200" b="1">
                <a:latin typeface="Times New Roman" panose="02020603050405020304" pitchFamily="18" charset="0"/>
              </a:rPr>
              <a:t>C</a:t>
            </a:r>
            <a:r>
              <a:rPr lang="zh-CN" altLang="en-US" sz="3200" b="1">
                <a:latin typeface="Times New Roman" panose="02020603050405020304" pitchFamily="18" charset="0"/>
              </a:rPr>
              <a:t>．物体的密度与质量成正比同时与体积成反比</a:t>
            </a:r>
          </a:p>
          <a:p>
            <a:r>
              <a:rPr lang="zh-CN" altLang="en-US" sz="3200" b="1">
                <a:latin typeface="Times New Roman" panose="02020603050405020304" pitchFamily="18" charset="0"/>
              </a:rPr>
              <a:t>  </a:t>
            </a:r>
            <a:r>
              <a:rPr lang="en-US" altLang="zh-CN" sz="3200" b="1">
                <a:latin typeface="Times New Roman" panose="02020603050405020304" pitchFamily="18" charset="0"/>
              </a:rPr>
              <a:t>D</a:t>
            </a:r>
            <a:r>
              <a:rPr lang="zh-CN" altLang="en-US" sz="3200" b="1">
                <a:latin typeface="Times New Roman" panose="02020603050405020304" pitchFamily="18" charset="0"/>
              </a:rPr>
              <a:t>．密度是物质的一种特性与质量、体积无关</a:t>
            </a:r>
          </a:p>
        </p:txBody>
      </p:sp>
      <p:sp>
        <p:nvSpPr>
          <p:cNvPr id="2792" name="矩形 2791"/>
          <p:cNvSpPr/>
          <p:nvPr/>
        </p:nvSpPr>
        <p:spPr>
          <a:xfrm>
            <a:off x="900113" y="2276475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2793" name="矩形 2792"/>
          <p:cNvSpPr/>
          <p:nvPr/>
        </p:nvSpPr>
        <p:spPr>
          <a:xfrm>
            <a:off x="8101013" y="6308725"/>
            <a:ext cx="720725" cy="404813"/>
          </a:xfr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14" name="标题 2513"/>
          <p:cNvSpPr/>
          <p:nvPr/>
        </p:nvSpPr>
        <p:spPr>
          <a:xfrm>
            <a:off x="323533" y="-317"/>
            <a:ext cx="7632700" cy="23050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/>
              <a:t>四、密度知识的应用</a:t>
            </a:r>
          </a:p>
        </p:txBody>
      </p:sp>
    </p:spTree>
    <p:extLst>
      <p:ext uri="{BB962C8B-B14F-4D97-AF65-F5344CB8AC3E}">
        <p14:creationId xmlns:p14="http://schemas.microsoft.com/office/powerpoint/2010/main" val="3311600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7" name="图片 2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0" y="-20637"/>
            <a:ext cx="9144000" cy="6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98" name="图片 279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81355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799" name="对象 2798"/>
          <p:cNvGraphicFramePr>
            <a:graphicFrameLocks noChangeAspect="1"/>
          </p:cNvGraphicFramePr>
          <p:nvPr/>
        </p:nvGraphicFramePr>
        <p:xfrm>
          <a:off x="304800" y="404813"/>
          <a:ext cx="2255838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6" r:id="rId5" imgW="0" imgH="0" progId="Flash.Movie">
                  <p:embed/>
                </p:oleObj>
              </mc:Choice>
              <mc:Fallback>
                <p:oleObj r:id="rId5" imgW="0" imgH="0" progId="Flash.Movi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0" y="404813"/>
                        <a:ext cx="2255838" cy="228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00" name="矩形 2799"/>
          <p:cNvSpPr/>
          <p:nvPr/>
        </p:nvSpPr>
        <p:spPr>
          <a:xfrm>
            <a:off x="179388" y="260350"/>
            <a:ext cx="1905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例题</a:t>
            </a:r>
          </a:p>
        </p:txBody>
      </p:sp>
      <p:sp>
        <p:nvSpPr>
          <p:cNvPr id="2801" name="矩形 2800"/>
          <p:cNvSpPr/>
          <p:nvPr/>
        </p:nvSpPr>
        <p:spPr>
          <a:xfrm>
            <a:off x="2133600" y="1114425"/>
            <a:ext cx="6629400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　</a:t>
            </a:r>
            <a:r>
              <a:rPr lang="zh-CN" altLang="en-US" sz="28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　一块铝，它的质量是</a:t>
            </a:r>
            <a:r>
              <a:rPr lang="zh-CN" altLang="en-US" sz="28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0.675t</a:t>
            </a:r>
            <a:r>
              <a:rPr lang="zh-CN" altLang="en-US" sz="28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，体积是</a:t>
            </a:r>
            <a:r>
              <a:rPr lang="zh-CN" altLang="en-US" sz="28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25</a:t>
            </a:r>
            <a:r>
              <a:rPr lang="zh-CN" altLang="en-US" sz="28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0　　</a:t>
            </a:r>
            <a:r>
              <a:rPr lang="zh-CN" altLang="en-US" sz="28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，求铝的密度．</a:t>
            </a:r>
            <a:r>
              <a:rPr lang="zh-CN" altLang="en-US" sz="2400" b="1">
                <a:solidFill>
                  <a:srgbClr val="66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graphicFrame>
        <p:nvGraphicFramePr>
          <p:cNvPr id="2802" name="对象 2801"/>
          <p:cNvGraphicFramePr>
            <a:graphicFrameLocks noChangeAspect="1"/>
          </p:cNvGraphicFramePr>
          <p:nvPr/>
        </p:nvGraphicFramePr>
        <p:xfrm>
          <a:off x="2771775" y="1557338"/>
          <a:ext cx="6858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r:id="rId7" imgW="0" imgH="0" progId="Equation.3">
                  <p:embed/>
                </p:oleObj>
              </mc:Choice>
              <mc:Fallback>
                <p:oleObj r:id="rId7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71775" y="1557338"/>
                        <a:ext cx="685800" cy="465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03" name="对象 2802"/>
          <p:cNvGraphicFramePr>
            <a:graphicFrameLocks noChangeAspect="1"/>
          </p:cNvGraphicFramePr>
          <p:nvPr/>
        </p:nvGraphicFramePr>
        <p:xfrm>
          <a:off x="1331913" y="2349500"/>
          <a:ext cx="25908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r:id="rId9" imgW="0" imgH="0" progId="Equation.3">
                  <p:embed/>
                </p:oleObj>
              </mc:Choice>
              <mc:Fallback>
                <p:oleObj r:id="rId9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31913" y="2349500"/>
                        <a:ext cx="2590800" cy="414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04" name="对象 2803"/>
          <p:cNvGraphicFramePr>
            <a:graphicFrameLocks noChangeAspect="1"/>
          </p:cNvGraphicFramePr>
          <p:nvPr/>
        </p:nvGraphicFramePr>
        <p:xfrm>
          <a:off x="4643438" y="2349500"/>
          <a:ext cx="2743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r:id="rId11" imgW="0" imgH="0" progId="Equation.3">
                  <p:embed/>
                </p:oleObj>
              </mc:Choice>
              <mc:Fallback>
                <p:oleObj r:id="rId11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43438" y="2349500"/>
                        <a:ext cx="274320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05" name="对象 2804"/>
          <p:cNvGraphicFramePr>
            <a:graphicFrameLocks noChangeAspect="1"/>
          </p:cNvGraphicFramePr>
          <p:nvPr/>
        </p:nvGraphicFramePr>
        <p:xfrm>
          <a:off x="1187450" y="4103688"/>
          <a:ext cx="4495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r:id="rId13" imgW="0" imgH="0" progId="Equation.3">
                  <p:embed/>
                </p:oleObj>
              </mc:Choice>
              <mc:Fallback>
                <p:oleObj r:id="rId13" imgW="0" imgH="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87450" y="4103688"/>
                        <a:ext cx="44958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06" name="组合 2805"/>
          <p:cNvGrpSpPr/>
          <p:nvPr/>
        </p:nvGrpSpPr>
        <p:grpSpPr>
          <a:xfrm>
            <a:off x="179388" y="2349500"/>
            <a:ext cx="1357312" cy="3621088"/>
            <a:chOff x="0" y="0"/>
            <a:chExt cx="855" cy="2281"/>
          </a:xfrm>
        </p:grpSpPr>
        <p:sp>
          <p:nvSpPr>
            <p:cNvPr id="2807" name="矩形 2806"/>
            <p:cNvSpPr/>
            <p:nvPr/>
          </p:nvSpPr>
          <p:spPr>
            <a:xfrm>
              <a:off x="46" y="0"/>
              <a:ext cx="77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itchFamily="2" charset="-122"/>
                  <a:ea typeface="黑体" panose="02010609060101010101" pitchFamily="2" charset="-122"/>
                </a:rPr>
                <a:t>已知：</a:t>
              </a: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</a:p>
          </p:txBody>
        </p:sp>
        <p:sp>
          <p:nvSpPr>
            <p:cNvPr id="2808" name="矩形 2807"/>
            <p:cNvSpPr/>
            <p:nvPr/>
          </p:nvSpPr>
          <p:spPr>
            <a:xfrm>
              <a:off x="46" y="432"/>
              <a:ext cx="80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itchFamily="2" charset="-122"/>
                  <a:ea typeface="黑体" panose="02010609060101010101" pitchFamily="2" charset="-122"/>
                </a:rPr>
                <a:t>求：</a:t>
              </a: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</a:p>
          </p:txBody>
        </p:sp>
        <p:sp>
          <p:nvSpPr>
            <p:cNvPr id="2809" name="矩形 2808"/>
            <p:cNvSpPr/>
            <p:nvPr/>
          </p:nvSpPr>
          <p:spPr>
            <a:xfrm>
              <a:off x="91" y="864"/>
              <a:ext cx="76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itchFamily="2" charset="-122"/>
                  <a:ea typeface="黑体" panose="02010609060101010101" pitchFamily="2" charset="-122"/>
                </a:rPr>
                <a:t>解：</a:t>
              </a: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</a:p>
          </p:txBody>
        </p:sp>
        <p:sp>
          <p:nvSpPr>
            <p:cNvPr id="2810" name="矩形 2809"/>
            <p:cNvSpPr/>
            <p:nvPr/>
          </p:nvSpPr>
          <p:spPr>
            <a:xfrm>
              <a:off x="0" y="1993"/>
              <a:ext cx="63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itchFamily="2" charset="-122"/>
                  <a:ea typeface="黑体" panose="02010609060101010101" pitchFamily="2" charset="-122"/>
                </a:rPr>
                <a:t>答：</a:t>
              </a:r>
            </a:p>
          </p:txBody>
        </p:sp>
      </p:grpSp>
      <p:grpSp>
        <p:nvGrpSpPr>
          <p:cNvPr id="2811" name="组合 2810"/>
          <p:cNvGrpSpPr/>
          <p:nvPr/>
        </p:nvGrpSpPr>
        <p:grpSpPr>
          <a:xfrm>
            <a:off x="1187450" y="2928938"/>
            <a:ext cx="1905000" cy="571500"/>
            <a:chOff x="0" y="0"/>
            <a:chExt cx="1200" cy="360"/>
          </a:xfrm>
        </p:grpSpPr>
        <p:sp>
          <p:nvSpPr>
            <p:cNvPr id="2812" name="矩形 2811"/>
            <p:cNvSpPr/>
            <p:nvPr/>
          </p:nvSpPr>
          <p:spPr>
            <a:xfrm>
              <a:off x="0" y="72"/>
              <a:ext cx="120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itchFamily="2" charset="-122"/>
                  <a:ea typeface="黑体" panose="02010609060101010101" pitchFamily="2" charset="-122"/>
                </a:rPr>
                <a:t>铝的密度</a:t>
              </a: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</a:p>
          </p:txBody>
        </p:sp>
        <p:sp>
          <p:nvSpPr>
            <p:cNvPr id="2813" name="矩形 2812"/>
            <p:cNvSpPr/>
            <p:nvPr/>
          </p:nvSpPr>
          <p:spPr>
            <a:xfrm>
              <a:off x="915" y="0"/>
              <a:ext cx="145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3300" i="1">
                  <a:latin typeface="Symbol" panose="05050102010706020507" pitchFamily="18" charset="2"/>
                </a:rPr>
                <a:t>r</a:t>
              </a:r>
            </a:p>
          </p:txBody>
        </p:sp>
      </p:grpSp>
      <p:grpSp>
        <p:nvGrpSpPr>
          <p:cNvPr id="2814" name="组合 2813"/>
          <p:cNvGrpSpPr/>
          <p:nvPr/>
        </p:nvGrpSpPr>
        <p:grpSpPr>
          <a:xfrm>
            <a:off x="1079500" y="5446713"/>
            <a:ext cx="3636963" cy="503237"/>
            <a:chOff x="0" y="0"/>
            <a:chExt cx="2291" cy="317"/>
          </a:xfrm>
        </p:grpSpPr>
        <p:graphicFrame>
          <p:nvGraphicFramePr>
            <p:cNvPr id="2815" name="对象 2814"/>
            <p:cNvGraphicFramePr>
              <a:graphicFrameLocks noChangeAspect="1"/>
            </p:cNvGraphicFramePr>
            <p:nvPr/>
          </p:nvGraphicFramePr>
          <p:xfrm>
            <a:off x="1043" y="9"/>
            <a:ext cx="1248" cy="3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11" r:id="rId15" imgW="0" imgH="0" progId="Equation.3">
                    <p:embed/>
                  </p:oleObj>
                </mc:Choice>
                <mc:Fallback>
                  <p:oleObj r:id="rId15" imgW="0" imgH="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043" y="9"/>
                          <a:ext cx="1248" cy="3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16" name="矩形 2815"/>
            <p:cNvSpPr/>
            <p:nvPr/>
          </p:nvSpPr>
          <p:spPr>
            <a:xfrm>
              <a:off x="0" y="0"/>
              <a:ext cx="113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660033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itchFamily="2" charset="-122"/>
                  <a:ea typeface="黑体" panose="02010609060101010101" pitchFamily="2" charset="-122"/>
                </a:rPr>
                <a:t>铝的密度是</a:t>
              </a:r>
            </a:p>
          </p:txBody>
        </p:sp>
      </p:grpSp>
      <p:sp>
        <p:nvSpPr>
          <p:cNvPr id="2817" name="矩形 2816"/>
          <p:cNvSpPr/>
          <p:nvPr/>
        </p:nvSpPr>
        <p:spPr>
          <a:xfrm>
            <a:off x="2411413" y="260350"/>
            <a:ext cx="5940425" cy="8239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u="sng">
                <a:latin typeface="Times New Roman" panose="02020603050405020304" pitchFamily="18" charset="0"/>
                <a:ea typeface="华文隶书" panose="02010800040101010101" pitchFamily="2" charset="-122"/>
              </a:rPr>
              <a:t>1</a:t>
            </a:r>
            <a:r>
              <a:rPr lang="zh-CN" altLang="en-US" sz="4800" b="1" u="sng">
                <a:latin typeface="Times New Roman" panose="02020603050405020304" pitchFamily="18" charset="0"/>
                <a:ea typeface="华文隶书" panose="02010800040101010101" pitchFamily="2" charset="-122"/>
              </a:rPr>
              <a:t>.求密度（</a:t>
            </a:r>
            <a:r>
              <a:rPr lang="en-US" altLang="zh-CN" sz="4000" b="1" u="sng">
                <a:latin typeface="Times New Roman" panose="02020603050405020304" pitchFamily="18" charset="0"/>
              </a:rPr>
              <a:t>ρ</a:t>
            </a:r>
            <a:r>
              <a:rPr lang="zh-CN" altLang="en-US" sz="4000" b="1" u="sng">
                <a:latin typeface="Times New Roman" panose="02020603050405020304" pitchFamily="18" charset="0"/>
              </a:rPr>
              <a:t>＝</a:t>
            </a:r>
            <a:r>
              <a:rPr lang="en-US" altLang="zh-CN" sz="4000" b="1" u="sng">
                <a:latin typeface="Times New Roman" panose="02020603050405020304" pitchFamily="18" charset="0"/>
              </a:rPr>
              <a:t>m/V</a:t>
            </a:r>
            <a:r>
              <a:rPr lang="zh-CN" altLang="en-US" sz="4800" b="1" u="sng">
                <a:latin typeface="Times New Roman" panose="02020603050405020304" pitchFamily="18" charset="0"/>
                <a:ea typeface="华文隶书" panose="0201080004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79066232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4" dur="500" fill="hold"/>
                                        <p:tgtEl>
                                          <p:spTgt spid="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0" dur="500" fill="hold"/>
                                        <p:tgtEl>
                                          <p:spTgt spid="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6" dur="500" fill="hold"/>
                                        <p:tgtEl>
                                          <p:spTgt spid="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2" dur="500" fill="hold"/>
                                        <p:tgtEl>
                                          <p:spTgt spid="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8" dur="500" fill="hold"/>
                                        <p:tgtEl>
                                          <p:spTgt spid="2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0" name="图片 28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21" name="图片 28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6848475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22" name="对象 2821"/>
          <p:cNvGraphicFramePr>
            <a:graphicFrameLocks noChangeAspect="1"/>
          </p:cNvGraphicFramePr>
          <p:nvPr/>
        </p:nvGraphicFramePr>
        <p:xfrm>
          <a:off x="304800" y="685800"/>
          <a:ext cx="2255838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0" r:id="rId5" imgW="0" imgH="0" progId="Flash.Movie">
                  <p:embed/>
                </p:oleObj>
              </mc:Choice>
              <mc:Fallback>
                <p:oleObj r:id="rId5" imgW="0" imgH="0" progId="Flash.Movi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0" y="685800"/>
                        <a:ext cx="2255838" cy="228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23" name="矩形 2822"/>
          <p:cNvSpPr/>
          <p:nvPr/>
        </p:nvSpPr>
        <p:spPr>
          <a:xfrm>
            <a:off x="0" y="908050"/>
            <a:ext cx="1905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例题</a:t>
            </a:r>
          </a:p>
        </p:txBody>
      </p:sp>
      <p:sp>
        <p:nvSpPr>
          <p:cNvPr id="2824" name="矩形 2823"/>
          <p:cNvSpPr/>
          <p:nvPr/>
        </p:nvSpPr>
        <p:spPr>
          <a:xfrm>
            <a:off x="1979613" y="765175"/>
            <a:ext cx="70199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 人民英雄纪念碑的碑心石是体积为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42.6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m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的一整块花岗岩，花岗岩的密度是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2.6×10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kg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m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，碑心石的质量是多少？</a:t>
            </a:r>
          </a:p>
        </p:txBody>
      </p:sp>
      <p:grpSp>
        <p:nvGrpSpPr>
          <p:cNvPr id="2825" name="组合 2824"/>
          <p:cNvGrpSpPr/>
          <p:nvPr/>
        </p:nvGrpSpPr>
        <p:grpSpPr>
          <a:xfrm>
            <a:off x="179388" y="2636838"/>
            <a:ext cx="4321175" cy="1079500"/>
            <a:chOff x="0" y="0"/>
            <a:chExt cx="2722" cy="680"/>
          </a:xfrm>
        </p:grpSpPr>
        <p:sp>
          <p:nvSpPr>
            <p:cNvPr id="2826" name="矩形 2825"/>
            <p:cNvSpPr/>
            <p:nvPr/>
          </p:nvSpPr>
          <p:spPr>
            <a:xfrm>
              <a:off x="0" y="181"/>
              <a:ext cx="272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解：</a:t>
              </a:r>
              <a:r>
                <a:rPr lang="zh-CN" altLang="en-US" sz="3200" b="1">
                  <a:latin typeface="Times New Roman" panose="02020603050405020304" pitchFamily="18" charset="0"/>
                </a:rPr>
                <a:t>由公式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       </a:t>
              </a:r>
              <a:r>
                <a:rPr lang="zh-CN" altLang="en-US" sz="3200" b="1">
                  <a:latin typeface="Times New Roman" panose="02020603050405020304" pitchFamily="18" charset="0"/>
                </a:rPr>
                <a:t>得</a:t>
              </a:r>
            </a:p>
          </p:txBody>
        </p:sp>
        <p:graphicFrame>
          <p:nvGraphicFramePr>
            <p:cNvPr id="2827" name="对象 2826"/>
            <p:cNvGraphicFramePr>
              <a:graphicFrameLocks noChangeAspect="1"/>
            </p:cNvGraphicFramePr>
            <p:nvPr/>
          </p:nvGraphicFramePr>
          <p:xfrm>
            <a:off x="1361" y="0"/>
            <a:ext cx="817" cy="6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31" r:id="rId7" imgW="0" imgH="0" progId="Equation.3">
                    <p:embed/>
                  </p:oleObj>
                </mc:Choice>
                <mc:Fallback>
                  <p:oleObj r:id="rId7" imgW="0" imgH="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61" y="0"/>
                          <a:ext cx="817" cy="6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28" name="组合 2827"/>
          <p:cNvGrpSpPr/>
          <p:nvPr/>
        </p:nvGrpSpPr>
        <p:grpSpPr>
          <a:xfrm>
            <a:off x="1363663" y="3716338"/>
            <a:ext cx="1263650" cy="574675"/>
            <a:chOff x="0" y="0"/>
            <a:chExt cx="796" cy="362"/>
          </a:xfrm>
        </p:grpSpPr>
        <p:sp>
          <p:nvSpPr>
            <p:cNvPr id="2829" name="矩形 2828"/>
            <p:cNvSpPr/>
            <p:nvPr/>
          </p:nvSpPr>
          <p:spPr>
            <a:xfrm>
              <a:off x="635" y="37"/>
              <a:ext cx="161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3300" i="1">
                  <a:latin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2830" name="矩形 2829"/>
            <p:cNvSpPr/>
            <p:nvPr/>
          </p:nvSpPr>
          <p:spPr>
            <a:xfrm>
              <a:off x="0" y="45"/>
              <a:ext cx="191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3300" i="1">
                  <a:latin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831" name="矩形 2830"/>
            <p:cNvSpPr/>
            <p:nvPr/>
          </p:nvSpPr>
          <p:spPr>
            <a:xfrm>
              <a:off x="227" y="45"/>
              <a:ext cx="145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3300">
                  <a:latin typeface="Symbol" panose="05050102010706020507" pitchFamily="18" charset="2"/>
                </a:rPr>
                <a:t>=</a:t>
              </a:r>
            </a:p>
          </p:txBody>
        </p:sp>
        <p:sp>
          <p:nvSpPr>
            <p:cNvPr id="2832" name="矩形 2831"/>
            <p:cNvSpPr/>
            <p:nvPr/>
          </p:nvSpPr>
          <p:spPr>
            <a:xfrm>
              <a:off x="445" y="0"/>
              <a:ext cx="145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3300" i="1">
                  <a:latin typeface="Symbol" panose="05050102010706020507" pitchFamily="18" charset="2"/>
                </a:rPr>
                <a:t>r</a:t>
              </a:r>
            </a:p>
          </p:txBody>
        </p:sp>
      </p:grpSp>
      <p:sp>
        <p:nvSpPr>
          <p:cNvPr id="2833" name="矩形 2832"/>
          <p:cNvSpPr/>
          <p:nvPr/>
        </p:nvSpPr>
        <p:spPr>
          <a:xfrm>
            <a:off x="1511300" y="4365625"/>
            <a:ext cx="5724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＝ 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2.6×10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kg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/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m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×42.6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m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2834" name="矩形 2833"/>
          <p:cNvSpPr/>
          <p:nvPr/>
        </p:nvSpPr>
        <p:spPr>
          <a:xfrm>
            <a:off x="1511300" y="4937125"/>
            <a:ext cx="370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110.76×10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kg</a:t>
            </a:r>
          </a:p>
        </p:txBody>
      </p:sp>
      <p:sp>
        <p:nvSpPr>
          <p:cNvPr id="2835" name="矩形 2834"/>
          <p:cNvSpPr/>
          <p:nvPr/>
        </p:nvSpPr>
        <p:spPr>
          <a:xfrm>
            <a:off x="179388" y="5513388"/>
            <a:ext cx="86407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答：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碑心石的质量是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110.76×10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kg。</a:t>
            </a:r>
          </a:p>
        </p:txBody>
      </p:sp>
      <p:pic>
        <p:nvPicPr>
          <p:cNvPr id="2836" name="图片 28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4025" y="2492375"/>
            <a:ext cx="2305050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37" name="矩形 2836"/>
          <p:cNvSpPr/>
          <p:nvPr/>
        </p:nvSpPr>
        <p:spPr>
          <a:xfrm>
            <a:off x="0" y="0"/>
            <a:ext cx="9144000" cy="8223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u="sng">
                <a:latin typeface="Times New Roman" panose="02020603050405020304" pitchFamily="18" charset="0"/>
                <a:ea typeface="华文隶书" panose="02010800040101010101" pitchFamily="2" charset="-122"/>
              </a:rPr>
              <a:t>2.求质量（</a:t>
            </a:r>
            <a:r>
              <a:rPr lang="en-US" altLang="zh-CN" sz="4400" b="1" u="sng">
                <a:latin typeface="Times New Roman" panose="02020603050405020304" pitchFamily="18" charset="0"/>
              </a:rPr>
              <a:t>m</a:t>
            </a:r>
            <a:r>
              <a:rPr lang="zh-CN" altLang="en-US" sz="4400" b="1" u="sng">
                <a:latin typeface="Times New Roman" panose="02020603050405020304" pitchFamily="18" charset="0"/>
              </a:rPr>
              <a:t>＝</a:t>
            </a:r>
            <a:r>
              <a:rPr lang="en-US" altLang="zh-CN" sz="4400" b="1" u="sng">
                <a:latin typeface="Times New Roman" panose="02020603050405020304" pitchFamily="18" charset="0"/>
              </a:rPr>
              <a:t>ρV</a:t>
            </a:r>
            <a:r>
              <a:rPr lang="zh-CN" altLang="en-US" sz="4800" b="1" u="sng">
                <a:latin typeface="Times New Roman" panose="02020603050405020304" pitchFamily="18" charset="0"/>
                <a:ea typeface="华文隶书" panose="0201080004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503451748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1000" fill="hold"/>
                                        <p:tgtEl>
                                          <p:spTgt spid="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3" dur="1000" fill="hold"/>
                                        <p:tgtEl>
                                          <p:spTgt spid="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1000" fill="hold"/>
                                        <p:tgtEl>
                                          <p:spTgt spid="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5" dur="1000" fill="hold"/>
                                        <p:tgtEl>
                                          <p:spTgt spid="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1" dur="1000" fill="hold"/>
                                        <p:tgtEl>
                                          <p:spTgt spid="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3" grpId="0"/>
      <p:bldP spid="2834" grpId="0"/>
      <p:bldP spid="28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0" name="矩形 2839"/>
          <p:cNvSpPr/>
          <p:nvPr/>
        </p:nvSpPr>
        <p:spPr>
          <a:xfrm>
            <a:off x="611188" y="404813"/>
            <a:ext cx="2925762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3、求体积</a:t>
            </a:r>
          </a:p>
        </p:txBody>
      </p:sp>
      <p:sp>
        <p:nvSpPr>
          <p:cNvPr id="2841" name="矩形 2840"/>
          <p:cNvSpPr/>
          <p:nvPr/>
        </p:nvSpPr>
        <p:spPr>
          <a:xfrm>
            <a:off x="593725" y="1208088"/>
            <a:ext cx="8140700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一个瓶子能装</a:t>
            </a:r>
            <a:r>
              <a:rPr lang="en-US" altLang="zh-CN" sz="54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1kg</a:t>
            </a:r>
            <a:r>
              <a:rPr lang="zh-CN" altLang="en-US" sz="54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水，这个</a:t>
            </a:r>
          </a:p>
          <a:p>
            <a:r>
              <a:rPr lang="zh-CN" altLang="en-US" sz="54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瓶子的体积是多少？</a:t>
            </a:r>
          </a:p>
        </p:txBody>
      </p:sp>
      <p:sp>
        <p:nvSpPr>
          <p:cNvPr id="2842" name="矩形 2841"/>
          <p:cNvSpPr/>
          <p:nvPr/>
        </p:nvSpPr>
        <p:spPr>
          <a:xfrm>
            <a:off x="250825" y="2997200"/>
            <a:ext cx="8647113" cy="301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解：由</a:t>
            </a:r>
            <a:r>
              <a:rPr lang="en-US" altLang="zh-CN" sz="4400" b="1">
                <a:solidFill>
                  <a:srgbClr val="660066"/>
                </a:solidFill>
                <a:latin typeface="Times New Roman" panose="02020603050405020304" pitchFamily="18" charset="0"/>
              </a:rPr>
              <a:t>ρ</a:t>
            </a:r>
            <a:r>
              <a:rPr lang="en-US" altLang="zh-CN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=m/v</a:t>
            </a:r>
            <a:r>
              <a:rPr lang="zh-CN" altLang="en-US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得</a:t>
            </a:r>
          </a:p>
          <a:p>
            <a:r>
              <a:rPr lang="zh-CN" altLang="en-US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</a:t>
            </a:r>
            <a:r>
              <a:rPr lang="en-US" altLang="zh-CN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v=m/</a:t>
            </a:r>
            <a:r>
              <a:rPr lang="en-US" altLang="zh-CN" sz="4400" b="1">
                <a:solidFill>
                  <a:srgbClr val="660066"/>
                </a:solidFill>
                <a:latin typeface="Times New Roman" panose="02020603050405020304" pitchFamily="18" charset="0"/>
              </a:rPr>
              <a:t>ρ</a:t>
            </a:r>
          </a:p>
          <a:p>
            <a:r>
              <a:rPr lang="zh-CN" altLang="en-US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</a:t>
            </a:r>
            <a:r>
              <a:rPr lang="en-US" altLang="zh-CN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=1kg/1.0×10</a:t>
            </a:r>
            <a:r>
              <a:rPr lang="en-US" altLang="zh-CN" sz="4800" b="1" baseline="30000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en-US" altLang="zh-CN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kg/m</a:t>
            </a:r>
            <a:r>
              <a:rPr lang="en-US" altLang="zh-CN" sz="4800" b="1" baseline="30000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</a:p>
          <a:p>
            <a:r>
              <a:rPr lang="zh-CN" altLang="en-US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</a:t>
            </a:r>
            <a:r>
              <a:rPr lang="en-US" altLang="zh-CN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</a:t>
            </a:r>
            <a:r>
              <a:rPr lang="zh-CN" altLang="en-US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0.001</a:t>
            </a:r>
            <a:r>
              <a:rPr lang="en-US" altLang="zh-CN" sz="4800" b="1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m</a:t>
            </a:r>
            <a:r>
              <a:rPr lang="en-US" altLang="zh-CN" sz="4800" b="1" baseline="30000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</a:p>
        </p:txBody>
      </p:sp>
      <p:pic>
        <p:nvPicPr>
          <p:cNvPr id="2843" name="图片 28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-20637"/>
            <a:ext cx="9144000" cy="6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44" name="图片 28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1355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45" name="矩形 2844"/>
          <p:cNvSpPr/>
          <p:nvPr/>
        </p:nvSpPr>
        <p:spPr>
          <a:xfrm>
            <a:off x="3492500" y="333375"/>
            <a:ext cx="2497138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>
                <a:latin typeface="Times New Roman" panose="02020603050405020304" pitchFamily="18" charset="0"/>
              </a:rPr>
              <a:t>(v=m/</a:t>
            </a:r>
            <a:r>
              <a:rPr lang="en-US" altLang="zh-CN" sz="4800" b="1">
                <a:latin typeface="Times New Roman" panose="02020603050405020304" pitchFamily="18" charset="0"/>
              </a:rPr>
              <a:t>ρ</a:t>
            </a:r>
            <a:r>
              <a:rPr lang="en-US" altLang="zh-CN" sz="4800"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7210949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1000" fill="hold"/>
                                        <p:tgtEl>
                                          <p:spTgt spid="2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8" name="矩形 2847"/>
          <p:cNvSpPr/>
          <p:nvPr/>
        </p:nvSpPr>
        <p:spPr>
          <a:xfrm>
            <a:off x="609600" y="547688"/>
            <a:ext cx="700881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 i="1">
                <a:latin typeface="Times New Roman" panose="02020603050405020304" pitchFamily="18" charset="0"/>
                <a:ea typeface="华文行楷" panose="02010800040101010101" pitchFamily="2" charset="-122"/>
              </a:rPr>
              <a:t>4.鉴别物质（</a:t>
            </a:r>
            <a:r>
              <a:rPr lang="en-US" altLang="zh-CN" sz="4800" b="1">
                <a:latin typeface="Times New Roman" panose="02020603050405020304" pitchFamily="18" charset="0"/>
              </a:rPr>
              <a:t>ρ</a:t>
            </a:r>
            <a:r>
              <a:rPr lang="en-US" altLang="zh-CN" sz="6000" b="1" i="1">
                <a:latin typeface="Times New Roman" panose="02020603050405020304" pitchFamily="18" charset="0"/>
                <a:ea typeface="华文行楷" panose="02010800040101010101" pitchFamily="2" charset="-122"/>
              </a:rPr>
              <a:t>=m/v)</a:t>
            </a:r>
          </a:p>
        </p:txBody>
      </p:sp>
      <p:sp>
        <p:nvSpPr>
          <p:cNvPr id="2849" name="矩形 2848"/>
          <p:cNvSpPr/>
          <p:nvPr/>
        </p:nvSpPr>
        <p:spPr>
          <a:xfrm>
            <a:off x="415925" y="1628775"/>
            <a:ext cx="8728075" cy="301783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例.把一块质量是 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50g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的金块，</a:t>
            </a:r>
          </a:p>
          <a:p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投入盛有 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420ml 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水的量筒中，水面升到 </a:t>
            </a: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423ml </a:t>
            </a: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的地方试问</a:t>
            </a:r>
          </a:p>
          <a:p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这个金块是不是纯金的？</a:t>
            </a:r>
          </a:p>
        </p:txBody>
      </p:sp>
      <p:sp>
        <p:nvSpPr>
          <p:cNvPr id="2850" name="矩形 2849"/>
          <p:cNvSpPr/>
          <p:nvPr/>
        </p:nvSpPr>
        <p:spPr>
          <a:xfrm>
            <a:off x="593725" y="4751388"/>
            <a:ext cx="8472488" cy="14335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i="1">
                <a:solidFill>
                  <a:srgbClr val="FF505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由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ρ</a:t>
            </a:r>
            <a:r>
              <a:rPr lang="en-US" altLang="zh-CN" sz="4000" i="1">
                <a:solidFill>
                  <a:srgbClr val="FF505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=m/v</a:t>
            </a:r>
            <a:r>
              <a:rPr lang="zh-CN" altLang="en-US" sz="4000" i="1">
                <a:solidFill>
                  <a:srgbClr val="FF505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可以求出物质的密度，这样</a:t>
            </a:r>
          </a:p>
          <a:p>
            <a:r>
              <a:rPr lang="zh-CN" altLang="en-US" sz="4000" i="1">
                <a:solidFill>
                  <a:srgbClr val="FF505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就可以判断是由什么物质组成的。</a:t>
            </a:r>
          </a:p>
        </p:txBody>
      </p:sp>
    </p:spTree>
    <p:extLst>
      <p:ext uri="{BB962C8B-B14F-4D97-AF65-F5344CB8AC3E}">
        <p14:creationId xmlns:p14="http://schemas.microsoft.com/office/powerpoint/2010/main" val="1987440994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5" name="图片 22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66" name="图片 22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713" y="549275"/>
            <a:ext cx="57150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7" name="矩形 2266"/>
          <p:cNvSpPr/>
          <p:nvPr/>
        </p:nvSpPr>
        <p:spPr>
          <a:xfrm>
            <a:off x="250825" y="4876800"/>
            <a:ext cx="8497888" cy="9144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是 金 条 还 是 镀铜铁条 ？</a:t>
            </a:r>
          </a:p>
        </p:txBody>
      </p:sp>
    </p:spTree>
    <p:extLst>
      <p:ext uri="{BB962C8B-B14F-4D97-AF65-F5344CB8AC3E}">
        <p14:creationId xmlns:p14="http://schemas.microsoft.com/office/powerpoint/2010/main" val="824520311"/>
      </p:ext>
    </p:extLst>
  </p:cSld>
  <p:clrMapOvr>
    <a:masterClrMapping/>
  </p:clrMapOvr>
  <p:transition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3" name="矩形 2852"/>
          <p:cNvSpPr/>
          <p:nvPr/>
        </p:nvSpPr>
        <p:spPr>
          <a:xfrm>
            <a:off x="0" y="103188"/>
            <a:ext cx="9109075" cy="6675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解</a:t>
            </a:r>
            <a:r>
              <a:rPr lang="zh-CN" altLang="en-US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：</a:t>
            </a:r>
            <a:r>
              <a:rPr lang="en-US" altLang="zh-CN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ρ</a:t>
            </a:r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=m/v</a:t>
            </a:r>
          </a:p>
          <a:p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=50g/(423cm</a:t>
            </a:r>
            <a:r>
              <a:rPr lang="en-US" altLang="zh-CN" sz="4800" i="1" baseline="30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- 420cm</a:t>
            </a:r>
            <a:r>
              <a:rPr lang="en-US" altLang="zh-CN" sz="4800" i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)</a:t>
            </a:r>
          </a:p>
          <a:p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</a:t>
            </a:r>
          </a:p>
          <a:p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=16.7g/cm</a:t>
            </a:r>
            <a:r>
              <a:rPr lang="en-US" altLang="zh-CN" sz="5400" i="1" baseline="30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   </a:t>
            </a:r>
          </a:p>
          <a:p>
            <a:r>
              <a:rPr lang="en-US" altLang="zh-CN" sz="5400" i="1" baseline="30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</a:t>
            </a:r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                                                         ∵</a:t>
            </a:r>
            <a:r>
              <a:rPr lang="en-US" altLang="zh-CN" sz="4800" b="1">
                <a:solidFill>
                  <a:schemeClr val="accent2"/>
                </a:solidFill>
                <a:latin typeface="Times New Roman" panose="02020603050405020304" pitchFamily="18" charset="0"/>
              </a:rPr>
              <a:t>ρ</a:t>
            </a:r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=16.7g/cm</a:t>
            </a:r>
            <a:r>
              <a:rPr lang="en-US" altLang="zh-CN" sz="5400" i="1" baseline="30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﹤19.3g/cm</a:t>
            </a:r>
            <a:r>
              <a:rPr lang="en-US" altLang="zh-CN" sz="5400" i="1" baseline="30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 </a:t>
            </a:r>
          </a:p>
          <a:p>
            <a:r>
              <a:rPr lang="en-US" altLang="zh-CN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                                            ∴  </a:t>
            </a:r>
            <a:r>
              <a:rPr lang="zh-CN" altLang="en-US" sz="54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此金块不是纯金的</a:t>
            </a:r>
            <a:r>
              <a:rPr lang="zh-CN" altLang="en-US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14425212"/>
      </p:ext>
    </p:extLst>
  </p:cSld>
  <p:clrMapOvr>
    <a:masterClrMapping/>
  </p:clrMapOvr>
  <p:transition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" name="矩形 2855"/>
          <p:cNvSpPr/>
          <p:nvPr/>
        </p:nvSpPr>
        <p:spPr>
          <a:xfrm>
            <a:off x="990600" y="304800"/>
            <a:ext cx="59753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i="1">
                <a:solidFill>
                  <a:srgbClr val="FF33CC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6000" i="1">
                <a:latin typeface="Times New Roman" panose="02020603050405020304" pitchFamily="18" charset="0"/>
                <a:ea typeface="华文行楷" panose="02010800040101010101" pitchFamily="2" charset="-122"/>
              </a:rPr>
              <a:t>5、判断实</a:t>
            </a:r>
            <a:r>
              <a:rPr lang="zh-CN" altLang="en-US" sz="6000" i="1">
                <a:latin typeface="Arial" pitchFamily="34" charset="0"/>
                <a:ea typeface="华文行楷" panose="02010800040101010101" pitchFamily="2" charset="-122"/>
              </a:rPr>
              <a:t>心</a:t>
            </a:r>
            <a:r>
              <a:rPr lang="zh-CN" altLang="en-US" sz="6000" i="1">
                <a:latin typeface="Times New Roman" panose="02020603050405020304" pitchFamily="18" charset="0"/>
                <a:ea typeface="华文行楷" panose="02010800040101010101" pitchFamily="2" charset="-122"/>
              </a:rPr>
              <a:t>空</a:t>
            </a:r>
            <a:r>
              <a:rPr lang="zh-CN" altLang="en-US" sz="6000" i="1">
                <a:latin typeface="Arial" pitchFamily="34" charset="0"/>
                <a:ea typeface="华文行楷" panose="02010800040101010101" pitchFamily="2" charset="-122"/>
              </a:rPr>
              <a:t>心</a:t>
            </a:r>
          </a:p>
        </p:txBody>
      </p:sp>
      <p:sp>
        <p:nvSpPr>
          <p:cNvPr id="2857" name="矩形 2856"/>
          <p:cNvSpPr/>
          <p:nvPr/>
        </p:nvSpPr>
        <p:spPr>
          <a:xfrm>
            <a:off x="304800" y="1508125"/>
            <a:ext cx="8174038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例：一个铁球质量为 </a:t>
            </a:r>
            <a:r>
              <a:rPr lang="en-US" altLang="zh-CN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158g,</a:t>
            </a:r>
            <a:r>
              <a:rPr lang="zh-CN" altLang="en-US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体</a:t>
            </a:r>
          </a:p>
          <a:p>
            <a:r>
              <a:rPr lang="zh-CN" altLang="en-US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积是 </a:t>
            </a:r>
            <a:r>
              <a:rPr lang="en-US" altLang="zh-CN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35 cm</a:t>
            </a:r>
            <a:r>
              <a:rPr lang="en-US" altLang="zh-CN" sz="4800" i="1" baseline="30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zh-CN" altLang="en-US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，试问此球是实心的</a:t>
            </a:r>
            <a:r>
              <a:rPr lang="en-US" altLang="zh-CN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,</a:t>
            </a:r>
            <a:r>
              <a:rPr lang="zh-CN" altLang="en-US" sz="4800" i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还是空心的？</a:t>
            </a:r>
          </a:p>
        </p:txBody>
      </p:sp>
    </p:spTree>
    <p:extLst>
      <p:ext uri="{BB962C8B-B14F-4D97-AF65-F5344CB8AC3E}">
        <p14:creationId xmlns:p14="http://schemas.microsoft.com/office/powerpoint/2010/main" val="3275895504"/>
      </p:ext>
    </p:extLst>
  </p:cSld>
  <p:clrMapOvr>
    <a:masterClrMapping/>
  </p:clrMapOvr>
  <p:transition>
    <p:cut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0" name="矩形 2859"/>
          <p:cNvSpPr/>
          <p:nvPr/>
        </p:nvSpPr>
        <p:spPr>
          <a:xfrm>
            <a:off x="685800" y="144463"/>
            <a:ext cx="4724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  <a:buFont typeface="Wingdings" panose="05000000000000000000" pitchFamily="2" charset="2"/>
              <a:buChar char="v"/>
            </a:pPr>
            <a:r>
              <a:rPr lang="zh-CN" altLang="en-US" sz="6000" b="1">
                <a:solidFill>
                  <a:srgbClr val="0066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密度法</a:t>
            </a:r>
          </a:p>
        </p:txBody>
      </p:sp>
      <p:sp>
        <p:nvSpPr>
          <p:cNvPr id="2861" name="矩形 2860"/>
          <p:cNvSpPr/>
          <p:nvPr/>
        </p:nvSpPr>
        <p:spPr>
          <a:xfrm>
            <a:off x="441325" y="1382713"/>
            <a:ext cx="8397875" cy="4699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i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解、</a:t>
            </a:r>
            <a:r>
              <a:rPr lang="en-US" altLang="zh-CN" sz="4800" b="1">
                <a:solidFill>
                  <a:srgbClr val="FF66CC"/>
                </a:solidFill>
                <a:latin typeface="Times New Roman" panose="02020603050405020304" pitchFamily="18" charset="0"/>
              </a:rPr>
              <a:t>ρ</a:t>
            </a:r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=m/v=158g/35cm</a:t>
            </a:r>
            <a:r>
              <a:rPr lang="en-US" altLang="zh-CN" sz="4800" i="1" baseline="30000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</a:p>
          <a:p>
            <a:endParaRPr lang="en-US" altLang="zh-CN" sz="4800" i="1" baseline="30000">
              <a:solidFill>
                <a:srgbClr val="FF0066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        =4.5g/cm</a:t>
            </a:r>
            <a:r>
              <a:rPr lang="en-US" altLang="zh-CN" sz="4800" i="1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3</a:t>
            </a:r>
          </a:p>
          <a:p>
            <a:endParaRPr lang="en-US" altLang="zh-CN" sz="4800" i="1">
              <a:solidFill>
                <a:srgbClr val="FF0066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∵ </a:t>
            </a:r>
            <a:r>
              <a:rPr lang="en-US" altLang="zh-CN" sz="4800" b="1">
                <a:solidFill>
                  <a:srgbClr val="660066"/>
                </a:solidFill>
                <a:latin typeface="Times New Roman" panose="02020603050405020304" pitchFamily="18" charset="0"/>
              </a:rPr>
              <a:t>ρ</a:t>
            </a:r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=4.5g/cm</a:t>
            </a:r>
            <a:r>
              <a:rPr lang="en-US" altLang="zh-CN" sz="4800" i="1" baseline="30000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﹤7.9g/cm</a:t>
            </a:r>
            <a:r>
              <a:rPr lang="en-US" altLang="zh-CN" sz="4800" i="1" baseline="30000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</a:p>
          <a:p>
            <a:endParaRPr lang="en-US" altLang="zh-CN" sz="4800" i="1" baseline="30000">
              <a:solidFill>
                <a:srgbClr val="FF0066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∴ </a:t>
            </a:r>
            <a:r>
              <a:rPr lang="zh-CN" altLang="en-US" sz="4800" i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此球是空心的。</a:t>
            </a:r>
          </a:p>
        </p:txBody>
      </p:sp>
    </p:spTree>
    <p:extLst>
      <p:ext uri="{BB962C8B-B14F-4D97-AF65-F5344CB8AC3E}">
        <p14:creationId xmlns:p14="http://schemas.microsoft.com/office/powerpoint/2010/main" val="2230957647"/>
      </p:ext>
    </p:extLst>
  </p:cSld>
  <p:clrMapOvr>
    <a:masterClrMapping/>
  </p:clrMapOvr>
  <p:transition>
    <p:cut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4" name="矩形 2863"/>
          <p:cNvSpPr/>
          <p:nvPr/>
        </p:nvSpPr>
        <p:spPr>
          <a:xfrm>
            <a:off x="669925" y="31750"/>
            <a:ext cx="3444875" cy="1096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  <a:buFont typeface="Wingdings" panose="05000000000000000000" pitchFamily="2" charset="2"/>
              <a:buChar char="v"/>
            </a:pPr>
            <a:r>
              <a:rPr lang="zh-CN" altLang="en-US" sz="6600" b="1" i="1">
                <a:solidFill>
                  <a:srgbClr val="00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体积法</a:t>
            </a:r>
          </a:p>
        </p:txBody>
      </p:sp>
      <p:sp>
        <p:nvSpPr>
          <p:cNvPr id="2865" name="矩形 2864"/>
          <p:cNvSpPr/>
          <p:nvPr/>
        </p:nvSpPr>
        <p:spPr>
          <a:xfrm>
            <a:off x="746125" y="933450"/>
            <a:ext cx="7453313" cy="5851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解、由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ρ</a:t>
            </a:r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=m/v </a:t>
            </a:r>
          </a:p>
          <a:p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</a:t>
            </a:r>
            <a:r>
              <a:rPr lang="zh-CN" altLang="en-US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得</a:t>
            </a:r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v=m/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ρ</a:t>
            </a:r>
          </a:p>
          <a:p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  =158g/7.9g/cm</a:t>
            </a:r>
            <a:r>
              <a:rPr lang="en-US" altLang="zh-CN" sz="5400" i="1" baseline="3000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</a:p>
          <a:p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  =20cm</a:t>
            </a:r>
            <a:r>
              <a:rPr lang="en-US" altLang="zh-CN" sz="5400" i="1" baseline="3000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</a:p>
          <a:p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∵  v=20cm</a:t>
            </a:r>
            <a:r>
              <a:rPr lang="en-US" altLang="zh-CN" sz="5400" i="1" baseline="3000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﹤35cm</a:t>
            </a:r>
            <a:r>
              <a:rPr lang="en-US" altLang="zh-CN" sz="5400" i="1" baseline="3000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</a:p>
          <a:p>
            <a:r>
              <a:rPr lang="en-US" altLang="zh-CN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∴  </a:t>
            </a:r>
            <a:r>
              <a:rPr lang="zh-CN" altLang="en-US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此球是空心的。</a:t>
            </a:r>
          </a:p>
          <a:p>
            <a:r>
              <a:rPr lang="zh-CN" altLang="en-US" sz="5400" i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949728865"/>
      </p:ext>
    </p:extLst>
  </p:cSld>
  <p:clrMapOvr>
    <a:masterClrMapping/>
  </p:clrMapOvr>
  <p:transition>
    <p:cut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" name="矩形 2867"/>
          <p:cNvSpPr/>
          <p:nvPr/>
        </p:nvSpPr>
        <p:spPr>
          <a:xfrm>
            <a:off x="593725" y="-112712"/>
            <a:ext cx="3444875" cy="1090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  <a:buFont typeface="Wingdings" panose="05000000000000000000" pitchFamily="2" charset="2"/>
              <a:buChar char="v"/>
            </a:pPr>
            <a:r>
              <a:rPr lang="zh-CN" altLang="en-US" sz="6600" b="1" i="1">
                <a:solidFill>
                  <a:srgbClr val="00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质量法</a:t>
            </a:r>
          </a:p>
        </p:txBody>
      </p:sp>
      <p:sp>
        <p:nvSpPr>
          <p:cNvPr id="2869" name="矩形 2868"/>
          <p:cNvSpPr/>
          <p:nvPr/>
        </p:nvSpPr>
        <p:spPr>
          <a:xfrm>
            <a:off x="638175" y="869950"/>
            <a:ext cx="8196263" cy="512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>
                <a:latin typeface="Times New Roman" panose="02020603050405020304" pitchFamily="18" charset="0"/>
                <a:ea typeface="华文行楷" panose="02010800040101010101" pitchFamily="2" charset="-122"/>
              </a:rPr>
              <a:t>解、</a:t>
            </a:r>
            <a:r>
              <a:rPr lang="zh-CN" altLang="en-US" sz="5400">
                <a:latin typeface="Times New Roman" panose="02020603050405020304" pitchFamily="18" charset="0"/>
                <a:ea typeface="华文行楷" panose="02010800040101010101" pitchFamily="2" charset="-122"/>
              </a:rPr>
              <a:t>由</a:t>
            </a:r>
            <a:r>
              <a:rPr lang="en-US" altLang="zh-CN" sz="4800" b="1">
                <a:latin typeface="Times New Roman" panose="02020603050405020304" pitchFamily="18" charset="0"/>
              </a:rPr>
              <a:t>ρ</a:t>
            </a:r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=m/v</a:t>
            </a:r>
          </a:p>
          <a:p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         </a:t>
            </a:r>
            <a:r>
              <a:rPr lang="zh-CN" altLang="en-US" sz="5400">
                <a:latin typeface="Times New Roman" panose="02020603050405020304" pitchFamily="18" charset="0"/>
                <a:ea typeface="华文行楷" panose="02010800040101010101" pitchFamily="2" charset="-122"/>
              </a:rPr>
              <a:t>得</a:t>
            </a:r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m=</a:t>
            </a:r>
            <a:r>
              <a:rPr lang="en-US" altLang="zh-CN" sz="4800" b="1">
                <a:latin typeface="Times New Roman" panose="02020603050405020304" pitchFamily="18" charset="0"/>
              </a:rPr>
              <a:t>ρ</a:t>
            </a:r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v</a:t>
            </a:r>
          </a:p>
          <a:p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                =7.9g/cm</a:t>
            </a:r>
            <a:r>
              <a:rPr lang="en-US" altLang="zh-CN" sz="5400" baseline="30000"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×35cm</a:t>
            </a:r>
            <a:r>
              <a:rPr lang="en-US" altLang="zh-CN" sz="5400" baseline="30000">
                <a:latin typeface="Times New Roman" panose="02020603050405020304" pitchFamily="18" charset="0"/>
                <a:ea typeface="华文行楷" panose="02010800040101010101" pitchFamily="2" charset="-122"/>
              </a:rPr>
              <a:t>3</a:t>
            </a:r>
          </a:p>
          <a:p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                =276.5g</a:t>
            </a:r>
          </a:p>
          <a:p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            ∵  m=276.5g﹥158g</a:t>
            </a:r>
          </a:p>
          <a:p>
            <a:r>
              <a:rPr lang="en-US" altLang="zh-CN" sz="5400">
                <a:latin typeface="Times New Roman" panose="02020603050405020304" pitchFamily="18" charset="0"/>
                <a:ea typeface="华文行楷" panose="02010800040101010101" pitchFamily="2" charset="-122"/>
              </a:rPr>
              <a:t>             ∴  </a:t>
            </a:r>
            <a:r>
              <a:rPr lang="zh-CN" altLang="en-US" sz="5400">
                <a:latin typeface="Times New Roman" panose="02020603050405020304" pitchFamily="18" charset="0"/>
                <a:ea typeface="华文行楷" panose="02010800040101010101" pitchFamily="2" charset="-122"/>
              </a:rPr>
              <a:t>此球是空心的</a:t>
            </a:r>
          </a:p>
        </p:txBody>
      </p:sp>
    </p:spTree>
    <p:extLst>
      <p:ext uri="{BB962C8B-B14F-4D97-AF65-F5344CB8AC3E}">
        <p14:creationId xmlns:p14="http://schemas.microsoft.com/office/powerpoint/2010/main" val="1534362919"/>
      </p:ext>
    </p:extLst>
  </p:cSld>
  <p:clrMapOvr>
    <a:masterClrMapping/>
  </p:clrMapOvr>
  <p:transition>
    <p:cut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3" name="矩形 2872"/>
          <p:cNvSpPr/>
          <p:nvPr/>
        </p:nvSpPr>
        <p:spPr>
          <a:xfrm>
            <a:off x="3386455" y="202248"/>
            <a:ext cx="2371725" cy="641350"/>
          </a:xfrm>
          <a:prstGeom prst="rect">
            <a:avLst/>
          </a:prstGeom>
          <a:gradFill rotWithShape="1">
            <a:gsLst>
              <a:gs pos="0">
                <a:srgbClr val="333399">
                  <a:alpha val="61960"/>
                </a:srgbClr>
              </a:gs>
              <a:gs pos="50000">
                <a:srgbClr val="FFFFFF">
                  <a:alpha val="61960"/>
                </a:srgbClr>
              </a:gs>
              <a:gs pos="100000">
                <a:srgbClr val="333399">
                  <a:alpha val="61960"/>
                </a:srgbClr>
              </a:gs>
            </a:gsLst>
            <a:lin ang="5400000"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本课小结</a:t>
            </a:r>
          </a:p>
        </p:txBody>
      </p:sp>
      <p:sp>
        <p:nvSpPr>
          <p:cNvPr id="2874" name="矩形 2873"/>
          <p:cNvSpPr/>
          <p:nvPr/>
        </p:nvSpPr>
        <p:spPr>
          <a:xfrm>
            <a:off x="863918" y="1019175"/>
            <a:ext cx="7416800" cy="56622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itchFamily="2" charset="-122"/>
              </a:rPr>
              <a:t>一、探究物质质量与体积的关系实验；测量固体和液体密度的实验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itchFamily="2" charset="-122"/>
              </a:rPr>
              <a:t>二、密度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宋体" pitchFamily="2" charset="-122"/>
              </a:rPr>
              <a:t>  </a:t>
            </a:r>
            <a:r>
              <a:rPr lang="en-US" altLang="zh-CN" sz="2400" b="1">
                <a:solidFill>
                  <a:srgbClr val="000066"/>
                </a:solidFill>
                <a:latin typeface="宋体" pitchFamily="2" charset="-122"/>
              </a:rPr>
              <a:t>1.</a:t>
            </a:r>
            <a:r>
              <a:rPr lang="zh-CN" altLang="en-US" sz="2400" b="1">
                <a:solidFill>
                  <a:srgbClr val="000066"/>
                </a:solidFill>
                <a:latin typeface="宋体" pitchFamily="2" charset="-122"/>
              </a:rPr>
              <a:t>定义、公式、单位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宋体" pitchFamily="2" charset="-122"/>
              </a:rPr>
              <a:t>  </a:t>
            </a:r>
            <a:r>
              <a:rPr lang="en-US" altLang="zh-CN" sz="2400" b="1">
                <a:solidFill>
                  <a:srgbClr val="000066"/>
                </a:solidFill>
                <a:latin typeface="宋体" pitchFamily="2" charset="-122"/>
              </a:rPr>
              <a:t>2.</a:t>
            </a:r>
            <a:r>
              <a:rPr lang="zh-CN" altLang="en-US" sz="2400" b="1">
                <a:solidFill>
                  <a:srgbClr val="000066"/>
                </a:solidFill>
                <a:latin typeface="宋体" pitchFamily="2" charset="-122"/>
              </a:rPr>
              <a:t>密度是物质的一种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特性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itchFamily="2" charset="-122"/>
              </a:rPr>
              <a:t>二、密度的应用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itchFamily="2" charset="-122"/>
              </a:rPr>
              <a:t>  </a:t>
            </a:r>
            <a:r>
              <a:rPr lang="zh-CN" altLang="en-US" sz="2400" b="1">
                <a:solidFill>
                  <a:srgbClr val="000066"/>
                </a:solidFill>
                <a:latin typeface="宋体" pitchFamily="2" charset="-122"/>
              </a:rPr>
              <a:t>1.求密度    2.求质量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宋体" pitchFamily="2" charset="-122"/>
              </a:rPr>
              <a:t>  3.求体积    4.鉴别物体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宋体" pitchFamily="2" charset="-122"/>
              </a:rPr>
              <a:t>  5.辨别实空</a:t>
            </a: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rgbClr val="000066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2578698"/>
      </p:ext>
    </p:extLst>
  </p:cSld>
  <p:clrMapOvr>
    <a:masterClrMapping/>
  </p:clrMapOvr>
  <p:transition>
    <p:cut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9" name="矩形 2878"/>
          <p:cNvSpPr/>
          <p:nvPr/>
        </p:nvSpPr>
        <p:spPr>
          <a:xfrm>
            <a:off x="7367270" y="2089785"/>
            <a:ext cx="4743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2868" name="矩形 2867"/>
          <p:cNvSpPr/>
          <p:nvPr/>
        </p:nvSpPr>
        <p:spPr>
          <a:xfrm>
            <a:off x="406400" y="347663"/>
            <a:ext cx="353949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  <a:buFont typeface="Wingdings" panose="05000000000000000000" pitchFamily="2" charset="2"/>
            </a:pPr>
            <a:r>
              <a:rPr lang="zh-CN" altLang="en-US" sz="4400" b="1" i="1">
                <a:solidFill>
                  <a:srgbClr val="7030A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五、课堂训练</a:t>
            </a:r>
          </a:p>
        </p:txBody>
      </p:sp>
      <p:sp>
        <p:nvSpPr>
          <p:cNvPr id="30725" name="Rectangle 6"/>
          <p:cNvSpPr/>
          <p:nvPr/>
        </p:nvSpPr>
        <p:spPr>
          <a:xfrm>
            <a:off x="406083" y="2090103"/>
            <a:ext cx="8143875" cy="2678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、关于密度公式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ρ=m/V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的说法中正确的是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(   )</a:t>
            </a:r>
          </a:p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A.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物质的密度跟它的质量成正比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物质的密度跟它的体积成反比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物质的密度跟它的质量成正比，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且跟它的体积成反比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物质密度跟它的质量、体积大小无关</a:t>
            </a:r>
          </a:p>
        </p:txBody>
      </p:sp>
    </p:spTree>
    <p:extLst>
      <p:ext uri="{BB962C8B-B14F-4D97-AF65-F5344CB8AC3E}">
        <p14:creationId xmlns:p14="http://schemas.microsoft.com/office/powerpoint/2010/main" val="314673313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3" dur="500" fill="hold"/>
                                        <p:tgtEl>
                                          <p:spTgt spid="2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9" grpId="0"/>
      <p:bldP spid="307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2" name="矩形 2881"/>
          <p:cNvSpPr/>
          <p:nvPr/>
        </p:nvSpPr>
        <p:spPr>
          <a:xfrm>
            <a:off x="539750" y="1341438"/>
            <a:ext cx="7918450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2、人们常说“铁比棉花重”</a:t>
            </a:r>
            <a:r>
              <a:rPr lang="en-US" altLang="zh-CN" sz="44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4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这句话的实际含义是</a:t>
            </a:r>
            <a:r>
              <a:rPr lang="en-US" altLang="zh-CN" sz="44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)</a:t>
            </a:r>
          </a:p>
          <a:p>
            <a:r>
              <a:rPr lang="en-US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A.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铁的质量比棉花大                  </a:t>
            </a:r>
            <a:r>
              <a:rPr lang="en-US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铁的体积比棉花大  </a:t>
            </a:r>
          </a:p>
          <a:p>
            <a:r>
              <a:rPr lang="en-US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C.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铁的密度比棉花大                  </a:t>
            </a:r>
            <a:r>
              <a:rPr lang="en-US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棉花的体积比铁大</a:t>
            </a:r>
          </a:p>
        </p:txBody>
      </p:sp>
      <p:sp>
        <p:nvSpPr>
          <p:cNvPr id="2883" name="矩形 2882"/>
          <p:cNvSpPr/>
          <p:nvPr/>
        </p:nvSpPr>
        <p:spPr>
          <a:xfrm>
            <a:off x="5320348" y="2176463"/>
            <a:ext cx="48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56109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6" name="矩形 2885"/>
          <p:cNvSpPr/>
          <p:nvPr/>
        </p:nvSpPr>
        <p:spPr>
          <a:xfrm>
            <a:off x="541338" y="1054735"/>
            <a:ext cx="7415212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3、甲、乙两个实心物体密度之比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，体积之比为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，则甲、乙两个物体的质量之比为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(  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)</a:t>
            </a:r>
          </a:p>
          <a:p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A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2        B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1         C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9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8        D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itchFamily="2" charset="-122"/>
                <a:ea typeface="黑体" panose="02010609060101010101" pitchFamily="2" charset="-122"/>
              </a:rPr>
              <a:t>9</a:t>
            </a:r>
          </a:p>
        </p:txBody>
      </p:sp>
      <p:sp>
        <p:nvSpPr>
          <p:cNvPr id="2887" name="矩形 2886"/>
          <p:cNvSpPr/>
          <p:nvPr/>
        </p:nvSpPr>
        <p:spPr>
          <a:xfrm>
            <a:off x="6573838" y="2301240"/>
            <a:ext cx="514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273211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0" name="矩形 2889"/>
          <p:cNvSpPr/>
          <p:nvPr/>
        </p:nvSpPr>
        <p:spPr>
          <a:xfrm>
            <a:off x="827088" y="1628775"/>
            <a:ext cx="7705725" cy="4784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4、 密度公式的理解   （   </a:t>
            </a:r>
            <a:r>
              <a:rPr lang="en-US" altLang="zh-CN" sz="2800" b="1">
                <a:solidFill>
                  <a:srgbClr val="FFFF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</a:rPr>
              <a:t>）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   A  同种物质，它的密度与它的质量成正比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        与它的体积成反比  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   B  把铁压成铁片，它的密度就变小了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   C  一种固体和一种液体，它们的质量相等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        体积相等，则它们的密度也相等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   D  质量相等的同种物质，密度大的体积也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       大。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5、一块冰全化成水后，水的质量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</a:t>
            </a:r>
            <a:r>
              <a:rPr lang="zh-CN" altLang="en-US" sz="2800" b="1">
                <a:latin typeface="Times New Roman" panose="02020603050405020304" pitchFamily="18" charset="0"/>
              </a:rPr>
              <a:t>，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</a:rPr>
              <a:t>      体积</a:t>
            </a:r>
            <a:r>
              <a:rPr lang="zh-CN" altLang="en-US" sz="2800" b="1" u="sng">
                <a:latin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</a:rPr>
              <a:t>密度</a:t>
            </a:r>
            <a:r>
              <a:rPr lang="zh-CN" altLang="en-US" sz="2800" b="1" u="sng">
                <a:latin typeface="Times New Roman" panose="02020603050405020304" pitchFamily="18" charset="0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</a:rPr>
              <a:t>。</a:t>
            </a:r>
            <a:br>
              <a:rPr lang="zh-CN" altLang="en-US" sz="2800" b="1">
                <a:latin typeface="Times New Roman" panose="02020603050405020304" pitchFamily="18" charset="0"/>
              </a:rPr>
            </a:b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891" name="矩形 2890"/>
          <p:cNvSpPr/>
          <p:nvPr/>
        </p:nvSpPr>
        <p:spPr>
          <a:xfrm>
            <a:off x="4859338" y="1557338"/>
            <a:ext cx="4778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2892" name="矩形 2891"/>
          <p:cNvSpPr/>
          <p:nvPr/>
        </p:nvSpPr>
        <p:spPr>
          <a:xfrm>
            <a:off x="6227763" y="494188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</a:p>
        </p:txBody>
      </p:sp>
      <p:sp>
        <p:nvSpPr>
          <p:cNvPr id="2893" name="矩形 2892"/>
          <p:cNvSpPr/>
          <p:nvPr/>
        </p:nvSpPr>
        <p:spPr>
          <a:xfrm>
            <a:off x="2247900" y="539273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</a:p>
        </p:txBody>
      </p:sp>
      <p:sp>
        <p:nvSpPr>
          <p:cNvPr id="2894" name="矩形 2893"/>
          <p:cNvSpPr/>
          <p:nvPr/>
        </p:nvSpPr>
        <p:spPr>
          <a:xfrm>
            <a:off x="3975100" y="539273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</a:p>
        </p:txBody>
      </p:sp>
    </p:spTree>
    <p:extLst>
      <p:ext uri="{BB962C8B-B14F-4D97-AF65-F5344CB8AC3E}">
        <p14:creationId xmlns:p14="http://schemas.microsoft.com/office/powerpoint/2010/main" val="361770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4" dur="500" fill="hold"/>
                                        <p:tgtEl>
                                          <p:spTgt spid="2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0" dur="500" fill="hold"/>
                                        <p:tgtEl>
                                          <p:spTgt spid="2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6" dur="500" fill="hold"/>
                                        <p:tgtEl>
                                          <p:spTgt spid="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1" grpId="0"/>
      <p:bldP spid="2892" grpId="0"/>
      <p:bldP spid="2893" grpId="0"/>
      <p:bldP spid="28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0" name="图片 22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62" y="0"/>
            <a:ext cx="9137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1" name="图片 22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5" y="549275"/>
            <a:ext cx="6096000" cy="426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72" name="矩形 2271"/>
          <p:cNvSpPr/>
          <p:nvPr/>
        </p:nvSpPr>
        <p:spPr>
          <a:xfrm>
            <a:off x="762000" y="4953000"/>
            <a:ext cx="8131175" cy="10064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是银制品还是不锈钢？</a:t>
            </a:r>
          </a:p>
        </p:txBody>
      </p:sp>
    </p:spTree>
    <p:extLst>
      <p:ext uri="{BB962C8B-B14F-4D97-AF65-F5344CB8AC3E}">
        <p14:creationId xmlns:p14="http://schemas.microsoft.com/office/powerpoint/2010/main" val="2949277355"/>
      </p:ext>
    </p:extLst>
  </p:cSld>
  <p:clrMapOvr>
    <a:masterClrMapping/>
  </p:clrMapOvr>
  <p:transition>
    <p:cut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" name="矩形 2896"/>
          <p:cNvSpPr/>
          <p:nvPr/>
        </p:nvSpPr>
        <p:spPr>
          <a:xfrm>
            <a:off x="539750" y="549275"/>
            <a:ext cx="830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</a:rPr>
              <a:t>、一杯水和一桶水，哪个密度大？</a:t>
            </a:r>
            <a:r>
              <a:rPr lang="en-US" altLang="zh-CN" sz="3200" b="1">
                <a:latin typeface="Times New Roman" panose="02020603050405020304" pitchFamily="18" charset="0"/>
              </a:rPr>
              <a:t>(            )</a:t>
            </a:r>
          </a:p>
        </p:txBody>
      </p:sp>
      <p:grpSp>
        <p:nvGrpSpPr>
          <p:cNvPr id="2898" name="组合 2897"/>
          <p:cNvGrpSpPr/>
          <p:nvPr/>
        </p:nvGrpSpPr>
        <p:grpSpPr>
          <a:xfrm>
            <a:off x="449739" y="1524000"/>
            <a:ext cx="8091011" cy="2414588"/>
            <a:chOff x="-54" y="25"/>
            <a:chExt cx="4854" cy="1521"/>
          </a:xfrm>
        </p:grpSpPr>
        <p:sp>
          <p:nvSpPr>
            <p:cNvPr id="2899" name="矩形 2898"/>
            <p:cNvSpPr/>
            <p:nvPr/>
          </p:nvSpPr>
          <p:spPr>
            <a:xfrm>
              <a:off x="-54" y="25"/>
              <a:ext cx="4800" cy="7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 </a:t>
              </a:r>
              <a:r>
                <a:rPr lang="zh-CN" altLang="en-US" sz="3200" b="1">
                  <a:latin typeface="Times New Roman" panose="02020603050405020304" pitchFamily="18" charset="0"/>
                </a:rPr>
                <a:t>7、一块砖的密度是1.5 </a:t>
              </a:r>
              <a:r>
                <a:rPr lang="en-US" altLang="zh-CN" sz="3600" b="1">
                  <a:latin typeface="Times New Roman" panose="02020603050405020304" pitchFamily="18" charset="0"/>
                </a:rPr>
                <a:t>g/ </a:t>
              </a:r>
              <a:r>
                <a:rPr lang="en-US" altLang="zh-CN" sz="4000" b="1">
                  <a:latin typeface="宋体" pitchFamily="2" charset="-122"/>
                </a:rPr>
                <a:t>cm</a:t>
              </a:r>
              <a:r>
                <a:rPr lang="en-US" altLang="zh-CN" sz="4000" b="1" baseline="30000">
                  <a:latin typeface="宋体" pitchFamily="2" charset="-122"/>
                </a:rPr>
                <a:t>3</a:t>
              </a:r>
              <a:r>
                <a:rPr lang="en-US" altLang="zh-CN" sz="4000" b="1">
                  <a:latin typeface="宋体" pitchFamily="2" charset="-122"/>
                </a:rPr>
                <a:t>,</a:t>
              </a:r>
              <a:r>
                <a:rPr lang="zh-CN" altLang="en-US" sz="3200" b="1">
                  <a:latin typeface="宋体" pitchFamily="2" charset="-122"/>
                </a:rPr>
                <a:t>把它平分成两块，每块的密度应是多大？</a:t>
              </a:r>
              <a:r>
                <a:rPr lang="zh-CN" altLang="en-US" sz="3200" b="1">
                  <a:latin typeface="Times New Roman" panose="02020603050405020304" pitchFamily="18" charset="0"/>
                </a:rPr>
                <a:t> </a:t>
              </a:r>
              <a:r>
                <a:rPr lang="en-US" altLang="zh-CN" sz="3200" b="1">
                  <a:latin typeface="Times New Roman" panose="02020603050405020304" pitchFamily="18" charset="0"/>
                </a:rPr>
                <a:t>(        )</a:t>
              </a:r>
            </a:p>
          </p:txBody>
        </p:sp>
        <p:sp>
          <p:nvSpPr>
            <p:cNvPr id="2900" name="矩形 2899"/>
            <p:cNvSpPr/>
            <p:nvPr/>
          </p:nvSpPr>
          <p:spPr>
            <a:xfrm>
              <a:off x="192" y="720"/>
              <a:ext cx="211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latin typeface="Times New Roman" panose="02020603050405020304" pitchFamily="18" charset="0"/>
                </a:rPr>
                <a:t> </a:t>
              </a:r>
              <a:r>
                <a:rPr lang="en-US" altLang="zh-CN" sz="3200" b="1">
                  <a:latin typeface="Times New Roman" panose="02020603050405020304" pitchFamily="18" charset="0"/>
                </a:rPr>
                <a:t>A</a:t>
              </a:r>
              <a:r>
                <a:rPr lang="zh-CN" altLang="en-US" sz="3200" b="1">
                  <a:latin typeface="Times New Roman" panose="02020603050405020304" pitchFamily="18" charset="0"/>
                </a:rPr>
                <a:t>、</a:t>
              </a:r>
              <a:r>
                <a:rPr lang="en-US" altLang="zh-CN" sz="3200" b="1">
                  <a:latin typeface="宋体" pitchFamily="2" charset="-122"/>
                </a:rPr>
                <a:t>0.75 </a:t>
              </a:r>
              <a:r>
                <a:rPr lang="en-US" altLang="zh-CN" sz="3600" b="1">
                  <a:latin typeface="Times New Roman" panose="02020603050405020304" pitchFamily="18" charset="0"/>
                </a:rPr>
                <a:t>g/ </a:t>
              </a:r>
              <a:r>
                <a:rPr lang="en-US" altLang="zh-CN" sz="4000" b="1">
                  <a:latin typeface="宋体" pitchFamily="2" charset="-122"/>
                </a:rPr>
                <a:t>cm</a:t>
              </a:r>
              <a:r>
                <a:rPr lang="en-US" altLang="zh-CN" sz="4000" b="1" baseline="30000">
                  <a:latin typeface="宋体" pitchFamily="2" charset="-122"/>
                </a:rPr>
                <a:t>3</a:t>
              </a:r>
              <a:r>
                <a:rPr lang="en-US" altLang="zh-CN" sz="4000" baseline="30000">
                  <a:latin typeface="宋体" pitchFamily="2" charset="-122"/>
                </a:rPr>
                <a:t> </a:t>
              </a:r>
            </a:p>
          </p:txBody>
        </p:sp>
        <p:sp>
          <p:nvSpPr>
            <p:cNvPr id="2901" name="矩形 2900"/>
            <p:cNvSpPr/>
            <p:nvPr/>
          </p:nvSpPr>
          <p:spPr>
            <a:xfrm>
              <a:off x="2688" y="720"/>
              <a:ext cx="211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latin typeface="Times New Roman" panose="02020603050405020304" pitchFamily="18" charset="0"/>
                </a:rPr>
                <a:t> </a:t>
              </a:r>
              <a:r>
                <a:rPr lang="en-US" altLang="zh-CN" sz="3200" b="1">
                  <a:latin typeface="Times New Roman" panose="02020603050405020304" pitchFamily="18" charset="0"/>
                </a:rPr>
                <a:t>B</a:t>
              </a:r>
              <a:r>
                <a:rPr lang="zh-CN" altLang="en-US" sz="3200" b="1">
                  <a:latin typeface="Times New Roman" panose="02020603050405020304" pitchFamily="18" charset="0"/>
                </a:rPr>
                <a:t>、</a:t>
              </a:r>
              <a:r>
                <a:rPr lang="en-US" altLang="zh-CN" sz="3200" b="1">
                  <a:latin typeface="宋体" pitchFamily="2" charset="-122"/>
                </a:rPr>
                <a:t>1.5</a:t>
              </a:r>
              <a:r>
                <a:rPr lang="en-US" altLang="zh-CN" sz="3600" b="1">
                  <a:latin typeface="Times New Roman" panose="02020603050405020304" pitchFamily="18" charset="0"/>
                </a:rPr>
                <a:t>g/ </a:t>
              </a:r>
              <a:r>
                <a:rPr lang="en-US" altLang="zh-CN" sz="4000" b="1">
                  <a:latin typeface="宋体" pitchFamily="2" charset="-122"/>
                </a:rPr>
                <a:t>cm</a:t>
              </a:r>
              <a:r>
                <a:rPr lang="en-US" altLang="zh-CN" sz="4000" b="1" baseline="30000">
                  <a:latin typeface="宋体" pitchFamily="2" charset="-122"/>
                </a:rPr>
                <a:t>3 </a:t>
              </a:r>
            </a:p>
          </p:txBody>
        </p:sp>
        <p:sp>
          <p:nvSpPr>
            <p:cNvPr id="2902" name="矩形 2901"/>
            <p:cNvSpPr/>
            <p:nvPr/>
          </p:nvSpPr>
          <p:spPr>
            <a:xfrm>
              <a:off x="192" y="1104"/>
              <a:ext cx="211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latin typeface="Times New Roman" panose="02020603050405020304" pitchFamily="18" charset="0"/>
                </a:rPr>
                <a:t> </a:t>
              </a:r>
              <a:r>
                <a:rPr lang="en-US" altLang="zh-CN" sz="3200" b="1">
                  <a:latin typeface="Times New Roman" panose="02020603050405020304" pitchFamily="18" charset="0"/>
                </a:rPr>
                <a:t>C</a:t>
              </a:r>
              <a:r>
                <a:rPr lang="zh-CN" altLang="en-US" sz="3200" b="1">
                  <a:latin typeface="Times New Roman" panose="02020603050405020304" pitchFamily="18" charset="0"/>
                </a:rPr>
                <a:t>、</a:t>
              </a:r>
              <a:r>
                <a:rPr lang="en-US" altLang="zh-CN" sz="3200" b="1">
                  <a:latin typeface="宋体" pitchFamily="2" charset="-122"/>
                </a:rPr>
                <a:t>3</a:t>
              </a:r>
              <a:r>
                <a:rPr lang="en-US" altLang="zh-CN" sz="3600" b="1">
                  <a:latin typeface="Times New Roman" panose="02020603050405020304" pitchFamily="18" charset="0"/>
                </a:rPr>
                <a:t>g/ </a:t>
              </a:r>
              <a:r>
                <a:rPr lang="en-US" altLang="zh-CN" sz="4000" b="1">
                  <a:latin typeface="宋体" pitchFamily="2" charset="-122"/>
                </a:rPr>
                <a:t>cm</a:t>
              </a:r>
              <a:r>
                <a:rPr lang="en-US" altLang="zh-CN" sz="4000" b="1" baseline="30000">
                  <a:latin typeface="宋体" pitchFamily="2" charset="-122"/>
                </a:rPr>
                <a:t>3 </a:t>
              </a:r>
            </a:p>
          </p:txBody>
        </p:sp>
      </p:grpSp>
      <p:sp>
        <p:nvSpPr>
          <p:cNvPr id="2903" name="矩形 2902"/>
          <p:cNvSpPr/>
          <p:nvPr/>
        </p:nvSpPr>
        <p:spPr>
          <a:xfrm>
            <a:off x="539750" y="4256088"/>
            <a:ext cx="807720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</a:rPr>
              <a:t>、测得一个木块的质量是</a:t>
            </a:r>
            <a:r>
              <a:rPr lang="en-US" altLang="zh-CN" sz="3200" b="1">
                <a:latin typeface="Times New Roman" panose="02020603050405020304" pitchFamily="18" charset="0"/>
              </a:rPr>
              <a:t>10.8g </a:t>
            </a:r>
            <a:r>
              <a:rPr lang="zh-CN" altLang="en-US" sz="3200" b="1">
                <a:latin typeface="Times New Roman" panose="02020603050405020304" pitchFamily="18" charset="0"/>
              </a:rPr>
              <a:t>，体积是， </a:t>
            </a:r>
            <a:r>
              <a:rPr lang="en-US" altLang="zh-CN" sz="3200" b="1">
                <a:latin typeface="Times New Roman" panose="02020603050405020304" pitchFamily="18" charset="0"/>
              </a:rPr>
              <a:t>24</a:t>
            </a:r>
            <a:r>
              <a:rPr lang="en-US" altLang="zh-CN" sz="4000" b="1">
                <a:latin typeface="宋体" pitchFamily="2" charset="-122"/>
              </a:rPr>
              <a:t>cm</a:t>
            </a:r>
            <a:r>
              <a:rPr lang="en-US" altLang="zh-CN" sz="4000" b="1" baseline="30000">
                <a:latin typeface="宋体" pitchFamily="2" charset="-122"/>
              </a:rPr>
              <a:t>3</a:t>
            </a:r>
            <a:r>
              <a:rPr lang="zh-CN" altLang="en-US" sz="4000" b="1">
                <a:latin typeface="宋体" pitchFamily="2" charset="-122"/>
              </a:rPr>
              <a:t>，</a:t>
            </a:r>
            <a:r>
              <a:rPr lang="zh-CN" altLang="en-US" sz="3200" b="1">
                <a:latin typeface="Times New Roman" panose="02020603050405020304" pitchFamily="18" charset="0"/>
              </a:rPr>
              <a:t>木块的密度是多大？</a:t>
            </a:r>
            <a:r>
              <a:rPr lang="en-US" altLang="zh-CN" sz="3200" b="1">
                <a:latin typeface="Times New Roman" panose="02020603050405020304" pitchFamily="18" charset="0"/>
              </a:rPr>
              <a:t>(                      )</a:t>
            </a:r>
          </a:p>
        </p:txBody>
      </p:sp>
      <p:sp>
        <p:nvSpPr>
          <p:cNvPr id="2904" name="矩形 2903"/>
          <p:cNvSpPr/>
          <p:nvPr/>
        </p:nvSpPr>
        <p:spPr>
          <a:xfrm>
            <a:off x="7019925" y="549275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一样大</a:t>
            </a:r>
          </a:p>
        </p:txBody>
      </p:sp>
      <p:sp>
        <p:nvSpPr>
          <p:cNvPr id="2905" name="矩形 2904"/>
          <p:cNvSpPr/>
          <p:nvPr/>
        </p:nvSpPr>
        <p:spPr>
          <a:xfrm>
            <a:off x="6227763" y="21336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906" name="矩形 2905"/>
          <p:cNvSpPr/>
          <p:nvPr/>
        </p:nvSpPr>
        <p:spPr>
          <a:xfrm>
            <a:off x="6011863" y="4814888"/>
            <a:ext cx="2438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0.45g/ </a:t>
            </a:r>
            <a:r>
              <a:rPr lang="en-US" altLang="zh-CN" sz="4000" b="1">
                <a:solidFill>
                  <a:srgbClr val="FF0000"/>
                </a:solidFill>
                <a:latin typeface="宋体" pitchFamily="2" charset="-122"/>
              </a:rPr>
              <a:t>cm</a:t>
            </a:r>
            <a:r>
              <a:rPr lang="en-US" altLang="zh-CN" sz="4000" b="1" baseline="30000">
                <a:solidFill>
                  <a:srgbClr val="FF0000"/>
                </a:solidFill>
                <a:latin typeface="宋体" pitchFamily="2" charset="-122"/>
              </a:rPr>
              <a:t>3 </a:t>
            </a:r>
          </a:p>
        </p:txBody>
      </p:sp>
    </p:spTree>
    <p:extLst>
      <p:ext uri="{BB962C8B-B14F-4D97-AF65-F5344CB8AC3E}">
        <p14:creationId xmlns:p14="http://schemas.microsoft.com/office/powerpoint/2010/main" val="372320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" grpId="0"/>
      <p:bldP spid="2903" grpId="0"/>
      <p:bldP spid="2904" grpId="0"/>
      <p:bldP spid="2905" grpId="0"/>
      <p:bldP spid="290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9" name="矩形 2908"/>
          <p:cNvSpPr/>
          <p:nvPr/>
        </p:nvSpPr>
        <p:spPr>
          <a:xfrm>
            <a:off x="1547813" y="1557338"/>
            <a:ext cx="63373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9、刚好能装1千克水的瓶子，也一定能装下1千克的(       )</a:t>
            </a:r>
          </a:p>
          <a:p>
            <a:r>
              <a:rPr lang="zh-CN" altLang="en-US" sz="3200" b="1">
                <a:latin typeface="Times New Roman" panose="02020603050405020304" pitchFamily="18" charset="0"/>
              </a:rPr>
              <a:t>A．酒精        B．汽油      </a:t>
            </a:r>
          </a:p>
          <a:p>
            <a:r>
              <a:rPr lang="zh-CN" altLang="en-US" sz="3200" b="1">
                <a:latin typeface="Times New Roman" panose="02020603050405020304" pitchFamily="18" charset="0"/>
              </a:rPr>
              <a:t> C．盐水       </a:t>
            </a:r>
            <a:r>
              <a:rPr lang="en-US" altLang="zh-CN" sz="3200" b="1">
                <a:latin typeface="Times New Roman" panose="02020603050405020304" pitchFamily="18" charset="0"/>
              </a:rPr>
              <a:t>D.</a:t>
            </a:r>
            <a:r>
              <a:rPr lang="zh-CN" altLang="en-US" sz="3200" b="1">
                <a:latin typeface="Times New Roman" panose="02020603050405020304" pitchFamily="18" charset="0"/>
              </a:rPr>
              <a:t>空气</a:t>
            </a:r>
          </a:p>
        </p:txBody>
      </p:sp>
      <p:sp>
        <p:nvSpPr>
          <p:cNvPr id="2910" name="矩形 2909"/>
          <p:cNvSpPr/>
          <p:nvPr/>
        </p:nvSpPr>
        <p:spPr>
          <a:xfrm>
            <a:off x="4917440" y="2105025"/>
            <a:ext cx="619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977366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" name="椭圆形标注 2971"/>
          <p:cNvSpPr/>
          <p:nvPr/>
        </p:nvSpPr>
        <p:spPr>
          <a:xfrm>
            <a:off x="0" y="0"/>
            <a:ext cx="1371600" cy="2133600"/>
          </a:xfrm>
          <a:prstGeom prst="wedgeEllipseCallout">
            <a:avLst>
              <a:gd name="adj1" fmla="val 59259"/>
              <a:gd name="adj2" fmla="val 35491"/>
            </a:avLst>
          </a:prstGeom>
          <a:solidFill>
            <a:srgbClr val="BBE0E3">
              <a:alpha val="79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科学小故事</a:t>
            </a:r>
          </a:p>
        </p:txBody>
      </p:sp>
      <p:pic>
        <p:nvPicPr>
          <p:cNvPr id="2973" name="图片 29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175" y="3389313"/>
            <a:ext cx="2790825" cy="3468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4" name="矩形 2973"/>
          <p:cNvSpPr/>
          <p:nvPr/>
        </p:nvSpPr>
        <p:spPr>
          <a:xfrm>
            <a:off x="1403350" y="115888"/>
            <a:ext cx="774065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很久以前有一个国王，请一个工匠打造了一顶纯金的皇冠。皇冠做好后国王很满意，但总是怀疑工匠偷走了部分黄金。而用秤无论怎么测质量还是和原来的黄金相等，如果将皇冠破坏又挺可惜的。于是他就请</a:t>
            </a:r>
            <a:r>
              <a:rPr lang="zh-CN" altLang="en-US" sz="2800" b="1" i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阿基米德  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想办法进行鉴别。</a:t>
            </a:r>
          </a:p>
        </p:txBody>
      </p:sp>
      <p:sp>
        <p:nvSpPr>
          <p:cNvPr id="2975" name="矩形 2974"/>
          <p:cNvSpPr/>
          <p:nvPr/>
        </p:nvSpPr>
        <p:spPr>
          <a:xfrm>
            <a:off x="250825" y="2349500"/>
            <a:ext cx="889317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   阿基米德冥思苦想也束手无策。直到有一天他要洗澡当他把脚伸进装满水的木桶时，水就溢了出来，顿时他灵机一动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有了。</a:t>
            </a:r>
          </a:p>
        </p:txBody>
      </p:sp>
      <p:sp>
        <p:nvSpPr>
          <p:cNvPr id="2976" name="矩形 2975"/>
          <p:cNvSpPr/>
          <p:nvPr/>
        </p:nvSpPr>
        <p:spPr>
          <a:xfrm>
            <a:off x="257175" y="3594100"/>
            <a:ext cx="6940550" cy="23495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   第二天他当着国王及众大臣的面，取两</a:t>
            </a:r>
          </a:p>
          <a:p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木盆乘满水，在一只木盆中放入皇冠另一</a:t>
            </a:r>
          </a:p>
          <a:p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木盆中放入等质量的纯金。发现溢出来</a:t>
            </a:r>
          </a:p>
          <a:p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的水质量是不相等的于是他就断定</a:t>
            </a:r>
          </a:p>
          <a:p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——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皇冠不是纯金做的</a:t>
            </a:r>
          </a:p>
        </p:txBody>
      </p:sp>
      <p:sp>
        <p:nvSpPr>
          <p:cNvPr id="2977" name="矩形 2976"/>
          <p:cNvSpPr/>
          <p:nvPr/>
        </p:nvSpPr>
        <p:spPr>
          <a:xfrm>
            <a:off x="0" y="5845175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请问：</a:t>
            </a:r>
            <a:r>
              <a:rPr lang="zh-CN" altLang="en-US" sz="44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这个故事告诉我们什么？</a:t>
            </a:r>
          </a:p>
        </p:txBody>
      </p:sp>
    </p:spTree>
    <p:extLst>
      <p:ext uri="{BB962C8B-B14F-4D97-AF65-F5344CB8AC3E}">
        <p14:creationId xmlns:p14="http://schemas.microsoft.com/office/powerpoint/2010/main" val="380814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 fill="hold"/>
                                        <p:tgtEl>
                                          <p:spTgt spid="2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900" decel="100000" fill="hold"/>
                                        <p:tgtEl>
                                          <p:spTgt spid="2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16" dur="80" fill="hold"/>
                                        <p:tgtEl>
                                          <p:spTgt spid="29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17" dur="80" fill="hold"/>
                                        <p:tgtEl>
                                          <p:spTgt spid="2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18" dur="80" fill="hold"/>
                                        <p:tgtEl>
                                          <p:spTgt spid="2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24" dur="80" fill="hold"/>
                                        <p:tgtEl>
                                          <p:spTgt spid="29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25" dur="80" fill="hold"/>
                                        <p:tgtEl>
                                          <p:spTgt spid="29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26" dur="80" fill="hold"/>
                                        <p:tgtEl>
                                          <p:spTgt spid="29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32" dur="80" fill="hold"/>
                                        <p:tgtEl>
                                          <p:spTgt spid="2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33" dur="80" fill="hold"/>
                                        <p:tgtEl>
                                          <p:spTgt spid="2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34" dur="80" fill="hold"/>
                                        <p:tgtEl>
                                          <p:spTgt spid="2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0" dur="500" fill="hold"/>
                                        <p:tgtEl>
                                          <p:spTgt spid="2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" grpId="0" animBg="1"/>
      <p:bldP spid="2974" grpId="0"/>
      <p:bldP spid="2975" grpId="0"/>
      <p:bldP spid="2976" grpId="0"/>
      <p:bldP spid="29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5" name="标题 2274"/>
          <p:cNvSpPr>
            <a:spLocks noGrp="1"/>
          </p:cNvSpPr>
          <p:nvPr>
            <p:ph type="title" idx="4294967295"/>
          </p:nvPr>
        </p:nvSpPr>
        <p:spPr>
          <a:xfrm>
            <a:off x="323850" y="982663"/>
            <a:ext cx="8540750" cy="2806700"/>
          </a:xfrm>
        </p:spPr>
        <p:txBody>
          <a:bodyPr anchor="ctr"/>
          <a:lstStyle/>
          <a:p>
            <a:pPr algn="l"/>
            <a:r>
              <a:rPr lang="zh-CN" altLang="en-US" sz="60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一、探究物质的</a:t>
            </a:r>
            <a:br>
              <a:rPr lang="zh-CN" altLang="en-US" sz="60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</a:br>
            <a:r>
              <a:rPr lang="zh-CN" altLang="en-US" sz="60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     质量与体积的关系</a:t>
            </a:r>
          </a:p>
        </p:txBody>
      </p:sp>
    </p:spTree>
    <p:extLst>
      <p:ext uri="{BB962C8B-B14F-4D97-AF65-F5344CB8AC3E}">
        <p14:creationId xmlns:p14="http://schemas.microsoft.com/office/powerpoint/2010/main" val="3100831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8" name="图片 22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9" name="图片 22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1355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80" name="矩形 2279"/>
          <p:cNvSpPr/>
          <p:nvPr/>
        </p:nvSpPr>
        <p:spPr>
          <a:xfrm>
            <a:off x="34925" y="188913"/>
            <a:ext cx="9361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itchFamily="2" charset="-122"/>
                <a:ea typeface="黑体" panose="02010609060101010101" pitchFamily="2" charset="-122"/>
              </a:rPr>
              <a:t>探究一：同种物质的质量和体积的关系</a:t>
            </a:r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2281" name="矩形 2280"/>
          <p:cNvSpPr/>
          <p:nvPr/>
        </p:nvSpPr>
        <p:spPr>
          <a:xfrm>
            <a:off x="381000" y="2060575"/>
            <a:ext cx="13827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器材</a:t>
            </a:r>
          </a:p>
        </p:txBody>
      </p:sp>
      <p:pic>
        <p:nvPicPr>
          <p:cNvPr id="2282" name="图片 22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276600"/>
            <a:ext cx="24384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83" name="矩形 2282"/>
          <p:cNvSpPr/>
          <p:nvPr/>
        </p:nvSpPr>
        <p:spPr>
          <a:xfrm>
            <a:off x="611188" y="5300663"/>
            <a:ext cx="2365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托盘天平</a:t>
            </a:r>
          </a:p>
        </p:txBody>
      </p:sp>
      <p:pic>
        <p:nvPicPr>
          <p:cNvPr id="2284" name="图片 228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800" y="3886200"/>
            <a:ext cx="914400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85" name="矩形 2284"/>
          <p:cNvSpPr/>
          <p:nvPr/>
        </p:nvSpPr>
        <p:spPr>
          <a:xfrm>
            <a:off x="3276600" y="5300663"/>
            <a:ext cx="12112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砝码</a:t>
            </a:r>
          </a:p>
        </p:txBody>
      </p:sp>
      <p:sp>
        <p:nvSpPr>
          <p:cNvPr id="2286" name="矩形 2285"/>
          <p:cNvSpPr/>
          <p:nvPr/>
        </p:nvSpPr>
        <p:spPr>
          <a:xfrm>
            <a:off x="5421313" y="5248275"/>
            <a:ext cx="3543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不同体积木块</a:t>
            </a:r>
          </a:p>
        </p:txBody>
      </p:sp>
      <p:sp>
        <p:nvSpPr>
          <p:cNvPr id="2287" name="矩形 2286"/>
          <p:cNvSpPr/>
          <p:nvPr/>
        </p:nvSpPr>
        <p:spPr>
          <a:xfrm>
            <a:off x="5867400" y="836613"/>
            <a:ext cx="25923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相同物质</a:t>
            </a:r>
          </a:p>
        </p:txBody>
      </p:sp>
      <p:sp>
        <p:nvSpPr>
          <p:cNvPr id="2288" name="左大括号 2287"/>
          <p:cNvSpPr/>
          <p:nvPr/>
        </p:nvSpPr>
        <p:spPr>
          <a:xfrm rot="5400000">
            <a:off x="6588125" y="619125"/>
            <a:ext cx="863600" cy="2738438"/>
          </a:xfrm>
          <a:prstGeom prst="leftBrace">
            <a:avLst>
              <a:gd name="adj1" fmla="val 0"/>
              <a:gd name="adj2" fmla="val 52292"/>
            </a:avLst>
          </a:prstGeom>
          <a:noFill/>
          <a:ln w="88900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89" name="矩形 2288">
            <a:hlinkClick r:id="rId6"/>
          </p:cNvPr>
          <p:cNvSpPr/>
          <p:nvPr/>
        </p:nvSpPr>
        <p:spPr>
          <a:xfrm>
            <a:off x="5364163" y="4149725"/>
            <a:ext cx="863600" cy="863600"/>
          </a:xfrm>
          <a:prstGeom prst="rect">
            <a:avLst/>
          </a:prstGeom>
          <a:gradFill rotWithShape="1">
            <a:gsLst>
              <a:gs pos="0">
                <a:srgbClr val="FFA800">
                  <a:alpha val="100000"/>
                </a:srgbClr>
              </a:gs>
              <a:gs pos="6500">
                <a:srgbClr val="825600">
                  <a:alpha val="100000"/>
                </a:srgbClr>
              </a:gs>
              <a:gs pos="14000">
                <a:srgbClr val="FFA800">
                  <a:alpha val="100000"/>
                </a:srgbClr>
              </a:gs>
              <a:gs pos="20999">
                <a:srgbClr val="825600">
                  <a:alpha val="100000"/>
                </a:srgbClr>
              </a:gs>
              <a:gs pos="28500">
                <a:srgbClr val="FFA800">
                  <a:alpha val="100000"/>
                </a:srgbClr>
              </a:gs>
              <a:gs pos="36000">
                <a:srgbClr val="825600">
                  <a:alpha val="100000"/>
                </a:srgbClr>
              </a:gs>
              <a:gs pos="43500">
                <a:srgbClr val="FFA800">
                  <a:alpha val="100000"/>
                </a:srgbClr>
              </a:gs>
              <a:gs pos="50000">
                <a:srgbClr val="825600">
                  <a:alpha val="100000"/>
                </a:srgbClr>
              </a:gs>
              <a:gs pos="56500">
                <a:srgbClr val="FFA800">
                  <a:alpha val="100000"/>
                </a:srgbClr>
              </a:gs>
              <a:gs pos="64000">
                <a:srgbClr val="825600">
                  <a:alpha val="100000"/>
                </a:srgbClr>
              </a:gs>
              <a:gs pos="71500">
                <a:srgbClr val="FFA800">
                  <a:alpha val="100000"/>
                </a:srgbClr>
              </a:gs>
              <a:gs pos="78999">
                <a:srgbClr val="825600">
                  <a:alpha val="100000"/>
                </a:srgbClr>
              </a:gs>
              <a:gs pos="86000">
                <a:srgbClr val="FFA800">
                  <a:alpha val="100000"/>
                </a:srgbClr>
              </a:gs>
              <a:gs pos="93500">
                <a:srgbClr val="825600">
                  <a:alpha val="100000"/>
                </a:srgbClr>
              </a:gs>
              <a:gs pos="100000">
                <a:srgbClr val="FFA800"/>
              </a:gs>
            </a:gsLst>
            <a:lin ang="270000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0" name="矩形 2289">
            <a:hlinkClick r:id="rId7"/>
          </p:cNvPr>
          <p:cNvSpPr/>
          <p:nvPr/>
        </p:nvSpPr>
        <p:spPr>
          <a:xfrm>
            <a:off x="6659563" y="3284538"/>
            <a:ext cx="863600" cy="863600"/>
          </a:xfrm>
          <a:prstGeom prst="rect">
            <a:avLst/>
          </a:prstGeom>
          <a:gradFill rotWithShape="1">
            <a:gsLst>
              <a:gs pos="0">
                <a:srgbClr val="FFA800">
                  <a:alpha val="100000"/>
                </a:srgbClr>
              </a:gs>
              <a:gs pos="6500">
                <a:srgbClr val="825600">
                  <a:alpha val="100000"/>
                </a:srgbClr>
              </a:gs>
              <a:gs pos="14000">
                <a:srgbClr val="FFA800">
                  <a:alpha val="100000"/>
                </a:srgbClr>
              </a:gs>
              <a:gs pos="20999">
                <a:srgbClr val="825600">
                  <a:alpha val="100000"/>
                </a:srgbClr>
              </a:gs>
              <a:gs pos="28500">
                <a:srgbClr val="FFA800">
                  <a:alpha val="100000"/>
                </a:srgbClr>
              </a:gs>
              <a:gs pos="36000">
                <a:srgbClr val="825600">
                  <a:alpha val="100000"/>
                </a:srgbClr>
              </a:gs>
              <a:gs pos="43500">
                <a:srgbClr val="FFA800">
                  <a:alpha val="100000"/>
                </a:srgbClr>
              </a:gs>
              <a:gs pos="50000">
                <a:srgbClr val="825600">
                  <a:alpha val="100000"/>
                </a:srgbClr>
              </a:gs>
              <a:gs pos="56500">
                <a:srgbClr val="FFA800">
                  <a:alpha val="100000"/>
                </a:srgbClr>
              </a:gs>
              <a:gs pos="64000">
                <a:srgbClr val="825600">
                  <a:alpha val="100000"/>
                </a:srgbClr>
              </a:gs>
              <a:gs pos="71500">
                <a:srgbClr val="FFA800">
                  <a:alpha val="100000"/>
                </a:srgbClr>
              </a:gs>
              <a:gs pos="78999">
                <a:srgbClr val="825600">
                  <a:alpha val="100000"/>
                </a:srgbClr>
              </a:gs>
              <a:gs pos="86000">
                <a:srgbClr val="FFA800">
                  <a:alpha val="100000"/>
                </a:srgbClr>
              </a:gs>
              <a:gs pos="93500">
                <a:srgbClr val="825600">
                  <a:alpha val="100000"/>
                </a:srgbClr>
              </a:gs>
              <a:gs pos="100000">
                <a:srgbClr val="FFA800"/>
              </a:gs>
            </a:gsLst>
            <a:lin ang="270000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1" name="矩形 2290">
            <a:hlinkClick r:id="rId8"/>
          </p:cNvPr>
          <p:cNvSpPr/>
          <p:nvPr/>
        </p:nvSpPr>
        <p:spPr>
          <a:xfrm>
            <a:off x="6659563" y="4148138"/>
            <a:ext cx="863600" cy="863600"/>
          </a:xfrm>
          <a:prstGeom prst="rect">
            <a:avLst/>
          </a:prstGeom>
          <a:gradFill rotWithShape="1">
            <a:gsLst>
              <a:gs pos="0">
                <a:srgbClr val="FFA800">
                  <a:alpha val="100000"/>
                </a:srgbClr>
              </a:gs>
              <a:gs pos="6500">
                <a:srgbClr val="825600">
                  <a:alpha val="100000"/>
                </a:srgbClr>
              </a:gs>
              <a:gs pos="14000">
                <a:srgbClr val="FFA800">
                  <a:alpha val="100000"/>
                </a:srgbClr>
              </a:gs>
              <a:gs pos="20999">
                <a:srgbClr val="825600">
                  <a:alpha val="100000"/>
                </a:srgbClr>
              </a:gs>
              <a:gs pos="28500">
                <a:srgbClr val="FFA800">
                  <a:alpha val="100000"/>
                </a:srgbClr>
              </a:gs>
              <a:gs pos="36000">
                <a:srgbClr val="825600">
                  <a:alpha val="100000"/>
                </a:srgbClr>
              </a:gs>
              <a:gs pos="43500">
                <a:srgbClr val="FFA800">
                  <a:alpha val="100000"/>
                </a:srgbClr>
              </a:gs>
              <a:gs pos="50000">
                <a:srgbClr val="825600">
                  <a:alpha val="100000"/>
                </a:srgbClr>
              </a:gs>
              <a:gs pos="56500">
                <a:srgbClr val="FFA800">
                  <a:alpha val="100000"/>
                </a:srgbClr>
              </a:gs>
              <a:gs pos="64000">
                <a:srgbClr val="825600">
                  <a:alpha val="100000"/>
                </a:srgbClr>
              </a:gs>
              <a:gs pos="71500">
                <a:srgbClr val="FFA800">
                  <a:alpha val="100000"/>
                </a:srgbClr>
              </a:gs>
              <a:gs pos="78999">
                <a:srgbClr val="825600">
                  <a:alpha val="100000"/>
                </a:srgbClr>
              </a:gs>
              <a:gs pos="86000">
                <a:srgbClr val="FFA800">
                  <a:alpha val="100000"/>
                </a:srgbClr>
              </a:gs>
              <a:gs pos="93500">
                <a:srgbClr val="825600">
                  <a:alpha val="100000"/>
                </a:srgbClr>
              </a:gs>
              <a:gs pos="100000">
                <a:srgbClr val="FFA800"/>
              </a:gs>
            </a:gsLst>
            <a:lin ang="270000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2" name="矩形 2291">
            <a:hlinkClick r:id="rId7"/>
          </p:cNvPr>
          <p:cNvSpPr/>
          <p:nvPr/>
        </p:nvSpPr>
        <p:spPr>
          <a:xfrm>
            <a:off x="7956550" y="4149725"/>
            <a:ext cx="863600" cy="863600"/>
          </a:xfrm>
          <a:prstGeom prst="rect">
            <a:avLst/>
          </a:prstGeom>
          <a:gradFill rotWithShape="1">
            <a:gsLst>
              <a:gs pos="0">
                <a:srgbClr val="FFA800">
                  <a:alpha val="100000"/>
                </a:srgbClr>
              </a:gs>
              <a:gs pos="6500">
                <a:srgbClr val="825600">
                  <a:alpha val="100000"/>
                </a:srgbClr>
              </a:gs>
              <a:gs pos="14000">
                <a:srgbClr val="FFA800">
                  <a:alpha val="100000"/>
                </a:srgbClr>
              </a:gs>
              <a:gs pos="20999">
                <a:srgbClr val="825600">
                  <a:alpha val="100000"/>
                </a:srgbClr>
              </a:gs>
              <a:gs pos="28500">
                <a:srgbClr val="FFA800">
                  <a:alpha val="100000"/>
                </a:srgbClr>
              </a:gs>
              <a:gs pos="36000">
                <a:srgbClr val="825600">
                  <a:alpha val="100000"/>
                </a:srgbClr>
              </a:gs>
              <a:gs pos="43500">
                <a:srgbClr val="FFA800">
                  <a:alpha val="100000"/>
                </a:srgbClr>
              </a:gs>
              <a:gs pos="50000">
                <a:srgbClr val="825600">
                  <a:alpha val="100000"/>
                </a:srgbClr>
              </a:gs>
              <a:gs pos="56500">
                <a:srgbClr val="FFA800">
                  <a:alpha val="100000"/>
                </a:srgbClr>
              </a:gs>
              <a:gs pos="64000">
                <a:srgbClr val="825600">
                  <a:alpha val="100000"/>
                </a:srgbClr>
              </a:gs>
              <a:gs pos="71500">
                <a:srgbClr val="FFA800">
                  <a:alpha val="100000"/>
                </a:srgbClr>
              </a:gs>
              <a:gs pos="78999">
                <a:srgbClr val="825600">
                  <a:alpha val="100000"/>
                </a:srgbClr>
              </a:gs>
              <a:gs pos="86000">
                <a:srgbClr val="FFA800">
                  <a:alpha val="100000"/>
                </a:srgbClr>
              </a:gs>
              <a:gs pos="93500">
                <a:srgbClr val="825600">
                  <a:alpha val="100000"/>
                </a:srgbClr>
              </a:gs>
              <a:gs pos="100000">
                <a:srgbClr val="FFA800"/>
              </a:gs>
            </a:gsLst>
            <a:lin ang="270000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3" name="矩形 2292">
            <a:hlinkClick r:id="rId7"/>
          </p:cNvPr>
          <p:cNvSpPr/>
          <p:nvPr/>
        </p:nvSpPr>
        <p:spPr>
          <a:xfrm>
            <a:off x="7956550" y="3284538"/>
            <a:ext cx="863600" cy="863600"/>
          </a:xfrm>
          <a:prstGeom prst="rect">
            <a:avLst/>
          </a:prstGeom>
          <a:gradFill rotWithShape="1">
            <a:gsLst>
              <a:gs pos="0">
                <a:srgbClr val="FFA800">
                  <a:alpha val="100000"/>
                </a:srgbClr>
              </a:gs>
              <a:gs pos="6500">
                <a:srgbClr val="825600">
                  <a:alpha val="100000"/>
                </a:srgbClr>
              </a:gs>
              <a:gs pos="14000">
                <a:srgbClr val="FFA800">
                  <a:alpha val="100000"/>
                </a:srgbClr>
              </a:gs>
              <a:gs pos="20999">
                <a:srgbClr val="825600">
                  <a:alpha val="100000"/>
                </a:srgbClr>
              </a:gs>
              <a:gs pos="28500">
                <a:srgbClr val="FFA800">
                  <a:alpha val="100000"/>
                </a:srgbClr>
              </a:gs>
              <a:gs pos="36000">
                <a:srgbClr val="825600">
                  <a:alpha val="100000"/>
                </a:srgbClr>
              </a:gs>
              <a:gs pos="43500">
                <a:srgbClr val="FFA800">
                  <a:alpha val="100000"/>
                </a:srgbClr>
              </a:gs>
              <a:gs pos="50000">
                <a:srgbClr val="825600">
                  <a:alpha val="100000"/>
                </a:srgbClr>
              </a:gs>
              <a:gs pos="56500">
                <a:srgbClr val="FFA800">
                  <a:alpha val="100000"/>
                </a:srgbClr>
              </a:gs>
              <a:gs pos="64000">
                <a:srgbClr val="825600">
                  <a:alpha val="100000"/>
                </a:srgbClr>
              </a:gs>
              <a:gs pos="71500">
                <a:srgbClr val="FFA800">
                  <a:alpha val="100000"/>
                </a:srgbClr>
              </a:gs>
              <a:gs pos="78999">
                <a:srgbClr val="825600">
                  <a:alpha val="100000"/>
                </a:srgbClr>
              </a:gs>
              <a:gs pos="86000">
                <a:srgbClr val="FFA800">
                  <a:alpha val="100000"/>
                </a:srgbClr>
              </a:gs>
              <a:gs pos="93500">
                <a:srgbClr val="825600">
                  <a:alpha val="100000"/>
                </a:srgbClr>
              </a:gs>
              <a:gs pos="100000">
                <a:srgbClr val="FFA800"/>
              </a:gs>
            </a:gsLst>
            <a:lin ang="270000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94" name="矩形 2293">
            <a:hlinkClick r:id="rId7"/>
          </p:cNvPr>
          <p:cNvSpPr/>
          <p:nvPr/>
        </p:nvSpPr>
        <p:spPr>
          <a:xfrm>
            <a:off x="7956550" y="2420938"/>
            <a:ext cx="863600" cy="863600"/>
          </a:xfrm>
          <a:prstGeom prst="rect">
            <a:avLst/>
          </a:prstGeom>
          <a:gradFill rotWithShape="1">
            <a:gsLst>
              <a:gs pos="0">
                <a:srgbClr val="FFA800">
                  <a:alpha val="100000"/>
                </a:srgbClr>
              </a:gs>
              <a:gs pos="6500">
                <a:srgbClr val="825600">
                  <a:alpha val="100000"/>
                </a:srgbClr>
              </a:gs>
              <a:gs pos="14000">
                <a:srgbClr val="FFA800">
                  <a:alpha val="100000"/>
                </a:srgbClr>
              </a:gs>
              <a:gs pos="20999">
                <a:srgbClr val="825600">
                  <a:alpha val="100000"/>
                </a:srgbClr>
              </a:gs>
              <a:gs pos="28500">
                <a:srgbClr val="FFA800">
                  <a:alpha val="100000"/>
                </a:srgbClr>
              </a:gs>
              <a:gs pos="36000">
                <a:srgbClr val="825600">
                  <a:alpha val="100000"/>
                </a:srgbClr>
              </a:gs>
              <a:gs pos="43500">
                <a:srgbClr val="FFA800">
                  <a:alpha val="100000"/>
                </a:srgbClr>
              </a:gs>
              <a:gs pos="50000">
                <a:srgbClr val="825600">
                  <a:alpha val="100000"/>
                </a:srgbClr>
              </a:gs>
              <a:gs pos="56500">
                <a:srgbClr val="FFA800">
                  <a:alpha val="100000"/>
                </a:srgbClr>
              </a:gs>
              <a:gs pos="64000">
                <a:srgbClr val="825600">
                  <a:alpha val="100000"/>
                </a:srgbClr>
              </a:gs>
              <a:gs pos="71500">
                <a:srgbClr val="FFA800">
                  <a:alpha val="100000"/>
                </a:srgbClr>
              </a:gs>
              <a:gs pos="78999">
                <a:srgbClr val="825600">
                  <a:alpha val="100000"/>
                </a:srgbClr>
              </a:gs>
              <a:gs pos="86000">
                <a:srgbClr val="FFA800">
                  <a:alpha val="100000"/>
                </a:srgbClr>
              </a:gs>
              <a:gs pos="93500">
                <a:srgbClr val="825600">
                  <a:alpha val="100000"/>
                </a:srgbClr>
              </a:gs>
              <a:gs pos="100000">
                <a:srgbClr val="FFA800"/>
              </a:gs>
            </a:gsLst>
            <a:lin ang="270000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40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385" decel="100000" fill="hold"/>
                                        <p:tgtEl>
                                          <p:spTgt spid="2282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3" dur="385" decel="100000" fill="hold"/>
                                        <p:tgtEl>
                                          <p:spTgt spid="22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5" dur="385" fill="hold"/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7" dur="385" fill="hold"/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1" dur="385" decel="100000" fill="hold"/>
                                        <p:tgtEl>
                                          <p:spTgt spid="2283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2" dur="385" decel="100000" fill="hold"/>
                                        <p:tgtEl>
                                          <p:spTgt spid="22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4" dur="385" fill="hold"/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26" dur="385" fill="hold"/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0" dur="385" decel="100000" fill="hold"/>
                                        <p:tgtEl>
                                          <p:spTgt spid="2284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31" dur="385" decel="100000" fill="hold"/>
                                        <p:tgtEl>
                                          <p:spTgt spid="228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3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33" dur="385" fill="hold"/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3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35" dur="385" fill="hold"/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3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9" dur="385" decel="100000" fill="hold"/>
                                        <p:tgtEl>
                                          <p:spTgt spid="228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40" dur="385" decel="100000" fill="hold"/>
                                        <p:tgtEl>
                                          <p:spTgt spid="22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42" dur="385" fill="hold"/>
                                        <p:tgtEl>
                                          <p:spTgt spid="2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44" dur="385" fill="hold"/>
                                        <p:tgtEl>
                                          <p:spTgt spid="2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51" dur="1000" fill="hold"/>
                                        <p:tgtEl>
                                          <p:spTgt spid="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54" dur="1000" fill="hold"/>
                                        <p:tgtEl>
                                          <p:spTgt spid="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57" dur="1000" fill="hold"/>
                                        <p:tgtEl>
                                          <p:spTgt spid="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60" dur="1000" fill="hold"/>
                                        <p:tgtEl>
                                          <p:spTgt spid="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63" dur="1000" fill="hold"/>
                                        <p:tgtEl>
                                          <p:spTgt spid="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66" dur="1000" fill="hold"/>
                                        <p:tgtEl>
                                          <p:spTgt spid="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69" dur="1000" fill="hold"/>
                                        <p:tgtEl>
                                          <p:spTgt spid="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5" dur="385" decel="100000" fill="hold"/>
                                        <p:tgtEl>
                                          <p:spTgt spid="2287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76" dur="385" decel="100000" fill="hold"/>
                                        <p:tgtEl>
                                          <p:spTgt spid="22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7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78" dur="385" fill="hold"/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7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80" dur="385" fill="hold"/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8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84" dur="385" decel="100000" fill="hold"/>
                                        <p:tgtEl>
                                          <p:spTgt spid="2288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5" dur="385" decel="100000" fill="hold"/>
                                        <p:tgtEl>
                                          <p:spTgt spid="22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87" dur="385" fill="hold"/>
                                        <p:tgtEl>
                                          <p:spTgt spid="2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8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89" dur="385" fill="hold"/>
                                        <p:tgtEl>
                                          <p:spTgt spid="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9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1" grpId="0"/>
      <p:bldP spid="2283" grpId="0"/>
      <p:bldP spid="2285" grpId="0"/>
      <p:bldP spid="2286" grpId="0"/>
      <p:bldP spid="22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7" name="图片 22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-19050"/>
            <a:ext cx="9144000" cy="6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98" name="图片 22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13550"/>
            <a:ext cx="9144000" cy="7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99" name="矩形 2298"/>
          <p:cNvSpPr/>
          <p:nvPr/>
        </p:nvSpPr>
        <p:spPr>
          <a:xfrm>
            <a:off x="539750" y="53975"/>
            <a:ext cx="5976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将实验数据填入下表中</a:t>
            </a:r>
          </a:p>
        </p:txBody>
      </p:sp>
      <p:graphicFrame>
        <p:nvGraphicFramePr>
          <p:cNvPr id="2300" name="表格 2299"/>
          <p:cNvGraphicFramePr>
            <a:graphicFrameLocks noGrp="1"/>
          </p:cNvGraphicFramePr>
          <p:nvPr/>
        </p:nvGraphicFramePr>
        <p:xfrm>
          <a:off x="250825" y="836613"/>
          <a:ext cx="8778875" cy="2794000"/>
        </p:xfrm>
        <a:graphic>
          <a:graphicData uri="http://schemas.openxmlformats.org/drawingml/2006/table">
            <a:tbl>
              <a:tblPr/>
              <a:tblGrid>
                <a:gridCol w="1503363"/>
                <a:gridCol w="1620837"/>
                <a:gridCol w="2054225"/>
                <a:gridCol w="3600450"/>
              </a:tblGrid>
              <a:tr h="7921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木块</a:t>
                      </a:r>
                      <a:r>
                        <a:rPr lang="en-US" altLang="zh-CN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1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木块</a:t>
                      </a:r>
                      <a:r>
                        <a:rPr lang="en-US" altLang="zh-CN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2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木块</a:t>
                      </a:r>
                      <a:r>
                        <a:rPr lang="en-US" altLang="zh-CN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3</a:t>
                      </a: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27" name="矩形 2326"/>
          <p:cNvSpPr/>
          <p:nvPr/>
        </p:nvSpPr>
        <p:spPr>
          <a:xfrm>
            <a:off x="3492500" y="981075"/>
            <a:ext cx="1870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体积</a:t>
            </a: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cm</a:t>
            </a:r>
            <a:r>
              <a:rPr lang="en-US" altLang="zh-CN" sz="2800" b="1" baseline="3000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328" name="矩形 2327"/>
          <p:cNvSpPr/>
          <p:nvPr/>
        </p:nvSpPr>
        <p:spPr>
          <a:xfrm>
            <a:off x="5651500" y="981075"/>
            <a:ext cx="3241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质量/体积</a:t>
            </a: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g/ cm</a:t>
            </a:r>
            <a:r>
              <a:rPr lang="en-US" altLang="zh-CN" sz="2800" b="1" baseline="3000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329" name="矩形 2328"/>
          <p:cNvSpPr/>
          <p:nvPr/>
        </p:nvSpPr>
        <p:spPr>
          <a:xfrm>
            <a:off x="1979613" y="981075"/>
            <a:ext cx="1271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质量</a:t>
            </a: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g</a:t>
            </a:r>
          </a:p>
        </p:txBody>
      </p:sp>
      <p:sp>
        <p:nvSpPr>
          <p:cNvPr id="2330" name="矩形 2329"/>
          <p:cNvSpPr/>
          <p:nvPr/>
        </p:nvSpPr>
        <p:spPr>
          <a:xfrm>
            <a:off x="2124075" y="17018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100</a:t>
            </a:r>
          </a:p>
        </p:txBody>
      </p:sp>
      <p:sp>
        <p:nvSpPr>
          <p:cNvPr id="2331" name="矩形 2330"/>
          <p:cNvSpPr/>
          <p:nvPr/>
        </p:nvSpPr>
        <p:spPr>
          <a:xfrm>
            <a:off x="2124075" y="23495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200</a:t>
            </a:r>
          </a:p>
        </p:txBody>
      </p:sp>
      <p:sp>
        <p:nvSpPr>
          <p:cNvPr id="2332" name="矩形 2331"/>
          <p:cNvSpPr/>
          <p:nvPr/>
        </p:nvSpPr>
        <p:spPr>
          <a:xfrm>
            <a:off x="2124075" y="29972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300</a:t>
            </a:r>
          </a:p>
        </p:txBody>
      </p:sp>
      <p:sp>
        <p:nvSpPr>
          <p:cNvPr id="2333" name="矩形 2332"/>
          <p:cNvSpPr/>
          <p:nvPr/>
        </p:nvSpPr>
        <p:spPr>
          <a:xfrm>
            <a:off x="3995738" y="17018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200</a:t>
            </a:r>
          </a:p>
        </p:txBody>
      </p:sp>
      <p:sp>
        <p:nvSpPr>
          <p:cNvPr id="2334" name="矩形 2333"/>
          <p:cNvSpPr/>
          <p:nvPr/>
        </p:nvSpPr>
        <p:spPr>
          <a:xfrm>
            <a:off x="3995738" y="23495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400</a:t>
            </a:r>
          </a:p>
        </p:txBody>
      </p:sp>
      <p:sp>
        <p:nvSpPr>
          <p:cNvPr id="2335" name="矩形 2334"/>
          <p:cNvSpPr/>
          <p:nvPr/>
        </p:nvSpPr>
        <p:spPr>
          <a:xfrm>
            <a:off x="3995738" y="29972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600</a:t>
            </a:r>
          </a:p>
        </p:txBody>
      </p:sp>
      <p:sp>
        <p:nvSpPr>
          <p:cNvPr id="2336" name="矩形 2335"/>
          <p:cNvSpPr/>
          <p:nvPr/>
        </p:nvSpPr>
        <p:spPr>
          <a:xfrm>
            <a:off x="6588125" y="1701800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0.5</a:t>
            </a:r>
          </a:p>
        </p:txBody>
      </p:sp>
      <p:sp>
        <p:nvSpPr>
          <p:cNvPr id="2337" name="矩形 2336"/>
          <p:cNvSpPr/>
          <p:nvPr/>
        </p:nvSpPr>
        <p:spPr>
          <a:xfrm>
            <a:off x="6588125" y="2349500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0.5</a:t>
            </a:r>
          </a:p>
        </p:txBody>
      </p:sp>
      <p:sp>
        <p:nvSpPr>
          <p:cNvPr id="2338" name="矩形 2337"/>
          <p:cNvSpPr/>
          <p:nvPr/>
        </p:nvSpPr>
        <p:spPr>
          <a:xfrm>
            <a:off x="6588125" y="2997200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0.5</a:t>
            </a:r>
          </a:p>
        </p:txBody>
      </p:sp>
      <p:sp>
        <p:nvSpPr>
          <p:cNvPr id="2339" name="矩形 2338"/>
          <p:cNvSpPr/>
          <p:nvPr/>
        </p:nvSpPr>
        <p:spPr>
          <a:xfrm>
            <a:off x="250825" y="4076700"/>
            <a:ext cx="8713788" cy="173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结论</a:t>
            </a: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:   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   </a:t>
            </a:r>
            <a:r>
              <a:rPr lang="zh-CN" altLang="en-US" sz="36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相同物质，体积增大几倍</a:t>
            </a:r>
            <a:r>
              <a:rPr lang="en-US" altLang="zh-CN" sz="36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质量也增大几倍</a:t>
            </a:r>
            <a:r>
              <a:rPr lang="en-US" altLang="zh-CN" sz="36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质量和体积成正比。质量和体积的比值是一定的。</a:t>
            </a:r>
          </a:p>
        </p:txBody>
      </p:sp>
    </p:spTree>
    <p:extLst>
      <p:ext uri="{BB962C8B-B14F-4D97-AF65-F5344CB8AC3E}">
        <p14:creationId xmlns:p14="http://schemas.microsoft.com/office/powerpoint/2010/main" val="2717745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2" dur="1000" fill="hold"/>
                                        <p:tgtEl>
                                          <p:spTgt spid="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5" dur="1000" fill="hold"/>
                                        <p:tgtEl>
                                          <p:spTgt spid="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8" dur="1000" fill="hold"/>
                                        <p:tgtEl>
                                          <p:spTgt spid="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9" dur="1000" fill="hold"/>
                                        <p:tgtEl>
                                          <p:spTgt spid="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32" dur="1000" fill="hold"/>
                                        <p:tgtEl>
                                          <p:spTgt spid="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35" dur="1000" fill="hold"/>
                                        <p:tgtEl>
                                          <p:spTgt spid="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1" dur="770" decel="100000" fill="hold"/>
                                        <p:tgtEl>
                                          <p:spTgt spid="2328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42" dur="770" decel="100000" fill="hold"/>
                                        <p:tgtEl>
                                          <p:spTgt spid="23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44" dur="770" fill="hold"/>
                                        <p:tgtEl>
                                          <p:spTgt spid="2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46" dur="770" fill="hold"/>
                                        <p:tgtEl>
                                          <p:spTgt spid="2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53" dur="2000" fill="hold"/>
                                        <p:tgtEl>
                                          <p:spTgt spid="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56" dur="2000" fill="hold"/>
                                        <p:tgtEl>
                                          <p:spTgt spid="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59" dur="2000" fill="hold"/>
                                        <p:tgtEl>
                                          <p:spTgt spid="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7" grpId="0"/>
      <p:bldP spid="2328" grpId="0"/>
      <p:bldP spid="2329" grpId="0"/>
      <p:bldP spid="2330" grpId="0"/>
      <p:bldP spid="2331" grpId="0"/>
      <p:bldP spid="2332" grpId="0"/>
      <p:bldP spid="2333" grpId="0"/>
      <p:bldP spid="2334" grpId="0"/>
      <p:bldP spid="2335" grpId="0"/>
      <p:bldP spid="2336" grpId="0"/>
      <p:bldP spid="2337" grpId="0"/>
      <p:bldP spid="2338" grpId="0"/>
      <p:bldP spid="23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2" name="表格 2341"/>
          <p:cNvGraphicFramePr>
            <a:graphicFrameLocks noGrp="1"/>
          </p:cNvGraphicFramePr>
          <p:nvPr/>
        </p:nvGraphicFramePr>
        <p:xfrm>
          <a:off x="250825" y="115888"/>
          <a:ext cx="8785225" cy="2386013"/>
        </p:xfrm>
        <a:graphic>
          <a:graphicData uri="http://schemas.openxmlformats.org/drawingml/2006/table">
            <a:tbl>
              <a:tblPr/>
              <a:tblGrid>
                <a:gridCol w="1512888"/>
                <a:gridCol w="1619250"/>
                <a:gridCol w="2052637"/>
                <a:gridCol w="3600450"/>
              </a:tblGrid>
              <a:tr h="579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铝块</a:t>
                      </a:r>
                      <a:r>
                        <a:rPr lang="en-US" altLang="zh-CN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1</a:t>
                      </a: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铝块</a:t>
                      </a:r>
                      <a:r>
                        <a:rPr lang="en-US" altLang="zh-CN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2</a:t>
                      </a: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r>
                        <a:rPr lang="zh-CN" altLang="en-US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铝块</a:t>
                      </a:r>
                      <a:r>
                        <a:rPr lang="en-US" altLang="zh-CN" sz="3200" b="1">
                          <a:solidFill>
                            <a:srgbClr val="33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ea typeface="黑体" panose="02010609060101010101" pitchFamily="2" charset="-122"/>
                        </a:rPr>
                        <a:t>3</a:t>
                      </a: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 sz="3200" b="1">
                        <a:solidFill>
                          <a:srgbClr val="3333CC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571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9" name="矩形 2368"/>
          <p:cNvSpPr/>
          <p:nvPr/>
        </p:nvSpPr>
        <p:spPr>
          <a:xfrm>
            <a:off x="3494088" y="211138"/>
            <a:ext cx="16525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体积</a:t>
            </a: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cm</a:t>
            </a:r>
            <a:r>
              <a:rPr lang="en-US" altLang="zh-CN" sz="2800" b="1" baseline="3000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370" name="矩形 2369"/>
          <p:cNvSpPr/>
          <p:nvPr/>
        </p:nvSpPr>
        <p:spPr>
          <a:xfrm>
            <a:off x="5578475" y="211138"/>
            <a:ext cx="32400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质量/体积</a:t>
            </a: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g/ cm</a:t>
            </a:r>
            <a:r>
              <a:rPr lang="en-US" altLang="zh-CN" sz="2800" b="1" baseline="3000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371" name="矩形 2370"/>
          <p:cNvSpPr/>
          <p:nvPr/>
        </p:nvSpPr>
        <p:spPr>
          <a:xfrm>
            <a:off x="1906588" y="195263"/>
            <a:ext cx="12715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质量</a:t>
            </a: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g</a:t>
            </a:r>
          </a:p>
        </p:txBody>
      </p:sp>
      <p:sp>
        <p:nvSpPr>
          <p:cNvPr id="2372" name="矩形 2371"/>
          <p:cNvSpPr/>
          <p:nvPr/>
        </p:nvSpPr>
        <p:spPr>
          <a:xfrm>
            <a:off x="2103438" y="727075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2.7</a:t>
            </a:r>
          </a:p>
        </p:txBody>
      </p:sp>
      <p:sp>
        <p:nvSpPr>
          <p:cNvPr id="2373" name="矩形 2372"/>
          <p:cNvSpPr/>
          <p:nvPr/>
        </p:nvSpPr>
        <p:spPr>
          <a:xfrm>
            <a:off x="2051050" y="1341438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5.4</a:t>
            </a:r>
          </a:p>
        </p:txBody>
      </p:sp>
      <p:sp>
        <p:nvSpPr>
          <p:cNvPr id="2374" name="矩形 2373"/>
          <p:cNvSpPr/>
          <p:nvPr/>
        </p:nvSpPr>
        <p:spPr>
          <a:xfrm>
            <a:off x="2051050" y="1989138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8.1</a:t>
            </a:r>
          </a:p>
        </p:txBody>
      </p:sp>
      <p:sp>
        <p:nvSpPr>
          <p:cNvPr id="2375" name="矩形 2374"/>
          <p:cNvSpPr/>
          <p:nvPr/>
        </p:nvSpPr>
        <p:spPr>
          <a:xfrm>
            <a:off x="4048125" y="727075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1</a:t>
            </a:r>
          </a:p>
        </p:txBody>
      </p:sp>
      <p:sp>
        <p:nvSpPr>
          <p:cNvPr id="2376" name="矩形 2375"/>
          <p:cNvSpPr/>
          <p:nvPr/>
        </p:nvSpPr>
        <p:spPr>
          <a:xfrm>
            <a:off x="4068763" y="134143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2</a:t>
            </a:r>
          </a:p>
        </p:txBody>
      </p:sp>
      <p:sp>
        <p:nvSpPr>
          <p:cNvPr id="2377" name="矩形 2376"/>
          <p:cNvSpPr/>
          <p:nvPr/>
        </p:nvSpPr>
        <p:spPr>
          <a:xfrm>
            <a:off x="4068763" y="198913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3</a:t>
            </a:r>
          </a:p>
        </p:txBody>
      </p:sp>
      <p:sp>
        <p:nvSpPr>
          <p:cNvPr id="2378" name="矩形 2377"/>
          <p:cNvSpPr/>
          <p:nvPr/>
        </p:nvSpPr>
        <p:spPr>
          <a:xfrm>
            <a:off x="6856413" y="727075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2.7</a:t>
            </a:r>
          </a:p>
        </p:txBody>
      </p:sp>
      <p:sp>
        <p:nvSpPr>
          <p:cNvPr id="2379" name="矩形 2378"/>
          <p:cNvSpPr/>
          <p:nvPr/>
        </p:nvSpPr>
        <p:spPr>
          <a:xfrm>
            <a:off x="6875463" y="1374775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2.7</a:t>
            </a:r>
          </a:p>
        </p:txBody>
      </p:sp>
      <p:sp>
        <p:nvSpPr>
          <p:cNvPr id="2380" name="矩形 2379"/>
          <p:cNvSpPr/>
          <p:nvPr/>
        </p:nvSpPr>
        <p:spPr>
          <a:xfrm>
            <a:off x="6877050" y="1989138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2.7</a:t>
            </a:r>
          </a:p>
        </p:txBody>
      </p:sp>
      <p:graphicFrame>
        <p:nvGraphicFramePr>
          <p:cNvPr id="2381" name="表格 2380"/>
          <p:cNvGraphicFramePr>
            <a:graphicFrameLocks noGrp="1"/>
          </p:cNvGraphicFramePr>
          <p:nvPr/>
        </p:nvGraphicFramePr>
        <p:xfrm>
          <a:off x="971550" y="3141663"/>
          <a:ext cx="3335338" cy="2833688"/>
        </p:xfrm>
        <a:graphic>
          <a:graphicData uri="http://schemas.openxmlformats.org/drawingml/2006/table">
            <a:tbl>
              <a:tblPr/>
              <a:tblGrid>
                <a:gridCol w="666750"/>
                <a:gridCol w="666750"/>
                <a:gridCol w="611188"/>
                <a:gridCol w="723900"/>
                <a:gridCol w="666750"/>
              </a:tblGrid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u="none" kern="12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marL="0" lvl="0" indent="0">
                        <a:buClr>
                          <a:schemeClr val="hlink"/>
                        </a:buClr>
                        <a:buNone/>
                      </a:pPr>
                      <a:endParaRPr lang="zh-CN" altLang="en-US"/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419" name="直接连接符 2418"/>
          <p:cNvCxnSpPr/>
          <p:nvPr/>
        </p:nvCxnSpPr>
        <p:spPr>
          <a:xfrm flipH="1" flipV="1">
            <a:off x="971550" y="2565400"/>
            <a:ext cx="0" cy="34559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420" name="直接连接符 2419"/>
          <p:cNvCxnSpPr/>
          <p:nvPr/>
        </p:nvCxnSpPr>
        <p:spPr>
          <a:xfrm>
            <a:off x="952500" y="5980113"/>
            <a:ext cx="39592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421" name="矩形 2420"/>
          <p:cNvSpPr/>
          <p:nvPr/>
        </p:nvSpPr>
        <p:spPr>
          <a:xfrm>
            <a:off x="1166813" y="2354263"/>
            <a:ext cx="974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m/g</a:t>
            </a:r>
          </a:p>
        </p:txBody>
      </p:sp>
      <p:sp>
        <p:nvSpPr>
          <p:cNvPr id="2422" name="矩形 2421"/>
          <p:cNvSpPr/>
          <p:nvPr/>
        </p:nvSpPr>
        <p:spPr>
          <a:xfrm>
            <a:off x="4408488" y="5930900"/>
            <a:ext cx="1463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v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/cm</a:t>
            </a:r>
            <a:r>
              <a:rPr lang="en-US" altLang="zh-CN" sz="3200" b="1" baseline="30000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423" name="矩形 2422"/>
          <p:cNvSpPr/>
          <p:nvPr/>
        </p:nvSpPr>
        <p:spPr>
          <a:xfrm>
            <a:off x="808038" y="597693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0</a:t>
            </a:r>
          </a:p>
        </p:txBody>
      </p:sp>
      <p:sp>
        <p:nvSpPr>
          <p:cNvPr id="2424" name="矩形 2423"/>
          <p:cNvSpPr/>
          <p:nvPr/>
        </p:nvSpPr>
        <p:spPr>
          <a:xfrm>
            <a:off x="1476375" y="599598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1</a:t>
            </a:r>
          </a:p>
        </p:txBody>
      </p:sp>
      <p:sp>
        <p:nvSpPr>
          <p:cNvPr id="2425" name="矩形 2424"/>
          <p:cNvSpPr/>
          <p:nvPr/>
        </p:nvSpPr>
        <p:spPr>
          <a:xfrm>
            <a:off x="2124075" y="599598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2</a:t>
            </a:r>
          </a:p>
        </p:txBody>
      </p:sp>
      <p:sp>
        <p:nvSpPr>
          <p:cNvPr id="2426" name="矩形 2425"/>
          <p:cNvSpPr/>
          <p:nvPr/>
        </p:nvSpPr>
        <p:spPr>
          <a:xfrm>
            <a:off x="2771775" y="599598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3</a:t>
            </a:r>
          </a:p>
        </p:txBody>
      </p:sp>
      <p:sp>
        <p:nvSpPr>
          <p:cNvPr id="2427" name="矩形 2426"/>
          <p:cNvSpPr/>
          <p:nvPr/>
        </p:nvSpPr>
        <p:spPr>
          <a:xfrm>
            <a:off x="3419475" y="599598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4</a:t>
            </a:r>
          </a:p>
        </p:txBody>
      </p:sp>
      <p:sp>
        <p:nvSpPr>
          <p:cNvPr id="2428" name="矩形 2427"/>
          <p:cNvSpPr/>
          <p:nvPr/>
        </p:nvSpPr>
        <p:spPr>
          <a:xfrm>
            <a:off x="663575" y="5184775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2</a:t>
            </a:r>
          </a:p>
        </p:txBody>
      </p:sp>
      <p:sp>
        <p:nvSpPr>
          <p:cNvPr id="2429" name="矩形 2428"/>
          <p:cNvSpPr/>
          <p:nvPr/>
        </p:nvSpPr>
        <p:spPr>
          <a:xfrm>
            <a:off x="655638" y="4556125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4</a:t>
            </a:r>
          </a:p>
        </p:txBody>
      </p:sp>
      <p:sp>
        <p:nvSpPr>
          <p:cNvPr id="2430" name="矩形 2429"/>
          <p:cNvSpPr/>
          <p:nvPr/>
        </p:nvSpPr>
        <p:spPr>
          <a:xfrm>
            <a:off x="655638" y="4033838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6</a:t>
            </a:r>
          </a:p>
        </p:txBody>
      </p:sp>
      <p:sp>
        <p:nvSpPr>
          <p:cNvPr id="2431" name="矩形 2430"/>
          <p:cNvSpPr/>
          <p:nvPr/>
        </p:nvSpPr>
        <p:spPr>
          <a:xfrm>
            <a:off x="663575" y="3384550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8</a:t>
            </a:r>
          </a:p>
        </p:txBody>
      </p:sp>
      <p:cxnSp>
        <p:nvCxnSpPr>
          <p:cNvPr id="2432" name="直接连接符 2431"/>
          <p:cNvCxnSpPr/>
          <p:nvPr/>
        </p:nvCxnSpPr>
        <p:spPr>
          <a:xfrm flipH="1" flipV="1">
            <a:off x="1619250" y="5199063"/>
            <a:ext cx="20638" cy="792162"/>
          </a:xfrm>
          <a:prstGeom prst="line">
            <a:avLst/>
          </a:prstGeom>
          <a:ln w="38100" cap="flat" cmpd="sng">
            <a:solidFill>
              <a:srgbClr val="00FFFF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433" name="直接连接符 2432"/>
          <p:cNvCxnSpPr/>
          <p:nvPr/>
        </p:nvCxnSpPr>
        <p:spPr>
          <a:xfrm flipV="1">
            <a:off x="971550" y="5229225"/>
            <a:ext cx="647700" cy="0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434" name="椭圆 2433"/>
          <p:cNvSpPr/>
          <p:nvPr/>
        </p:nvSpPr>
        <p:spPr>
          <a:xfrm>
            <a:off x="1547813" y="5157788"/>
            <a:ext cx="144462" cy="144462"/>
          </a:xfrm>
          <a:prstGeom prst="ellipse">
            <a:avLst/>
          </a:prstGeom>
          <a:solidFill>
            <a:srgbClr val="000066"/>
          </a:solidFill>
          <a:ln w="984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35" name="椭圆 2434"/>
          <p:cNvSpPr/>
          <p:nvPr/>
        </p:nvSpPr>
        <p:spPr>
          <a:xfrm>
            <a:off x="2268538" y="4365625"/>
            <a:ext cx="144462" cy="144463"/>
          </a:xfrm>
          <a:prstGeom prst="ellipse">
            <a:avLst/>
          </a:prstGeom>
          <a:solidFill>
            <a:srgbClr val="000066"/>
          </a:solidFill>
          <a:ln w="984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36" name="椭圆 2435"/>
          <p:cNvSpPr/>
          <p:nvPr/>
        </p:nvSpPr>
        <p:spPr>
          <a:xfrm>
            <a:off x="2874963" y="3530600"/>
            <a:ext cx="144462" cy="144463"/>
          </a:xfrm>
          <a:prstGeom prst="ellipse">
            <a:avLst/>
          </a:prstGeom>
          <a:solidFill>
            <a:srgbClr val="000066"/>
          </a:solidFill>
          <a:ln w="984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437" name="直接连接符 2436"/>
          <p:cNvCxnSpPr/>
          <p:nvPr/>
        </p:nvCxnSpPr>
        <p:spPr>
          <a:xfrm flipV="1">
            <a:off x="1619250" y="3573463"/>
            <a:ext cx="1368425" cy="1655762"/>
          </a:xfrm>
          <a:prstGeom prst="line">
            <a:avLst/>
          </a:prstGeom>
          <a:ln w="50800" cap="flat" cmpd="sng">
            <a:solidFill>
              <a:srgbClr val="990099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438" name="直接连接符 2437"/>
          <p:cNvCxnSpPr/>
          <p:nvPr/>
        </p:nvCxnSpPr>
        <p:spPr>
          <a:xfrm flipV="1">
            <a:off x="971550" y="4487863"/>
            <a:ext cx="1368425" cy="20637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439" name="直接连接符 2438"/>
          <p:cNvCxnSpPr/>
          <p:nvPr/>
        </p:nvCxnSpPr>
        <p:spPr>
          <a:xfrm>
            <a:off x="971550" y="3573463"/>
            <a:ext cx="2016125" cy="0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440" name="直接连接符 2439"/>
          <p:cNvCxnSpPr/>
          <p:nvPr/>
        </p:nvCxnSpPr>
        <p:spPr>
          <a:xfrm flipV="1">
            <a:off x="2289175" y="4437063"/>
            <a:ext cx="20638" cy="1533525"/>
          </a:xfrm>
          <a:prstGeom prst="line">
            <a:avLst/>
          </a:prstGeom>
          <a:ln w="38100" cap="flat" cmpd="sng">
            <a:solidFill>
              <a:srgbClr val="00FFFF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441" name="直接连接符 2440"/>
          <p:cNvCxnSpPr/>
          <p:nvPr/>
        </p:nvCxnSpPr>
        <p:spPr>
          <a:xfrm flipV="1">
            <a:off x="2919413" y="3644900"/>
            <a:ext cx="20637" cy="2305050"/>
          </a:xfrm>
          <a:prstGeom prst="line">
            <a:avLst/>
          </a:prstGeom>
          <a:ln w="38100" cap="flat" cmpd="sng">
            <a:solidFill>
              <a:srgbClr val="00FF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442" name="矩形 2441"/>
          <p:cNvSpPr/>
          <p:nvPr/>
        </p:nvSpPr>
        <p:spPr>
          <a:xfrm>
            <a:off x="5775325" y="28527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2443" name="矩形 2442"/>
          <p:cNvSpPr/>
          <p:nvPr/>
        </p:nvSpPr>
        <p:spPr>
          <a:xfrm>
            <a:off x="5219700" y="3141663"/>
            <a:ext cx="3738563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66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同种物质的质量</a:t>
            </a:r>
          </a:p>
          <a:p>
            <a:r>
              <a:rPr lang="zh-CN" altLang="en-US" sz="4000" b="1">
                <a:solidFill>
                  <a:srgbClr val="66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和体积成正比。</a:t>
            </a:r>
          </a:p>
          <a:p>
            <a:endParaRPr lang="zh-CN" altLang="en-US" sz="4000" b="1">
              <a:solidFill>
                <a:srgbClr val="6699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cxnSp>
        <p:nvCxnSpPr>
          <p:cNvPr id="2444" name="直接连接符 2443"/>
          <p:cNvCxnSpPr/>
          <p:nvPr/>
        </p:nvCxnSpPr>
        <p:spPr>
          <a:xfrm flipV="1">
            <a:off x="1042988" y="2565400"/>
            <a:ext cx="2808287" cy="3384550"/>
          </a:xfrm>
          <a:prstGeom prst="line">
            <a:avLst/>
          </a:prstGeom>
          <a:ln w="50800" cap="flat" cmpd="sng">
            <a:solidFill>
              <a:srgbClr val="990099"/>
            </a:solidFill>
            <a:prstDash val="solid"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42649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7" dur="770" decel="100000" fill="hold"/>
                                        <p:tgtEl>
                                          <p:spTgt spid="2370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8" dur="770" decel="100000" fill="hold"/>
                                        <p:tgtEl>
                                          <p:spTgt spid="23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0" dur="770" fill="hold"/>
                                        <p:tgtEl>
                                          <p:spTgt spid="2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22" dur="770" fill="hold"/>
                                        <p:tgtEl>
                                          <p:spTgt spid="2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38" dur="500" fill="hold"/>
                                        <p:tgtEl>
                                          <p:spTgt spid="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41" dur="500" fill="hold"/>
                                        <p:tgtEl>
                                          <p:spTgt spid="2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44" dur="500" fill="hold"/>
                                        <p:tgtEl>
                                          <p:spTgt spid="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47" dur="500" fill="hold"/>
                                        <p:tgtEl>
                                          <p:spTgt spid="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50" dur="500" fill="hold"/>
                                        <p:tgtEl>
                                          <p:spTgt spid="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53" dur="500" fill="hold"/>
                                        <p:tgtEl>
                                          <p:spTgt spid="2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64" dur="385" decel="100000" fill="hold"/>
                                        <p:tgtEl>
                                          <p:spTgt spid="2379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65" dur="385" decel="100000" fill="hold"/>
                                        <p:tgtEl>
                                          <p:spTgt spid="23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67" dur="385" fill="hold"/>
                                        <p:tgtEl>
                                          <p:spTgt spid="2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69" dur="385" fill="hold"/>
                                        <p:tgtEl>
                                          <p:spTgt spid="2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7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88" dur="500" fill="hold"/>
                                        <p:tgtEl>
                                          <p:spTgt spid="2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91" dur="500" fill="hold"/>
                                        <p:tgtEl>
                                          <p:spTgt spid="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94" dur="500" fill="hold"/>
                                        <p:tgtEl>
                                          <p:spTgt spid="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00" dur="1000" fill="hold"/>
                                        <p:tgtEl>
                                          <p:spTgt spid="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2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2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2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2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2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2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2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2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2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2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2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2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1000" fill="hold"/>
                                        <p:tgtEl>
                                          <p:spTgt spid="2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2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2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2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2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2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2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78" dur="385" decel="100000" fill="hold"/>
                                        <p:tgtEl>
                                          <p:spTgt spid="2434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179" dur="385" decel="100000" fill="hold"/>
                                        <p:tgtEl>
                                          <p:spTgt spid="24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18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81" dur="385" fill="hold"/>
                                        <p:tgtEl>
                                          <p:spTgt spid="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8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83" dur="385" fill="hold"/>
                                        <p:tgtEl>
                                          <p:spTgt spid="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8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90" dur="500" fill="hold"/>
                                        <p:tgtEl>
                                          <p:spTgt spid="2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93" dur="500" fill="hold"/>
                                        <p:tgtEl>
                                          <p:spTgt spid="2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96" dur="500" fill="hold"/>
                                        <p:tgtEl>
                                          <p:spTgt spid="2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99" dur="500" fill="hold"/>
                                        <p:tgtEl>
                                          <p:spTgt spid="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02" dur="500" fill="hold"/>
                                        <p:tgtEl>
                                          <p:spTgt spid="2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08" dur="385" decel="100000" fill="hold"/>
                                        <p:tgtEl>
                                          <p:spTgt spid="243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09" dur="385" decel="100000" fill="hold"/>
                                        <p:tgtEl>
                                          <p:spTgt spid="24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21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11" dur="385" fill="hold"/>
                                        <p:tgtEl>
                                          <p:spTgt spid="2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2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213" dur="385" fill="hold"/>
                                        <p:tgtEl>
                                          <p:spTgt spid="2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2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 nodeType="clickPar">
                      <p:stCondLst>
                        <p:cond delay="indefinite"/>
                      </p:stCondLst>
                      <p:childTnLst>
                        <p:par>
                          <p:cTn id="2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31" dur="385" decel="100000" fill="hold"/>
                                        <p:tgtEl>
                                          <p:spTgt spid="2436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32" dur="385" decel="100000" fill="hold"/>
                                        <p:tgtEl>
                                          <p:spTgt spid="24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2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34" dur="385" fill="hold"/>
                                        <p:tgtEl>
                                          <p:spTgt spid="2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2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236" dur="385" fill="hold"/>
                                        <p:tgtEl>
                                          <p:spTgt spid="2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2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 nodeType="clickPar">
                      <p:stCondLst>
                        <p:cond delay="indefinite"/>
                      </p:stCondLst>
                      <p:childTnLst>
                        <p:par>
                          <p:cTn id="2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43" dur="1000" fill="hold"/>
                                        <p:tgtEl>
                                          <p:spTgt spid="2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 nodeType="clickPar">
                      <p:stCondLst>
                        <p:cond delay="indefinite"/>
                      </p:stCondLst>
                      <p:childTnLst>
                        <p:par>
                          <p:cTn id="2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49" dur="500" fill="hold"/>
                                        <p:tgtEl>
                                          <p:spTgt spid="2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 nodeType="clickPar">
                      <p:stCondLst>
                        <p:cond delay="indefinite"/>
                      </p:stCondLst>
                      <p:childTnLst>
                        <p:par>
                          <p:cTn id="2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9" grpId="0"/>
      <p:bldP spid="2369" grpId="1"/>
      <p:bldP spid="2370" grpId="0"/>
      <p:bldP spid="2371" grpId="0"/>
      <p:bldP spid="2371" grpId="1"/>
      <p:bldP spid="2372" grpId="0"/>
      <p:bldP spid="2372" grpId="1"/>
      <p:bldP spid="2373" grpId="0"/>
      <p:bldP spid="2373" grpId="1"/>
      <p:bldP spid="2374" grpId="0"/>
      <p:bldP spid="2374" grpId="1"/>
      <p:bldP spid="2375" grpId="0"/>
      <p:bldP spid="2375" grpId="1"/>
      <p:bldP spid="2375" grpId="2"/>
      <p:bldP spid="2376" grpId="0"/>
      <p:bldP spid="2376" grpId="1"/>
      <p:bldP spid="2376" grpId="2"/>
      <p:bldP spid="2377" grpId="0"/>
      <p:bldP spid="2377" grpId="1"/>
      <p:bldP spid="2377" grpId="2"/>
      <p:bldP spid="2378" grpId="0"/>
      <p:bldP spid="2379" grpId="0"/>
      <p:bldP spid="2380" grpId="0"/>
      <p:bldP spid="2421" grpId="0"/>
      <p:bldP spid="2422" grpId="0"/>
      <p:bldP spid="2423" grpId="0"/>
      <p:bldP spid="2424" grpId="0"/>
      <p:bldP spid="2425" grpId="0"/>
      <p:bldP spid="2426" grpId="0"/>
      <p:bldP spid="2427" grpId="0"/>
      <p:bldP spid="2428" grpId="0"/>
      <p:bldP spid="2429" grpId="0"/>
      <p:bldP spid="2430" grpId="0"/>
      <p:bldP spid="2431" grpId="0"/>
      <p:bldP spid="2443" grpId="0"/>
      <p:bldP spid="244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816aefb-6aa5-4524-811b-c62d17d47dcf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88e6b4a-7a0b-48a5-b4a1-21020393abd2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6895285-6aa4-4bfd-ba15-d130eb5fdd1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2359</Words>
  <Application>Microsoft Office PowerPoint</Application>
  <PresentationFormat>全屏显示(4:3)</PresentationFormat>
  <Paragraphs>402</Paragraphs>
  <Slides>52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52</vt:i4>
      </vt:variant>
    </vt:vector>
  </HeadingPairs>
  <TitlesOfParts>
    <vt:vector size="57" baseType="lpstr">
      <vt:lpstr>Office 主题</vt:lpstr>
      <vt:lpstr>Microsoft 公式 3.0</vt:lpstr>
      <vt:lpstr>Equation.DSMT4</vt:lpstr>
      <vt:lpstr>Flash.Movie</vt:lpstr>
      <vt:lpstr>MSPhotoEd.3</vt:lpstr>
      <vt:lpstr>PowerPoint 演示文稿</vt:lpstr>
      <vt:lpstr>PowerPoint 演示文稿</vt:lpstr>
      <vt:lpstr>问题：    你能区分表面颜色相同的铁块和塑料块吗？</vt:lpstr>
      <vt:lpstr>PowerPoint 演示文稿</vt:lpstr>
      <vt:lpstr>PowerPoint 演示文稿</vt:lpstr>
      <vt:lpstr>一、探究物质的        质量与体积的关系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实验一、如何测固体(如小石块)的密度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三、密度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16</cp:revision>
  <dcterms:created xsi:type="dcterms:W3CDTF">2020-11-18T08:25:49Z</dcterms:created>
  <dcterms:modified xsi:type="dcterms:W3CDTF">2020-11-18T08:49:44Z</dcterms:modified>
</cp:coreProperties>
</file>