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61" r:id="rId3"/>
    <p:sldId id="258" r:id="rId4"/>
    <p:sldId id="256" r:id="rId5"/>
    <p:sldId id="260" r:id="rId6"/>
    <p:sldId id="262" r:id="rId7"/>
    <p:sldId id="263" r:id="rId8"/>
    <p:sldId id="289" r:id="rId9"/>
    <p:sldId id="290" r:id="rId10"/>
    <p:sldId id="291" r:id="rId11"/>
    <p:sldId id="279" r:id="rId12"/>
    <p:sldId id="280" r:id="rId13"/>
    <p:sldId id="274" r:id="rId14"/>
    <p:sldId id="281" r:id="rId15"/>
    <p:sldId id="276" r:id="rId16"/>
    <p:sldId id="282" r:id="rId17"/>
    <p:sldId id="283" r:id="rId18"/>
    <p:sldId id="284" r:id="rId19"/>
    <p:sldId id="285" r:id="rId20"/>
    <p:sldId id="286" r:id="rId2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85800" y="1905000"/>
            <a:ext cx="3810000" cy="4114800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14800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2209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910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7162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EA32473-A38C-42C0-A510-8A5B55760419}" type="slidenum">
              <a:rPr lang="zh-CN" altLang="en-US"/>
              <a:t>‹#›</a:t>
            </a:fld>
            <a:endParaRPr lang="en-US" altLang="zh-CN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hyperlink" Target="&#23494;&#24230;&#22909;.exe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6.png"/><Relationship Id="rId7" Type="http://schemas.openxmlformats.org/officeDocument/2006/relationships/hyperlink" Target="&#31532;&#21313;&#31456;&#19977;&#23494;&#24230;.sw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hyperlink" Target="10-3&#23494;&#24230;.swf" TargetMode="External"/><Relationship Id="rId10" Type="http://schemas.openxmlformats.org/officeDocument/2006/relationships/hyperlink" Target="&#23494;&#24230;2.zip" TargetMode="External"/><Relationship Id="rId4" Type="http://schemas.openxmlformats.org/officeDocument/2006/relationships/image" Target="../media/image7.jpeg"/><Relationship Id="rId9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900113" y="620713"/>
            <a:ext cx="7467600" cy="1198880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>
            <a:spAutoFit/>
          </a:bodyPr>
          <a:lstStyle/>
          <a:p>
            <a:pPr algn="l"/>
            <a:r>
              <a:rPr kumimoji="1" lang="en-US" altLang="zh-CN" sz="3600" dirty="0">
                <a:latin typeface="Times New Roman" panose="02020603050405020304" pitchFamily="18" charset="0"/>
                <a:ea typeface="华文行楷" panose="02010800040101010101" pitchFamily="2" charset="-122"/>
              </a:rPr>
              <a:t>       </a:t>
            </a:r>
            <a:r>
              <a:rPr kumimoji="1" lang="zh-CN" altLang="en-US" sz="3600" dirty="0">
                <a:latin typeface="Times New Roman" panose="02020603050405020304" pitchFamily="18" charset="0"/>
                <a:ea typeface="华文行楷" panose="02010800040101010101" pitchFamily="2" charset="-122"/>
              </a:rPr>
              <a:t>现</a:t>
            </a:r>
            <a:r>
              <a:rPr kumimoji="1" lang="zh-CN" altLang="en-US" sz="3600" dirty="0" smtClean="0">
                <a:latin typeface="Times New Roman" panose="02020603050405020304" pitchFamily="18" charset="0"/>
                <a:ea typeface="华文行楷" panose="02010800040101010101" pitchFamily="2" charset="-122"/>
              </a:rPr>
              <a:t>有</a:t>
            </a:r>
            <a:r>
              <a:rPr kumimoji="1" lang="zh-CN" altLang="en-US" sz="3600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水</a:t>
            </a:r>
            <a:r>
              <a:rPr kumimoji="1" lang="zh-CN" altLang="en-US" sz="3600" u="sng" dirty="0">
                <a:solidFill>
                  <a:srgbClr val="FF0000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、盐水、食醋、白糖、食盐、铝柱、铜柱 </a:t>
            </a:r>
            <a:r>
              <a:rPr kumimoji="1" lang="zh-CN" altLang="en-US" sz="3600" dirty="0">
                <a:latin typeface="Times New Roman" panose="02020603050405020304" pitchFamily="18" charset="0"/>
                <a:ea typeface="华文行楷" panose="02010800040101010101" pitchFamily="2" charset="-122"/>
              </a:rPr>
              <a:t>等</a:t>
            </a:r>
            <a:r>
              <a:rPr kumimoji="1" lang="zh-CN" altLang="en-US" sz="3600" dirty="0">
                <a:latin typeface="Times New Roman" panose="02020603050405020304" pitchFamily="18" charset="0"/>
              </a:rPr>
              <a:t>物质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11125" y="5199380"/>
            <a:ext cx="689229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l"/>
            <a:r>
              <a:rPr kumimoji="1" lang="en-US" altLang="zh-CN" sz="3200">
                <a:latin typeface="华文行楷" panose="02010800040101010101" pitchFamily="2" charset="-122"/>
                <a:ea typeface="华文行楷" panose="02010800040101010101" pitchFamily="2" charset="-122"/>
              </a:rPr>
              <a:t>3</a:t>
            </a:r>
            <a:r>
              <a:rPr kumimoji="1" lang="zh-CN" altLang="en-US" sz="3200">
                <a:latin typeface="华文行楷" panose="02010800040101010101" pitchFamily="2" charset="-122"/>
                <a:ea typeface="华文行楷" panose="02010800040101010101" pitchFamily="2" charset="-122"/>
              </a:rPr>
              <a:t>、请你从水、盐水中挑出</a:t>
            </a:r>
            <a:r>
              <a:rPr kumimoji="1" lang="zh-CN" altLang="en-US" sz="400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盐水吗？</a:t>
            </a:r>
          </a:p>
          <a:p>
            <a:pPr algn="l"/>
            <a:r>
              <a:rPr kumimoji="1" lang="zh-CN" altLang="en-US" sz="3200">
                <a:latin typeface="华文行楷" panose="02010800040101010101" pitchFamily="2" charset="-122"/>
                <a:ea typeface="华文行楷" panose="02010800040101010101" pitchFamily="2" charset="-122"/>
              </a:rPr>
              <a:t>，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11125" y="3075623"/>
            <a:ext cx="9032875" cy="126188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l"/>
            <a:r>
              <a:rPr kumimoji="1" lang="en-US" altLang="zh-CN" sz="2400" dirty="0">
                <a:latin typeface="Times New Roman" panose="02020603050405020304" pitchFamily="18" charset="0"/>
              </a:rPr>
              <a:t> 2</a:t>
            </a:r>
            <a:r>
              <a:rPr kumimoji="1" lang="zh-CN" altLang="en-US" sz="3200" dirty="0">
                <a:latin typeface="华文行楷" panose="02010800040101010101" pitchFamily="2" charset="-122"/>
                <a:ea typeface="华文行楷" panose="02010800040101010101" pitchFamily="2" charset="-122"/>
              </a:rPr>
              <a:t>、请你从铝、铜中挑出</a:t>
            </a:r>
            <a:r>
              <a:rPr kumimoji="1" lang="zh-CN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铜吗</a:t>
            </a:r>
            <a:r>
              <a:rPr kumimoji="1" lang="zh-CN" altLang="en-US" sz="3200" dirty="0">
                <a:latin typeface="华文行楷" panose="02010800040101010101" pitchFamily="2" charset="-122"/>
                <a:ea typeface="华文行楷" panose="02010800040101010101" pitchFamily="2" charset="-122"/>
              </a:rPr>
              <a:t>，并说出你的</a:t>
            </a:r>
            <a:r>
              <a:rPr kumimoji="1" lang="zh-CN" altLang="en-US" sz="3600" dirty="0">
                <a:solidFill>
                  <a:srgbClr val="0000FF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鉴别方法</a:t>
            </a:r>
            <a:r>
              <a:rPr kumimoji="1" lang="zh-CN" altLang="en-US" sz="3200" dirty="0">
                <a:latin typeface="华文行楷" panose="02010800040101010101" pitchFamily="2" charset="-122"/>
                <a:ea typeface="华文行楷" panose="02010800040101010101" pitchFamily="2" charset="-122"/>
              </a:rPr>
              <a:t>。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369570" y="1901825"/>
            <a:ext cx="7912735" cy="1260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l"/>
            <a:r>
              <a:rPr kumimoji="1" lang="en-US" altLang="zh-CN" sz="3200">
                <a:latin typeface="华文行楷" panose="02010800040101010101" pitchFamily="2" charset="-122"/>
                <a:ea typeface="华文行楷" panose="02010800040101010101" pitchFamily="2" charset="-122"/>
              </a:rPr>
              <a:t>1</a:t>
            </a:r>
            <a:r>
              <a:rPr kumimoji="1" lang="zh-CN" altLang="en-US" sz="3200">
                <a:latin typeface="华文行楷" panose="02010800040101010101" pitchFamily="2" charset="-122"/>
                <a:ea typeface="华文行楷" panose="02010800040101010101" pitchFamily="2" charset="-122"/>
              </a:rPr>
              <a:t>、请你从水、盐水、食醋中挑出</a:t>
            </a:r>
            <a:r>
              <a:rPr kumimoji="1" lang="zh-CN" altLang="en-US" sz="400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食醋吗</a:t>
            </a:r>
            <a:r>
              <a:rPr kumimoji="1" lang="zh-CN" altLang="en-US" sz="3200">
                <a:latin typeface="华文行楷" panose="02010800040101010101" pitchFamily="2" charset="-122"/>
                <a:ea typeface="华文行楷" panose="02010800040101010101" pitchFamily="2" charset="-122"/>
              </a:rPr>
              <a:t>，</a:t>
            </a:r>
          </a:p>
          <a:p>
            <a:pPr algn="l"/>
            <a:r>
              <a:rPr kumimoji="1" lang="zh-CN" altLang="en-US" sz="3200">
                <a:latin typeface="华文行楷" panose="02010800040101010101" pitchFamily="2" charset="-122"/>
                <a:ea typeface="华文行楷" panose="02010800040101010101" pitchFamily="2" charset="-122"/>
              </a:rPr>
              <a:t>并说出你的</a:t>
            </a:r>
            <a:r>
              <a:rPr kumimoji="1" lang="zh-CN" altLang="en-US" sz="3600">
                <a:solidFill>
                  <a:srgbClr val="0000FF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鉴别方法</a:t>
            </a:r>
            <a:r>
              <a:rPr kumimoji="1" lang="zh-CN" altLang="en-US" sz="3200">
                <a:latin typeface="华文行楷" panose="02010800040101010101" pitchFamily="2" charset="-122"/>
                <a:ea typeface="华文行楷" panose="02010800040101010101" pitchFamily="2" charset="-122"/>
              </a:rPr>
              <a:t>。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88380" y="4253230"/>
            <a:ext cx="8075612" cy="946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/>
            <a:r>
              <a:rPr kumimoji="1" lang="zh-CN" altLang="en-US" sz="2800" b="1" dirty="0">
                <a:latin typeface="Times New Roman" panose="02020603050405020304" pitchFamily="18" charset="0"/>
              </a:rPr>
              <a:t>温馨提示：每种物质都有自己的特性。如：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形状、颜色、气味、味道、软硬度、导电性、导热性</a:t>
            </a:r>
            <a:r>
              <a:rPr kumimoji="1" lang="zh-CN" altLang="en-US" sz="2800" b="1" dirty="0">
                <a:latin typeface="Times New Roman" panose="02020603050405020304" pitchFamily="18" charset="0"/>
              </a:rPr>
              <a:t>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utoUpdateAnimBg="0"/>
      <p:bldP spid="23556" grpId="0" autoUpdateAnimBg="0"/>
      <p:bldP spid="23559" grpId="0" autoUpdateAnimBg="0"/>
      <p:bldP spid="7173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33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458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315075"/>
            <a:ext cx="9144000" cy="533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066800" y="2895600"/>
            <a:ext cx="7608888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4000" b="1" noProof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anose="02010600030101010101" pitchFamily="2" charset="-122"/>
                <a:ea typeface="黑体" panose="02010609060101010101" pitchFamily="49" charset="-122"/>
                <a:cs typeface="+mn-cs"/>
              </a:rPr>
              <a:t>相同体积的不同物质质量不同 ．</a:t>
            </a:r>
            <a:endParaRPr lang="zh-CN" altLang="en-US" sz="4000" b="1" noProof="1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宋体" panose="02010600030101010101" pitchFamily="2" charset="-122"/>
              <a:ea typeface="黑体" panose="02010609060101010101" pitchFamily="49" charset="-122"/>
            </a:endParaRPr>
          </a:p>
        </p:txBody>
      </p:sp>
      <p:pic>
        <p:nvPicPr>
          <p:cNvPr id="8199" name="Picture 7" descr="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8263" y="4103688"/>
            <a:ext cx="914400" cy="838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0" name="Picture 8" descr="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10350" y="4103688"/>
            <a:ext cx="914400" cy="838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462" name="Picture 9" descr="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0825" y="-26987"/>
            <a:ext cx="2413000" cy="1831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900113" y="5334000"/>
            <a:ext cx="7056438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4000" b="1" noProof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相同体积的木块、铁块、铝块</a:t>
            </a:r>
            <a:endParaRPr lang="zh-CN" altLang="en-US" sz="4000" b="1" noProof="1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ea typeface="黑体" panose="02010609060101010101" pitchFamily="49" charset="-122"/>
            </a:endParaRPr>
          </a:p>
        </p:txBody>
      </p:sp>
      <p:sp>
        <p:nvSpPr>
          <p:cNvPr id="8204" name="Rectangle 12">
            <a:hlinkClick r:id="rId7"/>
          </p:cNvPr>
          <p:cNvSpPr/>
          <p:nvPr/>
        </p:nvSpPr>
        <p:spPr>
          <a:xfrm>
            <a:off x="3563938" y="4149725"/>
            <a:ext cx="863600" cy="863600"/>
          </a:xfrm>
          <a:prstGeom prst="rect">
            <a:avLst/>
          </a:prstGeom>
          <a:gradFill rotWithShape="1">
            <a:gsLst>
              <a:gs pos="0">
                <a:srgbClr val="FFA800">
                  <a:alpha val="100000"/>
                </a:srgbClr>
              </a:gs>
              <a:gs pos="6500">
                <a:srgbClr val="825600">
                  <a:alpha val="100000"/>
                </a:srgbClr>
              </a:gs>
              <a:gs pos="14000">
                <a:srgbClr val="FFA800">
                  <a:alpha val="100000"/>
                </a:srgbClr>
              </a:gs>
              <a:gs pos="21001">
                <a:srgbClr val="825600">
                  <a:alpha val="100000"/>
                </a:srgbClr>
              </a:gs>
              <a:gs pos="28500">
                <a:srgbClr val="FFA800">
                  <a:alpha val="100000"/>
                </a:srgbClr>
              </a:gs>
              <a:gs pos="36000">
                <a:srgbClr val="825600">
                  <a:alpha val="100000"/>
                </a:srgbClr>
              </a:gs>
              <a:gs pos="43500">
                <a:srgbClr val="FFA800">
                  <a:alpha val="100000"/>
                </a:srgbClr>
              </a:gs>
              <a:gs pos="50000">
                <a:srgbClr val="825600">
                  <a:alpha val="100000"/>
                </a:srgbClr>
              </a:gs>
              <a:gs pos="56500">
                <a:srgbClr val="FFA800">
                  <a:alpha val="100000"/>
                </a:srgbClr>
              </a:gs>
              <a:gs pos="64000">
                <a:srgbClr val="825600">
                  <a:alpha val="100000"/>
                </a:srgbClr>
              </a:gs>
              <a:gs pos="71500">
                <a:srgbClr val="FFA800">
                  <a:alpha val="100000"/>
                </a:srgbClr>
              </a:gs>
              <a:gs pos="78999">
                <a:srgbClr val="825600">
                  <a:alpha val="100000"/>
                </a:srgbClr>
              </a:gs>
              <a:gs pos="86000">
                <a:srgbClr val="FFA800">
                  <a:alpha val="100000"/>
                </a:srgbClr>
              </a:gs>
              <a:gs pos="93500">
                <a:srgbClr val="825600">
                  <a:alpha val="100000"/>
                </a:srgbClr>
              </a:gs>
              <a:gs pos="100000">
                <a:srgbClr val="FFA800">
                  <a:alpha val="100000"/>
                </a:srgbClr>
              </a:gs>
            </a:gsLst>
            <a:lin ang="27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820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819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70" decel="100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770" decel="100000"/>
                                        <p:tgtEl>
                                          <p:spTgt spid="820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0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70" decel="100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770" decel="100000"/>
                                        <p:tgtEl>
                                          <p:spTgt spid="820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bldLvl="0" animBg="1"/>
      <p:bldP spid="8203" grpId="0" bldLvl="0" animBg="1"/>
      <p:bldP spid="8204" grpId="0" bldLvl="0" animBg="1"/>
      <p:bldP spid="8204" grpId="1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350294" y="981076"/>
            <a:ext cx="5083969" cy="181483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3600" b="1" dirty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+mn-ea"/>
              </a:rPr>
              <a:t>探究二：</a:t>
            </a:r>
            <a:r>
              <a:rPr lang="zh-CN" altLang="en-US" sz="3600" b="1" dirty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anose="02010600030101010101" pitchFamily="2" charset="-122"/>
                <a:sym typeface="+mn-ea"/>
              </a:rPr>
              <a:t>用天平测量具有不同体积的相同物质的质量．</a:t>
            </a:r>
            <a:r>
              <a:rPr lang="zh-CN" altLang="en-US" sz="4000" b="1" dirty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+mn-ea"/>
              </a:rPr>
              <a:t> </a:t>
            </a:r>
          </a:p>
        </p:txBody>
      </p:sp>
      <p:pic>
        <p:nvPicPr>
          <p:cNvPr id="6150" name="Picture 6" descr="xt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" y="334645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582295" y="5345430"/>
            <a:ext cx="1851660" cy="5835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3200" b="1" dirty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+mn-ea"/>
              </a:rPr>
              <a:t>托盘天平</a:t>
            </a:r>
          </a:p>
        </p:txBody>
      </p:sp>
      <p:pic>
        <p:nvPicPr>
          <p:cNvPr id="6159" name="Picture 15" descr="6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0350" y="3965575"/>
            <a:ext cx="685800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2569210" y="5345430"/>
            <a:ext cx="1149350" cy="5835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3200" b="1" dirty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+mn-ea"/>
              </a:rPr>
              <a:t>砝码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1421606" y="2446339"/>
            <a:ext cx="928688" cy="10763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3200" b="1" dirty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+mn-ea"/>
              </a:rPr>
              <a:t>器材</a:t>
            </a:r>
          </a:p>
        </p:txBody>
      </p: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4287441" y="5876926"/>
            <a:ext cx="1026319" cy="5835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32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+mn-ea"/>
              </a:rPr>
              <a:t>铁块</a:t>
            </a: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7168515" y="6015355"/>
            <a:ext cx="1431925" cy="5835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4000" b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anose="02010609060101010101" pitchFamily="49" charset="-122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3200" dirty="0">
                <a:latin typeface="+mn-lt"/>
                <a:sym typeface="+mn-ea"/>
              </a:rPr>
              <a:t>铁柱</a:t>
            </a:r>
            <a:r>
              <a:rPr lang="en-US" altLang="zh-CN" sz="3200" dirty="0">
                <a:latin typeface="+mn-lt"/>
                <a:sym typeface="+mn-ea"/>
              </a:rPr>
              <a:t>2</a:t>
            </a:r>
            <a:endParaRPr lang="zh-CN" altLang="en-US" sz="3200" dirty="0">
              <a:latin typeface="+mn-lt"/>
              <a:sym typeface="+mn-ea"/>
            </a:endParaRPr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5381625" y="2239964"/>
            <a:ext cx="1944291" cy="5835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32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+mn-ea"/>
              </a:rPr>
              <a:t>同种物质</a:t>
            </a:r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5781675" y="5876925"/>
            <a:ext cx="1386205" cy="5835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32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+mn-ea"/>
              </a:rPr>
              <a:t>铁柱</a:t>
            </a:r>
            <a:r>
              <a:rPr lang="en-US" altLang="zh-CN" sz="32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+mn-ea"/>
              </a:rPr>
              <a:t>1</a:t>
            </a:r>
            <a:endParaRPr lang="zh-CN" altLang="en-US" sz="3200" b="1" dirty="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sym typeface="+mn-ea"/>
            </a:endParaRPr>
          </a:p>
        </p:txBody>
      </p:sp>
      <p:sp>
        <p:nvSpPr>
          <p:cNvPr id="27" name="AutoShape 25"/>
          <p:cNvSpPr/>
          <p:nvPr/>
        </p:nvSpPr>
        <p:spPr bwMode="auto">
          <a:xfrm rot="5400000">
            <a:off x="6048574" y="1490862"/>
            <a:ext cx="431800" cy="3244453"/>
          </a:xfrm>
          <a:prstGeom prst="leftBrace">
            <a:avLst>
              <a:gd name="adj1" fmla="val 188355"/>
              <a:gd name="adj2" fmla="val 52292"/>
            </a:avLst>
          </a:prstGeom>
          <a:noFill/>
          <a:ln w="88900">
            <a:solidFill>
              <a:srgbClr val="008080"/>
            </a:solidFill>
            <a:round/>
          </a:ln>
        </p:spPr>
        <p:txBody>
          <a:bodyPr wrap="none" anchor="ctr"/>
          <a:lstStyle/>
          <a:p>
            <a:pPr>
              <a:buFont typeface="Wingdings 2" panose="05020102010507070707" pitchFamily="18" charset="2"/>
              <a:buNone/>
            </a:pPr>
            <a:endParaRPr lang="zh-CN" altLang="en-US" sz="2400">
              <a:latin typeface="Times New Roman" panose="02020603050405020304" pitchFamily="18" charset="0"/>
            </a:endParaRPr>
          </a:p>
        </p:txBody>
      </p: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309325" y="458788"/>
            <a:ext cx="5668565" cy="11372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zh-CN" altLang="en-US" sz="3600">
                <a:latin typeface="黑体" panose="02010609060101010101" pitchFamily="49" charset="-122"/>
              </a:rPr>
              <a:t>  </a:t>
            </a:r>
            <a:r>
              <a:rPr lang="zh-CN" altLang="en-US" sz="3200">
                <a:latin typeface="黑体" panose="02010609060101010101" pitchFamily="49" charset="-122"/>
              </a:rPr>
              <a:t>猜一猜，不同体积的铁，质量是否相同？</a:t>
            </a:r>
          </a:p>
        </p:txBody>
      </p:sp>
      <p:pic>
        <p:nvPicPr>
          <p:cNvPr id="30" name="Picture 6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57700" y="5038725"/>
            <a:ext cx="68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7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1534" y="4047808"/>
            <a:ext cx="685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8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15213" y="3379788"/>
            <a:ext cx="685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2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8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1" dur="2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4" dur="2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7" dur="2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ldLvl="0" animBg="1"/>
      <p:bldP spid="6157" grpId="0" bldLvl="0" animBg="1"/>
      <p:bldP spid="6160" grpId="0" bldLvl="0" animBg="1"/>
      <p:bldP spid="6161" grpId="0" bldLvl="0" animBg="1"/>
      <p:bldP spid="23" grpId="0" bldLvl="0" animBg="1"/>
      <p:bldP spid="24" grpId="0" bldLvl="0" animBg="1"/>
      <p:bldP spid="25" grpId="0" bldLvl="0" animBg="1"/>
      <p:bldP spid="26" grpId="0" bldLvl="0" animBg="1"/>
      <p:bldP spid="27" grpId="0" animBg="1"/>
      <p:bldP spid="2" grpId="0"/>
      <p:bldP spid="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571472" y="1214422"/>
          <a:ext cx="6484160" cy="4206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832"/>
                <a:gridCol w="1296832"/>
                <a:gridCol w="1296832"/>
                <a:gridCol w="1538792"/>
                <a:gridCol w="1054872"/>
              </a:tblGrid>
              <a:tr h="2143138">
                <a:tc>
                  <a:txBody>
                    <a:bodyPr/>
                    <a:lstStyle/>
                    <a:p>
                      <a:r>
                        <a:rPr lang="zh-CN" altLang="en-US" sz="1800" dirty="0" smtClean="0"/>
                        <a:t> </a:t>
                      </a:r>
                      <a:r>
                        <a:rPr lang="zh-CN" altLang="en-US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记录  名称</a:t>
                      </a:r>
                      <a:endParaRPr lang="en-US" altLang="zh-CN" sz="2400" dirty="0" smtClean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r>
                        <a:rPr lang="en-US" altLang="zh-CN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   </a:t>
                      </a:r>
                      <a:r>
                        <a:rPr lang="zh-CN" altLang="en-US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数据</a:t>
                      </a:r>
                      <a:endParaRPr lang="en-US" altLang="zh-CN" sz="2400" dirty="0" smtClean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endParaRPr lang="en-US" altLang="zh-CN" sz="2400" dirty="0" smtClean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r>
                        <a:rPr lang="zh-CN" altLang="en-US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研究对象</a:t>
                      </a: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26999" marR="0" marT="36005" marB="4572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</a:pPr>
                      <a:r>
                        <a:rPr lang="zh-CN" altLang="en-US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质量</a:t>
                      </a:r>
                      <a:r>
                        <a:rPr lang="en-US" altLang="zh-CN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m/g</a:t>
                      </a:r>
                    </a:p>
                  </a:txBody>
                  <a:tcPr marL="68577" marR="68577" marT="45727" marB="4572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300000"/>
                        </a:lnSpc>
                      </a:pPr>
                      <a:r>
                        <a:rPr lang="zh-CN" altLang="en-US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体积</a:t>
                      </a:r>
                      <a:r>
                        <a:rPr lang="en-US" altLang="zh-CN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V/cm³</a:t>
                      </a: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比值（质量</a:t>
                      </a:r>
                      <a:r>
                        <a:rPr lang="en-US" altLang="zh-CN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m/V</a:t>
                      </a:r>
                      <a:r>
                        <a:rPr lang="zh-CN" altLang="en-US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体积）</a:t>
                      </a:r>
                      <a:endParaRPr lang="en-US" altLang="zh-CN" sz="2400" dirty="0" smtClean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zh-CN" altLang="en-US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数值      单位</a:t>
                      </a:r>
                      <a:endParaRPr lang="en-US" altLang="zh-CN" sz="2400" dirty="0" smtClean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5400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铁块</a:t>
                      </a: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</a:tr>
              <a:tr h="5400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铁柱</a:t>
                      </a:r>
                      <a:r>
                        <a:rPr lang="en-US" altLang="zh-CN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2400" dirty="0" smtClean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</a:tr>
              <a:tr h="5400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铁柱</a:t>
                      </a:r>
                      <a:r>
                        <a:rPr lang="en-US" altLang="zh-CN" sz="240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altLang="en-US" sz="24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2400" dirty="0" smtClean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68577" marR="68577" marT="45727" marB="45727"/>
                </a:tc>
              </a:tr>
            </a:tbl>
          </a:graphicData>
        </a:graphic>
      </p:graphicFrame>
      <p:cxnSp>
        <p:nvCxnSpPr>
          <p:cNvPr id="7" name="直接连接符 6"/>
          <p:cNvCxnSpPr/>
          <p:nvPr/>
        </p:nvCxnSpPr>
        <p:spPr>
          <a:xfrm>
            <a:off x="428596" y="1714488"/>
            <a:ext cx="1327547" cy="10318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000100" y="1000108"/>
            <a:ext cx="725091" cy="15398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V="1">
            <a:off x="4500562" y="2143116"/>
            <a:ext cx="2722960" cy="95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rot="16200000" flipH="1">
            <a:off x="5517555" y="3037880"/>
            <a:ext cx="922338" cy="154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6287691" y="3602038"/>
            <a:ext cx="803672" cy="12003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buFont typeface="Wingdings 2" panose="05020102010507070707" pitchFamily="18" charset="2"/>
              <a:buNone/>
            </a:pPr>
            <a:r>
              <a:rPr lang="en-US" altLang="zh-CN" sz="2400">
                <a:latin typeface="黑体" panose="02010609060101010101" pitchFamily="49" charset="-122"/>
              </a:rPr>
              <a:t>g/cm³</a:t>
            </a:r>
            <a:endParaRPr lang="zh-CN" altLang="en-US" sz="2400">
              <a:latin typeface="黑体" panose="02010609060101010101" pitchFamily="49" charset="-122"/>
            </a:endParaRPr>
          </a:p>
          <a:p>
            <a:pPr algn="ctr">
              <a:buFont typeface="Wingdings 2" panose="05020102010507070707" pitchFamily="18" charset="2"/>
              <a:buNone/>
            </a:pPr>
            <a:endParaRPr lang="zh-CN" altLang="en-US" sz="2400">
              <a:latin typeface="黑体" panose="02010609060101010101" pitchFamily="49" charset="-122"/>
            </a:endParaRPr>
          </a:p>
        </p:txBody>
      </p:sp>
      <p:sp>
        <p:nvSpPr>
          <p:cNvPr id="12" name="文本框 11"/>
          <p:cNvSpPr txBox="1">
            <a:spLocks noChangeArrowheads="1"/>
          </p:cNvSpPr>
          <p:nvPr/>
        </p:nvSpPr>
        <p:spPr bwMode="auto">
          <a:xfrm>
            <a:off x="6287691" y="4156076"/>
            <a:ext cx="803672" cy="12003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buFont typeface="Wingdings 2" panose="05020102010507070707" pitchFamily="18" charset="2"/>
              <a:buNone/>
            </a:pPr>
            <a:r>
              <a:rPr lang="en-US" altLang="zh-CN" sz="2400">
                <a:latin typeface="黑体" panose="02010609060101010101" pitchFamily="49" charset="-122"/>
              </a:rPr>
              <a:t>g/cm³</a:t>
            </a:r>
            <a:endParaRPr lang="zh-CN" altLang="en-US" sz="2400">
              <a:latin typeface="黑体" panose="02010609060101010101" pitchFamily="49" charset="-122"/>
            </a:endParaRPr>
          </a:p>
          <a:p>
            <a:pPr algn="ctr">
              <a:buFont typeface="Wingdings 2" panose="05020102010507070707" pitchFamily="18" charset="2"/>
              <a:buNone/>
            </a:pPr>
            <a:endParaRPr lang="zh-CN" altLang="en-US" sz="2400">
              <a:latin typeface="黑体" panose="02010609060101010101" pitchFamily="49" charset="-122"/>
            </a:endParaRPr>
          </a:p>
        </p:txBody>
      </p:sp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6300788" y="4800601"/>
            <a:ext cx="803672" cy="12003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buFont typeface="Wingdings 2" panose="05020102010507070707" pitchFamily="18" charset="2"/>
              <a:buNone/>
            </a:pPr>
            <a:r>
              <a:rPr lang="en-US" altLang="zh-CN" sz="2400">
                <a:latin typeface="黑体" panose="02010609060101010101" pitchFamily="49" charset="-122"/>
              </a:rPr>
              <a:t>g/cm³</a:t>
            </a:r>
            <a:endParaRPr lang="zh-CN" altLang="en-US" sz="2400">
              <a:latin typeface="黑体" panose="02010609060101010101" pitchFamily="49" charset="-122"/>
            </a:endParaRPr>
          </a:p>
          <a:p>
            <a:pPr algn="ctr">
              <a:buFont typeface="Wingdings 2" panose="05020102010507070707" pitchFamily="18" charset="2"/>
              <a:buNone/>
            </a:pPr>
            <a:endParaRPr lang="zh-CN" altLang="en-US" sz="2400">
              <a:latin typeface="黑体" panose="02010609060101010101" pitchFamily="49" charset="-122"/>
            </a:endParaRPr>
          </a:p>
        </p:txBody>
      </p:sp>
      <p:sp>
        <p:nvSpPr>
          <p:cNvPr id="20519" name="文本框 14"/>
          <p:cNvSpPr txBox="1">
            <a:spLocks noChangeArrowheads="1"/>
          </p:cNvSpPr>
          <p:nvPr/>
        </p:nvSpPr>
        <p:spPr bwMode="auto">
          <a:xfrm>
            <a:off x="361950" y="5743576"/>
            <a:ext cx="7534275" cy="83099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zh-CN" altLang="en-US" sz="2400">
                <a:latin typeface="黑体" panose="02010609060101010101" pitchFamily="49" charset="-122"/>
              </a:rPr>
              <a:t>不同体积的同种物质，其质量</a:t>
            </a:r>
            <a:r>
              <a:rPr lang="zh-CN" altLang="en-US" sz="2400" u="sng">
                <a:latin typeface="黑体" panose="02010609060101010101" pitchFamily="49" charset="-122"/>
              </a:rPr>
              <a:t>        </a:t>
            </a:r>
            <a:r>
              <a:rPr lang="zh-CN" altLang="en-US" sz="2400">
                <a:latin typeface="黑体" panose="02010609060101010101" pitchFamily="49" charset="-122"/>
              </a:rPr>
              <a:t>。其质量和体积的比值</a:t>
            </a:r>
            <a:r>
              <a:rPr lang="zh-CN" altLang="en-US" sz="2400" u="sng">
                <a:latin typeface="黑体" panose="02010609060101010101" pitchFamily="49" charset="-122"/>
              </a:rPr>
              <a:t>        </a:t>
            </a:r>
            <a:r>
              <a:rPr lang="zh-CN" altLang="en-US" sz="2400">
                <a:latin typeface="黑体" panose="02010609060101010101" pitchFamily="49" charset="-122"/>
              </a:rPr>
              <a:t>。 </a:t>
            </a:r>
          </a:p>
        </p:txBody>
      </p:sp>
      <p:sp>
        <p:nvSpPr>
          <p:cNvPr id="16" name="文本框 15"/>
          <p:cNvSpPr txBox="1">
            <a:spLocks noChangeArrowheads="1"/>
          </p:cNvSpPr>
          <p:nvPr/>
        </p:nvSpPr>
        <p:spPr bwMode="auto">
          <a:xfrm>
            <a:off x="4286248" y="5572140"/>
            <a:ext cx="922734" cy="4619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buFont typeface="Wingdings 2" panose="05020102010507070707" pitchFamily="18" charset="2"/>
              <a:buNone/>
            </a:pP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</a:rPr>
              <a:t>不同</a:t>
            </a:r>
          </a:p>
        </p:txBody>
      </p:sp>
      <p:sp>
        <p:nvSpPr>
          <p:cNvPr id="17" name="文本框 16"/>
          <p:cNvSpPr txBox="1">
            <a:spLocks noChangeArrowheads="1"/>
          </p:cNvSpPr>
          <p:nvPr/>
        </p:nvSpPr>
        <p:spPr bwMode="auto">
          <a:xfrm>
            <a:off x="1785918" y="6143644"/>
            <a:ext cx="922734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buFont typeface="Wingdings 2" panose="05020102010507070707" pitchFamily="18" charset="2"/>
              <a:buNone/>
            </a:pP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</a:rPr>
              <a:t>相同</a:t>
            </a:r>
          </a:p>
        </p:txBody>
      </p:sp>
      <p:sp>
        <p:nvSpPr>
          <p:cNvPr id="21" name="文本框 20"/>
          <p:cNvSpPr txBox="1">
            <a:spLocks noChangeArrowheads="1"/>
          </p:cNvSpPr>
          <p:nvPr/>
        </p:nvSpPr>
        <p:spPr bwMode="auto">
          <a:xfrm>
            <a:off x="2214546" y="3500438"/>
            <a:ext cx="1121560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>
              <a:buFont typeface="Wingdings 2" panose="05020102010507070707" pitchFamily="18" charset="2"/>
              <a:buNone/>
            </a:pPr>
            <a:r>
              <a:rPr lang="en-US" altLang="zh-CN" sz="2400" dirty="0">
                <a:latin typeface="黑体" panose="02010609060101010101" pitchFamily="49" charset="-122"/>
              </a:rPr>
              <a:t>121.2</a:t>
            </a:r>
            <a:endParaRPr lang="zh-CN" altLang="en-US" sz="2400" dirty="0">
              <a:latin typeface="黑体" panose="02010609060101010101" pitchFamily="49" charset="-122"/>
            </a:endParaRPr>
          </a:p>
        </p:txBody>
      </p:sp>
      <p:sp>
        <p:nvSpPr>
          <p:cNvPr id="22" name="文本框 21"/>
          <p:cNvSpPr txBox="1">
            <a:spLocks noChangeArrowheads="1"/>
          </p:cNvSpPr>
          <p:nvPr/>
        </p:nvSpPr>
        <p:spPr bwMode="auto">
          <a:xfrm>
            <a:off x="2284810" y="4297363"/>
            <a:ext cx="858430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>
              <a:buFont typeface="Wingdings 2" panose="05020102010507070707" pitchFamily="18" charset="2"/>
              <a:buNone/>
            </a:pPr>
            <a:r>
              <a:rPr lang="en-US" altLang="zh-CN" sz="2400" dirty="0">
                <a:latin typeface="黑体" panose="02010609060101010101" pitchFamily="49" charset="-122"/>
              </a:rPr>
              <a:t>78.4</a:t>
            </a:r>
            <a:endParaRPr lang="zh-CN" altLang="en-US" sz="2400" dirty="0">
              <a:latin typeface="黑体" panose="02010609060101010101" pitchFamily="49" charset="-122"/>
            </a:endParaRPr>
          </a:p>
        </p:txBody>
      </p:sp>
      <p:sp>
        <p:nvSpPr>
          <p:cNvPr id="23" name="文本框 22"/>
          <p:cNvSpPr txBox="1">
            <a:spLocks noChangeArrowheads="1"/>
          </p:cNvSpPr>
          <p:nvPr/>
        </p:nvSpPr>
        <p:spPr bwMode="auto">
          <a:xfrm>
            <a:off x="2196704" y="4892676"/>
            <a:ext cx="1160850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>
              <a:buFont typeface="Wingdings 2" panose="05020102010507070707" pitchFamily="18" charset="2"/>
              <a:buNone/>
            </a:pPr>
            <a:r>
              <a:rPr lang="en-US" altLang="zh-CN" sz="2400" dirty="0">
                <a:latin typeface="黑体" panose="02010609060101010101" pitchFamily="49" charset="-122"/>
              </a:rPr>
              <a:t>194.4</a:t>
            </a:r>
            <a:endParaRPr lang="zh-CN" altLang="en-US" sz="2400" dirty="0">
              <a:latin typeface="黑体" panose="02010609060101010101" pitchFamily="49" charset="-122"/>
            </a:endParaRPr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3508772" y="3582988"/>
            <a:ext cx="1023938" cy="8302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buFont typeface="Wingdings 2" panose="05020102010507070707" pitchFamily="18" charset="2"/>
              <a:buNone/>
            </a:pPr>
            <a:r>
              <a:rPr lang="en-US" altLang="zh-CN" sz="2400">
                <a:latin typeface="黑体" panose="02010609060101010101" pitchFamily="49" charset="-122"/>
              </a:rPr>
              <a:t>15.6</a:t>
            </a:r>
            <a:endParaRPr lang="zh-CN" altLang="en-US" sz="2400">
              <a:latin typeface="黑体" panose="02010609060101010101" pitchFamily="49" charset="-122"/>
            </a:endParaRPr>
          </a:p>
          <a:p>
            <a:pPr algn="ctr">
              <a:buFont typeface="Wingdings 2" panose="05020102010507070707" pitchFamily="18" charset="2"/>
              <a:buNone/>
            </a:pPr>
            <a:endParaRPr lang="zh-CN" altLang="en-US" sz="2400"/>
          </a:p>
        </p:txBody>
      </p:sp>
      <p:sp>
        <p:nvSpPr>
          <p:cNvPr id="26" name="文本框 25"/>
          <p:cNvSpPr txBox="1">
            <a:spLocks noChangeArrowheads="1"/>
          </p:cNvSpPr>
          <p:nvPr/>
        </p:nvSpPr>
        <p:spPr bwMode="auto">
          <a:xfrm>
            <a:off x="5143504" y="3571876"/>
            <a:ext cx="753673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en-US" altLang="zh-CN" sz="2400" dirty="0">
                <a:latin typeface="黑体" panose="02010609060101010101" pitchFamily="49" charset="-122"/>
              </a:rPr>
              <a:t>7.8</a:t>
            </a:r>
            <a:endParaRPr lang="zh-CN" altLang="en-US" sz="2400" dirty="0">
              <a:latin typeface="黑体" panose="02010609060101010101" pitchFamily="49" charset="-122"/>
            </a:endParaRPr>
          </a:p>
        </p:txBody>
      </p:sp>
      <p:sp>
        <p:nvSpPr>
          <p:cNvPr id="27" name="文本框 26"/>
          <p:cNvSpPr txBox="1">
            <a:spLocks noChangeArrowheads="1"/>
          </p:cNvSpPr>
          <p:nvPr/>
        </p:nvSpPr>
        <p:spPr bwMode="auto">
          <a:xfrm>
            <a:off x="3484960" y="4213226"/>
            <a:ext cx="1023938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buFont typeface="Wingdings 2" panose="05020102010507070707" pitchFamily="18" charset="2"/>
              <a:buNone/>
            </a:pPr>
            <a:r>
              <a:rPr lang="en-US" altLang="zh-CN" sz="2400">
                <a:latin typeface="黑体" panose="02010609060101010101" pitchFamily="49" charset="-122"/>
              </a:rPr>
              <a:t>10</a:t>
            </a:r>
            <a:endParaRPr lang="zh-CN" altLang="en-US" sz="2400">
              <a:latin typeface="黑体" panose="02010609060101010101" pitchFamily="49" charset="-122"/>
            </a:endParaRPr>
          </a:p>
          <a:p>
            <a:pPr algn="ctr">
              <a:buFont typeface="Wingdings 2" panose="05020102010507070707" pitchFamily="18" charset="2"/>
              <a:buNone/>
            </a:pPr>
            <a:endParaRPr lang="zh-CN" altLang="en-US" sz="2400"/>
          </a:p>
        </p:txBody>
      </p:sp>
      <p:sp>
        <p:nvSpPr>
          <p:cNvPr id="28" name="文本框 27"/>
          <p:cNvSpPr txBox="1">
            <a:spLocks noChangeArrowheads="1"/>
          </p:cNvSpPr>
          <p:nvPr/>
        </p:nvSpPr>
        <p:spPr bwMode="auto">
          <a:xfrm>
            <a:off x="3519487" y="4870451"/>
            <a:ext cx="1023938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buFont typeface="Wingdings 2" panose="05020102010507070707" pitchFamily="18" charset="2"/>
              <a:buNone/>
            </a:pPr>
            <a:r>
              <a:rPr lang="en-US" altLang="zh-CN" sz="2400">
                <a:latin typeface="黑体" panose="02010609060101010101" pitchFamily="49" charset="-122"/>
              </a:rPr>
              <a:t>25.1</a:t>
            </a:r>
            <a:endParaRPr lang="zh-CN" altLang="en-US" sz="2400">
              <a:latin typeface="黑体" panose="02010609060101010101" pitchFamily="49" charset="-122"/>
            </a:endParaRPr>
          </a:p>
          <a:p>
            <a:pPr algn="ctr">
              <a:buFont typeface="Wingdings 2" panose="05020102010507070707" pitchFamily="18" charset="2"/>
              <a:buNone/>
            </a:pPr>
            <a:endParaRPr lang="zh-CN" altLang="en-US" sz="2400"/>
          </a:p>
        </p:txBody>
      </p:sp>
      <p:sp>
        <p:nvSpPr>
          <p:cNvPr id="29" name="文本框 28"/>
          <p:cNvSpPr txBox="1">
            <a:spLocks noChangeArrowheads="1"/>
          </p:cNvSpPr>
          <p:nvPr/>
        </p:nvSpPr>
        <p:spPr bwMode="auto">
          <a:xfrm>
            <a:off x="5032772" y="4213226"/>
            <a:ext cx="1110864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en-US" altLang="zh-CN" sz="2400" dirty="0">
                <a:latin typeface="黑体" panose="02010609060101010101" pitchFamily="49" charset="-122"/>
              </a:rPr>
              <a:t>7.76</a:t>
            </a:r>
            <a:endParaRPr lang="zh-CN" altLang="en-US" sz="2400" dirty="0">
              <a:latin typeface="黑体" panose="02010609060101010101" pitchFamily="49" charset="-122"/>
            </a:endParaRPr>
          </a:p>
        </p:txBody>
      </p:sp>
      <p:sp>
        <p:nvSpPr>
          <p:cNvPr id="30" name="文本框 29"/>
          <p:cNvSpPr txBox="1">
            <a:spLocks noChangeArrowheads="1"/>
          </p:cNvSpPr>
          <p:nvPr/>
        </p:nvSpPr>
        <p:spPr bwMode="auto">
          <a:xfrm>
            <a:off x="5043488" y="4870451"/>
            <a:ext cx="957272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en-US" altLang="zh-CN" sz="2400" dirty="0">
                <a:latin typeface="黑体" panose="02010609060101010101" pitchFamily="49" charset="-122"/>
              </a:rPr>
              <a:t>7.74</a:t>
            </a:r>
            <a:endParaRPr lang="zh-CN" altLang="en-US" sz="2400" dirty="0">
              <a:latin typeface="黑体" panose="02010609060101010101" pitchFamily="49" charset="-122"/>
            </a:endParaRPr>
          </a:p>
        </p:txBody>
      </p:sp>
      <p:sp>
        <p:nvSpPr>
          <p:cNvPr id="20531" name="文本框 31"/>
          <p:cNvSpPr txBox="1">
            <a:spLocks noChangeArrowheads="1"/>
          </p:cNvSpPr>
          <p:nvPr/>
        </p:nvSpPr>
        <p:spPr bwMode="auto">
          <a:xfrm>
            <a:off x="500034" y="285728"/>
            <a:ext cx="4143404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zh-CN" altLang="en-US" sz="3600">
                <a:latin typeface="黑体" panose="02010609060101010101" pitchFamily="49" charset="-122"/>
              </a:rPr>
              <a:t>实验数据记录表：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6" grpId="0"/>
      <p:bldP spid="17" grpId="0"/>
      <p:bldP spid="21" grpId="0"/>
      <p:bldP spid="22" grpId="0"/>
      <p:bldP spid="23" grpId="0"/>
      <p:bldP spid="24" grpId="0"/>
      <p:bldP spid="26" grpId="0"/>
      <p:bldP spid="27" grpId="0"/>
      <p:bldP spid="28" grpId="0"/>
      <p:bldP spid="29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Box 1"/>
          <p:cNvSpPr txBox="1">
            <a:spLocks noChangeArrowheads="1"/>
          </p:cNvSpPr>
          <p:nvPr/>
        </p:nvSpPr>
        <p:spPr bwMode="auto">
          <a:xfrm>
            <a:off x="1000100" y="357166"/>
            <a:ext cx="2714644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0" hangingPunct="0">
              <a:buFontTx/>
              <a:buNone/>
              <a:defRPr/>
            </a:pP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sym typeface="+mn-ea"/>
              </a:rPr>
              <a:t>实验证明：</a:t>
            </a:r>
          </a:p>
        </p:txBody>
      </p:sp>
      <p:sp>
        <p:nvSpPr>
          <p:cNvPr id="21506" name="TextBox 8"/>
          <p:cNvSpPr txBox="1">
            <a:spLocks noChangeArrowheads="1"/>
          </p:cNvSpPr>
          <p:nvPr/>
        </p:nvSpPr>
        <p:spPr bwMode="auto">
          <a:xfrm>
            <a:off x="500002" y="1000108"/>
            <a:ext cx="8643998" cy="163121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indent="457200" algn="ctr" eaLnBrk="0" hangingPunct="0"/>
            <a:r>
              <a:rPr lang="zh-CN" altLang="en-US" sz="2400" dirty="0">
                <a:latin typeface="黑体" panose="02010609060101010101" pitchFamily="49" charset="-122"/>
              </a:rPr>
              <a:t>由同种物质组成的物体的质量与其体积的比值是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</a:rPr>
              <a:t>一定</a:t>
            </a:r>
            <a:r>
              <a:rPr lang="zh-CN" altLang="en-US" sz="2400" dirty="0">
                <a:latin typeface="黑体" panose="02010609060101010101" pitchFamily="49" charset="-122"/>
              </a:rPr>
              <a:t>的，由不同种物质组成的物体的质量与其体积的比值之</a:t>
            </a: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49" charset="-122"/>
              </a:rPr>
              <a:t>一般不同</a:t>
            </a:r>
            <a:r>
              <a:rPr lang="zh-CN" altLang="en-US" sz="2400" dirty="0">
                <a:latin typeface="黑体" panose="02010609060101010101" pitchFamily="49" charset="-122"/>
              </a:rPr>
              <a:t>。因此</a:t>
            </a:r>
            <a:r>
              <a:rPr lang="en-US" altLang="zh-CN" sz="2400" dirty="0">
                <a:latin typeface="黑体" panose="02010609060101010101" pitchFamily="49" charset="-122"/>
              </a:rPr>
              <a:t>,</a:t>
            </a:r>
            <a:r>
              <a:rPr lang="zh-CN" altLang="en-US" sz="2400" dirty="0">
                <a:latin typeface="黑体" panose="02010609060101010101" pitchFamily="49" charset="-122"/>
              </a:rPr>
              <a:t>这个比值就反映了物质的一种</a:t>
            </a:r>
            <a:r>
              <a:rPr lang="zh-CN" altLang="en-US" sz="3600" dirty="0">
                <a:solidFill>
                  <a:srgbClr val="FF0000"/>
                </a:solidFill>
                <a:latin typeface="黑体" panose="02010609060101010101" pitchFamily="49" charset="-122"/>
              </a:rPr>
              <a:t>特性</a:t>
            </a:r>
            <a:r>
              <a:rPr lang="zh-CN" altLang="en-US" sz="2400" dirty="0">
                <a:latin typeface="黑体" panose="02010609060101010101" pitchFamily="49" charset="-122"/>
              </a:rPr>
              <a:t>。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838200" y="2601914"/>
            <a:ext cx="7273529" cy="19383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 2" panose="05020102010507070707" pitchFamily="18" charset="2"/>
              <a:buNone/>
            </a:pPr>
            <a:r>
              <a:rPr lang="zh-CN" altLang="en-US" sz="2400" dirty="0">
                <a:latin typeface="黑体" panose="02010609060101010101" pitchFamily="49" charset="-122"/>
              </a:rPr>
              <a:t>密度的定义：</a:t>
            </a:r>
          </a:p>
          <a:p>
            <a:pPr>
              <a:spcBef>
                <a:spcPct val="50000"/>
              </a:spcBef>
              <a:buFont typeface="Wingdings 2" panose="05020102010507070707" pitchFamily="18" charset="2"/>
              <a:buNone/>
            </a:pPr>
            <a:r>
              <a:rPr lang="zh-CN" altLang="en-US" sz="2400" dirty="0">
                <a:latin typeface="黑体" panose="02010609060101010101" pitchFamily="49" charset="-122"/>
              </a:rPr>
              <a:t>   在物理学中，把由某种物质组成的物体的质量与其体积的比叫做这种物质的密度。</a:t>
            </a:r>
            <a:endParaRPr lang="en-US" altLang="zh-CN" sz="2400" dirty="0">
              <a:latin typeface="黑体" panose="02010609060101010101" pitchFamily="49" charset="-122"/>
            </a:endParaRPr>
          </a:p>
          <a:p>
            <a:pPr>
              <a:spcBef>
                <a:spcPct val="50000"/>
              </a:spcBef>
              <a:buFont typeface="Wingdings 2" panose="05020102010507070707" pitchFamily="18" charset="2"/>
              <a:buNone/>
            </a:pPr>
            <a:r>
              <a:rPr lang="zh-CN" altLang="en-US" sz="2400" dirty="0">
                <a:latin typeface="黑体" panose="02010609060101010101" pitchFamily="49" charset="-122"/>
              </a:rPr>
              <a:t>表示符号：</a:t>
            </a:r>
            <a:r>
              <a:rPr lang="en-US" altLang="zh-CN" sz="2400" i="1" dirty="0">
                <a:latin typeface="黑体" panose="02010609060101010101" pitchFamily="49" charset="-122"/>
              </a:rPr>
              <a:t>ρ</a:t>
            </a:r>
            <a:endParaRPr lang="zh-CN" altLang="en-US" sz="2400" dirty="0">
              <a:latin typeface="黑体" panose="02010609060101010101" pitchFamily="49" charset="-122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838200" y="4618039"/>
            <a:ext cx="3482579" cy="460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宋体" panose="02010600030101010101" pitchFamily="2" charset="-122"/>
                <a:sym typeface="+mn-ea"/>
              </a:rPr>
              <a:t>密度的公式：</a:t>
            </a:r>
            <a:r>
              <a:rPr lang="zh-CN" alt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+mn-ea"/>
              </a:rPr>
              <a:t> 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354931" y="5156201"/>
          <a:ext cx="4057650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3" imgW="34747200" imgH="10058400" progId="Equation.3">
                  <p:embed/>
                </p:oleObj>
              </mc:Choice>
              <mc:Fallback>
                <p:oleObj r:id="rId3" imgW="34747200" imgH="10058400" progId="Equation.3">
                  <p:embed/>
                  <p:pic>
                    <p:nvPicPr>
                      <p:cNvPr id="0" name="Object 11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54931" y="5156201"/>
                        <a:ext cx="4057650" cy="1082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5412582" y="6008689"/>
            <a:ext cx="3698081" cy="83099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buSzPct val="50000"/>
            </a:pPr>
            <a:r>
              <a:rPr lang="el-GR" altLang="zh-CN" sz="2400" b="1">
                <a:latin typeface="黑体" panose="02010609060101010101" pitchFamily="49" charset="-122"/>
                <a:sym typeface="黑体" panose="02010609060101010101" pitchFamily="49" charset="-122"/>
              </a:rPr>
              <a:t>ρ</a:t>
            </a:r>
            <a:r>
              <a:rPr lang="en-US" altLang="zh-CN" sz="2400" b="1">
                <a:latin typeface="黑体" panose="02010609060101010101" pitchFamily="49" charset="-122"/>
                <a:sym typeface="黑体" panose="02010609060101010101" pitchFamily="49" charset="-122"/>
              </a:rPr>
              <a:t>—</a:t>
            </a:r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密度</a:t>
            </a:r>
            <a:r>
              <a:rPr lang="en-US" altLang="zh-CN" sz="2400" b="1">
                <a:latin typeface="黑体" panose="02010609060101010101" pitchFamily="49" charset="-122"/>
                <a:sym typeface="黑体" panose="02010609060101010101" pitchFamily="49" charset="-122"/>
              </a:rPr>
              <a:t>—</a:t>
            </a:r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千克每立方米（</a:t>
            </a:r>
            <a:r>
              <a:rPr lang="en-US" altLang="zh-CN" sz="2400" b="1">
                <a:latin typeface="黑体" panose="02010609060101010101" pitchFamily="49" charset="-122"/>
                <a:sym typeface="黑体" panose="02010609060101010101" pitchFamily="49" charset="-122"/>
              </a:rPr>
              <a:t>kg/mᵌ</a:t>
            </a:r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）</a:t>
            </a: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5426869" y="4681538"/>
            <a:ext cx="3259931" cy="4619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ß"/>
              <a:defRPr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Þ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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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 2" panose="05020102010507070707" pitchFamily="18" charset="2"/>
              <a:buChar char="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kumimoji="1" lang="en-US" altLang="zh-CN" sz="2400" b="1" dirty="0" smtClean="0">
                <a:latin typeface="+mn-ea"/>
                <a:sym typeface="+mn-ea"/>
              </a:rPr>
              <a:t>m—</a:t>
            </a:r>
            <a:r>
              <a:rPr kumimoji="1" lang="zh-CN" altLang="en-US" sz="2400" b="1" dirty="0" smtClean="0">
                <a:latin typeface="+mn-ea"/>
                <a:sym typeface="+mn-ea"/>
              </a:rPr>
              <a:t>质量</a:t>
            </a:r>
            <a:r>
              <a:rPr kumimoji="1" lang="en-US" altLang="zh-CN" sz="2400" b="1" dirty="0" smtClean="0">
                <a:latin typeface="+mn-ea"/>
                <a:sym typeface="+mn-ea"/>
              </a:rPr>
              <a:t>—</a:t>
            </a:r>
            <a:r>
              <a:rPr kumimoji="1" lang="zh-CN" altLang="en-US" sz="2400" b="1" dirty="0" smtClean="0">
                <a:latin typeface="+mn-ea"/>
                <a:sym typeface="+mn-ea"/>
              </a:rPr>
              <a:t>千克（</a:t>
            </a:r>
            <a:r>
              <a:rPr kumimoji="1" lang="en-US" altLang="zh-CN" sz="2400" b="1" dirty="0" smtClean="0">
                <a:latin typeface="+mn-ea"/>
                <a:sym typeface="+mn-ea"/>
              </a:rPr>
              <a:t>kg</a:t>
            </a:r>
            <a:r>
              <a:rPr kumimoji="1" lang="zh-CN" altLang="en-US" sz="2400" b="1" dirty="0" smtClean="0">
                <a:latin typeface="+mn-ea"/>
                <a:sym typeface="+mn-ea"/>
              </a:rPr>
              <a:t>）</a:t>
            </a:r>
          </a:p>
        </p:txBody>
      </p:sp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5426869" y="5338763"/>
            <a:ext cx="2902744" cy="83099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buSzPct val="50000"/>
            </a:pPr>
            <a:r>
              <a:rPr lang="en-US" altLang="zh-CN" sz="2400" b="1">
                <a:latin typeface="黑体" panose="02010609060101010101" pitchFamily="49" charset="-122"/>
                <a:sym typeface="黑体" panose="02010609060101010101" pitchFamily="49" charset="-122"/>
              </a:rPr>
              <a:t>v—</a:t>
            </a:r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体积</a:t>
            </a:r>
            <a:r>
              <a:rPr lang="en-US" altLang="zh-CN" sz="2400" b="1">
                <a:latin typeface="黑体" panose="02010609060101010101" pitchFamily="49" charset="-122"/>
                <a:sym typeface="黑体" panose="02010609060101010101" pitchFamily="49" charset="-122"/>
              </a:rPr>
              <a:t>—</a:t>
            </a:r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立方米（</a:t>
            </a:r>
            <a:r>
              <a:rPr lang="en-US" altLang="zh-CN" sz="2400" b="1">
                <a:latin typeface="黑体" panose="02010609060101010101" pitchFamily="49" charset="-122"/>
                <a:sym typeface="黑体" panose="02010609060101010101" pitchFamily="49" charset="-122"/>
              </a:rPr>
              <a:t>mᵌ</a:t>
            </a:r>
            <a:r>
              <a:rPr lang="zh-CN" altLang="en-US" sz="2400" b="1">
                <a:latin typeface="黑体" panose="02010609060101010101" pitchFamily="49" charset="-122"/>
                <a:sym typeface="黑体" panose="02010609060101010101" pitchFamily="49" charset="-122"/>
              </a:rPr>
              <a:t>）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72396" y="2071678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</a:rPr>
              <a:t>密度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/>
      <p:bldP spid="21506" grpId="0"/>
      <p:bldP spid="10" grpId="0"/>
      <p:bldP spid="11" grpId="0"/>
      <p:bldP spid="7" grpId="0"/>
      <p:bldP spid="8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3"/>
          <p:cNvSpPr txBox="1">
            <a:spLocks noChangeArrowheads="1"/>
          </p:cNvSpPr>
          <p:nvPr/>
        </p:nvSpPr>
        <p:spPr bwMode="auto">
          <a:xfrm>
            <a:off x="5275263" y="701675"/>
            <a:ext cx="24828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密度的单位：</a:t>
            </a: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3662363" y="1319213"/>
            <a:ext cx="5181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密度的单位由质量和体积的单位组成</a:t>
            </a:r>
          </a:p>
        </p:txBody>
      </p:sp>
      <p:grpSp>
        <p:nvGrpSpPr>
          <p:cNvPr id="2" name="Group 39"/>
          <p:cNvGrpSpPr/>
          <p:nvPr/>
        </p:nvGrpSpPr>
        <p:grpSpPr bwMode="auto">
          <a:xfrm>
            <a:off x="3570288" y="2422525"/>
            <a:ext cx="5495925" cy="762000"/>
            <a:chOff x="0" y="0"/>
            <a:chExt cx="3462" cy="480"/>
          </a:xfrm>
        </p:grpSpPr>
        <p:sp>
          <p:nvSpPr>
            <p:cNvPr id="30724" name="Oval 6"/>
            <p:cNvSpPr>
              <a:spLocks noChangeArrowheads="1"/>
            </p:cNvSpPr>
            <p:nvPr/>
          </p:nvSpPr>
          <p:spPr bwMode="auto">
            <a:xfrm>
              <a:off x="0" y="0"/>
              <a:ext cx="3251" cy="48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725" name="Text Box 7"/>
            <p:cNvSpPr txBox="1">
              <a:spLocks noChangeArrowheads="1"/>
            </p:cNvSpPr>
            <p:nvPr/>
          </p:nvSpPr>
          <p:spPr bwMode="auto">
            <a:xfrm>
              <a:off x="74" y="102"/>
              <a:ext cx="3388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zh-CN" alt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千克</a:t>
              </a:r>
              <a:r>
                <a:rPr 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/</a:t>
              </a:r>
              <a:r>
                <a:rPr lang="zh-CN" alt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米</a:t>
              </a:r>
              <a:r>
                <a:rPr lang="en-US" sz="2400" b="1" baseline="30000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3</a:t>
              </a:r>
              <a:r>
                <a:rPr 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  </a:t>
              </a:r>
              <a:r>
                <a:rPr lang="zh-CN" alt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读作：</a:t>
              </a:r>
              <a:r>
                <a:rPr lang="zh-CN" altLang="en-US" sz="2400" b="1">
                  <a:solidFill>
                    <a:srgbClr val="0000FF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“</a:t>
              </a:r>
              <a:r>
                <a:rPr lang="zh-CN" altLang="en-US" sz="2400" b="1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千克每立方米</a:t>
              </a:r>
              <a:r>
                <a:rPr lang="zh-CN" altLang="en-US" sz="2400" b="1">
                  <a:solidFill>
                    <a:srgbClr val="0000FF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”</a:t>
              </a:r>
              <a:endParaRPr lang="zh-CN" altLang="en-US" sz="2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3" name="Group 40"/>
          <p:cNvGrpSpPr/>
          <p:nvPr/>
        </p:nvGrpSpPr>
        <p:grpSpPr bwMode="auto">
          <a:xfrm>
            <a:off x="3686175" y="3267075"/>
            <a:ext cx="5049838" cy="839788"/>
            <a:chOff x="0" y="0"/>
            <a:chExt cx="3181" cy="529"/>
          </a:xfrm>
        </p:grpSpPr>
        <p:sp>
          <p:nvSpPr>
            <p:cNvPr id="30727" name="Oval 9"/>
            <p:cNvSpPr>
              <a:spLocks noChangeArrowheads="1"/>
            </p:cNvSpPr>
            <p:nvPr/>
          </p:nvSpPr>
          <p:spPr bwMode="auto">
            <a:xfrm>
              <a:off x="0" y="0"/>
              <a:ext cx="3146" cy="5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728" name="Text Box 10"/>
            <p:cNvSpPr txBox="1">
              <a:spLocks noChangeArrowheads="1"/>
            </p:cNvSpPr>
            <p:nvPr/>
          </p:nvSpPr>
          <p:spPr bwMode="auto">
            <a:xfrm>
              <a:off x="126" y="141"/>
              <a:ext cx="305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zh-CN" alt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克</a:t>
              </a:r>
              <a:r>
                <a:rPr 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/</a:t>
              </a:r>
              <a:r>
                <a:rPr lang="zh-CN" alt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厘米</a:t>
              </a:r>
              <a:r>
                <a:rPr lang="en-US" sz="2400" b="1" baseline="30000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3</a:t>
              </a:r>
              <a:r>
                <a:rPr lang="zh-CN" alt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读作：</a:t>
              </a:r>
              <a:r>
                <a:rPr lang="zh-CN" altLang="en-US" sz="2400" b="1">
                  <a:solidFill>
                    <a:srgbClr val="0000FF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“</a:t>
              </a:r>
              <a:r>
                <a:rPr lang="zh-CN" altLang="en-US" sz="2400" b="1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克每立方厘米</a:t>
              </a:r>
              <a:r>
                <a:rPr lang="zh-CN" altLang="en-US" sz="2400" b="1">
                  <a:solidFill>
                    <a:srgbClr val="0000FF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”</a:t>
              </a:r>
              <a:endParaRPr lang="zh-CN" altLang="en-US" sz="2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4" name="Group 11"/>
          <p:cNvGrpSpPr/>
          <p:nvPr/>
        </p:nvGrpSpPr>
        <p:grpSpPr bwMode="auto">
          <a:xfrm>
            <a:off x="4300538" y="4237038"/>
            <a:ext cx="4256087" cy="788987"/>
            <a:chOff x="0" y="0"/>
            <a:chExt cx="3456" cy="672"/>
          </a:xfrm>
        </p:grpSpPr>
        <p:sp>
          <p:nvSpPr>
            <p:cNvPr id="30730" name="AutoShape 12"/>
            <p:cNvSpPr>
              <a:spLocks noChangeArrowheads="1"/>
            </p:cNvSpPr>
            <p:nvPr/>
          </p:nvSpPr>
          <p:spPr bwMode="auto">
            <a:xfrm>
              <a:off x="0" y="0"/>
              <a:ext cx="3024" cy="672"/>
            </a:xfrm>
            <a:prstGeom prst="flowChartAlternateProcess">
              <a:avLst/>
            </a:prstGeom>
            <a:noFill/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731" name="Text Box 13"/>
            <p:cNvSpPr txBox="1">
              <a:spLocks noChangeArrowheads="1"/>
            </p:cNvSpPr>
            <p:nvPr/>
          </p:nvSpPr>
          <p:spPr bwMode="auto">
            <a:xfrm>
              <a:off x="95" y="192"/>
              <a:ext cx="3361" cy="38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1</a:t>
              </a:r>
              <a:r>
                <a:rPr lang="zh-CN" alt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克</a:t>
              </a:r>
              <a:r>
                <a:rPr 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/</a:t>
              </a:r>
              <a:r>
                <a:rPr lang="zh-CN" alt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厘米</a:t>
              </a:r>
              <a:r>
                <a:rPr lang="en-US" sz="2400" b="1" baseline="30000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3</a:t>
              </a:r>
              <a:r>
                <a:rPr 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=10</a:t>
              </a:r>
              <a:r>
                <a:rPr lang="en-US" sz="2400" b="1" baseline="30000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3</a:t>
              </a:r>
              <a:r>
                <a:rPr lang="zh-CN" alt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千克</a:t>
              </a:r>
              <a:r>
                <a:rPr 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/</a:t>
              </a:r>
              <a:r>
                <a:rPr lang="zh-CN" alt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米</a:t>
              </a:r>
              <a:r>
                <a:rPr lang="en-US" sz="2400" b="1" baseline="30000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3</a:t>
              </a:r>
              <a:endParaRPr lang="en-US" sz="2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sp>
        <p:nvSpPr>
          <p:cNvPr id="19469" name="Text Box 14"/>
          <p:cNvSpPr txBox="1">
            <a:spLocks noChangeArrowheads="1"/>
          </p:cNvSpPr>
          <p:nvPr/>
        </p:nvSpPr>
        <p:spPr bwMode="auto">
          <a:xfrm>
            <a:off x="3856038" y="1892300"/>
            <a:ext cx="4754562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那么密度是单位应该是什么？</a:t>
            </a:r>
          </a:p>
        </p:txBody>
      </p:sp>
      <p:grpSp>
        <p:nvGrpSpPr>
          <p:cNvPr id="5" name="Group 15"/>
          <p:cNvGrpSpPr/>
          <p:nvPr/>
        </p:nvGrpSpPr>
        <p:grpSpPr bwMode="auto">
          <a:xfrm>
            <a:off x="4246563" y="5251450"/>
            <a:ext cx="4413250" cy="846138"/>
            <a:chOff x="0" y="0"/>
            <a:chExt cx="2928" cy="672"/>
          </a:xfrm>
        </p:grpSpPr>
        <p:sp>
          <p:nvSpPr>
            <p:cNvPr id="30734" name="AutoShape 16"/>
            <p:cNvSpPr>
              <a:spLocks noChangeArrowheads="1"/>
            </p:cNvSpPr>
            <p:nvPr/>
          </p:nvSpPr>
          <p:spPr bwMode="auto">
            <a:xfrm>
              <a:off x="0" y="0"/>
              <a:ext cx="2562" cy="672"/>
            </a:xfrm>
            <a:prstGeom prst="flowChartAlternateProcess">
              <a:avLst/>
            </a:prstGeom>
            <a:noFill/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735" name="Text Box 17"/>
            <p:cNvSpPr txBox="1">
              <a:spLocks noChangeArrowheads="1"/>
            </p:cNvSpPr>
            <p:nvPr/>
          </p:nvSpPr>
          <p:spPr bwMode="auto">
            <a:xfrm>
              <a:off x="81" y="192"/>
              <a:ext cx="2847" cy="36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1</a:t>
              </a:r>
              <a:r>
                <a:rPr lang="zh-CN" alt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千克</a:t>
              </a:r>
              <a:r>
                <a:rPr 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/</a:t>
              </a:r>
              <a:r>
                <a:rPr lang="zh-CN" alt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米</a:t>
              </a:r>
              <a:r>
                <a:rPr lang="en-US" sz="2400" b="1" baseline="30000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3 </a:t>
              </a:r>
              <a:r>
                <a:rPr 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=10</a:t>
              </a:r>
              <a:r>
                <a:rPr lang="en-US" sz="2400" b="1" baseline="30000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-3 </a:t>
              </a:r>
              <a:r>
                <a:rPr lang="zh-CN" alt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克</a:t>
              </a:r>
              <a:r>
                <a:rPr 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/</a:t>
              </a:r>
              <a:r>
                <a:rPr lang="zh-CN" altLang="en-US" sz="2400" b="1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厘米</a:t>
              </a:r>
              <a:r>
                <a:rPr lang="en-US" sz="2400" b="1" baseline="30000">
                  <a:solidFill>
                    <a:srgbClr val="0000FF"/>
                  </a:solidFill>
                  <a:latin typeface="楷体_GB2312" pitchFamily="49" charset="-122"/>
                  <a:ea typeface="楷体_GB2312" pitchFamily="49" charset="-122"/>
                </a:rPr>
                <a:t>3</a:t>
              </a:r>
              <a:endParaRPr lang="en-US" sz="2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sp>
        <p:nvSpPr>
          <p:cNvPr id="30736" name="Text Box 18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492125" y="760413"/>
            <a:ext cx="2944813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密度的公式</a:t>
            </a:r>
            <a:r>
              <a:rPr 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:</a:t>
            </a:r>
          </a:p>
        </p:txBody>
      </p:sp>
      <p:graphicFrame>
        <p:nvGraphicFramePr>
          <p:cNvPr id="19474" name="对象 19473"/>
          <p:cNvGraphicFramePr>
            <a:graphicFrameLocks noChangeAspect="1"/>
          </p:cNvGraphicFramePr>
          <p:nvPr/>
        </p:nvGraphicFramePr>
        <p:xfrm>
          <a:off x="496888" y="1531938"/>
          <a:ext cx="3184525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r:id="rId4" imgW="32308800" imgH="15544800" progId="">
                  <p:embed/>
                </p:oleObj>
              </mc:Choice>
              <mc:Fallback>
                <p:oleObj r:id="rId4" imgW="32308800" imgH="15544800" progId="">
                  <p:embed/>
                  <p:pic>
                    <p:nvPicPr>
                      <p:cNvPr id="0" name="对象 19473"/>
                      <p:cNvPicPr>
                        <a:picLocks noChangeAspect="1"/>
                      </p:cNvPicPr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6888" y="1531938"/>
                        <a:ext cx="3184525" cy="8461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22"/>
          <p:cNvGrpSpPr/>
          <p:nvPr/>
        </p:nvGrpSpPr>
        <p:grpSpPr bwMode="auto">
          <a:xfrm>
            <a:off x="407988" y="4200525"/>
            <a:ext cx="3352800" cy="1350963"/>
            <a:chOff x="0" y="0"/>
            <a:chExt cx="2112" cy="851"/>
          </a:xfrm>
        </p:grpSpPr>
        <p:sp>
          <p:nvSpPr>
            <p:cNvPr id="30739" name="Text Box 23"/>
            <p:cNvSpPr txBox="1">
              <a:spLocks noChangeArrowheads="1"/>
            </p:cNvSpPr>
            <p:nvPr/>
          </p:nvSpPr>
          <p:spPr bwMode="auto">
            <a:xfrm>
              <a:off x="552" y="107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m</a:t>
              </a:r>
            </a:p>
          </p:txBody>
        </p:sp>
        <p:sp>
          <p:nvSpPr>
            <p:cNvPr id="30740" name="Text Box 24"/>
            <p:cNvSpPr txBox="1">
              <a:spLocks noChangeArrowheads="1"/>
            </p:cNvSpPr>
            <p:nvPr/>
          </p:nvSpPr>
          <p:spPr bwMode="auto">
            <a:xfrm>
              <a:off x="541" y="405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V</a:t>
              </a:r>
            </a:p>
          </p:txBody>
        </p:sp>
        <p:sp>
          <p:nvSpPr>
            <p:cNvPr id="30741" name="Text Box 25"/>
            <p:cNvSpPr txBox="1">
              <a:spLocks noChangeArrowheads="1"/>
            </p:cNvSpPr>
            <p:nvPr/>
          </p:nvSpPr>
          <p:spPr bwMode="auto">
            <a:xfrm>
              <a:off x="0" y="224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ρ </a:t>
              </a:r>
            </a:p>
          </p:txBody>
        </p:sp>
        <p:sp>
          <p:nvSpPr>
            <p:cNvPr id="30742" name="Text Box 26"/>
            <p:cNvSpPr txBox="1">
              <a:spLocks noChangeArrowheads="1"/>
            </p:cNvSpPr>
            <p:nvPr/>
          </p:nvSpPr>
          <p:spPr bwMode="auto">
            <a:xfrm>
              <a:off x="144" y="251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zh-CN" altLang="en-US" sz="2400" b="1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＝</a:t>
              </a:r>
            </a:p>
          </p:txBody>
        </p:sp>
        <p:sp>
          <p:nvSpPr>
            <p:cNvPr id="30743" name="Line 27"/>
            <p:cNvSpPr>
              <a:spLocks noChangeShapeType="1"/>
            </p:cNvSpPr>
            <p:nvPr/>
          </p:nvSpPr>
          <p:spPr bwMode="auto">
            <a:xfrm>
              <a:off x="489" y="406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744" name="Text Box 28"/>
            <p:cNvSpPr txBox="1">
              <a:spLocks noChangeArrowheads="1"/>
            </p:cNvSpPr>
            <p:nvPr/>
          </p:nvSpPr>
          <p:spPr bwMode="auto">
            <a:xfrm>
              <a:off x="1008" y="0"/>
              <a:ext cx="110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m=ρV</a:t>
              </a:r>
            </a:p>
          </p:txBody>
        </p:sp>
        <p:sp>
          <p:nvSpPr>
            <p:cNvPr id="30745" name="Text Box 29"/>
            <p:cNvSpPr txBox="1">
              <a:spLocks noChangeArrowheads="1"/>
            </p:cNvSpPr>
            <p:nvPr/>
          </p:nvSpPr>
          <p:spPr bwMode="auto">
            <a:xfrm>
              <a:off x="1442" y="313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m</a:t>
              </a:r>
            </a:p>
          </p:txBody>
        </p:sp>
        <p:sp>
          <p:nvSpPr>
            <p:cNvPr id="30746" name="Text Box 30"/>
            <p:cNvSpPr txBox="1">
              <a:spLocks noChangeArrowheads="1"/>
            </p:cNvSpPr>
            <p:nvPr/>
          </p:nvSpPr>
          <p:spPr bwMode="auto">
            <a:xfrm>
              <a:off x="1411" y="563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ρ</a:t>
              </a:r>
            </a:p>
          </p:txBody>
        </p:sp>
        <p:sp>
          <p:nvSpPr>
            <p:cNvPr id="30747" name="Text Box 31"/>
            <p:cNvSpPr txBox="1">
              <a:spLocks noChangeArrowheads="1"/>
            </p:cNvSpPr>
            <p:nvPr/>
          </p:nvSpPr>
          <p:spPr bwMode="auto">
            <a:xfrm>
              <a:off x="995" y="459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V </a:t>
              </a:r>
            </a:p>
          </p:txBody>
        </p:sp>
        <p:sp>
          <p:nvSpPr>
            <p:cNvPr id="30748" name="Text Box 32"/>
            <p:cNvSpPr txBox="1">
              <a:spLocks noChangeArrowheads="1"/>
            </p:cNvSpPr>
            <p:nvPr/>
          </p:nvSpPr>
          <p:spPr bwMode="auto">
            <a:xfrm>
              <a:off x="1118" y="457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zh-CN" altLang="en-US" sz="2400" b="1">
                  <a:solidFill>
                    <a:srgbClr val="FF0000"/>
                  </a:solidFill>
                  <a:latin typeface="楷体_GB2312" pitchFamily="49" charset="-122"/>
                  <a:ea typeface="楷体_GB2312" pitchFamily="49" charset="-122"/>
                </a:rPr>
                <a:t>＝</a:t>
              </a:r>
            </a:p>
          </p:txBody>
        </p:sp>
        <p:sp>
          <p:nvSpPr>
            <p:cNvPr id="30749" name="Line 33"/>
            <p:cNvSpPr>
              <a:spLocks noChangeShapeType="1"/>
            </p:cNvSpPr>
            <p:nvPr/>
          </p:nvSpPr>
          <p:spPr bwMode="auto">
            <a:xfrm>
              <a:off x="1428" y="612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750" name="AutoShape 34"/>
            <p:cNvSpPr/>
            <p:nvPr/>
          </p:nvSpPr>
          <p:spPr bwMode="auto">
            <a:xfrm>
              <a:off x="881" y="162"/>
              <a:ext cx="80" cy="480"/>
            </a:xfrm>
            <a:prstGeom prst="leftBrace">
              <a:avLst>
                <a:gd name="adj1" fmla="val 50000"/>
                <a:gd name="adj2" fmla="val 50000"/>
              </a:avLst>
            </a:prstGeom>
            <a:noFill/>
            <a:ln w="19050">
              <a:solidFill>
                <a:srgbClr val="CC00FF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7" name="Group 42"/>
          <p:cNvGrpSpPr/>
          <p:nvPr/>
        </p:nvGrpSpPr>
        <p:grpSpPr bwMode="auto">
          <a:xfrm>
            <a:off x="650875" y="2808288"/>
            <a:ext cx="1447800" cy="895350"/>
            <a:chOff x="0" y="0"/>
            <a:chExt cx="912" cy="564"/>
          </a:xfrm>
        </p:grpSpPr>
        <p:sp>
          <p:nvSpPr>
            <p:cNvPr id="30752" name="AutoShape 36"/>
            <p:cNvSpPr>
              <a:spLocks noChangeArrowheads="1"/>
            </p:cNvSpPr>
            <p:nvPr/>
          </p:nvSpPr>
          <p:spPr bwMode="auto">
            <a:xfrm>
              <a:off x="0" y="0"/>
              <a:ext cx="912" cy="528"/>
            </a:xfrm>
            <a:prstGeom prst="flowChartAlternateProcess">
              <a:avLst/>
            </a:prstGeom>
            <a:noFill/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753" name="Rectangle 37"/>
            <p:cNvSpPr>
              <a:spLocks noChangeArrowheads="1"/>
            </p:cNvSpPr>
            <p:nvPr/>
          </p:nvSpPr>
          <p:spPr bwMode="auto">
            <a:xfrm>
              <a:off x="0" y="110"/>
              <a:ext cx="524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00FF"/>
                  </a:solidFill>
                  <a:latin typeface="Times New Roman" panose="02020603050405020304" pitchFamily="18" charset="0"/>
                </a:rPr>
                <a:t>ρ </a:t>
              </a:r>
              <a:r>
                <a:rPr lang="en-US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=</a:t>
              </a:r>
            </a:p>
          </p:txBody>
        </p:sp>
        <p:graphicFrame>
          <p:nvGraphicFramePr>
            <p:cNvPr id="30754" name="对象 19490"/>
            <p:cNvGraphicFramePr>
              <a:graphicFrameLocks noChangeAspect="1"/>
            </p:cNvGraphicFramePr>
            <p:nvPr/>
          </p:nvGraphicFramePr>
          <p:xfrm>
            <a:off x="541" y="11"/>
            <a:ext cx="254" cy="5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4" r:id="rId6" imgW="6705600" imgH="14630400" progId="">
                    <p:embed/>
                  </p:oleObj>
                </mc:Choice>
                <mc:Fallback>
                  <p:oleObj r:id="rId6" imgW="6705600" imgH="14630400" progId="">
                    <p:embed/>
                    <p:pic>
                      <p:nvPicPr>
                        <p:cNvPr id="0" name="对象 19490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541" y="11"/>
                          <a:ext cx="254" cy="5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  <p:bldP spid="1946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1331119" y="476250"/>
            <a:ext cx="6451997" cy="575542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70C0"/>
                </a:solidFill>
                <a:latin typeface="黑体" panose="02010609060101010101" pitchFamily="49" charset="-122"/>
                <a:sym typeface="黑体" panose="02010609060101010101" pitchFamily="49" charset="-122"/>
              </a:rPr>
              <a:t>密度的说明：</a:t>
            </a:r>
          </a:p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0070C0"/>
                </a:solidFill>
                <a:latin typeface="黑体" panose="02010609060101010101" pitchFamily="49" charset="-122"/>
                <a:sym typeface="黑体" panose="02010609060101010101" pitchFamily="49" charset="-122"/>
              </a:rPr>
              <a:t>1.</a:t>
            </a:r>
            <a:r>
              <a:rPr lang="zh-CN" altLang="en-US" sz="3200" b="1">
                <a:solidFill>
                  <a:srgbClr val="0070C0"/>
                </a:solidFill>
                <a:latin typeface="黑体" panose="02010609060101010101" pitchFamily="49" charset="-122"/>
                <a:sym typeface="黑体" panose="02010609060101010101" pitchFamily="49" charset="-122"/>
              </a:rPr>
              <a:t>密度是物质的特性之一，不同的物质密度一般不同；</a:t>
            </a:r>
          </a:p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0070C0"/>
                </a:solidFill>
                <a:latin typeface="黑体" panose="02010609060101010101" pitchFamily="49" charset="-122"/>
                <a:sym typeface="黑体" panose="02010609060101010101" pitchFamily="49" charset="-122"/>
              </a:rPr>
              <a:t>2.</a:t>
            </a:r>
            <a:r>
              <a:rPr lang="zh-CN" altLang="en-US" sz="3200" b="1">
                <a:solidFill>
                  <a:srgbClr val="0070C0"/>
                </a:solidFill>
                <a:latin typeface="黑体" panose="02010609060101010101" pitchFamily="49" charset="-122"/>
                <a:sym typeface="黑体" panose="02010609060101010101" pitchFamily="49" charset="-122"/>
              </a:rPr>
              <a:t>每种物质都有一定的密度，同种物质在相同状态（温度、压强）的密度是不变的。</a:t>
            </a:r>
          </a:p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0070C0"/>
                </a:solidFill>
                <a:latin typeface="黑体" panose="02010609060101010101" pitchFamily="49" charset="-122"/>
                <a:sym typeface="黑体" panose="02010609060101010101" pitchFamily="49" charset="-122"/>
              </a:rPr>
              <a:t>3.“</a:t>
            </a:r>
            <a:r>
              <a:rPr lang="zh-CN" altLang="en-US" sz="3200" b="1">
                <a:solidFill>
                  <a:srgbClr val="0070C0"/>
                </a:solidFill>
                <a:latin typeface="黑体" panose="02010609060101010101" pitchFamily="49" charset="-122"/>
                <a:sym typeface="黑体" panose="02010609060101010101" pitchFamily="49" charset="-122"/>
              </a:rPr>
              <a:t>特性”与“属性”：属性不需要附加条件，如物体的形状、状态、温度、位置和质量没有关系；而特性是需要附加条件的。</a:t>
            </a:r>
            <a:endParaRPr lang="en-US" altLang="zh-CN" sz="3200" b="1">
              <a:solidFill>
                <a:srgbClr val="0070C0"/>
              </a:solidFill>
              <a:latin typeface="黑体" panose="02010609060101010101" pitchFamily="49" charset="-122"/>
              <a:sym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矩形 22529"/>
          <p:cNvSpPr>
            <a:spLocks noChangeArrowheads="1"/>
          </p:cNvSpPr>
          <p:nvPr/>
        </p:nvSpPr>
        <p:spPr bwMode="auto">
          <a:xfrm>
            <a:off x="685800" y="1143000"/>
            <a:ext cx="7789863" cy="44799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sz="6000" dirty="0">
                <a:latin typeface="Times New Roman" panose="02020603050405020304" pitchFamily="18" charset="0"/>
                <a:ea typeface="华文行楷" panose="02010800040101010101" pitchFamily="2" charset="-122"/>
              </a:rPr>
              <a:t>想一想：</a:t>
            </a:r>
          </a:p>
          <a:p>
            <a:r>
              <a:rPr lang="zh-CN" sz="6000" dirty="0">
                <a:latin typeface="Times New Roman" panose="02020603050405020304" pitchFamily="18" charset="0"/>
              </a:rPr>
              <a:t>你能解释出它们的</a:t>
            </a:r>
          </a:p>
          <a:p>
            <a:r>
              <a:rPr lang="zh-CN" sz="6000" dirty="0">
                <a:latin typeface="Times New Roman" panose="02020603050405020304" pitchFamily="18" charset="0"/>
              </a:rPr>
              <a:t>物理意义吗？</a:t>
            </a:r>
          </a:p>
          <a:p>
            <a:r>
              <a:rPr lang="zh-CN" sz="5400" b="1" dirty="0">
                <a:latin typeface="宋体" panose="02010600030101010101" pitchFamily="2" charset="-122"/>
              </a:rPr>
              <a:t>7.9×10</a:t>
            </a:r>
            <a:r>
              <a:rPr lang="zh-CN" sz="5400" b="1" baseline="30000" dirty="0">
                <a:latin typeface="宋体" panose="02010600030101010101" pitchFamily="2" charset="-122"/>
              </a:rPr>
              <a:t>3</a:t>
            </a:r>
            <a:r>
              <a:rPr lang="zh-CN" sz="5400" b="1" dirty="0">
                <a:latin typeface="宋体" panose="02010600030101010101" pitchFamily="2" charset="-122"/>
              </a:rPr>
              <a:t>㎏/m</a:t>
            </a:r>
            <a:r>
              <a:rPr lang="zh-CN" sz="5400" b="1" baseline="30000" dirty="0">
                <a:latin typeface="宋体" panose="02010600030101010101" pitchFamily="2" charset="-122"/>
              </a:rPr>
              <a:t>3</a:t>
            </a:r>
          </a:p>
          <a:p>
            <a:r>
              <a:rPr lang="zh-CN" sz="5400" b="1" dirty="0">
                <a:latin typeface="宋体" panose="02010600030101010101" pitchFamily="2" charset="-122"/>
              </a:rPr>
              <a:t>2.7g/cm</a:t>
            </a:r>
            <a:r>
              <a:rPr lang="zh-CN" sz="5400" b="1" baseline="30000" dirty="0">
                <a:latin typeface="宋体" panose="02010600030101010101" pitchFamily="2" charset="-122"/>
              </a:rPr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Text Box 4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133600"/>
            <a:ext cx="7558088" cy="4114800"/>
          </a:xfrm>
        </p:spPr>
        <p:txBody>
          <a:bodyPr/>
          <a:lstStyle/>
          <a:p>
            <a:pPr eaLnBrk="0" hangingPunct="0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密度的含义</a:t>
            </a:r>
            <a:r>
              <a:rPr lang="zh-CN" altLang="en-US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</a:p>
          <a:p>
            <a:pPr eaLnBrk="0" hangingPunct="0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铁的密度为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7.9</a:t>
            </a:r>
            <a:r>
              <a:rPr lang="en-US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×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r>
              <a:rPr lang="en-US" altLang="zh-CN" baseline="30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kg/m</a:t>
            </a:r>
            <a:r>
              <a:rPr lang="en-US" altLang="zh-CN" baseline="30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的含义</a:t>
            </a:r>
            <a:r>
              <a:rPr lang="zh-CN" altLang="en-US" dirty="0" smtClean="0">
                <a:solidFill>
                  <a:schemeClr val="bg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</a:p>
          <a:p>
            <a:pPr eaLnBrk="0" hangingPunct="0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立方米的铁的质量为</a:t>
            </a:r>
            <a:r>
              <a:rPr lang="en-US" altLang="zh-CN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7.9</a:t>
            </a:r>
            <a:r>
              <a:rPr lang="en-US" altLang="en-US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×</a:t>
            </a:r>
            <a:r>
              <a:rPr lang="en-US" altLang="zh-CN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r>
              <a:rPr lang="en-US" altLang="zh-CN" baseline="30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en-US" altLang="zh-CN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kg.</a:t>
            </a:r>
          </a:p>
          <a:p>
            <a:pPr eaLnBrk="0" hangingPunct="0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思考：水的密度为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1.0g/cm</a:t>
            </a:r>
            <a:r>
              <a:rPr lang="en-US" altLang="zh-CN" baseline="30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的含义是什么？</a:t>
            </a:r>
          </a:p>
          <a:p>
            <a:pPr eaLnBrk="0" hangingPunct="0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表示：</a:t>
            </a:r>
            <a:r>
              <a:rPr lang="en-US" altLang="zh-CN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立方厘米的水的质量为</a:t>
            </a:r>
            <a:r>
              <a:rPr lang="en-US" altLang="zh-CN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1.0g.</a:t>
            </a:r>
          </a:p>
          <a:p>
            <a:pPr eaLnBrk="0" hangingPunct="0">
              <a:spcBef>
                <a:spcPct val="50000"/>
              </a:spcBef>
              <a:buFont typeface="Arial" panose="020B0604020202020204" pitchFamily="34" charset="0"/>
              <a:buNone/>
            </a:pPr>
            <a:endParaRPr lang="en-US" altLang="zh-CN" dirty="0" smtClean="0">
              <a:solidFill>
                <a:schemeClr val="bg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794" name="Rectangle 8"/>
          <p:cNvSpPr>
            <a:spLocks noChangeArrowheads="1"/>
          </p:cNvSpPr>
          <p:nvPr/>
        </p:nvSpPr>
        <p:spPr bwMode="auto">
          <a:xfrm>
            <a:off x="395288" y="549275"/>
            <a:ext cx="8604250" cy="150810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b="1" dirty="0">
                <a:latin typeface="黑体" panose="02010609060101010101" pitchFamily="49" charset="-122"/>
              </a:rPr>
              <a:t>回忆：</a:t>
            </a:r>
          </a:p>
          <a:p>
            <a:r>
              <a:rPr lang="en-US" altLang="zh-CN" sz="3200" b="1" dirty="0">
                <a:latin typeface="黑体" panose="02010609060101010101" pitchFamily="49" charset="-122"/>
              </a:rPr>
              <a:t>1m/s:</a:t>
            </a:r>
            <a:r>
              <a:rPr lang="zh-CN" altLang="en-US" sz="3200" b="1" dirty="0">
                <a:latin typeface="黑体" panose="02010609060101010101" pitchFamily="49" charset="-122"/>
              </a:rPr>
              <a:t>表示物体在一秒内走了</a:t>
            </a:r>
            <a:r>
              <a:rPr lang="en-US" altLang="zh-CN" sz="3200" b="1" dirty="0">
                <a:latin typeface="黑体" panose="02010609060101010101" pitchFamily="49" charset="-122"/>
              </a:rPr>
              <a:t>1m.</a:t>
            </a:r>
          </a:p>
          <a:p>
            <a:endParaRPr lang="en-US" altLang="zh-CN" sz="2800" b="1" dirty="0">
              <a:solidFill>
                <a:schemeClr val="bg2"/>
              </a:solidFill>
              <a:latin typeface="黑体" panose="02010609060101010101" pitchFamily="49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9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9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9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9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98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3"/>
          <p:cNvSpPr txBox="1">
            <a:spLocks noChangeArrowheads="1"/>
          </p:cNvSpPr>
          <p:nvPr/>
        </p:nvSpPr>
        <p:spPr bwMode="auto">
          <a:xfrm>
            <a:off x="774700" y="1211263"/>
            <a:ext cx="7513638" cy="476438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230000"/>
              </a:lnSpc>
            </a:pP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分析</a:t>
            </a:r>
            <a:r>
              <a:rPr 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: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密度公式</a:t>
            </a:r>
            <a:r>
              <a:rPr 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ρ=m/v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，表示某种物质的密度是由它的质量与它的体积比值决定的，所以我们说密度是物质本身的</a:t>
            </a:r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</a:rPr>
              <a:t>性质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，</a:t>
            </a:r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</a:rPr>
              <a:t>同种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物质的密度是</a:t>
            </a:r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</a:rPr>
              <a:t>相同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的。不能简单的说物质的密度</a:t>
            </a:r>
            <a:r>
              <a:rPr 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ρ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与质量</a:t>
            </a:r>
            <a:r>
              <a:rPr 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m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成正比，与体积</a:t>
            </a:r>
            <a:r>
              <a:rPr 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v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成反比。</a:t>
            </a:r>
          </a:p>
        </p:txBody>
      </p:sp>
      <p:pic>
        <p:nvPicPr>
          <p:cNvPr id="34818" name="Picture 4" descr="2688161_101832007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0538" y="5380038"/>
            <a:ext cx="81740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4"/>
          <p:cNvSpPr txBox="1">
            <a:spLocks noChangeArrowheads="1"/>
          </p:cNvSpPr>
          <p:nvPr/>
        </p:nvSpPr>
        <p:spPr bwMode="auto">
          <a:xfrm>
            <a:off x="866775" y="1365250"/>
            <a:ext cx="7437438" cy="25749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70000"/>
              </a:lnSpc>
            </a:pPr>
            <a:r>
              <a:rPr 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      </a:t>
            </a:r>
            <a:r>
              <a:rPr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分析：由密度的定义式 </a:t>
            </a:r>
            <a:r>
              <a:rPr 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ρ=m/v </a:t>
            </a:r>
            <a:r>
              <a:rPr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可知：当水倒掉一半时，表示质量和体积均减少一半，这时它们的比值仍不会变化。所以剩下的水密度是不变的。类似于：</a:t>
            </a:r>
          </a:p>
        </p:txBody>
      </p:sp>
      <p:graphicFrame>
        <p:nvGraphicFramePr>
          <p:cNvPr id="35842" name="Object 5"/>
          <p:cNvGraphicFramePr>
            <a:graphicFrameLocks noChangeAspect="1"/>
          </p:cNvGraphicFramePr>
          <p:nvPr/>
        </p:nvGraphicFramePr>
        <p:xfrm>
          <a:off x="1106488" y="1643063"/>
          <a:ext cx="6858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r:id="rId3" imgW="685800" imgH="400050" progId="">
                  <p:embed/>
                </p:oleObj>
              </mc:Choice>
              <mc:Fallback>
                <p:oleObj r:id="rId3" imgW="685800" imgH="400050" progId="">
                  <p:embed/>
                  <p:pic>
                    <p:nvPicPr>
                      <p:cNvPr id="0" name="Object 5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06488" y="1643063"/>
                        <a:ext cx="685800" cy="4000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表格 24579"/>
          <p:cNvGraphicFramePr/>
          <p:nvPr/>
        </p:nvGraphicFramePr>
        <p:xfrm>
          <a:off x="844550" y="4035425"/>
          <a:ext cx="7497763" cy="1828420"/>
        </p:xfrm>
        <a:graphic>
          <a:graphicData uri="http://schemas.openxmlformats.org/drawingml/2006/table">
            <a:tbl>
              <a:tblPr/>
              <a:tblGrid>
                <a:gridCol w="1273175"/>
                <a:gridCol w="1344613"/>
                <a:gridCol w="1484312"/>
                <a:gridCol w="3395663"/>
              </a:tblGrid>
              <a:tr h="530225"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lang="zh-CN" altLang="en-US" sz="24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0000" marR="90000" marT="46800" marB="4680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lang="zh-CN" altLang="en-US" sz="24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质量</a:t>
                      </a:r>
                      <a:r>
                        <a:rPr lang="en-US" altLang="x-none" sz="24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(g)</a:t>
                      </a: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lang="zh-CN" altLang="en-US" sz="24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体积</a:t>
                      </a:r>
                      <a:r>
                        <a:rPr lang="en-US" altLang="x-none" sz="24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(cm</a:t>
                      </a:r>
                      <a:r>
                        <a:rPr lang="en-US" altLang="x-none" sz="2400" b="1" baseline="30000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3</a:t>
                      </a:r>
                      <a:r>
                        <a:rPr lang="en-US" altLang="x-none" sz="24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)</a:t>
                      </a: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lang="zh-CN" altLang="en-US" sz="24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质量</a:t>
                      </a:r>
                      <a:r>
                        <a:rPr lang="en-US" altLang="x-none" sz="24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/</a:t>
                      </a:r>
                      <a:r>
                        <a:rPr lang="zh-CN" altLang="en-US" sz="24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体积</a:t>
                      </a:r>
                      <a:r>
                        <a:rPr lang="en-US" altLang="x-none" sz="24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(g/cm</a:t>
                      </a:r>
                      <a:r>
                        <a:rPr lang="en-US" altLang="x-none" sz="2400" b="1" baseline="30000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3)</a:t>
                      </a:r>
                      <a:endParaRPr lang="en-US" altLang="x-none" sz="2400" b="1" dirty="0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lang="zh-CN" altLang="en-US" sz="2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大铝块</a:t>
                      </a:r>
                    </a:p>
                  </a:txBody>
                  <a:tcPr marL="90000" marR="90000" marT="46800" marB="4680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lang="en-US" altLang="x-none" sz="24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54</a:t>
                      </a: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lang="en-US" altLang="x-none" sz="24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20</a:t>
                      </a: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lang="en-US" altLang="x-none" sz="24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2.7</a:t>
                      </a: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lang="zh-CN" altLang="en-US" sz="2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小铝块</a:t>
                      </a:r>
                    </a:p>
                  </a:txBody>
                  <a:tcPr marL="90000" marR="90000" marT="46800" marB="4680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lang="en-US" altLang="x-none" sz="24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27</a:t>
                      </a: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lang="en-US" altLang="x-none" sz="24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10</a:t>
                      </a: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lang="en-US" altLang="x-none" sz="24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2.7</a:t>
                      </a: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2"/>
          <p:cNvSpPr txBox="1">
            <a:spLocks noChangeArrowheads="1"/>
          </p:cNvSpPr>
          <p:nvPr/>
        </p:nvSpPr>
        <p:spPr bwMode="auto">
          <a:xfrm>
            <a:off x="785786" y="1142984"/>
            <a:ext cx="7858180" cy="30469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4800" b="1" dirty="0">
                <a:latin typeface="黑体" panose="02010609060101010101" pitchFamily="49" charset="-122"/>
              </a:rPr>
              <a:t>日常生活中人们是根</a:t>
            </a:r>
            <a:r>
              <a:rPr lang="zh-CN" altLang="en-US" sz="4800" b="1" dirty="0" smtClean="0">
                <a:latin typeface="黑体" panose="02010609060101010101" pitchFamily="49" charset="-122"/>
              </a:rPr>
              <a:t>据什么</a:t>
            </a:r>
            <a:endParaRPr lang="en-US" altLang="zh-CN" sz="4800" b="1" dirty="0" smtClean="0">
              <a:latin typeface="黑体" panose="02010609060101010101" pitchFamily="49" charset="-122"/>
            </a:endParaRPr>
          </a:p>
          <a:p>
            <a:r>
              <a:rPr lang="zh-CN" altLang="en-US" sz="4800" b="1" dirty="0" smtClean="0">
                <a:latin typeface="黑体" panose="02010609060101010101" pitchFamily="49" charset="-122"/>
              </a:rPr>
              <a:t>来鉴别不同物质的</a:t>
            </a:r>
            <a:r>
              <a:rPr lang="en-US" altLang="zh-CN" sz="4800" b="1" dirty="0" smtClean="0">
                <a:solidFill>
                  <a:schemeClr val="bg2"/>
                </a:solidFill>
                <a:latin typeface="黑体" panose="02010609060101010101" pitchFamily="49" charset="-122"/>
              </a:rPr>
              <a:t>?</a:t>
            </a:r>
            <a:endParaRPr lang="zh-CN" altLang="en-US" sz="4800" b="1" dirty="0" smtClean="0">
              <a:solidFill>
                <a:schemeClr val="bg2"/>
              </a:solidFill>
              <a:latin typeface="黑体" panose="02010609060101010101" pitchFamily="49" charset="-122"/>
            </a:endParaRPr>
          </a:p>
          <a:p>
            <a:endParaRPr lang="zh-CN" altLang="en-US" sz="4800" b="1" dirty="0" smtClean="0">
              <a:solidFill>
                <a:schemeClr val="bg2"/>
              </a:solidFill>
              <a:latin typeface="黑体" panose="02010609060101010101" pitchFamily="49" charset="-122"/>
            </a:endParaRPr>
          </a:p>
          <a:p>
            <a:endParaRPr lang="zh-CN" altLang="en-US" sz="4800" b="1" dirty="0">
              <a:solidFill>
                <a:schemeClr val="bg2"/>
              </a:solidFill>
              <a:latin typeface="黑体" panose="02010609060101010101" pitchFamily="49" charset="-122"/>
            </a:endParaRP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571472" y="3143248"/>
            <a:ext cx="7866979" cy="15696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4800" b="1" dirty="0">
                <a:latin typeface="黑体" panose="02010609060101010101" pitchFamily="49" charset="-122"/>
              </a:rPr>
              <a:t>物质的</a:t>
            </a:r>
            <a:r>
              <a:rPr lang="zh-CN" altLang="en-US" sz="4800" b="1" u="sng" dirty="0">
                <a:solidFill>
                  <a:srgbClr val="FF0000"/>
                </a:solidFill>
                <a:latin typeface="黑体" panose="02010609060101010101" pitchFamily="49" charset="-122"/>
              </a:rPr>
              <a:t>颜色</a:t>
            </a:r>
            <a:r>
              <a:rPr lang="zh-CN" altLang="en-US" sz="4800" b="1" dirty="0" smtClean="0">
                <a:solidFill>
                  <a:schemeClr val="bg2"/>
                </a:solidFill>
                <a:latin typeface="黑体" panose="02010609060101010101" pitchFamily="49" charset="-122"/>
              </a:rPr>
              <a:t>、</a:t>
            </a:r>
            <a:r>
              <a:rPr lang="zh-CN" altLang="en-US" sz="4800" b="1" u="sng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状态、软</a:t>
            </a:r>
            <a:r>
              <a:rPr lang="zh-CN" altLang="en-US" sz="4800" b="1" u="sng" dirty="0">
                <a:solidFill>
                  <a:srgbClr val="FF0000"/>
                </a:solidFill>
                <a:latin typeface="黑体" panose="02010609060101010101" pitchFamily="49" charset="-122"/>
              </a:rPr>
              <a:t>硬</a:t>
            </a:r>
            <a:r>
              <a:rPr lang="zh-CN" altLang="en-US" sz="4800" b="1" dirty="0" smtClean="0">
                <a:solidFill>
                  <a:schemeClr val="bg2"/>
                </a:solidFill>
                <a:latin typeface="黑体" panose="02010609060101010101" pitchFamily="49" charset="-122"/>
              </a:rPr>
              <a:t>、</a:t>
            </a:r>
            <a:endParaRPr lang="en-US" altLang="zh-CN" sz="4800" b="1" dirty="0" smtClean="0">
              <a:solidFill>
                <a:schemeClr val="bg2"/>
              </a:solidFill>
              <a:latin typeface="黑体" panose="02010609060101010101" pitchFamily="49" charset="-122"/>
            </a:endParaRPr>
          </a:p>
          <a:p>
            <a:r>
              <a:rPr lang="zh-CN" altLang="en-US" sz="4800" b="1" u="sng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气</a:t>
            </a:r>
            <a:r>
              <a:rPr lang="zh-CN" altLang="en-US" sz="4800" b="1" u="sng" dirty="0">
                <a:solidFill>
                  <a:srgbClr val="FF0000"/>
                </a:solidFill>
                <a:latin typeface="黑体" panose="02010609060101010101" pitchFamily="49" charset="-122"/>
              </a:rPr>
              <a:t>味</a:t>
            </a:r>
            <a:r>
              <a:rPr lang="zh-CN" altLang="en-US" sz="4800" b="1" dirty="0">
                <a:latin typeface="黑体" panose="02010609060101010101" pitchFamily="49" charset="-122"/>
              </a:rPr>
              <a:t>等</a:t>
            </a:r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538163" y="555625"/>
            <a:ext cx="1946275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</a:rPr>
              <a:t>想一想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86050" y="4071942"/>
            <a:ext cx="4339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/>
              <a:t>这些都是物质的</a:t>
            </a:r>
            <a:r>
              <a:rPr lang="zh-CN" altLang="en-US" sz="3600" dirty="0" smtClean="0">
                <a:solidFill>
                  <a:srgbClr val="FF0000"/>
                </a:solidFill>
              </a:rPr>
              <a:t>特性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9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2"/>
          <p:cNvSpPr txBox="1">
            <a:spLocks noChangeArrowheads="1"/>
          </p:cNvSpPr>
          <p:nvPr/>
        </p:nvSpPr>
        <p:spPr bwMode="auto">
          <a:xfrm>
            <a:off x="2413000" y="815975"/>
            <a:ext cx="48196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利用比例关系解密度问题 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690563" y="1252538"/>
            <a:ext cx="7418387" cy="1187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（</a:t>
            </a:r>
            <a:r>
              <a:rPr 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）同一种物质，密度相同，体积大的质量也大，物质的质量跟它的体积成正比。即</a:t>
            </a:r>
            <a:r>
              <a:rPr 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: ρ</a:t>
            </a:r>
            <a:r>
              <a:rPr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一定</a:t>
            </a:r>
            <a:r>
              <a:rPr 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,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835025" y="2501900"/>
            <a:ext cx="7399338" cy="17351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(2)</a:t>
            </a:r>
            <a:r>
              <a:rPr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不同的物质，密度不同，在体积相同的情况下，密度大的质量也大，物质的质量跟它的密度成正比。即：当</a:t>
            </a:r>
            <a:r>
              <a:rPr 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V</a:t>
            </a:r>
            <a:r>
              <a:rPr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一定时</a:t>
            </a:r>
            <a:r>
              <a:rPr 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,</a:t>
            </a:r>
          </a:p>
        </p:txBody>
      </p:sp>
      <p:graphicFrame>
        <p:nvGraphicFramePr>
          <p:cNvPr id="27653" name="内容占位符 27652"/>
          <p:cNvGraphicFramePr>
            <a:graphicFrameLocks noGrp="1" noChangeAspect="1"/>
          </p:cNvGraphicFramePr>
          <p:nvPr>
            <p:ph idx="4294967295"/>
          </p:nvPr>
        </p:nvGraphicFramePr>
        <p:xfrm>
          <a:off x="6523038" y="1865313"/>
          <a:ext cx="998537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r:id="rId3" imgW="24688800" imgH="17678400" progId="">
                  <p:embed/>
                </p:oleObj>
              </mc:Choice>
              <mc:Fallback>
                <p:oleObj r:id="rId3" imgW="24688800" imgH="17678400" progId="">
                  <p:embed/>
                  <p:pic>
                    <p:nvPicPr>
                      <p:cNvPr id="0" name="内容占位符 27652"/>
                      <p:cNvPicPr>
                        <a:picLocks noGrp="1"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23038" y="1865313"/>
                        <a:ext cx="998537" cy="7143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4" name="对象 27653"/>
          <p:cNvGraphicFramePr>
            <a:graphicFrameLocks noChangeAspect="1"/>
          </p:cNvGraphicFramePr>
          <p:nvPr/>
        </p:nvGraphicFramePr>
        <p:xfrm>
          <a:off x="3076575" y="3684588"/>
          <a:ext cx="973138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r:id="rId5" imgW="24079200" imgH="17678400" progId="">
                  <p:embed/>
                </p:oleObj>
              </mc:Choice>
              <mc:Fallback>
                <p:oleObj r:id="rId5" imgW="24079200" imgH="17678400" progId="">
                  <p:embed/>
                  <p:pic>
                    <p:nvPicPr>
                      <p:cNvPr id="0" name="对象 27653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76575" y="3684588"/>
                        <a:ext cx="973138" cy="7159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873125" y="4330700"/>
            <a:ext cx="7575550" cy="17351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(3)</a:t>
            </a:r>
            <a:r>
              <a:rPr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不同的物质，密度不同，在质量相同的情况下，密度大的体积反而小。物体的体积跟它的密度成反比，即：当</a:t>
            </a:r>
            <a:r>
              <a:rPr 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m</a:t>
            </a:r>
            <a:r>
              <a:rPr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一定时， </a:t>
            </a:r>
          </a:p>
        </p:txBody>
      </p:sp>
      <p:graphicFrame>
        <p:nvGraphicFramePr>
          <p:cNvPr id="27656" name="对象 27655"/>
          <p:cNvGraphicFramePr>
            <a:graphicFrameLocks noChangeAspect="1"/>
          </p:cNvGraphicFramePr>
          <p:nvPr/>
        </p:nvGraphicFramePr>
        <p:xfrm>
          <a:off x="3140075" y="5497513"/>
          <a:ext cx="9525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r:id="rId7" imgW="22860000" imgH="17678400" progId="">
                  <p:embed/>
                </p:oleObj>
              </mc:Choice>
              <mc:Fallback>
                <p:oleObj r:id="rId7" imgW="22860000" imgH="17678400" progId="">
                  <p:embed/>
                  <p:pic>
                    <p:nvPicPr>
                      <p:cNvPr id="0" name="对象 27655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40075" y="5497513"/>
                        <a:ext cx="952500" cy="736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/>
      <p:bldP spid="27652" grpId="0"/>
      <p:bldP spid="276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图片 4097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4356"/>
            <a:ext cx="4000528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6" name="矩形 4098"/>
          <p:cNvSpPr>
            <a:spLocks noChangeArrowheads="1"/>
          </p:cNvSpPr>
          <p:nvPr/>
        </p:nvSpPr>
        <p:spPr bwMode="auto">
          <a:xfrm>
            <a:off x="0" y="4643446"/>
            <a:ext cx="4957770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sz="3600" b="1" dirty="0">
                <a:solidFill>
                  <a:srgbClr val="0000FF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是金条还是镀铜铁条？</a:t>
            </a:r>
          </a:p>
        </p:txBody>
      </p:sp>
      <p:pic>
        <p:nvPicPr>
          <p:cNvPr id="5" name="图片 614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928670"/>
            <a:ext cx="481014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矩形 6146"/>
          <p:cNvSpPr>
            <a:spLocks noChangeArrowheads="1"/>
          </p:cNvSpPr>
          <p:nvPr/>
        </p:nvSpPr>
        <p:spPr bwMode="auto">
          <a:xfrm>
            <a:off x="4786314" y="4643446"/>
            <a:ext cx="4786346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sz="3600" b="1" dirty="0">
                <a:solidFill>
                  <a:srgbClr val="0000FF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是银制品还是不锈钢？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50"/>
          <p:cNvSpPr txBox="1">
            <a:spLocks noChangeArrowheads="1"/>
          </p:cNvSpPr>
          <p:nvPr/>
        </p:nvSpPr>
        <p:spPr bwMode="auto">
          <a:xfrm>
            <a:off x="107504" y="1844824"/>
            <a:ext cx="8928992" cy="11264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sz="4800" b="1" dirty="0">
                <a:solidFill>
                  <a:srgbClr val="00B05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zh-CN" altLang="en-US" sz="4800" b="1" dirty="0" smtClean="0">
                <a:solidFill>
                  <a:srgbClr val="00B050"/>
                </a:solidFill>
                <a:latin typeface="隶书" pitchFamily="49" charset="-122"/>
                <a:ea typeface="隶书" pitchFamily="49" charset="-122"/>
              </a:rPr>
              <a:t>第三节 </a:t>
            </a:r>
            <a:r>
              <a:rPr lang="zh-CN" altLang="en-US" sz="4800" b="1" dirty="0">
                <a:solidFill>
                  <a:srgbClr val="00B050"/>
                </a:solidFill>
                <a:latin typeface="隶书" pitchFamily="49" charset="-122"/>
                <a:ea typeface="隶书" pitchFamily="49" charset="-122"/>
              </a:rPr>
              <a:t>科学探究：物质的密度</a:t>
            </a:r>
          </a:p>
        </p:txBody>
      </p:sp>
      <p:pic>
        <p:nvPicPr>
          <p:cNvPr id="8195" name="Picture 57" descr="u=2214134963,2640381470&amp;fm=0&amp;gp=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8130" y="3518797"/>
            <a:ext cx="3062288" cy="3182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59" descr="u=4201776821,186093414&amp;fm=0&amp;gp=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3559084"/>
            <a:ext cx="2304256" cy="3110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文本框 1"/>
          <p:cNvSpPr txBox="1">
            <a:spLocks noChangeArrowheads="1"/>
          </p:cNvSpPr>
          <p:nvPr/>
        </p:nvSpPr>
        <p:spPr bwMode="auto">
          <a:xfrm>
            <a:off x="320675" y="130175"/>
            <a:ext cx="4512774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ea typeface="行楷体" pitchFamily="49" charset="-122"/>
              </a:rPr>
              <a:t>沪科版物理八年级教学课件</a:t>
            </a:r>
          </a:p>
        </p:txBody>
      </p:sp>
      <p:sp>
        <p:nvSpPr>
          <p:cNvPr id="8199" name="文本框 2"/>
          <p:cNvSpPr txBox="1">
            <a:spLocks noChangeArrowheads="1"/>
          </p:cNvSpPr>
          <p:nvPr/>
        </p:nvSpPr>
        <p:spPr bwMode="auto">
          <a:xfrm>
            <a:off x="1485900" y="836712"/>
            <a:ext cx="5419725" cy="8302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4800" b="1" dirty="0">
                <a:solidFill>
                  <a:srgbClr val="00B050"/>
                </a:solidFill>
                <a:ea typeface="行楷体" pitchFamily="49" charset="-122"/>
              </a:rPr>
              <a:t>第五章  质量与密度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文本框 99"/>
          <p:cNvSpPr txBox="1">
            <a:spLocks noChangeArrowheads="1"/>
          </p:cNvSpPr>
          <p:nvPr/>
        </p:nvSpPr>
        <p:spPr bwMode="auto">
          <a:xfrm>
            <a:off x="368300" y="1435100"/>
            <a:ext cx="8110538" cy="3692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indent="266700">
              <a:lnSpc>
                <a:spcPct val="150000"/>
              </a:lnSpc>
            </a:pPr>
            <a:r>
              <a:rPr lang="en-US" altLang="zh-CN" sz="3200" dirty="0">
                <a:latin typeface="Times New Roman" panose="02020603050405020304" pitchFamily="18" charset="0"/>
              </a:rPr>
              <a:t>           </a:t>
            </a:r>
            <a:r>
              <a:rPr lang="en-US" altLang="zh-CN" sz="3200" b="1" dirty="0">
                <a:latin typeface="Times New Roman" panose="02020603050405020304" pitchFamily="18" charset="0"/>
              </a:rPr>
              <a:t>                      </a:t>
            </a:r>
            <a:r>
              <a:rPr lang="zh-CN" altLang="en-US" sz="3200" b="1" dirty="0">
                <a:latin typeface="Times New Roman" panose="02020603050405020304" pitchFamily="18" charset="0"/>
              </a:rPr>
              <a:t>学习目标</a:t>
            </a:r>
          </a:p>
          <a:p>
            <a:pPr indent="266700">
              <a:lnSpc>
                <a:spcPct val="150000"/>
              </a:lnSpc>
            </a:pPr>
            <a:r>
              <a:rPr lang="zh-CN" altLang="en-US" sz="3200" dirty="0">
                <a:latin typeface="Times New Roman" panose="02020603050405020304" pitchFamily="18" charset="0"/>
              </a:rPr>
              <a:t>   </a:t>
            </a:r>
            <a:r>
              <a:rPr lang="en-US" altLang="zh-CN" sz="3200" dirty="0">
                <a:latin typeface="Times New Roman" panose="02020603050405020304" pitchFamily="18" charset="0"/>
              </a:rPr>
              <a:t>1.</a:t>
            </a:r>
            <a:r>
              <a:rPr lang="zh-CN" altLang="en-US" sz="3200" dirty="0">
                <a:latin typeface="Times New Roman" panose="02020603050405020304" pitchFamily="18" charset="0"/>
              </a:rPr>
              <a:t>理解密度的物理意义。</a:t>
            </a:r>
            <a:r>
              <a:rPr lang="en-US" altLang="zh-CN" sz="3200" dirty="0">
                <a:latin typeface="Times New Roman" panose="02020603050405020304" pitchFamily="18" charset="0"/>
              </a:rPr>
              <a:t>(</a:t>
            </a:r>
            <a:r>
              <a:rPr lang="zh-CN" altLang="en-US" sz="3200" dirty="0">
                <a:latin typeface="Times New Roman" panose="02020603050405020304" pitchFamily="18" charset="0"/>
              </a:rPr>
              <a:t>重点</a:t>
            </a:r>
            <a:r>
              <a:rPr lang="en-US" altLang="zh-CN" sz="3200" dirty="0">
                <a:latin typeface="Times New Roman" panose="02020603050405020304" pitchFamily="18" charset="0"/>
              </a:rPr>
              <a:t>)</a:t>
            </a:r>
          </a:p>
          <a:p>
            <a:pPr indent="266700">
              <a:lnSpc>
                <a:spcPct val="150000"/>
              </a:lnSpc>
            </a:pPr>
            <a:r>
              <a:rPr lang="zh-CN" altLang="en-US" sz="3200" dirty="0">
                <a:latin typeface="Times New Roman" panose="02020603050405020304" pitchFamily="18" charset="0"/>
              </a:rPr>
              <a:t>   </a:t>
            </a:r>
            <a:r>
              <a:rPr lang="en-US" altLang="zh-CN" sz="3200" dirty="0">
                <a:latin typeface="Times New Roman" panose="02020603050405020304" pitchFamily="18" charset="0"/>
              </a:rPr>
              <a:t>2.</a:t>
            </a:r>
            <a:r>
              <a:rPr lang="zh-CN" altLang="en-US" sz="3200" dirty="0">
                <a:latin typeface="Times New Roman" panose="02020603050405020304" pitchFamily="18" charset="0"/>
              </a:rPr>
              <a:t>会查密度表，知道水的密度。（重点）</a:t>
            </a:r>
          </a:p>
          <a:p>
            <a:pPr indent="266700">
              <a:lnSpc>
                <a:spcPct val="150000"/>
              </a:lnSpc>
            </a:pPr>
            <a:r>
              <a:rPr lang="zh-CN" altLang="en-US" sz="3200" dirty="0">
                <a:latin typeface="Times New Roman" panose="02020603050405020304" pitchFamily="18" charset="0"/>
              </a:rPr>
              <a:t>   </a:t>
            </a:r>
            <a:r>
              <a:rPr lang="en-US" altLang="zh-CN" sz="3200" dirty="0">
                <a:latin typeface="Times New Roman" panose="02020603050405020304" pitchFamily="18" charset="0"/>
              </a:rPr>
              <a:t>3.</a:t>
            </a:r>
            <a:r>
              <a:rPr lang="zh-CN" altLang="en-US" sz="3200" dirty="0">
                <a:latin typeface="Times New Roman" panose="02020603050405020304" pitchFamily="18" charset="0"/>
              </a:rPr>
              <a:t>用密度知识解决简单的实际问题。（难点）</a:t>
            </a:r>
          </a:p>
        </p:txBody>
      </p:sp>
      <p:sp>
        <p:nvSpPr>
          <p:cNvPr id="20483" name="文本框 4103"/>
          <p:cNvSpPr txBox="1">
            <a:spLocks noChangeArrowheads="1"/>
          </p:cNvSpPr>
          <p:nvPr/>
        </p:nvSpPr>
        <p:spPr bwMode="auto">
          <a:xfrm>
            <a:off x="106363" y="44450"/>
            <a:ext cx="1295400" cy="3984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0170" tIns="46990" rIns="90170" bIns="46990">
            <a:spAutoFit/>
          </a:bodyPr>
          <a:lstStyle/>
          <a:p>
            <a:r>
              <a:rPr lang="zh-CN" altLang="en-US" sz="2000" b="1">
                <a:solidFill>
                  <a:srgbClr val="006666"/>
                </a:solidFill>
                <a:ea typeface="方正姚体" panose="02010601030101010101" pitchFamily="2" charset="-122"/>
              </a:rPr>
              <a:t>导入新课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/>
          <p:cNvGrpSpPr/>
          <p:nvPr/>
        </p:nvGrpSpPr>
        <p:grpSpPr bwMode="auto">
          <a:xfrm>
            <a:off x="471488" y="762000"/>
            <a:ext cx="8440737" cy="5486400"/>
            <a:chOff x="435" y="480"/>
            <a:chExt cx="5317" cy="3456"/>
          </a:xfrm>
        </p:grpSpPr>
        <p:grpSp>
          <p:nvGrpSpPr>
            <p:cNvPr id="3" name="Group 17"/>
            <p:cNvGrpSpPr/>
            <p:nvPr/>
          </p:nvGrpSpPr>
          <p:grpSpPr bwMode="auto">
            <a:xfrm>
              <a:off x="1248" y="2736"/>
              <a:ext cx="2784" cy="1200"/>
              <a:chOff x="1248" y="2736"/>
              <a:chExt cx="2784" cy="1200"/>
            </a:xfrm>
          </p:grpSpPr>
          <p:sp>
            <p:nvSpPr>
              <p:cNvPr id="13315" name="AutoShape 8"/>
              <p:cNvSpPr>
                <a:spLocks noChangeArrowheads="1"/>
              </p:cNvSpPr>
              <p:nvPr/>
            </p:nvSpPr>
            <p:spPr bwMode="auto">
              <a:xfrm>
                <a:off x="1248" y="2736"/>
                <a:ext cx="960" cy="1200"/>
              </a:xfrm>
              <a:prstGeom prst="can">
                <a:avLst>
                  <a:gd name="adj" fmla="val 17396"/>
                </a:avLst>
              </a:prstGeom>
              <a:gradFill rotWithShape="0">
                <a:gsLst>
                  <a:gs pos="0">
                    <a:srgbClr val="764718"/>
                  </a:gs>
                  <a:gs pos="50000">
                    <a:srgbClr val="FF9933"/>
                  </a:gs>
                  <a:gs pos="100000">
                    <a:srgbClr val="764718"/>
                  </a:gs>
                </a:gsLst>
                <a:lin ang="0" scaled="1"/>
              </a:gra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316" name="AutoShape 9"/>
              <p:cNvSpPr>
                <a:spLocks noChangeArrowheads="1"/>
              </p:cNvSpPr>
              <p:nvPr/>
            </p:nvSpPr>
            <p:spPr bwMode="auto">
              <a:xfrm>
                <a:off x="3072" y="2736"/>
                <a:ext cx="960" cy="1200"/>
              </a:xfrm>
              <a:prstGeom prst="can">
                <a:avLst>
                  <a:gd name="adj" fmla="val 18542"/>
                </a:avLst>
              </a:prstGeom>
              <a:gradFill rotWithShape="0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0" scaled="1"/>
              </a:gra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3317" name="Rectangle 13"/>
            <p:cNvSpPr>
              <a:spLocks noChangeArrowheads="1"/>
            </p:cNvSpPr>
            <p:nvPr/>
          </p:nvSpPr>
          <p:spPr bwMode="auto">
            <a:xfrm>
              <a:off x="435" y="480"/>
              <a:ext cx="5317" cy="40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anchor="ctr">
              <a:spAutoFit/>
            </a:bodyPr>
            <a:lstStyle/>
            <a:p>
              <a:r>
                <a:rPr lang="zh-CN" altLang="en-US" sz="3600" b="1" dirty="0"/>
                <a:t>1</a:t>
              </a:r>
              <a:r>
                <a:rPr lang="zh-CN" altLang="en-US" sz="3600" b="1" dirty="0">
                  <a:solidFill>
                    <a:schemeClr val="bg2"/>
                  </a:solidFill>
                </a:rPr>
                <a:t>.</a:t>
              </a:r>
              <a:r>
                <a:rPr lang="zh-CN" altLang="en-US" sz="3600" b="1" dirty="0"/>
                <a:t>怎样根据外观颜色来鉴别</a:t>
              </a:r>
              <a:r>
                <a:rPr lang="zh-CN" altLang="en-US" sz="3600" b="1" u="sng" dirty="0">
                  <a:solidFill>
                    <a:srgbClr val="FF0000"/>
                  </a:solidFill>
                </a:rPr>
                <a:t>铜块</a:t>
              </a:r>
              <a:r>
                <a:rPr lang="zh-CN" altLang="en-US" sz="3600" b="1" dirty="0"/>
                <a:t>和</a:t>
              </a:r>
              <a:r>
                <a:rPr lang="zh-CN" altLang="en-US" sz="3600" b="1" u="sng" dirty="0">
                  <a:solidFill>
                    <a:srgbClr val="FF0000"/>
                  </a:solidFill>
                </a:rPr>
                <a:t>铝块</a:t>
              </a:r>
              <a:r>
                <a:rPr lang="zh-CN" altLang="en-US" sz="3600" b="1" dirty="0">
                  <a:solidFill>
                    <a:schemeClr val="bg2"/>
                  </a:solidFill>
                </a:rPr>
                <a:t>？</a:t>
              </a:r>
            </a:p>
          </p:txBody>
        </p:sp>
      </p:grpSp>
      <p:grpSp>
        <p:nvGrpSpPr>
          <p:cNvPr id="4" name="Group 19"/>
          <p:cNvGrpSpPr/>
          <p:nvPr/>
        </p:nvGrpSpPr>
        <p:grpSpPr bwMode="auto">
          <a:xfrm>
            <a:off x="457200" y="1589088"/>
            <a:ext cx="8305800" cy="4648200"/>
            <a:chOff x="432" y="1008"/>
            <a:chExt cx="5232" cy="2928"/>
          </a:xfrm>
        </p:grpSpPr>
        <p:sp>
          <p:nvSpPr>
            <p:cNvPr id="13319" name="Rectangle 6"/>
            <p:cNvSpPr>
              <a:spLocks noChangeArrowheads="1"/>
            </p:cNvSpPr>
            <p:nvPr/>
          </p:nvSpPr>
          <p:spPr bwMode="auto">
            <a:xfrm>
              <a:off x="432" y="1008"/>
              <a:ext cx="5232" cy="75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zh-CN" altLang="en-US" sz="3600" b="1" dirty="0">
                  <a:latin typeface="黑体" panose="02010609060101010101" pitchFamily="49" charset="-122"/>
                </a:rPr>
                <a:t>2.怎样鉴别体积相同的</a:t>
              </a:r>
              <a:r>
                <a:rPr lang="zh-CN" altLang="en-US" sz="3600" b="1" u="sng" dirty="0">
                  <a:solidFill>
                    <a:srgbClr val="FF0000"/>
                  </a:solidFill>
                  <a:latin typeface="黑体" panose="02010609060101010101" pitchFamily="49" charset="-122"/>
                </a:rPr>
                <a:t>银块</a:t>
              </a:r>
              <a:r>
                <a:rPr lang="zh-CN" altLang="en-US" sz="3600" b="1" dirty="0">
                  <a:latin typeface="黑体" panose="02010609060101010101" pitchFamily="49" charset="-122"/>
                </a:rPr>
                <a:t>和</a:t>
              </a:r>
              <a:r>
                <a:rPr lang="zh-CN" altLang="en-US" sz="3600" b="1" u="sng" dirty="0">
                  <a:solidFill>
                    <a:srgbClr val="FF0000"/>
                  </a:solidFill>
                  <a:latin typeface="黑体" panose="02010609060101010101" pitchFamily="49" charset="-122"/>
                </a:rPr>
                <a:t>铝块</a:t>
              </a:r>
              <a:r>
                <a:rPr lang="zh-CN" altLang="en-US" sz="3600" b="1" dirty="0">
                  <a:solidFill>
                    <a:schemeClr val="bg2"/>
                  </a:solidFill>
                  <a:latin typeface="黑体" panose="02010609060101010101" pitchFamily="49" charset="-122"/>
                </a:rPr>
                <a:t>(</a:t>
              </a:r>
              <a:r>
                <a:rPr lang="zh-CN" altLang="en-US" sz="3600" b="1" dirty="0">
                  <a:latin typeface="黑体" panose="02010609060101010101" pitchFamily="49" charset="-122"/>
                </a:rPr>
                <a:t>同种颜色)？</a:t>
              </a:r>
              <a:endParaRPr lang="zh-CN" altLang="en-US" sz="3600" b="1" dirty="0"/>
            </a:p>
          </p:txBody>
        </p:sp>
        <p:sp>
          <p:nvSpPr>
            <p:cNvPr id="13320" name="AutoShape 15"/>
            <p:cNvSpPr>
              <a:spLocks noChangeArrowheads="1"/>
            </p:cNvSpPr>
            <p:nvPr/>
          </p:nvSpPr>
          <p:spPr bwMode="auto">
            <a:xfrm>
              <a:off x="1248" y="2736"/>
              <a:ext cx="960" cy="1200"/>
            </a:xfrm>
            <a:prstGeom prst="can">
              <a:avLst>
                <a:gd name="adj" fmla="val 18542"/>
              </a:avLst>
            </a:prstGeom>
            <a:gradFill rotWithShape="0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0" scaled="1"/>
            </a:gra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92150"/>
            <a:ext cx="7772400" cy="679450"/>
          </a:xfrm>
        </p:spPr>
        <p:txBody>
          <a:bodyPr>
            <a:normAutofit fontScale="90000"/>
          </a:bodyPr>
          <a:lstStyle/>
          <a:p>
            <a:r>
              <a:rPr lang="zh-CN" altLang="en-US" sz="4000" dirty="0" smtClean="0">
                <a:ea typeface="黑体" panose="02010609060101010101" pitchFamily="49" charset="-122"/>
              </a:rPr>
              <a:t>探究物体的质量与体积的关系？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7772400" cy="3024187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ea typeface="黑体" panose="02010609060101010101" pitchFamily="49" charset="-122"/>
              </a:rPr>
              <a:t>不同体积的</a:t>
            </a:r>
            <a:r>
              <a:rPr lang="zh-CN" altLang="en-US" u="sng" dirty="0" smtClean="0">
                <a:solidFill>
                  <a:srgbClr val="FF0000"/>
                </a:solidFill>
                <a:ea typeface="黑体" panose="02010609060101010101" pitchFamily="49" charset="-122"/>
              </a:rPr>
              <a:t>同种</a:t>
            </a:r>
            <a:r>
              <a:rPr lang="zh-CN" altLang="en-US" dirty="0" smtClean="0">
                <a:ea typeface="黑体" panose="02010609060101010101" pitchFamily="49" charset="-122"/>
              </a:rPr>
              <a:t>物质</a:t>
            </a:r>
            <a:r>
              <a:rPr lang="en-US" altLang="zh-CN" dirty="0" smtClean="0">
                <a:ea typeface="黑体" panose="02010609060101010101" pitchFamily="49" charset="-122"/>
              </a:rPr>
              <a:t>,</a:t>
            </a:r>
            <a:r>
              <a:rPr lang="zh-CN" altLang="en-US" dirty="0" smtClean="0">
                <a:ea typeface="黑体" panose="02010609060101010101" pitchFamily="49" charset="-122"/>
              </a:rPr>
              <a:t>其质量是否相等？</a:t>
            </a:r>
          </a:p>
          <a:p>
            <a:endParaRPr lang="zh-CN" altLang="en-US" dirty="0" smtClean="0">
              <a:solidFill>
                <a:schemeClr val="bg2"/>
              </a:solidFill>
              <a:ea typeface="黑体" panose="02010609060101010101" pitchFamily="49" charset="-122"/>
            </a:endParaRPr>
          </a:p>
          <a:p>
            <a:r>
              <a:rPr lang="zh-CN" altLang="en-US" dirty="0" smtClean="0">
                <a:ea typeface="黑体" panose="02010609060101010101" pitchFamily="49" charset="-122"/>
              </a:rPr>
              <a:t>相同体积的</a:t>
            </a:r>
            <a:r>
              <a:rPr lang="zh-CN" altLang="en-US" u="sng" dirty="0" smtClean="0">
                <a:solidFill>
                  <a:srgbClr val="FF0000"/>
                </a:solidFill>
                <a:ea typeface="黑体" panose="02010609060101010101" pitchFamily="49" charset="-122"/>
              </a:rPr>
              <a:t>不同</a:t>
            </a:r>
            <a:r>
              <a:rPr lang="zh-CN" altLang="en-US" dirty="0" smtClean="0">
                <a:ea typeface="黑体" panose="02010609060101010101" pitchFamily="49" charset="-122"/>
              </a:rPr>
              <a:t>物质质量与体积是否相等？</a:t>
            </a:r>
          </a:p>
          <a:p>
            <a:endParaRPr lang="zh-CN" altLang="en-US" dirty="0" smtClean="0">
              <a:solidFill>
                <a:schemeClr val="bg2"/>
              </a:solidFill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33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410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315075"/>
            <a:ext cx="9144000" cy="533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609725" y="981075"/>
            <a:ext cx="6778625" cy="13112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0" lang="zh-CN" altLang="en-US" sz="4000" b="1" noProof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探究一</a:t>
            </a:r>
            <a:r>
              <a:rPr lang="zh-CN" altLang="en-US" sz="4000" b="1" noProof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：</a:t>
            </a:r>
            <a:r>
              <a:rPr lang="zh-CN" altLang="en-US" sz="4000" b="1" noProof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anose="02010600030101010101" pitchFamily="2" charset="-122"/>
                <a:ea typeface="黑体" panose="02010609060101010101" pitchFamily="49" charset="-122"/>
                <a:cs typeface="+mn-cs"/>
              </a:rPr>
              <a:t>用天平测量具有相同体积的不同物质的质量．</a:t>
            </a:r>
            <a:endParaRPr lang="zh-CN" altLang="en-US" sz="4000" b="1" noProof="1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宋体" panose="02010600030101010101" pitchFamily="2" charset="-122"/>
              <a:ea typeface="黑体" panose="02010609060101010101" pitchFamily="49" charset="-122"/>
            </a:endParaRPr>
          </a:p>
        </p:txBody>
      </p:sp>
      <p:pic>
        <p:nvPicPr>
          <p:cNvPr id="6150" name="Picture 6" descr="xt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3276600"/>
            <a:ext cx="2438400" cy="1828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3" name="Picture 9" descr="1">
            <a:hlinkClick r:id="rId5" action="ppaction://hlinkfile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53200" y="4191000"/>
            <a:ext cx="914400" cy="838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6" name="Picture 12" descr="2">
            <a:hlinkClick r:id="rId7" action="ppaction://hlinkfile"/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24800" y="4191000"/>
            <a:ext cx="914400" cy="838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533400" y="5229225"/>
            <a:ext cx="2238375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4000" b="1" noProof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托盘天平</a:t>
            </a:r>
            <a:endParaRPr lang="zh-CN" altLang="en-US" sz="4000" b="1" noProof="1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黑体" panose="02010609060101010101" pitchFamily="49" charset="-122"/>
            </a:endParaRPr>
          </a:p>
        </p:txBody>
      </p:sp>
      <p:pic>
        <p:nvPicPr>
          <p:cNvPr id="6159" name="Picture 15" descr="6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352800" y="3886200"/>
            <a:ext cx="914400" cy="1168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3276600" y="5175250"/>
            <a:ext cx="1211263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4000" b="1" noProof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砝码</a:t>
            </a:r>
            <a:endParaRPr lang="zh-CN" altLang="en-US" sz="4000" b="1" noProof="1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黑体" panose="02010609060101010101" pitchFamily="49" charset="-122"/>
            </a:endParaRP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395288" y="2276475"/>
            <a:ext cx="1238250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4000" b="1" noProof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器材</a:t>
            </a:r>
            <a:endParaRPr lang="zh-CN" altLang="en-US" sz="4000" b="1" noProof="1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黑体" panose="02010609060101010101" pitchFamily="49" charset="-122"/>
            </a:endParaRP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4932363" y="5067300"/>
            <a:ext cx="1368425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4000" b="1" noProof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木块</a:t>
            </a:r>
            <a:endParaRPr lang="zh-CN" altLang="en-US" sz="4000" b="1" noProof="1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ea typeface="黑体" panose="02010609060101010101" pitchFamily="49" charset="-122"/>
            </a:endParaRP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7812088" y="5091113"/>
            <a:ext cx="1331913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4000" b="1" noProof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铝块</a:t>
            </a:r>
            <a:endParaRPr lang="zh-CN" altLang="en-US" sz="4000" noProof="1">
              <a:solidFill>
                <a:srgbClr val="A50021"/>
              </a:solidFill>
              <a:ea typeface="黑体" panose="02010609060101010101" pitchFamily="49" charset="-122"/>
            </a:endParaRP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5580063" y="2708275"/>
            <a:ext cx="2592388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4000" b="1" noProof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体积相同</a:t>
            </a:r>
            <a:endParaRPr lang="zh-CN" altLang="en-US" sz="4000" b="1" noProof="1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ea typeface="黑体" panose="02010609060101010101" pitchFamily="49" charset="-122"/>
            </a:endParaRP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6443663" y="5091113"/>
            <a:ext cx="1368425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4000" b="1" noProof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铁块</a:t>
            </a:r>
            <a:endParaRPr lang="zh-CN" altLang="en-US" sz="4000" b="1" noProof="1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ea typeface="黑体" panose="02010609060101010101" pitchFamily="49" charset="-122"/>
            </a:endParaRPr>
          </a:p>
        </p:txBody>
      </p:sp>
      <p:sp>
        <p:nvSpPr>
          <p:cNvPr id="6169" name="AutoShape 25"/>
          <p:cNvSpPr/>
          <p:nvPr/>
        </p:nvSpPr>
        <p:spPr>
          <a:xfrm rot="5400000">
            <a:off x="6551613" y="2384425"/>
            <a:ext cx="431800" cy="2665413"/>
          </a:xfrm>
          <a:prstGeom prst="leftBrace">
            <a:avLst>
              <a:gd name="adj1" fmla="val 0"/>
              <a:gd name="adj2" fmla="val 52292"/>
            </a:avLst>
          </a:prstGeom>
          <a:noFill/>
          <a:ln w="88900" cap="flat" cmpd="sng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70" name="Rectangle 26">
            <a:hlinkClick r:id="rId10" action="ppaction://hlinkfile"/>
          </p:cNvPr>
          <p:cNvSpPr/>
          <p:nvPr/>
        </p:nvSpPr>
        <p:spPr>
          <a:xfrm>
            <a:off x="5003800" y="4149725"/>
            <a:ext cx="863600" cy="863600"/>
          </a:xfrm>
          <a:prstGeom prst="rect">
            <a:avLst/>
          </a:prstGeom>
          <a:gradFill rotWithShape="1">
            <a:gsLst>
              <a:gs pos="0">
                <a:srgbClr val="FFA800">
                  <a:alpha val="100000"/>
                </a:srgbClr>
              </a:gs>
              <a:gs pos="6500">
                <a:srgbClr val="825600">
                  <a:alpha val="100000"/>
                </a:srgbClr>
              </a:gs>
              <a:gs pos="14000">
                <a:srgbClr val="FFA800">
                  <a:alpha val="100000"/>
                </a:srgbClr>
              </a:gs>
              <a:gs pos="21001">
                <a:srgbClr val="825600">
                  <a:alpha val="100000"/>
                </a:srgbClr>
              </a:gs>
              <a:gs pos="28500">
                <a:srgbClr val="FFA800">
                  <a:alpha val="100000"/>
                </a:srgbClr>
              </a:gs>
              <a:gs pos="36000">
                <a:srgbClr val="825600">
                  <a:alpha val="100000"/>
                </a:srgbClr>
              </a:gs>
              <a:gs pos="43500">
                <a:srgbClr val="FFA800">
                  <a:alpha val="100000"/>
                </a:srgbClr>
              </a:gs>
              <a:gs pos="50000">
                <a:srgbClr val="825600">
                  <a:alpha val="100000"/>
                </a:srgbClr>
              </a:gs>
              <a:gs pos="56500">
                <a:srgbClr val="FFA800">
                  <a:alpha val="100000"/>
                </a:srgbClr>
              </a:gs>
              <a:gs pos="64000">
                <a:srgbClr val="825600">
                  <a:alpha val="100000"/>
                </a:srgbClr>
              </a:gs>
              <a:gs pos="71500">
                <a:srgbClr val="FFA800">
                  <a:alpha val="100000"/>
                </a:srgbClr>
              </a:gs>
              <a:gs pos="78999">
                <a:srgbClr val="825600">
                  <a:alpha val="100000"/>
                </a:srgbClr>
              </a:gs>
              <a:gs pos="86000">
                <a:srgbClr val="FFA800">
                  <a:alpha val="100000"/>
                </a:srgbClr>
              </a:gs>
              <a:gs pos="93500">
                <a:srgbClr val="825600">
                  <a:alpha val="100000"/>
                </a:srgbClr>
              </a:gs>
              <a:gs pos="100000">
                <a:srgbClr val="FFA800">
                  <a:alpha val="100000"/>
                </a:srgbClr>
              </a:gs>
            </a:gsLst>
            <a:lin ang="27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425" name="AutoShape 27">
            <a:hlinkClick r:id="" action="ppaction://hlinkshowjump?jump=nextslide"/>
          </p:cNvPr>
          <p:cNvSpPr/>
          <p:nvPr/>
        </p:nvSpPr>
        <p:spPr>
          <a:xfrm>
            <a:off x="8172450" y="6165850"/>
            <a:ext cx="647700" cy="503238"/>
          </a:xfrm>
          <a:prstGeom prst="actionButtonForwardNext">
            <a:avLst/>
          </a:prstGeom>
          <a:solidFill>
            <a:schemeClr val="accent1"/>
          </a:solidFill>
          <a:ln w="9525">
            <a:noFill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426" name="AutoShape 28">
            <a:hlinkClick r:id="" action="ppaction://hlinkshowjump?jump=previousslide"/>
          </p:cNvPr>
          <p:cNvSpPr/>
          <p:nvPr/>
        </p:nvSpPr>
        <p:spPr>
          <a:xfrm>
            <a:off x="7164388" y="6165850"/>
            <a:ext cx="719137" cy="503238"/>
          </a:xfrm>
          <a:prstGeom prst="actionButtonBackPrevious">
            <a:avLst/>
          </a:prstGeom>
          <a:solidFill>
            <a:schemeClr val="accent1"/>
          </a:solidFill>
          <a:ln w="9525">
            <a:noFill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616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616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61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615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70" decel="100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770" decel="100000"/>
                                        <p:tgtEl>
                                          <p:spTgt spid="61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70" decel="100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770" decel="100000"/>
                                        <p:tgtEl>
                                          <p:spTgt spid="615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770" decel="1000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770" decel="100000"/>
                                        <p:tgtEl>
                                          <p:spTgt spid="617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6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770" decel="100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770" decel="100000"/>
                                        <p:tgtEl>
                                          <p:spTgt spid="615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1" dur="77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3" dur="77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770" decel="100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770" decel="100000"/>
                                        <p:tgtEl>
                                          <p:spTgt spid="61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0" dur="77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2" dur="77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770" decel="100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770" decel="100000"/>
                                        <p:tgtEl>
                                          <p:spTgt spid="61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9" dur="77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1" dur="77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770" decel="1000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770" decel="100000"/>
                                        <p:tgtEl>
                                          <p:spTgt spid="616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8" dur="77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0" dur="77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770" decel="1000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5" dur="770" decel="100000"/>
                                        <p:tgtEl>
                                          <p:spTgt spid="616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7" dur="77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9" dur="77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770" decel="1000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6" dur="770" decel="100000"/>
                                        <p:tgtEl>
                                          <p:spTgt spid="616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8" dur="77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0" dur="77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770" decel="100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5" dur="770" decel="100000"/>
                                        <p:tgtEl>
                                          <p:spTgt spid="616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7" dur="77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9" dur="77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ldLvl="0" animBg="1"/>
      <p:bldP spid="6157" grpId="0" bldLvl="0" animBg="1"/>
      <p:bldP spid="6160" grpId="0" bldLvl="0" animBg="1"/>
      <p:bldP spid="6161" grpId="0" bldLvl="0" animBg="1"/>
      <p:bldP spid="6161" grpId="1" bldLvl="0" animBg="1"/>
      <p:bldP spid="6162" grpId="0" bldLvl="0" animBg="1"/>
      <p:bldP spid="6163" grpId="0" bldLvl="0" animBg="1"/>
      <p:bldP spid="6164" grpId="0" bldLvl="0" animBg="1"/>
      <p:bldP spid="6165" grpId="0" bldLvl="0" animBg="1"/>
      <p:bldP spid="6169" grpId="0" bldLvl="0" animBg="1"/>
      <p:bldP spid="6170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21388"/>
            <a:ext cx="9144000" cy="8270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5976938" cy="762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4400" b="1" noProof="1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将实验数据填入下表中</a:t>
            </a:r>
            <a:endParaRPr lang="zh-CN" altLang="en-US" sz="4400" b="1" noProof="1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ea typeface="黑体" panose="02010609060101010101" pitchFamily="49" charset="-122"/>
            </a:endParaRPr>
          </a:p>
        </p:txBody>
      </p:sp>
      <p:graphicFrame>
        <p:nvGraphicFramePr>
          <p:cNvPr id="7388" name="Group 220"/>
          <p:cNvGraphicFramePr>
            <a:graphicFrameLocks noGrp="1"/>
          </p:cNvGraphicFramePr>
          <p:nvPr/>
        </p:nvGraphicFramePr>
        <p:xfrm>
          <a:off x="107950" y="1916113"/>
          <a:ext cx="8785225" cy="2592388"/>
        </p:xfrm>
        <a:graphic>
          <a:graphicData uri="http://schemas.openxmlformats.org/drawingml/2006/table">
            <a:tbl>
              <a:tblPr/>
              <a:tblGrid>
                <a:gridCol w="1511300"/>
                <a:gridCol w="1620838"/>
                <a:gridCol w="2052637"/>
                <a:gridCol w="3600450"/>
              </a:tblGrid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Black" panose="020B0A040201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Black" panose="020B0A040201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Black" panose="020B0A040201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Black" panose="020B0A040201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黑体" panose="02010609060101010101" pitchFamily="49" charset="-122"/>
                        </a:rPr>
                        <a:t>木块１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Black" panose="020B0A040201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Black" panose="020B0A040201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Black" panose="020B0A040201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6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黑体" panose="02010609060101010101" pitchFamily="49" charset="-122"/>
                        </a:rPr>
                        <a:t>铁块１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Black" panose="020B0A040201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Black" panose="020B0A040201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Black" panose="020B0A040201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378" name="Text Box 210"/>
          <p:cNvSpPr txBox="1">
            <a:spLocks noChangeArrowheads="1"/>
          </p:cNvSpPr>
          <p:nvPr/>
        </p:nvSpPr>
        <p:spPr bwMode="auto">
          <a:xfrm>
            <a:off x="3351213" y="2133600"/>
            <a:ext cx="1652588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800" b="1" noProof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体积</a:t>
            </a:r>
            <a:r>
              <a:rPr lang="en-US" altLang="zh-CN" sz="2800" b="1" noProof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t>cm</a:t>
            </a:r>
            <a:r>
              <a:rPr lang="en-US" altLang="zh-CN" sz="2800" b="1" baseline="30000" noProof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t>3</a:t>
            </a:r>
            <a:endParaRPr lang="en-US" altLang="zh-CN" sz="2800" b="1" baseline="30000" noProof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379" name="Text Box 211"/>
          <p:cNvSpPr txBox="1">
            <a:spLocks noChangeArrowheads="1"/>
          </p:cNvSpPr>
          <p:nvPr/>
        </p:nvSpPr>
        <p:spPr bwMode="auto">
          <a:xfrm>
            <a:off x="5435600" y="2133600"/>
            <a:ext cx="3240088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800" b="1" noProof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质量/体积</a:t>
            </a:r>
            <a:r>
              <a:rPr lang="en-US" altLang="zh-CN" sz="2800" b="1" noProof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t>g/ cm</a:t>
            </a:r>
            <a:r>
              <a:rPr lang="en-US" altLang="zh-CN" sz="2800" b="1" baseline="30000" noProof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t>3</a:t>
            </a:r>
            <a:endParaRPr lang="zh-CN" altLang="en-US" sz="2800" b="1" baseline="30000" noProof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384" name="Text Box 216"/>
          <p:cNvSpPr txBox="1">
            <a:spLocks noChangeArrowheads="1"/>
          </p:cNvSpPr>
          <p:nvPr/>
        </p:nvSpPr>
        <p:spPr bwMode="auto">
          <a:xfrm>
            <a:off x="1763713" y="2117725"/>
            <a:ext cx="1271588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800" b="1" noProof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  <a:t>质量</a:t>
            </a:r>
            <a:r>
              <a:rPr lang="en-US" altLang="zh-CN" sz="2800" b="1" noProof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  <a:ea typeface="黑体" panose="02010609060101010101" pitchFamily="49" charset="-122"/>
                <a:cs typeface="+mn-cs"/>
              </a:rPr>
              <a:t>g</a:t>
            </a:r>
            <a:endParaRPr lang="zh-CN" altLang="en-US" sz="2800" b="1" noProof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389" name="Text Box 221"/>
          <p:cNvSpPr txBox="1">
            <a:spLocks noChangeArrowheads="1"/>
          </p:cNvSpPr>
          <p:nvPr/>
        </p:nvSpPr>
        <p:spPr bwMode="auto">
          <a:xfrm>
            <a:off x="1914525" y="2908300"/>
            <a:ext cx="79375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noProof="1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t>100</a:t>
            </a:r>
            <a:endParaRPr lang="en-US" altLang="zh-CN" b="1" noProof="1">
              <a:solidFill>
                <a:srgbClr val="FF99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8461" name="Text Box 222"/>
          <p:cNvSpPr txBox="1"/>
          <p:nvPr/>
        </p:nvSpPr>
        <p:spPr>
          <a:xfrm>
            <a:off x="3471863" y="2636838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391" name="Text Box 223"/>
          <p:cNvSpPr txBox="1">
            <a:spLocks noChangeArrowheads="1"/>
          </p:cNvSpPr>
          <p:nvPr/>
        </p:nvSpPr>
        <p:spPr bwMode="auto">
          <a:xfrm>
            <a:off x="3563938" y="2860675"/>
            <a:ext cx="79375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noProof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t>200</a:t>
            </a:r>
            <a:endParaRPr lang="en-US" altLang="zh-CN" b="1" noProof="1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392" name="Text Box 224"/>
          <p:cNvSpPr txBox="1">
            <a:spLocks noChangeArrowheads="1"/>
          </p:cNvSpPr>
          <p:nvPr/>
        </p:nvSpPr>
        <p:spPr bwMode="auto">
          <a:xfrm>
            <a:off x="3563938" y="3724275"/>
            <a:ext cx="79375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noProof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t>200</a:t>
            </a:r>
            <a:endParaRPr lang="en-US" altLang="zh-CN" b="1" noProof="1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393" name="Text Box 225"/>
          <p:cNvSpPr txBox="1">
            <a:spLocks noChangeArrowheads="1"/>
          </p:cNvSpPr>
          <p:nvPr/>
        </p:nvSpPr>
        <p:spPr bwMode="auto">
          <a:xfrm>
            <a:off x="1908175" y="3744913"/>
            <a:ext cx="99695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noProof="1">
                <a:solidFill>
                  <a:srgbClr val="99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t>1580</a:t>
            </a:r>
            <a:endParaRPr lang="en-US" altLang="zh-CN" b="1" noProof="1">
              <a:solidFill>
                <a:srgbClr val="99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394" name="Text Box 226"/>
          <p:cNvSpPr txBox="1">
            <a:spLocks noChangeArrowheads="1"/>
          </p:cNvSpPr>
          <p:nvPr/>
        </p:nvSpPr>
        <p:spPr bwMode="auto">
          <a:xfrm>
            <a:off x="6424613" y="2881313"/>
            <a:ext cx="69215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noProof="1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t>0.5</a:t>
            </a:r>
            <a:endParaRPr lang="en-US" altLang="zh-CN" b="1" noProof="1">
              <a:solidFill>
                <a:srgbClr val="FF99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395" name="Text Box 227"/>
          <p:cNvSpPr txBox="1">
            <a:spLocks noChangeArrowheads="1"/>
          </p:cNvSpPr>
          <p:nvPr/>
        </p:nvSpPr>
        <p:spPr bwMode="auto">
          <a:xfrm>
            <a:off x="6443663" y="3771900"/>
            <a:ext cx="69215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noProof="1">
                <a:solidFill>
                  <a:srgbClr val="99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  <a:ea typeface="宋体" panose="02010600030101010101" pitchFamily="2" charset="-122"/>
                <a:cs typeface="+mn-cs"/>
              </a:rPr>
              <a:t>7.9</a:t>
            </a:r>
            <a:endParaRPr lang="en-US" altLang="zh-CN" b="1" noProof="1">
              <a:solidFill>
                <a:srgbClr val="99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anose="020B0A04020102020204" pitchFamily="34" charset="0"/>
            </a:endParaRPr>
          </a:p>
        </p:txBody>
      </p:sp>
      <p:graphicFrame>
        <p:nvGraphicFramePr>
          <p:cNvPr id="4" name="表格 3"/>
          <p:cNvGraphicFramePr/>
          <p:nvPr/>
        </p:nvGraphicFramePr>
        <p:xfrm>
          <a:off x="107950" y="4508500"/>
          <a:ext cx="8785225" cy="72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1300"/>
                <a:gridCol w="1640205"/>
                <a:gridCol w="2009775"/>
                <a:gridCol w="3623945"/>
              </a:tblGrid>
              <a:tr h="7213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3600">
                          <a:solidFill>
                            <a:srgbClr val="FF0000"/>
                          </a:solidFill>
                        </a:rPr>
                        <a:t>铝块</a:t>
                      </a:r>
                      <a:r>
                        <a:rPr lang="en-US" altLang="zh-CN" sz="360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800">
                          <a:solidFill>
                            <a:srgbClr val="FF0000"/>
                          </a:solidFill>
                        </a:rPr>
                        <a:t>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 b="1">
                          <a:solidFill>
                            <a:srgbClr val="FF0000"/>
                          </a:solidFill>
                        </a:rPr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3600">
                          <a:solidFill>
                            <a:srgbClr val="FF0000"/>
                          </a:solidFill>
                        </a:rPr>
                        <a:t>       2.7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3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3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3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3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3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39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3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39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3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39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3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39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39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70" decel="100000"/>
                                        <p:tgtEl>
                                          <p:spTgt spid="73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770" decel="100000"/>
                                        <p:tgtEl>
                                          <p:spTgt spid="737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37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7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7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3000" fill="hold"/>
                                        <p:tgtEl>
                                          <p:spTgt spid="7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000" fill="hold"/>
                                        <p:tgtEl>
                                          <p:spTgt spid="7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9" grpId="0" bldLvl="0" animBg="1"/>
      <p:bldP spid="7384" grpId="0" bldLvl="0" animBg="1"/>
      <p:bldP spid="7389" grpId="0" bldLvl="0" animBg="1"/>
      <p:bldP spid="7391" grpId="0" bldLvl="0" animBg="1"/>
      <p:bldP spid="7392" grpId="0" bldLvl="0" animBg="1"/>
      <p:bldP spid="7393" grpId="0" bldLvl="0" animBg="1"/>
      <p:bldP spid="7394" grpId="0" bldLvl="0" animBg="1"/>
      <p:bldP spid="7395" grpId="0" bldLvl="0" animBg="1"/>
    </p:bldLst>
  </p:timing>
</p:sld>
</file>

<file path=ppt/theme/theme1.xml><?xml version="1.0" encoding="utf-8"?>
<a:theme xmlns:a="http://schemas.openxmlformats.org/drawingml/2006/main" name="2019-2020学年沪科版八年级物理全册教学课件：5.3科学探究：探究物质的密度(共20张PPT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2019-2020学年沪科版八年级物理全册教学课件：5.3科学探究：探究物质的密度(共20张PPT)</Template>
  <TotalTime>9</TotalTime>
  <Words>1068</Words>
  <Application>Microsoft Office PowerPoint</Application>
  <PresentationFormat>全屏显示(4:3)</PresentationFormat>
  <Paragraphs>152</Paragraphs>
  <Slides>20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2" baseType="lpstr">
      <vt:lpstr>2019-2020学年沪科版八年级物理全册教学课件：5.3科学探究：探究物质的密度(共20张PPT)</vt:lpstr>
      <vt:lpstr>Microsoft 公式 3.0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探究物体的质量与体积的关系？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User</cp:lastModifiedBy>
  <cp:revision>1</cp:revision>
  <dcterms:created xsi:type="dcterms:W3CDTF">2020-02-05T02:31:38Z</dcterms:created>
  <dcterms:modified xsi:type="dcterms:W3CDTF">2020-02-05T02:41:29Z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2052-11.1.0.9208</vt:lpwstr>
  </property>
</Properties>
</file>