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273" r:id="rId2"/>
    <p:sldId id="299" r:id="rId3"/>
    <p:sldId id="285" r:id="rId4"/>
    <p:sldId id="327" r:id="rId5"/>
    <p:sldId id="308" r:id="rId6"/>
    <p:sldId id="407" r:id="rId7"/>
    <p:sldId id="311" r:id="rId8"/>
    <p:sldId id="326" r:id="rId9"/>
    <p:sldId id="328" r:id="rId10"/>
    <p:sldId id="301" r:id="rId11"/>
    <p:sldId id="300" r:id="rId12"/>
    <p:sldId id="426" r:id="rId13"/>
    <p:sldId id="421" r:id="rId14"/>
    <p:sldId id="422" r:id="rId15"/>
    <p:sldId id="313" r:id="rId16"/>
    <p:sldId id="378" r:id="rId17"/>
    <p:sldId id="314" r:id="rId18"/>
    <p:sldId id="388" r:id="rId19"/>
    <p:sldId id="303" r:id="rId20"/>
    <p:sldId id="333" r:id="rId21"/>
    <p:sldId id="337" r:id="rId22"/>
    <p:sldId id="396" r:id="rId23"/>
    <p:sldId id="408" r:id="rId24"/>
    <p:sldId id="338" r:id="rId25"/>
    <p:sldId id="427" r:id="rId26"/>
    <p:sldId id="409" r:id="rId27"/>
    <p:sldId id="424" r:id="rId28"/>
    <p:sldId id="425" r:id="rId29"/>
    <p:sldId id="393" r:id="rId30"/>
    <p:sldId id="397" r:id="rId31"/>
    <p:sldId id="395" r:id="rId32"/>
    <p:sldId id="410" r:id="rId33"/>
    <p:sldId id="398" r:id="rId34"/>
    <p:sldId id="411" r:id="rId35"/>
    <p:sldId id="412" r:id="rId36"/>
    <p:sldId id="413" r:id="rId37"/>
    <p:sldId id="302" r:id="rId38"/>
    <p:sldId id="381" r:id="rId39"/>
    <p:sldId id="390" r:id="rId40"/>
    <p:sldId id="307" r:id="rId41"/>
    <p:sldId id="317" r:id="rId42"/>
    <p:sldId id="319" r:id="rId43"/>
    <p:sldId id="349" r:id="rId44"/>
    <p:sldId id="416" r:id="rId45"/>
    <p:sldId id="428" r:id="rId46"/>
    <p:sldId id="352" r:id="rId47"/>
    <p:sldId id="419" r:id="rId48"/>
    <p:sldId id="417" r:id="rId49"/>
    <p:sldId id="418" r:id="rId50"/>
    <p:sldId id="420" r:id="rId5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93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5.emf"/><Relationship Id="rId4" Type="http://schemas.openxmlformats.org/officeDocument/2006/relationships/package" Target="../embeddings/Microsoft_Word___4.docx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9.emf"/><Relationship Id="rId4" Type="http://schemas.openxmlformats.org/officeDocument/2006/relationships/package" Target="../embeddings/Microsoft_Word___5.docx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0.emf"/><Relationship Id="rId4" Type="http://schemas.openxmlformats.org/officeDocument/2006/relationships/package" Target="../embeddings/Microsoft_Word___6.docx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emf"/><Relationship Id="rId5" Type="http://schemas.openxmlformats.org/officeDocument/2006/relationships/package" Target="../embeddings/Microsoft_Word___7.docx"/><Relationship Id="rId4" Type="http://schemas.openxmlformats.org/officeDocument/2006/relationships/oleObject" Target="../embeddings/oleObject7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3.emf"/><Relationship Id="rId4" Type="http://schemas.openxmlformats.org/officeDocument/2006/relationships/package" Target="../embeddings/Microsoft_Word___8.docx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emf"/><Relationship Id="rId5" Type="http://schemas.openxmlformats.org/officeDocument/2006/relationships/package" Target="../embeddings/Microsoft_Word___9.docx"/><Relationship Id="rId4" Type="http://schemas.openxmlformats.org/officeDocument/2006/relationships/oleObject" Target="../embeddings/oleObject9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jpeg"/><Relationship Id="rId5" Type="http://schemas.openxmlformats.org/officeDocument/2006/relationships/image" Target="../media/image35.emf"/><Relationship Id="rId4" Type="http://schemas.openxmlformats.org/officeDocument/2006/relationships/package" Target="../embeddings/Microsoft_Word___10.doc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6.emf"/><Relationship Id="rId4" Type="http://schemas.openxmlformats.org/officeDocument/2006/relationships/package" Target="../embeddings/Microsoft_Word___11.docx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__2.docx"/><Relationship Id="rId3" Type="http://schemas.openxmlformats.org/officeDocument/2006/relationships/image" Target="../media/image4.jpe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Word___1.docx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Word___3.docx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80A6C559-DA15-4C3F-8A8E-5BE44F54E11B}"/>
              </a:ext>
            </a:extLst>
          </p:cNvPr>
          <p:cNvSpPr txBox="1"/>
          <p:nvPr/>
        </p:nvSpPr>
        <p:spPr>
          <a:xfrm>
            <a:off x="1733797" y="1832027"/>
            <a:ext cx="6229103" cy="7375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第十四章</a:t>
            </a:r>
            <a:r>
              <a:rPr lang="zh-CN" altLang="en-US" sz="3600" b="1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探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究欧姆定律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:a16="http://schemas.microsoft.com/office/drawing/2014/main" xmlns="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影响电阻大小的因素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4143" cy="21501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      导体的电阻是导体本身的一种性质，它的大小取决于导体的材料、长度、横截面积以及温度，与导体是否通电、导体两端电压的高低及通过导体的电流大小等因素均无关，即使导体两端电压为零（或未接入电路中），导体电阻仍然存在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47189" y="272793"/>
            <a:ext cx="7913233" cy="127027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zh-CN" alt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绥化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在“探究影响电阻大小的因素”的实验中，某实验小组同学利用如图</a:t>
            </a:r>
            <a:r>
              <a:rPr lang="en-US" dirty="0" smtClean="0"/>
              <a:t>14-7</a:t>
            </a:r>
            <a:r>
              <a:rPr lang="zh-CN" altLang="en-US" dirty="0" smtClean="0"/>
              <a:t>所示的电路分别对“导体电阻跟它的材料、长度、横截面积有关”的猜想进行实验验证。实验中使用</a:t>
            </a:r>
            <a:r>
              <a:rPr lang="en-US" dirty="0" smtClean="0"/>
              <a:t>4</a:t>
            </a:r>
            <a:r>
              <a:rPr lang="zh-CN" altLang="en-US" dirty="0" smtClean="0"/>
              <a:t>根电阻丝，其规格、材料如下表所示。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20WNW102.EPS" descr="id:214750302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9903" y="1963115"/>
            <a:ext cx="1925113" cy="1178730"/>
          </a:xfrm>
          <a:prstGeom prst="rect">
            <a:avLst/>
          </a:prstGeom>
        </p:spPr>
      </p:pic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3824872" y="1824210"/>
          <a:ext cx="5020407" cy="2331720"/>
        </p:xfrm>
        <a:graphic>
          <a:graphicData uri="http://schemas.openxmlformats.org/drawingml/2006/table">
            <a:tbl>
              <a:tblPr/>
              <a:tblGrid>
                <a:gridCol w="494750"/>
                <a:gridCol w="890549"/>
                <a:gridCol w="791600"/>
                <a:gridCol w="1384257"/>
                <a:gridCol w="145925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编号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材料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长度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/m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横截面积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/mm</a:t>
                      </a:r>
                      <a:r>
                        <a:rPr lang="en-US" sz="1700" kern="100" baseline="300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电流大小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/A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A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锰铜合金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0.8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0.40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B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镍铬合金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0.8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0.32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C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镍铬合金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0.4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0.16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D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镍铬合金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0.4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0.08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1659602" y="335587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14-7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777361" y="499101"/>
            <a:ext cx="7983415" cy="874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）实验中通过观察</a:t>
            </a:r>
            <a:r>
              <a:rPr lang="zh-CN" altLang="en-US" u="sng" dirty="0" smtClean="0"/>
              <a:t>　　　　　　　　  </a:t>
            </a:r>
            <a:r>
              <a:rPr lang="zh-CN" altLang="en-US" dirty="0" smtClean="0"/>
              <a:t>来比较电阻的大小，此过程用到的探究方法是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028563" y="487586"/>
            <a:ext cx="21490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电流表示数的大小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043342" y="92470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转换法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46084" y="1576617"/>
            <a:ext cx="7919544" cy="8744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）电阻大小无法直接观察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电路中有电流表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可以通过电流表示数的大小反映电阻大小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这是转换法的应用。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15585" y="999536"/>
            <a:ext cx="53126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导体的材料、横截面积相同时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长度越长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电阻越大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21806" y="577120"/>
            <a:ext cx="8082860" cy="874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）分别将</a:t>
            </a:r>
            <a:r>
              <a:rPr lang="en-US" dirty="0" smtClean="0"/>
              <a:t>C</a:t>
            </a:r>
            <a:r>
              <a:rPr lang="zh-CN" altLang="en-US" dirty="0" smtClean="0"/>
              <a:t>、</a:t>
            </a:r>
            <a:r>
              <a:rPr lang="en-US" dirty="0" smtClean="0"/>
              <a:t>D</a:t>
            </a:r>
            <a:r>
              <a:rPr lang="zh-CN" altLang="en-US" dirty="0" smtClean="0"/>
              <a:t>两根合金丝接入电路，可初步探究出的结论是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u="sng" dirty="0" smtClean="0"/>
              <a:t> </a:t>
            </a:r>
            <a:r>
              <a:rPr lang="zh-CN" altLang="en-US" u="sng" dirty="0" smtClean="0"/>
              <a:t>　                                     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1" name="矩形 10"/>
          <p:cNvSpPr/>
          <p:nvPr/>
        </p:nvSpPr>
        <p:spPr>
          <a:xfrm>
            <a:off x="837074" y="1599083"/>
            <a:ext cx="7961586" cy="8744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2</a:t>
            </a:r>
            <a:r>
              <a:rPr lang="zh-CN" altLang="en-US" dirty="0" smtClean="0">
                <a:solidFill>
                  <a:srgbClr val="C00000"/>
                </a:solidFill>
              </a:rPr>
              <a:t>）分别将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、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两根合金丝接入电路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可初步得出结论：导体的材料、横截面积相同时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长度越长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电阻越大。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653238" y="425472"/>
            <a:ext cx="7983415" cy="874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）分别将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（填编号）两根合金丝接入电路，可初步探究出的结论是导体的材料、长度相同时，横截面积越小，电阻越大。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158710" y="455997"/>
            <a:ext cx="728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r>
              <a:rPr lang="zh-CN" altLang="en-US" b="1" dirty="0" smtClean="0">
                <a:solidFill>
                  <a:srgbClr val="C00000"/>
                </a:solidFill>
              </a:rPr>
              <a:t>、</a:t>
            </a:r>
            <a:r>
              <a:rPr lang="en-US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20161" name="Rectangle 1"/>
          <p:cNvSpPr>
            <a:spLocks noChangeArrowheads="1"/>
          </p:cNvSpPr>
          <p:nvPr/>
        </p:nvSpPr>
        <p:spPr bwMode="auto">
          <a:xfrm>
            <a:off x="717204" y="1446740"/>
            <a:ext cx="7882760" cy="8744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（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3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）要得出“导体的材料、长度相同时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横截面积越小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电阻越大”的结论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应该选择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B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、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C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两根合金丝。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0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2016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滑动变阻器的使用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8027136" cy="25167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）滑动变阻器是通过改变连入电路的电阻丝的长度来改变电阻的。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）接法：“一上一下”。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）判断接入电路阻值的大小的方法：首先确定下接线柱的位置，然后看滑片的移动是靠近还是远离下接线柱，靠近则电阻变小，远离则变大，即“远大近小”。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55983" y="299170"/>
            <a:ext cx="4431480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菏泽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当滑动变阻器的滑片向</a:t>
            </a:r>
            <a:r>
              <a:rPr lang="en-US" dirty="0" smtClean="0"/>
              <a:t>b</a:t>
            </a:r>
            <a:r>
              <a:rPr lang="zh-CN" altLang="en-US" dirty="0" smtClean="0"/>
              <a:t>端滑动时，如图</a:t>
            </a:r>
            <a:r>
              <a:rPr lang="en-US" dirty="0" smtClean="0"/>
              <a:t>14-8</a:t>
            </a:r>
            <a:r>
              <a:rPr lang="zh-CN" altLang="en-US" dirty="0" smtClean="0"/>
              <a:t>所示的四种接法中，滑动变阻器接入电路的阻值变大的是（　　）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736524" y="1199313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8" name="20WNW366.EPS" descr="id:214750305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9058" y="1912714"/>
            <a:ext cx="3395082" cy="1586624"/>
          </a:xfrm>
          <a:prstGeom prst="rect">
            <a:avLst/>
          </a:prstGeom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623033" y="504496"/>
            <a:ext cx="3069021" cy="170540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滑动变阻器在电路中的正确连接方式是</a:t>
            </a:r>
            <a:r>
              <a:rPr lang="en-US" dirty="0" smtClean="0">
                <a:solidFill>
                  <a:srgbClr val="C00000"/>
                </a:solidFill>
              </a:rPr>
              <a:t>“</a:t>
            </a:r>
            <a:r>
              <a:rPr lang="zh-CN" altLang="en-US" dirty="0" smtClean="0">
                <a:solidFill>
                  <a:srgbClr val="C00000"/>
                </a:solidFill>
              </a:rPr>
              <a:t>一上一下</a:t>
            </a:r>
            <a:r>
              <a:rPr lang="en-US" dirty="0" smtClean="0">
                <a:solidFill>
                  <a:srgbClr val="C00000"/>
                </a:solidFill>
              </a:rPr>
              <a:t>”,</a:t>
            </a:r>
            <a:r>
              <a:rPr lang="zh-CN" altLang="en-US" dirty="0" smtClean="0">
                <a:solidFill>
                  <a:srgbClr val="C00000"/>
                </a:solidFill>
              </a:rPr>
              <a:t>且下接线柱与滑片间部分被连入电路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故选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13738" y="246215"/>
            <a:ext cx="8025816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3</a:t>
            </a:r>
            <a:r>
              <a:rPr lang="zh-CN" alt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14-9</a:t>
            </a:r>
            <a:r>
              <a:rPr lang="zh-CN" altLang="en-US" dirty="0" smtClean="0"/>
              <a:t>所示是滑动变阻器的原理示意图，请你从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、</a:t>
            </a:r>
            <a:r>
              <a:rPr lang="en-US" dirty="0" smtClean="0"/>
              <a:t>C</a:t>
            </a:r>
            <a:r>
              <a:rPr lang="zh-CN" altLang="en-US" dirty="0" smtClean="0"/>
              <a:t>、</a:t>
            </a:r>
            <a:r>
              <a:rPr lang="en-US" dirty="0" smtClean="0"/>
              <a:t>D</a:t>
            </a:r>
            <a:r>
              <a:rPr lang="zh-CN" altLang="en-US" dirty="0" smtClean="0"/>
              <a:t>四个接线柱中引出两条导线（用笔画线代替），要求接入电路中能起到改变电阻的作用。</a:t>
            </a:r>
          </a:p>
          <a:p>
            <a:pPr algn="r">
              <a:lnSpc>
                <a:spcPct val="150000"/>
              </a:lnSpc>
            </a:pPr>
            <a:endParaRPr lang="en-US" altLang="zh-CN" dirty="0" smtClean="0"/>
          </a:p>
          <a:p>
            <a:pPr algn="r">
              <a:lnSpc>
                <a:spcPct val="150000"/>
              </a:lnSpc>
            </a:pPr>
            <a:endParaRPr lang="en-US" altLang="zh-CN" dirty="0" smtClean="0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60283" y="1606499"/>
            <a:ext cx="136745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20LZ30.EPS" descr="id:214750306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45346" y="1249833"/>
            <a:ext cx="2216022" cy="874836"/>
          </a:xfrm>
          <a:prstGeom prst="rect">
            <a:avLst/>
          </a:prstGeom>
        </p:spPr>
      </p:pic>
      <p:pic>
        <p:nvPicPr>
          <p:cNvPr id="10" name="20LZ31.EPS" descr="id:214749101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67539" y="2248262"/>
            <a:ext cx="2314545" cy="130383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6275852" y="2288807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altLang="zh-CN" sz="1400" dirty="0" smtClean="0"/>
              <a:t>14-9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突破三　欧姆定律的理解与相关计算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8027136" cy="29322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       对于欧姆定律的理解，要注意以下几点：</a:t>
            </a:r>
            <a:r>
              <a:rPr lang="en-US" dirty="0" smtClean="0"/>
              <a:t>①</a:t>
            </a:r>
            <a:r>
              <a:rPr lang="zh-CN" altLang="en-US" dirty="0" smtClean="0"/>
              <a:t>同体性：欧姆定律中的电压、电阻和电流三个量是对同一个电阻或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同一段电路而言的；</a:t>
            </a:r>
            <a:r>
              <a:rPr lang="en-US" dirty="0" smtClean="0"/>
              <a:t>②</a:t>
            </a:r>
            <a:r>
              <a:rPr lang="zh-CN" altLang="en-US" dirty="0" smtClean="0"/>
              <a:t>同时性：欧姆定律中的电压、电阻和电流三个量必须是在同一时刻的数值，若由于某种原因，电路中的电压或电阻发生了变化，则电流也相应发生变化；</a:t>
            </a:r>
            <a:r>
              <a:rPr lang="en-US" dirty="0" smtClean="0"/>
              <a:t>③</a:t>
            </a:r>
            <a:r>
              <a:rPr lang="zh-CN" altLang="en-US" dirty="0" smtClean="0"/>
              <a:t>对于公式</a:t>
            </a:r>
            <a:r>
              <a:rPr lang="en-US" dirty="0" smtClean="0"/>
              <a:t>R=         </a:t>
            </a:r>
            <a:r>
              <a:rPr lang="zh-CN" altLang="en-US" dirty="0" smtClean="0"/>
              <a:t>，只适用于计算电阻的大小，不能说电阻</a:t>
            </a:r>
            <a:r>
              <a:rPr lang="en-US" dirty="0" smtClean="0"/>
              <a:t>R</a:t>
            </a:r>
            <a:r>
              <a:rPr lang="zh-CN" altLang="en-US" dirty="0" smtClean="0"/>
              <a:t>与电压</a:t>
            </a:r>
            <a:r>
              <a:rPr lang="en-US" dirty="0" smtClean="0"/>
              <a:t>U</a:t>
            </a:r>
            <a:r>
              <a:rPr lang="zh-CN" altLang="en-US" dirty="0" smtClean="0"/>
              <a:t>成正比、与电流</a:t>
            </a:r>
            <a:r>
              <a:rPr lang="en-US" dirty="0" smtClean="0"/>
              <a:t>I</a:t>
            </a:r>
            <a:r>
              <a:rPr lang="zh-CN" altLang="en-US" dirty="0" smtClean="0"/>
              <a:t>成反比。</a:t>
            </a:r>
            <a:endParaRPr lang="zh-CN" altLang="en-US" dirty="0"/>
          </a:p>
        </p:txBody>
      </p:sp>
      <p:graphicFrame>
        <p:nvGraphicFramePr>
          <p:cNvPr id="159745" name="Object 1"/>
          <p:cNvGraphicFramePr>
            <a:graphicFrameLocks noChangeAspect="1"/>
          </p:cNvGraphicFramePr>
          <p:nvPr/>
        </p:nvGraphicFramePr>
        <p:xfrm>
          <a:off x="4466568" y="2732909"/>
          <a:ext cx="5365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46" name="文档" r:id="rId4" imgW="543458" imgH="594360" progId="Office12.wps.Document.8">
                  <p:embed/>
                </p:oleObj>
              </mc:Choice>
              <mc:Fallback>
                <p:oleObj name="文档" r:id="rId4" imgW="543458" imgH="59436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6568" y="2732909"/>
                        <a:ext cx="53657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694640" y="248189"/>
            <a:ext cx="5580036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4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贵港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14-10</a:t>
            </a:r>
            <a:r>
              <a:rPr lang="zh-CN" altLang="en-US" dirty="0" smtClean="0"/>
              <a:t>所示电路，电源电压与灯丝电阻均保持不变。先只闭合开关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，电流表和电压表均有示数。则下列说法中正确的是（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再断开开关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，然后只闭合开关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时，电压表示数不变，电流表示数变小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再断开开关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，然后只闭合开关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时，电压表示数与电流表示数的比值变大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再闭合开关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时，电压表示数不变，电流表示数变大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再闭合开关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zh-CN" altLang="en-US" dirty="0" smtClean="0"/>
              <a:t>时，电压表示数与电流表示数的比值变小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20WLZT586.EPS" descr="id:214750308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25691" y="324393"/>
            <a:ext cx="2539955" cy="2271661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998660" y="3011518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14-10</a:t>
            </a:r>
            <a:endParaRPr lang="zh-CN" altLang="en-US" sz="1400" dirty="0" smtClean="0"/>
          </a:p>
        </p:txBody>
      </p:sp>
      <p:sp>
        <p:nvSpPr>
          <p:cNvPr id="12" name="矩形 11"/>
          <p:cNvSpPr/>
          <p:nvPr/>
        </p:nvSpPr>
        <p:spPr>
          <a:xfrm>
            <a:off x="4696302" y="1167884"/>
            <a:ext cx="367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D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862818" y="285214"/>
          <a:ext cx="7938281" cy="4274820"/>
        </p:xfrm>
        <a:graphic>
          <a:graphicData uri="http://schemas.openxmlformats.org/drawingml/2006/table">
            <a:tbl>
              <a:tblPr/>
              <a:tblGrid>
                <a:gridCol w="1200869"/>
                <a:gridCol w="1866475"/>
                <a:gridCol w="4870937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探究欧姆定律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知道电压、电流和电阻；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通过实验，探究电流、电压和电阻的关系；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理解欧姆定律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年：滑动变阻器的正确接线方式；（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年：简单电路的计算；（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年：探究电流随电压的变化情况；（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年：测量小灯泡在不同电压下的电阻；（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年：应用欧姆定律进行简单计算；（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年：应用欧姆定律进行简单计算；（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年：探究电流与电阻的关系；（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年：电阻影响因素；（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年：导体、绝缘体；（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60419"/>
            <a:ext cx="7874602" cy="376326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）实物图的连接，其中电表量程的选取和正、负接线柱的连接是高频点。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）连接错误的判断及改正。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）连接电路时的注意事项：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连接电路、更换电路元件时，开关应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闭合开关前，应将滑动变阻器的滑片调到</a:t>
            </a:r>
            <a:r>
              <a:rPr lang="zh-CN" altLang="en-US" u="sng" dirty="0" smtClean="0"/>
              <a:t>　　　　　　　　</a:t>
            </a:r>
            <a:r>
              <a:rPr lang="zh-CN" altLang="en-US" dirty="0" smtClean="0"/>
              <a:t>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电流表应当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联在电路中，电压表应当与被测量对象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联；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④</a:t>
            </a:r>
            <a:r>
              <a:rPr lang="zh-CN" altLang="en-US" dirty="0" smtClean="0"/>
              <a:t>检查电路无误后要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，防止电路中的电流过大而超出电流表的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817465" y="329684"/>
            <a:ext cx="45448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突破一　探究电流与电压、电阻的关系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902474" y="243963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断开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460115" y="2818008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最大阻值处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367286" y="3269953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串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949796" y="3259443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并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344945" y="364832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试触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16751" y="408825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量程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43337" y="257742"/>
            <a:ext cx="8038459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）滑动变阻器的作用：</a:t>
            </a:r>
            <a:r>
              <a:rPr lang="en-US" dirty="0" smtClean="0"/>
              <a:t>①</a:t>
            </a:r>
            <a:r>
              <a:rPr lang="zh-CN" altLang="en-US" dirty="0" smtClean="0"/>
              <a:t>两次实验滑动变阻器均有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的作用；</a:t>
            </a:r>
            <a:r>
              <a:rPr lang="en-US" dirty="0" smtClean="0"/>
              <a:t>②</a:t>
            </a:r>
            <a:r>
              <a:rPr lang="zh-CN" altLang="en-US" dirty="0" smtClean="0"/>
              <a:t>探究电流与电压的关系时，滑动变阻器的作用是</a:t>
            </a:r>
            <a:r>
              <a:rPr lang="zh-CN" altLang="en-US" u="sng" dirty="0" smtClean="0"/>
              <a:t>　                                      </a:t>
            </a:r>
            <a:r>
              <a:rPr lang="zh-CN" altLang="en-US" dirty="0" smtClean="0"/>
              <a:t>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探究电流与电阻的关系时，滑动变阻器的作用是保持</a:t>
            </a:r>
            <a:r>
              <a:rPr lang="zh-CN" altLang="en-US" u="sng" dirty="0" smtClean="0"/>
              <a:t>　　　　  　　　　</a:t>
            </a:r>
            <a:r>
              <a:rPr lang="zh-CN" altLang="en-US" dirty="0" smtClean="0"/>
              <a:t>不变。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 电压表、电流表量程的选取、读数以及滑动变阻器和定值电阻规格的选择。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）电路故障分析。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7</a:t>
            </a:r>
            <a:r>
              <a:rPr lang="zh-CN" altLang="en-US" dirty="0" smtClean="0"/>
              <a:t>）实验数据或图像的分析。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8</a:t>
            </a:r>
            <a:r>
              <a:rPr lang="zh-CN" altLang="en-US" dirty="0" smtClean="0"/>
              <a:t>）实验中多次测量的目的：保证总结得出的实验规律具有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9</a:t>
            </a:r>
            <a:r>
              <a:rPr lang="zh-CN" altLang="en-US" dirty="0" smtClean="0"/>
              <a:t>）实验结论的表述：</a:t>
            </a:r>
            <a:r>
              <a:rPr lang="en-US" dirty="0" smtClean="0"/>
              <a:t>①</a:t>
            </a:r>
            <a:r>
              <a:rPr lang="zh-CN" altLang="en-US" dirty="0" smtClean="0"/>
              <a:t>注意控制变量；</a:t>
            </a:r>
            <a:r>
              <a:rPr lang="en-US" dirty="0" smtClean="0"/>
              <a:t>②</a:t>
            </a:r>
            <a:r>
              <a:rPr lang="zh-CN" altLang="en-US" dirty="0" smtClean="0"/>
              <a:t>理解电流与电压和电阻的因果关系，是电流随着电压和电阻的变化而变化。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6256902" y="29552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保护电路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395845" y="736960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改变定值电阻两端的电压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6609" name="Rectangle 1"/>
          <p:cNvSpPr>
            <a:spLocks noChangeArrowheads="1"/>
          </p:cNvSpPr>
          <p:nvPr/>
        </p:nvSpPr>
        <p:spPr bwMode="auto">
          <a:xfrm>
            <a:off x="7010400" y="3563006"/>
            <a:ext cx="8771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普遍性</a:t>
            </a:r>
            <a:endParaRPr kumimoji="0" lang="zh-CN" altLang="en-US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278715" y="1115333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定值电阻两端的电压</a:t>
            </a:r>
            <a:endParaRPr lang="zh-CN" altLang="en-US" sz="1600" b="1" dirty="0" smtClean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6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96609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624653" y="296793"/>
            <a:ext cx="8056891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zh-CN" altLang="en-US" b="1" dirty="0" smtClean="0"/>
              <a:t>实验探究方法：</a:t>
            </a:r>
            <a:r>
              <a:rPr lang="zh-CN" altLang="en-US" dirty="0" smtClean="0"/>
              <a:t>控制变量法。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保持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一定，探究电流跟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的关系；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保持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一定，探究电流跟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的关系。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zh-CN" altLang="en-US" b="1" dirty="0" smtClean="0"/>
              <a:t>实验电路设计：</a:t>
            </a:r>
            <a:r>
              <a:rPr lang="zh-CN" altLang="en-US" dirty="0" smtClean="0"/>
              <a:t>请在如图</a:t>
            </a:r>
            <a:r>
              <a:rPr lang="en-US" dirty="0" smtClean="0"/>
              <a:t>14-11</a:t>
            </a:r>
            <a:r>
              <a:rPr lang="zh-CN" altLang="en-US" dirty="0" smtClean="0"/>
              <a:t>所示的虚线框内画出实验电路图。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endParaRPr lang="en-US" altLang="zh-CN" sz="1400" dirty="0" smtClean="0"/>
          </a:p>
          <a:p>
            <a:pPr algn="ctr">
              <a:lnSpc>
                <a:spcPct val="150000"/>
              </a:lnSpc>
            </a:pPr>
            <a:endParaRPr lang="en-US" altLang="zh-CN" sz="1400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14-11</a:t>
            </a:r>
            <a:endParaRPr lang="zh-CN" altLang="en-US" sz="1400" dirty="0" smtClean="0"/>
          </a:p>
        </p:txBody>
      </p:sp>
      <p:sp>
        <p:nvSpPr>
          <p:cNvPr id="10" name="矩形 9"/>
          <p:cNvSpPr/>
          <p:nvPr/>
        </p:nvSpPr>
        <p:spPr>
          <a:xfrm>
            <a:off x="1453081" y="74747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电阻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3415862" y="2207172"/>
          <a:ext cx="2228193" cy="1734207"/>
        </p:xfrm>
        <a:graphic>
          <a:graphicData uri="http://schemas.openxmlformats.org/drawingml/2006/table">
            <a:tbl>
              <a:tblPr/>
              <a:tblGrid>
                <a:gridCol w="2228193"/>
              </a:tblGrid>
              <a:tr h="1734207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ysDot"/>
                    </a:lnL>
                    <a:lnR w="12700" cmpd="sng">
                      <a:solidFill>
                        <a:schemeClr val="tx1"/>
                      </a:solidFill>
                      <a:prstDash val="sysDot"/>
                    </a:lnR>
                    <a:lnT w="12700" cmpd="sng">
                      <a:solidFill>
                        <a:schemeClr val="tx1"/>
                      </a:solidFill>
                      <a:prstDash val="sysDot"/>
                    </a:lnT>
                    <a:lnB w="12700" cmpd="sng">
                      <a:solidFill>
                        <a:schemeClr val="tx1"/>
                      </a:solidFill>
                      <a:prstDash val="sysDot"/>
                    </a:lnB>
                  </a:tcPr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4143731" y="74747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电压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510890" y="115211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电压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159495" y="117314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电阻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5" name="G483.EPS" descr="id:214749102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9573" y="2342005"/>
            <a:ext cx="1894786" cy="1525104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2147161" y="219789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624653" y="296793"/>
            <a:ext cx="8056891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zh-CN" altLang="en-US" b="1" dirty="0" smtClean="0"/>
              <a:t>实验过程：</a:t>
            </a:r>
            <a:r>
              <a:rPr lang="zh-CN" altLang="en-US" dirty="0" smtClean="0"/>
              <a:t>实验分两步完成：</a:t>
            </a:r>
            <a:r>
              <a:rPr lang="en-US" dirty="0" smtClean="0"/>
              <a:t>①</a:t>
            </a:r>
            <a:r>
              <a:rPr lang="zh-CN" altLang="en-US" dirty="0" smtClean="0"/>
              <a:t>保持电阻一定，移动滑动变阻器的滑片，改变</a:t>
            </a:r>
            <a:r>
              <a:rPr lang="zh-CN" altLang="en-US" u="sng" dirty="0" smtClean="0"/>
              <a:t>　　　　　       　</a:t>
            </a:r>
            <a:r>
              <a:rPr lang="zh-CN" altLang="en-US" dirty="0" smtClean="0"/>
              <a:t>的电压，同时记下电流表示数，探究电流与</a:t>
            </a:r>
            <a:r>
              <a:rPr lang="zh-CN" altLang="en-US" u="sng" dirty="0" smtClean="0"/>
              <a:t>　　　    </a:t>
            </a:r>
            <a:r>
              <a:rPr lang="zh-CN" altLang="en-US" dirty="0" smtClean="0"/>
              <a:t>的关系；</a:t>
            </a:r>
            <a:r>
              <a:rPr lang="en-US" dirty="0" smtClean="0"/>
              <a:t>②</a:t>
            </a:r>
            <a:r>
              <a:rPr lang="zh-CN" altLang="en-US" dirty="0" smtClean="0"/>
              <a:t>更换不同阻值的定值电阻，移动滑动变阻器的滑片，使</a:t>
            </a:r>
            <a:r>
              <a:rPr lang="zh-CN" altLang="en-US" u="sng" dirty="0" smtClean="0"/>
              <a:t>　</a:t>
            </a:r>
            <a:endParaRPr lang="en-US" altLang="zh-CN" u="sng" dirty="0" smtClean="0"/>
          </a:p>
          <a:p>
            <a:pPr>
              <a:lnSpc>
                <a:spcPct val="150000"/>
              </a:lnSpc>
            </a:pPr>
            <a:r>
              <a:rPr lang="zh-CN" altLang="en-US" u="sng" dirty="0" smtClean="0"/>
              <a:t>　　　　　　   　   　</a:t>
            </a:r>
            <a:r>
              <a:rPr lang="zh-CN" altLang="en-US" dirty="0" smtClean="0"/>
              <a:t>保持不变，记下电流表示数，探究电流与</a:t>
            </a:r>
            <a:r>
              <a:rPr lang="zh-CN" altLang="en-US" u="sng" dirty="0" smtClean="0"/>
              <a:t>　　　        </a:t>
            </a:r>
            <a:r>
              <a:rPr lang="zh-CN" altLang="en-US" dirty="0" smtClean="0"/>
              <a:t>的关系。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实验结论：</a:t>
            </a:r>
            <a:r>
              <a:rPr lang="en-US" dirty="0" smtClean="0"/>
              <a:t>①</a:t>
            </a:r>
            <a:r>
              <a:rPr lang="zh-CN" altLang="en-US" dirty="0" smtClean="0"/>
              <a:t>电阻一定时，电流跟电压成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比；</a:t>
            </a:r>
            <a:r>
              <a:rPr lang="en-US" dirty="0" smtClean="0"/>
              <a:t>②</a:t>
            </a:r>
            <a:r>
              <a:rPr lang="zh-CN" altLang="en-US" dirty="0" smtClean="0"/>
              <a:t>电压一定时，电流跟电阻成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比。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116751" y="747472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定值电阻两端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296834" y="75798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电压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76701" y="1577786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定值电阻两端的电压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259295" y="157778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电阻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057934" y="240810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正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232169" y="280749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反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  <p:bldP spid="9" grpId="0"/>
      <p:bldP spid="11" grpId="0"/>
      <p:bldP spid="12" grpId="0"/>
      <p:bldP spid="13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697861" y="263098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6.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666696" y="570062"/>
            <a:ext cx="77661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1 </a:t>
            </a:r>
            <a:r>
              <a:rPr lang="zh-CN" altLang="en-US" dirty="0" smtClean="0"/>
              <a:t>图</a:t>
            </a:r>
            <a:r>
              <a:rPr lang="en-US" dirty="0" smtClean="0"/>
              <a:t>14-12</a:t>
            </a:r>
            <a:r>
              <a:rPr lang="zh-CN" altLang="en-US" dirty="0" smtClean="0"/>
              <a:t>甲是某实验小组探究电流与电压、电阻关系时的电路图，使用的实验器材有：电压为</a:t>
            </a:r>
            <a:r>
              <a:rPr lang="en-US" dirty="0" smtClean="0"/>
              <a:t>6 V</a:t>
            </a:r>
            <a:r>
              <a:rPr lang="zh-CN" altLang="en-US" dirty="0" smtClean="0"/>
              <a:t>的电源、电流表、电压表各一个，开关一个，</a:t>
            </a:r>
            <a:r>
              <a:rPr lang="en-US" dirty="0" smtClean="0"/>
              <a:t>5 Ω</a:t>
            </a:r>
            <a:r>
              <a:rPr lang="zh-CN" altLang="en-US" dirty="0" smtClean="0"/>
              <a:t>、</a:t>
            </a:r>
            <a:r>
              <a:rPr lang="en-US" dirty="0" smtClean="0"/>
              <a:t>10 Ω</a:t>
            </a:r>
            <a:r>
              <a:rPr lang="zh-CN" altLang="en-US" dirty="0" smtClean="0"/>
              <a:t>、</a:t>
            </a:r>
            <a:r>
              <a:rPr lang="en-US" dirty="0" smtClean="0"/>
              <a:t>15 Ω</a:t>
            </a:r>
            <a:r>
              <a:rPr lang="zh-CN" altLang="en-US" dirty="0" smtClean="0"/>
              <a:t>、</a:t>
            </a:r>
            <a:r>
              <a:rPr lang="en-US" dirty="0" smtClean="0"/>
              <a:t>30 Ω</a:t>
            </a:r>
            <a:r>
              <a:rPr lang="zh-CN" altLang="en-US" dirty="0" smtClean="0"/>
              <a:t>的定值电阻各一个，规格为“</a:t>
            </a:r>
            <a:r>
              <a:rPr lang="en-US" dirty="0" smtClean="0"/>
              <a:t>20 Ω</a:t>
            </a:r>
            <a:r>
              <a:rPr lang="zh-CN" altLang="en-US" dirty="0" smtClean="0"/>
              <a:t>　</a:t>
            </a:r>
            <a:r>
              <a:rPr lang="en-US" dirty="0" smtClean="0"/>
              <a:t>1 A</a:t>
            </a:r>
            <a:r>
              <a:rPr lang="zh-CN" altLang="en-US" dirty="0" smtClean="0"/>
              <a:t>”的滑动变阻器一个，导线若干。</a:t>
            </a:r>
            <a:endParaRPr lang="zh-CN" altLang="en-US" dirty="0"/>
          </a:p>
        </p:txBody>
      </p:sp>
      <p:pic>
        <p:nvPicPr>
          <p:cNvPr id="10" name="G484.EPS" descr="id:214750311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6408" y="2491747"/>
            <a:ext cx="3435152" cy="1357541"/>
          </a:xfrm>
          <a:prstGeom prst="rect">
            <a:avLst/>
          </a:prstGeom>
        </p:spPr>
      </p:pic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5612074" y="2835043"/>
          <a:ext cx="2185102" cy="1165860"/>
        </p:xfrm>
        <a:graphic>
          <a:graphicData uri="http://schemas.openxmlformats.org/drawingml/2006/table">
            <a:tbl>
              <a:tblPr/>
              <a:tblGrid>
                <a:gridCol w="993229"/>
                <a:gridCol w="397291"/>
                <a:gridCol w="397291"/>
                <a:gridCol w="39729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实验次数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电压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U/V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1.0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电流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I/A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0.4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矩形 12"/>
          <p:cNvSpPr/>
          <p:nvPr/>
        </p:nvSpPr>
        <p:spPr>
          <a:xfrm>
            <a:off x="2470704" y="3886059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14-12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6461513" y="237907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表一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719959" y="400734"/>
            <a:ext cx="78579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）探究电流与电压的关系时，所测得的几组电流、电压值如表一所示。在第</a:t>
            </a:r>
            <a:r>
              <a:rPr lang="en-US" dirty="0" smtClean="0"/>
              <a:t>2</a:t>
            </a:r>
            <a:r>
              <a:rPr lang="zh-CN" altLang="en-US" dirty="0" smtClean="0"/>
              <a:t>次实验中，电流表的示数如图乙所示，则通过电阻的电流为</a:t>
            </a:r>
            <a:r>
              <a:rPr lang="zh-CN" altLang="en-US" u="sng" dirty="0" smtClean="0"/>
              <a:t>　　</a:t>
            </a:r>
            <a:r>
              <a:rPr lang="en-US" dirty="0" smtClean="0"/>
              <a:t>A</a:t>
            </a:r>
            <a:r>
              <a:rPr lang="zh-CN" altLang="en-US" dirty="0" smtClean="0"/>
              <a:t>。根据表一数据可得到结论：</a:t>
            </a:r>
            <a:r>
              <a:rPr lang="en-US" altLang="zh-CN" u="sng" dirty="0" smtClean="0"/>
              <a:t>__________________________________</a:t>
            </a:r>
            <a:r>
              <a:rPr lang="zh-CN" altLang="en-US" u="sng" dirty="0" smtClean="0"/>
              <a:t> </a:t>
            </a:r>
            <a:r>
              <a:rPr lang="en-US" altLang="zh-CN" u="sng" dirty="0" smtClean="0"/>
              <a:t>                   _</a:t>
            </a:r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</a:t>
            </a:r>
            <a:r>
              <a:rPr lang="en-US" u="sng" dirty="0" smtClean="0"/>
              <a:t> </a:t>
            </a:r>
            <a:r>
              <a:rPr lang="zh-CN" altLang="en-US" u="sng" dirty="0" smtClean="0"/>
              <a:t>　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3347844" y="2370584"/>
          <a:ext cx="2185102" cy="1074294"/>
        </p:xfrm>
        <a:graphic>
          <a:graphicData uri="http://schemas.openxmlformats.org/drawingml/2006/table">
            <a:tbl>
              <a:tblPr/>
              <a:tblGrid>
                <a:gridCol w="993229"/>
                <a:gridCol w="397291"/>
                <a:gridCol w="397291"/>
                <a:gridCol w="39729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实验次数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电压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U/V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电流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I/A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0.4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矩形 13"/>
          <p:cNvSpPr/>
          <p:nvPr/>
        </p:nvSpPr>
        <p:spPr>
          <a:xfrm>
            <a:off x="4153737" y="197267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表一</a:t>
            </a:r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7408505" y="859079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0.3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6545" y="1217069"/>
            <a:ext cx="41883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在电阻一定时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通过导体的电流与其两端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356630" y="121993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的电压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96732" y="167588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成正比</a:t>
            </a:r>
            <a:endParaRPr lang="zh-CN" altLang="en-US" dirty="0"/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917903" y="3649592"/>
            <a:ext cx="8008883" cy="8744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（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1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）电流表的量程为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0~0.6 A,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分度值为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0.02 A,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示数为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0.3 A,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分析表一数据可知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当电阻一定时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通过导体的电流与其两端的电压成正比。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719958" y="278112"/>
            <a:ext cx="805618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）探究电流与电阻的关系时，所测得的几组实验数据如表二所示：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由于操作不当，导致一组数据存在错误，你判断应是第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次实验的数据存在错误。产生错误的原因是</a:t>
            </a:r>
            <a:r>
              <a:rPr lang="zh-CN" altLang="en-US" u="sng" dirty="0" smtClean="0"/>
              <a:t>　　　　　　　　　　      　　　　</a:t>
            </a:r>
            <a:r>
              <a:rPr lang="zh-CN" altLang="en-US" dirty="0" smtClean="0"/>
              <a:t>，正确的数据应该是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A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纠正错误以后，该小组用</a:t>
            </a:r>
            <a:r>
              <a:rPr lang="en-US" dirty="0" smtClean="0"/>
              <a:t>30 Ω</a:t>
            </a:r>
            <a:r>
              <a:rPr lang="zh-CN" altLang="en-US" dirty="0" smtClean="0"/>
              <a:t>的电阻替换</a:t>
            </a:r>
            <a:r>
              <a:rPr lang="en-US" dirty="0" smtClean="0"/>
              <a:t>15 Ω</a:t>
            </a:r>
            <a:r>
              <a:rPr lang="zh-CN" altLang="en-US" dirty="0" smtClean="0"/>
              <a:t>的电阻进行了第</a:t>
            </a:r>
            <a:r>
              <a:rPr lang="en-US" dirty="0" smtClean="0"/>
              <a:t>4</a:t>
            </a:r>
            <a:r>
              <a:rPr lang="zh-CN" altLang="en-US" dirty="0" smtClean="0"/>
              <a:t>次实验，发现实验无法进行下去，为完成第</a:t>
            </a:r>
            <a:r>
              <a:rPr lang="en-US" dirty="0" smtClean="0"/>
              <a:t>4</a:t>
            </a:r>
            <a:r>
              <a:rPr lang="zh-CN" altLang="en-US" dirty="0" smtClean="0"/>
              <a:t>次实验，同学们提出了下列解决方案，其中正确的是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将电压表的量程换为</a:t>
            </a:r>
            <a:r>
              <a:rPr lang="en-US" dirty="0" smtClean="0"/>
              <a:t>0~15 V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换成电压为</a:t>
            </a:r>
            <a:r>
              <a:rPr lang="en-US" dirty="0" smtClean="0"/>
              <a:t>12 V</a:t>
            </a:r>
            <a:r>
              <a:rPr lang="zh-CN" altLang="en-US" dirty="0" smtClean="0"/>
              <a:t>的电源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更换最大阻值大于或等于</a:t>
            </a:r>
            <a:r>
              <a:rPr lang="en-US" dirty="0" smtClean="0"/>
              <a:t>30 Ω</a:t>
            </a:r>
            <a:r>
              <a:rPr lang="zh-CN" altLang="en-US" dirty="0" smtClean="0"/>
              <a:t>的滑动变阻器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可将定值电阻两端的电压调为</a:t>
            </a:r>
            <a:r>
              <a:rPr lang="en-US" dirty="0" smtClean="0"/>
              <a:t>1.5 V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6666213" y="293362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表二</a:t>
            </a:r>
            <a:endParaRPr lang="zh-CN" altLang="en-US" dirty="0"/>
          </a:p>
        </p:txBody>
      </p:sp>
      <p:graphicFrame>
        <p:nvGraphicFramePr>
          <p:cNvPr id="15" name="表格 14"/>
          <p:cNvGraphicFramePr>
            <a:graphicFrameLocks noGrp="1"/>
          </p:cNvGraphicFramePr>
          <p:nvPr/>
        </p:nvGraphicFramePr>
        <p:xfrm>
          <a:off x="5971976" y="3442137"/>
          <a:ext cx="2142009" cy="1165860"/>
        </p:xfrm>
        <a:graphic>
          <a:graphicData uri="http://schemas.openxmlformats.org/drawingml/2006/table">
            <a:tbl>
              <a:tblPr/>
              <a:tblGrid>
                <a:gridCol w="931309"/>
                <a:gridCol w="372523"/>
                <a:gridCol w="372523"/>
                <a:gridCol w="46565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实验次数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电阻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R/Ω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电流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I/A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0.6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0.3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0.24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6630024" y="726449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799655" y="1115332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没有调节滑动变阻器的滑片就读数了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857542" y="1567277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0.2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943302" y="2775967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14703" y="325821"/>
            <a:ext cx="8124497" cy="30008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C00000"/>
              </a:solidFill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C00000"/>
              </a:solidFill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C00000"/>
              </a:solidFill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222210" name="Object 2"/>
          <p:cNvGraphicFramePr>
            <a:graphicFrameLocks noChangeAspect="1"/>
          </p:cNvGraphicFramePr>
          <p:nvPr/>
        </p:nvGraphicFramePr>
        <p:xfrm>
          <a:off x="816578" y="432950"/>
          <a:ext cx="7921625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211" name="文档" r:id="rId4" imgW="7927238" imgH="2980334" progId="Office12.wps.Document.8">
                  <p:embed/>
                </p:oleObj>
              </mc:Choice>
              <mc:Fallback>
                <p:oleObj name="文档" r:id="rId4" imgW="7927238" imgH="2980334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578" y="432950"/>
                        <a:ext cx="7921625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14703" y="325821"/>
            <a:ext cx="8124497" cy="30008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C00000"/>
              </a:solidFill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C00000"/>
              </a:solidFill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solidFill>
                <a:srgbClr val="C00000"/>
              </a:solidFill>
              <a:latin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222210" name="Object 2"/>
          <p:cNvGraphicFramePr>
            <a:graphicFrameLocks noChangeAspect="1"/>
          </p:cNvGraphicFramePr>
          <p:nvPr/>
        </p:nvGraphicFramePr>
        <p:xfrm>
          <a:off x="827088" y="411929"/>
          <a:ext cx="7921625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59" name="文档" r:id="rId4" imgW="7927238" imgH="2979725" progId="Office12.wps.Document.8">
                  <p:embed/>
                </p:oleObj>
              </mc:Choice>
              <mc:Fallback>
                <p:oleObj name="文档" r:id="rId4" imgW="7927238" imgH="2979725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11929"/>
                        <a:ext cx="7921625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740268" y="170669"/>
            <a:ext cx="8140973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突破二　测量小灯泡（或定值电阻）的阻值</a:t>
            </a:r>
          </a:p>
        </p:txBody>
      </p:sp>
      <p:sp>
        <p:nvSpPr>
          <p:cNvPr id="10" name="矩形 9"/>
          <p:cNvSpPr/>
          <p:nvPr/>
        </p:nvSpPr>
        <p:spPr>
          <a:xfrm>
            <a:off x="730467" y="705255"/>
            <a:ext cx="80246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）实验原理和方法。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）连接实物图或画电路图。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）实验过程中的注意事项：连接电路时开关要断开，滑动变阻器的滑片移动到最大阻值处；电压表、电流表量程的选择；滑动变阻器规格的选择等。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）滑动变阻器的作用：保护电路，调节待测电阻两端的电压大小。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）电路故障分析。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）正确认识和理解小灯泡和定值电阻的</a:t>
            </a:r>
            <a:r>
              <a:rPr lang="en-US" dirty="0" smtClean="0"/>
              <a:t>U-I</a:t>
            </a:r>
            <a:r>
              <a:rPr lang="zh-CN" altLang="en-US" dirty="0" smtClean="0"/>
              <a:t>图像。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64931" y="707665"/>
            <a:ext cx="7997025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在物理学中，用</a:t>
            </a:r>
            <a:r>
              <a:rPr lang="zh-CN" altLang="en-US" u="sng" dirty="0" smtClean="0"/>
              <a:t>　　 </a:t>
            </a:r>
            <a:r>
              <a:rPr lang="zh-CN" altLang="en-US" dirty="0" smtClean="0"/>
              <a:t>来描述导体对电流阻碍作用的大小，电阻用字母</a:t>
            </a:r>
            <a:r>
              <a:rPr lang="zh-CN" altLang="en-US" u="sng" dirty="0" smtClean="0"/>
              <a:t>　</a:t>
            </a:r>
            <a:r>
              <a:rPr lang="zh-CN" altLang="en-US" dirty="0" smtClean="0"/>
              <a:t>表示，电阻的国际单位是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，符号是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电阻单位的换算：</a:t>
            </a:r>
            <a:r>
              <a:rPr lang="en-US" dirty="0" smtClean="0"/>
              <a:t>1 </a:t>
            </a:r>
            <a:r>
              <a:rPr lang="en-US" dirty="0" err="1" smtClean="0"/>
              <a:t>kΩ</a:t>
            </a:r>
            <a:r>
              <a:rPr lang="en-US" dirty="0" smtClean="0"/>
              <a:t>=</a:t>
            </a:r>
            <a:r>
              <a:rPr lang="zh-CN" altLang="en-US" u="sng" dirty="0" smtClean="0"/>
              <a:t>　　　</a:t>
            </a:r>
            <a:r>
              <a:rPr lang="en-US" dirty="0" smtClean="0"/>
              <a:t>Ω</a:t>
            </a:r>
            <a:r>
              <a:rPr lang="zh-CN" altLang="en-US" dirty="0" smtClean="0"/>
              <a:t>，</a:t>
            </a:r>
            <a:r>
              <a:rPr lang="en-US" dirty="0" smtClean="0"/>
              <a:t>1 MΩ=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Ω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决定电阻大小的因素：</a:t>
            </a:r>
            <a:r>
              <a:rPr lang="zh-CN" altLang="en-US" dirty="0" smtClean="0"/>
              <a:t>导体的电阻是导体本身的一种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，导体电阻的大小决定于导体的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。大多数金属导体，温度越高，电阻越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电阻的种类：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）定值电阻：有确定阻值的电阻，在电路中的符号是</a:t>
            </a:r>
            <a:r>
              <a:rPr lang="en-US" dirty="0" smtClean="0"/>
              <a:t>            </a:t>
            </a:r>
            <a:r>
              <a:rPr lang="zh-CN" altLang="en-US" dirty="0" smtClean="0"/>
              <a:t>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）可变电阻：阻值可以在一定范围内根据要求改变的电阻。</a:t>
            </a:r>
            <a:endParaRPr lang="zh-CN" altLang="en-US" dirty="0"/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53849" y="318392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认识电阻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675265" y="684245"/>
            <a:ext cx="73400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电阻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8018654" y="662913"/>
            <a:ext cx="44217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</a:rPr>
              <a:t>R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661574" y="114726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欧姆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401936" y="1142011"/>
            <a:ext cx="373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545036" y="1546257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3815256" y="2395046"/>
            <a:ext cx="7252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</a:rPr>
              <a:t>长度</a:t>
            </a:r>
          </a:p>
        </p:txBody>
      </p:sp>
      <p:sp>
        <p:nvSpPr>
          <p:cNvPr id="16" name="矩形 15"/>
          <p:cNvSpPr/>
          <p:nvPr/>
        </p:nvSpPr>
        <p:spPr>
          <a:xfrm>
            <a:off x="5479073" y="1577788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C00000"/>
                </a:solidFill>
              </a:rPr>
              <a:t>10</a:t>
            </a:r>
            <a:r>
              <a:rPr lang="en-US" b="1" baseline="30000" dirty="0" smtClean="0">
                <a:solidFill>
                  <a:srgbClr val="C00000"/>
                </a:solidFill>
              </a:rPr>
              <a:t>6</a:t>
            </a:r>
            <a:endParaRPr lang="en-US" altLang="zh-CN" b="1" dirty="0" smtClean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382435" y="196667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性质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892999" y="23870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材料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9" name="G470.EPS" descr="id:214750292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18362" y="3808271"/>
            <a:ext cx="680604" cy="133107"/>
          </a:xfrm>
          <a:prstGeom prst="rect">
            <a:avLst/>
          </a:prstGeom>
        </p:spPr>
      </p:pic>
      <p:sp>
        <p:nvSpPr>
          <p:cNvPr id="172033" name="Rectangle 1"/>
          <p:cNvSpPr>
            <a:spLocks noChangeArrowheads="1"/>
          </p:cNvSpPr>
          <p:nvPr/>
        </p:nvSpPr>
        <p:spPr bwMode="auto">
          <a:xfrm>
            <a:off x="2963916" y="2774731"/>
            <a:ext cx="88197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　　大</a:t>
            </a:r>
            <a:endParaRPr kumimoji="0" lang="zh-CN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858830" y="239759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横截面积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424476" y="237657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温度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5" grpId="0"/>
      <p:bldP spid="11" grpId="0"/>
      <p:bldP spid="14" grpId="0"/>
      <p:bldP spid="67585" grpId="0"/>
      <p:bldP spid="16" grpId="0"/>
      <p:bldP spid="17" grpId="0"/>
      <p:bldP spid="18" grpId="0"/>
      <p:bldP spid="172033" grpId="0"/>
      <p:bldP spid="22" grpId="0"/>
      <p:bldP spid="2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814552" y="301627"/>
            <a:ext cx="78880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7</a:t>
            </a:r>
            <a:r>
              <a:rPr lang="zh-CN" altLang="en-US" dirty="0" smtClean="0"/>
              <a:t>）小灯泡的电阻受温度的影响：小灯泡的电阻随着温度的升高而增大。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8</a:t>
            </a:r>
            <a:r>
              <a:rPr lang="zh-CN" altLang="en-US" dirty="0" smtClean="0"/>
              <a:t>）多次实验的目的：如果测量的是定值电阻的阻值，多次测量是为了求平均值从而减小误差；如果测量的是小灯泡的阻值，多次测量是为了探究小灯泡电阻与温度的关系。</a:t>
            </a:r>
            <a:endParaRPr lang="zh-CN" altLang="en-US" dirty="0"/>
          </a:p>
        </p:txBody>
      </p:sp>
      <p:sp>
        <p:nvSpPr>
          <p:cNvPr id="10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12" name="矩形 11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13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624656" y="243863"/>
            <a:ext cx="8119951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实验原理：</a:t>
            </a:r>
            <a:r>
              <a:rPr lang="en-US" dirty="0" smtClean="0"/>
              <a:t>R=       </a:t>
            </a:r>
            <a:r>
              <a:rPr lang="zh-CN" altLang="en-US" dirty="0" smtClean="0"/>
              <a:t>。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实验电路设计：</a:t>
            </a:r>
            <a:r>
              <a:rPr lang="zh-CN" altLang="en-US" dirty="0" smtClean="0"/>
              <a:t>图</a:t>
            </a:r>
            <a:r>
              <a:rPr lang="en-US" dirty="0" smtClean="0"/>
              <a:t>14-13</a:t>
            </a:r>
            <a:r>
              <a:rPr lang="zh-CN" altLang="en-US" dirty="0" smtClean="0"/>
              <a:t>甲为测量小灯泡电阻的实物图，请在图乙的虚线框内画出电路图。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sz="1400" dirty="0" smtClean="0"/>
              <a:t>                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实验方法和过程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）实验方法：伏安法。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）实验过程：闭合开关，移动滑动变阻器的滑片，使电压表的示数等于、略大于和小于小灯泡的额定电压，分别记下</a:t>
            </a:r>
            <a:r>
              <a:rPr lang="zh-CN" altLang="en-US" u="sng" dirty="0" smtClean="0"/>
              <a:t>　　　　　　　　　</a:t>
            </a:r>
            <a:r>
              <a:rPr lang="zh-CN" altLang="en-US" dirty="0" smtClean="0"/>
              <a:t>和小灯泡的亮度，计算小灯泡在不同电压下的电阻。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4" name="矩形 13"/>
          <p:cNvSpPr/>
          <p:nvPr/>
        </p:nvSpPr>
        <p:spPr>
          <a:xfrm>
            <a:off x="4879455" y="3900577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电流表的示数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G485.EPS" descr="id:214750314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99787" y="1219424"/>
            <a:ext cx="4283408" cy="1902148"/>
          </a:xfrm>
          <a:prstGeom prst="rect">
            <a:avLst/>
          </a:prstGeom>
        </p:spPr>
      </p:pic>
      <p:graphicFrame>
        <p:nvGraphicFramePr>
          <p:cNvPr id="177153" name="Object 1"/>
          <p:cNvGraphicFramePr>
            <a:graphicFrameLocks noChangeAspect="1"/>
          </p:cNvGraphicFramePr>
          <p:nvPr/>
        </p:nvGraphicFramePr>
        <p:xfrm>
          <a:off x="2364498" y="252467"/>
          <a:ext cx="3794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54" name="文档" r:id="rId5" imgW="384962" imgH="594360" progId="Office12.wps.Document.8">
                  <p:embed/>
                </p:oleObj>
              </mc:Choice>
              <mc:Fallback>
                <p:oleObj name="文档" r:id="rId5" imgW="384962" imgH="59436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4498" y="252467"/>
                        <a:ext cx="3794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G486.EPS" descr="id:2147491031;FounderCES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37974" y="1474055"/>
            <a:ext cx="1657731" cy="964345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4649416" y="3054741"/>
            <a:ext cx="9172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 图</a:t>
            </a:r>
            <a:r>
              <a:rPr lang="en-US" altLang="zh-CN" sz="1400" dirty="0" smtClean="0"/>
              <a:t>14-13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624656" y="243863"/>
            <a:ext cx="8119951" cy="2120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重要说明：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）实验中，滑动变阻器的作用主要有两方面：一是保护电路；二是改变电路中的电流与小灯泡（或定值电阻）两端的电压。（</a:t>
            </a:r>
            <a:r>
              <a:rPr lang="en-US" dirty="0" smtClean="0"/>
              <a:t>2</a:t>
            </a:r>
            <a:r>
              <a:rPr lang="zh-CN" altLang="en-US" dirty="0" smtClean="0"/>
              <a:t>）由于小灯泡的电阻随温度的升高而增大，多次测量主要是为了观察在不同电压下灯丝电阻随温度变化的规律，因此计算小灯泡的电阻时不能取平均值；如果测量的是定值电阻的阻值，可以利用多次测量求平均值的方法来减小误差。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740270" y="601593"/>
            <a:ext cx="8035868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攀枝花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某学习小组的同学为测量小灯泡在不同电压下的电阻，设计了实验电路并进行了部分连接，如图</a:t>
            </a:r>
            <a:r>
              <a:rPr lang="en-US" dirty="0" smtClean="0"/>
              <a:t>14-14</a:t>
            </a:r>
            <a:r>
              <a:rPr lang="zh-CN" altLang="en-US" dirty="0" smtClean="0"/>
              <a:t>甲所示。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sz="1400" dirty="0" smtClean="0"/>
              <a:t>                                                                                                                    图</a:t>
            </a:r>
            <a:r>
              <a:rPr lang="en-US" sz="1400" dirty="0" smtClean="0"/>
              <a:t>14-14</a:t>
            </a:r>
            <a:endParaRPr lang="zh-CN" altLang="en-US" sz="1400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）请将图甲中的实物电路补充完整。</a:t>
            </a:r>
          </a:p>
        </p:txBody>
      </p:sp>
      <p:sp>
        <p:nvSpPr>
          <p:cNvPr id="14" name="矩形 13"/>
          <p:cNvSpPr/>
          <p:nvPr/>
        </p:nvSpPr>
        <p:spPr>
          <a:xfrm>
            <a:off x="980116" y="351169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801051" y="316546"/>
            <a:ext cx="1316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6.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pic>
        <p:nvPicPr>
          <p:cNvPr id="10" name="20WNW435.EPS" descr="id:214750316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83377" y="1553315"/>
            <a:ext cx="3798866" cy="1589278"/>
          </a:xfrm>
          <a:prstGeom prst="rect">
            <a:avLst/>
          </a:prstGeom>
        </p:spPr>
      </p:pic>
      <p:pic>
        <p:nvPicPr>
          <p:cNvPr id="11" name="20LZ35.EPS" descr="id:214749103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84947" y="3427121"/>
            <a:ext cx="2692463" cy="149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740270" y="212710"/>
            <a:ext cx="803586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攀枝花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某学习小组的同学为测量小灯泡在不同电压下的电阻，设计了实验电路并进行了部分连接，如图</a:t>
            </a:r>
            <a:r>
              <a:rPr lang="en-US" dirty="0" smtClean="0"/>
              <a:t>14-14</a:t>
            </a:r>
            <a:r>
              <a:rPr lang="zh-CN" altLang="en-US" dirty="0" smtClean="0"/>
              <a:t>甲所示。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sz="1400" dirty="0" smtClean="0"/>
              <a:t>                                                                                                                    图</a:t>
            </a:r>
            <a:r>
              <a:rPr lang="en-US" sz="1400" dirty="0" smtClean="0"/>
              <a:t>14-14</a:t>
            </a:r>
            <a:endParaRPr lang="zh-CN" altLang="en-US" sz="1400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）图甲中为了保护电路，闭合开关前，应将滑动变阻器的滑片</a:t>
            </a:r>
            <a:r>
              <a:rPr lang="en-US" dirty="0" smtClean="0"/>
              <a:t>P</a:t>
            </a:r>
            <a:r>
              <a:rPr lang="zh-CN" altLang="en-US" dirty="0" smtClean="0"/>
              <a:t>移到最</a:t>
            </a:r>
            <a:r>
              <a:rPr lang="en-US" altLang="zh-CN" dirty="0" smtClean="0"/>
              <a:t>___</a:t>
            </a:r>
            <a:r>
              <a:rPr lang="zh-CN" altLang="en-US" u="sng" dirty="0" smtClean="0"/>
              <a:t>　</a:t>
            </a:r>
            <a:r>
              <a:rPr lang="zh-CN" altLang="en-US" dirty="0" smtClean="0"/>
              <a:t>（选填“左”或“右”）端。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4" name="矩形 13"/>
          <p:cNvSpPr/>
          <p:nvPr/>
        </p:nvSpPr>
        <p:spPr>
          <a:xfrm>
            <a:off x="8158682" y="266035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右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0" name="20WNW435.EPS" descr="id:214750316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78273" y="1101371"/>
            <a:ext cx="3798866" cy="158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740270" y="212710"/>
            <a:ext cx="817250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攀枝花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某学习小组的同学为测量小灯泡在不同电压下的电阻，设计了实验电路并进行了部分连接，如图</a:t>
            </a:r>
            <a:r>
              <a:rPr lang="en-US" dirty="0" smtClean="0"/>
              <a:t>14-14</a:t>
            </a:r>
            <a:r>
              <a:rPr lang="zh-CN" altLang="en-US" dirty="0" smtClean="0"/>
              <a:t>甲所示。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sz="1400" dirty="0" smtClean="0"/>
              <a:t>                                                                                                                   </a:t>
            </a:r>
            <a:endParaRPr lang="en-US" altLang="zh-CN" sz="1400" dirty="0" smtClean="0"/>
          </a:p>
          <a:p>
            <a:pPr>
              <a:lnSpc>
                <a:spcPct val="150000"/>
              </a:lnSpc>
            </a:pPr>
            <a:r>
              <a:rPr lang="zh-CN" altLang="en-US" sz="1400" dirty="0" smtClean="0"/>
              <a:t> 图</a:t>
            </a:r>
            <a:r>
              <a:rPr lang="en-US" sz="1400" dirty="0" smtClean="0"/>
              <a:t>14-14</a:t>
            </a:r>
            <a:endParaRPr lang="zh-CN" altLang="en-US" sz="1400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）闭合开关，该小灯泡正常发光，调节滑动变阻器，让电压逐次降低，测量的数据如下表：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当电压表的示数为</a:t>
            </a:r>
            <a:r>
              <a:rPr lang="en-US" dirty="0" smtClean="0"/>
              <a:t>2.1 V</a:t>
            </a:r>
            <a:r>
              <a:rPr lang="zh-CN" altLang="en-US" dirty="0" smtClean="0"/>
              <a:t>时，电流表的指针位置如图乙所示，则其示数为</a:t>
            </a:r>
            <a:r>
              <a:rPr lang="zh-CN" altLang="en-US" u="sng" dirty="0" smtClean="0"/>
              <a:t>　 　</a:t>
            </a:r>
            <a:r>
              <a:rPr lang="en-US" dirty="0" smtClean="0"/>
              <a:t>A</a:t>
            </a:r>
            <a:r>
              <a:rPr lang="zh-CN" altLang="en-US" dirty="0" smtClean="0"/>
              <a:t>，计算得出此时小灯泡的电阻为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Ω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4" name="矩形 13"/>
          <p:cNvSpPr/>
          <p:nvPr/>
        </p:nvSpPr>
        <p:spPr>
          <a:xfrm>
            <a:off x="7916944" y="4173845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0.26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0" name="20WNW435.EPS" descr="id:214750316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0797" y="1111882"/>
            <a:ext cx="3798866" cy="1589278"/>
          </a:xfrm>
          <a:prstGeom prst="rect">
            <a:avLst/>
          </a:prstGeom>
        </p:spPr>
      </p:pic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593021" y="1142562"/>
          <a:ext cx="4267199" cy="2194560"/>
        </p:xfrm>
        <a:graphic>
          <a:graphicData uri="http://schemas.openxmlformats.org/drawingml/2006/table">
            <a:tbl>
              <a:tblPr/>
              <a:tblGrid>
                <a:gridCol w="927653"/>
                <a:gridCol w="463826"/>
                <a:gridCol w="679059"/>
                <a:gridCol w="472965"/>
                <a:gridCol w="430924"/>
                <a:gridCol w="441435"/>
                <a:gridCol w="420414"/>
                <a:gridCol w="43092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数据序号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发光情况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明亮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不很亮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不亮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较暗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微光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熄灭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熄灭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电压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U/V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1.3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0.9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电流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I/A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0.28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0.24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0.21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0.19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0.16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0.05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计算的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电阻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R/Ω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8.9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7.1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6.2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2.0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3854507" y="4583746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8.1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740270" y="212710"/>
            <a:ext cx="80358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攀枝花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某学习小组的同学为测量小灯泡在不同电压下的电阻，设计了实验电路并进行了部分连接，如图</a:t>
            </a:r>
            <a:r>
              <a:rPr lang="en-US" dirty="0" smtClean="0"/>
              <a:t>14-14</a:t>
            </a:r>
            <a:r>
              <a:rPr lang="zh-CN" altLang="en-US" dirty="0" smtClean="0"/>
              <a:t>甲所示。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sz="1400" dirty="0" smtClean="0"/>
              <a:t>                                                                                                                   </a:t>
            </a:r>
            <a:endParaRPr lang="en-US" altLang="zh-CN" sz="1400" dirty="0" smtClean="0"/>
          </a:p>
          <a:p>
            <a:pPr>
              <a:lnSpc>
                <a:spcPct val="150000"/>
              </a:lnSpc>
            </a:pPr>
            <a:r>
              <a:rPr lang="zh-CN" altLang="en-US" sz="1400" dirty="0" smtClean="0"/>
              <a:t> 图</a:t>
            </a:r>
            <a:r>
              <a:rPr lang="en-US" sz="1400" dirty="0" smtClean="0"/>
              <a:t>14-14</a:t>
            </a:r>
            <a:endParaRPr lang="zh-CN" altLang="en-US" sz="1400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）分析表中数据可以发现，小灯泡的电阻随电压的减小而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6981523" y="356424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减小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0" name="20WNW435.EPS" descr="id:214750316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0797" y="1111882"/>
            <a:ext cx="3798866" cy="1589278"/>
          </a:xfrm>
          <a:prstGeom prst="rect">
            <a:avLst/>
          </a:prstGeom>
        </p:spPr>
      </p:pic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593021" y="1142562"/>
          <a:ext cx="4267199" cy="2194560"/>
        </p:xfrm>
        <a:graphic>
          <a:graphicData uri="http://schemas.openxmlformats.org/drawingml/2006/table">
            <a:tbl>
              <a:tblPr/>
              <a:tblGrid>
                <a:gridCol w="927653"/>
                <a:gridCol w="463826"/>
                <a:gridCol w="679059"/>
                <a:gridCol w="472965"/>
                <a:gridCol w="430924"/>
                <a:gridCol w="441435"/>
                <a:gridCol w="420414"/>
                <a:gridCol w="43092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数据序号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发光情况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明亮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不很亮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不亮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较暗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微光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熄灭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熄灭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电压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U/V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1.3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0.9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电流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I/A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0.28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0.24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0.21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0.19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0.16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0.05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计算的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电阻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R/Ω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8.9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7.1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6.2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2.0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45057" y="239262"/>
            <a:ext cx="8100006" cy="251677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滨州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下列说法中正确的是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绝缘体不容易导电是因为绝缘体中几乎没有电荷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将两个完全相同的灯泡串联，靠近电源正极的灯泡较亮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在电压一定的情况下，导体的电阻与导体中的电流成反比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 </a:t>
            </a:r>
            <a:r>
              <a:rPr lang="zh-CN" altLang="en-US" dirty="0" smtClean="0"/>
              <a:t>把导线</a:t>
            </a:r>
            <a:r>
              <a:rPr lang="en-US" dirty="0" smtClean="0"/>
              <a:t>A</a:t>
            </a:r>
            <a:r>
              <a:rPr lang="zh-CN" altLang="en-US" dirty="0" smtClean="0"/>
              <a:t>剪为相等的两段，其中一段拉长到原来的长度，其阻值大于导线</a:t>
            </a:r>
            <a:r>
              <a:rPr lang="en-US" dirty="0" smtClean="0"/>
              <a:t>A</a:t>
            </a:r>
            <a:r>
              <a:rPr lang="zh-CN" altLang="en-US" dirty="0" smtClean="0"/>
              <a:t>的原阻值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262139" y="265876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4527298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嘉兴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14-15</a:t>
            </a:r>
            <a:r>
              <a:rPr lang="zh-CN" altLang="en-US" dirty="0" smtClean="0"/>
              <a:t>是未连接完整的电路，若要求闭合开关后，滑动变阻器的滑片</a:t>
            </a:r>
            <a:r>
              <a:rPr lang="en-US" dirty="0" smtClean="0"/>
              <a:t>P</a:t>
            </a:r>
            <a:r>
              <a:rPr lang="zh-CN" altLang="en-US" dirty="0" smtClean="0"/>
              <a:t>向左移动时，灯泡变亮。则下列接法符合要求的是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14-15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A.M</a:t>
            </a:r>
            <a:r>
              <a:rPr lang="zh-CN" altLang="en-US" dirty="0" smtClean="0"/>
              <a:t>接</a:t>
            </a:r>
            <a:r>
              <a:rPr lang="en-US" dirty="0" smtClean="0"/>
              <a:t>A</a:t>
            </a:r>
            <a:r>
              <a:rPr lang="zh-CN" altLang="en-US" dirty="0" smtClean="0"/>
              <a:t>，</a:t>
            </a:r>
            <a:r>
              <a:rPr lang="en-US" dirty="0" smtClean="0"/>
              <a:t>N</a:t>
            </a:r>
            <a:r>
              <a:rPr lang="zh-CN" altLang="en-US" dirty="0" smtClean="0"/>
              <a:t>接</a:t>
            </a:r>
            <a:r>
              <a:rPr lang="en-US" dirty="0" smtClean="0"/>
              <a:t>D	B.M</a:t>
            </a:r>
            <a:r>
              <a:rPr lang="zh-CN" altLang="en-US" dirty="0" smtClean="0"/>
              <a:t>接</a:t>
            </a:r>
            <a:r>
              <a:rPr lang="en-US" dirty="0" smtClean="0"/>
              <a:t>B</a:t>
            </a:r>
            <a:r>
              <a:rPr lang="zh-CN" altLang="en-US" dirty="0" smtClean="0"/>
              <a:t>，</a:t>
            </a:r>
            <a:r>
              <a:rPr lang="en-US" dirty="0" smtClean="0"/>
              <a:t>N</a:t>
            </a:r>
            <a:r>
              <a:rPr lang="zh-CN" altLang="en-US" dirty="0" smtClean="0"/>
              <a:t>接</a:t>
            </a:r>
            <a:r>
              <a:rPr lang="en-US" dirty="0" smtClean="0"/>
              <a:t>C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C.M</a:t>
            </a:r>
            <a:r>
              <a:rPr lang="zh-CN" altLang="en-US" dirty="0" smtClean="0"/>
              <a:t>接</a:t>
            </a:r>
            <a:r>
              <a:rPr lang="en-US" dirty="0" smtClean="0"/>
              <a:t>A</a:t>
            </a:r>
            <a:r>
              <a:rPr lang="zh-CN" altLang="en-US" dirty="0" smtClean="0"/>
              <a:t>，</a:t>
            </a:r>
            <a:r>
              <a:rPr lang="en-US" dirty="0" smtClean="0"/>
              <a:t>N</a:t>
            </a:r>
            <a:r>
              <a:rPr lang="zh-CN" altLang="en-US" dirty="0" smtClean="0"/>
              <a:t>接</a:t>
            </a:r>
            <a:r>
              <a:rPr lang="en-US" dirty="0" smtClean="0"/>
              <a:t>B	D.M</a:t>
            </a:r>
            <a:r>
              <a:rPr lang="zh-CN" altLang="en-US" dirty="0" smtClean="0"/>
              <a:t>接</a:t>
            </a:r>
            <a:r>
              <a:rPr lang="en-US" dirty="0" smtClean="0"/>
              <a:t>C</a:t>
            </a:r>
            <a:r>
              <a:rPr lang="zh-CN" altLang="en-US" dirty="0" smtClean="0"/>
              <a:t>，</a:t>
            </a:r>
            <a:r>
              <a:rPr lang="en-US" dirty="0" smtClean="0"/>
              <a:t>N</a:t>
            </a:r>
            <a:r>
              <a:rPr lang="zh-CN" altLang="en-US" dirty="0" smtClean="0"/>
              <a:t>接</a:t>
            </a:r>
            <a:r>
              <a:rPr lang="en-US" dirty="0" smtClean="0"/>
              <a:t>D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009761" y="1575547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19WL420.EPS" descr="id:214750318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5946" y="2106498"/>
            <a:ext cx="2760620" cy="1372426"/>
          </a:xfrm>
          <a:prstGeom prst="rect">
            <a:avLst/>
          </a:prstGeom>
        </p:spPr>
      </p:pic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475889" y="409903"/>
            <a:ext cx="3384329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灯泡变亮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表明通过灯泡的电流变大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即电路中的电阻减小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故滑动变阻器的滑片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P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向左移动时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其接入的电阻是减小的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则滑片左侧的电阻丝应接入电路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即一定要接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接线柱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滑动变阻器采用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“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一上一下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”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的接法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故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M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接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A,N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接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D,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故</a:t>
            </a:r>
            <a:r>
              <a:rPr lang="en-US" dirty="0" smtClean="0">
                <a:solidFill>
                  <a:srgbClr val="C00000"/>
                </a:solidFill>
                <a:latin typeface="+mn-ea"/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正确。</a:t>
            </a:r>
            <a:endParaRPr lang="zh-CN" altLang="en-US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06652" y="255129"/>
            <a:ext cx="7880300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毕节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已知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en-US" dirty="0" smtClean="0"/>
              <a:t>&lt;R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，按图</a:t>
            </a:r>
            <a:r>
              <a:rPr lang="en-US" dirty="0" smtClean="0"/>
              <a:t>14-16</a:t>
            </a:r>
            <a:r>
              <a:rPr lang="zh-CN" altLang="en-US" dirty="0" smtClean="0"/>
              <a:t>中的四种不同接法，接到同一电源两极间，则电路中电流最大的是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14-16</a:t>
            </a:r>
            <a:endParaRPr lang="zh-CN" altLang="en-US" sz="1400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722948" y="692679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20WLZT542.EPS" descr="id:214750318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21720" y="1387928"/>
            <a:ext cx="6495765" cy="119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62641" y="329596"/>
            <a:ext cx="7928976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dirty="0" smtClean="0"/>
              <a:t>滑动变阻器：如图</a:t>
            </a:r>
            <a:r>
              <a:rPr lang="en-US" dirty="0" smtClean="0"/>
              <a:t>14-1</a:t>
            </a:r>
            <a:r>
              <a:rPr lang="zh-CN" altLang="en-US" dirty="0" smtClean="0"/>
              <a:t>所示。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）作用：通过电阻的变化，调节电路中的</a:t>
            </a:r>
            <a:r>
              <a:rPr lang="zh-CN" altLang="en-US" u="sng" dirty="0" smtClean="0"/>
              <a:t>　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）原理：通过移动滑片改变接入电路中电阻丝的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来改变电阻值。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）使用方法：金属杆和瓷筒上的接线柱只能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接入电路；使用前应确认滑动变阻器的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和允许通过的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；每次接入电路使用前，应将滑片移到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的位置。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）元件符号是                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452742" y="1889359"/>
            <a:ext cx="7068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116620" y="2343928"/>
            <a:ext cx="70108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长度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557820" y="2744081"/>
            <a:ext cx="102165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一上一下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397064" y="3146580"/>
            <a:ext cx="1350578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最大电流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927633" y="3140371"/>
            <a:ext cx="1024257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最大阻值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G471.EPS" descr="id:214750293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0035" y="733119"/>
            <a:ext cx="2047829" cy="837347"/>
          </a:xfrm>
          <a:prstGeom prst="rect">
            <a:avLst/>
          </a:prstGeom>
        </p:spPr>
      </p:pic>
      <p:pic>
        <p:nvPicPr>
          <p:cNvPr id="14" name="G472.EPS" descr="id:2147502940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72319" y="4143197"/>
            <a:ext cx="664358" cy="273898"/>
          </a:xfrm>
          <a:prstGeom prst="rect">
            <a:avLst/>
          </a:prstGeom>
        </p:spPr>
      </p:pic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690649" y="3561739"/>
            <a:ext cx="135057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最大阻值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395928" y="1490520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altLang="zh-CN" sz="1400" dirty="0" smtClean="0"/>
              <a:t>14-1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53848" y="283224"/>
            <a:ext cx="7922137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邵阳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一盏调光台灯，其原理如图</a:t>
            </a:r>
            <a:r>
              <a:rPr lang="en-US" dirty="0" smtClean="0"/>
              <a:t>14-17</a:t>
            </a:r>
            <a:r>
              <a:rPr lang="zh-CN" altLang="en-US" dirty="0" smtClean="0"/>
              <a:t>所示，闭合开关</a:t>
            </a:r>
            <a:r>
              <a:rPr lang="en-US" dirty="0" smtClean="0"/>
              <a:t>S</a:t>
            </a:r>
            <a:r>
              <a:rPr lang="zh-CN" altLang="en-US" dirty="0" smtClean="0"/>
              <a:t>，将滑片从左向右移动，电流表的示数和灯泡</a:t>
            </a:r>
            <a:r>
              <a:rPr lang="en-US" dirty="0" smtClean="0"/>
              <a:t>L</a:t>
            </a:r>
            <a:r>
              <a:rPr lang="zh-CN" altLang="en-US" dirty="0" smtClean="0"/>
              <a:t>两端的电压变化情况分别是（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14-17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变大，变大</a:t>
            </a:r>
            <a:r>
              <a:rPr lang="en-US" dirty="0" smtClean="0"/>
              <a:t>		B.</a:t>
            </a:r>
            <a:r>
              <a:rPr lang="zh-CN" altLang="en-US" dirty="0" smtClean="0"/>
              <a:t>变大，变小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变小，变小</a:t>
            </a:r>
            <a:r>
              <a:rPr lang="en-US" dirty="0" smtClean="0"/>
              <a:t>		D.</a:t>
            </a:r>
            <a:r>
              <a:rPr lang="zh-CN" altLang="en-US" dirty="0" smtClean="0"/>
              <a:t>变小，变大</a:t>
            </a:r>
            <a:endParaRPr lang="zh-CN" altLang="en-US" dirty="0"/>
          </a:p>
        </p:txBody>
      </p:sp>
      <p:sp>
        <p:nvSpPr>
          <p:cNvPr id="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600253" y="698593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NW231.EPS" descr="id:214750319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9998" y="1340590"/>
            <a:ext cx="2017630" cy="123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59407" y="285144"/>
            <a:ext cx="7974690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 </a:t>
            </a:r>
            <a:r>
              <a:rPr lang="zh-CN" altLang="en-US" dirty="0" smtClean="0">
                <a:solidFill>
                  <a:srgbClr val="409E8A"/>
                </a:solidFill>
              </a:rPr>
              <a:t>宿迁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14-18</a:t>
            </a:r>
            <a:r>
              <a:rPr lang="zh-CN" altLang="en-US" dirty="0" smtClean="0"/>
              <a:t>所示，电源电压保持不变，先闭合开关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，电压表示数为</a:t>
            </a:r>
            <a:r>
              <a:rPr lang="en-US" dirty="0" smtClean="0"/>
              <a:t>U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；再闭合开关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，电压表示数为</a:t>
            </a:r>
            <a:r>
              <a:rPr lang="en-US" dirty="0" smtClean="0"/>
              <a:t>U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，电阻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的阻值之比为（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14-18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A.U</a:t>
            </a:r>
            <a:r>
              <a:rPr lang="en-US" baseline="-25000" dirty="0" smtClean="0"/>
              <a:t>1</a:t>
            </a:r>
            <a:r>
              <a:rPr lang="en-US" dirty="0" smtClean="0"/>
              <a:t>∶U</a:t>
            </a:r>
            <a:r>
              <a:rPr lang="en-US" baseline="-25000" dirty="0" smtClean="0"/>
              <a:t>2</a:t>
            </a:r>
            <a:r>
              <a:rPr lang="en-US" dirty="0" smtClean="0"/>
              <a:t>			B.U</a:t>
            </a:r>
            <a:r>
              <a:rPr lang="en-US" baseline="-25000" dirty="0" smtClean="0"/>
              <a:t>2</a:t>
            </a:r>
            <a:r>
              <a:rPr lang="en-US" dirty="0" smtClean="0"/>
              <a:t>∶U</a:t>
            </a:r>
            <a:r>
              <a:rPr lang="en-US" baseline="-25000" dirty="0" smtClean="0"/>
              <a:t>1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C.U</a:t>
            </a:r>
            <a:r>
              <a:rPr lang="en-US" baseline="-25000" dirty="0" smtClean="0"/>
              <a:t>2</a:t>
            </a:r>
            <a:r>
              <a:rPr lang="en-US" dirty="0" smtClean="0"/>
              <a:t>∶</a:t>
            </a:r>
            <a:r>
              <a:rPr lang="zh-CN" altLang="en-US" dirty="0" smtClean="0"/>
              <a:t>（</a:t>
            </a:r>
            <a:r>
              <a:rPr lang="en-US" dirty="0" smtClean="0"/>
              <a:t>U</a:t>
            </a:r>
            <a:r>
              <a:rPr lang="en-US" baseline="-25000" dirty="0" smtClean="0"/>
              <a:t>2</a:t>
            </a:r>
            <a:r>
              <a:rPr lang="en-US" dirty="0" smtClean="0"/>
              <a:t>-U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）</a:t>
            </a:r>
            <a:r>
              <a:rPr lang="en-US" dirty="0" smtClean="0"/>
              <a:t>		D.U</a:t>
            </a:r>
            <a:r>
              <a:rPr lang="en-US" baseline="-25000" dirty="0" smtClean="0"/>
              <a:t>1</a:t>
            </a:r>
            <a:r>
              <a:rPr lang="en-US" dirty="0" smtClean="0"/>
              <a:t>∶</a:t>
            </a:r>
            <a:r>
              <a:rPr lang="zh-CN" altLang="en-US" dirty="0" smtClean="0"/>
              <a:t>（</a:t>
            </a:r>
            <a:r>
              <a:rPr lang="en-US" dirty="0" smtClean="0"/>
              <a:t>U</a:t>
            </a:r>
            <a:r>
              <a:rPr lang="en-US" baseline="-25000" dirty="0" smtClean="0"/>
              <a:t>2</a:t>
            </a:r>
            <a:r>
              <a:rPr lang="en-US" dirty="0" smtClean="0"/>
              <a:t>-U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8265816" y="747381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19LZ203.EPS" descr="id:214750320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89885" y="1424037"/>
            <a:ext cx="1718032" cy="1466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3769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382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01448" y="295654"/>
            <a:ext cx="7880097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铜仁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滑动变阻器是通过改变接入电路中电阻丝的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来改变电阻的大小，从而改变电路中的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绥化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将定值电阻</a:t>
            </a:r>
            <a:r>
              <a:rPr lang="en-US" dirty="0" smtClean="0"/>
              <a:t>R</a:t>
            </a:r>
            <a:r>
              <a:rPr lang="zh-CN" altLang="en-US" dirty="0" smtClean="0"/>
              <a:t>与</a:t>
            </a:r>
            <a:r>
              <a:rPr lang="en-US" dirty="0" smtClean="0"/>
              <a:t>10 Ω</a:t>
            </a:r>
            <a:r>
              <a:rPr lang="zh-CN" altLang="en-US" dirty="0" smtClean="0"/>
              <a:t>电阻串联后接到</a:t>
            </a:r>
            <a:r>
              <a:rPr lang="en-US" dirty="0" smtClean="0"/>
              <a:t>3 V</a:t>
            </a:r>
            <a:r>
              <a:rPr lang="zh-CN" altLang="en-US" dirty="0" smtClean="0"/>
              <a:t>电源上，通过</a:t>
            </a:r>
            <a:r>
              <a:rPr lang="en-US" dirty="0" smtClean="0"/>
              <a:t>R</a:t>
            </a:r>
            <a:r>
              <a:rPr lang="zh-CN" altLang="en-US" dirty="0" smtClean="0"/>
              <a:t>的电流为</a:t>
            </a:r>
            <a:r>
              <a:rPr lang="en-US" dirty="0" smtClean="0"/>
              <a:t>0.1 A</a:t>
            </a:r>
            <a:r>
              <a:rPr lang="zh-CN" altLang="en-US" dirty="0" smtClean="0"/>
              <a:t>，则</a:t>
            </a:r>
            <a:r>
              <a:rPr lang="en-US" dirty="0" smtClean="0"/>
              <a:t>R=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Ω</a:t>
            </a:r>
            <a:r>
              <a:rPr lang="zh-CN" altLang="en-US" dirty="0" smtClean="0"/>
              <a:t>。若加在</a:t>
            </a:r>
            <a:r>
              <a:rPr lang="en-US" dirty="0" smtClean="0"/>
              <a:t>R</a:t>
            </a:r>
            <a:r>
              <a:rPr lang="zh-CN" altLang="en-US" dirty="0" smtClean="0"/>
              <a:t>两端的电压为</a:t>
            </a:r>
            <a:r>
              <a:rPr lang="en-US" dirty="0" smtClean="0"/>
              <a:t>0</a:t>
            </a:r>
            <a:r>
              <a:rPr lang="zh-CN" altLang="en-US" dirty="0" smtClean="0"/>
              <a:t>，则</a:t>
            </a:r>
            <a:r>
              <a:rPr lang="en-US" dirty="0" smtClean="0"/>
              <a:t>R=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Ω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8.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达州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两个标有“</a:t>
            </a:r>
            <a:r>
              <a:rPr lang="en-US" dirty="0" smtClean="0"/>
              <a:t>5 Ω</a:t>
            </a:r>
            <a:r>
              <a:rPr lang="zh-CN" altLang="en-US" dirty="0" smtClean="0"/>
              <a:t>　</a:t>
            </a:r>
            <a:r>
              <a:rPr lang="en-US" dirty="0" smtClean="0"/>
              <a:t>1 A</a:t>
            </a:r>
            <a:r>
              <a:rPr lang="zh-CN" altLang="en-US" dirty="0" smtClean="0"/>
              <a:t>”和“</a:t>
            </a:r>
            <a:r>
              <a:rPr lang="en-US" dirty="0" smtClean="0"/>
              <a:t>10 Ω</a:t>
            </a:r>
            <a:r>
              <a:rPr lang="zh-CN" altLang="en-US" dirty="0" smtClean="0"/>
              <a:t>　</a:t>
            </a:r>
            <a:r>
              <a:rPr lang="en-US" dirty="0" smtClean="0"/>
              <a:t>0.6 A</a:t>
            </a:r>
            <a:r>
              <a:rPr lang="zh-CN" altLang="en-US" dirty="0" smtClean="0"/>
              <a:t>”定值电阻，将它们串联起来使用时等效电阻为</a:t>
            </a:r>
            <a:r>
              <a:rPr lang="zh-CN" altLang="en-US" u="sng" dirty="0" smtClean="0"/>
              <a:t>　　　</a:t>
            </a:r>
            <a:r>
              <a:rPr lang="en-US" dirty="0" smtClean="0"/>
              <a:t>Ω</a:t>
            </a:r>
            <a:r>
              <a:rPr lang="zh-CN" altLang="en-US" dirty="0" smtClean="0"/>
              <a:t>，电源电压最大为</a:t>
            </a:r>
            <a:r>
              <a:rPr lang="zh-CN" altLang="en-US" u="sng" dirty="0" smtClean="0"/>
              <a:t>　　</a:t>
            </a:r>
            <a:r>
              <a:rPr lang="en-US" dirty="0" smtClean="0"/>
              <a:t>V</a:t>
            </a:r>
            <a:r>
              <a:rPr lang="zh-CN" altLang="en-US" dirty="0" smtClean="0"/>
              <a:t>；将它们并联时干路中的电流最大是</a:t>
            </a:r>
            <a:r>
              <a:rPr lang="zh-CN" altLang="en-US" u="sng" dirty="0" smtClean="0"/>
              <a:t>　　　</a:t>
            </a:r>
            <a:r>
              <a:rPr lang="en-US" dirty="0" smtClean="0"/>
              <a:t>A</a:t>
            </a:r>
            <a:r>
              <a:rPr lang="zh-CN" altLang="en-US" dirty="0" smtClean="0"/>
              <a:t>。 </a:t>
            </a:r>
            <a:r>
              <a:rPr lang="en-US" dirty="0" smtClean="0"/>
              <a:t>  </a:t>
            </a:r>
            <a:endParaRPr lang="zh-CN" altLang="en-US" dirty="0"/>
          </a:p>
        </p:txBody>
      </p:sp>
      <p:sp>
        <p:nvSpPr>
          <p:cNvPr id="1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216780" y="242887"/>
            <a:ext cx="79410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长度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239600" y="666053"/>
            <a:ext cx="79410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880261" y="2297659"/>
            <a:ext cx="79410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383944" y="2323935"/>
            <a:ext cx="79410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940809" y="3537880"/>
            <a:ext cx="79410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726050" y="3558902"/>
            <a:ext cx="45251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236617" y="3947783"/>
            <a:ext cx="58915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1.5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5" grpId="0"/>
      <p:bldP spid="17" grpId="0"/>
      <p:bldP spid="18" grpId="0"/>
      <p:bldP spid="1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943158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龙东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某学习小组在“探究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通电导体中电流与电阻的关系”的实验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中，小明连接了如图</a:t>
            </a:r>
            <a:r>
              <a:rPr lang="en-US" dirty="0" smtClean="0"/>
              <a:t>14-19</a:t>
            </a:r>
            <a:r>
              <a:rPr lang="zh-CN" altLang="en-US" dirty="0" smtClean="0"/>
              <a:t>甲所示的电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路。（电源电压保持</a:t>
            </a:r>
            <a:r>
              <a:rPr lang="en-US" dirty="0" smtClean="0"/>
              <a:t>4.5 V</a:t>
            </a:r>
            <a:r>
              <a:rPr lang="zh-CN" altLang="en-US" dirty="0" smtClean="0"/>
              <a:t>不变）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）用笔画线代替导线将图甲中实物电路连接完整。（要求：滑动变阻器的滑片</a:t>
            </a:r>
            <a:r>
              <a:rPr lang="en-US" dirty="0" smtClean="0"/>
              <a:t>P</a:t>
            </a:r>
            <a:r>
              <a:rPr lang="zh-CN" altLang="en-US" dirty="0" smtClean="0"/>
              <a:t>向左移动时，电路中电流变大，导线不得交叉）</a:t>
            </a:r>
          </a:p>
        </p:txBody>
      </p:sp>
      <p:sp>
        <p:nvSpPr>
          <p:cNvPr id="10" name="矩形 9"/>
          <p:cNvSpPr/>
          <p:nvPr/>
        </p:nvSpPr>
        <p:spPr>
          <a:xfrm>
            <a:off x="917450" y="295464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3" name="20WNW54.EPS" descr="id:214750321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0632" y="379325"/>
            <a:ext cx="3829143" cy="160713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6662328" y="1813338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14-19</a:t>
            </a:r>
            <a:endParaRPr lang="zh-CN" altLang="en-US" sz="1400" dirty="0" smtClean="0"/>
          </a:p>
        </p:txBody>
      </p:sp>
      <p:pic>
        <p:nvPicPr>
          <p:cNvPr id="17" name="20WNW58.EPS" descr="id:2147491045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23835" y="2910674"/>
            <a:ext cx="2699105" cy="185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943158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龙东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某学习小组在“探究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通电导体中电流与电阻的关系”的实验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中，小明连接了如图</a:t>
            </a:r>
            <a:r>
              <a:rPr lang="en-US" dirty="0" smtClean="0"/>
              <a:t>14-19</a:t>
            </a:r>
            <a:r>
              <a:rPr lang="zh-CN" altLang="en-US" dirty="0" smtClean="0"/>
              <a:t>甲所示的电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路。（电源电压保持</a:t>
            </a:r>
            <a:r>
              <a:rPr lang="en-US" dirty="0" smtClean="0"/>
              <a:t>4.5 V</a:t>
            </a:r>
            <a:r>
              <a:rPr lang="zh-CN" altLang="en-US" dirty="0" smtClean="0"/>
              <a:t>不变）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）连接好电路，闭合开关</a:t>
            </a:r>
            <a:r>
              <a:rPr lang="en-US" dirty="0" smtClean="0"/>
              <a:t>S</a:t>
            </a:r>
            <a:r>
              <a:rPr lang="zh-CN" altLang="en-US" dirty="0" smtClean="0"/>
              <a:t>后，发现电压表示数接近电源电压，电流表几乎无示数，则故障为定值电阻</a:t>
            </a:r>
            <a:r>
              <a:rPr lang="en-US" dirty="0" smtClean="0"/>
              <a:t>R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（选填“短路”或“断路”）。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3936920" y="279197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断路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3" name="20WNW54.EPS" descr="id:214750321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3694" y="358305"/>
            <a:ext cx="3829143" cy="160713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6662328" y="1885908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14-19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269129"/>
            <a:ext cx="7943158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龙东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某学习小组在“探究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通电导体中电流与电阻的关系”的实验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中，小明连接了如图</a:t>
            </a:r>
            <a:r>
              <a:rPr lang="en-US" dirty="0" smtClean="0"/>
              <a:t>14-19</a:t>
            </a:r>
            <a:r>
              <a:rPr lang="zh-CN" altLang="en-US" dirty="0" smtClean="0"/>
              <a:t>甲所示的电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路。（电源电压保持</a:t>
            </a:r>
            <a:r>
              <a:rPr lang="en-US" dirty="0" smtClean="0"/>
              <a:t>4.5 V</a:t>
            </a:r>
            <a:r>
              <a:rPr lang="zh-CN" altLang="en-US" dirty="0" smtClean="0"/>
              <a:t>不变）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）图乙是小组同学根据测得的实验数据绘制的电流</a:t>
            </a:r>
            <a:r>
              <a:rPr lang="en-US" dirty="0" smtClean="0"/>
              <a:t>I</a:t>
            </a:r>
            <a:r>
              <a:rPr lang="zh-CN" altLang="en-US" dirty="0" smtClean="0"/>
              <a:t>随电阻</a:t>
            </a:r>
            <a:r>
              <a:rPr lang="en-US" dirty="0" smtClean="0"/>
              <a:t>R</a:t>
            </a:r>
            <a:r>
              <a:rPr lang="zh-CN" altLang="en-US" dirty="0" smtClean="0"/>
              <a:t>变化的图像，由图像可知</a:t>
            </a:r>
            <a:r>
              <a:rPr lang="en-US" dirty="0" smtClean="0"/>
              <a:t>R</a:t>
            </a:r>
            <a:r>
              <a:rPr lang="zh-CN" altLang="en-US" dirty="0" smtClean="0"/>
              <a:t>两端的电压为</a:t>
            </a:r>
            <a:r>
              <a:rPr lang="zh-CN" altLang="en-US" u="sng" dirty="0" smtClean="0"/>
              <a:t>　　</a:t>
            </a:r>
            <a:r>
              <a:rPr lang="en-US" dirty="0" smtClean="0"/>
              <a:t>V</a:t>
            </a:r>
            <a:r>
              <a:rPr lang="zh-CN" altLang="en-US" dirty="0" smtClean="0"/>
              <a:t>；将</a:t>
            </a:r>
            <a:r>
              <a:rPr lang="en-US" dirty="0" smtClean="0"/>
              <a:t>R</a:t>
            </a:r>
            <a:r>
              <a:rPr lang="zh-CN" altLang="en-US" dirty="0" smtClean="0"/>
              <a:t>的电阻由</a:t>
            </a:r>
            <a:r>
              <a:rPr lang="en-US" dirty="0" smtClean="0"/>
              <a:t>5 Ω</a:t>
            </a:r>
            <a:r>
              <a:rPr lang="zh-CN" altLang="en-US" dirty="0" smtClean="0"/>
              <a:t>更换为</a:t>
            </a:r>
            <a:r>
              <a:rPr lang="en-US" dirty="0" smtClean="0"/>
              <a:t>10 Ω</a:t>
            </a:r>
            <a:r>
              <a:rPr lang="zh-CN" altLang="en-US" dirty="0" smtClean="0"/>
              <a:t>，闭合开关</a:t>
            </a:r>
            <a:r>
              <a:rPr lang="en-US" dirty="0" smtClean="0"/>
              <a:t>S</a:t>
            </a:r>
            <a:r>
              <a:rPr lang="zh-CN" altLang="en-US" dirty="0" smtClean="0"/>
              <a:t>后，为使</a:t>
            </a:r>
            <a:r>
              <a:rPr lang="en-US" dirty="0" smtClean="0"/>
              <a:t>R</a:t>
            </a:r>
            <a:r>
              <a:rPr lang="zh-CN" altLang="en-US" dirty="0" smtClean="0"/>
              <a:t>两端的电压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（选填“改变”或“不变”），滑动变阻器的滑片应向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（选填“左”或“右”）端移动。若实验中</a:t>
            </a:r>
            <a:r>
              <a:rPr lang="en-US" dirty="0" smtClean="0"/>
              <a:t>R</a:t>
            </a:r>
            <a:r>
              <a:rPr lang="zh-CN" altLang="en-US" dirty="0" smtClean="0"/>
              <a:t>的阻值分别是</a:t>
            </a:r>
            <a:r>
              <a:rPr lang="en-US" dirty="0" smtClean="0"/>
              <a:t>5 Ω</a:t>
            </a:r>
            <a:r>
              <a:rPr lang="zh-CN" altLang="en-US" dirty="0" smtClean="0"/>
              <a:t>、</a:t>
            </a:r>
            <a:r>
              <a:rPr lang="en-US" dirty="0" smtClean="0"/>
              <a:t>10 Ω</a:t>
            </a:r>
            <a:r>
              <a:rPr lang="zh-CN" altLang="en-US" dirty="0" smtClean="0"/>
              <a:t>、</a:t>
            </a:r>
            <a:r>
              <a:rPr lang="en-US" dirty="0" smtClean="0"/>
              <a:t>15 Ω</a:t>
            </a:r>
            <a:r>
              <a:rPr lang="zh-CN" altLang="en-US" dirty="0" smtClean="0"/>
              <a:t>，则滑动变阻器的最大阻值至少是</a:t>
            </a:r>
            <a:r>
              <a:rPr lang="zh-CN" altLang="en-US" u="sng" dirty="0" smtClean="0"/>
              <a:t>　　　</a:t>
            </a:r>
            <a:r>
              <a:rPr lang="en-US" dirty="0" smtClean="0"/>
              <a:t>Ω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pic>
        <p:nvPicPr>
          <p:cNvPr id="13" name="20WNW54.EPS" descr="id:214750321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3694" y="358305"/>
            <a:ext cx="3829143" cy="1607130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6662328" y="1856880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14-19</a:t>
            </a:r>
            <a:endParaRPr lang="zh-CN" altLang="en-US" sz="1400" dirty="0" smtClean="0"/>
          </a:p>
        </p:txBody>
      </p:sp>
      <p:sp>
        <p:nvSpPr>
          <p:cNvPr id="11" name="矩形 10"/>
          <p:cNvSpPr/>
          <p:nvPr/>
        </p:nvSpPr>
        <p:spPr>
          <a:xfrm>
            <a:off x="5596145" y="3975892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7.5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561003" y="2744946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187289" y="314433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579009" y="359628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右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6" grpId="0"/>
      <p:bldP spid="1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17366" y="259865"/>
            <a:ext cx="7953668" cy="293226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黔三州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某同学设计了一个如图</a:t>
            </a:r>
            <a:r>
              <a:rPr lang="en-US" dirty="0" smtClean="0"/>
              <a:t>14-20</a:t>
            </a:r>
            <a:r>
              <a:rPr lang="zh-CN" altLang="en-US" dirty="0" smtClean="0"/>
              <a:t>甲所示的电路来测量海水的深度，其中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=2 Ω</a:t>
            </a:r>
            <a:r>
              <a:rPr lang="zh-CN" altLang="en-US" dirty="0" smtClean="0"/>
              <a:t>是一个定值电阻，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是一个压敏电阻，它的阻值随所受液体压力</a:t>
            </a:r>
            <a:r>
              <a:rPr lang="en-US" dirty="0" smtClean="0"/>
              <a:t>F</a:t>
            </a:r>
            <a:r>
              <a:rPr lang="zh-CN" altLang="en-US" dirty="0" smtClean="0"/>
              <a:t>的变化关系如图乙所示，电源电压保持</a:t>
            </a:r>
            <a:r>
              <a:rPr lang="en-US" dirty="0" smtClean="0"/>
              <a:t>6 V</a:t>
            </a:r>
            <a:r>
              <a:rPr lang="zh-CN" altLang="en-US" dirty="0" smtClean="0"/>
              <a:t>不变，将此压敏电阻用绝缘薄膜包好后放在一个硬质凹形绝缘盒中，放入海水中保持受力面水平，且只有一个面积为</a:t>
            </a:r>
            <a:r>
              <a:rPr lang="en-US" dirty="0" smtClean="0"/>
              <a:t>0.02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的面承受海水压力。（设海水的密度</a:t>
            </a:r>
            <a:r>
              <a:rPr lang="en-US" dirty="0" smtClean="0"/>
              <a:t>ρ</a:t>
            </a:r>
            <a:r>
              <a:rPr lang="zh-CN" altLang="en-US" baseline="-25000" dirty="0" smtClean="0"/>
              <a:t>海水</a:t>
            </a:r>
            <a:r>
              <a:rPr lang="en-US" dirty="0" smtClean="0"/>
              <a:t>=1.0×10</a:t>
            </a:r>
            <a:r>
              <a:rPr lang="en-US" baseline="30000" dirty="0" smtClean="0"/>
              <a:t>3</a:t>
            </a:r>
            <a:r>
              <a:rPr lang="en-US" dirty="0" smtClean="0"/>
              <a:t> kg/m</a:t>
            </a:r>
            <a:r>
              <a:rPr lang="en-US" baseline="30000" dirty="0" smtClean="0"/>
              <a:t>3</a:t>
            </a:r>
            <a:r>
              <a:rPr lang="zh-CN" altLang="en-US" dirty="0" smtClean="0"/>
              <a:t>，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）当电流表示数为</a:t>
            </a:r>
            <a:r>
              <a:rPr lang="en-US" dirty="0" smtClean="0"/>
              <a:t>0.2 A</a:t>
            </a:r>
            <a:r>
              <a:rPr lang="zh-CN" altLang="en-US" dirty="0" smtClean="0"/>
              <a:t>时，求压敏电阻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的阻值。</a:t>
            </a:r>
          </a:p>
        </p:txBody>
      </p:sp>
      <p:pic>
        <p:nvPicPr>
          <p:cNvPr id="13" name="20WLZT565.EPS" descr="id:214750321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49570" y="3136356"/>
            <a:ext cx="4068643" cy="171285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6672838" y="4299966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14-20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/>
        </p:nvGraphicFramePr>
        <p:xfrm>
          <a:off x="643430" y="388336"/>
          <a:ext cx="8291513" cy="178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39" name="文档" r:id="rId4" imgW="8300009" imgH="1790395" progId="Office12.wps.Document.8">
                  <p:embed/>
                </p:oleObj>
              </mc:Choice>
              <mc:Fallback>
                <p:oleObj name="文档" r:id="rId4" imgW="8300009" imgH="1790395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30" y="388336"/>
                        <a:ext cx="8291513" cy="178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17366" y="259865"/>
            <a:ext cx="8048262" cy="265802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 smtClean="0"/>
              <a:t>10. </a:t>
            </a:r>
            <a:r>
              <a:rPr lang="en-US" altLang="zh-CN" sz="1600" dirty="0" smtClean="0">
                <a:solidFill>
                  <a:srgbClr val="409E8A"/>
                </a:solidFill>
              </a:rPr>
              <a:t>【</a:t>
            </a:r>
            <a:r>
              <a:rPr lang="en-US" sz="1600" dirty="0" smtClean="0">
                <a:solidFill>
                  <a:srgbClr val="409E8A"/>
                </a:solidFill>
              </a:rPr>
              <a:t>2019</a:t>
            </a:r>
            <a:r>
              <a:rPr lang="en-US" altLang="zh-CN" sz="1600" dirty="0" smtClean="0">
                <a:solidFill>
                  <a:srgbClr val="409E8A"/>
                </a:solidFill>
              </a:rPr>
              <a:t>·</a:t>
            </a:r>
            <a:r>
              <a:rPr lang="zh-CN" altLang="en-US" sz="1600" dirty="0" smtClean="0">
                <a:solidFill>
                  <a:srgbClr val="409E8A"/>
                </a:solidFill>
              </a:rPr>
              <a:t>黔三州</a:t>
            </a:r>
            <a:r>
              <a:rPr lang="en-US" altLang="zh-CN" sz="1600" dirty="0" smtClean="0">
                <a:solidFill>
                  <a:srgbClr val="409E8A"/>
                </a:solidFill>
              </a:rPr>
              <a:t>】</a:t>
            </a:r>
            <a:r>
              <a:rPr lang="zh-CN" altLang="en-US" sz="1600" dirty="0" smtClean="0"/>
              <a:t>某同学设计了一个如图</a:t>
            </a:r>
            <a:r>
              <a:rPr lang="en-US" sz="1600" dirty="0" smtClean="0"/>
              <a:t>14-20</a:t>
            </a:r>
            <a:r>
              <a:rPr lang="zh-CN" altLang="en-US" sz="1600" dirty="0" smtClean="0"/>
              <a:t>甲所示的电路来测量海水的深度，其中</a:t>
            </a:r>
            <a:r>
              <a:rPr lang="en-US" sz="1600" dirty="0" smtClean="0"/>
              <a:t>R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=2 Ω</a:t>
            </a:r>
            <a:r>
              <a:rPr lang="zh-CN" altLang="en-US" sz="1600" dirty="0" smtClean="0"/>
              <a:t>是一个定值电阻，</a:t>
            </a:r>
            <a:r>
              <a:rPr lang="en-US" sz="1600" dirty="0" smtClean="0"/>
              <a:t>R</a:t>
            </a:r>
            <a:r>
              <a:rPr lang="en-US" sz="1600" baseline="-25000" dirty="0" smtClean="0"/>
              <a:t>2</a:t>
            </a:r>
            <a:r>
              <a:rPr lang="zh-CN" altLang="en-US" sz="1600" dirty="0" smtClean="0"/>
              <a:t>是一个压敏电阻，它的阻值随所受液体压力</a:t>
            </a:r>
            <a:r>
              <a:rPr lang="en-US" sz="1600" dirty="0" smtClean="0"/>
              <a:t>F</a:t>
            </a:r>
            <a:r>
              <a:rPr lang="zh-CN" altLang="en-US" sz="1600" dirty="0" smtClean="0"/>
              <a:t>的变化关系如图乙所示，电源电压保持</a:t>
            </a:r>
            <a:r>
              <a:rPr lang="en-US" sz="1600" dirty="0" smtClean="0"/>
              <a:t>6 V</a:t>
            </a:r>
            <a:r>
              <a:rPr lang="zh-CN" altLang="en-US" sz="1600" dirty="0" smtClean="0"/>
              <a:t>不变，将此压敏电阻用绝缘薄膜包好后放在一个硬质凹形绝缘盒中，放入海水中保持受力面水平，且只有一个面积为</a:t>
            </a:r>
            <a:r>
              <a:rPr lang="en-US" sz="1600" dirty="0" smtClean="0"/>
              <a:t>0.02 m</a:t>
            </a:r>
            <a:r>
              <a:rPr lang="en-US" sz="1600" baseline="30000" dirty="0" smtClean="0"/>
              <a:t>2</a:t>
            </a:r>
            <a:r>
              <a:rPr lang="zh-CN" altLang="en-US" sz="1600" dirty="0" smtClean="0"/>
              <a:t>的面承受海水压力。（设海水的密度</a:t>
            </a:r>
            <a:r>
              <a:rPr lang="en-US" sz="1600" dirty="0" smtClean="0"/>
              <a:t>ρ</a:t>
            </a:r>
            <a:r>
              <a:rPr lang="zh-CN" altLang="en-US" sz="1600" baseline="-25000" dirty="0" smtClean="0"/>
              <a:t>海水</a:t>
            </a:r>
            <a:r>
              <a:rPr lang="en-US" sz="1600" dirty="0" smtClean="0"/>
              <a:t>=1.0×10</a:t>
            </a:r>
            <a:r>
              <a:rPr lang="en-US" sz="1600" baseline="30000" dirty="0" smtClean="0"/>
              <a:t>3</a:t>
            </a:r>
            <a:r>
              <a:rPr lang="en-US" sz="1600" dirty="0" smtClean="0"/>
              <a:t> kg/m</a:t>
            </a:r>
            <a:r>
              <a:rPr lang="en-US" sz="1600" baseline="30000" dirty="0" smtClean="0"/>
              <a:t>3</a:t>
            </a:r>
            <a:r>
              <a:rPr lang="zh-CN" altLang="en-US" sz="1600" dirty="0" smtClean="0"/>
              <a:t>，</a:t>
            </a:r>
            <a:r>
              <a:rPr lang="en-US" sz="1600" dirty="0" smtClean="0"/>
              <a:t>g</a:t>
            </a:r>
            <a:r>
              <a:rPr lang="zh-CN" altLang="en-US" sz="1600" dirty="0" smtClean="0"/>
              <a:t>取</a:t>
            </a:r>
            <a:r>
              <a:rPr lang="en-US" sz="1600" dirty="0" smtClean="0"/>
              <a:t>10 N/kg</a:t>
            </a:r>
            <a:r>
              <a:rPr lang="zh-CN" altLang="en-US" sz="1600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sz="1600" dirty="0" smtClean="0"/>
              <a:t>（</a:t>
            </a:r>
            <a:r>
              <a:rPr lang="en-US" sz="1600" dirty="0" smtClean="0"/>
              <a:t>2</a:t>
            </a:r>
            <a:r>
              <a:rPr lang="zh-CN" altLang="en-US" sz="1600" dirty="0" smtClean="0"/>
              <a:t>）如图乙所示，当压敏电阻</a:t>
            </a:r>
            <a:r>
              <a:rPr lang="en-US" sz="1600" dirty="0" smtClean="0"/>
              <a:t>R</a:t>
            </a:r>
            <a:r>
              <a:rPr lang="en-US" sz="1600" baseline="-25000" dirty="0" smtClean="0"/>
              <a:t>2</a:t>
            </a:r>
            <a:r>
              <a:rPr lang="zh-CN" altLang="en-US" sz="1600" dirty="0" smtClean="0"/>
              <a:t>的阻值为</a:t>
            </a:r>
            <a:r>
              <a:rPr lang="en-US" sz="1600" dirty="0" smtClean="0"/>
              <a:t>20 Ω</a:t>
            </a:r>
            <a:r>
              <a:rPr lang="zh-CN" altLang="en-US" sz="1600" dirty="0" smtClean="0"/>
              <a:t>时，</a:t>
            </a:r>
            <a:endParaRPr lang="en-US" altLang="zh-CN" sz="1600" dirty="0" smtClean="0"/>
          </a:p>
          <a:p>
            <a:pPr algn="just">
              <a:lnSpc>
                <a:spcPct val="150000"/>
              </a:lnSpc>
            </a:pPr>
            <a:r>
              <a:rPr lang="zh-CN" altLang="en-US" sz="1600" dirty="0" smtClean="0"/>
              <a:t>求此时压敏电阻</a:t>
            </a:r>
            <a:r>
              <a:rPr lang="en-US" sz="1600" dirty="0" smtClean="0"/>
              <a:t>R</a:t>
            </a:r>
            <a:r>
              <a:rPr lang="en-US" sz="1600" baseline="-25000" dirty="0" smtClean="0"/>
              <a:t>2</a:t>
            </a:r>
            <a:r>
              <a:rPr lang="zh-CN" altLang="en-US" sz="1600" dirty="0" smtClean="0"/>
              <a:t>所在深度处的海水压强。</a:t>
            </a:r>
          </a:p>
        </p:txBody>
      </p:sp>
      <p:pic>
        <p:nvPicPr>
          <p:cNvPr id="13" name="20WLZT565.EPS" descr="id:214750321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08081" y="1797937"/>
            <a:ext cx="3443701" cy="1449760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7923570" y="3311994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14-20</a:t>
            </a:r>
            <a:endParaRPr lang="zh-CN" altLang="en-US" sz="1400" dirty="0"/>
          </a:p>
        </p:txBody>
      </p:sp>
      <p:graphicFrame>
        <p:nvGraphicFramePr>
          <p:cNvPr id="191491" name="Object 3"/>
          <p:cNvGraphicFramePr>
            <a:graphicFrameLocks noChangeAspect="1"/>
          </p:cNvGraphicFramePr>
          <p:nvPr/>
        </p:nvGraphicFramePr>
        <p:xfrm>
          <a:off x="727129" y="3442795"/>
          <a:ext cx="63023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492" name="文档" r:id="rId5" imgW="6301740" imgH="990600" progId="Office12.wps.Document.8">
                  <p:embed/>
                </p:oleObj>
              </mc:Choice>
              <mc:Fallback>
                <p:oleObj name="文档" r:id="rId5" imgW="6301740" imgH="990600" progId="Office12.wps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129" y="3442795"/>
                        <a:ext cx="63023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17366" y="259865"/>
            <a:ext cx="7953668" cy="376326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黔三州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某同学设计了一个如图</a:t>
            </a:r>
            <a:r>
              <a:rPr lang="en-US" dirty="0" smtClean="0"/>
              <a:t>14-20</a:t>
            </a:r>
            <a:r>
              <a:rPr lang="zh-CN" altLang="en-US" dirty="0" smtClean="0"/>
              <a:t>甲所示的电路来测量海水的深度，其中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=2 Ω</a:t>
            </a:r>
            <a:r>
              <a:rPr lang="zh-CN" altLang="en-US" dirty="0" smtClean="0"/>
              <a:t>是一个定值电阻，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是一个压敏电阻，它的阻值随所受液体压力</a:t>
            </a:r>
            <a:r>
              <a:rPr lang="en-US" dirty="0" smtClean="0"/>
              <a:t>F</a:t>
            </a:r>
            <a:r>
              <a:rPr lang="zh-CN" altLang="en-US" dirty="0" smtClean="0"/>
              <a:t>的变化关系如图乙所示，电源电压保持</a:t>
            </a:r>
            <a:r>
              <a:rPr lang="en-US" dirty="0" smtClean="0"/>
              <a:t>6 V</a:t>
            </a:r>
            <a:r>
              <a:rPr lang="zh-CN" altLang="en-US" dirty="0" smtClean="0"/>
              <a:t>不变，将此压敏电阻用绝缘薄膜包好后放在一个硬质凹形绝缘盒中，放入海水中保持受力面水平，且只有一个面积为</a:t>
            </a:r>
            <a:r>
              <a:rPr lang="en-US" dirty="0" smtClean="0"/>
              <a:t>0.02 m</a:t>
            </a:r>
            <a:r>
              <a:rPr lang="en-US" baseline="30000" dirty="0" smtClean="0"/>
              <a:t>2</a:t>
            </a:r>
            <a:r>
              <a:rPr lang="zh-CN" altLang="en-US" dirty="0" smtClean="0"/>
              <a:t>的面承受海水压力。（设海水的密度</a:t>
            </a:r>
            <a:r>
              <a:rPr lang="en-US" dirty="0" smtClean="0"/>
              <a:t>ρ</a:t>
            </a:r>
            <a:r>
              <a:rPr lang="zh-CN" altLang="en-US" baseline="-25000" dirty="0" smtClean="0"/>
              <a:t>海水</a:t>
            </a:r>
            <a:r>
              <a:rPr lang="en-US" dirty="0" smtClean="0"/>
              <a:t>=1.0×10</a:t>
            </a:r>
            <a:r>
              <a:rPr lang="en-US" baseline="30000" dirty="0" smtClean="0"/>
              <a:t>3</a:t>
            </a:r>
            <a:r>
              <a:rPr lang="en-US" dirty="0" smtClean="0"/>
              <a:t> kg/m</a:t>
            </a:r>
            <a:r>
              <a:rPr lang="en-US" baseline="30000" dirty="0" smtClean="0"/>
              <a:t>3</a:t>
            </a:r>
            <a:r>
              <a:rPr lang="zh-CN" altLang="en-US" dirty="0" smtClean="0"/>
              <a:t>，</a:t>
            </a:r>
            <a:r>
              <a:rPr lang="en-US" dirty="0" smtClean="0"/>
              <a:t>g</a:t>
            </a:r>
            <a:r>
              <a:rPr lang="zh-CN" altLang="en-US" dirty="0" smtClean="0"/>
              <a:t>取</a:t>
            </a:r>
            <a:r>
              <a:rPr lang="en-US" dirty="0" smtClean="0"/>
              <a:t>10 N/kg</a:t>
            </a:r>
            <a:r>
              <a:rPr lang="zh-CN" altLang="en-US" dirty="0" smtClean="0"/>
              <a:t>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）若电流表的最大测量值为</a:t>
            </a:r>
            <a:r>
              <a:rPr lang="en-US" dirty="0" smtClean="0"/>
              <a:t>0.6 A</a:t>
            </a:r>
            <a:r>
              <a:rPr lang="zh-CN" altLang="en-US" dirty="0" smtClean="0"/>
              <a:t>，则使用此方法能测出海水的最大深度是多少？</a:t>
            </a:r>
          </a:p>
          <a:p>
            <a:pPr algn="just">
              <a:lnSpc>
                <a:spcPct val="150000"/>
              </a:lnSpc>
            </a:pPr>
            <a:endParaRPr lang="zh-CN" altLang="en-US" dirty="0"/>
          </a:p>
        </p:txBody>
      </p:sp>
      <p:graphicFrame>
        <p:nvGraphicFramePr>
          <p:cNvPr id="117761" name="Object 1"/>
          <p:cNvGraphicFramePr>
            <a:graphicFrameLocks noChangeAspect="1"/>
          </p:cNvGraphicFramePr>
          <p:nvPr/>
        </p:nvGraphicFramePr>
        <p:xfrm>
          <a:off x="3445853" y="720480"/>
          <a:ext cx="3079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15" name="文档" r:id="rId4" imgW="314858" imgH="594360" progId="Office12.wps.Document.8">
                  <p:embed/>
                </p:oleObj>
              </mc:Choice>
              <mc:Fallback>
                <p:oleObj name="文档" r:id="rId4" imgW="314858" imgH="594360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853" y="720480"/>
                        <a:ext cx="30797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20WLZT565.EPS" descr="id:2147503217;FounderCES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27944" y="3227008"/>
            <a:ext cx="3519391" cy="1481625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6420591" y="4236905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14-20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9" y="658576"/>
            <a:ext cx="8100005" cy="33043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探究电流与电压的关系：</a:t>
            </a:r>
            <a:r>
              <a:rPr lang="zh-CN" altLang="en-US" dirty="0" smtClean="0"/>
              <a:t>控制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不变，探究电流</a:t>
            </a:r>
            <a:r>
              <a:rPr lang="en-US" dirty="0" smtClean="0"/>
              <a:t>I</a:t>
            </a:r>
            <a:r>
              <a:rPr lang="zh-CN" altLang="en-US" dirty="0" smtClean="0"/>
              <a:t>随电压</a:t>
            </a:r>
            <a:r>
              <a:rPr lang="en-US" dirty="0" smtClean="0"/>
              <a:t>U</a:t>
            </a:r>
            <a:r>
              <a:rPr lang="zh-CN" altLang="en-US" dirty="0" smtClean="0"/>
              <a:t>变化的情况。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）实验电路图如图</a:t>
            </a:r>
            <a:r>
              <a:rPr lang="en-US" dirty="0" smtClean="0"/>
              <a:t>14-2</a:t>
            </a:r>
            <a:r>
              <a:rPr lang="zh-CN" altLang="en-US" dirty="0" smtClean="0"/>
              <a:t>所示。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14-2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）实验结论：</a:t>
            </a:r>
            <a:r>
              <a:rPr lang="zh-CN" altLang="en-US" u="sng" dirty="0" smtClean="0"/>
              <a:t>　         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076104" y="599793"/>
            <a:ext cx="77967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电阻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590799" y="3417338"/>
            <a:ext cx="410428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电阻不变时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电流跟电压成正比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89018" y="274432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探究欧姆定律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11" name="G473.EPS" descr="id:214750295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3536" y="1515251"/>
            <a:ext cx="1871003" cy="155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  <p:bldP spid="17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/>
        </p:nvGraphicFramePr>
        <p:xfrm>
          <a:off x="788495" y="387350"/>
          <a:ext cx="7789863" cy="296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63" name="文档" r:id="rId4" imgW="7794041" imgH="2971800" progId="Office12.wps.Document.8">
                  <p:embed/>
                </p:oleObj>
              </mc:Choice>
              <mc:Fallback>
                <p:oleObj name="文档" r:id="rId4" imgW="7794041" imgH="2971800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95" y="387350"/>
                        <a:ext cx="7789863" cy="296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53849" y="298091"/>
            <a:ext cx="8047251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探究电流与电阻的关系：</a:t>
            </a:r>
            <a:r>
              <a:rPr lang="zh-CN" altLang="en-US" dirty="0" smtClean="0"/>
              <a:t>控制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不变，探究电流</a:t>
            </a:r>
            <a:r>
              <a:rPr lang="en-US" dirty="0" smtClean="0"/>
              <a:t>I</a:t>
            </a:r>
            <a:r>
              <a:rPr lang="zh-CN" altLang="en-US" dirty="0" smtClean="0"/>
              <a:t>随电阻</a:t>
            </a:r>
            <a:r>
              <a:rPr lang="en-US" dirty="0" smtClean="0"/>
              <a:t>R</a:t>
            </a:r>
            <a:r>
              <a:rPr lang="zh-CN" altLang="en-US" dirty="0" smtClean="0"/>
              <a:t>变化的情况。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）实验电路图与图</a:t>
            </a:r>
            <a:r>
              <a:rPr lang="en-US" dirty="0" smtClean="0"/>
              <a:t>14-2</a:t>
            </a:r>
            <a:r>
              <a:rPr lang="zh-CN" altLang="en-US" dirty="0" smtClean="0"/>
              <a:t>相同。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b="1" dirty="0" smtClean="0"/>
              <a:t>（</a:t>
            </a:r>
            <a:r>
              <a:rPr lang="en-US" b="1" dirty="0" smtClean="0"/>
              <a:t>2</a:t>
            </a:r>
            <a:r>
              <a:rPr lang="zh-CN" altLang="en-US" b="1" dirty="0" smtClean="0"/>
              <a:t>）实验结论：</a:t>
            </a:r>
            <a:r>
              <a:rPr lang="zh-CN" altLang="en-US" b="1" u="sng" dirty="0" smtClean="0"/>
              <a:t>　                                             </a:t>
            </a:r>
            <a:r>
              <a:rPr lang="zh-CN" altLang="en-US" b="1" dirty="0" smtClean="0"/>
              <a:t>。</a:t>
            </a:r>
            <a:r>
              <a:rPr lang="en-US" b="1" dirty="0" smtClean="0"/>
              <a:t>  </a:t>
            </a:r>
            <a:endParaRPr lang="zh-CN" altLang="en-US" b="1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欧姆定律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）欧姆定律内容：一段导体中的电流，跟这段导体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成正比，跟这段导体的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成反比。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）表达式：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；变形式有</a:t>
            </a:r>
            <a:r>
              <a:rPr lang="zh-CN" altLang="en-US" u="sng" dirty="0" smtClean="0"/>
              <a:t>　           </a:t>
            </a:r>
            <a:r>
              <a:rPr lang="zh-CN" altLang="en-US" dirty="0" smtClean="0"/>
              <a:t>、</a:t>
            </a:r>
            <a:r>
              <a:rPr lang="en-US" dirty="0" smtClean="0"/>
              <a:t> 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086613" y="252952"/>
            <a:ext cx="80069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电阻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603979" y="1899364"/>
            <a:ext cx="323526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电压不变时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电流跟电阻成反比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242668" y="2692549"/>
            <a:ext cx="142988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两端的电压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1" name="G473.EPS" descr="id:2147502954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02106" y="732433"/>
            <a:ext cx="1562362" cy="1294926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1978600" y="320689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电阻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168961" name="Object 1"/>
          <p:cNvGraphicFramePr>
            <a:graphicFrameLocks noChangeAspect="1"/>
          </p:cNvGraphicFramePr>
          <p:nvPr/>
        </p:nvGraphicFramePr>
        <p:xfrm>
          <a:off x="2709749" y="3576239"/>
          <a:ext cx="6858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63" name="文档" r:id="rId5" imgW="691591" imgH="396240" progId="Office12.wps.Document.8">
                  <p:embed/>
                </p:oleObj>
              </mc:Choice>
              <mc:Fallback>
                <p:oleObj name="文档" r:id="rId5" imgW="691591" imgH="39624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749" y="3576239"/>
                        <a:ext cx="68580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矩形 12"/>
          <p:cNvSpPr/>
          <p:nvPr/>
        </p:nvSpPr>
        <p:spPr>
          <a:xfrm>
            <a:off x="4655275" y="3627305"/>
            <a:ext cx="779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U=IR</a:t>
            </a:r>
            <a:endParaRPr lang="zh-CN" altLang="en-US" dirty="0">
              <a:solidFill>
                <a:srgbClr val="C00000"/>
              </a:solidFill>
            </a:endParaRPr>
          </a:p>
        </p:txBody>
      </p:sp>
      <p:graphicFrame>
        <p:nvGraphicFramePr>
          <p:cNvPr id="168962" name="Object 2"/>
          <p:cNvGraphicFramePr>
            <a:graphicFrameLocks noChangeAspect="1"/>
          </p:cNvGraphicFramePr>
          <p:nvPr/>
        </p:nvGraphicFramePr>
        <p:xfrm>
          <a:off x="6157142" y="3557722"/>
          <a:ext cx="5984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64" name="文档" r:id="rId8" imgW="603809" imgH="396240" progId="Office12.wps.Document.8">
                  <p:embed/>
                </p:oleObj>
              </mc:Choice>
              <mc:Fallback>
                <p:oleObj name="文档" r:id="rId8" imgW="603809" imgH="396240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142" y="3557722"/>
                        <a:ext cx="59848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矩形 14"/>
          <p:cNvSpPr/>
          <p:nvPr/>
        </p:nvSpPr>
        <p:spPr>
          <a:xfrm>
            <a:off x="6268272" y="1185719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altLang="zh-CN" sz="1400" dirty="0" smtClean="0"/>
              <a:t>14-2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8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  <p:bldP spid="17" grpId="0" autoUpdateAnimBg="0"/>
      <p:bldP spid="18" grpId="0" autoUpdateAnimBg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764931" y="663704"/>
            <a:ext cx="8084779" cy="404302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测小灯泡的电阻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）实验原理：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）实验电路图如图</a:t>
            </a:r>
            <a:r>
              <a:rPr lang="en-US" dirty="0" smtClean="0"/>
              <a:t>14-3</a:t>
            </a:r>
            <a:r>
              <a:rPr lang="zh-CN" altLang="en-US" dirty="0" smtClean="0"/>
              <a:t>所示。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sz="1400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14-3</a:t>
            </a:r>
            <a:endParaRPr lang="zh-CN" altLang="en-US" sz="1400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）滑动变阻器的主要作用：</a:t>
            </a:r>
            <a:r>
              <a:rPr lang="en-US" u="sng" dirty="0" smtClean="0"/>
              <a:t> </a:t>
            </a:r>
            <a:r>
              <a:rPr lang="zh-CN" altLang="en-US" u="sng" dirty="0" smtClean="0"/>
              <a:t>　　　　　                 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认识短路的危害。</a:t>
            </a:r>
            <a:endParaRPr lang="zh-CN" altLang="en-US" b="1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878317" y="3689837"/>
            <a:ext cx="3258207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改变灯泡两端的电压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保护电路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80226" y="29201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欧姆定律的应用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13" name="G473A.EPS" descr="id:214750296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49091" y="1942007"/>
            <a:ext cx="1444110" cy="1045862"/>
          </a:xfrm>
          <a:prstGeom prst="rect">
            <a:avLst/>
          </a:prstGeom>
        </p:spPr>
      </p:pic>
      <p:graphicFrame>
        <p:nvGraphicFramePr>
          <p:cNvPr id="167937" name="Object 1"/>
          <p:cNvGraphicFramePr>
            <a:graphicFrameLocks noChangeAspect="1"/>
          </p:cNvGraphicFramePr>
          <p:nvPr/>
        </p:nvGraphicFramePr>
        <p:xfrm>
          <a:off x="2919720" y="1050301"/>
          <a:ext cx="5984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38" name="文档" r:id="rId5" imgW="603809" imgH="396240" progId="Office12.wps.Document.8">
                  <p:embed/>
                </p:oleObj>
              </mc:Choice>
              <mc:Fallback>
                <p:oleObj name="文档" r:id="rId5" imgW="603809" imgH="39624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9720" y="1050301"/>
                        <a:ext cx="59848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809654" y="734103"/>
            <a:ext cx="799144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14-4</a:t>
            </a:r>
            <a:r>
              <a:rPr lang="zh-CN" altLang="en-US" dirty="0" smtClean="0"/>
              <a:t>所示，滑动变阻器的铭牌上标有“</a:t>
            </a:r>
            <a:r>
              <a:rPr lang="en-US" dirty="0" smtClean="0"/>
              <a:t>50 Ω</a:t>
            </a:r>
            <a:r>
              <a:rPr lang="zh-CN" altLang="en-US" dirty="0" smtClean="0"/>
              <a:t>　</a:t>
            </a:r>
            <a:r>
              <a:rPr lang="en-US" dirty="0" smtClean="0"/>
              <a:t>1.5 A</a:t>
            </a:r>
            <a:r>
              <a:rPr lang="zh-CN" altLang="en-US" dirty="0" smtClean="0"/>
              <a:t>”的字样，其中“</a:t>
            </a:r>
            <a:r>
              <a:rPr lang="en-US" dirty="0" smtClean="0"/>
              <a:t>50 Ω</a:t>
            </a:r>
            <a:r>
              <a:rPr lang="zh-CN" altLang="en-US" dirty="0" smtClean="0"/>
              <a:t>”表示</a:t>
            </a:r>
            <a:r>
              <a:rPr lang="zh-CN" altLang="en-US" u="sng" dirty="0" smtClean="0"/>
              <a:t>　　　　　　　　　　          　</a:t>
            </a:r>
            <a:r>
              <a:rPr lang="zh-CN" altLang="en-US" dirty="0" smtClean="0"/>
              <a:t>是</a:t>
            </a:r>
            <a:r>
              <a:rPr lang="en-US" dirty="0" smtClean="0"/>
              <a:t>50 Ω</a:t>
            </a:r>
            <a:r>
              <a:rPr lang="zh-CN" altLang="en-US" dirty="0" smtClean="0"/>
              <a:t>，“</a:t>
            </a:r>
            <a:r>
              <a:rPr lang="en-US" dirty="0" smtClean="0"/>
              <a:t>1.5 A</a:t>
            </a:r>
            <a:r>
              <a:rPr lang="zh-CN" altLang="en-US" dirty="0" smtClean="0"/>
              <a:t>”表示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　　　　　　　　　　     </a:t>
            </a:r>
            <a:r>
              <a:rPr lang="zh-CN" altLang="en-US" dirty="0" smtClean="0"/>
              <a:t>是</a:t>
            </a:r>
            <a:r>
              <a:rPr lang="en-US" dirty="0" smtClean="0"/>
              <a:t>1.5 A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663684" y="1110332"/>
            <a:ext cx="2632022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滑动变阻器的最大电阻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020599" y="1537033"/>
            <a:ext cx="335170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滑动变阻器允许通过的最大电流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75736" y="276930"/>
            <a:ext cx="2749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12" name="G474.EPS" descr="id:214750298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3061" y="2228769"/>
            <a:ext cx="3830333" cy="1832878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3697647" y="4161331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14-4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730725" y="268109"/>
            <a:ext cx="50018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图</a:t>
            </a:r>
            <a:r>
              <a:rPr lang="en-US" dirty="0" smtClean="0"/>
              <a:t>14-5</a:t>
            </a:r>
            <a:r>
              <a:rPr lang="zh-CN" altLang="en-US" dirty="0" smtClean="0"/>
              <a:t>是滑动变阻器的原理示意图，如果向左移动滑片时连入电路的阻值变大，应选择的接线柱是</a:t>
            </a:r>
            <a:r>
              <a:rPr lang="zh-CN" altLang="en-US" u="sng" dirty="0" smtClean="0"/>
              <a:t>　　　　　    </a:t>
            </a:r>
            <a:r>
              <a:rPr lang="zh-CN" altLang="en-US" dirty="0" smtClean="0"/>
              <a:t>；如果把</a:t>
            </a:r>
            <a:r>
              <a:rPr lang="en-US" dirty="0" smtClean="0"/>
              <a:t>CD</a:t>
            </a:r>
            <a:r>
              <a:rPr lang="zh-CN" altLang="en-US" dirty="0" smtClean="0"/>
              <a:t>两个接线柱接入电路，滑动变阻器将被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图</a:t>
            </a:r>
            <a:r>
              <a:rPr lang="en-US" dirty="0" smtClean="0"/>
              <a:t>14-6</a:t>
            </a:r>
            <a:r>
              <a:rPr lang="zh-CN" altLang="en-US" dirty="0" smtClean="0"/>
              <a:t>是手电筒的结构剖面图，手电筒里装有两节干电池，串接后的电压是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，接通电路，小灯泡发光时的电阻是</a:t>
            </a:r>
            <a:r>
              <a:rPr lang="en-US" dirty="0" smtClean="0"/>
              <a:t>12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，则通过小灯泡的电流是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，手电筒中的金属滑键相当于电路中的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602887" y="1064548"/>
            <a:ext cx="182348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BC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（或</a:t>
            </a: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BD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）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712538" y="1555460"/>
            <a:ext cx="780878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短路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363470" y="2786477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3V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515573" y="3175359"/>
            <a:ext cx="375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Ω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705994" y="3585264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0.25A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5" name="G475.EPS" descr="id:214750298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8125" y="511676"/>
            <a:ext cx="2504028" cy="930261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6934910" y="1780415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14-5</a:t>
            </a:r>
            <a:endParaRPr lang="zh-CN" altLang="en-US" sz="1400" dirty="0"/>
          </a:p>
        </p:txBody>
      </p:sp>
      <p:pic>
        <p:nvPicPr>
          <p:cNvPr id="18" name="G476.eps" descr="id:214750299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07532" y="2584446"/>
            <a:ext cx="1938608" cy="1055569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6987663" y="380264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14-6</a:t>
            </a:r>
            <a:endParaRPr lang="zh-CN" altLang="en-US" sz="1400" dirty="0"/>
          </a:p>
        </p:txBody>
      </p:sp>
      <p:sp>
        <p:nvSpPr>
          <p:cNvPr id="21" name="矩形 20"/>
          <p:cNvSpPr/>
          <p:nvPr/>
        </p:nvSpPr>
        <p:spPr>
          <a:xfrm>
            <a:off x="3176275" y="399516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开关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13" grpId="0"/>
      <p:bldP spid="14" grpId="0"/>
      <p:bldP spid="17" grpId="0"/>
      <p:bldP spid="21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3314</TotalTime>
  <Words>5266</Words>
  <Application>Microsoft Office PowerPoint</Application>
  <PresentationFormat>全屏显示(16:9)</PresentationFormat>
  <Paragraphs>612</Paragraphs>
  <Slides>50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50</vt:i4>
      </vt:variant>
    </vt:vector>
  </HeadingPairs>
  <TitlesOfParts>
    <vt:vector size="52" baseType="lpstr">
      <vt:lpstr>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2018-08-24T06:22:56Z</dcterms:created>
  <dcterms:modified xsi:type="dcterms:W3CDTF">2020-04-08T09:02:13Z</dcterms:modified>
  <cp:category/>
</cp:coreProperties>
</file>