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70" r:id="rId3"/>
    <p:sldId id="257" r:id="rId4"/>
    <p:sldId id="414" r:id="rId5"/>
    <p:sldId id="415" r:id="rId6"/>
    <p:sldId id="416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6" r:id="rId17"/>
    <p:sldId id="428" r:id="rId18"/>
    <p:sldId id="361" r:id="rId19"/>
    <p:sldId id="364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872" autoAdjust="0"/>
  </p:normalViewPr>
  <p:slideViewPr>
    <p:cSldViewPr>
      <p:cViewPr>
        <p:scale>
          <a:sx n="60" d="100"/>
          <a:sy n="60" d="100"/>
        </p:scale>
        <p:origin x="-1037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7D273-9840-4C45-AD41-8E22237D3F59}" type="datetimeFigureOut">
              <a:rPr lang="zh-CN" altLang="en-US" smtClean="0"/>
              <a:t>2019/2/14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B4BA0-3369-41C0-BFE0-AC213FA331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49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5A2-6FA7-4153-94A7-344B6BE3ADD9}" type="datetimeFigureOut">
              <a:rPr lang="zh-CN" altLang="en-US" smtClean="0"/>
              <a:t>2019/2/14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411F-61FF-4971-AC91-BA15F63D7A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4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5A2-6FA7-4153-94A7-344B6BE3ADD9}" type="datetimeFigureOut">
              <a:rPr lang="zh-CN" altLang="en-US" smtClean="0"/>
              <a:t>2019/2/14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411F-61FF-4971-AC91-BA15F63D7A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22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5A2-6FA7-4153-94A7-344B6BE3ADD9}" type="datetimeFigureOut">
              <a:rPr lang="zh-CN" altLang="en-US" smtClean="0"/>
              <a:t>2019/2/14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411F-61FF-4971-AC91-BA15F63D7A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97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5A2-6FA7-4153-94A7-344B6BE3ADD9}" type="datetimeFigureOut">
              <a:rPr lang="zh-CN" altLang="en-US" smtClean="0"/>
              <a:t>2019/2/14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411F-61FF-4971-AC91-BA15F63D7A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3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5A2-6FA7-4153-94A7-344B6BE3ADD9}" type="datetimeFigureOut">
              <a:rPr lang="zh-CN" altLang="en-US" smtClean="0"/>
              <a:t>2019/2/14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411F-61FF-4971-AC91-BA15F63D7A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4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5A2-6FA7-4153-94A7-344B6BE3ADD9}" type="datetimeFigureOut">
              <a:rPr lang="zh-CN" altLang="en-US" smtClean="0"/>
              <a:t>2019/2/14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411F-61FF-4971-AC91-BA15F63D7A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93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5A2-6FA7-4153-94A7-344B6BE3ADD9}" type="datetimeFigureOut">
              <a:rPr lang="zh-CN" altLang="en-US" smtClean="0"/>
              <a:t>2019/2/14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411F-61FF-4971-AC91-BA15F63D7A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18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5A2-6FA7-4153-94A7-344B6BE3ADD9}" type="datetimeFigureOut">
              <a:rPr lang="zh-CN" altLang="en-US" smtClean="0"/>
              <a:t>2019/2/14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411F-61FF-4971-AC91-BA15F63D7A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56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5A2-6FA7-4153-94A7-344B6BE3ADD9}" type="datetimeFigureOut">
              <a:rPr lang="zh-CN" altLang="en-US" smtClean="0"/>
              <a:t>2019/2/14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411F-61FF-4971-AC91-BA15F63D7A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0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5A2-6FA7-4153-94A7-344B6BE3ADD9}" type="datetimeFigureOut">
              <a:rPr lang="zh-CN" altLang="en-US" smtClean="0"/>
              <a:t>2019/2/14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411F-61FF-4971-AC91-BA15F63D7A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58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5A2-6FA7-4153-94A7-344B6BE3ADD9}" type="datetimeFigureOut">
              <a:rPr lang="zh-CN" altLang="en-US" smtClean="0"/>
              <a:t>2019/2/14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411F-61FF-4971-AC91-BA15F63D7A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23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B85A2-6FA7-4153-94A7-344B6BE3ADD9}" type="datetimeFigureOut">
              <a:rPr lang="zh-CN" altLang="en-US" smtClean="0"/>
              <a:t>2019/2/14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D411F-61FF-4971-AC91-BA15F63D7A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95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8" y="3213521"/>
            <a:ext cx="7846553" cy="3066554"/>
          </a:xfrm>
          <a:prstGeom prst="rect">
            <a:avLst/>
          </a:prstGeom>
        </p:spPr>
      </p:pic>
      <p:sp>
        <p:nvSpPr>
          <p:cNvPr id="2" name="文本框 41986"/>
          <p:cNvSpPr txBox="1">
            <a:spLocks noChangeArrowheads="1"/>
          </p:cNvSpPr>
          <p:nvPr/>
        </p:nvSpPr>
        <p:spPr bwMode="auto">
          <a:xfrm>
            <a:off x="539552" y="509588"/>
            <a:ext cx="84969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4400" dirty="0" smtClean="0">
                <a:solidFill>
                  <a:srgbClr val="070707"/>
                </a:solidFill>
                <a:latin typeface="黑体" pitchFamily="49" charset="-122"/>
                <a:ea typeface="黑体" pitchFamily="49" charset="-122"/>
              </a:rPr>
              <a:t>第二十一章   能源与可持续发展</a:t>
            </a:r>
            <a:endParaRPr lang="zh-CN" altLang="en-US" sz="4400" dirty="0">
              <a:solidFill>
                <a:srgbClr val="070707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126462" y="1769095"/>
            <a:ext cx="683071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0" hangingPunct="0"/>
            <a:r>
              <a:rPr lang="zh-CN" altLang="en-US" sz="4400" b="1" dirty="0" smtClean="0">
                <a:solidFill>
                  <a:srgbClr val="FF0000"/>
                </a:solidFill>
                <a:latin typeface="Times New Roman" panose="02020603050405020304" pitchFamily="2" charset="0"/>
                <a:ea typeface="隶书" panose="02010509060101010101" charset="-122"/>
              </a:rPr>
              <a:t>第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2" charset="0"/>
                <a:ea typeface="隶书" panose="02010509060101010101" charset="-122"/>
              </a:rPr>
              <a:t>4</a:t>
            </a:r>
            <a:r>
              <a:rPr lang="zh-CN" altLang="en-US" sz="4400" b="1" dirty="0" smtClean="0">
                <a:solidFill>
                  <a:srgbClr val="FF0000"/>
                </a:solidFill>
                <a:latin typeface="Times New Roman" panose="02020603050405020304" pitchFamily="2" charset="0"/>
                <a:ea typeface="隶书" panose="02010509060101010101" charset="-122"/>
              </a:rPr>
              <a:t>节     能源与可持续发展</a:t>
            </a:r>
            <a:endParaRPr lang="zh-CN" altLang="en-US" sz="4400" b="1" dirty="0">
              <a:solidFill>
                <a:srgbClr val="FF0000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5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2"/>
          <p:cNvSpPr>
            <a:spLocks noChangeArrowheads="1"/>
          </p:cNvSpPr>
          <p:nvPr/>
        </p:nvSpPr>
        <p:spPr bwMode="auto">
          <a:xfrm>
            <a:off x="368300" y="404664"/>
            <a:ext cx="82819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latin typeface="宋体" pitchFamily="2" charset="-122"/>
              </a:rPr>
              <a:t>　　</a:t>
            </a:r>
            <a:r>
              <a:rPr lang="zh-CN" altLang="en-US" sz="2800" b="1" dirty="0"/>
              <a:t>汽车制动时，由于摩擦，动能转化成轮胎、地面和空气的内能，这些消耗的能量不能再自动地被用来驱动汽车。</a:t>
            </a:r>
            <a:endParaRPr lang="zh-CN" altLang="en-US" sz="2800" b="1" dirty="0">
              <a:latin typeface="宋体" pitchFamily="2" charset="-122"/>
            </a:endParaRPr>
          </a:p>
        </p:txBody>
      </p:sp>
      <p:pic>
        <p:nvPicPr>
          <p:cNvPr id="34819" name="Picture 2" descr="C:\Users\John\Desktop\d_2013041622332454041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4" b="22359"/>
          <a:stretch>
            <a:fillRect/>
          </a:stretch>
        </p:blipFill>
        <p:spPr bwMode="auto">
          <a:xfrm>
            <a:off x="899592" y="1988840"/>
            <a:ext cx="75247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矩形 5"/>
          <p:cNvSpPr>
            <a:spLocks noChangeArrowheads="1"/>
          </p:cNvSpPr>
          <p:nvPr/>
        </p:nvSpPr>
        <p:spPr bwMode="auto">
          <a:xfrm>
            <a:off x="427586" y="4755862"/>
            <a:ext cx="82454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/>
              <a:t>　　能量的转化和转移具有方向性，有些能量可以利用，有些则不能。</a:t>
            </a:r>
          </a:p>
          <a:p>
            <a:r>
              <a:rPr lang="zh-CN" altLang="en-US" sz="2800" b="1" dirty="0"/>
              <a:t>　　我们所能利用的能源是有限的，所以需要节约能源。</a:t>
            </a:r>
          </a:p>
        </p:txBody>
      </p:sp>
    </p:spTree>
    <p:extLst>
      <p:ext uri="{BB962C8B-B14F-4D97-AF65-F5344CB8AC3E}">
        <p14:creationId xmlns:p14="http://schemas.microsoft.com/office/powerpoint/2010/main" val="18489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矩形 12"/>
          <p:cNvSpPr>
            <a:spLocks noChangeArrowheads="1"/>
          </p:cNvSpPr>
          <p:nvPr/>
        </p:nvSpPr>
        <p:spPr bwMode="auto">
          <a:xfrm>
            <a:off x="323528" y="1268413"/>
            <a:ext cx="82089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latin typeface="宋体" pitchFamily="2" charset="-122"/>
              </a:rPr>
              <a:t>　　化石能源通过燃烧转化为内能，相当一部分内能没有被有效利用。</a:t>
            </a:r>
          </a:p>
        </p:txBody>
      </p:sp>
      <p:pic>
        <p:nvPicPr>
          <p:cNvPr id="33796" name="图片 33795" descr="02尾气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9500"/>
            <a:ext cx="4392612" cy="335915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图片 33796" descr="10炼油厂冒出的浓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5463"/>
            <a:ext cx="4546600" cy="3387725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1408113" y="728663"/>
            <a:ext cx="68722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200" b="1" dirty="0" smtClean="0">
                <a:solidFill>
                  <a:srgbClr val="FF0066"/>
                </a:solidFill>
                <a:ea typeface="黑体" pitchFamily="49" charset="-122"/>
                <a:sym typeface="Arial" pitchFamily="34" charset="0"/>
              </a:rPr>
              <a:t>探究 二           </a:t>
            </a:r>
            <a:r>
              <a:rPr lang="zh-CN" altLang="en-US" sz="3200" b="1" dirty="0">
                <a:solidFill>
                  <a:srgbClr val="FF0066"/>
                </a:solidFill>
                <a:ea typeface="黑体" pitchFamily="49" charset="-122"/>
                <a:sym typeface="Arial" pitchFamily="34" charset="0"/>
              </a:rPr>
              <a:t>能源消耗对环境的影响</a:t>
            </a:r>
            <a:endParaRPr lang="zh-CN" altLang="en-US" sz="3200" b="1" dirty="0">
              <a:solidFill>
                <a:srgbClr val="FF0066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680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395536" y="1124744"/>
            <a:ext cx="33115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/>
              <a:t>　　汽车尾气造成空气污染和城市热岛效应。</a:t>
            </a:r>
            <a:r>
              <a:rPr lang="en-US" altLang="zh-CN" sz="2800" b="1"/>
              <a:t>	</a:t>
            </a:r>
            <a:endParaRPr lang="zh-CN" altLang="en-US" sz="2800" b="1"/>
          </a:p>
        </p:txBody>
      </p:sp>
      <p:pic>
        <p:nvPicPr>
          <p:cNvPr id="10243" name="Picture 14" descr="C:\Users\John\Desktop\121266579_1211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8"/>
          <a:stretch>
            <a:fillRect/>
          </a:stretch>
        </p:blipFill>
        <p:spPr bwMode="auto">
          <a:xfrm>
            <a:off x="3624326" y="620489"/>
            <a:ext cx="52197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466973" y="3501008"/>
            <a:ext cx="3168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/>
              <a:t>　　燃料燃烧产生的大量二氧化碳，加剧了地球的温室效应。</a:t>
            </a:r>
          </a:p>
        </p:txBody>
      </p:sp>
    </p:spTree>
    <p:extLst>
      <p:ext uri="{BB962C8B-B14F-4D97-AF65-F5344CB8AC3E}">
        <p14:creationId xmlns:p14="http://schemas.microsoft.com/office/powerpoint/2010/main" val="228836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4"/>
          <p:cNvSpPr>
            <a:spLocks noChangeArrowheads="1"/>
          </p:cNvSpPr>
          <p:nvPr/>
        </p:nvSpPr>
        <p:spPr bwMode="auto">
          <a:xfrm>
            <a:off x="394736" y="538163"/>
            <a:ext cx="81359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/>
              <a:t>　化石燃料燃烧还生成二氧化硫、氮氧化物、粉尘和一氧化碳等有害物质。</a:t>
            </a:r>
            <a:endParaRPr lang="en-US" altLang="zh-CN" sz="2800" b="1" dirty="0"/>
          </a:p>
        </p:txBody>
      </p:sp>
      <p:pic>
        <p:nvPicPr>
          <p:cNvPr id="31747" name="Picture 9" descr="C:\Users\John\Desktop\20120110084901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/>
          <a:stretch>
            <a:fillRect/>
          </a:stretch>
        </p:blipFill>
        <p:spPr bwMode="auto">
          <a:xfrm>
            <a:off x="4644649" y="1484313"/>
            <a:ext cx="4284662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矩形 9"/>
          <p:cNvSpPr>
            <a:spLocks noChangeArrowheads="1"/>
          </p:cNvSpPr>
          <p:nvPr/>
        </p:nvSpPr>
        <p:spPr bwMode="auto">
          <a:xfrm>
            <a:off x="5183188" y="1484313"/>
            <a:ext cx="356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b="1">
                <a:latin typeface="宋体" pitchFamily="2" charset="-122"/>
              </a:rPr>
              <a:t>酸性气体形成酸雨造成危害</a:t>
            </a:r>
            <a:endParaRPr lang="en-US" altLang="zh-CN" b="1">
              <a:latin typeface="宋体" pitchFamily="2" charset="-122"/>
            </a:endParaRPr>
          </a:p>
        </p:txBody>
      </p:sp>
      <p:grpSp>
        <p:nvGrpSpPr>
          <p:cNvPr id="31754" name="组合 31753"/>
          <p:cNvGrpSpPr>
            <a:grpSpLocks/>
          </p:cNvGrpSpPr>
          <p:nvPr/>
        </p:nvGrpSpPr>
        <p:grpSpPr bwMode="auto">
          <a:xfrm>
            <a:off x="1008063" y="1736725"/>
            <a:ext cx="3155950" cy="4884738"/>
            <a:chOff x="657" y="1003"/>
            <a:chExt cx="1988" cy="3077"/>
          </a:xfrm>
        </p:grpSpPr>
        <p:pic>
          <p:nvPicPr>
            <p:cNvPr id="11270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43" t="50400" r="50587" b="14601"/>
            <a:stretch>
              <a:fillRect/>
            </a:stretch>
          </p:blipFill>
          <p:spPr bwMode="auto">
            <a:xfrm>
              <a:off x="657" y="1003"/>
              <a:ext cx="1988" cy="2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1" name="矩形 31750"/>
            <p:cNvSpPr>
              <a:spLocks noChangeArrowheads="1"/>
            </p:cNvSpPr>
            <p:nvPr/>
          </p:nvSpPr>
          <p:spPr bwMode="auto">
            <a:xfrm>
              <a:off x="657" y="3792"/>
              <a:ext cx="18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b="1">
                  <a:latin typeface="宋体" pitchFamily="2" charset="-122"/>
                </a:rPr>
                <a:t>酸雨侵蚀后的汉白玉石柱</a:t>
              </a:r>
              <a:endParaRPr lang="en-US" altLang="zh-CN" b="1">
                <a:latin typeface="宋体" pitchFamily="2" charset="-122"/>
              </a:endParaRPr>
            </a:p>
          </p:txBody>
        </p:sp>
      </p:grpSp>
      <p:pic>
        <p:nvPicPr>
          <p:cNvPr id="317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992" y="4379913"/>
            <a:ext cx="4249737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15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1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文本框 30722"/>
          <p:cNvSpPr txBox="1">
            <a:spLocks noChangeArrowheads="1"/>
          </p:cNvSpPr>
          <p:nvPr/>
        </p:nvSpPr>
        <p:spPr bwMode="auto">
          <a:xfrm>
            <a:off x="179512" y="1632817"/>
            <a:ext cx="853281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/>
              <a:t>　　在下表中，用</a:t>
            </a:r>
            <a:r>
              <a:rPr lang="zh-CN" altLang="en-US" sz="2800" b="1" dirty="0">
                <a:latin typeface="宋体"/>
              </a:rPr>
              <a:t>“</a:t>
            </a:r>
            <a:r>
              <a:rPr lang="zh-CN" altLang="en-US" sz="2800" b="1" dirty="0"/>
              <a:t>√</a:t>
            </a:r>
            <a:r>
              <a:rPr lang="zh-CN" altLang="en-US" sz="2800" b="1" dirty="0">
                <a:latin typeface="宋体"/>
              </a:rPr>
              <a:t>”</a:t>
            </a:r>
            <a:r>
              <a:rPr lang="zh-CN" altLang="en-US" sz="2800" b="1" dirty="0"/>
              <a:t>表示大量耗用该类能源对</a:t>
            </a:r>
            <a:br>
              <a:rPr lang="zh-CN" altLang="en-US" sz="2800" b="1" dirty="0"/>
            </a:br>
            <a:r>
              <a:rPr lang="zh-CN" altLang="en-US" sz="2800" b="1" dirty="0"/>
              <a:t>环境会有明显破坏，用</a:t>
            </a:r>
            <a:r>
              <a:rPr lang="zh-CN" altLang="en-US" sz="2800" b="1" dirty="0">
                <a:latin typeface="宋体"/>
              </a:rPr>
              <a:t>“</a:t>
            </a:r>
            <a:r>
              <a:rPr lang="en-US" altLang="zh-CN" sz="2800" b="1" dirty="0"/>
              <a:t>×</a:t>
            </a:r>
            <a:r>
              <a:rPr lang="en-US" altLang="zh-CN" sz="2800" b="1" dirty="0">
                <a:latin typeface="宋体"/>
              </a:rPr>
              <a:t>”</a:t>
            </a:r>
            <a:r>
              <a:rPr lang="zh-CN" altLang="en-US" sz="2800" b="1" dirty="0"/>
              <a:t>表示对环境不会造成</a:t>
            </a:r>
            <a:br>
              <a:rPr lang="zh-CN" altLang="en-US" sz="2800" b="1" dirty="0"/>
            </a:br>
            <a:r>
              <a:rPr lang="zh-CN" altLang="en-US" sz="2800" b="1" dirty="0"/>
              <a:t>明显破坏。</a:t>
            </a:r>
          </a:p>
        </p:txBody>
      </p:sp>
      <p:sp>
        <p:nvSpPr>
          <p:cNvPr id="30724" name="矩形 30723"/>
          <p:cNvSpPr>
            <a:spLocks noChangeArrowheads="1"/>
          </p:cNvSpPr>
          <p:nvPr/>
        </p:nvSpPr>
        <p:spPr bwMode="auto">
          <a:xfrm>
            <a:off x="179512" y="1124528"/>
            <a:ext cx="871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3399FF"/>
                </a:solidFill>
              </a:rPr>
              <a:t>　</a:t>
            </a:r>
            <a:r>
              <a:rPr lang="zh-CN" altLang="en-US" sz="2800" b="1" dirty="0"/>
              <a:t>　在耗用各种能源时，对环境是否会造成破坏呢？</a:t>
            </a:r>
          </a:p>
        </p:txBody>
      </p:sp>
      <p:pic>
        <p:nvPicPr>
          <p:cNvPr id="30725" name="图片 307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0928"/>
            <a:ext cx="58324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7" name="组合 30726"/>
          <p:cNvGrpSpPr>
            <a:grpSpLocks/>
          </p:cNvGrpSpPr>
          <p:nvPr/>
        </p:nvGrpSpPr>
        <p:grpSpPr bwMode="auto">
          <a:xfrm>
            <a:off x="395536" y="196706"/>
            <a:ext cx="2789237" cy="920750"/>
            <a:chOff x="0" y="0"/>
            <a:chExt cx="2231" cy="580"/>
          </a:xfrm>
        </p:grpSpPr>
        <p:pic>
          <p:nvPicPr>
            <p:cNvPr id="12294" name="圆角矩形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5" name="文本框 30728"/>
            <p:cNvSpPr txBox="1"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zh-CN" altLang="en-US" sz="3200" b="1">
                  <a:solidFill>
                    <a:srgbClr val="FFFFFF"/>
                  </a:solidFill>
                  <a:latin typeface="宋体" pitchFamily="2" charset="-122"/>
                </a:rPr>
                <a:t>想想议议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139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4" descr="C:\Users\John\Desktop\0025116bbe5b1138ec1d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5400"/>
            <a:ext cx="5649912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矩形 29698"/>
          <p:cNvSpPr>
            <a:spLocks noChangeArrowheads="1"/>
          </p:cNvSpPr>
          <p:nvPr/>
        </p:nvSpPr>
        <p:spPr bwMode="auto">
          <a:xfrm>
            <a:off x="395536" y="1592263"/>
            <a:ext cx="8461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800" b="1" dirty="0">
                <a:latin typeface="Times New Roman" pitchFamily="18" charset="0"/>
              </a:rPr>
              <a:t>1</a:t>
            </a:r>
            <a:r>
              <a:rPr lang="zh-CN" altLang="en-US" sz="2800" b="1" dirty="0"/>
              <a:t>．提高能源的利用率，减少在能源使用中对环境的破坏。 </a:t>
            </a:r>
          </a:p>
        </p:txBody>
      </p:sp>
      <p:sp>
        <p:nvSpPr>
          <p:cNvPr id="29700" name="TextBox 4"/>
          <p:cNvSpPr>
            <a:spLocks noChangeArrowheads="1"/>
          </p:cNvSpPr>
          <p:nvPr/>
        </p:nvSpPr>
        <p:spPr bwMode="auto">
          <a:xfrm>
            <a:off x="6228184" y="2840038"/>
            <a:ext cx="2232025" cy="2870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b="1" dirty="0">
                <a:latin typeface="宋体" pitchFamily="2" charset="-122"/>
              </a:rPr>
              <a:t>自</a:t>
            </a:r>
            <a:r>
              <a:rPr lang="en-US" altLang="zh-CN" b="1" dirty="0">
                <a:latin typeface="Times New Roman" pitchFamily="18" charset="0"/>
              </a:rPr>
              <a:t>2012</a:t>
            </a:r>
            <a:r>
              <a:rPr lang="zh-CN" altLang="en-US" b="1" dirty="0">
                <a:latin typeface="宋体" pitchFamily="2" charset="-122"/>
              </a:rPr>
              <a:t>年</a:t>
            </a:r>
            <a:r>
              <a:rPr lang="en-US" altLang="zh-CN" b="1" dirty="0">
                <a:latin typeface="Times New Roman" pitchFamily="18" charset="0"/>
              </a:rPr>
              <a:t>6</a:t>
            </a:r>
            <a:r>
              <a:rPr lang="zh-CN" altLang="en-US" b="1" dirty="0">
                <a:latin typeface="宋体" pitchFamily="2" charset="-122"/>
              </a:rPr>
              <a:t>月</a:t>
            </a:r>
            <a:r>
              <a:rPr lang="en-US" altLang="zh-CN" b="1" dirty="0">
                <a:latin typeface="Times New Roman" pitchFamily="18" charset="0"/>
              </a:rPr>
              <a:t>1</a:t>
            </a:r>
            <a:r>
              <a:rPr lang="zh-CN" altLang="en-US" b="1" dirty="0">
                <a:latin typeface="宋体" pitchFamily="2" charset="-122"/>
              </a:rPr>
              <a:t>日起，北京的机动车燃油进行了最新一轮的升级，升级后的燃油更加环保，可以改善大气质量。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1692275" y="800100"/>
            <a:ext cx="647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200" b="1" dirty="0" smtClean="0">
                <a:solidFill>
                  <a:srgbClr val="FF0066"/>
                </a:solidFill>
                <a:ea typeface="黑体" pitchFamily="49" charset="-122"/>
                <a:sym typeface="Arial" pitchFamily="34" charset="0"/>
              </a:rPr>
              <a:t>探究 三            </a:t>
            </a:r>
            <a:r>
              <a:rPr lang="zh-CN" altLang="en-US" sz="3200" b="1" dirty="0">
                <a:solidFill>
                  <a:srgbClr val="FF0066"/>
                </a:solidFill>
                <a:ea typeface="黑体" pitchFamily="49" charset="-122"/>
                <a:sym typeface="Arial" pitchFamily="34" charset="0"/>
              </a:rPr>
              <a:t>能源与可持续发展</a:t>
            </a:r>
            <a:endParaRPr lang="zh-CN" altLang="en-US" sz="3200" b="1" dirty="0">
              <a:solidFill>
                <a:srgbClr val="FF0066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945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2"/>
          <p:cNvSpPr>
            <a:spLocks noChangeArrowheads="1"/>
          </p:cNvSpPr>
          <p:nvPr/>
        </p:nvSpPr>
        <p:spPr bwMode="auto">
          <a:xfrm>
            <a:off x="323528" y="3644900"/>
            <a:ext cx="4032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CC0000"/>
                </a:solidFill>
              </a:rPr>
              <a:t>可再生能源：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　　</a:t>
            </a:r>
            <a:r>
              <a:rPr lang="zh-CN" altLang="en-US" sz="2800" b="1" dirty="0"/>
              <a:t>太阳能、风能、水能等可以在自然界里源源不断地得到</a:t>
            </a:r>
            <a:r>
              <a:rPr lang="zh-CN" altLang="en-US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/>
              <a:t>。</a:t>
            </a:r>
          </a:p>
        </p:txBody>
      </p:sp>
      <p:pic>
        <p:nvPicPr>
          <p:cNvPr id="28675" name="Picture 4" descr="C:\Users\John\AppData\Roaming\Tencent\Users\76476908\QQ\WinTemp\RichOle\QCBBH~WFXXE)UOJ_O3G545Y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7"/>
          <a:stretch>
            <a:fillRect/>
          </a:stretch>
        </p:blipFill>
        <p:spPr bwMode="auto">
          <a:xfrm>
            <a:off x="4211960" y="4545013"/>
            <a:ext cx="370681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 descr="C:\Users\John\AppData\Roaming\Tencent\Users\76476908\QQ\WinTemp\RichOle\G0F0ZQ1ATW3TH1UTRHT18ZC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2" t="13515" r="9422"/>
          <a:stretch>
            <a:fillRect/>
          </a:stretch>
        </p:blipFill>
        <p:spPr bwMode="auto">
          <a:xfrm>
            <a:off x="5076056" y="2744788"/>
            <a:ext cx="37068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C:\Users\John\AppData\Roaming\Tencent\Users\76476908\QQ\WinTemp\RichOle\OK06IITAT)T`K8W_[W~2YEG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" b="5385"/>
          <a:stretch>
            <a:fillRect/>
          </a:stretch>
        </p:blipFill>
        <p:spPr bwMode="auto">
          <a:xfrm>
            <a:off x="4355976" y="728663"/>
            <a:ext cx="3700463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矩形 28677"/>
          <p:cNvSpPr>
            <a:spLocks noChangeArrowheads="1"/>
          </p:cNvSpPr>
          <p:nvPr/>
        </p:nvSpPr>
        <p:spPr bwMode="auto">
          <a:xfrm>
            <a:off x="467544" y="836613"/>
            <a:ext cx="35766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800" b="1" dirty="0">
                <a:latin typeface="Times New Roman" pitchFamily="18" charset="0"/>
              </a:rPr>
              <a:t>2</a:t>
            </a:r>
            <a:r>
              <a:rPr lang="zh-CN" altLang="en-US" sz="2800" b="1" dirty="0">
                <a:latin typeface="Times New Roman" pitchFamily="18" charset="0"/>
              </a:rPr>
              <a:t>．发展新的理想能源</a:t>
            </a:r>
          </a:p>
        </p:txBody>
      </p:sp>
      <p:sp>
        <p:nvSpPr>
          <p:cNvPr id="28679" name="矩形 28678"/>
          <p:cNvSpPr>
            <a:spLocks noChangeArrowheads="1"/>
          </p:cNvSpPr>
          <p:nvPr/>
        </p:nvSpPr>
        <p:spPr bwMode="auto">
          <a:xfrm>
            <a:off x="395536" y="1592263"/>
            <a:ext cx="38893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CC0000"/>
                </a:solidFill>
              </a:rPr>
              <a:t>不可再生能源：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　　</a:t>
            </a:r>
            <a:r>
              <a:rPr lang="zh-CN" altLang="en-US" sz="2800" b="1" dirty="0"/>
              <a:t>化石能源、核能等能源会越用越少。</a:t>
            </a:r>
          </a:p>
        </p:txBody>
      </p:sp>
    </p:spTree>
    <p:extLst>
      <p:ext uri="{BB962C8B-B14F-4D97-AF65-F5344CB8AC3E}">
        <p14:creationId xmlns:p14="http://schemas.microsoft.com/office/powerpoint/2010/main" val="242013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2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3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内容占位符 1"/>
          <p:cNvSpPr>
            <a:spLocks noGrp="1"/>
          </p:cNvSpPr>
          <p:nvPr>
            <p:ph sz="quarter" idx="4294967295"/>
          </p:nvPr>
        </p:nvSpPr>
        <p:spPr>
          <a:xfrm>
            <a:off x="500063" y="1068388"/>
            <a:ext cx="7867650" cy="337026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</a:lstStyle>
          <a:p>
            <a:pPr marL="2088515" indent="-2088515" eaLnBrk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noProof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不可再生能源：</a:t>
            </a:r>
            <a:r>
              <a:rPr lang="zh-CN" altLang="en-US" noProof="1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化石能源、核能会越用越少，不可能在短期内从自然界得到补充，所以它们属于不可再生能源.</a:t>
            </a:r>
          </a:p>
          <a:p>
            <a:pPr marL="1965960" indent="-1965960" defTabSz="0" eaLnBrk="1">
              <a:lnSpc>
                <a:spcPct val="200000"/>
              </a:lnSpc>
              <a:spcBef>
                <a:spcPct val="0"/>
              </a:spcBef>
              <a:buFontTx/>
              <a:buNone/>
              <a:tabLst>
                <a:tab pos="1880235" algn="l"/>
              </a:tabLst>
            </a:pPr>
            <a:r>
              <a:rPr lang="zh-CN" altLang="en-US" noProof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可再生能源：  </a:t>
            </a:r>
            <a:r>
              <a:rPr lang="zh-CN" altLang="en-US" noProof="1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水能、风能、太阳能、生物质能，可以在自然界里源源不断地得到，所以它们属于可再生能源.</a:t>
            </a:r>
          </a:p>
          <a:p>
            <a:pPr marL="1440180" indent="-1440180" eaLnBrk="1">
              <a:lnSpc>
                <a:spcPts val="4000"/>
              </a:lnSpc>
              <a:spcBef>
                <a:spcPct val="0"/>
              </a:spcBef>
              <a:buFontTx/>
              <a:buNone/>
            </a:pPr>
            <a:endParaRPr lang="zh-CN" altLang="en-US" noProof="1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27422" y="289302"/>
            <a:ext cx="3092450" cy="863600"/>
            <a:chOff x="161" y="1151"/>
            <a:chExt cx="2000" cy="498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601" y="1527"/>
              <a:ext cx="1560" cy="64"/>
            </a:xfrm>
            <a:prstGeom prst="roundRect">
              <a:avLst>
                <a:gd name="adj" fmla="val 50000"/>
              </a:avLst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endParaRPr lang="zh-CN" altLang="en-US">
                <a:latin typeface="Times New Roman" pitchFamily="18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710" y="1160"/>
              <a:ext cx="140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3200" dirty="0" smtClean="0">
                  <a:solidFill>
                    <a:srgbClr val="005F9B"/>
                  </a:solidFill>
                  <a:latin typeface="华文琥珀" pitchFamily="2" charset="-122"/>
                  <a:ea typeface="华文琥珀" pitchFamily="2" charset="-122"/>
                </a:rPr>
                <a:t>课堂小结</a:t>
              </a:r>
              <a:endParaRPr lang="zh-CN" altLang="en-US" sz="3200" dirty="0">
                <a:solidFill>
                  <a:srgbClr val="005F9B"/>
                </a:solidFill>
                <a:latin typeface="华文琥珀" pitchFamily="2" charset="-122"/>
                <a:ea typeface="华文琥珀" pitchFamily="2" charset="-122"/>
              </a:endParaRPr>
            </a:p>
          </p:txBody>
        </p:sp>
        <p:pic>
          <p:nvPicPr>
            <p:cNvPr id="9" name="Picture 7" descr="标箭红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" y="1151"/>
              <a:ext cx="498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266839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7" name="Group 4"/>
          <p:cNvGrpSpPr>
            <a:grpSpLocks/>
          </p:cNvGrpSpPr>
          <p:nvPr/>
        </p:nvGrpSpPr>
        <p:grpSpPr bwMode="auto">
          <a:xfrm>
            <a:off x="282575" y="332656"/>
            <a:ext cx="3175000" cy="790575"/>
            <a:chOff x="161" y="1151"/>
            <a:chExt cx="2000" cy="498"/>
          </a:xfrm>
        </p:grpSpPr>
        <p:sp>
          <p:nvSpPr>
            <p:cNvPr id="30728" name="AutoShape 5"/>
            <p:cNvSpPr>
              <a:spLocks noChangeArrowheads="1"/>
            </p:cNvSpPr>
            <p:nvPr/>
          </p:nvSpPr>
          <p:spPr bwMode="auto">
            <a:xfrm>
              <a:off x="601" y="1527"/>
              <a:ext cx="1560" cy="64"/>
            </a:xfrm>
            <a:prstGeom prst="roundRect">
              <a:avLst>
                <a:gd name="adj" fmla="val 50000"/>
              </a:avLst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60000"/>
                </a:spcBef>
                <a:spcAft>
                  <a:spcPct val="0"/>
                </a:spcAft>
                <a:buFont typeface="Arial" pitchFamily="34" charset="0"/>
                <a:defRPr sz="26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60000"/>
                </a:spcBef>
                <a:spcAft>
                  <a:spcPct val="0"/>
                </a:spcAft>
                <a:buFont typeface="Arial" pitchFamily="34" charset="0"/>
                <a:defRPr sz="26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60000"/>
                </a:spcBef>
                <a:spcAft>
                  <a:spcPct val="0"/>
                </a:spcAft>
                <a:buFont typeface="Arial" pitchFamily="34" charset="0"/>
                <a:defRPr sz="26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60000"/>
                </a:spcBef>
                <a:spcAft>
                  <a:spcPct val="0"/>
                </a:spcAft>
                <a:buFont typeface="Arial" pitchFamily="34" charset="0"/>
                <a:defRPr sz="26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itchFamily="18" charset="0"/>
              </a:endParaRPr>
            </a:p>
          </p:txBody>
        </p:sp>
        <p:sp>
          <p:nvSpPr>
            <p:cNvPr id="30729" name="Text Box 6"/>
            <p:cNvSpPr txBox="1">
              <a:spLocks noChangeArrowheads="1"/>
            </p:cNvSpPr>
            <p:nvPr/>
          </p:nvSpPr>
          <p:spPr bwMode="auto">
            <a:xfrm>
              <a:off x="710" y="1160"/>
              <a:ext cx="140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60000"/>
                </a:spcBef>
                <a:spcAft>
                  <a:spcPct val="0"/>
                </a:spcAft>
                <a:buFont typeface="Arial" pitchFamily="34" charset="0"/>
                <a:defRPr sz="26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60000"/>
                </a:spcBef>
                <a:spcAft>
                  <a:spcPct val="0"/>
                </a:spcAft>
                <a:buFont typeface="Arial" pitchFamily="34" charset="0"/>
                <a:defRPr sz="26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60000"/>
                </a:spcBef>
                <a:spcAft>
                  <a:spcPct val="0"/>
                </a:spcAft>
                <a:buFont typeface="Arial" pitchFamily="34" charset="0"/>
                <a:defRPr sz="26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60000"/>
                </a:spcBef>
                <a:spcAft>
                  <a:spcPct val="0"/>
                </a:spcAft>
                <a:buFont typeface="Arial" pitchFamily="34" charset="0"/>
                <a:defRPr sz="26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solidFill>
                    <a:srgbClr val="005F9B"/>
                  </a:solidFill>
                  <a:latin typeface="华文琥珀" pitchFamily="2" charset="-122"/>
                  <a:ea typeface="华文琥珀" pitchFamily="2" charset="-122"/>
                </a:rPr>
                <a:t>课堂训练</a:t>
              </a:r>
            </a:p>
          </p:txBody>
        </p:sp>
        <p:pic>
          <p:nvPicPr>
            <p:cNvPr id="30730" name="Picture 7" descr="标箭红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" y="1151"/>
              <a:ext cx="498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3231"/>
            <a:ext cx="879303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49" y="3656881"/>
            <a:ext cx="8551763" cy="303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8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1908" y="2605405"/>
            <a:ext cx="46513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6648" y="2618105"/>
            <a:ext cx="46513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4" y="330835"/>
            <a:ext cx="8961755" cy="514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2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9405" y="332656"/>
            <a:ext cx="3175000" cy="790575"/>
            <a:chOff x="319405" y="758825"/>
            <a:chExt cx="3175000" cy="790575"/>
          </a:xfrm>
        </p:grpSpPr>
        <p:sp>
          <p:nvSpPr>
            <p:cNvPr id="7172" name="AutoShape 5"/>
            <p:cNvSpPr/>
            <p:nvPr/>
          </p:nvSpPr>
          <p:spPr>
            <a:xfrm>
              <a:off x="1017905" y="1355725"/>
              <a:ext cx="2476500" cy="101600"/>
            </a:xfrm>
            <a:prstGeom prst="roundRect">
              <a:avLst>
                <a:gd name="adj" fmla="val 50000"/>
              </a:avLst>
            </a:prstGeom>
            <a:solidFill>
              <a:srgbClr val="C0C0C0"/>
            </a:solidFill>
            <a:ln w="9525">
              <a:noFill/>
            </a:ln>
          </p:spPr>
          <p:txBody>
            <a:bodyPr anchor="ctr">
              <a:spAutoFit/>
            </a:bodyPr>
            <a:lstStyle/>
            <a:p>
              <a:endParaRPr lang="zh-CN" altLang="en-US" sz="2000" dirty="0"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7173" name="Text Box 6"/>
            <p:cNvSpPr txBox="1"/>
            <p:nvPr/>
          </p:nvSpPr>
          <p:spPr>
            <a:xfrm>
              <a:off x="1190943" y="773113"/>
              <a:ext cx="2232025" cy="584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3200" dirty="0">
                  <a:solidFill>
                    <a:srgbClr val="005F9B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新课目标</a:t>
              </a:r>
              <a:endParaRPr lang="en-US" altLang="zh-CN" sz="3200" dirty="0">
                <a:solidFill>
                  <a:srgbClr val="005F9B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  <p:pic>
          <p:nvPicPr>
            <p:cNvPr id="7174" name="Picture 7" descr="&#10;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9405" y="758825"/>
              <a:ext cx="790575" cy="79057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文本框 3"/>
          <p:cNvSpPr txBox="1">
            <a:spLocks noChangeArrowheads="1"/>
          </p:cNvSpPr>
          <p:nvPr/>
        </p:nvSpPr>
        <p:spPr bwMode="auto">
          <a:xfrm>
            <a:off x="611560" y="1556792"/>
            <a:ext cx="806489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dirty="0">
                <a:latin typeface="+mn-ea"/>
                <a:ea typeface="+mn-ea"/>
              </a:rPr>
              <a:t>1.</a:t>
            </a:r>
            <a:r>
              <a:rPr lang="zh-CN" altLang="en-US" sz="3200" dirty="0">
                <a:latin typeface="+mn-ea"/>
                <a:ea typeface="+mn-ea"/>
              </a:rPr>
              <a:t>知道能源的转移和转化具有方向性，提高节约能源意识.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+mn-ea"/>
                <a:ea typeface="+mn-ea"/>
              </a:rPr>
              <a:t>2.</a:t>
            </a:r>
            <a:r>
              <a:rPr lang="zh-CN" altLang="en-US" sz="3200" dirty="0">
                <a:latin typeface="+mn-ea"/>
                <a:ea typeface="+mn-ea"/>
              </a:rPr>
              <a:t>认识能源消耗对环境的</a:t>
            </a:r>
            <a:r>
              <a:rPr lang="zh-CN" altLang="en-US" sz="3200" dirty="0" smtClean="0">
                <a:latin typeface="+mn-ea"/>
                <a:ea typeface="+mn-ea"/>
              </a:rPr>
              <a:t>影响。</a:t>
            </a:r>
            <a:endParaRPr lang="zh-CN" altLang="en-US" sz="32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+mn-ea"/>
                <a:ea typeface="+mn-ea"/>
              </a:rPr>
              <a:t>3.</a:t>
            </a:r>
            <a:r>
              <a:rPr lang="zh-CN" altLang="en-US" sz="3200" dirty="0">
                <a:latin typeface="+mn-ea"/>
                <a:ea typeface="+mn-ea"/>
              </a:rPr>
              <a:t>了解什么是可再生能源，什么是不</a:t>
            </a:r>
            <a:r>
              <a:rPr lang="zh-CN" altLang="en-US" sz="3200" dirty="0" smtClean="0">
                <a:latin typeface="+mn-ea"/>
                <a:ea typeface="+mn-ea"/>
              </a:rPr>
              <a:t>可再生能源。</a:t>
            </a:r>
            <a:endParaRPr lang="zh-CN" altLang="en-US" sz="32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+mn-ea"/>
                <a:ea typeface="+mn-ea"/>
              </a:rPr>
              <a:t>4.</a:t>
            </a:r>
            <a:r>
              <a:rPr lang="zh-CN" altLang="en-US" sz="3200" dirty="0">
                <a:latin typeface="+mn-ea"/>
                <a:ea typeface="+mn-ea"/>
              </a:rPr>
              <a:t>知道未来的影响能源应满足的</a:t>
            </a:r>
            <a:r>
              <a:rPr lang="zh-CN" altLang="en-US" sz="3200" dirty="0" smtClean="0">
                <a:latin typeface="+mn-ea"/>
                <a:ea typeface="+mn-ea"/>
              </a:rPr>
              <a:t>条件。</a:t>
            </a:r>
            <a:endParaRPr lang="zh-CN" altLang="en-US" sz="3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6922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3528" y="260648"/>
            <a:ext cx="3092450" cy="863600"/>
            <a:chOff x="161" y="1151"/>
            <a:chExt cx="2000" cy="498"/>
          </a:xfrm>
        </p:grpSpPr>
        <p:sp>
          <p:nvSpPr>
            <p:cNvPr id="6" name="AutoShape 5"/>
            <p:cNvSpPr/>
            <p:nvPr/>
          </p:nvSpPr>
          <p:spPr>
            <a:xfrm>
              <a:off x="601" y="1527"/>
              <a:ext cx="1560" cy="64"/>
            </a:xfrm>
            <a:prstGeom prst="roundRect">
              <a:avLst>
                <a:gd name="adj" fmla="val 50000"/>
              </a:avLst>
            </a:prstGeom>
            <a:solidFill>
              <a:srgbClr val="C0C0C0"/>
            </a:solidFill>
            <a:ln w="9525">
              <a:noFill/>
            </a:ln>
          </p:spPr>
          <p:txBody>
            <a:bodyPr anchor="ctr">
              <a:spAutoFit/>
            </a:bodyPr>
            <a:lstStyle/>
            <a:p>
              <a:endParaRPr lang="zh-CN" altLang="en-US" sz="2400" dirty="0"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7" name="Text Box 6"/>
            <p:cNvSpPr txBox="1"/>
            <p:nvPr/>
          </p:nvSpPr>
          <p:spPr>
            <a:xfrm>
              <a:off x="710" y="1160"/>
              <a:ext cx="1406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3200" dirty="0" smtClean="0">
                  <a:solidFill>
                    <a:srgbClr val="005F9B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预学反馈</a:t>
              </a:r>
              <a:endParaRPr lang="zh-CN" altLang="en-US" sz="3200" dirty="0">
                <a:solidFill>
                  <a:srgbClr val="005F9B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  <p:pic>
          <p:nvPicPr>
            <p:cNvPr id="8" name="Picture 7" descr="标箭红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" y="1151"/>
              <a:ext cx="498" cy="49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矩形 1"/>
          <p:cNvSpPr/>
          <p:nvPr/>
        </p:nvSpPr>
        <p:spPr>
          <a:xfrm>
            <a:off x="323528" y="1239097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</a:rPr>
              <a:t>1.</a:t>
            </a:r>
            <a:r>
              <a:rPr lang="zh-CN" altLang="en-US" sz="2800" dirty="0">
                <a:latin typeface="+mn-ea"/>
              </a:rPr>
              <a:t>能量的转化和转移具有</a:t>
            </a:r>
            <a:r>
              <a:rPr lang="zh-CN" altLang="en-US" sz="2800" u="sng" dirty="0">
                <a:solidFill>
                  <a:srgbClr val="FF0000"/>
                </a:solidFill>
                <a:latin typeface="+mn-ea"/>
              </a:rPr>
              <a:t>方向性</a:t>
            </a:r>
            <a:r>
              <a:rPr lang="zh-CN" altLang="en-US" sz="2800" dirty="0">
                <a:latin typeface="+mn-ea"/>
              </a:rPr>
              <a:t>，应用中损失的能量，不可能收集起来</a:t>
            </a:r>
            <a:r>
              <a:rPr lang="zh-CN" altLang="en-US" sz="2800" dirty="0" smtClean="0">
                <a:latin typeface="+mn-ea"/>
              </a:rPr>
              <a:t>被再次</a:t>
            </a:r>
            <a:r>
              <a:rPr lang="zh-CN" altLang="en-US" sz="2800" dirty="0">
                <a:latin typeface="+mn-ea"/>
              </a:rPr>
              <a:t>利用。因此，实际生产和生活中要</a:t>
            </a:r>
            <a:r>
              <a:rPr lang="zh-CN" altLang="en-US" sz="2800" u="sng" dirty="0">
                <a:solidFill>
                  <a:srgbClr val="FF0000"/>
                </a:solidFill>
                <a:latin typeface="+mn-ea"/>
              </a:rPr>
              <a:t>节约</a:t>
            </a:r>
            <a:r>
              <a:rPr lang="zh-CN" altLang="en-US" sz="2800" u="sng" dirty="0" smtClean="0">
                <a:solidFill>
                  <a:srgbClr val="FF0000"/>
                </a:solidFill>
                <a:latin typeface="+mn-ea"/>
              </a:rPr>
              <a:t>能源</a:t>
            </a:r>
            <a:r>
              <a:rPr lang="zh-CN" altLang="en-US" sz="2800" dirty="0" smtClean="0">
                <a:latin typeface="+mn-ea"/>
              </a:rPr>
              <a:t>。</a:t>
            </a:r>
            <a:r>
              <a:rPr lang="zh-CN" altLang="en-US" sz="2800" dirty="0">
                <a:latin typeface="+mn-ea"/>
              </a:rPr>
              <a:t/>
            </a:r>
            <a:br>
              <a:rPr lang="zh-CN" altLang="en-US" sz="2800" dirty="0">
                <a:latin typeface="+mn-ea"/>
              </a:rPr>
            </a:br>
            <a:r>
              <a:rPr lang="en-US" altLang="zh-CN" sz="2800" dirty="0">
                <a:latin typeface="+mn-ea"/>
              </a:rPr>
              <a:t>2.</a:t>
            </a:r>
            <a:r>
              <a:rPr lang="zh-CN" altLang="en-US" sz="2800" dirty="0">
                <a:latin typeface="+mn-ea"/>
              </a:rPr>
              <a:t>大量燃烧化石能源势必造成大气污染和</a:t>
            </a:r>
            <a:r>
              <a:rPr lang="zh-CN" altLang="en-US" sz="2800" u="sng" dirty="0">
                <a:solidFill>
                  <a:srgbClr val="FF0000"/>
                </a:solidFill>
                <a:latin typeface="+mn-ea"/>
              </a:rPr>
              <a:t>温室效应</a:t>
            </a:r>
            <a:r>
              <a:rPr lang="zh-CN" altLang="en-US" sz="2800" dirty="0">
                <a:latin typeface="+mn-ea"/>
              </a:rPr>
              <a:t>的加剧，过分依靠</a:t>
            </a:r>
            <a:r>
              <a:rPr lang="zh-CN" altLang="en-US" sz="2800" dirty="0" smtClean="0">
                <a:latin typeface="+mn-ea"/>
              </a:rPr>
              <a:t>柴薪</a:t>
            </a:r>
            <a:r>
              <a:rPr lang="zh-CN" altLang="en-US" sz="2800" dirty="0">
                <a:latin typeface="+mn-ea"/>
              </a:rPr>
              <a:t>能源，会加剧水土流失和</a:t>
            </a:r>
            <a:r>
              <a:rPr lang="zh-CN" altLang="en-US" sz="2800" u="sng" dirty="0">
                <a:solidFill>
                  <a:srgbClr val="FF0000"/>
                </a:solidFill>
                <a:latin typeface="+mn-ea"/>
              </a:rPr>
              <a:t>沙漠化</a:t>
            </a:r>
            <a:r>
              <a:rPr lang="zh-CN" altLang="en-US" sz="2800" dirty="0">
                <a:latin typeface="+mn-ea"/>
              </a:rPr>
              <a:t>。</a:t>
            </a:r>
            <a:br>
              <a:rPr lang="zh-CN" altLang="en-US" sz="2800" dirty="0">
                <a:latin typeface="+mn-ea"/>
              </a:rPr>
            </a:br>
            <a:r>
              <a:rPr lang="en-US" altLang="zh-CN" sz="2800" dirty="0">
                <a:latin typeface="+mn-ea"/>
              </a:rPr>
              <a:t>3.</a:t>
            </a:r>
            <a:r>
              <a:rPr lang="zh-CN" altLang="en-US" sz="2800" dirty="0">
                <a:latin typeface="+mn-ea"/>
              </a:rPr>
              <a:t>不能在短期内从自然界得到补充的能源属于</a:t>
            </a:r>
            <a:r>
              <a:rPr lang="zh-CN" altLang="en-US" sz="2800" u="sng" dirty="0">
                <a:solidFill>
                  <a:srgbClr val="FF0000"/>
                </a:solidFill>
                <a:latin typeface="+mn-ea"/>
              </a:rPr>
              <a:t>不可再生能源</a:t>
            </a:r>
            <a:r>
              <a:rPr lang="zh-CN" altLang="en-US" sz="2800" dirty="0">
                <a:latin typeface="+mn-ea"/>
              </a:rPr>
              <a:t>；可以在</a:t>
            </a:r>
            <a:r>
              <a:rPr lang="zh-CN" altLang="en-US" sz="2800" dirty="0" smtClean="0">
                <a:latin typeface="+mn-ea"/>
              </a:rPr>
              <a:t>自然界</a:t>
            </a:r>
            <a:r>
              <a:rPr lang="zh-CN" altLang="en-US" sz="2800" dirty="0">
                <a:latin typeface="+mn-ea"/>
              </a:rPr>
              <a:t>里源源不断地得到的能源</a:t>
            </a:r>
            <a:r>
              <a:rPr lang="zh-CN" altLang="en-US" sz="2800" dirty="0" smtClean="0">
                <a:latin typeface="+mn-ea"/>
              </a:rPr>
              <a:t>属于</a:t>
            </a:r>
            <a:r>
              <a:rPr lang="zh-CN" altLang="en-US" sz="2800" u="sng" dirty="0">
                <a:solidFill>
                  <a:srgbClr val="FF0000"/>
                </a:solidFill>
                <a:latin typeface="+mn-ea"/>
              </a:rPr>
              <a:t>可再生</a:t>
            </a:r>
            <a:r>
              <a:rPr lang="zh-CN" altLang="en-US" sz="2800" u="sng" dirty="0" smtClean="0">
                <a:solidFill>
                  <a:srgbClr val="FF0000"/>
                </a:solidFill>
                <a:latin typeface="+mn-ea"/>
              </a:rPr>
              <a:t>能源</a:t>
            </a:r>
            <a:r>
              <a:rPr lang="zh-CN" altLang="en-US" sz="2800" dirty="0">
                <a:latin typeface="+mn-ea"/>
              </a:rPr>
              <a:t>。</a:t>
            </a:r>
            <a:br>
              <a:rPr lang="zh-CN" altLang="en-US" sz="2800" dirty="0">
                <a:latin typeface="+mn-ea"/>
              </a:rPr>
            </a:br>
            <a:r>
              <a:rPr lang="en-US" altLang="zh-CN" sz="2800" dirty="0" smtClean="0">
                <a:latin typeface="+mn-ea"/>
              </a:rPr>
              <a:t>4</a:t>
            </a:r>
            <a:r>
              <a:rPr lang="en-US" altLang="zh-CN" sz="2800" dirty="0">
                <a:latin typeface="+mn-ea"/>
              </a:rPr>
              <a:t>.</a:t>
            </a:r>
            <a:r>
              <a:rPr lang="zh-CN" altLang="en-US" sz="2800" dirty="0">
                <a:latin typeface="+mn-ea"/>
              </a:rPr>
              <a:t>未来的理想能源必须满足以下几个条件：必须足够</a:t>
            </a:r>
            <a:r>
              <a:rPr lang="zh-CN" altLang="en-US" sz="2800" u="sng" dirty="0">
                <a:solidFill>
                  <a:srgbClr val="FF0000"/>
                </a:solidFill>
                <a:latin typeface="+mn-ea"/>
              </a:rPr>
              <a:t>便宜</a:t>
            </a:r>
            <a:r>
              <a:rPr lang="zh-CN" altLang="en-US" sz="2800" dirty="0">
                <a:latin typeface="+mn-ea"/>
              </a:rPr>
              <a:t>，可以保证</a:t>
            </a:r>
            <a:r>
              <a:rPr lang="zh-CN" altLang="en-US" sz="2800" dirty="0" smtClean="0">
                <a:latin typeface="+mn-ea"/>
              </a:rPr>
              <a:t>多数人</a:t>
            </a:r>
            <a:r>
              <a:rPr lang="zh-CN" altLang="en-US" sz="2800" dirty="0">
                <a:latin typeface="+mn-ea"/>
              </a:rPr>
              <a:t>用得起；相关的技术必须</a:t>
            </a:r>
            <a:r>
              <a:rPr lang="zh-CN" altLang="en-US" sz="2800" u="sng" dirty="0">
                <a:solidFill>
                  <a:srgbClr val="FF0000"/>
                </a:solidFill>
                <a:latin typeface="+mn-ea"/>
              </a:rPr>
              <a:t>成熟</a:t>
            </a:r>
            <a:r>
              <a:rPr lang="zh-CN" altLang="en-US" sz="2800" dirty="0">
                <a:latin typeface="+mn-ea"/>
              </a:rPr>
              <a:t>，可以保证大规模使用；必须</a:t>
            </a:r>
            <a:r>
              <a:rPr lang="zh-CN" altLang="en-US" sz="2800" dirty="0" smtClean="0">
                <a:latin typeface="+mn-ea"/>
              </a:rPr>
              <a:t>足够</a:t>
            </a:r>
            <a:r>
              <a:rPr lang="zh-CN" altLang="en-US" sz="2800" u="sng" dirty="0" smtClean="0">
                <a:solidFill>
                  <a:srgbClr val="FF0000"/>
                </a:solidFill>
                <a:latin typeface="+mn-ea"/>
              </a:rPr>
              <a:t>安全</a:t>
            </a:r>
            <a:r>
              <a:rPr lang="zh-CN" altLang="en-US" sz="2800" dirty="0">
                <a:latin typeface="+mn-ea"/>
              </a:rPr>
              <a:t>、</a:t>
            </a:r>
            <a:r>
              <a:rPr lang="zh-CN" altLang="en-US" sz="2800" u="sng" dirty="0">
                <a:solidFill>
                  <a:srgbClr val="FF0000"/>
                </a:solidFill>
                <a:latin typeface="+mn-ea"/>
              </a:rPr>
              <a:t>清洁</a:t>
            </a:r>
            <a:r>
              <a:rPr lang="zh-CN" altLang="en-US" sz="2800" dirty="0">
                <a:latin typeface="+mn-ea"/>
              </a:rPr>
              <a:t>，可以保证不会严重影响环境</a:t>
            </a:r>
            <a:r>
              <a:rPr lang="zh-CN" altLang="en-US" sz="2800" dirty="0" smtClean="0">
                <a:latin typeface="+mn-ea"/>
              </a:rPr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45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图片 45062" descr="119320310260995319199720038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176463"/>
            <a:ext cx="38100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图片 45064" descr="U1563P1T1D9236629F21DT200603011752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09813"/>
            <a:ext cx="42862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8" name="文本框 45067"/>
          <p:cNvSpPr txBox="1">
            <a:spLocks noChangeArrowheads="1"/>
          </p:cNvSpPr>
          <p:nvPr/>
        </p:nvSpPr>
        <p:spPr bwMode="auto">
          <a:xfrm>
            <a:off x="3206750" y="5481638"/>
            <a:ext cx="1836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latin typeface="华文细黑" pitchFamily="2" charset="-122"/>
                <a:ea typeface="华文细黑" pitchFamily="2" charset="-122"/>
              </a:rPr>
              <a:t>能源危机</a:t>
            </a: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280988" y="332656"/>
            <a:ext cx="3092450" cy="863600"/>
            <a:chOff x="161" y="1151"/>
            <a:chExt cx="2000" cy="498"/>
          </a:xfrm>
        </p:grpSpPr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601" y="1527"/>
              <a:ext cx="1560" cy="64"/>
            </a:xfrm>
            <a:prstGeom prst="roundRect">
              <a:avLst>
                <a:gd name="adj" fmla="val 50000"/>
              </a:avLst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endParaRPr lang="zh-CN" altLang="en-US">
                <a:latin typeface="Times New Roman" pitchFamily="18" charset="0"/>
              </a:endParaRPr>
            </a:p>
          </p:txBody>
        </p:sp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710" y="1160"/>
              <a:ext cx="140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3200" dirty="0">
                  <a:solidFill>
                    <a:srgbClr val="005F9B"/>
                  </a:solidFill>
                  <a:latin typeface="华文琥珀" pitchFamily="2" charset="-122"/>
                  <a:ea typeface="华文琥珀" pitchFamily="2" charset="-122"/>
                </a:rPr>
                <a:t>新课引入</a:t>
              </a:r>
            </a:p>
          </p:txBody>
        </p:sp>
        <p:pic>
          <p:nvPicPr>
            <p:cNvPr id="5127" name="Picture 7" descr="标箭红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" y="1151"/>
              <a:ext cx="498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组合 3"/>
          <p:cNvGrpSpPr/>
          <p:nvPr/>
        </p:nvGrpSpPr>
        <p:grpSpPr>
          <a:xfrm>
            <a:off x="504824" y="1554160"/>
            <a:ext cx="1714500" cy="500065"/>
            <a:chOff x="1076" y="1998"/>
            <a:chExt cx="2699" cy="788"/>
          </a:xfrm>
          <a:solidFill>
            <a:srgbClr val="0070C0"/>
          </a:solidFill>
        </p:grpSpPr>
        <p:sp>
          <p:nvSpPr>
            <p:cNvPr id="8" name="流程图: 文档 7"/>
            <p:cNvSpPr/>
            <p:nvPr/>
          </p:nvSpPr>
          <p:spPr>
            <a:xfrm>
              <a:off x="1076" y="2070"/>
              <a:ext cx="2632" cy="716"/>
            </a:xfrm>
            <a:prstGeom prst="flowChartDocument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9" name="文本框 4101"/>
            <p:cNvSpPr txBox="1"/>
            <p:nvPr/>
          </p:nvSpPr>
          <p:spPr>
            <a:xfrm>
              <a:off x="1077" y="1998"/>
              <a:ext cx="2698" cy="70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r>
                <a:rPr lang="zh-CN" altLang="en-US" sz="2300" b="1" noProof="1">
                  <a:solidFill>
                    <a:srgbClr val="D6F5F5"/>
                  </a:solidFill>
                  <a:latin typeface="宋体" panose="02010600030101010101" pitchFamily="2" charset="-122"/>
                  <a:ea typeface="幼圆" panose="02010509060101010101" pitchFamily="49" charset="-122"/>
                </a:rPr>
                <a:t>观察与思考</a:t>
              </a:r>
              <a:endParaRPr lang="zh-CN" altLang="en-US" noProof="1"/>
            </a:p>
          </p:txBody>
        </p:sp>
      </p:grpSp>
    </p:spTree>
    <p:extLst>
      <p:ext uri="{BB962C8B-B14F-4D97-AF65-F5344CB8AC3E}">
        <p14:creationId xmlns:p14="http://schemas.microsoft.com/office/powerpoint/2010/main" val="177203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38475" y="188640"/>
            <a:ext cx="2243138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2400" dirty="0" smtClean="0">
                <a:latin typeface="华文细黑" pitchFamily="2" charset="-122"/>
                <a:ea typeface="华文细黑" pitchFamily="2" charset="-122"/>
              </a:rPr>
              <a:t>常见的能源</a:t>
            </a:r>
          </a:p>
        </p:txBody>
      </p:sp>
      <p:sp>
        <p:nvSpPr>
          <p:cNvPr id="6146" name="Rectangle 3"/>
          <p:cNvSpPr>
            <a:spLocks noGrp="1" noRot="1" noChangeArrowheads="1"/>
          </p:cNvSpPr>
          <p:nvPr>
            <p:ph idx="1"/>
          </p:nvPr>
        </p:nvSpPr>
        <p:spPr bwMode="auto">
          <a:xfrm>
            <a:off x="158824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dirty="0" smtClean="0"/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" b="5789"/>
          <a:stretch>
            <a:fillRect/>
          </a:stretch>
        </p:blipFill>
        <p:spPr bwMode="auto">
          <a:xfrm>
            <a:off x="365125" y="984250"/>
            <a:ext cx="8099425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27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C:\Users\John\Desktop\stock-photo-model-of-earth-219554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68" b="55280"/>
          <a:stretch>
            <a:fillRect/>
          </a:stretch>
        </p:blipFill>
        <p:spPr bwMode="auto">
          <a:xfrm>
            <a:off x="4176713" y="2003425"/>
            <a:ext cx="4716462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Box 8"/>
          <p:cNvSpPr txBox="1">
            <a:spLocks noChangeArrowheads="1"/>
          </p:cNvSpPr>
          <p:nvPr/>
        </p:nvSpPr>
        <p:spPr bwMode="auto">
          <a:xfrm>
            <a:off x="267431" y="2975137"/>
            <a:ext cx="604837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/>
              <a:t>　　既然能量是守恒的，那地球上的能量就不会减少了，为什么还需要节约能源？</a:t>
            </a:r>
            <a:r>
              <a:rPr lang="en-US" altLang="zh-CN" sz="2800" b="1" dirty="0">
                <a:solidFill>
                  <a:srgbClr val="0066CC"/>
                </a:solidFill>
                <a:latin typeface="宋体" pitchFamily="2" charset="-122"/>
              </a:rPr>
              <a:t>	</a:t>
            </a:r>
            <a:endParaRPr lang="en-US" altLang="zh-CN" sz="2800" b="1" dirty="0"/>
          </a:p>
        </p:txBody>
      </p:sp>
      <p:sp>
        <p:nvSpPr>
          <p:cNvPr id="4112" name="矩形 4111"/>
          <p:cNvSpPr>
            <a:spLocks noChangeArrowheads="1"/>
          </p:cNvSpPr>
          <p:nvPr/>
        </p:nvSpPr>
        <p:spPr bwMode="auto">
          <a:xfrm>
            <a:off x="267431" y="2103411"/>
            <a:ext cx="3276600" cy="519112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0066CC"/>
                </a:solidFill>
                <a:latin typeface="宋体" pitchFamily="2" charset="-122"/>
              </a:rPr>
              <a:t>想想议议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652856" y="1412776"/>
            <a:ext cx="7593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200" b="1" dirty="0" smtClean="0">
                <a:solidFill>
                  <a:srgbClr val="FF0066"/>
                </a:solidFill>
                <a:ea typeface="黑体" pitchFamily="49" charset="-122"/>
                <a:sym typeface="Arial" pitchFamily="34" charset="0"/>
              </a:rPr>
              <a:t>探究 一      </a:t>
            </a:r>
            <a:r>
              <a:rPr lang="zh-CN" altLang="en-US" sz="3200" b="1" dirty="0">
                <a:solidFill>
                  <a:srgbClr val="FF0066"/>
                </a:solidFill>
                <a:ea typeface="黑体" pitchFamily="49" charset="-122"/>
                <a:sym typeface="Arial" pitchFamily="34" charset="0"/>
              </a:rPr>
              <a:t>能量转移和能量转化的方向性</a:t>
            </a:r>
            <a:endParaRPr lang="zh-CN" altLang="en-US" sz="3200" b="1" dirty="0">
              <a:solidFill>
                <a:srgbClr val="FF0066"/>
              </a:solidFill>
              <a:ea typeface="黑体" pitchFamily="49" charset="-122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280988" y="332656"/>
            <a:ext cx="3092450" cy="863600"/>
            <a:chOff x="161" y="1151"/>
            <a:chExt cx="2000" cy="498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601" y="1527"/>
              <a:ext cx="1560" cy="64"/>
            </a:xfrm>
            <a:prstGeom prst="roundRect">
              <a:avLst>
                <a:gd name="adj" fmla="val 50000"/>
              </a:avLst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endParaRPr lang="zh-CN" altLang="en-US">
                <a:latin typeface="Times New Roman" pitchFamily="18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710" y="1160"/>
              <a:ext cx="140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3200" dirty="0">
                  <a:solidFill>
                    <a:srgbClr val="005F9B"/>
                  </a:solidFill>
                  <a:latin typeface="华文琥珀" pitchFamily="2" charset="-122"/>
                  <a:ea typeface="华文琥珀" pitchFamily="2" charset="-122"/>
                </a:rPr>
                <a:t>新</a:t>
              </a:r>
              <a:r>
                <a:rPr lang="zh-CN" altLang="en-US" sz="3200" dirty="0" smtClean="0">
                  <a:solidFill>
                    <a:srgbClr val="005F9B"/>
                  </a:solidFill>
                  <a:latin typeface="华文琥珀" pitchFamily="2" charset="-122"/>
                  <a:ea typeface="华文琥珀" pitchFamily="2" charset="-122"/>
                </a:rPr>
                <a:t>课讲授</a:t>
              </a:r>
              <a:endParaRPr lang="zh-CN" altLang="en-US" sz="3200" dirty="0">
                <a:solidFill>
                  <a:srgbClr val="005F9B"/>
                </a:solidFill>
                <a:latin typeface="华文琥珀" pitchFamily="2" charset="-122"/>
                <a:ea typeface="华文琥珀" pitchFamily="2" charset="-122"/>
              </a:endParaRPr>
            </a:p>
          </p:txBody>
        </p:sp>
        <p:pic>
          <p:nvPicPr>
            <p:cNvPr id="10" name="Picture 7" descr="标箭红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" y="1151"/>
              <a:ext cx="498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196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/>
      <p:bldP spid="41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2"/>
          <p:cNvSpPr>
            <a:spLocks noChangeArrowheads="1"/>
          </p:cNvSpPr>
          <p:nvPr/>
        </p:nvSpPr>
        <p:spPr bwMode="auto">
          <a:xfrm>
            <a:off x="395288" y="1268413"/>
            <a:ext cx="82819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latin typeface="宋体" pitchFamily="2" charset="-122"/>
              </a:rPr>
              <a:t>　　我们从石油中提炼出汽油，内燃机把能源中储备的化学能转化为汽车的机械能、内能。</a:t>
            </a:r>
          </a:p>
        </p:txBody>
      </p:sp>
      <p:pic>
        <p:nvPicPr>
          <p:cNvPr id="37891" name="Picture 2" descr="E:\电子课件编制\1339460427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t="1936" r="3908" b="14799"/>
          <a:stretch>
            <a:fillRect/>
          </a:stretch>
        </p:blipFill>
        <p:spPr bwMode="auto">
          <a:xfrm>
            <a:off x="1260475" y="2384425"/>
            <a:ext cx="273685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2" name="组合 37891"/>
          <p:cNvGrpSpPr>
            <a:grpSpLocks/>
          </p:cNvGrpSpPr>
          <p:nvPr/>
        </p:nvGrpSpPr>
        <p:grpSpPr bwMode="auto">
          <a:xfrm>
            <a:off x="4213225" y="2554288"/>
            <a:ext cx="4464050" cy="1816100"/>
            <a:chOff x="0" y="0"/>
            <a:chExt cx="4464050" cy="1816100"/>
          </a:xfrm>
        </p:grpSpPr>
        <p:pic>
          <p:nvPicPr>
            <p:cNvPr id="5125" name="Picture 3" descr="C:\Users\John\Desktop\2010120808281296064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8" t="21169" r="7013" b="12305"/>
            <a:stretch>
              <a:fillRect/>
            </a:stretch>
          </p:blipFill>
          <p:spPr bwMode="auto">
            <a:xfrm>
              <a:off x="1368425" y="0"/>
              <a:ext cx="3095625" cy="181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右箭头 6"/>
            <p:cNvSpPr>
              <a:spLocks noChangeArrowheads="1"/>
            </p:cNvSpPr>
            <p:nvPr/>
          </p:nvSpPr>
          <p:spPr bwMode="auto">
            <a:xfrm>
              <a:off x="0" y="720725"/>
              <a:ext cx="1152525" cy="431800"/>
            </a:xfrm>
            <a:prstGeom prst="rightArrow">
              <a:avLst>
                <a:gd name="adj1" fmla="val 50000"/>
                <a:gd name="adj2" fmla="val 49984"/>
              </a:avLst>
            </a:prstGeom>
            <a:solidFill>
              <a:schemeClr val="accent1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endParaRPr lang="zh-CN" altLang="en-US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7895" name="矩形 12"/>
          <p:cNvSpPr>
            <a:spLocks noChangeArrowheads="1"/>
          </p:cNvSpPr>
          <p:nvPr/>
        </p:nvSpPr>
        <p:spPr bwMode="auto">
          <a:xfrm>
            <a:off x="505618" y="5998441"/>
            <a:ext cx="85677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latin typeface="宋体" pitchFamily="2" charset="-122"/>
              </a:rPr>
              <a:t>这些机械能、内能无法再转化回可以被利用的能源。</a:t>
            </a:r>
          </a:p>
        </p:txBody>
      </p:sp>
      <p:sp>
        <p:nvSpPr>
          <p:cNvPr id="5128" name="矩形 37895"/>
          <p:cNvSpPr>
            <a:spLocks noChangeArrowheads="1"/>
          </p:cNvSpPr>
          <p:nvPr/>
        </p:nvSpPr>
        <p:spPr bwMode="auto">
          <a:xfrm>
            <a:off x="792163" y="749300"/>
            <a:ext cx="9350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grpSp>
        <p:nvGrpSpPr>
          <p:cNvPr id="37897" name="组合 37896"/>
          <p:cNvGrpSpPr>
            <a:grpSpLocks/>
          </p:cNvGrpSpPr>
          <p:nvPr/>
        </p:nvGrpSpPr>
        <p:grpSpPr bwMode="auto">
          <a:xfrm>
            <a:off x="1423988" y="4354513"/>
            <a:ext cx="7110412" cy="1519237"/>
            <a:chOff x="0" y="0"/>
            <a:chExt cx="4479" cy="957"/>
          </a:xfrm>
        </p:grpSpPr>
        <p:cxnSp>
          <p:nvCxnSpPr>
            <p:cNvPr id="5130" name="直接箭头连接符 8"/>
            <p:cNvCxnSpPr>
              <a:cxnSpLocks noChangeShapeType="1"/>
            </p:cNvCxnSpPr>
            <p:nvPr/>
          </p:nvCxnSpPr>
          <p:spPr bwMode="auto">
            <a:xfrm>
              <a:off x="1077" y="272"/>
              <a:ext cx="749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131" name="组合 37898"/>
            <p:cNvGrpSpPr>
              <a:grpSpLocks/>
            </p:cNvGrpSpPr>
            <p:nvPr/>
          </p:nvGrpSpPr>
          <p:grpSpPr bwMode="auto">
            <a:xfrm>
              <a:off x="0" y="6"/>
              <a:ext cx="1100" cy="481"/>
              <a:chOff x="0" y="0"/>
              <a:chExt cx="1526" cy="481"/>
            </a:xfrm>
          </p:grpSpPr>
          <p:pic>
            <p:nvPicPr>
              <p:cNvPr id="5132" name="矩形 9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526" cy="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3" name="文本框 37900"/>
              <p:cNvSpPr txBox="1">
                <a:spLocks noChangeArrowheads="1"/>
              </p:cNvSpPr>
              <p:nvPr/>
            </p:nvSpPr>
            <p:spPr bwMode="auto">
              <a:xfrm>
                <a:off x="34" y="85"/>
                <a:ext cx="1462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/>
                <a:r>
                  <a:rPr lang="zh-CN" altLang="en-US" sz="3200">
                    <a:latin typeface="Calibri" pitchFamily="34" charset="0"/>
                  </a:rPr>
                  <a:t>化学能</a:t>
                </a:r>
              </a:p>
            </p:txBody>
          </p:sp>
        </p:grpSp>
        <p:grpSp>
          <p:nvGrpSpPr>
            <p:cNvPr id="5134" name="组合 37901"/>
            <p:cNvGrpSpPr>
              <a:grpSpLocks/>
            </p:cNvGrpSpPr>
            <p:nvPr/>
          </p:nvGrpSpPr>
          <p:grpSpPr bwMode="auto">
            <a:xfrm>
              <a:off x="1825" y="476"/>
              <a:ext cx="998" cy="481"/>
              <a:chOff x="0" y="0"/>
              <a:chExt cx="1525" cy="481"/>
            </a:xfrm>
          </p:grpSpPr>
          <p:pic>
            <p:nvPicPr>
              <p:cNvPr id="5135" name="矩形 10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525" cy="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6" name="文本框 37903"/>
              <p:cNvSpPr txBox="1">
                <a:spLocks noChangeArrowheads="1"/>
              </p:cNvSpPr>
              <p:nvPr/>
            </p:nvSpPr>
            <p:spPr bwMode="auto">
              <a:xfrm>
                <a:off x="33" y="85"/>
                <a:ext cx="1462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/>
                <a:r>
                  <a:rPr lang="zh-CN" altLang="en-US" sz="3200">
                    <a:latin typeface="Calibri" pitchFamily="34" charset="0"/>
                  </a:rPr>
                  <a:t>内能</a:t>
                </a:r>
              </a:p>
            </p:txBody>
          </p:sp>
        </p:grpSp>
        <p:grpSp>
          <p:nvGrpSpPr>
            <p:cNvPr id="5137" name="组合 37904"/>
            <p:cNvGrpSpPr>
              <a:grpSpLocks/>
            </p:cNvGrpSpPr>
            <p:nvPr/>
          </p:nvGrpSpPr>
          <p:grpSpPr bwMode="auto">
            <a:xfrm>
              <a:off x="3481" y="0"/>
              <a:ext cx="998" cy="481"/>
              <a:chOff x="0" y="0"/>
              <a:chExt cx="1525" cy="481"/>
            </a:xfrm>
          </p:grpSpPr>
          <p:pic>
            <p:nvPicPr>
              <p:cNvPr id="5138" name="矩形 10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525" cy="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9" name="文本框 37906"/>
              <p:cNvSpPr txBox="1">
                <a:spLocks noChangeArrowheads="1"/>
              </p:cNvSpPr>
              <p:nvPr/>
            </p:nvSpPr>
            <p:spPr bwMode="auto">
              <a:xfrm>
                <a:off x="33" y="85"/>
                <a:ext cx="1462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/>
                <a:r>
                  <a:rPr lang="zh-CN" altLang="en-US" sz="3200">
                    <a:latin typeface="Calibri" pitchFamily="34" charset="0"/>
                  </a:rPr>
                  <a:t>内能</a:t>
                </a:r>
              </a:p>
            </p:txBody>
          </p:sp>
        </p:grpSp>
        <p:cxnSp>
          <p:nvCxnSpPr>
            <p:cNvPr id="5140" name="直接箭头连接符 8"/>
            <p:cNvCxnSpPr>
              <a:cxnSpLocks noChangeShapeType="1"/>
            </p:cNvCxnSpPr>
            <p:nvPr/>
          </p:nvCxnSpPr>
          <p:spPr bwMode="auto">
            <a:xfrm>
              <a:off x="1077" y="363"/>
              <a:ext cx="749" cy="34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1" name="直接箭头连接符 8"/>
            <p:cNvCxnSpPr>
              <a:cxnSpLocks noChangeShapeType="1"/>
            </p:cNvCxnSpPr>
            <p:nvPr/>
          </p:nvCxnSpPr>
          <p:spPr bwMode="auto">
            <a:xfrm>
              <a:off x="2982" y="250"/>
              <a:ext cx="499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142" name="组合 37909"/>
            <p:cNvGrpSpPr>
              <a:grpSpLocks/>
            </p:cNvGrpSpPr>
            <p:nvPr/>
          </p:nvGrpSpPr>
          <p:grpSpPr bwMode="auto">
            <a:xfrm>
              <a:off x="1848" y="46"/>
              <a:ext cx="1111" cy="414"/>
              <a:chOff x="0" y="0"/>
              <a:chExt cx="2726" cy="595"/>
            </a:xfrm>
          </p:grpSpPr>
          <p:pic>
            <p:nvPicPr>
              <p:cNvPr id="5143" name="矩形 1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726" cy="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44" name="文本框 37911"/>
              <p:cNvSpPr txBox="1">
                <a:spLocks noChangeArrowheads="1"/>
              </p:cNvSpPr>
              <p:nvPr/>
            </p:nvSpPr>
            <p:spPr bwMode="auto">
              <a:xfrm>
                <a:off x="38" y="23"/>
                <a:ext cx="2653" cy="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/>
                <a:r>
                  <a:rPr lang="zh-CN" altLang="en-US" sz="3200">
                    <a:latin typeface="Calibri" pitchFamily="34" charset="0"/>
                  </a:rPr>
                  <a:t>机械能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42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2"/>
          <p:cNvSpPr>
            <a:spLocks noChangeArrowheads="1"/>
          </p:cNvSpPr>
          <p:nvPr/>
        </p:nvSpPr>
        <p:spPr bwMode="auto">
          <a:xfrm>
            <a:off x="683568" y="476672"/>
            <a:ext cx="820896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  <a:p>
            <a:r>
              <a:rPr lang="zh-CN" altLang="en-US" sz="2800" b="1" dirty="0">
                <a:latin typeface="Times New Roman" pitchFamily="18" charset="0"/>
              </a:rPr>
              <a:t>　　</a:t>
            </a:r>
            <a:r>
              <a:rPr lang="zh-CN" altLang="en-US" sz="2800" b="1" dirty="0">
                <a:latin typeface="宋体" pitchFamily="2" charset="-122"/>
              </a:rPr>
              <a:t>火力发电厂把煤中贮存的化学能转化为电能，供生产和生活用。</a:t>
            </a:r>
          </a:p>
        </p:txBody>
      </p:sp>
      <p:sp>
        <p:nvSpPr>
          <p:cNvPr id="36867" name="矩形 12"/>
          <p:cNvSpPr>
            <a:spLocks noChangeArrowheads="1"/>
          </p:cNvSpPr>
          <p:nvPr/>
        </p:nvSpPr>
        <p:spPr bwMode="auto">
          <a:xfrm>
            <a:off x="501901" y="5734050"/>
            <a:ext cx="8280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latin typeface="宋体" pitchFamily="2" charset="-122"/>
              </a:rPr>
              <a:t>　　用电器将电能转化为内能、光能、机械能多种形式的能后，这些能量无法再变回能源。</a:t>
            </a:r>
          </a:p>
        </p:txBody>
      </p:sp>
      <p:pic>
        <p:nvPicPr>
          <p:cNvPr id="36868" name="Picture 2" descr="E:\电子课件编制\8023729_133354474000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2" r="21947" b="14476"/>
          <a:stretch>
            <a:fillRect/>
          </a:stretch>
        </p:blipFill>
        <p:spPr bwMode="auto">
          <a:xfrm>
            <a:off x="1152525" y="2422525"/>
            <a:ext cx="22685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9" name="组合 36868"/>
          <p:cNvGrpSpPr>
            <a:grpSpLocks/>
          </p:cNvGrpSpPr>
          <p:nvPr/>
        </p:nvGrpSpPr>
        <p:grpSpPr bwMode="auto">
          <a:xfrm>
            <a:off x="3455988" y="2097088"/>
            <a:ext cx="5041900" cy="2376487"/>
            <a:chOff x="0" y="0"/>
            <a:chExt cx="5838825" cy="2879725"/>
          </a:xfrm>
        </p:grpSpPr>
        <p:sp>
          <p:nvSpPr>
            <p:cNvPr id="6150" name="右箭头 6"/>
            <p:cNvSpPr>
              <a:spLocks noChangeArrowheads="1"/>
            </p:cNvSpPr>
            <p:nvPr/>
          </p:nvSpPr>
          <p:spPr bwMode="auto">
            <a:xfrm>
              <a:off x="0" y="1152525"/>
              <a:ext cx="1152525" cy="431800"/>
            </a:xfrm>
            <a:prstGeom prst="rightArrow">
              <a:avLst>
                <a:gd name="adj1" fmla="val 50000"/>
                <a:gd name="adj2" fmla="val 49984"/>
              </a:avLst>
            </a:prstGeom>
            <a:solidFill>
              <a:schemeClr val="accent1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endParaRPr lang="zh-CN" altLang="en-US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6151" name="组合 36870"/>
            <p:cNvGrpSpPr>
              <a:grpSpLocks noChangeAspect="1"/>
            </p:cNvGrpSpPr>
            <p:nvPr/>
          </p:nvGrpSpPr>
          <p:grpSpPr bwMode="auto">
            <a:xfrm>
              <a:off x="1368425" y="0"/>
              <a:ext cx="4470400" cy="2879725"/>
              <a:chOff x="0" y="0"/>
              <a:chExt cx="5406202" cy="3528392"/>
            </a:xfrm>
          </p:grpSpPr>
          <p:pic>
            <p:nvPicPr>
              <p:cNvPr id="6152" name="Picture 4" descr="C:\Users\John\Desktop\12OCA36340-13O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36" t="29530" r="36711" b="27158"/>
              <a:stretch>
                <a:fillRect/>
              </a:stretch>
            </p:blipFill>
            <p:spPr bwMode="auto">
              <a:xfrm>
                <a:off x="1517770" y="1944216"/>
                <a:ext cx="1368152" cy="1584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3" name="Picture 7" descr="C:\Users\John\Desktop\225992200818162166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545" t="33089" b="16412"/>
              <a:stretch>
                <a:fillRect/>
              </a:stretch>
            </p:blipFill>
            <p:spPr bwMode="auto">
              <a:xfrm>
                <a:off x="6248" y="2016224"/>
                <a:ext cx="1525735" cy="1512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4" name="Picture 6" descr="C:\Users\John\Desktop\2f3e75f5eaaa2728eda931f86f_560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75" r="8488" b="22868"/>
              <a:stretch>
                <a:fillRect/>
              </a:stretch>
            </p:blipFill>
            <p:spPr bwMode="auto">
              <a:xfrm>
                <a:off x="0" y="0"/>
                <a:ext cx="2907283" cy="2088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5" name="Picture 5" descr="C:\Users\John\Desktop\2450617_102727521783_2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34"/>
              <a:stretch>
                <a:fillRect/>
              </a:stretch>
            </p:blipFill>
            <p:spPr bwMode="auto">
              <a:xfrm>
                <a:off x="2813914" y="0"/>
                <a:ext cx="2592288" cy="3528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6876" name="组合 36875"/>
          <p:cNvGrpSpPr>
            <a:grpSpLocks/>
          </p:cNvGrpSpPr>
          <p:nvPr/>
        </p:nvGrpSpPr>
        <p:grpSpPr bwMode="auto">
          <a:xfrm>
            <a:off x="1584325" y="4437063"/>
            <a:ext cx="7021513" cy="1366837"/>
            <a:chOff x="0" y="0"/>
            <a:chExt cx="5018" cy="974"/>
          </a:xfrm>
        </p:grpSpPr>
        <p:cxnSp>
          <p:nvCxnSpPr>
            <p:cNvPr id="6157" name="直接箭头连接符 8"/>
            <p:cNvCxnSpPr>
              <a:cxnSpLocks noChangeShapeType="1"/>
            </p:cNvCxnSpPr>
            <p:nvPr/>
          </p:nvCxnSpPr>
          <p:spPr bwMode="auto">
            <a:xfrm>
              <a:off x="1222" y="266"/>
              <a:ext cx="742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3000" dir="5400000" algn="ctr" rotWithShape="0">
                <a:srgbClr val="000000">
                  <a:alpha val="2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158" name="组合 36877"/>
            <p:cNvGrpSpPr>
              <a:grpSpLocks/>
            </p:cNvGrpSpPr>
            <p:nvPr/>
          </p:nvGrpSpPr>
          <p:grpSpPr bwMode="auto">
            <a:xfrm>
              <a:off x="0" y="0"/>
              <a:ext cx="1246" cy="481"/>
              <a:chOff x="0" y="0"/>
              <a:chExt cx="2779776" cy="1048512"/>
            </a:xfrm>
          </p:grpSpPr>
          <p:pic>
            <p:nvPicPr>
              <p:cNvPr id="6159" name="矩形 9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779776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880" name="文本框 36879"/>
              <p:cNvSpPr txBox="1"/>
              <p:nvPr/>
            </p:nvSpPr>
            <p:spPr>
              <a:xfrm>
                <a:off x="60746" y="182480"/>
                <a:ext cx="2665226" cy="7915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algn="ctr"/>
                <a:r>
                  <a:rPr lang="zh-CN" altLang="en-US" sz="3200" noProof="1">
                    <a:solidFill>
                      <a:srgbClr val="FFFFFF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Calibri" panose="020F0502020204030204" pitchFamily="34" charset="0"/>
                  </a:rPr>
                  <a:t>化学能</a:t>
                </a:r>
              </a:p>
            </p:txBody>
          </p:sp>
        </p:grpSp>
        <p:grpSp>
          <p:nvGrpSpPr>
            <p:cNvPr id="6161" name="组合 36880"/>
            <p:cNvGrpSpPr>
              <a:grpSpLocks/>
            </p:cNvGrpSpPr>
            <p:nvPr/>
          </p:nvGrpSpPr>
          <p:grpSpPr bwMode="auto">
            <a:xfrm>
              <a:off x="2001" y="493"/>
              <a:ext cx="998" cy="481"/>
              <a:chOff x="0" y="0"/>
              <a:chExt cx="1525" cy="481"/>
            </a:xfrm>
          </p:grpSpPr>
          <p:pic>
            <p:nvPicPr>
              <p:cNvPr id="6162" name="矩形 10"/>
              <p:cNvPicPr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525" cy="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883" name="文本框 36882"/>
              <p:cNvSpPr txBox="1"/>
              <p:nvPr/>
            </p:nvSpPr>
            <p:spPr>
              <a:xfrm>
                <a:off x="33" y="85"/>
                <a:ext cx="1461" cy="3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algn="ctr"/>
                <a:r>
                  <a:rPr lang="zh-CN" altLang="en-US" sz="3200" noProof="1">
                    <a:solidFill>
                      <a:srgbClr val="FFFFFF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Calibri" panose="020F0502020204030204" pitchFamily="34" charset="0"/>
                  </a:rPr>
                  <a:t>内能</a:t>
                </a:r>
              </a:p>
            </p:txBody>
          </p:sp>
        </p:grpSp>
        <p:grpSp>
          <p:nvGrpSpPr>
            <p:cNvPr id="6164" name="组合 36883"/>
            <p:cNvGrpSpPr>
              <a:grpSpLocks/>
            </p:cNvGrpSpPr>
            <p:nvPr/>
          </p:nvGrpSpPr>
          <p:grpSpPr bwMode="auto">
            <a:xfrm>
              <a:off x="4020" y="16"/>
              <a:ext cx="998" cy="481"/>
              <a:chOff x="0" y="0"/>
              <a:chExt cx="1525" cy="481"/>
            </a:xfrm>
          </p:grpSpPr>
          <p:pic>
            <p:nvPicPr>
              <p:cNvPr id="6165" name="矩形 10"/>
              <p:cNvPicPr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525" cy="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886" name="文本框 36885"/>
              <p:cNvSpPr txBox="1"/>
              <p:nvPr/>
            </p:nvSpPr>
            <p:spPr>
              <a:xfrm>
                <a:off x="32" y="85"/>
                <a:ext cx="1463" cy="3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algn="ctr"/>
                <a:r>
                  <a:rPr lang="zh-CN" altLang="en-US" sz="3200" noProof="1">
                    <a:solidFill>
                      <a:srgbClr val="FFFFFF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Calibri" panose="020F0502020204030204" pitchFamily="34" charset="0"/>
                  </a:rPr>
                  <a:t>内能</a:t>
                </a:r>
              </a:p>
            </p:txBody>
          </p:sp>
        </p:grpSp>
        <p:cxnSp>
          <p:nvCxnSpPr>
            <p:cNvPr id="6167" name="直接箭头连接符 8"/>
            <p:cNvCxnSpPr>
              <a:cxnSpLocks noChangeShapeType="1"/>
            </p:cNvCxnSpPr>
            <p:nvPr/>
          </p:nvCxnSpPr>
          <p:spPr bwMode="auto">
            <a:xfrm>
              <a:off x="1230" y="311"/>
              <a:ext cx="749" cy="34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8" name="直接箭头连接符 8"/>
            <p:cNvCxnSpPr>
              <a:cxnSpLocks noChangeShapeType="1"/>
            </p:cNvCxnSpPr>
            <p:nvPr/>
          </p:nvCxnSpPr>
          <p:spPr bwMode="auto">
            <a:xfrm>
              <a:off x="2908" y="266"/>
              <a:ext cx="273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169" name="组合 36888"/>
            <p:cNvGrpSpPr>
              <a:grpSpLocks/>
            </p:cNvGrpSpPr>
            <p:nvPr/>
          </p:nvGrpSpPr>
          <p:grpSpPr bwMode="auto">
            <a:xfrm>
              <a:off x="1956" y="16"/>
              <a:ext cx="975" cy="476"/>
              <a:chOff x="0" y="0"/>
              <a:chExt cx="1179" cy="431"/>
            </a:xfrm>
          </p:grpSpPr>
          <p:pic>
            <p:nvPicPr>
              <p:cNvPr id="6170" name="圆角矩形 1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79" cy="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891" name="文本框 36890"/>
              <p:cNvSpPr txBox="1"/>
              <p:nvPr/>
            </p:nvSpPr>
            <p:spPr>
              <a:xfrm>
                <a:off x="45" y="45"/>
                <a:ext cx="1108" cy="3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algn="ctr"/>
                <a:r>
                  <a:rPr lang="zh-CN" altLang="en-US" sz="3200" noProof="1">
                    <a:solidFill>
                      <a:srgbClr val="FFFFFF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Calibri" panose="020F0502020204030204" pitchFamily="34" charset="0"/>
                  </a:rPr>
                  <a:t>电能</a:t>
                </a:r>
              </a:p>
            </p:txBody>
          </p:sp>
        </p:grpSp>
        <p:cxnSp>
          <p:nvCxnSpPr>
            <p:cNvPr id="6172" name="直接箭头连接符 8"/>
            <p:cNvCxnSpPr>
              <a:cxnSpLocks noChangeShapeType="1"/>
            </p:cNvCxnSpPr>
            <p:nvPr/>
          </p:nvCxnSpPr>
          <p:spPr bwMode="auto">
            <a:xfrm>
              <a:off x="3294" y="266"/>
              <a:ext cx="273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3" name="直接箭头连接符 8"/>
            <p:cNvCxnSpPr>
              <a:cxnSpLocks noChangeShapeType="1"/>
            </p:cNvCxnSpPr>
            <p:nvPr/>
          </p:nvCxnSpPr>
          <p:spPr bwMode="auto">
            <a:xfrm>
              <a:off x="3725" y="266"/>
              <a:ext cx="273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9835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12"/>
          <p:cNvSpPr>
            <a:spLocks noChangeArrowheads="1"/>
          </p:cNvSpPr>
          <p:nvPr/>
        </p:nvSpPr>
        <p:spPr bwMode="auto">
          <a:xfrm>
            <a:off x="404812" y="548680"/>
            <a:ext cx="8208963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dirty="0">
                <a:latin typeface="宋体" pitchFamily="2" charset="-122"/>
              </a:rPr>
              <a:t>　　</a:t>
            </a:r>
            <a:r>
              <a:rPr lang="zh-CN" altLang="en-US" sz="2800" b="1" dirty="0">
                <a:latin typeface="宋体" pitchFamily="2" charset="-122"/>
              </a:rPr>
              <a:t>在热传递的过程中，热量只能自发地从高温物体转移到低温物体，不能相反。如果要使热量从低温物体转移到高温物体，就需要消耗其他形式的能量。 </a:t>
            </a:r>
          </a:p>
          <a:p>
            <a:r>
              <a:rPr lang="zh-CN" altLang="en-US" sz="2800" b="1" dirty="0">
                <a:latin typeface="宋体" pitchFamily="2" charset="-122"/>
              </a:rPr>
              <a:t>　　例如电冰箱就需要消耗电能。</a:t>
            </a:r>
          </a:p>
        </p:txBody>
      </p:sp>
      <p:grpSp>
        <p:nvGrpSpPr>
          <p:cNvPr id="35843" name="组合 35842"/>
          <p:cNvGrpSpPr>
            <a:grpSpLocks/>
          </p:cNvGrpSpPr>
          <p:nvPr/>
        </p:nvGrpSpPr>
        <p:grpSpPr bwMode="auto">
          <a:xfrm>
            <a:off x="899592" y="2932871"/>
            <a:ext cx="6697662" cy="3432175"/>
            <a:chOff x="0" y="0"/>
            <a:chExt cx="4649" cy="2382"/>
          </a:xfrm>
        </p:grpSpPr>
        <p:pic>
          <p:nvPicPr>
            <p:cNvPr id="7172" name="Picture 2" descr="C:\Users\John\Desktop\6608733_124735095000_2.jpg"/>
            <p:cNvPicPr>
              <a:picLocks noChangeAspect="1" noChangeArrowheads="1"/>
            </p:cNvPicPr>
            <p:nvPr/>
          </p:nvPicPr>
          <p:blipFill>
            <a:blip r:embed="rId2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72" t="20084" r="3490" b="22385"/>
            <a:stretch>
              <a:fillRect/>
            </a:stretch>
          </p:blipFill>
          <p:spPr bwMode="auto">
            <a:xfrm>
              <a:off x="0" y="68"/>
              <a:ext cx="4649" cy="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3" name="矩形 35844"/>
            <p:cNvSpPr>
              <a:spLocks noChangeArrowheads="1"/>
            </p:cNvSpPr>
            <p:nvPr/>
          </p:nvSpPr>
          <p:spPr bwMode="auto">
            <a:xfrm>
              <a:off x="86" y="0"/>
              <a:ext cx="2440" cy="23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endParaRPr lang="zh-CN" altLang="en-US"/>
            </a:p>
          </p:txBody>
        </p:sp>
        <p:pic>
          <p:nvPicPr>
            <p:cNvPr id="7174" name="图片 35845" descr="电冰箱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0"/>
              <a:ext cx="1157" cy="2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832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288</Words>
  <Application>Microsoft Office PowerPoint</Application>
  <PresentationFormat>全屏显示(4:3)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常见的能源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lzlcm</dc:creator>
  <cp:lastModifiedBy>lzlcm</cp:lastModifiedBy>
  <cp:revision>97</cp:revision>
  <dcterms:created xsi:type="dcterms:W3CDTF">2019-01-28T12:43:33Z</dcterms:created>
  <dcterms:modified xsi:type="dcterms:W3CDTF">2019-02-14T14:58:35Z</dcterms:modified>
</cp:coreProperties>
</file>