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62" r:id="rId12"/>
    <p:sldId id="345" r:id="rId13"/>
    <p:sldId id="342" r:id="rId14"/>
    <p:sldId id="346" r:id="rId15"/>
    <p:sldId id="347" r:id="rId16"/>
    <p:sldId id="348" r:id="rId17"/>
    <p:sldId id="350" r:id="rId18"/>
    <p:sldId id="353" r:id="rId19"/>
    <p:sldId id="354" r:id="rId20"/>
    <p:sldId id="355" r:id="rId21"/>
    <p:sldId id="363" r:id="rId22"/>
    <p:sldId id="268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36" y="-78"/>
      </p:cViewPr>
      <p:guideLst>
        <p:guide orient="horz" pos="211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3F715D-88C6-44DE-B22F-523A4853D5D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B558A1-61D9-41FD-8B41-84FF959315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4131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文本占位符 1413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b="0" dirty="0"/>
              <a:pPr lvl="0" algn="r"/>
              <a:t>15</a:t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组合 1"/>
          <p:cNvGrpSpPr/>
          <p:nvPr userDrawn="1"/>
        </p:nvGrpSpPr>
        <p:grpSpPr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57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3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2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8"/>
          <p:cNvSpPr>
            <a:spLocks noChangeArrowheads="1"/>
          </p:cNvSpPr>
          <p:nvPr userDrawn="1"/>
        </p:nvSpPr>
        <p:spPr bwMode="auto">
          <a:xfrm>
            <a:off x="7993063" y="280988"/>
            <a:ext cx="3333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人民教育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九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全一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00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3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990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8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219" name="组合 8"/>
          <p:cNvGrpSpPr/>
          <p:nvPr/>
        </p:nvGrpSpPr>
        <p:grpSpPr>
          <a:xfrm>
            <a:off x="792163" y="2012950"/>
            <a:ext cx="6403975" cy="1474966"/>
            <a:chOff x="1194641" y="2105678"/>
            <a:chExt cx="3995420" cy="1475889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64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第十三章 </a:t>
              </a: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· 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内能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94641" y="2751103"/>
              <a:ext cx="3995420" cy="83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第</a:t>
              </a:r>
              <a:r>
                <a:rPr kumimoji="0" lang="en-US" altLang="zh-CN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3</a:t>
              </a: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节 比热容</a:t>
              </a: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人民教育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九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全一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22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50" y="971550"/>
            <a:ext cx="4029075" cy="588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51088" y="3087688"/>
            <a:ext cx="5976937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水的比热容是：</a:t>
            </a:r>
            <a:endParaRPr lang="en-US" altLang="zh-CN" sz="2800" b="1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b="1" i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sz="2800" b="1" baseline="-250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en-US" altLang="zh-CN" sz="2800" b="1" i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 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4.2×10</a:t>
            </a:r>
            <a:r>
              <a:rPr lang="en-US" altLang="zh-CN" sz="2800" b="1" baseline="300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J/(kg · </a:t>
            </a:r>
            <a:r>
              <a:rPr lang="zh-CN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36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色拉油的比热容是： </a:t>
            </a:r>
            <a:endParaRPr lang="en-US" altLang="zh-CN" sz="2800" b="1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b="1" i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sz="2800" b="1" baseline="-250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</a:t>
            </a:r>
            <a:r>
              <a:rPr lang="en-US" altLang="zh-CN" sz="2800" b="1" i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 </a:t>
            </a:r>
            <a:r>
              <a:rPr lang="zh-CN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r>
              <a:rPr lang="en-US" altLang="zh-CN" sz="2800" b="1" baseline="300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J/(kg·</a:t>
            </a:r>
            <a:r>
              <a:rPr lang="zh-CN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333625" y="4987925"/>
            <a:ext cx="61023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尝试说出水的比热容的物理意义：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09800" y="5545138"/>
            <a:ext cx="6981825" cy="953135"/>
          </a:xfrm>
          <a:prstGeom prst="rect">
            <a:avLst/>
          </a:prstGeom>
          <a:solidFill>
            <a:srgbClr val="00B0F0">
              <a:alpha val="27843"/>
            </a:srgbClr>
          </a:solidFill>
          <a:ln w="9525">
            <a:solidFill>
              <a:srgbClr val="0000FF">
                <a:alpha val="27058"/>
              </a:srgbClr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水温度升高或降低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吸收或放出的热量是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4.2×10</a:t>
            </a:r>
            <a:r>
              <a:rPr lang="en-US" altLang="zh-CN" sz="2800" b="1" baseline="300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J.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7" name="Picture 5" descr="BK2P8BRA3NAHWSH4OMNWR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315" y="1383030"/>
            <a:ext cx="1746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[@75Z]SR~)9YOR0KS0E7K%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3" y="1357313"/>
            <a:ext cx="18367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/>
      <p:bldP spid="3379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68229" y="5856605"/>
            <a:ext cx="6624638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39750" indent="-539750" algn="just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比热容是物质的特性之一，可以用来鉴别物质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85817" y="1284605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430154" y="925513"/>
            <a:ext cx="5976938" cy="521970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4A7EBB"/>
            </a:solidFill>
            <a:miter lim="800000"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学会查物质的比热容表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5692" y="3751580"/>
            <a:ext cx="6121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关于比热容，下面几种认识对不对？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8229" y="4177030"/>
            <a:ext cx="66802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39750" indent="-539750" algn="just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kg</a:t>
            </a:r>
            <a:r>
              <a:rPr lang="zh-CN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沙石，温度升高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℃，大概要吸收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920 J</a:t>
            </a:r>
            <a:r>
              <a:rPr lang="zh-CN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的热量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3467" y="5007293"/>
            <a:ext cx="675798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液体的比热容都比固体大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52354" y="5434330"/>
            <a:ext cx="66246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同一种物质，比热容是相同的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）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539692" y="1533843"/>
          <a:ext cx="619252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545"/>
                <a:gridCol w="2291715"/>
                <a:gridCol w="780415"/>
                <a:gridCol w="2315845"/>
              </a:tblGrid>
              <a:tr h="274955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一些物质的比热容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物质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比热容</a:t>
                      </a:r>
                      <a:r>
                        <a:rPr lang="zh-CN" altLang="en-US" sz="1200" i="1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200" i="1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c </a:t>
                      </a:r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/ [J·(kg·℃)</a:t>
                      </a:r>
                      <a:r>
                        <a:rPr lang="zh-CN" altLang="en-US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]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物质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比热容</a:t>
                      </a:r>
                      <a:r>
                        <a:rPr lang="zh-CN" altLang="en-US" sz="1200" i="1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200" i="1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c </a:t>
                      </a:r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/ [J·(kg·℃)</a:t>
                      </a:r>
                      <a:r>
                        <a:rPr lang="zh-CN" altLang="en-US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]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9933FF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水</a:t>
                      </a:r>
                      <a:endParaRPr lang="zh-CN" altLang="en-US" sz="1200" dirty="0">
                        <a:solidFill>
                          <a:srgbClr val="9933FF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9933FF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4.2×10</a:t>
                      </a:r>
                      <a:r>
                        <a:rPr lang="en-US" altLang="zh-CN" sz="1200" baseline="30000" dirty="0" smtClean="0">
                          <a:solidFill>
                            <a:srgbClr val="9933FF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baseline="30000" dirty="0">
                        <a:solidFill>
                          <a:srgbClr val="9933FF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铝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0.88×10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酒精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2.4×10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干泥土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约</a:t>
                      </a:r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0.84×10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煤油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2.1×10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铁、钢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0.46×10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9933FF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冰</a:t>
                      </a:r>
                      <a:endParaRPr lang="zh-CN" altLang="en-US" sz="1200" dirty="0">
                        <a:solidFill>
                          <a:srgbClr val="9933FF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9933FF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2.1×10</a:t>
                      </a:r>
                      <a:r>
                        <a:rPr lang="en-US" altLang="zh-CN" sz="1200" baseline="30000" dirty="0" smtClean="0">
                          <a:solidFill>
                            <a:srgbClr val="9933FF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solidFill>
                          <a:srgbClr val="9933FF"/>
                        </a:solidFill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铜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0.39×10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色拉油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1.97×10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水银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0.14×10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沙石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约</a:t>
                      </a:r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0.92×10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铅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0.13×10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2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84592" y="4642168"/>
            <a:ext cx="5032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40367" y="5069205"/>
            <a:ext cx="5048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40404" y="5445443"/>
            <a:ext cx="5032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×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09892" y="6336030"/>
            <a:ext cx="5032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10" grpId="0" bldLvl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矩形 218113"/>
          <p:cNvSpPr/>
          <p:nvPr/>
        </p:nvSpPr>
        <p:spPr>
          <a:xfrm>
            <a:off x="5378450" y="715010"/>
            <a:ext cx="549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</a:p>
        </p:txBody>
      </p:sp>
      <p:sp>
        <p:nvSpPr>
          <p:cNvPr id="218115" name="矩形 218114"/>
          <p:cNvSpPr/>
          <p:nvPr/>
        </p:nvSpPr>
        <p:spPr>
          <a:xfrm>
            <a:off x="2305050" y="715010"/>
            <a:ext cx="81349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水的比热容比沙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，质量相等的水和沙子升高相同温度，水比沙子吸收的热量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 (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116" name="矩形 218115"/>
          <p:cNvSpPr/>
          <p:nvPr/>
        </p:nvSpPr>
        <p:spPr>
          <a:xfrm>
            <a:off x="2256473" y="1862455"/>
            <a:ext cx="7869237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质量相等的水和沙子吸收相同的热量，水比沙子升温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___(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18117" name="矩形 218116"/>
          <p:cNvSpPr/>
          <p:nvPr/>
        </p:nvSpPr>
        <p:spPr>
          <a:xfrm>
            <a:off x="7366635" y="1116648"/>
            <a:ext cx="5413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</a:p>
        </p:txBody>
      </p:sp>
      <p:sp>
        <p:nvSpPr>
          <p:cNvPr id="218118" name="矩形 218117"/>
          <p:cNvSpPr/>
          <p:nvPr/>
        </p:nvSpPr>
        <p:spPr>
          <a:xfrm>
            <a:off x="3433763" y="2293303"/>
            <a:ext cx="5413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慢</a:t>
            </a:r>
          </a:p>
        </p:txBody>
      </p:sp>
      <p:sp>
        <p:nvSpPr>
          <p:cNvPr id="218119" name="文本框 218118"/>
          <p:cNvSpPr txBox="1"/>
          <p:nvPr/>
        </p:nvSpPr>
        <p:spPr>
          <a:xfrm>
            <a:off x="2305050" y="3081338"/>
            <a:ext cx="72850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为什么海水和沙子在同一时刻的温度不一样？</a:t>
            </a:r>
          </a:p>
        </p:txBody>
      </p:sp>
      <p:sp>
        <p:nvSpPr>
          <p:cNvPr id="218120" name="文本框 218119"/>
          <p:cNvSpPr txBox="1"/>
          <p:nvPr/>
        </p:nvSpPr>
        <p:spPr>
          <a:xfrm>
            <a:off x="1943100" y="4422775"/>
            <a:ext cx="8496300" cy="2061210"/>
          </a:xfrm>
          <a:prstGeom prst="rect">
            <a:avLst/>
          </a:prstGeom>
          <a:solidFill>
            <a:srgbClr val="D9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200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     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因为海水与沙子受光照的时间完全相同，所以它们吸收的热量相同，但是海水的比热比沙子的比热大，所以海水升温比沙子慢；没有日照时，海水降温比沙子慢。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  <p:bldP spid="218116" grpId="0"/>
      <p:bldP spid="218117" grpId="0"/>
      <p:bldP spid="218118" grpId="0"/>
      <p:bldP spid="218119" grpId="0"/>
      <p:bldP spid="2181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51088" y="2133600"/>
            <a:ext cx="6769100" cy="2061210"/>
          </a:xfrm>
          <a:prstGeom prst="rect">
            <a:avLst/>
          </a:prstGeom>
          <a:solidFill>
            <a:srgbClr val="66FF33">
              <a:alpha val="18039"/>
            </a:srgbClr>
          </a:solidFill>
          <a:ln w="3175">
            <a:solidFill>
              <a:srgbClr val="66FF33">
                <a:alpha val="61176"/>
              </a:srgbClr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单位质量的某种物质，温度降低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℃所放出的热量，与他温度升高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℃所吸收的热量相等，数值上也等于它的比热容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51088" y="4581525"/>
            <a:ext cx="6769100" cy="1568450"/>
          </a:xfrm>
          <a:prstGeom prst="rect">
            <a:avLst/>
          </a:prstGeom>
          <a:solidFill>
            <a:srgbClr val="FFC000">
              <a:alpha val="16078"/>
            </a:srgbClr>
          </a:solidFill>
          <a:ln w="9525">
            <a:solidFill>
              <a:srgbClr val="FFC000">
                <a:alpha val="47842"/>
              </a:srgbClr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比热容是反映物质自身性质的物理量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不同的物质，比热容一般不同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矩形 220161"/>
          <p:cNvSpPr/>
          <p:nvPr/>
        </p:nvSpPr>
        <p:spPr>
          <a:xfrm>
            <a:off x="2614613" y="1208088"/>
            <a:ext cx="5329237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endParaRPr sz="6600" b="0" dirty="0">
              <a:solidFill>
                <a:srgbClr val="FF66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220163" name="文本占位符 220162"/>
          <p:cNvSpPr>
            <a:spLocks noGrp="1"/>
          </p:cNvSpPr>
          <p:nvPr>
            <p:ph type="body" idx="4294967295"/>
          </p:nvPr>
        </p:nvSpPr>
        <p:spPr>
          <a:xfrm>
            <a:off x="2270125" y="2458720"/>
            <a:ext cx="7264400" cy="479425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吸热升温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比别的物质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慢）。</a:t>
            </a:r>
          </a:p>
        </p:txBody>
      </p:sp>
      <p:sp>
        <p:nvSpPr>
          <p:cNvPr id="220164" name="矩形 220163"/>
          <p:cNvSpPr/>
          <p:nvPr/>
        </p:nvSpPr>
        <p:spPr>
          <a:xfrm>
            <a:off x="2270125" y="1674813"/>
            <a:ext cx="6438900" cy="560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吸热能力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比别的物质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（强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弱）。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165" name="矩形 220164"/>
          <p:cNvSpPr/>
          <p:nvPr/>
        </p:nvSpPr>
        <p:spPr>
          <a:xfrm>
            <a:off x="6223000" y="1612900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强</a:t>
            </a:r>
          </a:p>
        </p:txBody>
      </p:sp>
      <p:sp>
        <p:nvSpPr>
          <p:cNvPr id="220166" name="矩形 220165"/>
          <p:cNvSpPr/>
          <p:nvPr/>
        </p:nvSpPr>
        <p:spPr>
          <a:xfrm>
            <a:off x="5924550" y="2416175"/>
            <a:ext cx="1041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慢</a:t>
            </a:r>
          </a:p>
        </p:txBody>
      </p:sp>
      <p:sp>
        <p:nvSpPr>
          <p:cNvPr id="220167" name="矩形 220166"/>
          <p:cNvSpPr/>
          <p:nvPr/>
        </p:nvSpPr>
        <p:spPr>
          <a:xfrm>
            <a:off x="2309813" y="3327400"/>
            <a:ext cx="66071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）用</a:t>
            </a:r>
            <a:r>
              <a:rPr lang="zh-CN" altLang="en-US" sz="28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冷却汽车的发动机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sp>
        <p:nvSpPr>
          <p:cNvPr id="220168" name="矩形 220167"/>
          <p:cNvSpPr/>
          <p:nvPr/>
        </p:nvSpPr>
        <p:spPr>
          <a:xfrm>
            <a:off x="2335213" y="3886200"/>
            <a:ext cx="55451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）暖</a:t>
            </a:r>
            <a:r>
              <a:rPr lang="zh-CN" altLang="en-US" sz="28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袋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sp>
        <p:nvSpPr>
          <p:cNvPr id="220169" name="矩形 220168"/>
          <p:cNvSpPr/>
          <p:nvPr/>
        </p:nvSpPr>
        <p:spPr>
          <a:xfrm>
            <a:off x="2320925" y="4460875"/>
            <a:ext cx="6567488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）中午，沙子很烫而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不烫；</a:t>
            </a:r>
          </a:p>
        </p:txBody>
      </p:sp>
      <p:sp>
        <p:nvSpPr>
          <p:cNvPr id="220170" name="矩形 220169"/>
          <p:cNvSpPr/>
          <p:nvPr/>
        </p:nvSpPr>
        <p:spPr>
          <a:xfrm>
            <a:off x="2317750" y="5003800"/>
            <a:ext cx="80502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）傍晚往秧田里灌</a:t>
            </a:r>
            <a:r>
              <a:rPr lang="zh-CN" altLang="en-US" sz="28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保护秧苗夜间不致受冻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sp>
        <p:nvSpPr>
          <p:cNvPr id="220172" name="矩形 220171"/>
          <p:cNvSpPr/>
          <p:nvPr/>
        </p:nvSpPr>
        <p:spPr>
          <a:xfrm>
            <a:off x="2332038" y="5564188"/>
            <a:ext cx="80502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）三峡水库区的气候受影响。</a:t>
            </a: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289810" y="967740"/>
            <a:ext cx="7611745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二、水的比热容较大的现象与应用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  <p:bldP spid="220164" grpId="0"/>
      <p:bldP spid="220165" grpId="0"/>
      <p:bldP spid="220166" grpId="0"/>
      <p:bldP spid="220167" grpId="0"/>
      <p:bldP spid="220168" grpId="0"/>
      <p:bldP spid="220169" grpId="0"/>
      <p:bldP spid="220170" grpId="0"/>
      <p:bldP spid="220172" grpId="0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矩形 140289"/>
          <p:cNvSpPr/>
          <p:nvPr/>
        </p:nvSpPr>
        <p:spPr>
          <a:xfrm>
            <a:off x="4419600" y="1524000"/>
            <a:ext cx="62484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0292" name="文本框 140291"/>
          <p:cNvSpPr txBox="1"/>
          <p:nvPr/>
        </p:nvSpPr>
        <p:spPr>
          <a:xfrm>
            <a:off x="832513" y="758190"/>
            <a:ext cx="10043767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据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有关专家预测，我国目前最大的三峡水电站建成之后，三峡库区的气候会受到一定的影响，夏天气温将比原来下降２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左右，而冬天气温会比原来升高２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左右。理论依据是什么？</a:t>
            </a:r>
          </a:p>
        </p:txBody>
      </p:sp>
      <p:pic>
        <p:nvPicPr>
          <p:cNvPr id="140293" name="图片 140292" descr="100774_d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24" y="2932117"/>
            <a:ext cx="4619625" cy="363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4" name="图片 1402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769" y="2932117"/>
            <a:ext cx="3983355" cy="3839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文本框 223233"/>
          <p:cNvSpPr txBox="1"/>
          <p:nvPr/>
        </p:nvSpPr>
        <p:spPr>
          <a:xfrm>
            <a:off x="1774508" y="1848168"/>
            <a:ext cx="25923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铝的比热容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223235" name="文本框 223234"/>
          <p:cNvSpPr txBox="1"/>
          <p:nvPr/>
        </p:nvSpPr>
        <p:spPr>
          <a:xfrm>
            <a:off x="4601528" y="1848168"/>
            <a:ext cx="1512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</p:txBody>
      </p:sp>
      <p:sp>
        <p:nvSpPr>
          <p:cNvPr id="223236" name="文本框 223235"/>
          <p:cNvSpPr txBox="1"/>
          <p:nvPr/>
        </p:nvSpPr>
        <p:spPr>
          <a:xfrm>
            <a:off x="6383655" y="1848168"/>
            <a:ext cx="172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升高</a:t>
            </a:r>
            <a:r>
              <a:rPr lang="en-US" altLang="zh-CN" sz="3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△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223237" name="文本框 223236"/>
          <p:cNvSpPr txBox="1"/>
          <p:nvPr/>
        </p:nvSpPr>
        <p:spPr>
          <a:xfrm>
            <a:off x="8328025" y="1848168"/>
            <a:ext cx="17986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吸热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</a:p>
        </p:txBody>
      </p:sp>
      <p:sp>
        <p:nvSpPr>
          <p:cNvPr id="223239" name="矩形 223238"/>
          <p:cNvSpPr/>
          <p:nvPr/>
        </p:nvSpPr>
        <p:spPr>
          <a:xfrm>
            <a:off x="1774825" y="2702878"/>
            <a:ext cx="2924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0.</a:t>
            </a:r>
            <a:r>
              <a:rPr lang="en-US" altLang="zh-CN" sz="2400">
                <a:ea typeface="微软雅黑" panose="020B0503020204020204" pitchFamily="34" charset="-122"/>
              </a:rPr>
              <a:t>88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J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／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(kg·℃)</a:t>
            </a:r>
          </a:p>
        </p:txBody>
      </p:sp>
      <p:sp>
        <p:nvSpPr>
          <p:cNvPr id="223240" name="矩形 223239"/>
          <p:cNvSpPr/>
          <p:nvPr/>
        </p:nvSpPr>
        <p:spPr>
          <a:xfrm>
            <a:off x="1774825" y="3582353"/>
            <a:ext cx="29864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400">
                <a:latin typeface="Arial" panose="020B0604020202020204" pitchFamily="34" charset="0"/>
              </a:rPr>
              <a:t>0.88×10</a:t>
            </a:r>
            <a:r>
              <a:rPr lang="en-US" altLang="zh-CN" sz="2400" baseline="30000">
                <a:latin typeface="Arial" panose="020B0604020202020204" pitchFamily="34" charset="0"/>
              </a:rPr>
              <a:t>3</a:t>
            </a:r>
            <a:r>
              <a:rPr lang="en-US" altLang="zh-CN" sz="2400">
                <a:latin typeface="Arial" panose="020B0604020202020204" pitchFamily="34" charset="0"/>
              </a:rPr>
              <a:t> J</a:t>
            </a:r>
            <a:r>
              <a:rPr lang="zh-CN" altLang="en-US" sz="2400">
                <a:latin typeface="Arial" panose="020B0604020202020204" pitchFamily="34" charset="0"/>
              </a:rPr>
              <a:t>／</a:t>
            </a:r>
            <a:r>
              <a:rPr lang="en-US" altLang="zh-CN" sz="2400">
                <a:latin typeface="Arial" panose="020B0604020202020204" pitchFamily="34" charset="0"/>
              </a:rPr>
              <a:t>(kg·℃)</a:t>
            </a:r>
          </a:p>
        </p:txBody>
      </p:sp>
      <p:sp>
        <p:nvSpPr>
          <p:cNvPr id="223241" name="矩形 223240"/>
          <p:cNvSpPr/>
          <p:nvPr/>
        </p:nvSpPr>
        <p:spPr>
          <a:xfrm>
            <a:off x="1703388" y="4466273"/>
            <a:ext cx="29864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400">
                <a:latin typeface="Arial" panose="020B0604020202020204" pitchFamily="34" charset="0"/>
              </a:rPr>
              <a:t>0.88×10</a:t>
            </a:r>
            <a:r>
              <a:rPr lang="en-US" altLang="zh-CN" sz="2400" baseline="30000">
                <a:latin typeface="Arial" panose="020B0604020202020204" pitchFamily="34" charset="0"/>
              </a:rPr>
              <a:t>3</a:t>
            </a:r>
            <a:r>
              <a:rPr lang="en-US" altLang="zh-CN" sz="2400">
                <a:latin typeface="Arial" panose="020B0604020202020204" pitchFamily="34" charset="0"/>
              </a:rPr>
              <a:t> J</a:t>
            </a:r>
            <a:r>
              <a:rPr lang="zh-CN" altLang="en-US" sz="2400">
                <a:latin typeface="Arial" panose="020B0604020202020204" pitchFamily="34" charset="0"/>
              </a:rPr>
              <a:t>／</a:t>
            </a:r>
            <a:r>
              <a:rPr lang="en-US" altLang="zh-CN" sz="2400">
                <a:latin typeface="Arial" panose="020B0604020202020204" pitchFamily="34" charset="0"/>
              </a:rPr>
              <a:t>(kg·℃)</a:t>
            </a:r>
          </a:p>
        </p:txBody>
      </p:sp>
      <p:sp>
        <p:nvSpPr>
          <p:cNvPr id="223242" name="文本框 223241"/>
          <p:cNvSpPr txBox="1"/>
          <p:nvPr/>
        </p:nvSpPr>
        <p:spPr>
          <a:xfrm>
            <a:off x="5087938" y="2641600"/>
            <a:ext cx="7556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latin typeface="Arial" panose="020B0604020202020204" pitchFamily="34" charset="0"/>
              </a:rPr>
              <a:t>1kg</a:t>
            </a:r>
          </a:p>
        </p:txBody>
      </p:sp>
      <p:sp>
        <p:nvSpPr>
          <p:cNvPr id="223243" name="文本框 223242"/>
          <p:cNvSpPr txBox="1"/>
          <p:nvPr/>
        </p:nvSpPr>
        <p:spPr>
          <a:xfrm>
            <a:off x="5087938" y="3521075"/>
            <a:ext cx="7556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latin typeface="Arial" panose="020B0604020202020204" pitchFamily="34" charset="0"/>
              </a:rPr>
              <a:t>2kg</a:t>
            </a:r>
          </a:p>
        </p:txBody>
      </p:sp>
      <p:sp>
        <p:nvSpPr>
          <p:cNvPr id="223244" name="文本框 223243"/>
          <p:cNvSpPr txBox="1"/>
          <p:nvPr/>
        </p:nvSpPr>
        <p:spPr>
          <a:xfrm>
            <a:off x="6383338" y="2641283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1 ℃</a:t>
            </a:r>
          </a:p>
        </p:txBody>
      </p:sp>
      <p:sp>
        <p:nvSpPr>
          <p:cNvPr id="223245" name="文本框 223244"/>
          <p:cNvSpPr txBox="1"/>
          <p:nvPr/>
        </p:nvSpPr>
        <p:spPr>
          <a:xfrm>
            <a:off x="6455728" y="3520758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1 ℃</a:t>
            </a:r>
          </a:p>
        </p:txBody>
      </p:sp>
      <p:sp>
        <p:nvSpPr>
          <p:cNvPr id="223246" name="文本框 223245"/>
          <p:cNvSpPr txBox="1"/>
          <p:nvPr/>
        </p:nvSpPr>
        <p:spPr>
          <a:xfrm>
            <a:off x="5088255" y="4404678"/>
            <a:ext cx="7556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latin typeface="Arial" panose="020B0604020202020204" pitchFamily="34" charset="0"/>
              </a:rPr>
              <a:t>2kg</a:t>
            </a:r>
          </a:p>
        </p:txBody>
      </p:sp>
      <p:sp>
        <p:nvSpPr>
          <p:cNvPr id="223247" name="文本框 223246"/>
          <p:cNvSpPr txBox="1"/>
          <p:nvPr/>
        </p:nvSpPr>
        <p:spPr>
          <a:xfrm>
            <a:off x="6455728" y="4435475"/>
            <a:ext cx="10080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2 ℃</a:t>
            </a:r>
          </a:p>
        </p:txBody>
      </p:sp>
      <p:sp>
        <p:nvSpPr>
          <p:cNvPr id="223251" name="文本框 223250"/>
          <p:cNvSpPr txBox="1"/>
          <p:nvPr/>
        </p:nvSpPr>
        <p:spPr>
          <a:xfrm>
            <a:off x="4729163" y="522922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b="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23252" name="文本框 223251"/>
          <p:cNvSpPr txBox="1"/>
          <p:nvPr/>
        </p:nvSpPr>
        <p:spPr>
          <a:xfrm>
            <a:off x="4152900" y="5229225"/>
            <a:ext cx="4991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3200">
                <a:solidFill>
                  <a:srgbClr val="FF33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23253" name="矩形 223252"/>
          <p:cNvSpPr/>
          <p:nvPr/>
        </p:nvSpPr>
        <p:spPr>
          <a:xfrm>
            <a:off x="8111173" y="2641283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latin typeface="Arial" panose="020B0604020202020204" pitchFamily="34" charset="0"/>
              </a:rPr>
              <a:t>0.88×10</a:t>
            </a:r>
            <a:r>
              <a:rPr lang="en-US" altLang="zh-CN" sz="2800" baseline="30000">
                <a:latin typeface="Arial" panose="020B0604020202020204" pitchFamily="34" charset="0"/>
              </a:rPr>
              <a:t>3</a:t>
            </a:r>
            <a:r>
              <a:rPr lang="en-US" altLang="zh-CN" sz="2800">
                <a:latin typeface="Arial" panose="020B0604020202020204" pitchFamily="34" charset="0"/>
              </a:rPr>
              <a:t> J</a:t>
            </a:r>
          </a:p>
        </p:txBody>
      </p:sp>
      <p:sp>
        <p:nvSpPr>
          <p:cNvPr id="223254" name="矩形 223253"/>
          <p:cNvSpPr/>
          <p:nvPr/>
        </p:nvSpPr>
        <p:spPr>
          <a:xfrm>
            <a:off x="7803198" y="3520758"/>
            <a:ext cx="2456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>
                <a:latin typeface="Arial" panose="020B0604020202020204" pitchFamily="34" charset="0"/>
              </a:rPr>
              <a:t>×0.88</a:t>
            </a:r>
            <a:r>
              <a:rPr lang="en-US" altLang="zh-CN" sz="1800">
                <a:latin typeface="Arial" panose="020B0604020202020204" pitchFamily="34" charset="0"/>
              </a:rPr>
              <a:t>×</a:t>
            </a:r>
            <a:r>
              <a:rPr lang="en-US" altLang="zh-CN" sz="2800">
                <a:latin typeface="Arial" panose="020B0604020202020204" pitchFamily="34" charset="0"/>
              </a:rPr>
              <a:t>10</a:t>
            </a:r>
            <a:r>
              <a:rPr lang="en-US" altLang="zh-CN" sz="2800" baseline="30000">
                <a:latin typeface="Arial" panose="020B0604020202020204" pitchFamily="34" charset="0"/>
              </a:rPr>
              <a:t>3</a:t>
            </a:r>
            <a:r>
              <a:rPr lang="en-US" altLang="zh-CN" sz="2800">
                <a:latin typeface="Arial" panose="020B0604020202020204" pitchFamily="34" charset="0"/>
              </a:rPr>
              <a:t> J</a:t>
            </a:r>
          </a:p>
        </p:txBody>
      </p:sp>
      <p:sp>
        <p:nvSpPr>
          <p:cNvPr id="223255" name="矩形 223254"/>
          <p:cNvSpPr/>
          <p:nvPr/>
        </p:nvSpPr>
        <p:spPr>
          <a:xfrm>
            <a:off x="7803515" y="4404995"/>
            <a:ext cx="28473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800">
                <a:latin typeface="Arial" panose="020B0604020202020204" pitchFamily="34" charset="0"/>
              </a:rPr>
              <a:t>×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800">
                <a:latin typeface="Arial" panose="020B0604020202020204" pitchFamily="34" charset="0"/>
              </a:rPr>
              <a:t>×</a:t>
            </a:r>
            <a:r>
              <a:rPr lang="en-US" altLang="zh-CN" sz="2800">
                <a:latin typeface="Arial" panose="020B0604020202020204" pitchFamily="34" charset="0"/>
              </a:rPr>
              <a:t>0.88×10</a:t>
            </a:r>
            <a:r>
              <a:rPr lang="en-US" altLang="zh-CN" sz="2800" baseline="30000">
                <a:latin typeface="Arial" panose="020B0604020202020204" pitchFamily="34" charset="0"/>
              </a:rPr>
              <a:t>3 </a:t>
            </a:r>
            <a:r>
              <a:rPr lang="en-US" altLang="zh-CN" sz="2800">
                <a:latin typeface="Arial" panose="020B0604020202020204" pitchFamily="34" charset="0"/>
              </a:rPr>
              <a:t>J</a:t>
            </a:r>
          </a:p>
        </p:txBody>
      </p:sp>
      <p:sp>
        <p:nvSpPr>
          <p:cNvPr id="223257" name="矩形 223256"/>
          <p:cNvSpPr/>
          <p:nvPr/>
        </p:nvSpPr>
        <p:spPr>
          <a:xfrm>
            <a:off x="5232400" y="5229225"/>
            <a:ext cx="38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320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23258" name="矩形 223257"/>
          <p:cNvSpPr/>
          <p:nvPr/>
        </p:nvSpPr>
        <p:spPr>
          <a:xfrm>
            <a:off x="5592763" y="5229225"/>
            <a:ext cx="5213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3200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23259" name="文本框 223258"/>
          <p:cNvSpPr txBox="1"/>
          <p:nvPr/>
        </p:nvSpPr>
        <p:spPr>
          <a:xfrm>
            <a:off x="6096000" y="5229225"/>
            <a:ext cx="936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3200">
                <a:solidFill>
                  <a:srgbClr val="FF3300"/>
                </a:solidFill>
                <a:latin typeface="Arial" panose="020B0604020202020204" pitchFamily="34" charset="0"/>
              </a:rPr>
              <a:t>△t</a:t>
            </a:r>
          </a:p>
        </p:txBody>
      </p:sp>
      <p:sp>
        <p:nvSpPr>
          <p:cNvPr id="223260" name="文本框 223259"/>
          <p:cNvSpPr txBox="1"/>
          <p:nvPr/>
        </p:nvSpPr>
        <p:spPr>
          <a:xfrm>
            <a:off x="2182178" y="848360"/>
            <a:ext cx="59293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如何计算物质吸收的热量？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" fill="hold"/>
                                        <p:tgtEl>
                                          <p:spTgt spid="2232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0" grpId="0"/>
      <p:bldP spid="223241" grpId="0"/>
      <p:bldP spid="223243" grpId="0"/>
      <p:bldP spid="223245" grpId="0"/>
      <p:bldP spid="223246" grpId="0"/>
      <p:bldP spid="223247" grpId="0"/>
      <p:bldP spid="223251" grpId="0"/>
      <p:bldP spid="223252" grpId="0"/>
      <p:bldP spid="223253" grpId="0"/>
      <p:bldP spid="223254" grpId="0"/>
      <p:bldP spid="223255" grpId="0"/>
      <p:bldP spid="223257" grpId="0"/>
      <p:bldP spid="223258" grpId="0"/>
      <p:bldP spid="2232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文本框 224257"/>
          <p:cNvSpPr txBox="1"/>
          <p:nvPr/>
        </p:nvSpPr>
        <p:spPr>
          <a:xfrm>
            <a:off x="2120900" y="1606550"/>
            <a:ext cx="7772400" cy="1955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2" charset="0"/>
              </a:rPr>
              <a:t>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代表物体吸收的热量，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代表物质的比热容，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代表物体的质量，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分别是物体加热前后的初温和末温，吸热公式为：</a:t>
            </a:r>
          </a:p>
        </p:txBody>
      </p:sp>
      <p:sp>
        <p:nvSpPr>
          <p:cNvPr id="224259" name="文本框 224258"/>
          <p:cNvSpPr txBox="1"/>
          <p:nvPr/>
        </p:nvSpPr>
        <p:spPr>
          <a:xfrm>
            <a:off x="4343400" y="3384600"/>
            <a:ext cx="3124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3600" baseline="-25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</a:t>
            </a:r>
            <a:r>
              <a:rPr lang="en-US" altLang="zh-CN" sz="3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=cm(t-t</a:t>
            </a:r>
            <a:r>
              <a:rPr lang="en-US" altLang="zh-CN" sz="3600" baseline="-25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3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24260" name="文本框 224259"/>
          <p:cNvSpPr txBox="1"/>
          <p:nvPr/>
        </p:nvSpPr>
        <p:spPr>
          <a:xfrm>
            <a:off x="2324100" y="3943350"/>
            <a:ext cx="7391400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如果要计算物体降温时放出的热量，公式会有什么不同</a:t>
            </a: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224261" name="文本框 224260"/>
          <p:cNvSpPr txBox="1"/>
          <p:nvPr/>
        </p:nvSpPr>
        <p:spPr>
          <a:xfrm>
            <a:off x="4343400" y="5041900"/>
            <a:ext cx="335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3600" baseline="-250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r>
              <a:rPr lang="en-US" altLang="zh-CN" sz="36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=cm(t</a:t>
            </a:r>
            <a:r>
              <a:rPr lang="en-US" altLang="zh-CN" sz="3600" baseline="-250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36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-t)</a:t>
            </a:r>
            <a:endParaRPr lang="en-US" altLang="zh-CN" sz="2400" b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324100" y="1022985"/>
            <a:ext cx="7611745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三、热量计算公式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/>
      <p:bldP spid="224260" grpId="0"/>
      <p:bldP spid="224261" grpId="0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>
            <a:off x="1965278" y="952187"/>
            <a:ext cx="8540797" cy="2927663"/>
            <a:chOff x="-6747" y="1221906"/>
            <a:chExt cx="8090391" cy="2926483"/>
          </a:xfrm>
        </p:grpSpPr>
        <p:pic>
          <p:nvPicPr>
            <p:cNvPr id="47114" name="Picture 2" descr="刚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2899" y="2520487"/>
              <a:ext cx="2190745" cy="1627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Rectangle 3"/>
            <p:cNvSpPr>
              <a:spLocks noChangeArrowheads="1"/>
            </p:cNvSpPr>
            <p:nvPr/>
          </p:nvSpPr>
          <p:spPr bwMode="auto">
            <a:xfrm>
              <a:off x="-6747" y="1221906"/>
              <a:ext cx="7420692" cy="20305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一个质量为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250 g</a:t>
              </a:r>
              <a:r>
                <a:rPr 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的钢件，加热到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560 ℃</a:t>
              </a:r>
              <a:r>
                <a:rPr 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，然后在空气中自然冷却，室温为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 ℃</a:t>
              </a:r>
              <a:r>
                <a:rPr 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，这个钢件在冷却过程中放出多少热量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? 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74863" y="4257675"/>
            <a:ext cx="6973887" cy="181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anose="02010609030101010101" pitchFamily="1" charset="-122"/>
              </a:rPr>
              <a:t>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anose="02010609030101010101" pitchFamily="1" charset="-122"/>
              </a:rPr>
              <a:t>∴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anose="02010609030101010101" pitchFamily="1" charset="-122"/>
              </a:rPr>
              <a:t> </a:t>
            </a: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由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Q</a:t>
            </a:r>
            <a:r>
              <a:rPr lang="zh-CN" sz="2800" b="1" baseline="-250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放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</a:t>
            </a:r>
            <a:r>
              <a:rPr lang="zh-CN" sz="2800" b="1" baseline="-250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初温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-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</a:t>
            </a:r>
            <a:r>
              <a:rPr lang="zh-CN" sz="2800" b="1" baseline="-250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末温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)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，可得：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367790" indent="-1367790" algn="just">
              <a:defRPr/>
            </a:pPr>
            <a:r>
              <a:rPr lang="zh-CN" sz="2800" b="1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Q</a:t>
            </a:r>
            <a:r>
              <a:rPr lang="zh-CN" sz="2800" b="1" baseline="-250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放</a:t>
            </a: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0.46×10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J/(kg·℃)×0.25 kg×(560 ℃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20 ℃)</a:t>
            </a:r>
          </a:p>
          <a:p>
            <a:pPr marL="899795" indent="-899795" algn="just"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＝</a:t>
            </a: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6.21×10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</a:t>
            </a:r>
            <a:endParaRPr lang="zh-CN" altLang="zh-CN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219325" y="3357563"/>
            <a:ext cx="6608763" cy="953515"/>
            <a:chOff x="694719" y="3356992"/>
            <a:chExt cx="6609802" cy="953873"/>
          </a:xfrm>
        </p:grpSpPr>
        <p:sp>
          <p:nvSpPr>
            <p:cNvPr id="47112" name="Rectangle 6"/>
            <p:cNvSpPr>
              <a:spLocks noChangeArrowheads="1"/>
            </p:cNvSpPr>
            <p:nvPr/>
          </p:nvSpPr>
          <p:spPr bwMode="auto">
            <a:xfrm>
              <a:off x="1158674" y="3357373"/>
              <a:ext cx="6145847" cy="953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2800" b="1" i="1">
                  <a:latin typeface="Times New Roman" panose="02020603050405020304" pitchFamily="2" charset="0"/>
                </a:rPr>
                <a:t>  </a:t>
              </a:r>
              <a:r>
                <a:rPr lang="zh-CN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∵</a:t>
              </a:r>
              <a:r>
                <a:rPr lang="zh-CN" altLang="zh-CN" sz="2800" b="1" i="1">
                  <a:solidFill>
                    <a:srgbClr val="0000FF"/>
                  </a:solidFill>
                  <a:latin typeface="Times New Roman" panose="02020603050405020304" pitchFamily="2" charset="0"/>
                </a:rPr>
                <a:t>  c</a:t>
              </a:r>
              <a:r>
                <a:rPr lang="zh-CN" sz="2800" b="1" baseline="-25000">
                  <a:solidFill>
                    <a:srgbClr val="0000FF"/>
                  </a:solidFill>
                  <a:latin typeface="Times New Roman" panose="02020603050405020304" pitchFamily="2" charset="0"/>
                </a:rPr>
                <a:t>钢</a:t>
              </a:r>
              <a:r>
                <a:rPr 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 ＝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0.46</a:t>
              </a:r>
              <a:r>
                <a:rPr lang="en-US" altLang="zh-CN" sz="2000" b="1">
                  <a:solidFill>
                    <a:srgbClr val="0000FF"/>
                  </a:solidFill>
                </a:rPr>
                <a:t>×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10</a:t>
              </a:r>
              <a:r>
                <a:rPr lang="en-US" altLang="zh-CN" sz="2800" b="1" baseline="30000">
                  <a:solidFill>
                    <a:srgbClr val="0000FF"/>
                  </a:solidFill>
                  <a:latin typeface="Times New Roman" panose="02020603050405020304" pitchFamily="2" charset="0"/>
                </a:rPr>
                <a:t>3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J/(kg·</a:t>
              </a:r>
              <a:r>
                <a:rPr lang="en-US" altLang="zh-CN" sz="2800" b="1">
                  <a:solidFill>
                    <a:srgbClr val="0000FF"/>
                  </a:solidFill>
                </a:rPr>
                <a:t>℃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)</a:t>
              </a:r>
            </a:p>
            <a:p>
              <a:r>
                <a:rPr lang="zh-CN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           </a:t>
              </a:r>
              <a:r>
                <a:rPr lang="en-US" altLang="zh-CN" sz="2800" b="1" i="1">
                  <a:solidFill>
                    <a:srgbClr val="0000FF"/>
                  </a:solidFill>
                  <a:latin typeface="Times New Roman" panose="02020603050405020304" pitchFamily="2" charset="0"/>
                </a:rPr>
                <a:t>t</a:t>
              </a:r>
              <a:r>
                <a:rPr lang="zh-CN" sz="2800" b="1" baseline="-25000">
                  <a:solidFill>
                    <a:srgbClr val="0000FF"/>
                  </a:solidFill>
                  <a:latin typeface="Times New Roman" panose="02020603050405020304" pitchFamily="2" charset="0"/>
                </a:rPr>
                <a:t>初温 </a:t>
              </a:r>
              <a:r>
                <a:rPr 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＝ </a:t>
              </a:r>
              <a:r>
                <a:rPr lang="zh-CN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560 ℃     </a:t>
              </a:r>
              <a:r>
                <a:rPr lang="en-US" altLang="zh-CN" sz="2800" b="1" i="1">
                  <a:solidFill>
                    <a:srgbClr val="0000FF"/>
                  </a:solidFill>
                  <a:latin typeface="Times New Roman" panose="02020603050405020304" pitchFamily="2" charset="0"/>
                </a:rPr>
                <a:t>t</a:t>
              </a:r>
              <a:r>
                <a:rPr lang="zh-CN" sz="2800" b="1" baseline="-25000">
                  <a:solidFill>
                    <a:srgbClr val="0000FF"/>
                  </a:solidFill>
                  <a:latin typeface="Times New Roman" panose="02020603050405020304" pitchFamily="2" charset="0"/>
                </a:rPr>
                <a:t>末温 </a:t>
              </a:r>
              <a:r>
                <a:rPr 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＝ </a:t>
              </a:r>
              <a:r>
                <a:rPr lang="zh-CN" altLang="zh-CN" sz="28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20 ℃</a:t>
              </a:r>
              <a:endParaRPr lang="zh-CN" altLang="zh-CN"/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694719" y="3356992"/>
              <a:ext cx="1079667" cy="522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sz="2800" b="1" dirty="0">
                  <a:solidFill>
                    <a:srgbClr val="0000FF"/>
                  </a:solidFill>
                </a:rPr>
                <a:t>解：</a:t>
              </a:r>
              <a:endParaRPr lang="zh-CN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8213" y="5999163"/>
            <a:ext cx="69834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这个钢件在冷却过程中放出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6.21×10</a:t>
            </a:r>
            <a:r>
              <a:rPr lang="en-US" altLang="zh-CN" sz="2400" b="1" baseline="30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热量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031776" y="3093848"/>
            <a:ext cx="64928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zh-CN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96956" y="1332675"/>
            <a:ext cx="795909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39750" indent="-539750">
              <a:lnSpc>
                <a:spcPts val="4800"/>
              </a:lnSpc>
            </a:pP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将质量、初温分别相等的铁块和铝块（</a:t>
            </a: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sz="36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铁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sz="36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铝</a:t>
            </a:r>
            <a:r>
              <a:rPr 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）放在沸水中煮一段较长的时间，则它们吸收的热量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b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铁块和铝块吸收的热量一样多　 </a:t>
            </a:r>
            <a:b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铝块比铁块吸收的热量多</a:t>
            </a:r>
            <a:b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铁块比铝块吸收的热量多　 </a:t>
            </a:r>
            <a:b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条件不足，无法确定 </a:t>
            </a:r>
            <a:endParaRPr lang="zh-CN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6-4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196975"/>
            <a:ext cx="8959850" cy="5246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14"/>
          <p:cNvSpPr/>
          <p:nvPr/>
        </p:nvSpPr>
        <p:spPr>
          <a:xfrm>
            <a:off x="1992313" y="4358323"/>
            <a:ext cx="8280400" cy="18148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白天海滩上的沙子热得烫脚，而海水却非常凉爽；傍晚太阳西落，沙子很快凉了下来，而海水却仍然暖暖的。同样的日照条件，为什么沙子和海水的温度不一样？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2256790" y="1050290"/>
            <a:ext cx="7629525" cy="5159170"/>
            <a:chOff x="756775" y="1062119"/>
            <a:chExt cx="7200800" cy="5159689"/>
          </a:xfrm>
        </p:grpSpPr>
        <p:sp>
          <p:nvSpPr>
            <p:cNvPr id="3077" name="Rectangle 2"/>
            <p:cNvSpPr>
              <a:spLocks noChangeArrowheads="1"/>
            </p:cNvSpPr>
            <p:nvPr/>
          </p:nvSpPr>
          <p:spPr bwMode="auto">
            <a:xfrm>
              <a:off x="756775" y="1205438"/>
              <a:ext cx="7200800" cy="5016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39750" indent="-539750">
                <a:lnSpc>
                  <a:spcPts val="4800"/>
                </a:lnSpc>
              </a:pP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由</a:t>
              </a:r>
              <a:r>
                <a:rPr lang="en-US" altLang="zh-CN" sz="3200" i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        ，关于同一种物质的比热容</a:t>
              </a: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，下列说法正确的是</a:t>
              </a:r>
              <a:r>
                <a:rPr lang="zh-CN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 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39750" indent="-539750">
                <a:lnSpc>
                  <a:spcPts val="4800"/>
                </a:lnSpc>
              </a:pP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A.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若吸收的热量增大一倍，则比热容增大一倍　 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39750" indent="-539750">
                <a:lnSpc>
                  <a:spcPts val="4800"/>
                </a:lnSpc>
              </a:pP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B.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若质量增大一倍，则比热容减至一半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39750" indent="-539750">
                <a:lnSpc>
                  <a:spcPts val="4800"/>
                </a:lnSpc>
              </a:pP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C.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若加热前后的温度差增大一倍，则比热容增大一倍　 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39750" indent="-539750">
                <a:lnSpc>
                  <a:spcPts val="4800"/>
                </a:lnSpc>
              </a:pP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D.</a:t>
              </a: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无论质量多大，比热容都一样</a:t>
              </a:r>
              <a:endParaRPr 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166201" y="1062119"/>
            <a:ext cx="738227" cy="753534"/>
          </p:xfrm>
          <a:graphic>
            <a:graphicData uri="http://schemas.openxmlformats.org/presentationml/2006/ole">
              <p:oleObj spid="_x0000_s14337" name="公式" r:id="rId3" imgW="7924800" imgH="9448800" progId="Equation.3">
                <p:embed/>
              </p:oleObj>
            </a:graphicData>
          </a:graphic>
        </p:graphicFrame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03073" y="1804035"/>
            <a:ext cx="6492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CC0000"/>
                </a:solidFill>
                <a:latin typeface="Times New Roman" panose="02020603050405020304" pitchFamily="2" charset="0"/>
              </a:rPr>
              <a:t>D</a:t>
            </a: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4294967295"/>
          </p:nvPr>
        </p:nvSpPr>
        <p:spPr>
          <a:xfrm>
            <a:off x="3072945" y="2556065"/>
            <a:ext cx="8229600" cy="3053080"/>
          </a:xfrm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通过这节课你学到了什么？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什么是比热容，它的单位是什么？怎么读？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水的比热容大在实际中有哪些应用？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热量的计算公式。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98" name="标题 1"/>
          <p:cNvSpPr>
            <a:spLocks noGrp="1"/>
          </p:cNvSpPr>
          <p:nvPr>
            <p:ph type="title" idx="4294967295"/>
          </p:nvPr>
        </p:nvSpPr>
        <p:spPr>
          <a:xfrm>
            <a:off x="4731565" y="1460690"/>
            <a:ext cx="7705725" cy="777875"/>
          </a:xfrm>
        </p:spPr>
        <p:txBody>
          <a:bodyPr wrap="square" lIns="91440" tIns="45720" rIns="91440" bIns="4572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文本占位符 216065"/>
          <p:cNvSpPr>
            <a:spLocks noGrp="1"/>
          </p:cNvSpPr>
          <p:nvPr>
            <p:ph type="body" sz="half" idx="4294967295"/>
          </p:nvPr>
        </p:nvSpPr>
        <p:spPr>
          <a:xfrm>
            <a:off x="2076450" y="1582420"/>
            <a:ext cx="8156575" cy="1421130"/>
          </a:xfrm>
        </p:spPr>
        <p:txBody>
          <a:bodyPr/>
          <a:lstStyle/>
          <a:p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为什么在同一时刻沙子和海水的温度却不一样？</a:t>
            </a:r>
          </a:p>
        </p:txBody>
      </p:sp>
      <p:sp>
        <p:nvSpPr>
          <p:cNvPr id="216068" name="矩形 216067"/>
          <p:cNvSpPr/>
          <p:nvPr/>
        </p:nvSpPr>
        <p:spPr>
          <a:xfrm>
            <a:off x="2208213" y="3213100"/>
            <a:ext cx="1800225" cy="892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9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</a:p>
        </p:txBody>
      </p:sp>
      <p:sp>
        <p:nvSpPr>
          <p:cNvPr id="216069" name="矩形 216068"/>
          <p:cNvSpPr/>
          <p:nvPr/>
        </p:nvSpPr>
        <p:spPr>
          <a:xfrm>
            <a:off x="2366963" y="4206875"/>
            <a:ext cx="6048375" cy="8207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沙子吸热升温比水快</a:t>
            </a:r>
          </a:p>
        </p:txBody>
      </p:sp>
      <p:sp>
        <p:nvSpPr>
          <p:cNvPr id="216070" name="矩形 216069"/>
          <p:cNvSpPr/>
          <p:nvPr/>
        </p:nvSpPr>
        <p:spPr>
          <a:xfrm>
            <a:off x="2344738" y="4897438"/>
            <a:ext cx="52120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4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沙子放热降温比水快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  <p:bldP spid="216069" grpId="0"/>
      <p:bldP spid="2160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矩形 209921"/>
          <p:cNvSpPr/>
          <p:nvPr/>
        </p:nvSpPr>
        <p:spPr>
          <a:xfrm>
            <a:off x="1992313" y="1196975"/>
            <a:ext cx="51133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）烧开</a:t>
            </a:r>
            <a:r>
              <a:rPr lang="zh-CN" altLang="en-US" sz="3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一壶水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与烧开</a:t>
            </a:r>
            <a:r>
              <a:rPr lang="zh-CN" altLang="en-US" sz="3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半壶水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需要的热量一样多吗？</a:t>
            </a:r>
          </a:p>
        </p:txBody>
      </p:sp>
      <p:sp>
        <p:nvSpPr>
          <p:cNvPr id="209923" name="矩形 209922"/>
          <p:cNvSpPr/>
          <p:nvPr/>
        </p:nvSpPr>
        <p:spPr>
          <a:xfrm>
            <a:off x="1847850" y="2349500"/>
            <a:ext cx="51117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）把一壶水</a:t>
            </a:r>
            <a:r>
              <a:rPr lang="zh-CN" altLang="en-US" sz="3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烧开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与烧成</a:t>
            </a:r>
            <a:r>
              <a:rPr lang="zh-CN" altLang="en-US" sz="3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温水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需要的热量一样多吗？</a:t>
            </a:r>
          </a:p>
        </p:txBody>
      </p:sp>
      <p:sp>
        <p:nvSpPr>
          <p:cNvPr id="209924" name="矩形 209923"/>
          <p:cNvSpPr/>
          <p:nvPr/>
        </p:nvSpPr>
        <p:spPr>
          <a:xfrm>
            <a:off x="1919288" y="3716338"/>
            <a:ext cx="834707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水在温度升高时吸收的热量，跟水的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(m)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有关，跟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温度升高的度数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(Δt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</a:t>
            </a:r>
            <a:r>
              <a:rPr lang="zh-CN" altLang="en-US" sz="18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09926" name="图片 209925" descr="20065641118668"/>
          <p:cNvPicPr>
            <a:picLocks noChangeAspect="1"/>
          </p:cNvPicPr>
          <p:nvPr/>
        </p:nvPicPr>
        <p:blipFill>
          <a:blip r:embed="rId2"/>
          <a:srcRect l="15370" t="12973" r="7695"/>
          <a:stretch>
            <a:fillRect/>
          </a:stretch>
        </p:blipFill>
        <p:spPr>
          <a:xfrm>
            <a:off x="7385003" y="809436"/>
            <a:ext cx="3419475" cy="286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927" name="矩形 209926"/>
          <p:cNvSpPr/>
          <p:nvPr/>
        </p:nvSpPr>
        <p:spPr>
          <a:xfrm>
            <a:off x="3000375" y="4797425"/>
            <a:ext cx="45354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进一步思考</a:t>
            </a:r>
          </a:p>
        </p:txBody>
      </p:sp>
      <p:sp>
        <p:nvSpPr>
          <p:cNvPr id="209928" name="文本框 209927"/>
          <p:cNvSpPr txBox="1"/>
          <p:nvPr/>
        </p:nvSpPr>
        <p:spPr>
          <a:xfrm>
            <a:off x="2279650" y="5589588"/>
            <a:ext cx="749808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如果质量相同的</a:t>
            </a:r>
            <a:r>
              <a:rPr lang="zh-CN" altLang="en-US" sz="32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不同物质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，升高相同温度</a:t>
            </a:r>
          </a:p>
          <a:p>
            <a:pPr>
              <a:spcBef>
                <a:spcPct val="0"/>
              </a:spcBef>
              <a:buClrTx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时，它们吸收的热量是否也相同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27" grpId="0"/>
      <p:bldP spid="2099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文本框 211970"/>
          <p:cNvSpPr txBox="1"/>
          <p:nvPr/>
        </p:nvSpPr>
        <p:spPr>
          <a:xfrm>
            <a:off x="1919288" y="1196975"/>
            <a:ext cx="77057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、如何使物质的温度升高？</a:t>
            </a:r>
          </a:p>
        </p:txBody>
      </p:sp>
      <p:sp>
        <p:nvSpPr>
          <p:cNvPr id="211972" name="文本框 211971"/>
          <p:cNvSpPr txBox="1"/>
          <p:nvPr/>
        </p:nvSpPr>
        <p:spPr>
          <a:xfrm>
            <a:off x="2063433" y="3810318"/>
            <a:ext cx="24495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</a:pP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信息快递</a:t>
            </a:r>
          </a:p>
        </p:txBody>
      </p:sp>
      <p:sp>
        <p:nvSpPr>
          <p:cNvPr id="211973" name="文本框 211972"/>
          <p:cNvSpPr txBox="1"/>
          <p:nvPr/>
        </p:nvSpPr>
        <p:spPr>
          <a:xfrm>
            <a:off x="2063750" y="4437063"/>
            <a:ext cx="77057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如果加热方法完全相同，就可以认为单位时间内物质吸收的热量相同。</a:t>
            </a:r>
          </a:p>
        </p:txBody>
      </p:sp>
      <p:sp>
        <p:nvSpPr>
          <p:cNvPr id="211974" name="文本框 211973"/>
          <p:cNvSpPr txBox="1"/>
          <p:nvPr/>
        </p:nvSpPr>
        <p:spPr>
          <a:xfrm>
            <a:off x="1919288" y="2060575"/>
            <a:ext cx="82089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、如果改变加热方式会不会影响实验效果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文本框 212994"/>
          <p:cNvSpPr txBox="1"/>
          <p:nvPr/>
        </p:nvSpPr>
        <p:spPr>
          <a:xfrm>
            <a:off x="2351088" y="1412875"/>
            <a:ext cx="777716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方法一：保持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质量相同，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在加热时间（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吸收热量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）相同的情况下，观察物体升高的温度是否相同。</a:t>
            </a:r>
          </a:p>
        </p:txBody>
      </p:sp>
      <p:sp>
        <p:nvSpPr>
          <p:cNvPr id="212996" name="文本框 212995"/>
          <p:cNvSpPr txBox="1"/>
          <p:nvPr/>
        </p:nvSpPr>
        <p:spPr>
          <a:xfrm>
            <a:off x="2208213" y="3357563"/>
            <a:ext cx="777716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方法二：保持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质量相同，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升高相同的温度，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观察所需要的时间（吸收热量）是否相同。</a:t>
            </a:r>
          </a:p>
        </p:txBody>
      </p:sp>
      <p:sp>
        <p:nvSpPr>
          <p:cNvPr id="212997" name="文本框 212996"/>
          <p:cNvSpPr txBox="1"/>
          <p:nvPr/>
        </p:nvSpPr>
        <p:spPr>
          <a:xfrm>
            <a:off x="2135188" y="657543"/>
            <a:ext cx="82089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、如何比较两种物质吸热能力的差异？</a:t>
            </a:r>
          </a:p>
        </p:txBody>
      </p:sp>
      <p:sp>
        <p:nvSpPr>
          <p:cNvPr id="212998" name="文本框 212997"/>
          <p:cNvSpPr txBox="1"/>
          <p:nvPr/>
        </p:nvSpPr>
        <p:spPr>
          <a:xfrm>
            <a:off x="2279650" y="5013325"/>
            <a:ext cx="72723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、主要仪器：</a:t>
            </a:r>
          </a:p>
        </p:txBody>
      </p:sp>
      <p:sp>
        <p:nvSpPr>
          <p:cNvPr id="212999" name="矩形 212998"/>
          <p:cNvSpPr/>
          <p:nvPr/>
        </p:nvSpPr>
        <p:spPr>
          <a:xfrm>
            <a:off x="2424113" y="5949950"/>
            <a:ext cx="76327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相同的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热源、天平、温度计、秒表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  <p:bldP spid="212998" grpId="0"/>
      <p:bldP spid="2129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249" name="文本框 138248"/>
          <p:cNvSpPr txBox="1"/>
          <p:nvPr/>
        </p:nvSpPr>
        <p:spPr>
          <a:xfrm>
            <a:off x="1595438" y="5589588"/>
            <a:ext cx="9072562" cy="953135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质量相同，如果吸收相同的热量，谁升温更快？</a:t>
            </a:r>
          </a:p>
          <a:p>
            <a:pPr>
              <a:spcBef>
                <a:spcPct val="0"/>
              </a:spcBef>
            </a:pPr>
            <a:r>
              <a:rPr lang="zh-CN" altLang="en-US" sz="28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质量相同，要升高相同的温度，谁需要的时间更长？</a:t>
            </a:r>
            <a:endParaRPr lang="zh-CN" altLang="en-US" sz="2800" b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ontrols>
      <p:control spid="1035" name="ShockwaveFlash1" r:id="rId2" imgW="7272343" imgH="4679905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32" name="文本框 214031"/>
          <p:cNvSpPr txBox="1"/>
          <p:nvPr/>
        </p:nvSpPr>
        <p:spPr>
          <a:xfrm>
            <a:off x="2063750" y="3716338"/>
            <a:ext cx="7848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从实验中发现：水和煤油</a:t>
            </a:r>
            <a:r>
              <a:rPr lang="zh-CN" altLang="en-US" sz="2800" u="sng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的吸热能力更强</a:t>
            </a:r>
            <a:r>
              <a:rPr lang="zh-CN" altLang="en-US" sz="28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214018" name="文本框 214017"/>
          <p:cNvSpPr txBox="1"/>
          <p:nvPr/>
        </p:nvSpPr>
        <p:spPr>
          <a:xfrm>
            <a:off x="1992313" y="1125538"/>
            <a:ext cx="84248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这说明：质量相等的不同物质，在温度升高的度数相同时，吸收的热量</a:t>
            </a:r>
            <a:r>
              <a:rPr lang="en-US" altLang="zh-CN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（相同</a:t>
            </a:r>
            <a:r>
              <a:rPr lang="en-US" altLang="zh-CN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不同）。</a:t>
            </a:r>
            <a:endParaRPr lang="zh-CN" altLang="en-US" sz="320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021" name="文本框 214020"/>
          <p:cNvSpPr txBox="1"/>
          <p:nvPr/>
        </p:nvSpPr>
        <p:spPr>
          <a:xfrm>
            <a:off x="6600825" y="1628775"/>
            <a:ext cx="1447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022" name="文本框 214021"/>
          <p:cNvSpPr txBox="1"/>
          <p:nvPr/>
        </p:nvSpPr>
        <p:spPr>
          <a:xfrm>
            <a:off x="2855913" y="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endParaRPr b="0" dirty="0">
              <a:solidFill>
                <a:srgbClr val="FFFF00"/>
              </a:solidFill>
              <a:latin typeface="Times New Roman" panose="02020603050405020304" pitchFamily="2" charset="0"/>
              <a:ea typeface="华文新魏" pitchFamily="2" charset="-122"/>
            </a:endParaRPr>
          </a:p>
        </p:txBody>
      </p:sp>
      <p:sp>
        <p:nvSpPr>
          <p:cNvPr id="214027" name="文本框 214026"/>
          <p:cNvSpPr txBox="1"/>
          <p:nvPr/>
        </p:nvSpPr>
        <p:spPr>
          <a:xfrm>
            <a:off x="6120765" y="3716338"/>
            <a:ext cx="91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49" charset="-122"/>
              </a:rPr>
              <a:t>水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49" charset="-122"/>
            </a:endParaRPr>
          </a:p>
        </p:txBody>
      </p:sp>
      <p:sp>
        <p:nvSpPr>
          <p:cNvPr id="214028" name="文本框 214027"/>
          <p:cNvSpPr txBox="1"/>
          <p:nvPr/>
        </p:nvSpPr>
        <p:spPr>
          <a:xfrm>
            <a:off x="2208213" y="4508500"/>
            <a:ext cx="77771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比热容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就是比较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不同物质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吸热能力大小的物理量。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14029" name="文本框 214028"/>
          <p:cNvSpPr txBox="1"/>
          <p:nvPr/>
        </p:nvSpPr>
        <p:spPr>
          <a:xfrm>
            <a:off x="2135188" y="5661025"/>
            <a:ext cx="828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如何表示不同物质在这种性质上的差别呢？ </a:t>
            </a:r>
          </a:p>
        </p:txBody>
      </p:sp>
      <p:sp>
        <p:nvSpPr>
          <p:cNvPr id="214033" name="矩形 214032"/>
          <p:cNvSpPr/>
          <p:nvPr/>
        </p:nvSpPr>
        <p:spPr>
          <a:xfrm>
            <a:off x="2063750" y="2565400"/>
            <a:ext cx="81375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所以，物体吸收的热量不仅与物体的质量、物体温度的变化有关，还与物质的种类有关。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2" grpId="0"/>
      <p:bldP spid="214021" grpId="0"/>
      <p:bldP spid="214028" grpId="0"/>
      <p:bldP spid="214029" grpId="0"/>
      <p:bldP spid="2140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14550" y="1687513"/>
            <a:ext cx="7077075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　　经过科学测定，发现</a:t>
            </a:r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一般情况下，不同的物质，在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质量相等、升高温度相同时，吸收的热量不同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物质的这种性质，用物理量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比热容</a:t>
            </a:r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来表示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2135188" y="3625850"/>
            <a:ext cx="6985000" cy="1452563"/>
          </a:xfrm>
          <a:prstGeom prst="flowChartAlternateProcess">
            <a:avLst/>
          </a:prstGeom>
          <a:solidFill>
            <a:srgbClr val="00FFFF">
              <a:alpha val="28000"/>
            </a:srgbClr>
          </a:solidFill>
          <a:ln w="9525">
            <a:solidFill>
              <a:srgbClr val="3366FF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</a:t>
            </a: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一定质量的某种物质，在温度升高时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defRPr/>
            </a:pP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吸收的热量与它的质量和升高的温度乘积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defRPr/>
            </a:pP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之比，叫做这种物质的</a:t>
            </a:r>
            <a:r>
              <a:rPr 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比热容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7891" name="TextBox 5"/>
          <p:cNvSpPr>
            <a:spLocks noChangeArrowheads="1"/>
          </p:cNvSpPr>
          <p:nvPr/>
        </p:nvSpPr>
        <p:spPr bwMode="auto">
          <a:xfrm>
            <a:off x="2135188" y="5354638"/>
            <a:ext cx="6985000" cy="1056265"/>
          </a:xfrm>
          <a:prstGeom prst="roundRect">
            <a:avLst>
              <a:gd name="adj" fmla="val 16667"/>
            </a:avLst>
          </a:prstGeom>
          <a:solidFill>
            <a:srgbClr val="66FF33">
              <a:alpha val="30196"/>
            </a:srgbClr>
          </a:solidFill>
          <a:ln w="28575">
            <a:solidFill>
              <a:srgbClr val="66FF33"/>
            </a:solidFill>
            <a:round/>
          </a:ln>
        </p:spPr>
        <p:txBody>
          <a:bodyPr>
            <a:spAutoFit/>
          </a:bodyPr>
          <a:lstStyle/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比热容用符号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c </a:t>
            </a:r>
            <a:r>
              <a:rPr lang="zh-CN" altLang="zh-CN" sz="2800" b="1" i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 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表示，它的单位是焦每千克摄氏度，符号是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J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/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(kg · 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℃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)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351088" y="817563"/>
            <a:ext cx="5467350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、什么是比热容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 bldLvl="0" animBg="1"/>
      <p:bldP spid="37891" grpId="0" bldLvl="0" animBg="1"/>
      <p:bldP spid="1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1294</Words>
  <Application>WPS 演示</Application>
  <PresentationFormat>自定义</PresentationFormat>
  <Paragraphs>158</Paragraphs>
  <Slides>22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课堂小结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425</cp:revision>
  <dcterms:created xsi:type="dcterms:W3CDTF">2013-07-01T03:05:00Z</dcterms:created>
  <dcterms:modified xsi:type="dcterms:W3CDTF">2019-08-29T23:32:02Z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