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73" r:id="rId2"/>
    <p:sldId id="327" r:id="rId3"/>
    <p:sldId id="299" r:id="rId4"/>
    <p:sldId id="285" r:id="rId5"/>
    <p:sldId id="339" r:id="rId6"/>
    <p:sldId id="308" r:id="rId7"/>
    <p:sldId id="338" r:id="rId8"/>
    <p:sldId id="311" r:id="rId9"/>
    <p:sldId id="337" r:id="rId10"/>
    <p:sldId id="312" r:id="rId11"/>
    <p:sldId id="326" r:id="rId12"/>
    <p:sldId id="328" r:id="rId13"/>
    <p:sldId id="329" r:id="rId14"/>
    <p:sldId id="330" r:id="rId15"/>
    <p:sldId id="331" r:id="rId16"/>
    <p:sldId id="336" r:id="rId17"/>
    <p:sldId id="301" r:id="rId18"/>
    <p:sldId id="300" r:id="rId19"/>
    <p:sldId id="313" r:id="rId20"/>
    <p:sldId id="314" r:id="rId21"/>
    <p:sldId id="315" r:id="rId22"/>
    <p:sldId id="335" r:id="rId23"/>
    <p:sldId id="303" r:id="rId24"/>
    <p:sldId id="302" r:id="rId25"/>
    <p:sldId id="307" r:id="rId26"/>
    <p:sldId id="317" r:id="rId27"/>
    <p:sldId id="319" r:id="rId28"/>
    <p:sldId id="320" r:id="rId29"/>
    <p:sldId id="321" r:id="rId30"/>
    <p:sldId id="334" r:id="rId31"/>
    <p:sldId id="322" r:id="rId32"/>
    <p:sldId id="332" r:id="rId33"/>
    <p:sldId id="333" r:id="rId34"/>
    <p:sldId id="325" r:id="rId35"/>
    <p:sldId id="340" r:id="rId3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6" autoAdjust="0"/>
    <p:restoredTop sz="98120" autoAdjust="0"/>
  </p:normalViewPr>
  <p:slideViewPr>
    <p:cSldViewPr snapToGrid="0">
      <p:cViewPr varScale="1">
        <p:scale>
          <a:sx n="150" d="100"/>
          <a:sy n="150" d="100"/>
        </p:scale>
        <p:origin x="-93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package" Target="../embeddings/Microsoft_Word___3.docx"/></Relationships>
</file>

<file path=ppt/slides/_rels/slide11.xml.rels><?xml version="1.0" encoding="UTF-8" standalone="yes"?>
<Relationships xmlns="http://schemas.openxmlformats.org/package/2006/relationships"><Relationship Id="rId8" Type="http://schemas.openxmlformats.org/officeDocument/2006/relationships/package" Target="../embeddings/Microsoft_Word___5.docx"/><Relationship Id="rId3" Type="http://schemas.openxmlformats.org/officeDocument/2006/relationships/image" Target="../media/image6.jpeg"/><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4.emf"/><Relationship Id="rId5" Type="http://schemas.openxmlformats.org/officeDocument/2006/relationships/package" Target="../embeddings/Microsoft_Word___4.docx"/><Relationship Id="rId4" Type="http://schemas.openxmlformats.org/officeDocument/2006/relationships/oleObject" Target="../embeddings/oleObject4.bin"/><Relationship Id="rId9"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emf"/><Relationship Id="rId5" Type="http://schemas.openxmlformats.org/officeDocument/2006/relationships/package" Target="../embeddings/Microsoft_Word___6.docx"/><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3.emf"/><Relationship Id="rId4" Type="http://schemas.openxmlformats.org/officeDocument/2006/relationships/package" Target="../embeddings/Microsoft_Word___7.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4.emf"/><Relationship Id="rId4" Type="http://schemas.openxmlformats.org/officeDocument/2006/relationships/package" Target="../embeddings/Microsoft_Word___8.docx"/></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6.emf"/><Relationship Id="rId4" Type="http://schemas.openxmlformats.org/officeDocument/2006/relationships/package" Target="../embeddings/Microsoft_Word___9.docx"/></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17.emf"/><Relationship Id="rId4" Type="http://schemas.openxmlformats.org/officeDocument/2006/relationships/package" Target="../embeddings/Microsoft_Word___10.docx"/></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16.emf"/><Relationship Id="rId5" Type="http://schemas.openxmlformats.org/officeDocument/2006/relationships/package" Target="../embeddings/Microsoft_Word___11.docx"/><Relationship Id="rId4" Type="http://schemas.openxmlformats.org/officeDocument/2006/relationships/oleObject" Target="../embeddings/oleObject11.bin"/></Relationships>
</file>

<file path=ppt/slides/_rels/slide3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22.emf"/><Relationship Id="rId5" Type="http://schemas.openxmlformats.org/officeDocument/2006/relationships/package" Target="../embeddings/Microsoft_Word___12.docx"/><Relationship Id="rId4" Type="http://schemas.openxmlformats.org/officeDocument/2006/relationships/oleObject" Target="../embeddings/oleObject12.bin"/></Relationships>
</file>

<file path=ppt/slides/_rels/slide3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23.emf"/><Relationship Id="rId5" Type="http://schemas.openxmlformats.org/officeDocument/2006/relationships/package" Target="../embeddings/Microsoft_Word___13.docx"/><Relationship Id="rId4" Type="http://schemas.openxmlformats.org/officeDocument/2006/relationships/oleObject" Target="../embeddings/oleObject13.bin"/></Relationships>
</file>

<file path=ppt/slides/_rels/slide3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25.emf"/><Relationship Id="rId5" Type="http://schemas.openxmlformats.org/officeDocument/2006/relationships/package" Target="../embeddings/Microsoft_Word___14.docx"/><Relationship Id="rId4" Type="http://schemas.openxmlformats.org/officeDocument/2006/relationships/oleObject" Target="../embeddings/oleObject14.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Word___1.docx"/></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package" Target="../embeddings/Microsoft_Word___2.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xmlns="" id="{80A6C559-DA15-4C3F-8A8E-5BE44F54E11B}"/>
              </a:ext>
            </a:extLst>
          </p:cNvPr>
          <p:cNvSpPr txBox="1"/>
          <p:nvPr/>
        </p:nvSpPr>
        <p:spPr>
          <a:xfrm>
            <a:off x="2022320" y="1854304"/>
            <a:ext cx="5202313" cy="681139"/>
          </a:xfrm>
          <a:prstGeom prst="rect">
            <a:avLst/>
          </a:prstGeom>
          <a:noFill/>
        </p:spPr>
        <p:txBody>
          <a:bodyPr wrap="none" lIns="36000" tIns="36000" rIns="36000" bIns="36000" rtlCol="0">
            <a:spAutoFit/>
          </a:bodyPr>
          <a:lstStyle/>
          <a:p>
            <a:pPr>
              <a:lnSpc>
                <a:spcPct val="120000"/>
              </a:lnSpc>
            </a:pPr>
            <a:r>
              <a:rPr lang="zh-CN" altLang="en-US" sz="3600" b="1" spc="100" dirty="0" smtClean="0">
                <a:solidFill>
                  <a:srgbClr val="409E8A"/>
                </a:solidFill>
                <a:latin typeface="微软雅黑" panose="020B0503020204020204" pitchFamily="34" charset="-122"/>
                <a:ea typeface="微软雅黑" panose="020B0503020204020204" pitchFamily="34" charset="-122"/>
              </a:rPr>
              <a:t>第五章</a:t>
            </a:r>
            <a:r>
              <a:rPr lang="zh-CN" altLang="en-US" sz="3600" b="1" spc="100" dirty="0">
                <a:latin typeface="微软雅黑" panose="020B0503020204020204" pitchFamily="34" charset="-122"/>
                <a:ea typeface="微软雅黑" panose="020B0503020204020204" pitchFamily="34" charset="-122"/>
              </a:rPr>
              <a:t>　</a:t>
            </a:r>
            <a:r>
              <a:rPr lang="zh-CN" altLang="en-US" sz="3600" b="1" dirty="0" smtClean="0">
                <a:solidFill>
                  <a:schemeClr val="tx1">
                    <a:lumMod val="75000"/>
                    <a:lumOff val="25000"/>
                  </a:schemeClr>
                </a:solidFill>
                <a:latin typeface="微软雅黑" pitchFamily="34" charset="-122"/>
                <a:ea typeface="微软雅黑" pitchFamily="34" charset="-122"/>
              </a:rPr>
              <a:t>我们周围的物质</a:t>
            </a:r>
            <a:endParaRPr lang="zh-CN" altLang="en-US" sz="36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 xmlns:a16="http://schemas.microsoft.com/office/drawing/2014/main"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874602" cy="1734697"/>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鉴别物质与选择材料：</a:t>
            </a:r>
            <a:r>
              <a:rPr lang="zh-CN" altLang="en-US" dirty="0" smtClean="0"/>
              <a:t>（</a:t>
            </a:r>
            <a:r>
              <a:rPr lang="en-US" dirty="0" smtClean="0"/>
              <a:t>1</a:t>
            </a:r>
            <a:r>
              <a:rPr lang="zh-CN" altLang="en-US" dirty="0" smtClean="0"/>
              <a:t>）测定物质的密度并通过查密度表来</a:t>
            </a:r>
            <a:r>
              <a:rPr lang="zh-CN" altLang="en-US" u="sng" dirty="0" smtClean="0"/>
              <a:t>　　　　</a:t>
            </a:r>
            <a:r>
              <a:rPr lang="zh-CN" altLang="en-US" dirty="0" smtClean="0"/>
              <a:t>物质；（</a:t>
            </a:r>
            <a:r>
              <a:rPr lang="en-US" dirty="0" smtClean="0"/>
              <a:t>2</a:t>
            </a:r>
            <a:r>
              <a:rPr lang="zh-CN" altLang="en-US" dirty="0" smtClean="0"/>
              <a:t>）根据制造的需要选用密度</a:t>
            </a:r>
            <a:r>
              <a:rPr lang="zh-CN" altLang="en-US" u="sng" dirty="0" smtClean="0"/>
              <a:t>　　　　</a:t>
            </a:r>
            <a:r>
              <a:rPr lang="zh-CN" altLang="en-US" dirty="0" smtClean="0"/>
              <a:t>的铅作为密度计中的配重，用密度</a:t>
            </a:r>
            <a:r>
              <a:rPr lang="zh-CN" altLang="en-US" u="sng" dirty="0" smtClean="0"/>
              <a:t>　　　　</a:t>
            </a:r>
            <a:r>
              <a:rPr lang="zh-CN" altLang="en-US" dirty="0" smtClean="0"/>
              <a:t>的铝合金作为航空材料等。</a:t>
            </a:r>
            <a:r>
              <a:rPr lang="en-US" dirty="0" smtClean="0"/>
              <a:t> </a:t>
            </a:r>
            <a:endParaRPr lang="zh-CN" altLang="en-US" dirty="0" smtClean="0"/>
          </a:p>
          <a:p>
            <a:pPr algn="just">
              <a:lnSpc>
                <a:spcPct val="150000"/>
              </a:lnSpc>
            </a:pPr>
            <a:r>
              <a:rPr lang="en-US" b="1" dirty="0" smtClean="0"/>
              <a:t>2.</a:t>
            </a:r>
            <a:r>
              <a:rPr lang="zh-CN" altLang="en-US" b="1" dirty="0" smtClean="0"/>
              <a:t>计算物体的质量和体积：</a:t>
            </a:r>
            <a:r>
              <a:rPr lang="en-US" dirty="0" smtClean="0"/>
              <a:t>m=</a:t>
            </a:r>
            <a:r>
              <a:rPr lang="zh-CN" altLang="en-US" u="sng" dirty="0" smtClean="0"/>
              <a:t>　　　</a:t>
            </a:r>
            <a:r>
              <a:rPr lang="zh-CN" altLang="en-US" dirty="0" smtClean="0"/>
              <a:t>，</a:t>
            </a:r>
            <a:r>
              <a:rPr lang="en-US" dirty="0" smtClean="0"/>
              <a:t>V=</a:t>
            </a:r>
            <a:r>
              <a:rPr lang="zh-CN" altLang="en-US" u="sng" dirty="0" smtClean="0"/>
              <a:t>　　　</a:t>
            </a:r>
            <a:r>
              <a:rPr lang="zh-CN" altLang="en-US" dirty="0" smtClean="0"/>
              <a:t>。</a:t>
            </a:r>
            <a:r>
              <a:rPr lang="en-US" dirty="0" smtClean="0"/>
              <a:t> </a:t>
            </a:r>
            <a:endParaRPr lang="zh-CN" altLang="en-US" dirty="0" smtClean="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7755700" y="680319"/>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鉴别</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考点四　密度知识的应用</a:t>
            </a:r>
            <a:endParaRPr lang="zh-CN" altLang="en-US" sz="2000" b="1" dirty="0">
              <a:solidFill>
                <a:srgbClr val="409E8A"/>
              </a:solidFill>
            </a:endParaRPr>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4811268" y="1077852"/>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大</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1414567" y="1478942"/>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小</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矩形 17"/>
          <p:cNvSpPr/>
          <p:nvPr/>
        </p:nvSpPr>
        <p:spPr>
          <a:xfrm>
            <a:off x="4023383" y="1938535"/>
            <a:ext cx="503664" cy="369332"/>
          </a:xfrm>
          <a:prstGeom prst="rect">
            <a:avLst/>
          </a:prstGeom>
        </p:spPr>
        <p:txBody>
          <a:bodyPr wrap="none">
            <a:spAutoFit/>
          </a:bodyPr>
          <a:lstStyle/>
          <a:p>
            <a:r>
              <a:rPr lang="en-US" b="1" dirty="0" err="1" smtClean="0">
                <a:solidFill>
                  <a:srgbClr val="C00000"/>
                </a:solidFill>
              </a:rPr>
              <a:t>ρV</a:t>
            </a:r>
            <a:endParaRPr lang="zh-CN" altLang="en-US" b="1" dirty="0">
              <a:solidFill>
                <a:srgbClr val="C00000"/>
              </a:solidFill>
            </a:endParaRPr>
          </a:p>
        </p:txBody>
      </p:sp>
      <p:graphicFrame>
        <p:nvGraphicFramePr>
          <p:cNvPr id="19457" name="Object 1"/>
          <p:cNvGraphicFramePr>
            <a:graphicFrameLocks noChangeAspect="1"/>
          </p:cNvGraphicFramePr>
          <p:nvPr/>
        </p:nvGraphicFramePr>
        <p:xfrm>
          <a:off x="5344346" y="1741216"/>
          <a:ext cx="431800" cy="588963"/>
        </p:xfrm>
        <a:graphic>
          <a:graphicData uri="http://schemas.openxmlformats.org/presentationml/2006/ole">
            <mc:AlternateContent xmlns:mc="http://schemas.openxmlformats.org/markup-compatibility/2006">
              <mc:Choice xmlns:v="urn:schemas-microsoft-com:vml" Requires="v">
                <p:oleObj spid="_x0000_s19459" name="文档" r:id="rId4" imgW="436169" imgH="594360" progId="Office12.wps.Document.8">
                  <p:embed/>
                </p:oleObj>
              </mc:Choice>
              <mc:Fallback>
                <p:oleObj name="文档" r:id="rId4" imgW="436169"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4346" y="1741216"/>
                        <a:ext cx="431800"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457"/>
                                        </p:tgtEl>
                                        <p:attrNameLst>
                                          <p:attrName>style.visibility</p:attrName>
                                        </p:attrNameLst>
                                      </p:cBhvr>
                                      <p:to>
                                        <p:strVal val="visible"/>
                                      </p:to>
                                    </p:set>
                                    <p:animEffect transition="in" filter="fade">
                                      <p:cBhvr>
                                        <p:cTn id="27" dur="500"/>
                                        <p:tgtEl>
                                          <p:spTgt spid="194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6" grpId="0"/>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矩形 31"/>
          <p:cNvSpPr/>
          <p:nvPr/>
        </p:nvSpPr>
        <p:spPr>
          <a:xfrm>
            <a:off x="744874" y="240421"/>
            <a:ext cx="7829950" cy="4662815"/>
          </a:xfrm>
          <a:prstGeom prst="rect">
            <a:avLst/>
          </a:prstGeom>
        </p:spPr>
        <p:txBody>
          <a:bodyPr wrap="square">
            <a:spAutoFit/>
          </a:bodyPr>
          <a:lstStyle/>
          <a:p>
            <a:pPr algn="just">
              <a:lnSpc>
                <a:spcPct val="150000"/>
              </a:lnSpc>
            </a:pPr>
            <a:r>
              <a:rPr lang="en-US" b="1" dirty="0" smtClean="0"/>
              <a:t>3.</a:t>
            </a:r>
            <a:r>
              <a:rPr lang="zh-CN" altLang="en-US" b="1" dirty="0" smtClean="0"/>
              <a:t>测量物质的密度</a:t>
            </a:r>
            <a:r>
              <a:rPr lang="zh-CN" altLang="en-US" dirty="0" smtClean="0"/>
              <a:t>（原理：</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1</a:t>
            </a:r>
            <a:r>
              <a:rPr lang="zh-CN" altLang="en-US" dirty="0" smtClean="0"/>
              <a:t>）测量液体的密度：（如图</a:t>
            </a:r>
            <a:r>
              <a:rPr lang="en-US" dirty="0" smtClean="0"/>
              <a:t>5-1</a:t>
            </a:r>
            <a:r>
              <a:rPr lang="zh-CN" altLang="en-US" dirty="0" smtClean="0"/>
              <a:t>所示）</a:t>
            </a:r>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r>
              <a:rPr lang="zh-CN" altLang="en-US" dirty="0" smtClean="0"/>
              <a:t>步骤：</a:t>
            </a:r>
          </a:p>
          <a:p>
            <a:pPr algn="just">
              <a:lnSpc>
                <a:spcPct val="150000"/>
              </a:lnSpc>
            </a:pPr>
            <a:r>
              <a:rPr lang="en-US" dirty="0" smtClean="0"/>
              <a:t>①</a:t>
            </a:r>
            <a:r>
              <a:rPr lang="zh-CN" altLang="en-US" dirty="0" smtClean="0"/>
              <a:t>用天平测出被测液体和烧杯的总质量记为</a:t>
            </a:r>
            <a:r>
              <a:rPr lang="en-US" dirty="0" smtClean="0"/>
              <a:t>m</a:t>
            </a:r>
            <a:r>
              <a:rPr lang="en-US" baseline="-25000" dirty="0" smtClean="0"/>
              <a:t>1</a:t>
            </a:r>
            <a:r>
              <a:rPr lang="en-US" dirty="0" smtClean="0"/>
              <a:t> </a:t>
            </a:r>
            <a:r>
              <a:rPr lang="zh-CN" altLang="en-US" dirty="0" smtClean="0"/>
              <a:t>；</a:t>
            </a:r>
          </a:p>
          <a:p>
            <a:pPr algn="just">
              <a:lnSpc>
                <a:spcPct val="150000"/>
              </a:lnSpc>
            </a:pPr>
            <a:r>
              <a:rPr lang="en-US" dirty="0" smtClean="0"/>
              <a:t>②</a:t>
            </a:r>
            <a:r>
              <a:rPr lang="zh-CN" altLang="en-US" dirty="0" smtClean="0"/>
              <a:t>把烧杯中的适量液体倒入量筒中并读出其体积，记为</a:t>
            </a:r>
            <a:r>
              <a:rPr lang="en-US" dirty="0" smtClean="0"/>
              <a:t>V</a:t>
            </a:r>
            <a:r>
              <a:rPr lang="zh-CN" altLang="en-US" dirty="0" smtClean="0"/>
              <a:t>；</a:t>
            </a:r>
          </a:p>
          <a:p>
            <a:pPr algn="just">
              <a:lnSpc>
                <a:spcPct val="150000"/>
              </a:lnSpc>
            </a:pPr>
            <a:r>
              <a:rPr lang="en-US" dirty="0" smtClean="0"/>
              <a:t>③</a:t>
            </a:r>
            <a:r>
              <a:rPr lang="zh-CN" altLang="en-US" dirty="0" smtClean="0"/>
              <a:t>用天平测出剩余液体和烧杯的总质量记为</a:t>
            </a:r>
            <a:r>
              <a:rPr lang="en-US" dirty="0" smtClean="0"/>
              <a:t>m</a:t>
            </a:r>
            <a:r>
              <a:rPr lang="en-US" baseline="-25000" dirty="0" smtClean="0"/>
              <a:t>2</a:t>
            </a:r>
            <a:r>
              <a:rPr lang="zh-CN" altLang="en-US" dirty="0" smtClean="0"/>
              <a:t>；</a:t>
            </a:r>
          </a:p>
          <a:p>
            <a:pPr algn="just">
              <a:lnSpc>
                <a:spcPct val="150000"/>
              </a:lnSpc>
            </a:pPr>
            <a:r>
              <a:rPr lang="en-US" dirty="0" smtClean="0"/>
              <a:t>④</a:t>
            </a:r>
            <a:r>
              <a:rPr lang="zh-CN" altLang="en-US" dirty="0" smtClean="0"/>
              <a:t>密度表达式：</a:t>
            </a:r>
            <a:r>
              <a:rPr lang="zh-CN" altLang="en-US" u="sng" dirty="0" smtClean="0"/>
              <a:t>　　　　　　　</a:t>
            </a:r>
            <a:r>
              <a:rPr lang="zh-CN" altLang="en-US" dirty="0" smtClean="0"/>
              <a:t>。</a:t>
            </a:r>
            <a:r>
              <a:rPr lang="en-US" dirty="0" smtClean="0"/>
              <a:t> </a:t>
            </a:r>
            <a:endParaRPr lang="zh-CN" altLang="en-US" dirty="0"/>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pic>
        <p:nvPicPr>
          <p:cNvPr id="13" name="G143.eps" descr="id:2147500210;FounderCES"/>
          <p:cNvPicPr/>
          <p:nvPr/>
        </p:nvPicPr>
        <p:blipFill>
          <a:blip r:embed="rId3" cstate="print"/>
          <a:stretch>
            <a:fillRect/>
          </a:stretch>
        </p:blipFill>
        <p:spPr>
          <a:xfrm>
            <a:off x="2199628" y="1267152"/>
            <a:ext cx="5337926" cy="1318391"/>
          </a:xfrm>
          <a:prstGeom prst="rect">
            <a:avLst/>
          </a:prstGeom>
        </p:spPr>
      </p:pic>
      <p:sp>
        <p:nvSpPr>
          <p:cNvPr id="14" name="矩形 13"/>
          <p:cNvSpPr/>
          <p:nvPr/>
        </p:nvSpPr>
        <p:spPr>
          <a:xfrm>
            <a:off x="7797081" y="2220535"/>
            <a:ext cx="652743" cy="307777"/>
          </a:xfrm>
          <a:prstGeom prst="rect">
            <a:avLst/>
          </a:prstGeom>
        </p:spPr>
        <p:txBody>
          <a:bodyPr wrap="none">
            <a:spAutoFit/>
          </a:bodyPr>
          <a:lstStyle/>
          <a:p>
            <a:r>
              <a:rPr lang="zh-CN" altLang="en-US" sz="1400" dirty="0" smtClean="0"/>
              <a:t>图</a:t>
            </a:r>
            <a:r>
              <a:rPr lang="en-US" sz="1400" dirty="0" smtClean="0"/>
              <a:t>5-1</a:t>
            </a:r>
            <a:endParaRPr lang="zh-CN" altLang="en-US" sz="1400" dirty="0"/>
          </a:p>
        </p:txBody>
      </p:sp>
      <p:graphicFrame>
        <p:nvGraphicFramePr>
          <p:cNvPr id="18433" name="Object 1"/>
          <p:cNvGraphicFramePr>
            <a:graphicFrameLocks noChangeAspect="1"/>
          </p:cNvGraphicFramePr>
          <p:nvPr/>
        </p:nvGraphicFramePr>
        <p:xfrm>
          <a:off x="3809836" y="83757"/>
          <a:ext cx="677862" cy="588963"/>
        </p:xfrm>
        <a:graphic>
          <a:graphicData uri="http://schemas.openxmlformats.org/presentationml/2006/ole">
            <mc:AlternateContent xmlns:mc="http://schemas.openxmlformats.org/markup-compatibility/2006">
              <mc:Choice xmlns:v="urn:schemas-microsoft-com:vml" Requires="v">
                <p:oleObj spid="_x0000_s18437" name="文档" r:id="rId5" imgW="682447" imgH="594360" progId="Office12.wps.Document.8">
                  <p:embed/>
                </p:oleObj>
              </mc:Choice>
              <mc:Fallback>
                <p:oleObj name="文档" r:id="rId5" imgW="682447" imgH="594360"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09836" y="83757"/>
                        <a:ext cx="677862"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4" name="Object 2"/>
          <p:cNvGraphicFramePr>
            <a:graphicFrameLocks noChangeAspect="1"/>
          </p:cNvGraphicFramePr>
          <p:nvPr/>
        </p:nvGraphicFramePr>
        <p:xfrm>
          <a:off x="2710133" y="4183337"/>
          <a:ext cx="1055687" cy="588963"/>
        </p:xfrm>
        <a:graphic>
          <a:graphicData uri="http://schemas.openxmlformats.org/presentationml/2006/ole">
            <mc:AlternateContent xmlns:mc="http://schemas.openxmlformats.org/markup-compatibility/2006">
              <mc:Choice xmlns:v="urn:schemas-microsoft-com:vml" Requires="v">
                <p:oleObj spid="_x0000_s18438" name="文档" r:id="rId8" imgW="1061009" imgH="594360" progId="Office12.wps.Document.8">
                  <p:embed/>
                </p:oleObj>
              </mc:Choice>
              <mc:Fallback>
                <p:oleObj name="文档" r:id="rId8" imgW="1061009" imgH="594360" progId="Office12.wps.Document.8">
                  <p:embed/>
                  <p:pic>
                    <p:nvPicPr>
                      <p:cNvPr id="0"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10133" y="4183337"/>
                        <a:ext cx="1055687"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fade">
                                      <p:cBhvr>
                                        <p:cTn id="7" dur="5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434"/>
                                        </p:tgtEl>
                                        <p:attrNameLst>
                                          <p:attrName>style.visibility</p:attrName>
                                        </p:attrNameLst>
                                      </p:cBhvr>
                                      <p:to>
                                        <p:strVal val="visible"/>
                                      </p:to>
                                    </p:set>
                                    <p:animEffect transition="in" filter="fade">
                                      <p:cBhvr>
                                        <p:cTn id="12"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685835" y="245210"/>
            <a:ext cx="7874602" cy="4643185"/>
          </a:xfrm>
          <a:prstGeom prst="rect">
            <a:avLst/>
          </a:prstGeom>
          <a:noFill/>
        </p:spPr>
        <p:txBody>
          <a:bodyPr wrap="square" lIns="36000" tIns="36000" rIns="36000" bIns="36000" rtlCol="0">
            <a:spAutoFit/>
          </a:bodyPr>
          <a:lstStyle/>
          <a:p>
            <a:pPr algn="just">
              <a:lnSpc>
                <a:spcPct val="150000"/>
              </a:lnSpc>
            </a:pPr>
            <a:r>
              <a:rPr lang="zh-CN" altLang="en-US" dirty="0" smtClean="0"/>
              <a:t>（</a:t>
            </a:r>
            <a:r>
              <a:rPr lang="en-US" dirty="0" smtClean="0"/>
              <a:t>2</a:t>
            </a:r>
            <a:r>
              <a:rPr lang="zh-CN" altLang="en-US" dirty="0" smtClean="0"/>
              <a:t>）测量固体的密度：（如图</a:t>
            </a:r>
            <a:r>
              <a:rPr lang="en-US" dirty="0" smtClean="0"/>
              <a:t>5-2</a:t>
            </a:r>
            <a:r>
              <a:rPr lang="zh-CN" altLang="en-US" dirty="0" smtClean="0"/>
              <a:t>所示）</a:t>
            </a:r>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r>
              <a:rPr lang="zh-CN" altLang="en-US" sz="1400" dirty="0" smtClean="0"/>
              <a:t>                          图</a:t>
            </a:r>
            <a:r>
              <a:rPr lang="en-US" sz="1400" dirty="0" smtClean="0"/>
              <a:t>5-2</a:t>
            </a:r>
            <a:endParaRPr lang="zh-CN" altLang="en-US" sz="1400" dirty="0" smtClean="0"/>
          </a:p>
          <a:p>
            <a:pPr algn="just">
              <a:lnSpc>
                <a:spcPct val="150000"/>
              </a:lnSpc>
            </a:pPr>
            <a:r>
              <a:rPr lang="zh-CN" altLang="en-US" dirty="0" smtClean="0"/>
              <a:t>步骤：</a:t>
            </a:r>
          </a:p>
          <a:p>
            <a:pPr algn="just">
              <a:lnSpc>
                <a:spcPct val="150000"/>
              </a:lnSpc>
            </a:pPr>
            <a:r>
              <a:rPr lang="en-US" dirty="0" smtClean="0"/>
              <a:t>①</a:t>
            </a:r>
            <a:r>
              <a:rPr lang="zh-CN" altLang="en-US" dirty="0" smtClean="0"/>
              <a:t>用天平测出石块的质量记为</a:t>
            </a:r>
            <a:r>
              <a:rPr lang="en-US" dirty="0" smtClean="0"/>
              <a:t>m</a:t>
            </a:r>
            <a:r>
              <a:rPr lang="zh-CN" altLang="en-US" dirty="0" smtClean="0"/>
              <a:t>；</a:t>
            </a:r>
          </a:p>
          <a:p>
            <a:pPr algn="just">
              <a:lnSpc>
                <a:spcPct val="150000"/>
              </a:lnSpc>
            </a:pPr>
            <a:r>
              <a:rPr lang="en-US" dirty="0" smtClean="0"/>
              <a:t>②</a:t>
            </a:r>
            <a:r>
              <a:rPr lang="zh-CN" altLang="en-US" dirty="0" smtClean="0"/>
              <a:t>用烧杯和滴管向量筒内添加适量的水，并读出量筒中水的体积，记为</a:t>
            </a:r>
            <a:r>
              <a:rPr lang="en-US" dirty="0" smtClean="0"/>
              <a:t>V</a:t>
            </a:r>
            <a:r>
              <a:rPr lang="en-US" baseline="-25000" dirty="0" smtClean="0"/>
              <a:t>1</a:t>
            </a:r>
            <a:r>
              <a:rPr lang="zh-CN" altLang="en-US" dirty="0" smtClean="0"/>
              <a:t>；</a:t>
            </a:r>
          </a:p>
          <a:p>
            <a:pPr algn="just">
              <a:lnSpc>
                <a:spcPct val="150000"/>
              </a:lnSpc>
            </a:pPr>
            <a:r>
              <a:rPr lang="en-US" dirty="0" smtClean="0"/>
              <a:t>③</a:t>
            </a:r>
            <a:r>
              <a:rPr lang="zh-CN" altLang="en-US" dirty="0" smtClean="0"/>
              <a:t>用细线系牢石块，然后把石块完全浸入量筒内的水中，读出水和石块的总体积，记为</a:t>
            </a:r>
            <a:r>
              <a:rPr lang="en-US" dirty="0" smtClean="0"/>
              <a:t>V</a:t>
            </a:r>
            <a:r>
              <a:rPr lang="en-US" baseline="-25000" dirty="0" smtClean="0"/>
              <a:t>2</a:t>
            </a:r>
            <a:r>
              <a:rPr lang="zh-CN" altLang="en-US" dirty="0" smtClean="0"/>
              <a:t>；</a:t>
            </a:r>
          </a:p>
          <a:p>
            <a:pPr algn="just">
              <a:lnSpc>
                <a:spcPct val="150000"/>
              </a:lnSpc>
            </a:pPr>
            <a:r>
              <a:rPr lang="en-US" dirty="0" smtClean="0"/>
              <a:t>④</a:t>
            </a:r>
            <a:r>
              <a:rPr lang="zh-CN" altLang="en-US" dirty="0" smtClean="0"/>
              <a:t>密度表达式：</a:t>
            </a:r>
            <a:r>
              <a:rPr lang="zh-CN" altLang="en-US" u="sng" dirty="0" smtClean="0"/>
              <a:t>　　　　　　　</a:t>
            </a:r>
            <a:r>
              <a:rPr lang="zh-CN" altLang="en-US" dirty="0" smtClean="0"/>
              <a:t>。</a:t>
            </a:r>
            <a:r>
              <a:rPr lang="en-US" dirty="0" smtClean="0"/>
              <a:t> </a:t>
            </a:r>
            <a:endParaRPr lang="zh-CN" altLang="en-US" dirty="0"/>
          </a:p>
        </p:txBody>
      </p:sp>
      <p:pic>
        <p:nvPicPr>
          <p:cNvPr id="10" name="G144.eps" descr="id:2147500217;FounderCES"/>
          <p:cNvPicPr/>
          <p:nvPr/>
        </p:nvPicPr>
        <p:blipFill>
          <a:blip r:embed="rId3" cstate="print"/>
          <a:stretch>
            <a:fillRect/>
          </a:stretch>
        </p:blipFill>
        <p:spPr>
          <a:xfrm>
            <a:off x="2692419" y="734782"/>
            <a:ext cx="4510037" cy="1388307"/>
          </a:xfrm>
          <a:prstGeom prst="rect">
            <a:avLst/>
          </a:prstGeom>
        </p:spPr>
      </p:pic>
      <p:graphicFrame>
        <p:nvGraphicFramePr>
          <p:cNvPr id="45058" name="Object 2"/>
          <p:cNvGraphicFramePr>
            <a:graphicFrameLocks noChangeAspect="1"/>
          </p:cNvGraphicFramePr>
          <p:nvPr/>
        </p:nvGraphicFramePr>
        <p:xfrm>
          <a:off x="2559104" y="4046701"/>
          <a:ext cx="1477962" cy="685800"/>
        </p:xfrm>
        <a:graphic>
          <a:graphicData uri="http://schemas.openxmlformats.org/presentationml/2006/ole">
            <mc:AlternateContent xmlns:mc="http://schemas.openxmlformats.org/markup-compatibility/2006">
              <mc:Choice xmlns:v="urn:schemas-microsoft-com:vml" Requires="v">
                <p:oleObj spid="_x0000_s45060" name="文档" r:id="rId5" imgW="1483157" imgH="687629" progId="Office12.wps.Document.8">
                  <p:embed/>
                </p:oleObj>
              </mc:Choice>
              <mc:Fallback>
                <p:oleObj name="文档" r:id="rId5" imgW="1483157" imgH="687629" progId="Office12.wps.Documen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9104" y="4046701"/>
                        <a:ext cx="147796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fade">
                                      <p:cBhvr>
                                        <p:cTn id="7" dur="500"/>
                                        <p:tgtEl>
                                          <p:spTgt spid="45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874602" cy="903700"/>
          </a:xfrm>
          <a:prstGeom prst="rect">
            <a:avLst/>
          </a:prstGeom>
          <a:noFill/>
        </p:spPr>
        <p:txBody>
          <a:bodyPr wrap="square" lIns="36000" tIns="36000" rIns="36000" bIns="36000" rtlCol="0">
            <a:spAutoFit/>
          </a:bodyPr>
          <a:lstStyle/>
          <a:p>
            <a:pPr>
              <a:lnSpc>
                <a:spcPct val="150000"/>
              </a:lnSpc>
            </a:pPr>
            <a:r>
              <a:rPr lang="zh-CN" altLang="en-US" dirty="0" smtClean="0"/>
              <a:t>       除了密度之外，物质的物理属性还有</a:t>
            </a:r>
            <a:r>
              <a:rPr lang="zh-CN" altLang="en-US" u="sng" dirty="0" smtClean="0"/>
              <a:t>　          </a:t>
            </a:r>
            <a:r>
              <a:rPr lang="zh-CN" altLang="en-US" dirty="0" smtClean="0"/>
              <a:t>、</a:t>
            </a:r>
            <a:r>
              <a:rPr lang="en-US" dirty="0" smtClean="0"/>
              <a:t> </a:t>
            </a:r>
            <a:r>
              <a:rPr lang="zh-CN" altLang="en-US" u="sng" dirty="0" smtClean="0"/>
              <a:t>　　　　</a:t>
            </a:r>
            <a:r>
              <a:rPr lang="zh-CN" altLang="en-US" dirty="0" smtClean="0"/>
              <a:t>、</a:t>
            </a:r>
            <a:r>
              <a:rPr lang="zh-CN" altLang="en-US" u="sng" dirty="0" smtClean="0"/>
              <a:t>　　　　</a:t>
            </a:r>
            <a:r>
              <a:rPr lang="zh-CN" altLang="en-US" dirty="0" smtClean="0"/>
              <a:t>、</a:t>
            </a:r>
            <a:endParaRPr lang="en-US" altLang="zh-CN" dirty="0" smtClean="0"/>
          </a:p>
          <a:p>
            <a:pPr>
              <a:lnSpc>
                <a:spcPct val="150000"/>
              </a:lnSpc>
            </a:pPr>
            <a:r>
              <a:rPr lang="zh-CN" altLang="en-US" u="sng" dirty="0" smtClean="0"/>
              <a:t>　　　　</a:t>
            </a:r>
            <a:r>
              <a:rPr lang="zh-CN" altLang="en-US" dirty="0" smtClean="0"/>
              <a:t>等。</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5064077" y="676762"/>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磁性</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考点五　认识物质的一些物理属性</a:t>
            </a:r>
            <a:endParaRPr lang="zh-CN" altLang="en-US" sz="2000" b="1" dirty="0">
              <a:solidFill>
                <a:srgbClr val="409E8A"/>
              </a:solidFill>
            </a:endParaRPr>
          </a:p>
        </p:txBody>
      </p:sp>
      <p:sp>
        <p:nvSpPr>
          <p:cNvPr id="10" name="矩形 9"/>
          <p:cNvSpPr/>
          <p:nvPr/>
        </p:nvSpPr>
        <p:spPr>
          <a:xfrm>
            <a:off x="1023740" y="1157374"/>
            <a:ext cx="646331" cy="369332"/>
          </a:xfrm>
          <a:prstGeom prst="rect">
            <a:avLst/>
          </a:prstGeom>
        </p:spPr>
        <p:txBody>
          <a:bodyPr wrap="none">
            <a:spAutoFit/>
          </a:bodyPr>
          <a:lstStyle/>
          <a:p>
            <a:r>
              <a:rPr lang="zh-CN" altLang="en-US" b="1" dirty="0" smtClean="0">
                <a:solidFill>
                  <a:srgbClr val="C00000"/>
                </a:solidFill>
              </a:rPr>
              <a:t>弹性</a:t>
            </a:r>
            <a:endParaRPr lang="zh-CN" altLang="en-US" b="1" dirty="0">
              <a:solidFill>
                <a:srgbClr val="C00000"/>
              </a:solidFill>
            </a:endParaRPr>
          </a:p>
        </p:txBody>
      </p:sp>
      <p:sp>
        <p:nvSpPr>
          <p:cNvPr id="11" name="矩形 10"/>
          <p:cNvSpPr/>
          <p:nvPr/>
        </p:nvSpPr>
        <p:spPr>
          <a:xfrm>
            <a:off x="6224977" y="757981"/>
            <a:ext cx="877163" cy="369332"/>
          </a:xfrm>
          <a:prstGeom prst="rect">
            <a:avLst/>
          </a:prstGeom>
        </p:spPr>
        <p:txBody>
          <a:bodyPr wrap="none">
            <a:spAutoFit/>
          </a:bodyPr>
          <a:lstStyle/>
          <a:p>
            <a:r>
              <a:rPr lang="zh-CN" altLang="en-US" b="1" dirty="0" smtClean="0">
                <a:solidFill>
                  <a:srgbClr val="C00000"/>
                </a:solidFill>
              </a:rPr>
              <a:t>导电性</a:t>
            </a:r>
            <a:endParaRPr lang="zh-CN" altLang="en-US" b="1" dirty="0">
              <a:solidFill>
                <a:srgbClr val="C00000"/>
              </a:solidFill>
            </a:endParaRPr>
          </a:p>
        </p:txBody>
      </p:sp>
      <p:sp>
        <p:nvSpPr>
          <p:cNvPr id="12" name="矩形 11"/>
          <p:cNvSpPr/>
          <p:nvPr/>
        </p:nvSpPr>
        <p:spPr>
          <a:xfrm>
            <a:off x="7360094" y="736960"/>
            <a:ext cx="877163" cy="369332"/>
          </a:xfrm>
          <a:prstGeom prst="rect">
            <a:avLst/>
          </a:prstGeom>
        </p:spPr>
        <p:txBody>
          <a:bodyPr wrap="none">
            <a:spAutoFit/>
          </a:bodyPr>
          <a:lstStyle/>
          <a:p>
            <a:r>
              <a:rPr lang="zh-CN" altLang="en-US" b="1" dirty="0" smtClean="0">
                <a:solidFill>
                  <a:srgbClr val="C00000"/>
                </a:solidFill>
              </a:rPr>
              <a:t>导热性</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874602" cy="1685773"/>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纳米材料：</a:t>
            </a:r>
            <a:r>
              <a:rPr lang="zh-CN" altLang="en-US" dirty="0" smtClean="0"/>
              <a:t>纳米陶瓷、纳米碳管、纳米磁性材料、纳米复合材料（对光的反射率低，能吸收电磁波，可用作隐形飞机的涂层）等。</a:t>
            </a:r>
          </a:p>
          <a:p>
            <a:pPr algn="just">
              <a:lnSpc>
                <a:spcPct val="150000"/>
              </a:lnSpc>
            </a:pPr>
            <a:r>
              <a:rPr lang="en-US" b="1" dirty="0" smtClean="0"/>
              <a:t>2.</a:t>
            </a:r>
            <a:r>
              <a:rPr lang="zh-CN" altLang="en-US" b="1" dirty="0" smtClean="0"/>
              <a:t>半导体材料：</a:t>
            </a:r>
            <a:r>
              <a:rPr lang="zh-CN" altLang="en-US" dirty="0" smtClean="0"/>
              <a:t>硅、锗等。</a:t>
            </a:r>
          </a:p>
          <a:p>
            <a:pPr algn="just">
              <a:lnSpc>
                <a:spcPct val="150000"/>
              </a:lnSpc>
            </a:pPr>
            <a:r>
              <a:rPr lang="en-US" b="1" dirty="0" smtClean="0"/>
              <a:t>3.</a:t>
            </a:r>
            <a:r>
              <a:rPr lang="zh-CN" altLang="en-US" b="1" dirty="0" smtClean="0"/>
              <a:t>超导体材料：</a:t>
            </a:r>
            <a:r>
              <a:rPr lang="zh-CN" altLang="en-US" dirty="0" smtClean="0"/>
              <a:t>用于输电可以大大节约能源和材料。</a:t>
            </a:r>
            <a:endParaRPr lang="zh-CN" altLang="en-US" dirty="0"/>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考点六　点击新材料</a:t>
            </a:r>
            <a:endParaRPr lang="zh-CN" altLang="en-US" sz="2000" b="1" dirty="0">
              <a:solidFill>
                <a:srgbClr val="409E8A"/>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738386" y="718175"/>
            <a:ext cx="5465466" cy="2981192"/>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图</a:t>
            </a:r>
            <a:r>
              <a:rPr lang="en-US" dirty="0" smtClean="0"/>
              <a:t>5-3</a:t>
            </a:r>
            <a:r>
              <a:rPr lang="zh-CN" altLang="en-US" dirty="0" smtClean="0"/>
              <a:t>是我国古代利用磁石的</a:t>
            </a:r>
            <a:r>
              <a:rPr lang="zh-CN" altLang="en-US" u="sng" dirty="0" smtClean="0"/>
              <a:t>　　　　</a:t>
            </a:r>
            <a:r>
              <a:rPr lang="zh-CN" altLang="en-US" dirty="0" smtClean="0"/>
              <a:t>发明的指南针</a:t>
            </a:r>
            <a:r>
              <a:rPr lang="en-US" altLang="zh-CN" dirty="0" smtClean="0"/>
              <a:t>——</a:t>
            </a:r>
            <a:r>
              <a:rPr lang="zh-CN" altLang="en-US" dirty="0" smtClean="0"/>
              <a:t>司南，指南针能指示南北方向是因为</a:t>
            </a:r>
            <a:r>
              <a:rPr lang="zh-CN" altLang="en-US" u="sng" dirty="0" smtClean="0"/>
              <a:t>　　     　　　　</a:t>
            </a:r>
            <a:r>
              <a:rPr lang="zh-CN" altLang="en-US" dirty="0" smtClean="0"/>
              <a:t>，静止时司南的勺柄指向</a:t>
            </a:r>
            <a:r>
              <a:rPr lang="zh-CN" altLang="en-US" u="sng" dirty="0" smtClean="0"/>
              <a:t>　  </a:t>
            </a:r>
            <a:r>
              <a:rPr lang="zh-CN" altLang="en-US" dirty="0" smtClean="0"/>
              <a:t>方。</a:t>
            </a:r>
            <a:r>
              <a:rPr lang="en-US" dirty="0" smtClean="0"/>
              <a:t> </a:t>
            </a:r>
          </a:p>
          <a:p>
            <a:pPr>
              <a:lnSpc>
                <a:spcPct val="150000"/>
              </a:lnSpc>
            </a:pPr>
            <a:r>
              <a:rPr lang="en-US" b="1" dirty="0" smtClean="0"/>
              <a:t>2.</a:t>
            </a:r>
            <a:r>
              <a:rPr lang="zh-CN" altLang="en-US" dirty="0" smtClean="0"/>
              <a:t>如图</a:t>
            </a:r>
            <a:r>
              <a:rPr lang="en-US" dirty="0" smtClean="0"/>
              <a:t>5-4</a:t>
            </a:r>
            <a:r>
              <a:rPr lang="zh-CN" altLang="en-US" dirty="0" smtClean="0"/>
              <a:t>所示，将一双木筷和一把不锈钢汤匙一起浸在热水中数秒后，分别用两只手摸筷子和汤匙，感觉到的冷热程度是</a:t>
            </a:r>
            <a:r>
              <a:rPr lang="zh-CN" altLang="en-US" u="sng" dirty="0" smtClean="0"/>
              <a:t>　　　　</a:t>
            </a:r>
            <a:r>
              <a:rPr lang="zh-CN" altLang="en-US" dirty="0" smtClean="0"/>
              <a:t>的，这个实验说明，不同物质的</a:t>
            </a:r>
            <a:r>
              <a:rPr lang="zh-CN" altLang="en-US" u="sng" dirty="0" smtClean="0"/>
              <a:t>　　　　</a:t>
            </a:r>
            <a:r>
              <a:rPr lang="zh-CN" altLang="en-US" dirty="0" smtClean="0"/>
              <a:t>性能一般是不同的。</a:t>
            </a:r>
            <a:r>
              <a:rPr lang="en-US" dirty="0" smtClean="0"/>
              <a:t> </a:t>
            </a:r>
            <a:endParaRPr lang="zh-CN" altLang="en-US" dirty="0" smtClean="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4132864" y="683877"/>
            <a:ext cx="1010903"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指向性</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738387" y="31667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考点七　课本重要图片</a:t>
            </a:r>
            <a:endParaRPr lang="zh-CN" altLang="en-US" sz="2000" b="1" dirty="0">
              <a:solidFill>
                <a:srgbClr val="409E8A"/>
              </a:solidFill>
            </a:endParaRPr>
          </a:p>
        </p:txBody>
      </p:sp>
      <p:pic>
        <p:nvPicPr>
          <p:cNvPr id="10" name="g145.jpg" descr="id:2147500245;FounderCES"/>
          <p:cNvPicPr/>
          <p:nvPr/>
        </p:nvPicPr>
        <p:blipFill>
          <a:blip r:embed="rId2" cstate="print"/>
          <a:stretch>
            <a:fillRect/>
          </a:stretch>
        </p:blipFill>
        <p:spPr>
          <a:xfrm>
            <a:off x="6388198" y="780593"/>
            <a:ext cx="1866746" cy="1395048"/>
          </a:xfrm>
          <a:prstGeom prst="rect">
            <a:avLst/>
          </a:prstGeom>
        </p:spPr>
      </p:pic>
      <p:sp>
        <p:nvSpPr>
          <p:cNvPr id="11" name="矩形 10"/>
          <p:cNvSpPr/>
          <p:nvPr/>
        </p:nvSpPr>
        <p:spPr>
          <a:xfrm>
            <a:off x="8294806" y="1849441"/>
            <a:ext cx="652743" cy="307777"/>
          </a:xfrm>
          <a:prstGeom prst="rect">
            <a:avLst/>
          </a:prstGeom>
        </p:spPr>
        <p:txBody>
          <a:bodyPr wrap="none">
            <a:spAutoFit/>
          </a:bodyPr>
          <a:lstStyle/>
          <a:p>
            <a:r>
              <a:rPr lang="zh-CN" altLang="en-US" sz="1400" dirty="0" smtClean="0"/>
              <a:t>图</a:t>
            </a:r>
            <a:r>
              <a:rPr lang="en-US" sz="1400" dirty="0" smtClean="0"/>
              <a:t>5-3</a:t>
            </a:r>
            <a:endParaRPr lang="zh-CN" altLang="en-US" sz="1400" dirty="0"/>
          </a:p>
        </p:txBody>
      </p:sp>
      <p:pic>
        <p:nvPicPr>
          <p:cNvPr id="12" name="g146.jpg" descr="id:2147500252;FounderCES"/>
          <p:cNvPicPr/>
          <p:nvPr/>
        </p:nvPicPr>
        <p:blipFill>
          <a:blip r:embed="rId3" cstate="print"/>
          <a:stretch>
            <a:fillRect/>
          </a:stretch>
        </p:blipFill>
        <p:spPr>
          <a:xfrm>
            <a:off x="6528861" y="2533787"/>
            <a:ext cx="2179064" cy="1344529"/>
          </a:xfrm>
          <a:prstGeom prst="rect">
            <a:avLst/>
          </a:prstGeom>
        </p:spPr>
      </p:pic>
      <p:sp>
        <p:nvSpPr>
          <p:cNvPr id="14" name="矩形 13"/>
          <p:cNvSpPr/>
          <p:nvPr/>
        </p:nvSpPr>
        <p:spPr>
          <a:xfrm>
            <a:off x="7384852" y="4072478"/>
            <a:ext cx="652743" cy="307777"/>
          </a:xfrm>
          <a:prstGeom prst="rect">
            <a:avLst/>
          </a:prstGeom>
        </p:spPr>
        <p:txBody>
          <a:bodyPr wrap="none">
            <a:spAutoFit/>
          </a:bodyPr>
          <a:lstStyle/>
          <a:p>
            <a:r>
              <a:rPr lang="zh-CN" altLang="en-US" sz="1400" dirty="0" smtClean="0"/>
              <a:t>图</a:t>
            </a:r>
            <a:r>
              <a:rPr lang="en-US" sz="1400" dirty="0" smtClean="0"/>
              <a:t>5-4</a:t>
            </a:r>
            <a:endParaRPr lang="zh-CN" altLang="en-US" sz="1400" dirty="0"/>
          </a:p>
        </p:txBody>
      </p:sp>
      <p:sp>
        <p:nvSpPr>
          <p:cNvPr id="16" name="矩形 15"/>
          <p:cNvSpPr/>
          <p:nvPr/>
        </p:nvSpPr>
        <p:spPr>
          <a:xfrm>
            <a:off x="1392133" y="3211980"/>
            <a:ext cx="698937" cy="369332"/>
          </a:xfrm>
          <a:prstGeom prst="rect">
            <a:avLst/>
          </a:prstGeom>
        </p:spPr>
        <p:txBody>
          <a:bodyPr wrap="square">
            <a:spAutoFit/>
          </a:bodyPr>
          <a:lstStyle/>
          <a:p>
            <a:r>
              <a:rPr lang="zh-CN" altLang="en-US" b="1" dirty="0" smtClean="0">
                <a:solidFill>
                  <a:srgbClr val="C00000"/>
                </a:solidFill>
              </a:rPr>
              <a:t>导热</a:t>
            </a:r>
            <a:endParaRPr lang="zh-CN" altLang="en-US" b="1" dirty="0">
              <a:solidFill>
                <a:srgbClr val="C00000"/>
              </a:solidFill>
            </a:endParaRPr>
          </a:p>
        </p:txBody>
      </p:sp>
      <p:sp>
        <p:nvSpPr>
          <p:cNvPr id="17" name="矩形 16"/>
          <p:cNvSpPr/>
          <p:nvPr/>
        </p:nvSpPr>
        <p:spPr>
          <a:xfrm>
            <a:off x="998731" y="1546257"/>
            <a:ext cx="1800493" cy="369332"/>
          </a:xfrm>
          <a:prstGeom prst="rect">
            <a:avLst/>
          </a:prstGeom>
        </p:spPr>
        <p:txBody>
          <a:bodyPr wrap="none">
            <a:spAutoFit/>
          </a:bodyPr>
          <a:lstStyle/>
          <a:p>
            <a:r>
              <a:rPr lang="zh-CN" altLang="en-US" b="1" dirty="0" smtClean="0">
                <a:solidFill>
                  <a:srgbClr val="C00000"/>
                </a:solidFill>
              </a:rPr>
              <a:t>地球是个大磁体</a:t>
            </a:r>
            <a:endParaRPr lang="zh-CN" altLang="en-US" b="1" dirty="0">
              <a:solidFill>
                <a:srgbClr val="C00000"/>
              </a:solidFill>
            </a:endParaRPr>
          </a:p>
        </p:txBody>
      </p:sp>
      <p:sp>
        <p:nvSpPr>
          <p:cNvPr id="18" name="矩形 17"/>
          <p:cNvSpPr/>
          <p:nvPr/>
        </p:nvSpPr>
        <p:spPr>
          <a:xfrm>
            <a:off x="5191173" y="1574229"/>
            <a:ext cx="415498" cy="369332"/>
          </a:xfrm>
          <a:prstGeom prst="rect">
            <a:avLst/>
          </a:prstGeom>
        </p:spPr>
        <p:txBody>
          <a:bodyPr wrap="none">
            <a:spAutoFit/>
          </a:bodyPr>
          <a:lstStyle/>
          <a:p>
            <a:r>
              <a:rPr lang="zh-CN" altLang="en-US" b="1" dirty="0" smtClean="0">
                <a:solidFill>
                  <a:srgbClr val="C00000"/>
                </a:solidFill>
              </a:rPr>
              <a:t>南</a:t>
            </a:r>
            <a:endParaRPr lang="zh-CN" altLang="en-US" b="1" dirty="0">
              <a:solidFill>
                <a:srgbClr val="C00000"/>
              </a:solidFill>
            </a:endParaRPr>
          </a:p>
        </p:txBody>
      </p:sp>
      <p:sp>
        <p:nvSpPr>
          <p:cNvPr id="19" name="矩形 18"/>
          <p:cNvSpPr/>
          <p:nvPr/>
        </p:nvSpPr>
        <p:spPr>
          <a:xfrm>
            <a:off x="2521254" y="2786477"/>
            <a:ext cx="646331" cy="369332"/>
          </a:xfrm>
          <a:prstGeom prst="rect">
            <a:avLst/>
          </a:prstGeom>
        </p:spPr>
        <p:txBody>
          <a:bodyPr wrap="none">
            <a:spAutoFit/>
          </a:bodyPr>
          <a:lstStyle/>
          <a:p>
            <a:r>
              <a:rPr lang="zh-CN" altLang="en-US" b="1" dirty="0" smtClean="0">
                <a:solidFill>
                  <a:srgbClr val="C00000"/>
                </a:solidFill>
              </a:rPr>
              <a:t>不同</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6" grpId="0"/>
      <p:bldP spid="17"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780427" y="350314"/>
            <a:ext cx="7880097" cy="903700"/>
          </a:xfrm>
          <a:prstGeom prst="rect">
            <a:avLst/>
          </a:prstGeom>
          <a:noFill/>
        </p:spPr>
        <p:txBody>
          <a:bodyPr wrap="square" lIns="36000" tIns="36000" rIns="36000" bIns="36000" rtlCol="0">
            <a:spAutoFit/>
          </a:bodyPr>
          <a:lstStyle/>
          <a:p>
            <a:pPr>
              <a:lnSpc>
                <a:spcPct val="150000"/>
              </a:lnSpc>
            </a:pPr>
            <a:r>
              <a:rPr lang="en-US" b="1" dirty="0" smtClean="0"/>
              <a:t>3.</a:t>
            </a:r>
            <a:r>
              <a:rPr lang="zh-CN" altLang="en-US" dirty="0" smtClean="0"/>
              <a:t>如图</a:t>
            </a:r>
            <a:r>
              <a:rPr lang="en-US" dirty="0" smtClean="0"/>
              <a:t>5-5</a:t>
            </a:r>
            <a:r>
              <a:rPr lang="zh-CN" altLang="en-US" dirty="0" smtClean="0"/>
              <a:t>所示，晶体二极管是用</a:t>
            </a:r>
            <a:r>
              <a:rPr lang="zh-CN" altLang="en-US" u="sng" dirty="0" smtClean="0"/>
              <a:t>　　　　</a:t>
            </a:r>
            <a:r>
              <a:rPr lang="zh-CN" altLang="en-US" dirty="0" smtClean="0"/>
              <a:t>材料做成的，它具有</a:t>
            </a:r>
            <a:r>
              <a:rPr lang="zh-CN" altLang="en-US" u="sng" dirty="0" smtClean="0"/>
              <a:t>　　　  　</a:t>
            </a:r>
            <a:r>
              <a:rPr lang="zh-CN" altLang="en-US" dirty="0" smtClean="0"/>
              <a:t>的属性。</a:t>
            </a:r>
            <a:r>
              <a:rPr lang="en-US" dirty="0" smtClean="0"/>
              <a:t> </a:t>
            </a:r>
            <a:endParaRPr lang="zh-CN" altLang="en-US" dirty="0" smtClean="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4181207" y="305504"/>
            <a:ext cx="90580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半导体</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3" name="G147.EPS" descr="id:2147500259;FounderCES"/>
          <p:cNvPicPr/>
          <p:nvPr/>
        </p:nvPicPr>
        <p:blipFill>
          <a:blip r:embed="rId2" cstate="print"/>
          <a:stretch>
            <a:fillRect/>
          </a:stretch>
        </p:blipFill>
        <p:spPr>
          <a:xfrm>
            <a:off x="2138860" y="1041442"/>
            <a:ext cx="5580137" cy="1712268"/>
          </a:xfrm>
          <a:prstGeom prst="rect">
            <a:avLst/>
          </a:prstGeom>
        </p:spPr>
      </p:pic>
      <p:sp>
        <p:nvSpPr>
          <p:cNvPr id="15" name="矩形 14"/>
          <p:cNvSpPr/>
          <p:nvPr/>
        </p:nvSpPr>
        <p:spPr>
          <a:xfrm>
            <a:off x="4406483" y="2998099"/>
            <a:ext cx="652743" cy="307777"/>
          </a:xfrm>
          <a:prstGeom prst="rect">
            <a:avLst/>
          </a:prstGeom>
        </p:spPr>
        <p:txBody>
          <a:bodyPr wrap="none">
            <a:spAutoFit/>
          </a:bodyPr>
          <a:lstStyle/>
          <a:p>
            <a:r>
              <a:rPr lang="zh-CN" altLang="en-US" sz="1400" dirty="0" smtClean="0"/>
              <a:t>图</a:t>
            </a:r>
            <a:r>
              <a:rPr lang="en-US" sz="1400" dirty="0" smtClean="0"/>
              <a:t>5-5</a:t>
            </a:r>
            <a:endParaRPr lang="zh-CN" altLang="en-US" sz="1400" dirty="0"/>
          </a:p>
        </p:txBody>
      </p:sp>
      <p:sp>
        <p:nvSpPr>
          <p:cNvPr id="16" name="矩形 15"/>
          <p:cNvSpPr/>
          <p:nvPr/>
        </p:nvSpPr>
        <p:spPr>
          <a:xfrm>
            <a:off x="7076513" y="379608"/>
            <a:ext cx="1107996" cy="369332"/>
          </a:xfrm>
          <a:prstGeom prst="rect">
            <a:avLst/>
          </a:prstGeom>
        </p:spPr>
        <p:txBody>
          <a:bodyPr wrap="none">
            <a:spAutoFit/>
          </a:bodyPr>
          <a:lstStyle/>
          <a:p>
            <a:r>
              <a:rPr lang="zh-CN" altLang="en-US" b="1" dirty="0" smtClean="0">
                <a:solidFill>
                  <a:srgbClr val="C00000"/>
                </a:solidFill>
              </a:rPr>
              <a:t>单向导电</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质量及其测量</a:t>
            </a:r>
            <a:endParaRPr lang="zh-CN" altLang="en-US" sz="2000" b="1" dirty="0">
              <a:solidFill>
                <a:srgbClr val="409E8A"/>
              </a:solidFill>
            </a:endParaRPr>
          </a:p>
        </p:txBody>
      </p:sp>
      <p:sp>
        <p:nvSpPr>
          <p:cNvPr id="32" name="TextBox 31"/>
          <p:cNvSpPr txBox="1"/>
          <p:nvPr/>
        </p:nvSpPr>
        <p:spPr>
          <a:xfrm>
            <a:off x="826718" y="729830"/>
            <a:ext cx="7934143" cy="2516770"/>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gn="just">
              <a:lnSpc>
                <a:spcPct val="150000"/>
              </a:lnSpc>
            </a:pPr>
            <a:r>
              <a:rPr lang="zh-CN" altLang="en-US" dirty="0" smtClean="0"/>
              <a:t>（</a:t>
            </a:r>
            <a:r>
              <a:rPr lang="en-US" dirty="0" smtClean="0"/>
              <a:t>1</a:t>
            </a:r>
            <a:r>
              <a:rPr lang="zh-CN" altLang="en-US" dirty="0" smtClean="0"/>
              <a:t>）质量是物体的一种属性，物体的质量不随物体的形状、状态、位置的改变而改变；</a:t>
            </a:r>
          </a:p>
          <a:p>
            <a:pPr algn="just">
              <a:lnSpc>
                <a:spcPct val="150000"/>
              </a:lnSpc>
            </a:pPr>
            <a:r>
              <a:rPr lang="zh-CN" altLang="en-US" dirty="0" smtClean="0"/>
              <a:t>（</a:t>
            </a:r>
            <a:r>
              <a:rPr lang="en-US" dirty="0" smtClean="0"/>
              <a:t>2</a:t>
            </a:r>
            <a:r>
              <a:rPr lang="zh-CN" altLang="en-US" dirty="0" smtClean="0"/>
              <a:t>）天平的使用方法可以归纳为：看（认清称量和分度值）、放（把天平放在水平台上，且游码归零）、调（调节平衡螺母，使横梁平衡）、称（左物右码）、记（砝游之和）。</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752142" y="232065"/>
            <a:ext cx="8150120" cy="4643185"/>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zh-CN" altLang="en-US" dirty="0" smtClean="0"/>
              <a:t>图</a:t>
            </a:r>
            <a:r>
              <a:rPr lang="en-US" dirty="0" smtClean="0"/>
              <a:t>5-6</a:t>
            </a:r>
            <a:r>
              <a:rPr lang="zh-CN" altLang="en-US" dirty="0" smtClean="0"/>
              <a:t>是使用托盘天平时的实验情景。</a:t>
            </a:r>
            <a:endParaRPr lang="en-US" altLang="zh-CN" dirty="0" smtClean="0"/>
          </a:p>
          <a:p>
            <a:pPr algn="just">
              <a:lnSpc>
                <a:spcPct val="150000"/>
              </a:lnSpc>
            </a:pPr>
            <a:r>
              <a:rPr lang="zh-CN" altLang="en-US" dirty="0" smtClean="0"/>
              <a:t>（</a:t>
            </a:r>
            <a:r>
              <a:rPr lang="en-US" dirty="0" smtClean="0"/>
              <a:t>1</a:t>
            </a:r>
            <a:r>
              <a:rPr lang="zh-CN" altLang="en-US" dirty="0" smtClean="0"/>
              <a:t>）将托盘天平放在</a:t>
            </a:r>
            <a:r>
              <a:rPr lang="zh-CN" altLang="en-US" u="sng" dirty="0" smtClean="0"/>
              <a:t>　　　</a:t>
            </a:r>
            <a:r>
              <a:rPr lang="zh-CN" altLang="en-US" dirty="0" smtClean="0"/>
              <a:t>台面上，</a:t>
            </a:r>
            <a:endParaRPr lang="en-US" altLang="zh-CN" dirty="0" smtClean="0"/>
          </a:p>
          <a:p>
            <a:pPr algn="just">
              <a:lnSpc>
                <a:spcPct val="150000"/>
              </a:lnSpc>
            </a:pPr>
            <a:r>
              <a:rPr lang="zh-CN" altLang="en-US" dirty="0" smtClean="0"/>
              <a:t>将游码移至</a:t>
            </a:r>
            <a:r>
              <a:rPr lang="zh-CN" altLang="en-US" u="sng" dirty="0" smtClean="0"/>
              <a:t>　　　  　</a:t>
            </a:r>
            <a:r>
              <a:rPr lang="zh-CN" altLang="en-US" dirty="0" smtClean="0"/>
              <a:t>处，发现指针位置</a:t>
            </a:r>
            <a:endParaRPr lang="en-US" altLang="zh-CN" dirty="0" smtClean="0"/>
          </a:p>
          <a:p>
            <a:pPr algn="just">
              <a:lnSpc>
                <a:spcPct val="150000"/>
              </a:lnSpc>
            </a:pPr>
            <a:r>
              <a:rPr lang="zh-CN" altLang="en-US" dirty="0" smtClean="0"/>
              <a:t>如图甲所示，此时应向</a:t>
            </a:r>
            <a:r>
              <a:rPr lang="zh-CN" altLang="en-US" u="sng" dirty="0" smtClean="0"/>
              <a:t>　　　</a:t>
            </a:r>
            <a:r>
              <a:rPr lang="zh-CN" altLang="en-US" dirty="0" smtClean="0"/>
              <a:t>（选填</a:t>
            </a:r>
            <a:endParaRPr lang="en-US" altLang="zh-CN" dirty="0" smtClean="0"/>
          </a:p>
          <a:p>
            <a:pPr algn="just">
              <a:lnSpc>
                <a:spcPct val="150000"/>
              </a:lnSpc>
            </a:pPr>
            <a:r>
              <a:rPr lang="zh-CN" altLang="en-US" dirty="0" smtClean="0"/>
              <a:t>“左”或“右”）旋动平衡螺母，直到指针静止时指在分度盘的中线处。</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）某同学实验时出现了如图乙所示的情景，请你指出实验时存在的两处错误：</a:t>
            </a:r>
            <a:endParaRPr lang="en-US" altLang="zh-CN" dirty="0" smtClean="0"/>
          </a:p>
          <a:p>
            <a:pPr algn="just">
              <a:lnSpc>
                <a:spcPct val="150000"/>
              </a:lnSpc>
            </a:pPr>
            <a:r>
              <a:rPr lang="zh-CN" altLang="en-US" u="sng" dirty="0" smtClean="0"/>
              <a:t>　　　　　　　　　　　　　　　　　      　</a:t>
            </a:r>
            <a:r>
              <a:rPr lang="zh-CN" altLang="en-US" dirty="0" smtClean="0"/>
              <a:t>和</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）纠正错误后，重新进行实验。天平平衡时，盘中的砝码和游码的示数如图丙所示，则被测物体的质量为</a:t>
            </a:r>
            <a:r>
              <a:rPr lang="zh-CN" altLang="en-US" u="sng" dirty="0" smtClean="0"/>
              <a:t>　　　　</a:t>
            </a:r>
            <a:r>
              <a:rPr lang="en-US" dirty="0" smtClean="0"/>
              <a:t>g</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）把该物体带到太空中，它的质量将</a:t>
            </a:r>
            <a:r>
              <a:rPr lang="zh-CN" altLang="en-US" u="sng" dirty="0" smtClean="0"/>
              <a:t>　　　</a:t>
            </a:r>
            <a:r>
              <a:rPr lang="zh-CN" altLang="en-US" dirty="0" smtClean="0"/>
              <a:t>（选填“变大”“变小”或“不变”）。</a:t>
            </a:r>
            <a:r>
              <a:rPr lang="en-US" dirty="0" smtClean="0"/>
              <a:t> </a:t>
            </a:r>
            <a:endParaRPr lang="zh-CN" altLang="en-US" dirty="0" smtClean="0"/>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pic>
        <p:nvPicPr>
          <p:cNvPr id="10" name="G148.EPS" descr="id:2147500287;FounderCES"/>
          <p:cNvPicPr/>
          <p:nvPr/>
        </p:nvPicPr>
        <p:blipFill>
          <a:blip r:embed="rId2" cstate="print"/>
          <a:stretch>
            <a:fillRect/>
          </a:stretch>
        </p:blipFill>
        <p:spPr>
          <a:xfrm>
            <a:off x="4920992" y="407587"/>
            <a:ext cx="3900666" cy="1221516"/>
          </a:xfrm>
          <a:prstGeom prst="rect">
            <a:avLst/>
          </a:prstGeom>
        </p:spPr>
      </p:pic>
      <p:sp>
        <p:nvSpPr>
          <p:cNvPr id="11" name="矩形 10"/>
          <p:cNvSpPr/>
          <p:nvPr/>
        </p:nvSpPr>
        <p:spPr>
          <a:xfrm>
            <a:off x="7066006" y="1644386"/>
            <a:ext cx="652743" cy="307777"/>
          </a:xfrm>
          <a:prstGeom prst="rect">
            <a:avLst/>
          </a:prstGeom>
        </p:spPr>
        <p:txBody>
          <a:bodyPr wrap="none">
            <a:spAutoFit/>
          </a:bodyPr>
          <a:lstStyle/>
          <a:p>
            <a:r>
              <a:rPr lang="zh-CN" altLang="en-US" sz="1400" dirty="0" smtClean="0"/>
              <a:t>图</a:t>
            </a:r>
            <a:r>
              <a:rPr lang="en-US" sz="1400" dirty="0" smtClean="0"/>
              <a:t>5-6</a:t>
            </a:r>
            <a:endParaRPr lang="zh-CN" altLang="en-US" sz="1400" dirty="0"/>
          </a:p>
        </p:txBody>
      </p:sp>
      <p:sp>
        <p:nvSpPr>
          <p:cNvPr id="13" name="矩形 12"/>
          <p:cNvSpPr/>
          <p:nvPr/>
        </p:nvSpPr>
        <p:spPr>
          <a:xfrm>
            <a:off x="3008613" y="663387"/>
            <a:ext cx="646331" cy="369332"/>
          </a:xfrm>
          <a:prstGeom prst="rect">
            <a:avLst/>
          </a:prstGeom>
        </p:spPr>
        <p:txBody>
          <a:bodyPr wrap="none">
            <a:spAutoFit/>
          </a:bodyPr>
          <a:lstStyle/>
          <a:p>
            <a:r>
              <a:rPr lang="zh-CN" altLang="en-US" b="1" dirty="0" smtClean="0">
                <a:solidFill>
                  <a:srgbClr val="C00000"/>
                </a:solidFill>
              </a:rPr>
              <a:t>水平</a:t>
            </a:r>
            <a:endParaRPr lang="zh-CN" altLang="en-US" b="1" dirty="0">
              <a:solidFill>
                <a:srgbClr val="C00000"/>
              </a:solidFill>
            </a:endParaRPr>
          </a:p>
        </p:txBody>
      </p:sp>
      <p:sp>
        <p:nvSpPr>
          <p:cNvPr id="14" name="矩形 13"/>
          <p:cNvSpPr/>
          <p:nvPr/>
        </p:nvSpPr>
        <p:spPr>
          <a:xfrm>
            <a:off x="1947463" y="1083801"/>
            <a:ext cx="1107996" cy="369332"/>
          </a:xfrm>
          <a:prstGeom prst="rect">
            <a:avLst/>
          </a:prstGeom>
        </p:spPr>
        <p:txBody>
          <a:bodyPr wrap="none">
            <a:spAutoFit/>
          </a:bodyPr>
          <a:lstStyle/>
          <a:p>
            <a:r>
              <a:rPr lang="zh-CN" altLang="en-US" b="1" dirty="0" smtClean="0">
                <a:solidFill>
                  <a:srgbClr val="C00000"/>
                </a:solidFill>
              </a:rPr>
              <a:t>零刻度线</a:t>
            </a:r>
            <a:endParaRPr lang="zh-CN" altLang="en-US" b="1" dirty="0">
              <a:solidFill>
                <a:srgbClr val="C00000"/>
              </a:solidFill>
            </a:endParaRPr>
          </a:p>
        </p:txBody>
      </p:sp>
      <p:sp>
        <p:nvSpPr>
          <p:cNvPr id="15" name="矩形 14"/>
          <p:cNvSpPr/>
          <p:nvPr/>
        </p:nvSpPr>
        <p:spPr>
          <a:xfrm>
            <a:off x="3113520" y="1483195"/>
            <a:ext cx="415498" cy="369332"/>
          </a:xfrm>
          <a:prstGeom prst="rect">
            <a:avLst/>
          </a:prstGeom>
        </p:spPr>
        <p:txBody>
          <a:bodyPr wrap="none">
            <a:spAutoFit/>
          </a:bodyPr>
          <a:lstStyle/>
          <a:p>
            <a:r>
              <a:rPr lang="zh-CN" altLang="en-US" b="1" dirty="0" smtClean="0">
                <a:solidFill>
                  <a:srgbClr val="C00000"/>
                </a:solidFill>
              </a:rPr>
              <a:t>右</a:t>
            </a:r>
            <a:endParaRPr lang="zh-CN" altLang="en-US" b="1" dirty="0">
              <a:solidFill>
                <a:srgbClr val="C00000"/>
              </a:solidFill>
            </a:endParaRPr>
          </a:p>
        </p:txBody>
      </p:sp>
      <p:sp>
        <p:nvSpPr>
          <p:cNvPr id="16" name="矩形 15"/>
          <p:cNvSpPr/>
          <p:nvPr/>
        </p:nvSpPr>
        <p:spPr>
          <a:xfrm>
            <a:off x="720716" y="2723415"/>
            <a:ext cx="4570482" cy="369332"/>
          </a:xfrm>
          <a:prstGeom prst="rect">
            <a:avLst/>
          </a:prstGeom>
        </p:spPr>
        <p:txBody>
          <a:bodyPr wrap="none">
            <a:spAutoFit/>
          </a:bodyPr>
          <a:lstStyle/>
          <a:p>
            <a:r>
              <a:rPr lang="zh-CN" altLang="en-US" b="1" dirty="0" smtClean="0">
                <a:solidFill>
                  <a:srgbClr val="C00000"/>
                </a:solidFill>
              </a:rPr>
              <a:t>将被测物体放在天平的右盘而砝码放在左盘</a:t>
            </a:r>
            <a:endParaRPr lang="zh-CN" altLang="en-US" b="1" dirty="0">
              <a:solidFill>
                <a:srgbClr val="C00000"/>
              </a:solidFill>
            </a:endParaRPr>
          </a:p>
        </p:txBody>
      </p:sp>
      <p:sp>
        <p:nvSpPr>
          <p:cNvPr id="17" name="矩形 16"/>
          <p:cNvSpPr/>
          <p:nvPr/>
        </p:nvSpPr>
        <p:spPr>
          <a:xfrm>
            <a:off x="5542595" y="2723415"/>
            <a:ext cx="1800493" cy="369332"/>
          </a:xfrm>
          <a:prstGeom prst="rect">
            <a:avLst/>
          </a:prstGeom>
        </p:spPr>
        <p:txBody>
          <a:bodyPr wrap="none">
            <a:spAutoFit/>
          </a:bodyPr>
          <a:lstStyle/>
          <a:p>
            <a:r>
              <a:rPr lang="zh-CN" altLang="en-US" b="1" dirty="0" smtClean="0">
                <a:solidFill>
                  <a:srgbClr val="C00000"/>
                </a:solidFill>
              </a:rPr>
              <a:t>用手直接拿砝码</a:t>
            </a:r>
            <a:endParaRPr lang="zh-CN" altLang="en-US" b="1" dirty="0">
              <a:solidFill>
                <a:srgbClr val="C00000"/>
              </a:solidFill>
            </a:endParaRPr>
          </a:p>
        </p:txBody>
      </p:sp>
      <p:sp>
        <p:nvSpPr>
          <p:cNvPr id="18" name="矩形 17"/>
          <p:cNvSpPr/>
          <p:nvPr/>
        </p:nvSpPr>
        <p:spPr>
          <a:xfrm>
            <a:off x="3829222" y="3543222"/>
            <a:ext cx="678391" cy="369332"/>
          </a:xfrm>
          <a:prstGeom prst="rect">
            <a:avLst/>
          </a:prstGeom>
        </p:spPr>
        <p:txBody>
          <a:bodyPr wrap="none">
            <a:spAutoFit/>
          </a:bodyPr>
          <a:lstStyle/>
          <a:p>
            <a:r>
              <a:rPr lang="en-US" b="1" dirty="0" smtClean="0">
                <a:solidFill>
                  <a:srgbClr val="C00000"/>
                </a:solidFill>
              </a:rPr>
              <a:t>82</a:t>
            </a:r>
            <a:r>
              <a:rPr lang="en-US" b="1" i="1" dirty="0" smtClean="0">
                <a:solidFill>
                  <a:srgbClr val="C00000"/>
                </a:solidFill>
              </a:rPr>
              <a:t>.</a:t>
            </a:r>
            <a:r>
              <a:rPr lang="en-US" b="1" dirty="0" smtClean="0">
                <a:solidFill>
                  <a:srgbClr val="C00000"/>
                </a:solidFill>
              </a:rPr>
              <a:t>4</a:t>
            </a:r>
            <a:endParaRPr lang="zh-CN" altLang="en-US" b="1" dirty="0">
              <a:solidFill>
                <a:srgbClr val="C00000"/>
              </a:solidFill>
            </a:endParaRPr>
          </a:p>
        </p:txBody>
      </p:sp>
      <p:sp>
        <p:nvSpPr>
          <p:cNvPr id="19" name="矩形 18"/>
          <p:cNvSpPr/>
          <p:nvPr/>
        </p:nvSpPr>
        <p:spPr>
          <a:xfrm>
            <a:off x="4974048" y="3984656"/>
            <a:ext cx="646331" cy="369332"/>
          </a:xfrm>
          <a:prstGeom prst="rect">
            <a:avLst/>
          </a:prstGeom>
        </p:spPr>
        <p:txBody>
          <a:bodyPr wrap="none">
            <a:spAutoFit/>
          </a:bodyPr>
          <a:lstStyle/>
          <a:p>
            <a:r>
              <a:rPr lang="zh-CN" altLang="en-US" b="1" dirty="0" smtClean="0">
                <a:solidFill>
                  <a:srgbClr val="C00000"/>
                </a:solidFill>
              </a:rPr>
              <a:t>不变</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p:bldP spid="18"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停表的读数</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826719" y="729830"/>
            <a:ext cx="7991966" cy="3812188"/>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p:txBody>
      </p:sp>
      <p:graphicFrame>
        <p:nvGraphicFramePr>
          <p:cNvPr id="15361" name="Object 1"/>
          <p:cNvGraphicFramePr>
            <a:graphicFrameLocks noChangeAspect="1"/>
          </p:cNvGraphicFramePr>
          <p:nvPr/>
        </p:nvGraphicFramePr>
        <p:xfrm>
          <a:off x="870805" y="1177681"/>
          <a:ext cx="7912100" cy="3508375"/>
        </p:xfrm>
        <a:graphic>
          <a:graphicData uri="http://schemas.openxmlformats.org/presentationml/2006/ole">
            <mc:AlternateContent xmlns:mc="http://schemas.openxmlformats.org/markup-compatibility/2006">
              <mc:Choice xmlns:v="urn:schemas-microsoft-com:vml" Requires="v">
                <p:oleObj spid="_x0000_s15363" name="文档" r:id="rId4" imgW="7943088" imgH="3527755" progId="Office12.wps.Document.8">
                  <p:embed/>
                </p:oleObj>
              </mc:Choice>
              <mc:Fallback>
                <p:oleObj name="文档" r:id="rId4" imgW="7943088" imgH="3527755"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0805" y="1177681"/>
                        <a:ext cx="7912100"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769620" y="369764"/>
          <a:ext cx="7969934" cy="3886200"/>
        </p:xfrm>
        <a:graphic>
          <a:graphicData uri="http://schemas.openxmlformats.org/drawingml/2006/table">
            <a:tbl>
              <a:tblPr/>
              <a:tblGrid>
                <a:gridCol w="1067973"/>
                <a:gridCol w="3138853"/>
                <a:gridCol w="3763108"/>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dirty="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a:solidFill>
                            <a:srgbClr val="000000"/>
                          </a:solidFill>
                          <a:latin typeface="+mn-ea"/>
                          <a:ea typeface="+mn-ea"/>
                          <a:cs typeface="Times New Roman"/>
                        </a:rPr>
                        <a:t>我们周围的物质</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1</a:t>
                      </a:r>
                      <a:r>
                        <a:rPr lang="en-US" sz="1700" kern="100" dirty="0">
                          <a:solidFill>
                            <a:srgbClr val="000000"/>
                          </a:solidFill>
                          <a:latin typeface="+mn-ea"/>
                          <a:ea typeface="+mn-ea"/>
                          <a:cs typeface="Times New Roman"/>
                        </a:rPr>
                        <a:t>.</a:t>
                      </a:r>
                      <a:r>
                        <a:rPr lang="zh-CN" sz="1700" kern="100" dirty="0">
                          <a:solidFill>
                            <a:srgbClr val="000000"/>
                          </a:solidFill>
                          <a:latin typeface="+mn-ea"/>
                          <a:ea typeface="+mn-ea"/>
                          <a:cs typeface="Times New Roman"/>
                        </a:rPr>
                        <a:t>知道质量的含义；能估测常见物体的质量；</a:t>
                      </a:r>
                    </a:p>
                    <a:p>
                      <a:pPr>
                        <a:lnSpc>
                          <a:spcPct val="150000"/>
                        </a:lnSpc>
                        <a:spcAft>
                          <a:spcPts val="0"/>
                        </a:spcAft>
                      </a:pP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会用天平测量固体和液体的质量；</a:t>
                      </a:r>
                    </a:p>
                    <a:p>
                      <a:pPr>
                        <a:lnSpc>
                          <a:spcPct val="150000"/>
                        </a:lnSpc>
                        <a:spcAft>
                          <a:spcPts val="0"/>
                        </a:spcAft>
                      </a:pP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通过实验，理解密度；</a:t>
                      </a:r>
                    </a:p>
                    <a:p>
                      <a:pPr>
                        <a:lnSpc>
                          <a:spcPct val="150000"/>
                        </a:lnSpc>
                        <a:spcAft>
                          <a:spcPts val="0"/>
                        </a:spcAft>
                      </a:pP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会测量固体和液体的密度；</a:t>
                      </a:r>
                    </a:p>
                    <a:p>
                      <a:pPr>
                        <a:lnSpc>
                          <a:spcPct val="150000"/>
                        </a:lnSpc>
                        <a:spcAft>
                          <a:spcPts val="0"/>
                        </a:spcAft>
                      </a:pPr>
                      <a:r>
                        <a:rPr lang="en-US" sz="1700" kern="100" dirty="0">
                          <a:solidFill>
                            <a:srgbClr val="000000"/>
                          </a:solidFill>
                          <a:latin typeface="+mn-ea"/>
                          <a:ea typeface="+mn-ea"/>
                          <a:cs typeface="Times New Roman"/>
                        </a:rPr>
                        <a:t>5.</a:t>
                      </a:r>
                      <a:r>
                        <a:rPr lang="zh-CN" sz="1700" kern="100" dirty="0">
                          <a:solidFill>
                            <a:srgbClr val="000000"/>
                          </a:solidFill>
                          <a:latin typeface="+mn-ea"/>
                          <a:ea typeface="+mn-ea"/>
                          <a:cs typeface="Times New Roman"/>
                        </a:rPr>
                        <a:t>解释生活中一些与密度有关的物理现象</a:t>
                      </a:r>
                      <a:r>
                        <a:rPr lang="zh-CN" sz="1700" kern="100" dirty="0" smtClean="0">
                          <a:solidFill>
                            <a:srgbClr val="000000"/>
                          </a:solidFill>
                          <a:latin typeface="+mn-ea"/>
                          <a:ea typeface="+mn-ea"/>
                          <a:cs typeface="Times New Roman"/>
                        </a:rPr>
                        <a:t>；</a:t>
                      </a:r>
                      <a:endParaRPr lang="zh-CN" sz="1700" kern="100" dirty="0">
                        <a:solidFill>
                          <a:srgbClr val="000000"/>
                        </a:solidFill>
                        <a:latin typeface="+mn-ea"/>
                        <a:ea typeface="+mn-ea"/>
                        <a:cs typeface="Times New Roman"/>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年：物质的属性；（</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年：测牛奶的密度；（</a:t>
                      </a: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年：质量是物体的一个基本属性；（</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年：固体密度的计算；（</a:t>
                      </a: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a:t>
                      </a:r>
                      <a:r>
                        <a:rPr lang="en-US" sz="1700" kern="100" dirty="0">
                          <a:solidFill>
                            <a:srgbClr val="000000"/>
                          </a:solidFill>
                          <a:latin typeface="+mn-ea"/>
                          <a:ea typeface="+mn-ea"/>
                          <a:cs typeface="Times New Roman"/>
                        </a:rPr>
                        <a:t>G=mg=</a:t>
                      </a:r>
                      <a:r>
                        <a:rPr lang="en-US" sz="1700" kern="100" dirty="0" err="1">
                          <a:solidFill>
                            <a:srgbClr val="000000"/>
                          </a:solidFill>
                          <a:latin typeface="+mn-ea"/>
                          <a:ea typeface="+mn-ea"/>
                          <a:cs typeface="Times New Roman"/>
                        </a:rPr>
                        <a:t>ρVg</a:t>
                      </a:r>
                      <a:r>
                        <a:rPr lang="en-US" sz="1700" kern="100" dirty="0">
                          <a:solidFill>
                            <a:srgbClr val="000000"/>
                          </a:solidFill>
                          <a:latin typeface="+mn-ea"/>
                          <a:ea typeface="+mn-ea"/>
                          <a:cs typeface="Times New Roman"/>
                        </a:rPr>
                        <a:t>=</a:t>
                      </a:r>
                      <a:r>
                        <a:rPr lang="en-US" sz="1700" kern="100" dirty="0" err="1">
                          <a:solidFill>
                            <a:srgbClr val="000000"/>
                          </a:solidFill>
                          <a:latin typeface="+mn-ea"/>
                          <a:ea typeface="+mn-ea"/>
                          <a:cs typeface="Times New Roman"/>
                        </a:rPr>
                        <a:t>ρShg</a:t>
                      </a:r>
                      <a:r>
                        <a:rPr lang="zh-CN" sz="1700" kern="100" dirty="0">
                          <a:solidFill>
                            <a:srgbClr val="000000"/>
                          </a:solidFill>
                          <a:latin typeface="+mn-ea"/>
                          <a:ea typeface="+mn-ea"/>
                          <a:cs typeface="Times New Roman"/>
                        </a:rPr>
                        <a:t>公式综合应用；（</a:t>
                      </a:r>
                      <a:r>
                        <a:rPr lang="en-US" sz="1700" kern="100" dirty="0">
                          <a:solidFill>
                            <a:srgbClr val="000000"/>
                          </a:solidFill>
                          <a:latin typeface="+mn-ea"/>
                          <a:ea typeface="+mn-ea"/>
                          <a:cs typeface="Times New Roman"/>
                        </a:rPr>
                        <a:t>4</a:t>
                      </a:r>
                      <a:r>
                        <a:rPr lang="zh-CN" sz="1700" kern="100" dirty="0">
                          <a:solidFill>
                            <a:srgbClr val="000000"/>
                          </a:solidFill>
                          <a:latin typeface="+mn-ea"/>
                          <a:ea typeface="+mn-ea"/>
                          <a:cs typeface="Times New Roman"/>
                        </a:rPr>
                        <a:t>分</a:t>
                      </a:r>
                      <a:r>
                        <a:rPr lang="zh-CN" sz="1700" kern="100" dirty="0" smtClean="0">
                          <a:solidFill>
                            <a:srgbClr val="000000"/>
                          </a:solidFill>
                          <a:latin typeface="+mn-ea"/>
                          <a:ea typeface="+mn-ea"/>
                          <a:cs typeface="Times New Roman"/>
                        </a:rPr>
                        <a:t>）</a:t>
                      </a:r>
                      <a:endParaRPr lang="zh-CN" sz="1700" kern="100" dirty="0">
                        <a:solidFill>
                          <a:srgbClr val="000000"/>
                        </a:solidFill>
                        <a:latin typeface="+mn-ea"/>
                        <a:ea typeface="+mn-ea"/>
                        <a:cs typeface="Times New Roman"/>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31">
            <a:extLst>
              <a:ext uri="{FF2B5EF4-FFF2-40B4-BE49-F238E27FC236}">
                <a16:creationId xmlns="" xmlns:a16="http://schemas.microsoft.com/office/drawing/2014/main" id="{B0D6B1F8-D14E-4B75-A040-E9496181774B}"/>
              </a:ext>
            </a:extLst>
          </p:cNvPr>
          <p:cNvSpPr txBox="1"/>
          <p:nvPr/>
        </p:nvSpPr>
        <p:spPr>
          <a:xfrm>
            <a:off x="4214648" y="432809"/>
            <a:ext cx="4666593" cy="3812188"/>
          </a:xfrm>
          <a:prstGeom prst="rect">
            <a:avLst/>
          </a:prstGeom>
          <a:solidFill>
            <a:schemeClr val="bg1">
              <a:lumMod val="95000"/>
            </a:schemeClr>
          </a:solidFill>
        </p:spPr>
        <p:txBody>
          <a:bodyPr wrap="square" lIns="36000" tIns="36000" rIns="36000" bIns="36000" rtlCol="0">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smtClean="0">
              <a:solidFill>
                <a:srgbClr val="C00000"/>
              </a:solidFill>
            </a:endParaRPr>
          </a:p>
        </p:txBody>
      </p:sp>
      <p:sp>
        <p:nvSpPr>
          <p:cNvPr id="33" name="TextBox 32"/>
          <p:cNvSpPr txBox="1"/>
          <p:nvPr/>
        </p:nvSpPr>
        <p:spPr>
          <a:xfrm>
            <a:off x="768211" y="346365"/>
            <a:ext cx="3372865" cy="3812188"/>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a:t>
            </a:r>
            <a:r>
              <a:rPr lang="en-US" b="1" dirty="0" smtClean="0">
                <a:solidFill>
                  <a:srgbClr val="409E8A"/>
                </a:solidFill>
              </a:rPr>
              <a:t>2</a:t>
            </a:r>
            <a:r>
              <a:rPr lang="en-US" dirty="0" smtClean="0"/>
              <a:t>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眉山</a:t>
            </a:r>
            <a:r>
              <a:rPr lang="en-US" altLang="zh-CN" dirty="0" smtClean="0">
                <a:solidFill>
                  <a:srgbClr val="409E8A"/>
                </a:solidFill>
              </a:rPr>
              <a:t>]</a:t>
            </a:r>
            <a:r>
              <a:rPr lang="zh-CN" altLang="en-US" dirty="0" smtClean="0"/>
              <a:t>某医院急诊室的一氧气钢瓶中装有密度为</a:t>
            </a:r>
            <a:r>
              <a:rPr lang="en-US" dirty="0" smtClean="0"/>
              <a:t>5 kg/m</a:t>
            </a:r>
            <a:r>
              <a:rPr lang="en-US" baseline="30000" dirty="0" smtClean="0"/>
              <a:t>3</a:t>
            </a:r>
            <a:r>
              <a:rPr lang="zh-CN" altLang="en-US" dirty="0" smtClean="0"/>
              <a:t>的氧气，给急救病人供氧用去了一半，则瓶内剩余氧气的密度是</a:t>
            </a:r>
            <a:r>
              <a:rPr lang="zh-CN" altLang="en-US" u="sng" dirty="0" smtClean="0"/>
              <a:t>　　　　</a:t>
            </a:r>
            <a:r>
              <a:rPr lang="zh-CN" altLang="en-US" dirty="0" smtClean="0"/>
              <a:t> </a:t>
            </a:r>
            <a:r>
              <a:rPr lang="en-US" dirty="0" smtClean="0"/>
              <a:t>kg/m</a:t>
            </a:r>
            <a:r>
              <a:rPr lang="en-US" baseline="30000" dirty="0" smtClean="0"/>
              <a:t>3</a:t>
            </a:r>
            <a:r>
              <a:rPr lang="zh-CN" altLang="en-US" dirty="0" smtClean="0"/>
              <a:t>；病人需要冰块进行物理降温，取</a:t>
            </a:r>
            <a:r>
              <a:rPr lang="en-US" dirty="0" smtClean="0"/>
              <a:t>450 g</a:t>
            </a:r>
            <a:r>
              <a:rPr lang="zh-CN" altLang="en-US" dirty="0" smtClean="0"/>
              <a:t>水凝固成冰后使用，水全部变成冰后的体积为</a:t>
            </a:r>
            <a:r>
              <a:rPr lang="zh-CN" altLang="en-US" u="sng" dirty="0" smtClean="0"/>
              <a:t>　　　　</a:t>
            </a:r>
            <a:r>
              <a:rPr lang="en-US" dirty="0" smtClean="0"/>
              <a:t>cm</a:t>
            </a:r>
            <a:r>
              <a:rPr lang="en-US" baseline="30000" dirty="0" smtClean="0"/>
              <a:t>3</a:t>
            </a:r>
            <a:r>
              <a:rPr lang="zh-CN" altLang="en-US" dirty="0" smtClean="0"/>
              <a:t>。（</a:t>
            </a:r>
            <a:r>
              <a:rPr lang="en-US" dirty="0" smtClean="0"/>
              <a:t>ρ</a:t>
            </a:r>
            <a:r>
              <a:rPr lang="zh-CN" altLang="en-US" baseline="-25000" dirty="0" smtClean="0"/>
              <a:t>冰</a:t>
            </a:r>
            <a:r>
              <a:rPr lang="en-US" dirty="0" smtClean="0"/>
              <a:t>=0.9×10</a:t>
            </a:r>
            <a:r>
              <a:rPr lang="en-US" baseline="30000" dirty="0" smtClean="0"/>
              <a:t>3</a:t>
            </a:r>
            <a:r>
              <a:rPr lang="en-US" dirty="0" smtClean="0"/>
              <a:t> kg/m</a:t>
            </a:r>
            <a:r>
              <a:rPr lang="en-US" baseline="30000" dirty="0" smtClean="0"/>
              <a:t>3</a:t>
            </a:r>
            <a:r>
              <a:rPr lang="zh-CN" altLang="en-US" dirty="0" smtClean="0"/>
              <a:t>）</a:t>
            </a:r>
            <a:r>
              <a:rPr lang="en-US" dirty="0" smtClean="0"/>
              <a:t> </a:t>
            </a:r>
            <a:endParaRPr lang="zh-CN" altLang="en-US" dirty="0"/>
          </a:p>
        </p:txBody>
      </p:sp>
      <p:sp>
        <p:nvSpPr>
          <p:cNvPr id="35" name="文本框 12">
            <a:extLst>
              <a:ext uri="{FF2B5EF4-FFF2-40B4-BE49-F238E27FC236}">
                <a16:creationId xmlns:a16="http://schemas.microsoft.com/office/drawing/2014/main" xmlns="" id="{2795C5FE-A0E3-4855-B937-A2DA6BC1A4B9}"/>
              </a:ext>
            </a:extLst>
          </p:cNvPr>
          <p:cNvSpPr txBox="1"/>
          <p:nvPr/>
        </p:nvSpPr>
        <p:spPr>
          <a:xfrm>
            <a:off x="1705521" y="1959928"/>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2.5</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1" name="文本框 12">
            <a:extLst>
              <a:ext uri="{FF2B5EF4-FFF2-40B4-BE49-F238E27FC236}">
                <a16:creationId xmlns:a16="http://schemas.microsoft.com/office/drawing/2014/main" xmlns="" id="{2795C5FE-A0E3-4855-B937-A2DA6BC1A4B9}"/>
              </a:ext>
            </a:extLst>
          </p:cNvPr>
          <p:cNvSpPr txBox="1"/>
          <p:nvPr/>
        </p:nvSpPr>
        <p:spPr>
          <a:xfrm>
            <a:off x="2660590" y="3205404"/>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500</a:t>
            </a:r>
            <a:endParaRPr lang="zh-CN" altLang="en-US" b="1" dirty="0">
              <a:solidFill>
                <a:srgbClr val="C00000"/>
              </a:solidFill>
              <a:latin typeface="微软雅黑" panose="020B0503020204020204" pitchFamily="34" charset="-122"/>
              <a:ea typeface="微软雅黑" panose="020B0503020204020204" pitchFamily="34" charset="-122"/>
            </a:endParaRPr>
          </a:p>
        </p:txBody>
      </p:sp>
      <p:graphicFrame>
        <p:nvGraphicFramePr>
          <p:cNvPr id="14337" name="Object 1"/>
          <p:cNvGraphicFramePr>
            <a:graphicFrameLocks noChangeAspect="1"/>
          </p:cNvGraphicFramePr>
          <p:nvPr/>
        </p:nvGraphicFramePr>
        <p:xfrm>
          <a:off x="4262438" y="477838"/>
          <a:ext cx="4516437" cy="3602037"/>
        </p:xfrm>
        <a:graphic>
          <a:graphicData uri="http://schemas.openxmlformats.org/presentationml/2006/ole">
            <mc:AlternateContent xmlns:mc="http://schemas.openxmlformats.org/markup-compatibility/2006">
              <mc:Choice xmlns:v="urn:schemas-microsoft-com:vml" Requires="v">
                <p:oleObj spid="_x0000_s14339" name="文档" r:id="rId4" imgW="4568189" imgH="3645415" progId="Office12.wps.Document.8">
                  <p:embed/>
                </p:oleObj>
              </mc:Choice>
              <mc:Fallback>
                <p:oleObj name="文档" r:id="rId4" imgW="4568189" imgH="3645415"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2438" y="477838"/>
                        <a:ext cx="4516437" cy="3602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nodePh="1">
                                  <p:stCondLst>
                                    <p:cond delay="0"/>
                                  </p:stCondLst>
                                  <p:endCondLst>
                                    <p:cond evt="begin" delay="0">
                                      <p:tn val="15"/>
                                    </p:cond>
                                  </p:end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fade">
                                      <p:cBhvr>
                                        <p:cTn id="17" dur="1000"/>
                                        <p:tgtEl>
                                          <p:spTgt spid="12">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4337"/>
                                        </p:tgtEl>
                                        <p:attrNameLst>
                                          <p:attrName>style.visibility</p:attrName>
                                        </p:attrNameLst>
                                      </p:cBhvr>
                                      <p:to>
                                        <p:strVal val="visible"/>
                                      </p:to>
                                    </p:set>
                                    <p:animEffect transition="in" filter="fade">
                                      <p:cBhvr>
                                        <p:cTn id="20" dur="500"/>
                                        <p:tgtEl>
                                          <p:spTgt spid="14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20881" y="276826"/>
            <a:ext cx="7917872"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突破三　</a:t>
            </a:r>
            <a:r>
              <a:rPr lang="en-US" sz="2000" dirty="0" smtClean="0"/>
              <a:t> </a:t>
            </a:r>
            <a:r>
              <a:rPr lang="en-US" sz="2000" b="1" dirty="0" smtClean="0">
                <a:solidFill>
                  <a:srgbClr val="409E8A"/>
                </a:solidFill>
              </a:rPr>
              <a:t>m-V</a:t>
            </a:r>
            <a:r>
              <a:rPr lang="zh-CN" altLang="en-US" sz="2000" b="1" dirty="0" smtClean="0">
                <a:solidFill>
                  <a:srgbClr val="409E8A"/>
                </a:solidFill>
              </a:rPr>
              <a:t>图像的分析</a:t>
            </a:r>
            <a:endParaRPr lang="zh-CN" altLang="en-US" sz="2000" b="1" dirty="0">
              <a:solidFill>
                <a:srgbClr val="409E8A"/>
              </a:solidFill>
            </a:endParaRPr>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1" name="矩形 10"/>
          <p:cNvSpPr/>
          <p:nvPr/>
        </p:nvSpPr>
        <p:spPr>
          <a:xfrm>
            <a:off x="813448" y="758524"/>
            <a:ext cx="7987652" cy="3000821"/>
          </a:xfrm>
          <a:prstGeom prst="rect">
            <a:avLst/>
          </a:prstGeom>
          <a:solidFill>
            <a:schemeClr val="bg1">
              <a:lumMod val="95000"/>
            </a:schemeClr>
          </a:solidFill>
        </p:spPr>
        <p:txBody>
          <a:bodyPr wrap="square">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r>
              <a:rPr lang="zh-CN" altLang="en-US" dirty="0" smtClean="0"/>
              <a:t>　　图像的分析的一般步骤：</a:t>
            </a:r>
            <a:r>
              <a:rPr lang="en-US" dirty="0" smtClean="0"/>
              <a:t>①</a:t>
            </a:r>
            <a:r>
              <a:rPr lang="zh-CN" altLang="en-US" dirty="0" smtClean="0"/>
              <a:t>首先弄清两个坐标轴所代表的物理量及对应的单位并明确各坐标轴的分度值；</a:t>
            </a:r>
            <a:r>
              <a:rPr lang="en-US" dirty="0" smtClean="0"/>
              <a:t>②</a:t>
            </a:r>
            <a:r>
              <a:rPr lang="zh-CN" altLang="en-US" dirty="0" smtClean="0"/>
              <a:t>其次根据图像信息分析一个量随另一个量如何变化；</a:t>
            </a:r>
            <a:r>
              <a:rPr lang="en-US" dirty="0" smtClean="0"/>
              <a:t>③</a:t>
            </a:r>
            <a:r>
              <a:rPr lang="zh-CN" altLang="en-US" dirty="0" smtClean="0"/>
              <a:t>最后选取已知坐标值，利用密度公式或变形公式求解。</a:t>
            </a:r>
          </a:p>
          <a:p>
            <a:pPr algn="just">
              <a:lnSpc>
                <a:spcPct val="150000"/>
              </a:lnSpc>
            </a:pPr>
            <a:r>
              <a:rPr lang="zh-CN" altLang="en-US" dirty="0" smtClean="0"/>
              <a:t>注意：若定性比较两个物体的密度大小时，通过向体积轴（或质量轴）作垂线，利用控制变量法选取两个图线体积（或质量）相同时比较质量（或体积）大小求解。</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53293"/>
            <a:ext cx="7839761" cy="2565693"/>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mn-ea"/>
              </a:rPr>
              <a:t>例</a:t>
            </a:r>
            <a:r>
              <a:rPr lang="en-US" b="1" dirty="0" smtClean="0">
                <a:solidFill>
                  <a:srgbClr val="409E8A"/>
                </a:solidFill>
                <a:latin typeface="+mn-ea"/>
              </a:rPr>
              <a:t>3 </a:t>
            </a:r>
            <a:r>
              <a:rPr lang="en-US" dirty="0" smtClean="0">
                <a:solidFill>
                  <a:srgbClr val="409E8A"/>
                </a:solidFill>
                <a:latin typeface="+mn-ea"/>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青岛</a:t>
            </a:r>
            <a:r>
              <a:rPr lang="en-US" altLang="zh-CN" dirty="0" smtClean="0">
                <a:solidFill>
                  <a:srgbClr val="409E8A"/>
                </a:solidFill>
              </a:rPr>
              <a:t>]</a:t>
            </a:r>
            <a:r>
              <a:rPr lang="zh-CN" altLang="en-US" dirty="0" smtClean="0"/>
              <a:t>如图</a:t>
            </a:r>
            <a:r>
              <a:rPr lang="en-US" dirty="0" smtClean="0"/>
              <a:t>5-7</a:t>
            </a:r>
            <a:r>
              <a:rPr lang="zh-CN" altLang="en-US" dirty="0" smtClean="0"/>
              <a:t>所示为甲、乙两种物质的</a:t>
            </a:r>
            <a:r>
              <a:rPr lang="en-US" dirty="0" smtClean="0"/>
              <a:t>m-V</a:t>
            </a:r>
            <a:r>
              <a:rPr lang="zh-CN" altLang="en-US" dirty="0" smtClean="0"/>
              <a:t>图像。下列说法正确的是</a:t>
            </a:r>
            <a:r>
              <a:rPr lang="en-US" dirty="0" smtClean="0"/>
              <a:t>	</a:t>
            </a:r>
            <a:r>
              <a:rPr lang="zh-CN" altLang="en-US" dirty="0" smtClean="0"/>
              <a:t>（　　）</a:t>
            </a:r>
          </a:p>
          <a:p>
            <a:pPr algn="just">
              <a:lnSpc>
                <a:spcPct val="150000"/>
              </a:lnSpc>
            </a:pPr>
            <a:r>
              <a:rPr lang="en-US" dirty="0" smtClean="0"/>
              <a:t>A.</a:t>
            </a:r>
            <a:r>
              <a:rPr lang="zh-CN" altLang="en-US" dirty="0" smtClean="0"/>
              <a:t>体积为 </a:t>
            </a:r>
            <a:r>
              <a:rPr lang="en-US" dirty="0" smtClean="0"/>
              <a:t>20 cm</a:t>
            </a:r>
            <a:r>
              <a:rPr lang="en-US" baseline="30000" dirty="0" smtClean="0"/>
              <a:t>3</a:t>
            </a:r>
            <a:r>
              <a:rPr lang="en-US" dirty="0" smtClean="0"/>
              <a:t> </a:t>
            </a:r>
            <a:r>
              <a:rPr lang="zh-CN" altLang="en-US" dirty="0" smtClean="0"/>
              <a:t>的甲物质的质量为 </a:t>
            </a:r>
            <a:r>
              <a:rPr lang="en-US" dirty="0" smtClean="0"/>
              <a:t>10 g</a:t>
            </a:r>
            <a:endParaRPr lang="zh-CN" altLang="en-US" dirty="0" smtClean="0"/>
          </a:p>
          <a:p>
            <a:pPr algn="just">
              <a:lnSpc>
                <a:spcPct val="150000"/>
              </a:lnSpc>
            </a:pPr>
            <a:r>
              <a:rPr lang="en-US" dirty="0" smtClean="0"/>
              <a:t>B.</a:t>
            </a:r>
            <a:r>
              <a:rPr lang="zh-CN" altLang="en-US" dirty="0" smtClean="0"/>
              <a:t>乙物质的密度与质量成正比</a:t>
            </a:r>
          </a:p>
          <a:p>
            <a:pPr algn="just">
              <a:lnSpc>
                <a:spcPct val="150000"/>
              </a:lnSpc>
            </a:pPr>
            <a:r>
              <a:rPr lang="en-US" dirty="0" smtClean="0"/>
              <a:t>C.</a:t>
            </a:r>
            <a:r>
              <a:rPr lang="zh-CN" altLang="en-US" dirty="0" smtClean="0"/>
              <a:t>甲物质的密度比乙的密度小</a:t>
            </a:r>
          </a:p>
          <a:p>
            <a:pPr algn="just">
              <a:lnSpc>
                <a:spcPct val="150000"/>
              </a:lnSpc>
            </a:pPr>
            <a:r>
              <a:rPr lang="en-US" dirty="0" smtClean="0"/>
              <a:t>D.</a:t>
            </a:r>
            <a:r>
              <a:rPr lang="zh-CN" altLang="en-US" dirty="0" smtClean="0"/>
              <a:t>甲、乙质量相同时，乙的体积是甲的</a:t>
            </a:r>
            <a:r>
              <a:rPr lang="en-US" dirty="0" smtClean="0"/>
              <a:t>2 </a:t>
            </a:r>
            <a:r>
              <a:rPr lang="zh-CN" altLang="en-US" dirty="0" smtClean="0"/>
              <a:t>倍</a:t>
            </a:r>
          </a:p>
        </p:txBody>
      </p:sp>
      <p:sp>
        <p:nvSpPr>
          <p:cNvPr id="35" name="文本框 12">
            <a:extLst>
              <a:ext uri="{FF2B5EF4-FFF2-40B4-BE49-F238E27FC236}">
                <a16:creationId xmlns:a16="http://schemas.microsoft.com/office/drawing/2014/main" xmlns="" id="{2795C5FE-A0E3-4855-B937-A2DA6BC1A4B9}"/>
              </a:ext>
            </a:extLst>
          </p:cNvPr>
          <p:cNvSpPr txBox="1"/>
          <p:nvPr/>
        </p:nvSpPr>
        <p:spPr>
          <a:xfrm>
            <a:off x="1727426" y="787549"/>
            <a:ext cx="379572"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pic>
        <p:nvPicPr>
          <p:cNvPr id="8" name="20WNW383.EPS" descr="id:2147500322;FounderCES"/>
          <p:cNvPicPr/>
          <p:nvPr/>
        </p:nvPicPr>
        <p:blipFill>
          <a:blip r:embed="rId2" cstate="print"/>
          <a:stretch>
            <a:fillRect/>
          </a:stretch>
        </p:blipFill>
        <p:spPr>
          <a:xfrm>
            <a:off x="5802250" y="1010975"/>
            <a:ext cx="2205667" cy="1759409"/>
          </a:xfrm>
          <a:prstGeom prst="rect">
            <a:avLst/>
          </a:prstGeom>
        </p:spPr>
      </p:pic>
      <p:sp>
        <p:nvSpPr>
          <p:cNvPr id="9" name="矩形 8"/>
          <p:cNvSpPr/>
          <p:nvPr/>
        </p:nvSpPr>
        <p:spPr>
          <a:xfrm>
            <a:off x="6565754" y="2885394"/>
            <a:ext cx="652743" cy="377411"/>
          </a:xfrm>
          <a:prstGeom prst="rect">
            <a:avLst/>
          </a:prstGeom>
        </p:spPr>
        <p:txBody>
          <a:bodyPr wrap="none">
            <a:spAutoFit/>
          </a:bodyPr>
          <a:lstStyle/>
          <a:p>
            <a:pPr algn="just">
              <a:lnSpc>
                <a:spcPct val="150000"/>
              </a:lnSpc>
            </a:pPr>
            <a:r>
              <a:rPr lang="zh-CN" altLang="en-US" sz="1400" dirty="0" smtClean="0"/>
              <a:t>图</a:t>
            </a:r>
            <a:r>
              <a:rPr lang="en-US" sz="1400" dirty="0" smtClean="0"/>
              <a:t>5-7</a:t>
            </a:r>
            <a:endParaRPr lang="zh-CN" altLang="en-US" sz="1400" dirty="0" smtClean="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16"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31">
            <a:extLst>
              <a:ext uri="{FF2B5EF4-FFF2-40B4-BE49-F238E27FC236}">
                <a16:creationId xmlns="" xmlns:a16="http://schemas.microsoft.com/office/drawing/2014/main" id="{B0D6B1F8-D14E-4B75-A040-E9496181774B}"/>
              </a:ext>
            </a:extLst>
          </p:cNvPr>
          <p:cNvSpPr txBox="1"/>
          <p:nvPr/>
        </p:nvSpPr>
        <p:spPr>
          <a:xfrm>
            <a:off x="872358" y="359236"/>
            <a:ext cx="7893269" cy="2150195"/>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由图像可知</a:t>
            </a:r>
            <a:r>
              <a:rPr lang="en-US" dirty="0" smtClean="0">
                <a:solidFill>
                  <a:srgbClr val="C00000"/>
                </a:solidFill>
              </a:rPr>
              <a:t>,</a:t>
            </a:r>
            <a:r>
              <a:rPr lang="zh-CN" altLang="en-US" dirty="0" smtClean="0">
                <a:solidFill>
                  <a:srgbClr val="C00000"/>
                </a:solidFill>
              </a:rPr>
              <a:t>体积为</a:t>
            </a:r>
            <a:r>
              <a:rPr lang="en-US" dirty="0" smtClean="0">
                <a:solidFill>
                  <a:srgbClr val="C00000"/>
                </a:solidFill>
              </a:rPr>
              <a:t>20 cm</a:t>
            </a:r>
            <a:r>
              <a:rPr lang="en-US" baseline="30000" dirty="0" smtClean="0">
                <a:solidFill>
                  <a:srgbClr val="C00000"/>
                </a:solidFill>
              </a:rPr>
              <a:t>3</a:t>
            </a:r>
            <a:r>
              <a:rPr lang="zh-CN" altLang="en-US" dirty="0" smtClean="0">
                <a:solidFill>
                  <a:srgbClr val="C00000"/>
                </a:solidFill>
              </a:rPr>
              <a:t>的甲物质的质量为</a:t>
            </a:r>
            <a:r>
              <a:rPr lang="en-US" dirty="0" smtClean="0">
                <a:solidFill>
                  <a:srgbClr val="C00000"/>
                </a:solidFill>
              </a:rPr>
              <a:t>20 g,</a:t>
            </a:r>
            <a:r>
              <a:rPr lang="zh-CN" altLang="en-US" dirty="0" smtClean="0">
                <a:solidFill>
                  <a:srgbClr val="C00000"/>
                </a:solidFill>
              </a:rPr>
              <a:t>故</a:t>
            </a:r>
            <a:r>
              <a:rPr lang="en-US" dirty="0" smtClean="0">
                <a:solidFill>
                  <a:srgbClr val="C00000"/>
                </a:solidFill>
              </a:rPr>
              <a:t>A</a:t>
            </a:r>
            <a:r>
              <a:rPr lang="zh-CN" altLang="en-US" dirty="0" smtClean="0">
                <a:solidFill>
                  <a:srgbClr val="C00000"/>
                </a:solidFill>
              </a:rPr>
              <a:t>错误。密度是物质的一种特性</a:t>
            </a:r>
            <a:r>
              <a:rPr lang="en-US" dirty="0" smtClean="0">
                <a:solidFill>
                  <a:srgbClr val="C00000"/>
                </a:solidFill>
              </a:rPr>
              <a:t>,</a:t>
            </a:r>
            <a:r>
              <a:rPr lang="zh-CN" altLang="en-US" dirty="0" smtClean="0">
                <a:solidFill>
                  <a:srgbClr val="C00000"/>
                </a:solidFill>
              </a:rPr>
              <a:t>状态相同的同种物质的密度是相同的</a:t>
            </a:r>
            <a:r>
              <a:rPr lang="en-US" dirty="0" smtClean="0">
                <a:solidFill>
                  <a:srgbClr val="C00000"/>
                </a:solidFill>
              </a:rPr>
              <a:t>,</a:t>
            </a:r>
            <a:r>
              <a:rPr lang="zh-CN" altLang="en-US" dirty="0" smtClean="0">
                <a:solidFill>
                  <a:srgbClr val="C00000"/>
                </a:solidFill>
              </a:rPr>
              <a:t>与质量和体积无关</a:t>
            </a:r>
            <a:r>
              <a:rPr lang="en-US" dirty="0" smtClean="0">
                <a:solidFill>
                  <a:srgbClr val="C00000"/>
                </a:solidFill>
              </a:rPr>
              <a:t>,</a:t>
            </a:r>
            <a:r>
              <a:rPr lang="zh-CN" altLang="en-US" dirty="0" smtClean="0">
                <a:solidFill>
                  <a:srgbClr val="C00000"/>
                </a:solidFill>
              </a:rPr>
              <a:t>故</a:t>
            </a:r>
            <a:r>
              <a:rPr lang="en-US" dirty="0" smtClean="0">
                <a:solidFill>
                  <a:srgbClr val="C00000"/>
                </a:solidFill>
              </a:rPr>
              <a:t>B</a:t>
            </a:r>
            <a:r>
              <a:rPr lang="zh-CN" altLang="en-US" dirty="0" smtClean="0">
                <a:solidFill>
                  <a:srgbClr val="C00000"/>
                </a:solidFill>
              </a:rPr>
              <a:t>错误。由图像可知</a:t>
            </a:r>
            <a:r>
              <a:rPr lang="en-US" dirty="0" smtClean="0">
                <a:solidFill>
                  <a:srgbClr val="C00000"/>
                </a:solidFill>
              </a:rPr>
              <a:t>,</a:t>
            </a:r>
            <a:r>
              <a:rPr lang="zh-CN" altLang="en-US" dirty="0" smtClean="0">
                <a:solidFill>
                  <a:srgbClr val="C00000"/>
                </a:solidFill>
              </a:rPr>
              <a:t>当甲、乙的体积都为</a:t>
            </a:r>
            <a:r>
              <a:rPr lang="en-US" dirty="0" smtClean="0">
                <a:solidFill>
                  <a:srgbClr val="C00000"/>
                </a:solidFill>
              </a:rPr>
              <a:t>V=20 cm</a:t>
            </a:r>
            <a:r>
              <a:rPr lang="en-US" baseline="30000" dirty="0" smtClean="0">
                <a:solidFill>
                  <a:srgbClr val="C00000"/>
                </a:solidFill>
              </a:rPr>
              <a:t>3</a:t>
            </a:r>
            <a:r>
              <a:rPr lang="zh-CN" altLang="en-US" dirty="0" smtClean="0">
                <a:solidFill>
                  <a:srgbClr val="C00000"/>
                </a:solidFill>
              </a:rPr>
              <a:t>时</a:t>
            </a:r>
            <a:r>
              <a:rPr lang="en-US" dirty="0" smtClean="0">
                <a:solidFill>
                  <a:srgbClr val="C00000"/>
                </a:solidFill>
              </a:rPr>
              <a:t>,m</a:t>
            </a:r>
            <a:r>
              <a:rPr lang="zh-CN" altLang="en-US" baseline="-25000" dirty="0" smtClean="0">
                <a:solidFill>
                  <a:srgbClr val="C00000"/>
                </a:solidFill>
              </a:rPr>
              <a:t>甲</a:t>
            </a:r>
            <a:r>
              <a:rPr lang="en-US" dirty="0" smtClean="0">
                <a:solidFill>
                  <a:srgbClr val="C00000"/>
                </a:solidFill>
              </a:rPr>
              <a:t>&gt;m</a:t>
            </a:r>
            <a:r>
              <a:rPr lang="zh-CN" altLang="en-US" baseline="-25000" dirty="0" smtClean="0">
                <a:solidFill>
                  <a:srgbClr val="C00000"/>
                </a:solidFill>
              </a:rPr>
              <a:t>乙</a:t>
            </a:r>
            <a:r>
              <a:rPr lang="en-US" dirty="0" smtClean="0">
                <a:solidFill>
                  <a:srgbClr val="C00000"/>
                </a:solidFill>
              </a:rPr>
              <a:t>,</a:t>
            </a:r>
            <a:r>
              <a:rPr lang="zh-CN" altLang="en-US" dirty="0" smtClean="0">
                <a:solidFill>
                  <a:srgbClr val="C00000"/>
                </a:solidFill>
              </a:rPr>
              <a:t>由</a:t>
            </a:r>
            <a:r>
              <a:rPr lang="en-US" dirty="0" smtClean="0">
                <a:solidFill>
                  <a:srgbClr val="C00000"/>
                </a:solidFill>
              </a:rPr>
              <a:t>ρ=     </a:t>
            </a:r>
            <a:r>
              <a:rPr lang="zh-CN" altLang="en-US" dirty="0" smtClean="0">
                <a:solidFill>
                  <a:srgbClr val="C00000"/>
                </a:solidFill>
              </a:rPr>
              <a:t>可知</a:t>
            </a:r>
            <a:r>
              <a:rPr lang="en-US" dirty="0" smtClean="0">
                <a:solidFill>
                  <a:srgbClr val="C00000"/>
                </a:solidFill>
              </a:rPr>
              <a:t>,</a:t>
            </a:r>
            <a:r>
              <a:rPr lang="zh-CN" altLang="en-US" dirty="0" smtClean="0">
                <a:solidFill>
                  <a:srgbClr val="C00000"/>
                </a:solidFill>
              </a:rPr>
              <a:t>甲物质的密度大于乙物质的密度</a:t>
            </a:r>
            <a:r>
              <a:rPr lang="en-US" dirty="0" smtClean="0">
                <a:solidFill>
                  <a:srgbClr val="C00000"/>
                </a:solidFill>
              </a:rPr>
              <a:t>,</a:t>
            </a:r>
            <a:r>
              <a:rPr lang="zh-CN" altLang="en-US" dirty="0" smtClean="0">
                <a:solidFill>
                  <a:srgbClr val="C00000"/>
                </a:solidFill>
              </a:rPr>
              <a:t>故</a:t>
            </a:r>
            <a:r>
              <a:rPr lang="en-US" dirty="0" smtClean="0">
                <a:solidFill>
                  <a:srgbClr val="C00000"/>
                </a:solidFill>
              </a:rPr>
              <a:t>C</a:t>
            </a:r>
            <a:r>
              <a:rPr lang="zh-CN" altLang="en-US" dirty="0" smtClean="0">
                <a:solidFill>
                  <a:srgbClr val="C00000"/>
                </a:solidFill>
              </a:rPr>
              <a:t>错误。由图像可知</a:t>
            </a:r>
            <a:r>
              <a:rPr lang="en-US" dirty="0" smtClean="0">
                <a:solidFill>
                  <a:srgbClr val="C00000"/>
                </a:solidFill>
              </a:rPr>
              <a:t>,</a:t>
            </a:r>
            <a:r>
              <a:rPr lang="zh-CN" altLang="en-US" dirty="0" smtClean="0">
                <a:solidFill>
                  <a:srgbClr val="C00000"/>
                </a:solidFill>
              </a:rPr>
              <a:t>当甲、乙质量都为</a:t>
            </a:r>
            <a:r>
              <a:rPr lang="en-US" dirty="0" smtClean="0">
                <a:solidFill>
                  <a:srgbClr val="C00000"/>
                </a:solidFill>
              </a:rPr>
              <a:t>10 g</a:t>
            </a:r>
            <a:r>
              <a:rPr lang="zh-CN" altLang="en-US" dirty="0" smtClean="0">
                <a:solidFill>
                  <a:srgbClr val="C00000"/>
                </a:solidFill>
              </a:rPr>
              <a:t>时</a:t>
            </a:r>
            <a:r>
              <a:rPr lang="en-US" dirty="0" smtClean="0">
                <a:solidFill>
                  <a:srgbClr val="C00000"/>
                </a:solidFill>
              </a:rPr>
              <a:t>,</a:t>
            </a:r>
            <a:r>
              <a:rPr lang="zh-CN" altLang="en-US" dirty="0" smtClean="0">
                <a:solidFill>
                  <a:srgbClr val="C00000"/>
                </a:solidFill>
              </a:rPr>
              <a:t>乙的体积为</a:t>
            </a:r>
            <a:r>
              <a:rPr lang="en-US" dirty="0" smtClean="0">
                <a:solidFill>
                  <a:srgbClr val="C00000"/>
                </a:solidFill>
              </a:rPr>
              <a:t>20 cm</a:t>
            </a:r>
            <a:r>
              <a:rPr lang="en-US" baseline="30000" dirty="0" smtClean="0">
                <a:solidFill>
                  <a:srgbClr val="C00000"/>
                </a:solidFill>
              </a:rPr>
              <a:t>3</a:t>
            </a:r>
            <a:r>
              <a:rPr lang="en-US" dirty="0" smtClean="0">
                <a:solidFill>
                  <a:srgbClr val="C00000"/>
                </a:solidFill>
              </a:rPr>
              <a:t>,</a:t>
            </a:r>
            <a:r>
              <a:rPr lang="zh-CN" altLang="en-US" dirty="0" smtClean="0">
                <a:solidFill>
                  <a:srgbClr val="C00000"/>
                </a:solidFill>
              </a:rPr>
              <a:t>甲的体积为</a:t>
            </a:r>
            <a:r>
              <a:rPr lang="en-US" dirty="0" smtClean="0">
                <a:solidFill>
                  <a:srgbClr val="C00000"/>
                </a:solidFill>
              </a:rPr>
              <a:t>10 cm</a:t>
            </a:r>
            <a:r>
              <a:rPr lang="en-US" baseline="30000" dirty="0" smtClean="0">
                <a:solidFill>
                  <a:srgbClr val="C00000"/>
                </a:solidFill>
              </a:rPr>
              <a:t>3</a:t>
            </a:r>
            <a:r>
              <a:rPr lang="en-US" dirty="0" smtClean="0">
                <a:solidFill>
                  <a:srgbClr val="C00000"/>
                </a:solidFill>
              </a:rPr>
              <a:t>,</a:t>
            </a:r>
            <a:r>
              <a:rPr lang="zh-CN" altLang="en-US" dirty="0" smtClean="0">
                <a:solidFill>
                  <a:srgbClr val="C00000"/>
                </a:solidFill>
              </a:rPr>
              <a:t>则乙的体积是甲的</a:t>
            </a:r>
            <a:r>
              <a:rPr lang="en-US" dirty="0" smtClean="0">
                <a:solidFill>
                  <a:srgbClr val="C00000"/>
                </a:solidFill>
              </a:rPr>
              <a:t>2</a:t>
            </a:r>
            <a:r>
              <a:rPr lang="zh-CN" altLang="en-US" dirty="0" smtClean="0">
                <a:solidFill>
                  <a:srgbClr val="C00000"/>
                </a:solidFill>
              </a:rPr>
              <a:t>倍</a:t>
            </a:r>
            <a:r>
              <a:rPr lang="en-US" dirty="0" smtClean="0">
                <a:solidFill>
                  <a:srgbClr val="C00000"/>
                </a:solidFill>
              </a:rPr>
              <a:t>,</a:t>
            </a:r>
            <a:r>
              <a:rPr lang="zh-CN" altLang="en-US" dirty="0" smtClean="0">
                <a:solidFill>
                  <a:srgbClr val="C00000"/>
                </a:solidFill>
              </a:rPr>
              <a:t>故</a:t>
            </a:r>
            <a:r>
              <a:rPr lang="en-US" dirty="0" smtClean="0">
                <a:solidFill>
                  <a:srgbClr val="C00000"/>
                </a:solidFill>
              </a:rPr>
              <a:t>D</a:t>
            </a:r>
            <a:r>
              <a:rPr lang="zh-CN" altLang="en-US" dirty="0" smtClean="0">
                <a:solidFill>
                  <a:srgbClr val="C00000"/>
                </a:solidFill>
              </a:rPr>
              <a:t>正确。</a:t>
            </a:r>
          </a:p>
        </p:txBody>
      </p:sp>
      <p:graphicFrame>
        <p:nvGraphicFramePr>
          <p:cNvPr id="12289" name="Object 1"/>
          <p:cNvGraphicFramePr>
            <a:graphicFrameLocks noChangeAspect="1"/>
          </p:cNvGraphicFramePr>
          <p:nvPr/>
        </p:nvGraphicFramePr>
        <p:xfrm>
          <a:off x="7559848" y="1146504"/>
          <a:ext cx="387350" cy="588963"/>
        </p:xfrm>
        <a:graphic>
          <a:graphicData uri="http://schemas.openxmlformats.org/presentationml/2006/ole">
            <mc:AlternateContent xmlns:mc="http://schemas.openxmlformats.org/markup-compatibility/2006">
              <mc:Choice xmlns:v="urn:schemas-microsoft-com:vml" Requires="v">
                <p:oleObj spid="_x0000_s12291" name="文档" r:id="rId4" imgW="393802" imgH="594360" progId="Office12.wps.Document.8">
                  <p:embed/>
                </p:oleObj>
              </mc:Choice>
              <mc:Fallback>
                <p:oleObj name="文档" r:id="rId4" imgW="393802"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9848" y="1146504"/>
                        <a:ext cx="387350"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289"/>
                                        </p:tgtEl>
                                        <p:attrNameLst>
                                          <p:attrName>style.visibility</p:attrName>
                                        </p:attrNameLst>
                                      </p:cBhvr>
                                      <p:to>
                                        <p:strVal val="visible"/>
                                      </p:to>
                                    </p:set>
                                    <p:animEffect transition="in" filter="fade">
                                      <p:cBhvr>
                                        <p:cTn id="10" dur="2000"/>
                                        <p:tgtEl>
                                          <p:spTgt spid="122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79" y="327185"/>
            <a:ext cx="7806523" cy="2150195"/>
          </a:xfrm>
          <a:prstGeom prst="rect">
            <a:avLst/>
          </a:prstGeom>
          <a:noFill/>
        </p:spPr>
        <p:txBody>
          <a:bodyPr wrap="square" lIns="36000" tIns="36000" rIns="36000" bIns="36000" rtlCol="0">
            <a:spAutoFit/>
          </a:bodyPr>
          <a:lstStyle/>
          <a:p>
            <a:pPr>
              <a:lnSpc>
                <a:spcPct val="150000"/>
              </a:lnSpc>
            </a:pPr>
            <a:r>
              <a:rPr lang="en-US" b="1" dirty="0" smtClean="0"/>
              <a:t>1.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苏州平江区模拟</a:t>
            </a:r>
            <a:r>
              <a:rPr lang="en-US" altLang="zh-CN" dirty="0" smtClean="0">
                <a:solidFill>
                  <a:srgbClr val="409E8A"/>
                </a:solidFill>
              </a:rPr>
              <a:t>] </a:t>
            </a:r>
            <a:r>
              <a:rPr lang="zh-CN" altLang="en-US" dirty="0" smtClean="0"/>
              <a:t>下列说法中正确的是</a:t>
            </a:r>
            <a:r>
              <a:rPr lang="en-US" dirty="0" smtClean="0"/>
              <a:t>	</a:t>
            </a:r>
            <a:r>
              <a:rPr lang="zh-CN" altLang="en-US" dirty="0" smtClean="0"/>
              <a:t>（　　）</a:t>
            </a:r>
          </a:p>
          <a:p>
            <a:pPr>
              <a:lnSpc>
                <a:spcPct val="150000"/>
              </a:lnSpc>
            </a:pPr>
            <a:r>
              <a:rPr lang="en-US" dirty="0" smtClean="0"/>
              <a:t>A.</a:t>
            </a:r>
            <a:r>
              <a:rPr lang="zh-CN" altLang="en-US" dirty="0" smtClean="0"/>
              <a:t>二极管是用半导体材料制成的</a:t>
            </a:r>
          </a:p>
          <a:p>
            <a:pPr>
              <a:lnSpc>
                <a:spcPct val="150000"/>
              </a:lnSpc>
            </a:pPr>
            <a:r>
              <a:rPr lang="en-US" dirty="0" smtClean="0"/>
              <a:t>B.</a:t>
            </a:r>
            <a:r>
              <a:rPr lang="zh-CN" altLang="en-US" dirty="0" smtClean="0"/>
              <a:t>光盘是用磁性材料制成的</a:t>
            </a:r>
          </a:p>
          <a:p>
            <a:pPr>
              <a:lnSpc>
                <a:spcPct val="150000"/>
              </a:lnSpc>
            </a:pPr>
            <a:r>
              <a:rPr lang="en-US" dirty="0" smtClean="0"/>
              <a:t>C.</a:t>
            </a:r>
            <a:r>
              <a:rPr lang="zh-CN" altLang="en-US" dirty="0" smtClean="0"/>
              <a:t>建筑物上的避雷针是用绝缘材料制成的</a:t>
            </a:r>
          </a:p>
          <a:p>
            <a:pPr>
              <a:lnSpc>
                <a:spcPct val="150000"/>
              </a:lnSpc>
            </a:pPr>
            <a:r>
              <a:rPr lang="en-US" dirty="0" smtClean="0"/>
              <a:t>D.</a:t>
            </a:r>
            <a:r>
              <a:rPr lang="zh-CN" altLang="en-US" dirty="0" smtClean="0"/>
              <a:t>在橡皮泥上能留下漂亮的指印，说明橡皮泥具有弹性</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6202049" y="337276"/>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79" y="327185"/>
            <a:ext cx="7922137" cy="2516770"/>
          </a:xfrm>
          <a:prstGeom prst="rect">
            <a:avLst/>
          </a:prstGeom>
          <a:noFill/>
        </p:spPr>
        <p:txBody>
          <a:bodyPr wrap="square" lIns="36000" tIns="36000" rIns="36000" bIns="36000" rtlCol="0">
            <a:spAutoFit/>
          </a:bodyPr>
          <a:lstStyle/>
          <a:p>
            <a:pPr algn="just">
              <a:lnSpc>
                <a:spcPct val="150000"/>
              </a:lnSpc>
            </a:pPr>
            <a:r>
              <a:rPr lang="en-US" b="1" dirty="0" smtClean="0"/>
              <a:t>2.</a:t>
            </a:r>
            <a:r>
              <a:rPr lang="zh-CN" altLang="en-US" dirty="0" smtClean="0"/>
              <a:t>小军同学使用已经调节好的天平，在测量物体质量的过程中，通过增减砝码后，指针的位置在分度盘的中线偏左，此时他应该</a:t>
            </a:r>
            <a:r>
              <a:rPr lang="en-US" dirty="0" smtClean="0"/>
              <a:t>	</a:t>
            </a:r>
            <a:r>
              <a:rPr lang="zh-CN" altLang="en-US" dirty="0" smtClean="0"/>
              <a:t>（　　）</a:t>
            </a:r>
          </a:p>
          <a:p>
            <a:pPr algn="just">
              <a:lnSpc>
                <a:spcPct val="150000"/>
              </a:lnSpc>
            </a:pPr>
            <a:r>
              <a:rPr lang="en-US" dirty="0" smtClean="0"/>
              <a:t>A.</a:t>
            </a:r>
            <a:r>
              <a:rPr lang="zh-CN" altLang="en-US" dirty="0" smtClean="0"/>
              <a:t>将游码向右移动，至横梁再次平衡</a:t>
            </a:r>
          </a:p>
          <a:p>
            <a:pPr algn="just">
              <a:lnSpc>
                <a:spcPct val="150000"/>
              </a:lnSpc>
            </a:pPr>
            <a:r>
              <a:rPr lang="en-US" dirty="0" smtClean="0"/>
              <a:t>B.</a:t>
            </a:r>
            <a:r>
              <a:rPr lang="zh-CN" altLang="en-US" dirty="0" smtClean="0"/>
              <a:t>将左端的平衡螺母向右调，至横梁再次平衡</a:t>
            </a:r>
          </a:p>
          <a:p>
            <a:pPr algn="just">
              <a:lnSpc>
                <a:spcPct val="150000"/>
              </a:lnSpc>
            </a:pPr>
            <a:r>
              <a:rPr lang="en-US" dirty="0" smtClean="0"/>
              <a:t>C.</a:t>
            </a:r>
            <a:r>
              <a:rPr lang="zh-CN" altLang="en-US" dirty="0" smtClean="0"/>
              <a:t>将右端的平衡螺母向左调，至横梁再次平衡</a:t>
            </a:r>
          </a:p>
          <a:p>
            <a:pPr algn="just">
              <a:lnSpc>
                <a:spcPct val="150000"/>
              </a:lnSpc>
            </a:pPr>
            <a:r>
              <a:rPr lang="en-US" dirty="0" smtClean="0"/>
              <a:t>D.</a:t>
            </a:r>
            <a:r>
              <a:rPr lang="zh-CN" altLang="en-US" dirty="0" smtClean="0"/>
              <a:t>将右盘砝码再减少一些</a:t>
            </a:r>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6653995" y="736669"/>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3581366" cy="3396690"/>
          </a:xfrm>
          <a:prstGeom prst="rect">
            <a:avLst/>
          </a:prstGeom>
          <a:noFill/>
        </p:spPr>
        <p:txBody>
          <a:bodyPr wrap="square" lIns="36000" tIns="36000" rIns="36000" bIns="36000" rtlCol="0">
            <a:spAutoFit/>
          </a:bodyPr>
          <a:lstStyle/>
          <a:p>
            <a:pPr algn="just">
              <a:lnSpc>
                <a:spcPct val="150000"/>
              </a:lnSpc>
            </a:pPr>
            <a:r>
              <a:rPr lang="en-US" b="1" dirty="0" smtClean="0"/>
              <a:t>3. </a:t>
            </a:r>
            <a:r>
              <a:rPr lang="en-US" dirty="0" smtClean="0">
                <a:solidFill>
                  <a:srgbClr val="409E8A"/>
                </a:solidFill>
              </a:rPr>
              <a:t>[2018</a:t>
            </a:r>
            <a:r>
              <a:rPr lang="en-US" altLang="zh-CN" dirty="0" smtClean="0">
                <a:solidFill>
                  <a:srgbClr val="409E8A"/>
                </a:solidFill>
              </a:rPr>
              <a:t>·</a:t>
            </a:r>
            <a:r>
              <a:rPr lang="zh-CN" altLang="en-US" dirty="0" smtClean="0">
                <a:solidFill>
                  <a:srgbClr val="409E8A"/>
                </a:solidFill>
              </a:rPr>
              <a:t>福建</a:t>
            </a:r>
            <a:r>
              <a:rPr lang="en-US" dirty="0" smtClean="0">
                <a:solidFill>
                  <a:srgbClr val="409E8A"/>
                </a:solidFill>
              </a:rPr>
              <a:t>B</a:t>
            </a:r>
            <a:r>
              <a:rPr lang="zh-CN" altLang="en-US" dirty="0" smtClean="0">
                <a:solidFill>
                  <a:srgbClr val="409E8A"/>
                </a:solidFill>
              </a:rPr>
              <a:t>卷</a:t>
            </a:r>
            <a:r>
              <a:rPr lang="en-US" altLang="zh-CN" dirty="0" smtClean="0">
                <a:solidFill>
                  <a:srgbClr val="409E8A"/>
                </a:solidFill>
              </a:rPr>
              <a:t>] </a:t>
            </a:r>
            <a:r>
              <a:rPr lang="zh-CN" altLang="en-US" dirty="0" smtClean="0"/>
              <a:t>很多同学知道自己的身高和体重，却不知道自己的体积。某同学身高</a:t>
            </a:r>
            <a:r>
              <a:rPr lang="en-US" dirty="0" smtClean="0"/>
              <a:t>170 cm</a:t>
            </a:r>
            <a:r>
              <a:rPr lang="zh-CN" altLang="en-US" dirty="0" smtClean="0"/>
              <a:t>，体重</a:t>
            </a:r>
            <a:r>
              <a:rPr lang="en-US" dirty="0" smtClean="0"/>
              <a:t>60 kg</a:t>
            </a:r>
            <a:r>
              <a:rPr lang="zh-CN" altLang="en-US" dirty="0" smtClean="0"/>
              <a:t>，他的体积约为</a:t>
            </a:r>
            <a:r>
              <a:rPr lang="en-US" dirty="0" smtClean="0"/>
              <a:t>	</a:t>
            </a:r>
            <a:r>
              <a:rPr lang="zh-CN" altLang="en-US" dirty="0" smtClean="0"/>
              <a:t>（　　）</a:t>
            </a:r>
          </a:p>
          <a:p>
            <a:pPr algn="just">
              <a:lnSpc>
                <a:spcPct val="150000"/>
              </a:lnSpc>
            </a:pPr>
            <a:r>
              <a:rPr lang="en-US" dirty="0" smtClean="0"/>
              <a:t>A.0.006 m</a:t>
            </a:r>
            <a:r>
              <a:rPr lang="en-US" baseline="30000" dirty="0" smtClean="0"/>
              <a:t>3</a:t>
            </a:r>
            <a:r>
              <a:rPr lang="en-US" dirty="0" smtClean="0"/>
              <a:t>	</a:t>
            </a:r>
            <a:endParaRPr lang="zh-CN" altLang="en-US" dirty="0" smtClean="0"/>
          </a:p>
          <a:p>
            <a:pPr algn="just">
              <a:lnSpc>
                <a:spcPct val="150000"/>
              </a:lnSpc>
            </a:pPr>
            <a:r>
              <a:rPr lang="en-US" dirty="0" smtClean="0"/>
              <a:t>B.0.06 m</a:t>
            </a:r>
            <a:r>
              <a:rPr lang="en-US" baseline="30000" dirty="0" smtClean="0"/>
              <a:t>3</a:t>
            </a:r>
            <a:endParaRPr lang="zh-CN" altLang="en-US" dirty="0" smtClean="0"/>
          </a:p>
          <a:p>
            <a:pPr algn="just">
              <a:lnSpc>
                <a:spcPct val="150000"/>
              </a:lnSpc>
            </a:pPr>
            <a:r>
              <a:rPr lang="en-US" dirty="0" smtClean="0"/>
              <a:t>C.0.6 m</a:t>
            </a:r>
            <a:r>
              <a:rPr lang="en-US" baseline="30000" dirty="0" smtClean="0"/>
              <a:t>3</a:t>
            </a:r>
            <a:r>
              <a:rPr lang="en-US" dirty="0" smtClean="0"/>
              <a:t>	</a:t>
            </a:r>
            <a:endParaRPr lang="zh-CN" altLang="en-US" dirty="0" smtClean="0"/>
          </a:p>
          <a:p>
            <a:pPr algn="just">
              <a:lnSpc>
                <a:spcPct val="150000"/>
              </a:lnSpc>
            </a:pPr>
            <a:r>
              <a:rPr lang="en-US" dirty="0" smtClean="0"/>
              <a:t>D.6 m</a:t>
            </a:r>
            <a:r>
              <a:rPr lang="en-US" baseline="30000" dirty="0" smtClean="0"/>
              <a:t>3</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3735352" y="1591403"/>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0" name="文本框 31">
            <a:extLst>
              <a:ext uri="{FF2B5EF4-FFF2-40B4-BE49-F238E27FC236}">
                <a16:creationId xmlns="" xmlns:a16="http://schemas.microsoft.com/office/drawing/2014/main" id="{B0D6B1F8-D14E-4B75-A040-E9496181774B}"/>
              </a:ext>
            </a:extLst>
          </p:cNvPr>
          <p:cNvSpPr txBox="1"/>
          <p:nvPr/>
        </p:nvSpPr>
        <p:spPr>
          <a:xfrm>
            <a:off x="5160579" y="432809"/>
            <a:ext cx="3571367"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zh-CN" altLang="en-US" dirty="0">
              <a:solidFill>
                <a:srgbClr val="C00000"/>
              </a:solidFill>
              <a:latin typeface="微软雅黑" panose="020B0503020204020204" pitchFamily="34" charset="-122"/>
              <a:ea typeface="微软雅黑" panose="020B0503020204020204" pitchFamily="34" charset="-122"/>
            </a:endParaRPr>
          </a:p>
        </p:txBody>
      </p:sp>
      <p:graphicFrame>
        <p:nvGraphicFramePr>
          <p:cNvPr id="8193" name="Object 1"/>
          <p:cNvGraphicFramePr>
            <a:graphicFrameLocks noChangeAspect="1"/>
          </p:cNvGraphicFramePr>
          <p:nvPr/>
        </p:nvGraphicFramePr>
        <p:xfrm>
          <a:off x="5207713" y="495518"/>
          <a:ext cx="3525837" cy="2454275"/>
        </p:xfrm>
        <a:graphic>
          <a:graphicData uri="http://schemas.openxmlformats.org/presentationml/2006/ole">
            <mc:AlternateContent xmlns:mc="http://schemas.openxmlformats.org/markup-compatibility/2006">
              <mc:Choice xmlns:v="urn:schemas-microsoft-com:vml" Requires="v">
                <p:oleObj spid="_x0000_s8195" name="文档" r:id="rId4" imgW="3525728" imgH="2463070" progId="Office12.wps.Document.8">
                  <p:embed/>
                </p:oleObj>
              </mc:Choice>
              <mc:Fallback>
                <p:oleObj name="文档" r:id="rId4" imgW="3525728" imgH="246307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07713" y="495518"/>
                        <a:ext cx="3525837" cy="245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fade">
                                      <p:cBhvr>
                                        <p:cTn id="12" dur="1000"/>
                                        <p:tgtEl>
                                          <p:spTgt spid="10">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8193"/>
                                        </p:tgtEl>
                                        <p:attrNameLst>
                                          <p:attrName>style.visibility</p:attrName>
                                        </p:attrNameLst>
                                      </p:cBhvr>
                                      <p:to>
                                        <p:strVal val="visible"/>
                                      </p:to>
                                    </p:set>
                                    <p:animEffect transition="in" filter="fade">
                                      <p:cBhvr>
                                        <p:cTn id="15" dur="500"/>
                                        <p:tgtEl>
                                          <p:spTgt spid="8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79" y="327185"/>
            <a:ext cx="7796013" cy="2150195"/>
          </a:xfrm>
          <a:prstGeom prst="rect">
            <a:avLst/>
          </a:prstGeom>
          <a:noFill/>
        </p:spPr>
        <p:txBody>
          <a:bodyPr wrap="square" lIns="36000" tIns="36000" rIns="36000" bIns="36000" rtlCol="0">
            <a:spAutoFit/>
          </a:bodyPr>
          <a:lstStyle/>
          <a:p>
            <a:pPr>
              <a:lnSpc>
                <a:spcPct val="150000"/>
              </a:lnSpc>
            </a:pPr>
            <a:r>
              <a:rPr lang="en-US" b="1" dirty="0" smtClean="0"/>
              <a:t>4.</a:t>
            </a:r>
            <a:r>
              <a:rPr lang="zh-CN" altLang="en-US" dirty="0" smtClean="0"/>
              <a:t>甲、乙两种物质的</a:t>
            </a:r>
            <a:r>
              <a:rPr lang="en-US" dirty="0" smtClean="0"/>
              <a:t>m-V</a:t>
            </a:r>
            <a:r>
              <a:rPr lang="zh-CN" altLang="en-US" dirty="0" smtClean="0"/>
              <a:t>图像如图</a:t>
            </a:r>
            <a:r>
              <a:rPr lang="en-US" dirty="0" smtClean="0"/>
              <a:t>5-8</a:t>
            </a:r>
            <a:r>
              <a:rPr lang="zh-CN" altLang="en-US" dirty="0" smtClean="0"/>
              <a:t>所示，分析图像可知</a:t>
            </a:r>
            <a:r>
              <a:rPr lang="en-US" dirty="0" smtClean="0"/>
              <a:t>	</a:t>
            </a:r>
            <a:r>
              <a:rPr lang="zh-CN" altLang="en-US" dirty="0" smtClean="0"/>
              <a:t>（　　）</a:t>
            </a:r>
          </a:p>
          <a:p>
            <a:pPr>
              <a:lnSpc>
                <a:spcPct val="150000"/>
              </a:lnSpc>
            </a:pPr>
            <a:r>
              <a:rPr lang="en-US" dirty="0" smtClean="0"/>
              <a:t>A.</a:t>
            </a:r>
            <a:r>
              <a:rPr lang="zh-CN" altLang="en-US" dirty="0" smtClean="0"/>
              <a:t>若甲、乙的质量相等，则甲的体积较大</a:t>
            </a:r>
          </a:p>
          <a:p>
            <a:pPr>
              <a:lnSpc>
                <a:spcPct val="150000"/>
              </a:lnSpc>
            </a:pPr>
            <a:r>
              <a:rPr lang="en-US" dirty="0" smtClean="0"/>
              <a:t>B.</a:t>
            </a:r>
            <a:r>
              <a:rPr lang="zh-CN" altLang="en-US" dirty="0" smtClean="0"/>
              <a:t>若甲、乙的体积相等，则甲的质量较小</a:t>
            </a:r>
          </a:p>
          <a:p>
            <a:pPr>
              <a:lnSpc>
                <a:spcPct val="150000"/>
              </a:lnSpc>
            </a:pPr>
            <a:r>
              <a:rPr lang="en-US" dirty="0" smtClean="0"/>
              <a:t>C.</a:t>
            </a:r>
            <a:r>
              <a:rPr lang="zh-CN" altLang="en-US" dirty="0" smtClean="0"/>
              <a:t>甲、乙两物质的密度之比为</a:t>
            </a:r>
            <a:r>
              <a:rPr lang="en-US" dirty="0" smtClean="0"/>
              <a:t>4∶1</a:t>
            </a:r>
            <a:endParaRPr lang="zh-CN" altLang="en-US" dirty="0" smtClean="0"/>
          </a:p>
          <a:p>
            <a:pPr>
              <a:lnSpc>
                <a:spcPct val="150000"/>
              </a:lnSpc>
            </a:pPr>
            <a:r>
              <a:rPr lang="en-US" dirty="0" smtClean="0"/>
              <a:t>D.</a:t>
            </a:r>
            <a:r>
              <a:rPr lang="zh-CN" altLang="en-US" dirty="0" smtClean="0"/>
              <a:t>甲、乙两物质的密度之比为</a:t>
            </a:r>
            <a:r>
              <a:rPr lang="en-US" dirty="0" smtClean="0"/>
              <a:t>1∶4</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7111195" y="332019"/>
            <a:ext cx="80834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1" name="18LW250.EPS" descr="id:2147500336;FounderCES"/>
          <p:cNvPicPr/>
          <p:nvPr/>
        </p:nvPicPr>
        <p:blipFill>
          <a:blip r:embed="rId2" cstate="print"/>
          <a:stretch>
            <a:fillRect/>
          </a:stretch>
        </p:blipFill>
        <p:spPr>
          <a:xfrm>
            <a:off x="5735644" y="969791"/>
            <a:ext cx="2142263" cy="1895340"/>
          </a:xfrm>
          <a:prstGeom prst="rect">
            <a:avLst/>
          </a:prstGeom>
        </p:spPr>
      </p:pic>
      <p:sp>
        <p:nvSpPr>
          <p:cNvPr id="15" name="矩形 14"/>
          <p:cNvSpPr/>
          <p:nvPr/>
        </p:nvSpPr>
        <p:spPr>
          <a:xfrm>
            <a:off x="6861559" y="3248730"/>
            <a:ext cx="652743" cy="307777"/>
          </a:xfrm>
          <a:prstGeom prst="rect">
            <a:avLst/>
          </a:prstGeom>
        </p:spPr>
        <p:txBody>
          <a:bodyPr wrap="none">
            <a:spAutoFit/>
          </a:bodyPr>
          <a:lstStyle/>
          <a:p>
            <a:r>
              <a:rPr lang="zh-CN" altLang="en-US" sz="1400" dirty="0" smtClean="0"/>
              <a:t>图</a:t>
            </a:r>
            <a:r>
              <a:rPr lang="en-US" sz="1400" dirty="0" smtClean="0"/>
              <a:t>5-8</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27472" y="265639"/>
            <a:ext cx="7774992" cy="2565693"/>
          </a:xfrm>
          <a:prstGeom prst="rect">
            <a:avLst/>
          </a:prstGeom>
          <a:noFill/>
        </p:spPr>
        <p:txBody>
          <a:bodyPr wrap="square" lIns="36000" tIns="36000" rIns="36000" bIns="36000" rtlCol="0">
            <a:spAutoFit/>
          </a:bodyPr>
          <a:lstStyle/>
          <a:p>
            <a:pPr>
              <a:lnSpc>
                <a:spcPct val="150000"/>
              </a:lnSpc>
            </a:pPr>
            <a:r>
              <a:rPr lang="en-US" b="1" dirty="0" smtClean="0"/>
              <a:t>5.</a:t>
            </a:r>
            <a:r>
              <a:rPr lang="zh-CN" altLang="en-US" dirty="0" smtClean="0"/>
              <a:t>小雪利用烧杯承载某种液体，用天平和量筒测量该液体的密度，将得到的数据绘制成如图</a:t>
            </a:r>
            <a:r>
              <a:rPr lang="en-US" dirty="0" smtClean="0"/>
              <a:t>5-9</a:t>
            </a:r>
            <a:r>
              <a:rPr lang="zh-CN" altLang="en-US" dirty="0" smtClean="0"/>
              <a:t>所示的图像，下列说法正确的是</a:t>
            </a:r>
            <a:r>
              <a:rPr lang="en-US" dirty="0" smtClean="0"/>
              <a:t>	</a:t>
            </a:r>
            <a:r>
              <a:rPr lang="zh-CN" altLang="en-US" dirty="0" smtClean="0"/>
              <a:t>（　　）</a:t>
            </a:r>
          </a:p>
          <a:p>
            <a:pPr>
              <a:lnSpc>
                <a:spcPct val="150000"/>
              </a:lnSpc>
            </a:pPr>
            <a:r>
              <a:rPr lang="en-US" dirty="0" smtClean="0"/>
              <a:t>A.</a:t>
            </a:r>
            <a:r>
              <a:rPr lang="zh-CN" altLang="en-US" dirty="0" smtClean="0"/>
              <a:t>烧杯的质量为</a:t>
            </a:r>
            <a:r>
              <a:rPr lang="en-US" dirty="0" smtClean="0"/>
              <a:t>40 g</a:t>
            </a:r>
            <a:endParaRPr lang="zh-CN" altLang="en-US" dirty="0" smtClean="0"/>
          </a:p>
          <a:p>
            <a:pPr>
              <a:lnSpc>
                <a:spcPct val="150000"/>
              </a:lnSpc>
            </a:pPr>
            <a:r>
              <a:rPr lang="en-US" dirty="0" smtClean="0"/>
              <a:t>B.</a:t>
            </a:r>
            <a:r>
              <a:rPr lang="zh-CN" altLang="en-US" dirty="0" smtClean="0"/>
              <a:t>液体的密度为</a:t>
            </a:r>
            <a:r>
              <a:rPr lang="en-US" dirty="0" smtClean="0"/>
              <a:t>1.00×10</a:t>
            </a:r>
            <a:r>
              <a:rPr lang="en-US" baseline="30000" dirty="0" smtClean="0"/>
              <a:t>3</a:t>
            </a:r>
            <a:r>
              <a:rPr lang="en-US" dirty="0" smtClean="0"/>
              <a:t> kg/m</a:t>
            </a:r>
            <a:r>
              <a:rPr lang="en-US" baseline="30000" dirty="0" smtClean="0"/>
              <a:t>3</a:t>
            </a:r>
            <a:endParaRPr lang="zh-CN" altLang="en-US" dirty="0" smtClean="0"/>
          </a:p>
          <a:p>
            <a:pPr>
              <a:lnSpc>
                <a:spcPct val="150000"/>
              </a:lnSpc>
            </a:pPr>
            <a:r>
              <a:rPr lang="en-US" dirty="0" smtClean="0"/>
              <a:t>C.</a:t>
            </a:r>
            <a:r>
              <a:rPr lang="zh-CN" altLang="en-US" dirty="0" smtClean="0"/>
              <a:t>液体的密度为</a:t>
            </a:r>
            <a:r>
              <a:rPr lang="en-US" dirty="0" smtClean="0"/>
              <a:t>1.33×10</a:t>
            </a:r>
            <a:r>
              <a:rPr lang="en-US" baseline="30000" dirty="0" smtClean="0"/>
              <a:t>3</a:t>
            </a:r>
            <a:r>
              <a:rPr lang="en-US" dirty="0" smtClean="0"/>
              <a:t> kg/m</a:t>
            </a:r>
            <a:r>
              <a:rPr lang="en-US" baseline="30000" dirty="0" smtClean="0"/>
              <a:t>3</a:t>
            </a:r>
            <a:endParaRPr lang="zh-CN" altLang="en-US" dirty="0" smtClean="0"/>
          </a:p>
          <a:p>
            <a:pPr>
              <a:lnSpc>
                <a:spcPct val="150000"/>
              </a:lnSpc>
            </a:pPr>
            <a:r>
              <a:rPr lang="en-US" dirty="0" smtClean="0"/>
              <a:t>D.</a:t>
            </a:r>
            <a:r>
              <a:rPr lang="zh-CN" altLang="en-US" dirty="0" smtClean="0"/>
              <a:t>当烧杯中装有</a:t>
            </a:r>
            <a:r>
              <a:rPr lang="en-US" dirty="0" smtClean="0"/>
              <a:t>60 cm</a:t>
            </a:r>
            <a:r>
              <a:rPr lang="en-US" baseline="30000" dirty="0" smtClean="0"/>
              <a:t>3</a:t>
            </a:r>
            <a:r>
              <a:rPr lang="zh-CN" altLang="en-US" dirty="0" smtClean="0"/>
              <a:t>的液体时，液体的质量为</a:t>
            </a:r>
            <a:r>
              <a:rPr lang="en-US" dirty="0" smtClean="0"/>
              <a:t>80 g</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6579615" y="707260"/>
            <a:ext cx="441296"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0" name="19LZ168.EPS" descr="id:2147500343;FounderCES"/>
          <p:cNvPicPr/>
          <p:nvPr/>
        </p:nvPicPr>
        <p:blipFill>
          <a:blip r:embed="rId2" cstate="print"/>
          <a:stretch>
            <a:fillRect/>
          </a:stretch>
        </p:blipFill>
        <p:spPr>
          <a:xfrm>
            <a:off x="6362493" y="1246500"/>
            <a:ext cx="1837534" cy="1433638"/>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27875" y="253612"/>
            <a:ext cx="8079793" cy="2565693"/>
          </a:xfrm>
          <a:prstGeom prst="rect">
            <a:avLst/>
          </a:prstGeom>
          <a:noFill/>
        </p:spPr>
        <p:txBody>
          <a:bodyPr wrap="square" lIns="36000" tIns="36000" rIns="36000" bIns="36000" rtlCol="0">
            <a:spAutoFit/>
          </a:bodyPr>
          <a:lstStyle/>
          <a:p>
            <a:pPr algn="just">
              <a:lnSpc>
                <a:spcPct val="150000"/>
              </a:lnSpc>
            </a:pPr>
            <a:r>
              <a:rPr lang="en-US" b="1" dirty="0" smtClean="0"/>
              <a:t>6.</a:t>
            </a:r>
            <a:r>
              <a:rPr lang="zh-CN" altLang="en-US" dirty="0" smtClean="0"/>
              <a:t>某小组同学用天平测不规则物体的质量。测量前将标尺上的游码归零后，发现如图</a:t>
            </a:r>
            <a:r>
              <a:rPr lang="en-US" dirty="0" smtClean="0"/>
              <a:t>5-10</a:t>
            </a:r>
            <a:r>
              <a:rPr lang="zh-CN" altLang="en-US" dirty="0" smtClean="0"/>
              <a:t>甲所示的现象，则应向</a:t>
            </a:r>
            <a:r>
              <a:rPr lang="zh-CN" altLang="en-US" u="sng" dirty="0" smtClean="0"/>
              <a:t>　　</a:t>
            </a:r>
            <a:r>
              <a:rPr lang="zh-CN" altLang="en-US" dirty="0" smtClean="0"/>
              <a:t>（选填“左”或“右”）调节平衡螺母，使横梁水平平衡。测量过程中，加减砝码都不能使天平达到平衡，若出现如图乙所示的现象，则应</a:t>
            </a:r>
            <a:r>
              <a:rPr lang="zh-CN" altLang="en-US" u="sng" dirty="0" smtClean="0"/>
              <a:t>　　 　   </a:t>
            </a:r>
            <a:r>
              <a:rPr lang="zh-CN" altLang="en-US" dirty="0" smtClean="0"/>
              <a:t>，直至天平平衡。若某次测量中右盘内砝码及游码位置如图丙所示，且测得物体的体积为</a:t>
            </a:r>
            <a:r>
              <a:rPr lang="en-US" dirty="0" smtClean="0"/>
              <a:t>20 cm</a:t>
            </a:r>
            <a:r>
              <a:rPr lang="en-US" baseline="30000" dirty="0" smtClean="0"/>
              <a:t>3</a:t>
            </a:r>
            <a:r>
              <a:rPr lang="zh-CN" altLang="en-US" dirty="0" smtClean="0"/>
              <a:t>，则物体的密度为</a:t>
            </a:r>
            <a:endParaRPr lang="en-US" altLang="zh-CN" dirty="0" smtClean="0"/>
          </a:p>
          <a:p>
            <a:pPr algn="just">
              <a:lnSpc>
                <a:spcPct val="150000"/>
              </a:lnSpc>
            </a:pPr>
            <a:r>
              <a:rPr lang="zh-CN" altLang="en-US" u="sng" dirty="0" smtClean="0"/>
              <a:t>　   　     </a:t>
            </a:r>
            <a:r>
              <a:rPr lang="en-US" dirty="0" smtClean="0"/>
              <a:t>kg/m</a:t>
            </a:r>
            <a:r>
              <a:rPr lang="en-US" baseline="30000" dirty="0" smtClean="0"/>
              <a:t>3</a:t>
            </a:r>
            <a:r>
              <a:rPr lang="zh-CN" altLang="en-US" dirty="0" smtClean="0"/>
              <a:t>。</a:t>
            </a:r>
            <a:r>
              <a:rPr lang="en-US" dirty="0" smtClean="0"/>
              <a:t> </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4158192" y="653395"/>
            <a:ext cx="40329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右</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0" name="18LW247.EPS" descr="id:2147500350;FounderCES"/>
          <p:cNvPicPr/>
          <p:nvPr/>
        </p:nvPicPr>
        <p:blipFill>
          <a:blip r:embed="rId2" cstate="print"/>
          <a:stretch>
            <a:fillRect/>
          </a:stretch>
        </p:blipFill>
        <p:spPr>
          <a:xfrm>
            <a:off x="1429661" y="2914447"/>
            <a:ext cx="6238008" cy="1394794"/>
          </a:xfrm>
          <a:prstGeom prst="rect">
            <a:avLst/>
          </a:prstGeom>
        </p:spPr>
      </p:pic>
      <p:sp>
        <p:nvSpPr>
          <p:cNvPr id="11" name="矩形 10"/>
          <p:cNvSpPr/>
          <p:nvPr/>
        </p:nvSpPr>
        <p:spPr>
          <a:xfrm>
            <a:off x="7608986" y="4133519"/>
            <a:ext cx="758541" cy="307777"/>
          </a:xfrm>
          <a:prstGeom prst="rect">
            <a:avLst/>
          </a:prstGeom>
        </p:spPr>
        <p:txBody>
          <a:bodyPr wrap="none">
            <a:spAutoFit/>
          </a:bodyPr>
          <a:lstStyle/>
          <a:p>
            <a:r>
              <a:rPr lang="zh-CN" altLang="en-US" sz="1400" dirty="0" smtClean="0"/>
              <a:t>图</a:t>
            </a:r>
            <a:r>
              <a:rPr lang="en-US" sz="1400" dirty="0" smtClean="0"/>
              <a:t>5-10</a:t>
            </a:r>
            <a:endParaRPr lang="zh-CN" altLang="en-US" sz="1400" dirty="0"/>
          </a:p>
        </p:txBody>
      </p:sp>
      <p:sp>
        <p:nvSpPr>
          <p:cNvPr id="15" name="矩形 14"/>
          <p:cNvSpPr/>
          <p:nvPr/>
        </p:nvSpPr>
        <p:spPr>
          <a:xfrm>
            <a:off x="2599106" y="1535746"/>
            <a:ext cx="1107996" cy="369332"/>
          </a:xfrm>
          <a:prstGeom prst="rect">
            <a:avLst/>
          </a:prstGeom>
        </p:spPr>
        <p:txBody>
          <a:bodyPr wrap="none">
            <a:spAutoFit/>
          </a:bodyPr>
          <a:lstStyle/>
          <a:p>
            <a:r>
              <a:rPr lang="zh-CN" altLang="en-US" b="1" dirty="0" smtClean="0">
                <a:solidFill>
                  <a:srgbClr val="C00000"/>
                </a:solidFill>
              </a:rPr>
              <a:t>移动游码</a:t>
            </a:r>
            <a:endParaRPr lang="zh-CN" altLang="en-US" b="1" dirty="0">
              <a:solidFill>
                <a:srgbClr val="C00000"/>
              </a:solidFill>
            </a:endParaRPr>
          </a:p>
        </p:txBody>
      </p:sp>
      <p:sp>
        <p:nvSpPr>
          <p:cNvPr id="17" name="矩形 16"/>
          <p:cNvSpPr/>
          <p:nvPr/>
        </p:nvSpPr>
        <p:spPr>
          <a:xfrm>
            <a:off x="698863" y="2334532"/>
            <a:ext cx="1091966" cy="369332"/>
          </a:xfrm>
          <a:prstGeom prst="rect">
            <a:avLst/>
          </a:prstGeom>
        </p:spPr>
        <p:txBody>
          <a:bodyPr wrap="none">
            <a:spAutoFit/>
          </a:bodyPr>
          <a:lstStyle/>
          <a:p>
            <a:r>
              <a:rPr lang="en-US" b="1" dirty="0" smtClean="0">
                <a:solidFill>
                  <a:srgbClr val="C00000"/>
                </a:solidFill>
              </a:rPr>
              <a:t>1.1×10</a:t>
            </a:r>
            <a:r>
              <a:rPr lang="en-US" b="1" baseline="30000" dirty="0" smtClean="0">
                <a:solidFill>
                  <a:srgbClr val="C00000"/>
                </a:solidFill>
              </a:rPr>
              <a:t>3</a:t>
            </a:r>
            <a:endParaRPr lang="zh-CN" altLang="en-US" b="1"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5"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778412" y="290634"/>
          <a:ext cx="7969934" cy="4274820"/>
        </p:xfrm>
        <a:graphic>
          <a:graphicData uri="http://schemas.openxmlformats.org/drawingml/2006/table">
            <a:tbl>
              <a:tblPr/>
              <a:tblGrid>
                <a:gridCol w="900919"/>
                <a:gridCol w="5055577"/>
                <a:gridCol w="2013438"/>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a:solidFill>
                            <a:srgbClr val="000000"/>
                          </a:solidFill>
                          <a:latin typeface="+mn-ea"/>
                          <a:ea typeface="+mn-ea"/>
                          <a:cs typeface="Times New Roman"/>
                        </a:rPr>
                        <a:t>我们周围的物质</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6</a:t>
                      </a:r>
                      <a:r>
                        <a:rPr lang="en-US" sz="1700" kern="100" dirty="0">
                          <a:solidFill>
                            <a:srgbClr val="000000"/>
                          </a:solidFill>
                          <a:latin typeface="+mn-ea"/>
                          <a:ea typeface="+mn-ea"/>
                          <a:cs typeface="Times New Roman"/>
                        </a:rPr>
                        <a:t>.</a:t>
                      </a:r>
                      <a:r>
                        <a:rPr lang="zh-CN" sz="1700" kern="100" dirty="0">
                          <a:solidFill>
                            <a:srgbClr val="000000"/>
                          </a:solidFill>
                          <a:latin typeface="+mn-ea"/>
                          <a:ea typeface="+mn-ea"/>
                          <a:cs typeface="Times New Roman"/>
                        </a:rPr>
                        <a:t>通过实验，了解物质的一些物理属性，如弹性、磁性、导电性和导热性等，用语言、文字或图表描述物质的这些物理属性；</a:t>
                      </a:r>
                    </a:p>
                    <a:p>
                      <a:pPr>
                        <a:lnSpc>
                          <a:spcPct val="150000"/>
                        </a:lnSpc>
                        <a:spcAft>
                          <a:spcPts val="0"/>
                        </a:spcAft>
                      </a:pPr>
                      <a:r>
                        <a:rPr lang="en-US" sz="1700" kern="100" dirty="0">
                          <a:solidFill>
                            <a:srgbClr val="000000"/>
                          </a:solidFill>
                          <a:latin typeface="+mn-ea"/>
                          <a:ea typeface="+mn-ea"/>
                          <a:cs typeface="Times New Roman"/>
                        </a:rPr>
                        <a:t>7.</a:t>
                      </a:r>
                      <a:r>
                        <a:rPr lang="zh-CN" sz="1700" kern="100" dirty="0">
                          <a:solidFill>
                            <a:srgbClr val="000000"/>
                          </a:solidFill>
                          <a:latin typeface="+mn-ea"/>
                          <a:ea typeface="+mn-ea"/>
                          <a:cs typeface="Times New Roman"/>
                        </a:rPr>
                        <a:t>了解人类关于物质属性的研究对日常生活和科技进步的影响；</a:t>
                      </a:r>
                    </a:p>
                    <a:p>
                      <a:pPr>
                        <a:lnSpc>
                          <a:spcPct val="150000"/>
                        </a:lnSpc>
                        <a:spcAft>
                          <a:spcPts val="0"/>
                        </a:spcAft>
                      </a:pPr>
                      <a:r>
                        <a:rPr lang="en-US" sz="1700" kern="100" dirty="0">
                          <a:solidFill>
                            <a:srgbClr val="000000"/>
                          </a:solidFill>
                          <a:latin typeface="+mn-ea"/>
                          <a:ea typeface="+mn-ea"/>
                          <a:cs typeface="Times New Roman"/>
                        </a:rPr>
                        <a:t>8.</a:t>
                      </a:r>
                      <a:r>
                        <a:rPr lang="zh-CN" sz="1700" kern="100" dirty="0">
                          <a:solidFill>
                            <a:srgbClr val="000000"/>
                          </a:solidFill>
                          <a:latin typeface="+mn-ea"/>
                          <a:ea typeface="+mn-ea"/>
                          <a:cs typeface="Times New Roman"/>
                        </a:rPr>
                        <a:t>通过收集信息，了解一些新材料的特点及其应用；了解新材料的发展给人类生活和社会发展带来的影响；有合理利用资源、保护环境的意识，能在个人力所能及的范围内对社会的可持续发展有所作为</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smtClean="0">
                          <a:solidFill>
                            <a:srgbClr val="000000"/>
                          </a:solidFill>
                          <a:latin typeface="+mn-ea"/>
                          <a:ea typeface="+mn-ea"/>
                          <a:cs typeface="Times New Roman"/>
                        </a:rPr>
                        <a:t>15</a:t>
                      </a:r>
                      <a:r>
                        <a:rPr lang="zh-CN" sz="1700" kern="100" dirty="0">
                          <a:solidFill>
                            <a:srgbClr val="000000"/>
                          </a:solidFill>
                          <a:latin typeface="+mn-ea"/>
                          <a:ea typeface="+mn-ea"/>
                          <a:cs typeface="Times New Roman"/>
                        </a:rPr>
                        <a:t>年：质量、密度综合；（</a:t>
                      </a: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年：固体密度不随体积变化而变化；（</a:t>
                      </a:r>
                      <a:r>
                        <a:rPr lang="en-US" sz="1700" kern="100" dirty="0">
                          <a:solidFill>
                            <a:srgbClr val="000000"/>
                          </a:solidFill>
                          <a:latin typeface="+mn-ea"/>
                          <a:ea typeface="+mn-ea"/>
                          <a:cs typeface="Times New Roman"/>
                        </a:rPr>
                        <a:t>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年：质量、密度综合；（</a:t>
                      </a:r>
                      <a:r>
                        <a:rPr lang="en-US" sz="1700" kern="100" dirty="0">
                          <a:solidFill>
                            <a:srgbClr val="000000"/>
                          </a:solidFill>
                          <a:latin typeface="+mn-ea"/>
                          <a:ea typeface="+mn-ea"/>
                          <a:cs typeface="Times New Roman"/>
                        </a:rPr>
                        <a:t>5</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80224" y="283223"/>
            <a:ext cx="5673127" cy="2427194"/>
          </a:xfrm>
          <a:prstGeom prst="rect">
            <a:avLst/>
          </a:prstGeom>
          <a:noFill/>
        </p:spPr>
        <p:txBody>
          <a:bodyPr wrap="square" lIns="36000" tIns="36000" rIns="36000" bIns="36000" rtlCol="0">
            <a:spAutoFit/>
          </a:bodyPr>
          <a:lstStyle/>
          <a:p>
            <a:pPr algn="just">
              <a:lnSpc>
                <a:spcPct val="150000"/>
              </a:lnSpc>
            </a:pPr>
            <a:r>
              <a:rPr lang="en-US" sz="1700" b="1" dirty="0" smtClean="0"/>
              <a:t>7. </a:t>
            </a:r>
            <a:r>
              <a:rPr lang="en-US" sz="1700" dirty="0" smtClean="0">
                <a:solidFill>
                  <a:srgbClr val="409E8A"/>
                </a:solidFill>
              </a:rPr>
              <a:t>[2019</a:t>
            </a:r>
            <a:r>
              <a:rPr lang="en-US" altLang="zh-CN" sz="1700" dirty="0" smtClean="0">
                <a:solidFill>
                  <a:srgbClr val="409E8A"/>
                </a:solidFill>
              </a:rPr>
              <a:t>·</a:t>
            </a:r>
            <a:r>
              <a:rPr lang="zh-CN" altLang="en-US" sz="1700" dirty="0" smtClean="0">
                <a:solidFill>
                  <a:srgbClr val="409E8A"/>
                </a:solidFill>
              </a:rPr>
              <a:t>云南</a:t>
            </a:r>
            <a:r>
              <a:rPr lang="en-US" altLang="zh-CN" sz="1700" dirty="0" smtClean="0">
                <a:solidFill>
                  <a:srgbClr val="409E8A"/>
                </a:solidFill>
              </a:rPr>
              <a:t>] </a:t>
            </a:r>
            <a:r>
              <a:rPr lang="zh-CN" altLang="en-US" sz="1700" dirty="0" smtClean="0"/>
              <a:t>学习了密度的知识后，好奇的小王同学想知道老师所用粉笔的密度，在老师指导下进行了如下探究：</a:t>
            </a:r>
          </a:p>
          <a:p>
            <a:pPr algn="just">
              <a:lnSpc>
                <a:spcPct val="150000"/>
              </a:lnSpc>
            </a:pPr>
            <a:r>
              <a:rPr lang="zh-CN" altLang="en-US" sz="1700" dirty="0" smtClean="0"/>
              <a:t>（</a:t>
            </a:r>
            <a:r>
              <a:rPr lang="en-US" sz="1700" dirty="0" smtClean="0"/>
              <a:t>1</a:t>
            </a:r>
            <a:r>
              <a:rPr lang="zh-CN" altLang="en-US" sz="1700" dirty="0" smtClean="0"/>
              <a:t>）他把</a:t>
            </a:r>
            <a:r>
              <a:rPr lang="en-US" sz="1700" dirty="0" smtClean="0"/>
              <a:t>10</a:t>
            </a:r>
            <a:r>
              <a:rPr lang="zh-CN" altLang="en-US" sz="1700" dirty="0" smtClean="0"/>
              <a:t>支粉笔放到调好的托盘天平上，当天平再次平衡，右盘的砝码和标尺上游码的位置如图</a:t>
            </a:r>
            <a:r>
              <a:rPr lang="en-US" sz="1700" dirty="0" smtClean="0"/>
              <a:t>5-11</a:t>
            </a:r>
            <a:r>
              <a:rPr lang="zh-CN" altLang="en-US" sz="1700" dirty="0" smtClean="0"/>
              <a:t>甲所示，则每支粉笔的质量为</a:t>
            </a:r>
            <a:r>
              <a:rPr lang="zh-CN" altLang="en-US" sz="1700" u="sng" dirty="0" smtClean="0"/>
              <a:t>　　　　</a:t>
            </a:r>
            <a:r>
              <a:rPr lang="en-US" sz="1700" dirty="0" smtClean="0"/>
              <a:t>g</a:t>
            </a:r>
            <a:r>
              <a:rPr lang="zh-CN" altLang="en-US" sz="1700" dirty="0" smtClean="0"/>
              <a:t>。</a:t>
            </a:r>
            <a:r>
              <a:rPr lang="en-US" sz="1700" dirty="0" smtClean="0"/>
              <a:t> </a:t>
            </a:r>
            <a:endParaRPr lang="zh-CN" altLang="en-US" sz="1700" dirty="0" smtClean="0"/>
          </a:p>
          <a:p>
            <a:pPr algn="just">
              <a:lnSpc>
                <a:spcPct val="150000"/>
              </a:lnSpc>
            </a:pPr>
            <a:r>
              <a:rPr lang="zh-CN" altLang="en-US" sz="1700" dirty="0" smtClean="0"/>
              <a:t>图</a:t>
            </a:r>
            <a:r>
              <a:rPr lang="en-US" sz="1700" dirty="0" smtClean="0"/>
              <a:t>5-11</a:t>
            </a:r>
            <a:endParaRPr lang="zh-CN" altLang="en-US" sz="1700" dirty="0" smtClean="0"/>
          </a:p>
        </p:txBody>
      </p:sp>
      <p:sp>
        <p:nvSpPr>
          <p:cNvPr id="15" name="文本框 31">
            <a:extLst>
              <a:ext uri="{FF2B5EF4-FFF2-40B4-BE49-F238E27FC236}">
                <a16:creationId xmlns="" xmlns:a16="http://schemas.microsoft.com/office/drawing/2014/main" id="{B0D6B1F8-D14E-4B75-A040-E9496181774B}"/>
              </a:ext>
            </a:extLst>
          </p:cNvPr>
          <p:cNvSpPr txBox="1"/>
          <p:nvPr/>
        </p:nvSpPr>
        <p:spPr>
          <a:xfrm>
            <a:off x="6516414" y="432809"/>
            <a:ext cx="2215532" cy="2565693"/>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由图甲可知</a:t>
            </a:r>
            <a:r>
              <a:rPr lang="en-US" dirty="0" smtClean="0">
                <a:solidFill>
                  <a:srgbClr val="C00000"/>
                </a:solidFill>
              </a:rPr>
              <a:t>,</a:t>
            </a:r>
            <a:r>
              <a:rPr lang="zh-CN" altLang="en-US" dirty="0" smtClean="0">
                <a:solidFill>
                  <a:srgbClr val="C00000"/>
                </a:solidFill>
              </a:rPr>
              <a:t>天平标尺的分度值是</a:t>
            </a:r>
            <a:r>
              <a:rPr lang="en-US" dirty="0" smtClean="0">
                <a:solidFill>
                  <a:srgbClr val="C00000"/>
                </a:solidFill>
              </a:rPr>
              <a:t>0.2 g,</a:t>
            </a:r>
            <a:r>
              <a:rPr lang="zh-CN" altLang="en-US" dirty="0" smtClean="0">
                <a:solidFill>
                  <a:srgbClr val="C00000"/>
                </a:solidFill>
              </a:rPr>
              <a:t>则示数为</a:t>
            </a:r>
            <a:r>
              <a:rPr lang="en-US" dirty="0" smtClean="0">
                <a:solidFill>
                  <a:srgbClr val="C00000"/>
                </a:solidFill>
              </a:rPr>
              <a:t>20 g+10 g+5 g+3.4 g=38.4 g,</a:t>
            </a:r>
            <a:r>
              <a:rPr lang="zh-CN" altLang="en-US" dirty="0" smtClean="0">
                <a:solidFill>
                  <a:srgbClr val="C00000"/>
                </a:solidFill>
              </a:rPr>
              <a:t>则每支粉笔的质量为</a:t>
            </a:r>
            <a:r>
              <a:rPr lang="en-US" dirty="0" smtClean="0">
                <a:solidFill>
                  <a:srgbClr val="C00000"/>
                </a:solidFill>
              </a:rPr>
              <a:t>3.84 g</a:t>
            </a:r>
            <a:r>
              <a:rPr lang="zh-CN" altLang="en-US" dirty="0" smtClean="0">
                <a:solidFill>
                  <a:srgbClr val="C00000"/>
                </a:solidFill>
              </a:rPr>
              <a:t>。</a:t>
            </a:r>
            <a:endParaRPr lang="zh-CN" altLang="en-US" dirty="0">
              <a:solidFill>
                <a:srgbClr val="C00000"/>
              </a:solidFill>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2599932" y="1775173"/>
            <a:ext cx="7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3.84</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8" name="20WLZT2139.EPS" descr="id:2147500357;FounderCES"/>
          <p:cNvPicPr/>
          <p:nvPr/>
        </p:nvPicPr>
        <p:blipFill>
          <a:blip r:embed="rId2" cstate="print"/>
          <a:stretch>
            <a:fillRect/>
          </a:stretch>
        </p:blipFill>
        <p:spPr>
          <a:xfrm>
            <a:off x="1532189" y="2321080"/>
            <a:ext cx="4696045" cy="2366534"/>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fade">
                                      <p:cBhvr>
                                        <p:cTn id="12" dur="1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06653" y="272713"/>
            <a:ext cx="5715168" cy="2658026"/>
          </a:xfrm>
          <a:prstGeom prst="rect">
            <a:avLst/>
          </a:prstGeom>
          <a:noFill/>
        </p:spPr>
        <p:txBody>
          <a:bodyPr wrap="square" lIns="36000" tIns="36000" rIns="36000" bIns="36000" rtlCol="0">
            <a:spAutoFit/>
          </a:bodyPr>
          <a:lstStyle/>
          <a:p>
            <a:pPr algn="just">
              <a:lnSpc>
                <a:spcPct val="150000"/>
              </a:lnSpc>
            </a:pPr>
            <a:r>
              <a:rPr lang="en-US" sz="1600" b="1" dirty="0" smtClean="0"/>
              <a:t>7. </a:t>
            </a:r>
            <a:r>
              <a:rPr lang="en-US" sz="1600" dirty="0" smtClean="0">
                <a:solidFill>
                  <a:srgbClr val="409E8A"/>
                </a:solidFill>
              </a:rPr>
              <a:t>[2019</a:t>
            </a:r>
            <a:r>
              <a:rPr lang="en-US" altLang="zh-CN" sz="1600" dirty="0" smtClean="0">
                <a:solidFill>
                  <a:srgbClr val="409E8A"/>
                </a:solidFill>
              </a:rPr>
              <a:t>·</a:t>
            </a:r>
            <a:r>
              <a:rPr lang="zh-CN" altLang="en-US" sz="1600" dirty="0" smtClean="0">
                <a:solidFill>
                  <a:srgbClr val="409E8A"/>
                </a:solidFill>
              </a:rPr>
              <a:t>云南</a:t>
            </a:r>
            <a:r>
              <a:rPr lang="en-US" altLang="zh-CN" sz="1600" dirty="0" smtClean="0">
                <a:solidFill>
                  <a:srgbClr val="409E8A"/>
                </a:solidFill>
              </a:rPr>
              <a:t>] </a:t>
            </a:r>
            <a:r>
              <a:rPr lang="zh-CN" altLang="en-US" sz="1600" dirty="0" smtClean="0"/>
              <a:t>学习了密度的知识后，好奇的小王同学想知道老师所用粉笔的密度，在老师指导下进行了如下探究：</a:t>
            </a:r>
            <a:endParaRPr lang="en-US" altLang="zh-CN" sz="1600" dirty="0" smtClean="0"/>
          </a:p>
          <a:p>
            <a:pPr algn="just">
              <a:lnSpc>
                <a:spcPct val="150000"/>
              </a:lnSpc>
            </a:pPr>
            <a:r>
              <a:rPr lang="zh-CN" altLang="en-US" sz="1600" dirty="0" smtClean="0"/>
              <a:t>（</a:t>
            </a:r>
            <a:r>
              <a:rPr lang="en-US" sz="1600" dirty="0" smtClean="0"/>
              <a:t>2</a:t>
            </a:r>
            <a:r>
              <a:rPr lang="zh-CN" altLang="en-US" sz="1600" dirty="0" smtClean="0"/>
              <a:t>）小王在量筒中加入体积为</a:t>
            </a:r>
            <a:r>
              <a:rPr lang="en-US" sz="1600" dirty="0" smtClean="0"/>
              <a:t>V</a:t>
            </a:r>
            <a:r>
              <a:rPr lang="en-US" sz="1600" baseline="-25000" dirty="0" smtClean="0"/>
              <a:t>1</a:t>
            </a:r>
            <a:r>
              <a:rPr lang="zh-CN" altLang="en-US" sz="1600" dirty="0" smtClean="0"/>
              <a:t>的水，把一支粉笔放入量筒，发现粉笔在水面停留一瞬，冒出大量的气泡后沉底，量筒中水面到达的刻度为</a:t>
            </a:r>
            <a:r>
              <a:rPr lang="en-US" sz="1600" dirty="0" smtClean="0"/>
              <a:t>V</a:t>
            </a:r>
            <a:r>
              <a:rPr lang="en-US" sz="1600" baseline="-25000" dirty="0" smtClean="0"/>
              <a:t>2</a:t>
            </a:r>
            <a:r>
              <a:rPr lang="zh-CN" altLang="en-US" sz="1600" dirty="0" smtClean="0"/>
              <a:t>；若把（</a:t>
            </a:r>
            <a:r>
              <a:rPr lang="en-US" sz="1600" dirty="0" smtClean="0"/>
              <a:t>V</a:t>
            </a:r>
            <a:r>
              <a:rPr lang="en-US" sz="1600" baseline="-25000" dirty="0" smtClean="0"/>
              <a:t>2</a:t>
            </a:r>
            <a:r>
              <a:rPr lang="en-US" sz="1600" dirty="0" smtClean="0"/>
              <a:t>-V</a:t>
            </a:r>
            <a:r>
              <a:rPr lang="en-US" sz="1600" baseline="-25000" dirty="0" smtClean="0"/>
              <a:t>1</a:t>
            </a:r>
            <a:r>
              <a:rPr lang="zh-CN" altLang="en-US" sz="1600" dirty="0" smtClean="0"/>
              <a:t>）作为粉笔的体积来计算粉笔的密度，测得粉笔的密度会比真实值</a:t>
            </a:r>
            <a:r>
              <a:rPr lang="zh-CN" altLang="en-US" sz="1600" u="sng" dirty="0" smtClean="0"/>
              <a:t>　</a:t>
            </a:r>
            <a:r>
              <a:rPr lang="zh-CN" altLang="en-US" sz="1600" dirty="0" smtClean="0"/>
              <a:t>（选填“大”或“小”），原因是</a:t>
            </a:r>
            <a:r>
              <a:rPr lang="zh-CN" altLang="en-US" sz="1600" u="sng" dirty="0" smtClean="0"/>
              <a:t>　                                            </a:t>
            </a:r>
            <a:r>
              <a:rPr lang="zh-CN" altLang="en-US" sz="1600" dirty="0" smtClean="0"/>
              <a:t>。</a:t>
            </a:r>
            <a:r>
              <a:rPr lang="en-US" sz="1600" dirty="0" smtClean="0"/>
              <a:t> </a:t>
            </a:r>
            <a:endParaRPr lang="zh-CN" altLang="en-US" sz="1600" dirty="0" smtClean="0"/>
          </a:p>
        </p:txBody>
      </p:sp>
      <p:sp>
        <p:nvSpPr>
          <p:cNvPr id="15" name="文本框 31">
            <a:extLst>
              <a:ext uri="{FF2B5EF4-FFF2-40B4-BE49-F238E27FC236}">
                <a16:creationId xmlns="" xmlns:a16="http://schemas.microsoft.com/office/drawing/2014/main" id="{B0D6B1F8-D14E-4B75-A040-E9496181774B}"/>
              </a:ext>
            </a:extLst>
          </p:cNvPr>
          <p:cNvSpPr txBox="1"/>
          <p:nvPr/>
        </p:nvSpPr>
        <p:spPr>
          <a:xfrm>
            <a:off x="6516413" y="432809"/>
            <a:ext cx="2289961" cy="3435806"/>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由于粉笔要吸水</a:t>
            </a:r>
            <a:r>
              <a:rPr lang="en-US" dirty="0" smtClean="0">
                <a:solidFill>
                  <a:srgbClr val="C00000"/>
                </a:solidFill>
              </a:rPr>
              <a:t>,</a:t>
            </a:r>
            <a:r>
              <a:rPr lang="zh-CN" altLang="en-US" dirty="0" smtClean="0">
                <a:solidFill>
                  <a:srgbClr val="C00000"/>
                </a:solidFill>
              </a:rPr>
              <a:t>从而造成粉笔和水的总体积测量值会偏小</a:t>
            </a:r>
            <a:r>
              <a:rPr lang="en-US" dirty="0" smtClean="0">
                <a:solidFill>
                  <a:srgbClr val="C00000"/>
                </a:solidFill>
              </a:rPr>
              <a:t>,</a:t>
            </a:r>
            <a:r>
              <a:rPr lang="zh-CN" altLang="en-US" dirty="0" smtClean="0">
                <a:solidFill>
                  <a:srgbClr val="C00000"/>
                </a:solidFill>
              </a:rPr>
              <a:t>则粉笔的体积</a:t>
            </a:r>
            <a:r>
              <a:rPr lang="en-US" dirty="0" smtClean="0">
                <a:solidFill>
                  <a:srgbClr val="C00000"/>
                </a:solidFill>
              </a:rPr>
              <a:t>V=V</a:t>
            </a:r>
            <a:r>
              <a:rPr lang="en-US" baseline="-25000" dirty="0" smtClean="0">
                <a:solidFill>
                  <a:srgbClr val="C00000"/>
                </a:solidFill>
              </a:rPr>
              <a:t>2</a:t>
            </a:r>
            <a:r>
              <a:rPr lang="en-US" dirty="0" smtClean="0">
                <a:solidFill>
                  <a:srgbClr val="C00000"/>
                </a:solidFill>
              </a:rPr>
              <a:t>-V</a:t>
            </a:r>
            <a:r>
              <a:rPr lang="en-US" baseline="-25000" dirty="0" smtClean="0">
                <a:solidFill>
                  <a:srgbClr val="C00000"/>
                </a:solidFill>
              </a:rPr>
              <a:t>1</a:t>
            </a:r>
            <a:r>
              <a:rPr lang="zh-CN" altLang="en-US" dirty="0" smtClean="0">
                <a:solidFill>
                  <a:srgbClr val="C00000"/>
                </a:solidFill>
              </a:rPr>
              <a:t>会偏小</a:t>
            </a:r>
            <a:r>
              <a:rPr lang="en-US" dirty="0" smtClean="0">
                <a:solidFill>
                  <a:srgbClr val="C00000"/>
                </a:solidFill>
              </a:rPr>
              <a:t>,</a:t>
            </a:r>
            <a:r>
              <a:rPr lang="zh-CN" altLang="en-US" dirty="0" smtClean="0">
                <a:solidFill>
                  <a:srgbClr val="C00000"/>
                </a:solidFill>
              </a:rPr>
              <a:t>由于其质量不变</a:t>
            </a:r>
            <a:r>
              <a:rPr lang="en-US" dirty="0" smtClean="0">
                <a:solidFill>
                  <a:srgbClr val="C00000"/>
                </a:solidFill>
              </a:rPr>
              <a:t>,</a:t>
            </a:r>
            <a:r>
              <a:rPr lang="zh-CN" altLang="en-US" dirty="0" smtClean="0">
                <a:solidFill>
                  <a:srgbClr val="C00000"/>
                </a:solidFill>
              </a:rPr>
              <a:t>根据公式</a:t>
            </a:r>
            <a:r>
              <a:rPr lang="en-US" dirty="0" smtClean="0">
                <a:solidFill>
                  <a:srgbClr val="C00000"/>
                </a:solidFill>
              </a:rPr>
              <a:t>ρ=    </a:t>
            </a:r>
            <a:r>
              <a:rPr lang="zh-CN" altLang="en-US" dirty="0" smtClean="0">
                <a:solidFill>
                  <a:srgbClr val="C00000"/>
                </a:solidFill>
              </a:rPr>
              <a:t>即可判断出测得粉笔的密度会偏大。</a:t>
            </a:r>
            <a:endParaRPr lang="zh-CN" altLang="en-US" dirty="0">
              <a:solidFill>
                <a:srgbClr val="C00000"/>
              </a:solidFill>
              <a:latin typeface="微软雅黑" panose="020B0503020204020204" pitchFamily="34" charset="-122"/>
              <a:ea typeface="微软雅黑" panose="020B0503020204020204" pitchFamily="34" charset="-122"/>
            </a:endParaRPr>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4507560" y="2053697"/>
            <a:ext cx="365719" cy="398562"/>
          </a:xfrm>
          <a:prstGeom prst="rect">
            <a:avLst/>
          </a:prstGeom>
          <a:noFill/>
        </p:spPr>
        <p:txBody>
          <a:bodyPr wrap="square" lIns="36000" tIns="36000" rIns="36000" bIns="36000" rtlCol="0">
            <a:spAutoFit/>
          </a:bodyPr>
          <a:lstStyle/>
          <a:p>
            <a:pPr>
              <a:lnSpc>
                <a:spcPct val="150000"/>
              </a:lnSpc>
            </a:pPr>
            <a:r>
              <a:rPr lang="zh-CN" altLang="en-US" sz="1600" b="1" dirty="0" smtClean="0">
                <a:solidFill>
                  <a:srgbClr val="C00000"/>
                </a:solidFill>
                <a:latin typeface="微软雅黑" panose="020B0503020204020204" pitchFamily="34" charset="-122"/>
                <a:ea typeface="微软雅黑" panose="020B0503020204020204" pitchFamily="34" charset="-122"/>
              </a:rPr>
              <a:t>大</a:t>
            </a:r>
            <a:endParaRPr lang="zh-CN" altLang="en-US" sz="1600"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2572771" y="2510898"/>
            <a:ext cx="2686772" cy="318924"/>
          </a:xfrm>
          <a:prstGeom prst="rect">
            <a:avLst/>
          </a:prstGeom>
          <a:noFill/>
        </p:spPr>
        <p:txBody>
          <a:bodyPr wrap="square" lIns="36000" tIns="36000" rIns="36000" bIns="36000" rtlCol="0">
            <a:spAutoFit/>
          </a:bodyPr>
          <a:lstStyle/>
          <a:p>
            <a:r>
              <a:rPr lang="zh-CN" altLang="en-US" sz="1600" b="1" dirty="0" smtClean="0">
                <a:solidFill>
                  <a:srgbClr val="C00000"/>
                </a:solidFill>
              </a:rPr>
              <a:t>粉笔吸水</a:t>
            </a:r>
            <a:r>
              <a:rPr lang="en-US" sz="1600" b="1" dirty="0" smtClean="0">
                <a:solidFill>
                  <a:srgbClr val="C00000"/>
                </a:solidFill>
              </a:rPr>
              <a:t>,</a:t>
            </a:r>
            <a:r>
              <a:rPr lang="zh-CN" altLang="en-US" sz="1600" b="1" dirty="0" smtClean="0">
                <a:solidFill>
                  <a:srgbClr val="C00000"/>
                </a:solidFill>
              </a:rPr>
              <a:t>体积测量值偏小</a:t>
            </a:r>
            <a:endParaRPr lang="zh-CN" altLang="en-US" sz="1600" b="1" dirty="0">
              <a:solidFill>
                <a:srgbClr val="C00000"/>
              </a:solidFill>
            </a:endParaRPr>
          </a:p>
        </p:txBody>
      </p:sp>
      <p:pic>
        <p:nvPicPr>
          <p:cNvPr id="18" name="20WLZT2139.EPS" descr="id:2147500357;FounderCES"/>
          <p:cNvPicPr/>
          <p:nvPr/>
        </p:nvPicPr>
        <p:blipFill>
          <a:blip r:embed="rId3" cstate="print"/>
          <a:stretch>
            <a:fillRect/>
          </a:stretch>
        </p:blipFill>
        <p:spPr>
          <a:xfrm>
            <a:off x="1227390" y="2846596"/>
            <a:ext cx="3882652" cy="1956631"/>
          </a:xfrm>
          <a:prstGeom prst="rect">
            <a:avLst/>
          </a:prstGeom>
        </p:spPr>
      </p:pic>
      <p:graphicFrame>
        <p:nvGraphicFramePr>
          <p:cNvPr id="4097" name="Object 1"/>
          <p:cNvGraphicFramePr>
            <a:graphicFrameLocks noChangeAspect="1"/>
          </p:cNvGraphicFramePr>
          <p:nvPr/>
        </p:nvGraphicFramePr>
        <p:xfrm>
          <a:off x="6904968" y="2869543"/>
          <a:ext cx="387350" cy="588963"/>
        </p:xfrm>
        <a:graphic>
          <a:graphicData uri="http://schemas.openxmlformats.org/presentationml/2006/ole">
            <mc:AlternateContent xmlns:mc="http://schemas.openxmlformats.org/markup-compatibility/2006">
              <mc:Choice xmlns:v="urn:schemas-microsoft-com:vml" Requires="v">
                <p:oleObj spid="_x0000_s4099" name="文档" r:id="rId5" imgW="393802" imgH="594360" progId="Office12.wps.Document.8">
                  <p:embed/>
                </p:oleObj>
              </mc:Choice>
              <mc:Fallback>
                <p:oleObj name="文档" r:id="rId5" imgW="393802" imgH="594360"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04968" y="2869543"/>
                        <a:ext cx="387350"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1000"/>
                                        <p:tgtEl>
                                          <p:spTgt spid="15">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097"/>
                                        </p:tgtEl>
                                        <p:attrNameLst>
                                          <p:attrName>style.visibility</p:attrName>
                                        </p:attrNameLst>
                                      </p:cBhvr>
                                      <p:to>
                                        <p:strVal val="visible"/>
                                      </p:to>
                                    </p:set>
                                    <p:animEffect transition="in" filter="fade">
                                      <p:cBhvr>
                                        <p:cTn id="20" dur="2000"/>
                                        <p:tgtEl>
                                          <p:spTgt spid="4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27673" y="304243"/>
            <a:ext cx="5704658" cy="4643185"/>
          </a:xfrm>
          <a:prstGeom prst="rect">
            <a:avLst/>
          </a:prstGeom>
          <a:noFill/>
        </p:spPr>
        <p:txBody>
          <a:bodyPr wrap="square" lIns="36000" tIns="36000" rIns="36000" bIns="36000" rtlCol="0">
            <a:spAutoFit/>
          </a:bodyPr>
          <a:lstStyle/>
          <a:p>
            <a:pPr algn="just">
              <a:lnSpc>
                <a:spcPct val="150000"/>
              </a:lnSpc>
            </a:pPr>
            <a:r>
              <a:rPr lang="en-US" b="1" dirty="0" smtClean="0"/>
              <a:t>7.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云南</a:t>
            </a:r>
            <a:r>
              <a:rPr lang="en-US" altLang="zh-CN" dirty="0" smtClean="0">
                <a:solidFill>
                  <a:srgbClr val="409E8A"/>
                </a:solidFill>
              </a:rPr>
              <a:t>] </a:t>
            </a:r>
            <a:r>
              <a:rPr lang="zh-CN" altLang="en-US" dirty="0" smtClean="0"/>
              <a:t>学习了密度的知识后，好奇的小王同学想知道老师所用粉笔的密度，在老师指导下进行了如下探究：</a:t>
            </a:r>
          </a:p>
          <a:p>
            <a:pPr algn="just">
              <a:lnSpc>
                <a:spcPct val="150000"/>
              </a:lnSpc>
            </a:pPr>
            <a:endParaRPr lang="en-US" altLang="zh-CN" dirty="0" smtClean="0"/>
          </a:p>
          <a:p>
            <a:pPr algn="just">
              <a:lnSpc>
                <a:spcPct val="150000"/>
              </a:lnSpc>
            </a:pPr>
            <a:endParaRPr lang="en-US" altLang="zh-CN" dirty="0" smtClean="0"/>
          </a:p>
          <a:p>
            <a:pPr algn="just">
              <a:lnSpc>
                <a:spcPct val="150000"/>
              </a:lnSpc>
            </a:pPr>
            <a:r>
              <a:rPr lang="zh-CN" altLang="en-US" dirty="0" smtClean="0"/>
              <a:t>（</a:t>
            </a:r>
            <a:r>
              <a:rPr lang="en-US" dirty="0" smtClean="0"/>
              <a:t>3</a:t>
            </a:r>
            <a:r>
              <a:rPr lang="zh-CN" altLang="en-US" dirty="0" smtClean="0"/>
              <a:t>）小王把一支同样的粉笔用一层保鲜膜紧密包裹好放入水中（保鲜膜的体积忽略不计），发现粉笔漂浮在水面上，于是他用水、小金属块、量筒和细线测量粉笔的体积，如图乙所示。粉笔的密度为</a:t>
            </a:r>
            <a:r>
              <a:rPr lang="zh-CN" altLang="en-US" u="sng" dirty="0" smtClean="0"/>
              <a:t>　　　　</a:t>
            </a:r>
            <a:r>
              <a:rPr lang="en-US" dirty="0" smtClean="0"/>
              <a:t>g/cm</a:t>
            </a:r>
            <a:r>
              <a:rPr lang="en-US" baseline="30000" dirty="0" smtClean="0"/>
              <a:t>3</a:t>
            </a:r>
            <a:r>
              <a:rPr lang="zh-CN" altLang="en-US" dirty="0" smtClean="0"/>
              <a:t>，粉笔越写越短后密度</a:t>
            </a:r>
            <a:r>
              <a:rPr lang="zh-CN" altLang="en-US" u="sng" dirty="0" smtClean="0"/>
              <a:t>　　　　</a:t>
            </a:r>
            <a:r>
              <a:rPr lang="zh-CN" altLang="en-US" dirty="0" smtClean="0"/>
              <a:t>（选填“变大”“变小”或“不变”）。</a:t>
            </a:r>
            <a:r>
              <a:rPr lang="en-US" dirty="0" smtClean="0"/>
              <a:t> </a:t>
            </a:r>
            <a:endParaRPr lang="zh-CN" altLang="en-US" dirty="0" smtClean="0"/>
          </a:p>
        </p:txBody>
      </p:sp>
      <p:sp>
        <p:nvSpPr>
          <p:cNvPr id="15" name="文本框 31">
            <a:extLst>
              <a:ext uri="{FF2B5EF4-FFF2-40B4-BE49-F238E27FC236}">
                <a16:creationId xmlns="" xmlns:a16="http://schemas.microsoft.com/office/drawing/2014/main" id="{B0D6B1F8-D14E-4B75-A040-E9496181774B}"/>
              </a:ext>
            </a:extLst>
          </p:cNvPr>
          <p:cNvSpPr txBox="1"/>
          <p:nvPr/>
        </p:nvSpPr>
        <p:spPr>
          <a:xfrm>
            <a:off x="6516414" y="432809"/>
            <a:ext cx="2215532" cy="298119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en-US" altLang="zh-CN" dirty="0" smtClean="0">
              <a:solidFill>
                <a:srgbClr val="C00000"/>
              </a:solidFill>
              <a:latin typeface="微软雅黑" panose="020B0503020204020204" pitchFamily="34" charset="-122"/>
              <a:ea typeface="微软雅黑" panose="020B0503020204020204" pitchFamily="34" charset="-122"/>
            </a:endParaRPr>
          </a:p>
          <a:p>
            <a:pPr algn="just">
              <a:lnSpc>
                <a:spcPct val="150000"/>
              </a:lnSpc>
            </a:pPr>
            <a:endParaRPr lang="zh-CN" altLang="en-US" dirty="0">
              <a:solidFill>
                <a:srgbClr val="C00000"/>
              </a:solidFill>
              <a:latin typeface="微软雅黑" panose="020B0503020204020204" pitchFamily="34" charset="-122"/>
              <a:ea typeface="微软雅黑" panose="020B0503020204020204" pitchFamily="34" charset="-122"/>
            </a:endParaRPr>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4412967" y="3535656"/>
            <a:ext cx="695061"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0.64</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2799628" y="3971835"/>
            <a:ext cx="7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不变</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8" name="20WLZT2139.EPS" descr="id:2147500357;FounderCES"/>
          <p:cNvPicPr/>
          <p:nvPr/>
        </p:nvPicPr>
        <p:blipFill>
          <a:blip r:embed="rId3" cstate="print"/>
          <a:stretch>
            <a:fillRect/>
          </a:stretch>
        </p:blipFill>
        <p:spPr>
          <a:xfrm>
            <a:off x="2183832" y="1228002"/>
            <a:ext cx="2328840" cy="1173600"/>
          </a:xfrm>
          <a:prstGeom prst="rect">
            <a:avLst/>
          </a:prstGeom>
        </p:spPr>
      </p:pic>
      <p:graphicFrame>
        <p:nvGraphicFramePr>
          <p:cNvPr id="44034" name="Object 2"/>
          <p:cNvGraphicFramePr>
            <a:graphicFrameLocks noChangeAspect="1"/>
          </p:cNvGraphicFramePr>
          <p:nvPr/>
        </p:nvGraphicFramePr>
        <p:xfrm>
          <a:off x="6516743" y="478275"/>
          <a:ext cx="2214563" cy="2655888"/>
        </p:xfrm>
        <a:graphic>
          <a:graphicData uri="http://schemas.openxmlformats.org/presentationml/2006/ole">
            <mc:AlternateContent xmlns:mc="http://schemas.openxmlformats.org/markup-compatibility/2006">
              <mc:Choice xmlns:v="urn:schemas-microsoft-com:vml" Requires="v">
                <p:oleObj spid="_x0000_s44036" name="文档" r:id="rId5" imgW="2218639" imgH="2663342" progId="Office12.wps.Document.8">
                  <p:embed/>
                </p:oleObj>
              </mc:Choice>
              <mc:Fallback>
                <p:oleObj name="文档" r:id="rId5" imgW="2218639" imgH="2663342" progId="Office12.wps.Documen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16743" y="478275"/>
                        <a:ext cx="2214563" cy="26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1000"/>
                                        <p:tgtEl>
                                          <p:spTgt spid="15">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4034"/>
                                        </p:tgtEl>
                                        <p:attrNameLst>
                                          <p:attrName>style.visibility</p:attrName>
                                        </p:attrNameLst>
                                      </p:cBhvr>
                                      <p:to>
                                        <p:strVal val="visible"/>
                                      </p:to>
                                    </p:set>
                                    <p:animEffect transition="in" filter="fade">
                                      <p:cBhvr>
                                        <p:cTn id="20" dur="2000"/>
                                        <p:tgtEl>
                                          <p:spTgt spid="44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80225" y="283223"/>
            <a:ext cx="5736189" cy="4643185"/>
          </a:xfrm>
          <a:prstGeom prst="rect">
            <a:avLst/>
          </a:prstGeom>
          <a:noFill/>
        </p:spPr>
        <p:txBody>
          <a:bodyPr wrap="square" lIns="36000" tIns="36000" rIns="36000" bIns="36000" rtlCol="0">
            <a:spAutoFit/>
          </a:bodyPr>
          <a:lstStyle/>
          <a:p>
            <a:pPr>
              <a:lnSpc>
                <a:spcPct val="150000"/>
              </a:lnSpc>
            </a:pPr>
            <a:r>
              <a:rPr lang="en-US" b="1" dirty="0" smtClean="0"/>
              <a:t>7. </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云南</a:t>
            </a:r>
            <a:r>
              <a:rPr lang="en-US" altLang="zh-CN" dirty="0" smtClean="0">
                <a:solidFill>
                  <a:srgbClr val="409E8A"/>
                </a:solidFill>
              </a:rPr>
              <a:t>]</a:t>
            </a:r>
            <a:r>
              <a:rPr lang="zh-CN" altLang="en-US" dirty="0" smtClean="0"/>
              <a:t>学习了密度的知识后，好奇的小王同学想知道老师所用粉笔的密度，在老师指导下进行了如下探究：</a:t>
            </a:r>
          </a:p>
          <a:p>
            <a:pPr>
              <a:lnSpc>
                <a:spcPct val="150000"/>
              </a:lnSpc>
            </a:pPr>
            <a:endParaRPr lang="en-US" altLang="zh-CN" dirty="0" smtClean="0"/>
          </a:p>
          <a:p>
            <a:pPr>
              <a:lnSpc>
                <a:spcPct val="150000"/>
              </a:lnSpc>
            </a:pPr>
            <a:endParaRPr lang="en-US" altLang="zh-CN" dirty="0" smtClean="0"/>
          </a:p>
          <a:p>
            <a:pPr>
              <a:lnSpc>
                <a:spcPct val="150000"/>
              </a:lnSpc>
            </a:pPr>
            <a:endParaRPr lang="en-US" altLang="zh-CN" dirty="0" smtClean="0"/>
          </a:p>
          <a:p>
            <a:pPr>
              <a:lnSpc>
                <a:spcPct val="150000"/>
              </a:lnSpc>
            </a:pPr>
            <a:endParaRPr lang="en-US" altLang="zh-CN" dirty="0" smtClean="0"/>
          </a:p>
          <a:p>
            <a:pPr>
              <a:lnSpc>
                <a:spcPct val="150000"/>
              </a:lnSpc>
            </a:pPr>
            <a:endParaRPr lang="en-US" altLang="zh-CN" dirty="0" smtClean="0"/>
          </a:p>
          <a:p>
            <a:pPr>
              <a:lnSpc>
                <a:spcPct val="150000"/>
              </a:lnSpc>
            </a:pPr>
            <a:r>
              <a:rPr lang="zh-CN" altLang="en-US" dirty="0" smtClean="0"/>
              <a:t>（</a:t>
            </a:r>
            <a:r>
              <a:rPr lang="en-US" dirty="0" smtClean="0"/>
              <a:t>4</a:t>
            </a:r>
            <a:r>
              <a:rPr lang="zh-CN" altLang="en-US" dirty="0" smtClean="0"/>
              <a:t>）小王看到步骤（</a:t>
            </a:r>
            <a:r>
              <a:rPr lang="en-US" dirty="0" smtClean="0"/>
              <a:t>3</a:t>
            </a:r>
            <a:r>
              <a:rPr lang="zh-CN" altLang="en-US" dirty="0" smtClean="0"/>
              <a:t>）中量筒内浸在水里的粉笔变长变粗，这是由于光的</a:t>
            </a:r>
            <a:r>
              <a:rPr lang="zh-CN" altLang="en-US" u="sng" dirty="0" smtClean="0"/>
              <a:t>　　　</a:t>
            </a:r>
            <a:r>
              <a:rPr lang="zh-CN" altLang="en-US" dirty="0" smtClean="0"/>
              <a:t>（选填“反射”“折射”或“直线传播”）形成的粉笔的</a:t>
            </a:r>
            <a:r>
              <a:rPr lang="zh-CN" altLang="en-US" u="sng" dirty="0" smtClean="0"/>
              <a:t>　　　　</a:t>
            </a:r>
            <a:r>
              <a:rPr lang="zh-CN" altLang="en-US" dirty="0" smtClean="0"/>
              <a:t>。</a:t>
            </a:r>
            <a:r>
              <a:rPr lang="en-US" dirty="0" smtClean="0"/>
              <a:t> </a:t>
            </a:r>
            <a:endParaRPr lang="zh-CN" altLang="en-US" dirty="0"/>
          </a:p>
        </p:txBody>
      </p:sp>
      <p:sp>
        <p:nvSpPr>
          <p:cNvPr id="15" name="文本框 31">
            <a:extLst>
              <a:ext uri="{FF2B5EF4-FFF2-40B4-BE49-F238E27FC236}">
                <a16:creationId xmlns="" xmlns:a16="http://schemas.microsoft.com/office/drawing/2014/main" id="{B0D6B1F8-D14E-4B75-A040-E9496181774B}"/>
              </a:ext>
            </a:extLst>
          </p:cNvPr>
          <p:cNvSpPr txBox="1"/>
          <p:nvPr/>
        </p:nvSpPr>
        <p:spPr>
          <a:xfrm>
            <a:off x="6516414" y="432809"/>
            <a:ext cx="2215532" cy="3396690"/>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 </a:t>
            </a:r>
            <a:r>
              <a:rPr lang="zh-CN" altLang="en-US" dirty="0" smtClean="0">
                <a:solidFill>
                  <a:srgbClr val="C00000"/>
                </a:solidFill>
              </a:rPr>
              <a:t>粉笔反射出的光线从水中射出时发生折射</a:t>
            </a:r>
            <a:r>
              <a:rPr lang="en-US" dirty="0" smtClean="0">
                <a:solidFill>
                  <a:srgbClr val="C00000"/>
                </a:solidFill>
              </a:rPr>
              <a:t>,</a:t>
            </a:r>
            <a:r>
              <a:rPr lang="zh-CN" altLang="en-US" dirty="0" smtClean="0">
                <a:solidFill>
                  <a:srgbClr val="C00000"/>
                </a:solidFill>
              </a:rPr>
              <a:t>折射光线远离法线</a:t>
            </a:r>
            <a:r>
              <a:rPr lang="en-US" dirty="0" smtClean="0">
                <a:solidFill>
                  <a:srgbClr val="C00000"/>
                </a:solidFill>
              </a:rPr>
              <a:t>,</a:t>
            </a:r>
            <a:r>
              <a:rPr lang="zh-CN" altLang="en-US" dirty="0" smtClean="0">
                <a:solidFill>
                  <a:srgbClr val="C00000"/>
                </a:solidFill>
              </a:rPr>
              <a:t>眼睛逆着折射光线看去</a:t>
            </a:r>
            <a:r>
              <a:rPr lang="en-US" dirty="0" smtClean="0">
                <a:solidFill>
                  <a:srgbClr val="C00000"/>
                </a:solidFill>
              </a:rPr>
              <a:t>,</a:t>
            </a:r>
            <a:r>
              <a:rPr lang="zh-CN" altLang="en-US" dirty="0" smtClean="0">
                <a:solidFill>
                  <a:srgbClr val="C00000"/>
                </a:solidFill>
              </a:rPr>
              <a:t>感觉折射光线是从折射光线反向延长线上发出的</a:t>
            </a:r>
            <a:r>
              <a:rPr lang="en-US" dirty="0" smtClean="0">
                <a:solidFill>
                  <a:srgbClr val="C00000"/>
                </a:solidFill>
              </a:rPr>
              <a:t>,</a:t>
            </a:r>
            <a:r>
              <a:rPr lang="zh-CN" altLang="en-US" dirty="0" smtClean="0">
                <a:solidFill>
                  <a:srgbClr val="C00000"/>
                </a:solidFill>
              </a:rPr>
              <a:t>眼睛看到的是粉笔的虚像。</a:t>
            </a:r>
            <a:endParaRPr lang="zh-CN" altLang="en-US" dirty="0">
              <a:solidFill>
                <a:srgbClr val="C00000"/>
              </a:solidFill>
            </a:endParaRPr>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2966258" y="3949116"/>
            <a:ext cx="579448"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折射</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4008805" y="4364112"/>
            <a:ext cx="7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虚像</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8" name="20WLZT2139.EPS" descr="id:2147500357;FounderCES"/>
          <p:cNvPicPr/>
          <p:nvPr/>
        </p:nvPicPr>
        <p:blipFill>
          <a:blip r:embed="rId2" cstate="print"/>
          <a:stretch>
            <a:fillRect/>
          </a:stretch>
        </p:blipFill>
        <p:spPr>
          <a:xfrm>
            <a:off x="1458617" y="1501270"/>
            <a:ext cx="4216357" cy="2124799"/>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10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696142" y="307882"/>
            <a:ext cx="5036441" cy="1734697"/>
          </a:xfrm>
          <a:prstGeom prst="rect">
            <a:avLst/>
          </a:prstGeom>
          <a:noFill/>
        </p:spPr>
        <p:txBody>
          <a:bodyPr wrap="square" lIns="36000" tIns="36000" rIns="36000" bIns="36000" rtlCol="0">
            <a:spAutoFit/>
          </a:bodyPr>
          <a:lstStyle/>
          <a:p>
            <a:pPr>
              <a:lnSpc>
                <a:spcPct val="150000"/>
              </a:lnSpc>
            </a:pPr>
            <a:r>
              <a:rPr lang="en-US" b="1" dirty="0" smtClean="0">
                <a:latin typeface="+mn-ea"/>
              </a:rPr>
              <a:t>8.</a:t>
            </a:r>
            <a:r>
              <a:rPr lang="zh-CN" altLang="en-US" dirty="0" smtClean="0">
                <a:latin typeface="+mn-ea"/>
              </a:rPr>
              <a:t>小明用天平、玻璃瓶、水测量酱油的密度，实验过程如图</a:t>
            </a:r>
            <a:r>
              <a:rPr lang="en-US" dirty="0" smtClean="0">
                <a:latin typeface="+mn-ea"/>
              </a:rPr>
              <a:t>5-12</a:t>
            </a:r>
            <a:r>
              <a:rPr lang="zh-CN" altLang="en-US" dirty="0" smtClean="0">
                <a:latin typeface="+mn-ea"/>
              </a:rPr>
              <a:t>所示。（</a:t>
            </a:r>
            <a:r>
              <a:rPr lang="en-US" dirty="0" smtClean="0">
                <a:latin typeface="+mn-ea"/>
              </a:rPr>
              <a:t>ρ</a:t>
            </a:r>
            <a:r>
              <a:rPr lang="zh-CN" altLang="en-US" baseline="-25000" dirty="0" smtClean="0">
                <a:latin typeface="+mn-ea"/>
              </a:rPr>
              <a:t>水</a:t>
            </a:r>
            <a:r>
              <a:rPr lang="en-US" dirty="0" smtClean="0">
                <a:latin typeface="+mn-ea"/>
              </a:rPr>
              <a:t>=1.0×10</a:t>
            </a:r>
            <a:r>
              <a:rPr lang="en-US" baseline="30000" dirty="0" smtClean="0">
                <a:latin typeface="+mn-ea"/>
              </a:rPr>
              <a:t>3</a:t>
            </a:r>
            <a:r>
              <a:rPr lang="en-US" dirty="0" smtClean="0">
                <a:latin typeface="+mn-ea"/>
              </a:rPr>
              <a:t> kg/m</a:t>
            </a:r>
            <a:r>
              <a:rPr lang="en-US" baseline="30000" dirty="0" smtClean="0">
                <a:latin typeface="+mn-ea"/>
              </a:rPr>
              <a:t>3</a:t>
            </a:r>
            <a:r>
              <a:rPr lang="zh-CN" altLang="en-US" dirty="0" smtClean="0">
                <a:latin typeface="+mn-ea"/>
              </a:rPr>
              <a:t>）</a:t>
            </a:r>
          </a:p>
          <a:p>
            <a:pPr>
              <a:lnSpc>
                <a:spcPct val="150000"/>
              </a:lnSpc>
            </a:pPr>
            <a:r>
              <a:rPr lang="zh-CN" altLang="en-US" dirty="0" smtClean="0">
                <a:latin typeface="+mn-ea"/>
              </a:rPr>
              <a:t>（</a:t>
            </a:r>
            <a:r>
              <a:rPr lang="en-US" dirty="0" smtClean="0">
                <a:latin typeface="+mn-ea"/>
              </a:rPr>
              <a:t>1</a:t>
            </a:r>
            <a:r>
              <a:rPr lang="zh-CN" altLang="en-US" dirty="0" smtClean="0">
                <a:latin typeface="+mn-ea"/>
              </a:rPr>
              <a:t>）玻璃瓶的容积有多大？</a:t>
            </a:r>
          </a:p>
          <a:p>
            <a:pPr>
              <a:lnSpc>
                <a:spcPct val="150000"/>
              </a:lnSpc>
            </a:pPr>
            <a:r>
              <a:rPr lang="zh-CN" altLang="en-US" dirty="0" smtClean="0">
                <a:latin typeface="+mn-ea"/>
              </a:rPr>
              <a:t>（</a:t>
            </a:r>
            <a:r>
              <a:rPr lang="en-US" dirty="0" smtClean="0">
                <a:latin typeface="+mn-ea"/>
              </a:rPr>
              <a:t>2</a:t>
            </a:r>
            <a:r>
              <a:rPr lang="zh-CN" altLang="en-US" dirty="0" smtClean="0">
                <a:latin typeface="+mn-ea"/>
              </a:rPr>
              <a:t>）酱油的密度多大？</a:t>
            </a:r>
            <a:endParaRPr lang="zh-CN" altLang="en-US" dirty="0">
              <a:latin typeface="+mn-ea"/>
            </a:endParaRPr>
          </a:p>
        </p:txBody>
      </p:sp>
      <p:pic>
        <p:nvPicPr>
          <p:cNvPr id="17" name="18LW249.EPS" descr="id:2147500364;FounderCES"/>
          <p:cNvPicPr/>
          <p:nvPr/>
        </p:nvPicPr>
        <p:blipFill>
          <a:blip r:embed="rId3" cstate="print"/>
          <a:stretch>
            <a:fillRect/>
          </a:stretch>
        </p:blipFill>
        <p:spPr>
          <a:xfrm>
            <a:off x="5538379" y="409229"/>
            <a:ext cx="3276701" cy="2325177"/>
          </a:xfrm>
          <a:prstGeom prst="rect">
            <a:avLst/>
          </a:prstGeom>
        </p:spPr>
      </p:pic>
      <p:sp>
        <p:nvSpPr>
          <p:cNvPr id="18" name="矩形 17"/>
          <p:cNvSpPr/>
          <p:nvPr/>
        </p:nvSpPr>
        <p:spPr>
          <a:xfrm>
            <a:off x="6899741" y="2809115"/>
            <a:ext cx="758541" cy="307777"/>
          </a:xfrm>
          <a:prstGeom prst="rect">
            <a:avLst/>
          </a:prstGeom>
        </p:spPr>
        <p:txBody>
          <a:bodyPr wrap="none">
            <a:spAutoFit/>
          </a:bodyPr>
          <a:lstStyle/>
          <a:p>
            <a:r>
              <a:rPr lang="zh-CN" altLang="en-US" sz="1400" dirty="0" smtClean="0"/>
              <a:t>图</a:t>
            </a:r>
            <a:r>
              <a:rPr lang="en-US" sz="1400" dirty="0" smtClean="0"/>
              <a:t>5-12</a:t>
            </a:r>
            <a:endParaRPr lang="zh-CN" altLang="en-US" sz="1400" dirty="0"/>
          </a:p>
        </p:txBody>
      </p:sp>
      <p:graphicFrame>
        <p:nvGraphicFramePr>
          <p:cNvPr id="3073" name="Object 1"/>
          <p:cNvGraphicFramePr>
            <a:graphicFrameLocks noChangeAspect="1"/>
          </p:cNvGraphicFramePr>
          <p:nvPr/>
        </p:nvGraphicFramePr>
        <p:xfrm>
          <a:off x="841278" y="2313109"/>
          <a:ext cx="4835525" cy="1185863"/>
        </p:xfrm>
        <a:graphic>
          <a:graphicData uri="http://schemas.openxmlformats.org/presentationml/2006/ole">
            <mc:AlternateContent xmlns:mc="http://schemas.openxmlformats.org/markup-compatibility/2006">
              <mc:Choice xmlns:v="urn:schemas-microsoft-com:vml" Requires="v">
                <p:oleObj spid="_x0000_s3075" name="文档" r:id="rId5" imgW="4841138" imgH="1190244" progId="Office12.wps.Document.8">
                  <p:embed/>
                </p:oleObj>
              </mc:Choice>
              <mc:Fallback>
                <p:oleObj name="文档" r:id="rId5" imgW="4841138" imgH="1190244"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278" y="2313109"/>
                        <a:ext cx="4835525" cy="1185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fade">
                                      <p:cBhvr>
                                        <p:cTn id="7" dur="500"/>
                                        <p:tgtEl>
                                          <p:spTgt spid="3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696142" y="307882"/>
            <a:ext cx="5036441" cy="1319198"/>
          </a:xfrm>
          <a:prstGeom prst="rect">
            <a:avLst/>
          </a:prstGeom>
          <a:noFill/>
        </p:spPr>
        <p:txBody>
          <a:bodyPr wrap="square" lIns="36000" tIns="36000" rIns="36000" bIns="36000" rtlCol="0">
            <a:spAutoFit/>
          </a:bodyPr>
          <a:lstStyle/>
          <a:p>
            <a:pPr>
              <a:lnSpc>
                <a:spcPct val="150000"/>
              </a:lnSpc>
            </a:pPr>
            <a:r>
              <a:rPr lang="en-US" b="1" dirty="0" smtClean="0">
                <a:latin typeface="+mn-ea"/>
              </a:rPr>
              <a:t>8.</a:t>
            </a:r>
            <a:r>
              <a:rPr lang="zh-CN" altLang="en-US" dirty="0" smtClean="0">
                <a:latin typeface="+mn-ea"/>
              </a:rPr>
              <a:t>小明用天平、玻璃瓶、水测量酱油的密度，实验过程如图</a:t>
            </a:r>
            <a:r>
              <a:rPr lang="en-US" dirty="0" smtClean="0">
                <a:latin typeface="+mn-ea"/>
              </a:rPr>
              <a:t>5-12</a:t>
            </a:r>
            <a:r>
              <a:rPr lang="zh-CN" altLang="en-US" dirty="0" smtClean="0">
                <a:latin typeface="+mn-ea"/>
              </a:rPr>
              <a:t>所示。（</a:t>
            </a:r>
            <a:r>
              <a:rPr lang="en-US" dirty="0" smtClean="0">
                <a:latin typeface="+mn-ea"/>
              </a:rPr>
              <a:t>ρ</a:t>
            </a:r>
            <a:r>
              <a:rPr lang="zh-CN" altLang="en-US" baseline="-25000" dirty="0" smtClean="0">
                <a:latin typeface="+mn-ea"/>
              </a:rPr>
              <a:t>水</a:t>
            </a:r>
            <a:r>
              <a:rPr lang="en-US" dirty="0" smtClean="0">
                <a:latin typeface="+mn-ea"/>
              </a:rPr>
              <a:t>=1.0×10</a:t>
            </a:r>
            <a:r>
              <a:rPr lang="en-US" baseline="30000" dirty="0" smtClean="0">
                <a:latin typeface="+mn-ea"/>
              </a:rPr>
              <a:t>3</a:t>
            </a:r>
            <a:r>
              <a:rPr lang="en-US" dirty="0" smtClean="0">
                <a:latin typeface="+mn-ea"/>
              </a:rPr>
              <a:t> kg/m</a:t>
            </a:r>
            <a:r>
              <a:rPr lang="en-US" baseline="30000" dirty="0" smtClean="0">
                <a:latin typeface="+mn-ea"/>
              </a:rPr>
              <a:t>3</a:t>
            </a:r>
            <a:r>
              <a:rPr lang="zh-CN" altLang="en-US" dirty="0" smtClean="0">
                <a:latin typeface="+mn-ea"/>
              </a:rPr>
              <a:t>）</a:t>
            </a:r>
          </a:p>
          <a:p>
            <a:pPr>
              <a:lnSpc>
                <a:spcPct val="150000"/>
              </a:lnSpc>
            </a:pPr>
            <a:r>
              <a:rPr lang="zh-CN" altLang="en-US" dirty="0" smtClean="0">
                <a:latin typeface="+mn-ea"/>
              </a:rPr>
              <a:t>（</a:t>
            </a:r>
            <a:r>
              <a:rPr lang="en-US" dirty="0" smtClean="0">
                <a:latin typeface="+mn-ea"/>
              </a:rPr>
              <a:t>2</a:t>
            </a:r>
            <a:r>
              <a:rPr lang="zh-CN" altLang="en-US" dirty="0" smtClean="0">
                <a:latin typeface="+mn-ea"/>
              </a:rPr>
              <a:t>）酱油的密度多大？</a:t>
            </a:r>
            <a:endParaRPr lang="zh-CN" altLang="en-US" dirty="0">
              <a:latin typeface="+mn-ea"/>
            </a:endParaRPr>
          </a:p>
        </p:txBody>
      </p:sp>
      <p:pic>
        <p:nvPicPr>
          <p:cNvPr id="17" name="18LW249.EPS" descr="id:2147500364;FounderCES"/>
          <p:cNvPicPr/>
          <p:nvPr/>
        </p:nvPicPr>
        <p:blipFill>
          <a:blip r:embed="rId3" cstate="print"/>
          <a:stretch>
            <a:fillRect/>
          </a:stretch>
        </p:blipFill>
        <p:spPr>
          <a:xfrm>
            <a:off x="5538379" y="409229"/>
            <a:ext cx="3276701" cy="2325177"/>
          </a:xfrm>
          <a:prstGeom prst="rect">
            <a:avLst/>
          </a:prstGeom>
        </p:spPr>
      </p:pic>
      <p:sp>
        <p:nvSpPr>
          <p:cNvPr id="18" name="矩形 17"/>
          <p:cNvSpPr/>
          <p:nvPr/>
        </p:nvSpPr>
        <p:spPr>
          <a:xfrm>
            <a:off x="6899741" y="2809115"/>
            <a:ext cx="758541" cy="307777"/>
          </a:xfrm>
          <a:prstGeom prst="rect">
            <a:avLst/>
          </a:prstGeom>
        </p:spPr>
        <p:txBody>
          <a:bodyPr wrap="none">
            <a:spAutoFit/>
          </a:bodyPr>
          <a:lstStyle/>
          <a:p>
            <a:r>
              <a:rPr lang="zh-CN" altLang="en-US" sz="1400" dirty="0" smtClean="0"/>
              <a:t>图</a:t>
            </a:r>
            <a:r>
              <a:rPr lang="en-US" sz="1400" dirty="0" smtClean="0"/>
              <a:t>5-12</a:t>
            </a:r>
            <a:endParaRPr lang="zh-CN" altLang="en-US" sz="1400" dirty="0"/>
          </a:p>
        </p:txBody>
      </p:sp>
      <p:graphicFrame>
        <p:nvGraphicFramePr>
          <p:cNvPr id="3074" name="Object 2"/>
          <p:cNvGraphicFramePr>
            <a:graphicFrameLocks noChangeAspect="1"/>
          </p:cNvGraphicFramePr>
          <p:nvPr/>
        </p:nvGraphicFramePr>
        <p:xfrm>
          <a:off x="752597" y="2848404"/>
          <a:ext cx="6302375" cy="990600"/>
        </p:xfrm>
        <a:graphic>
          <a:graphicData uri="http://schemas.openxmlformats.org/presentationml/2006/ole">
            <mc:AlternateContent xmlns:mc="http://schemas.openxmlformats.org/markup-compatibility/2006">
              <mc:Choice xmlns:v="urn:schemas-microsoft-com:vml" Requires="v">
                <p:oleObj spid="_x0000_s62469" name="文档" r:id="rId5" imgW="6301740" imgH="990600" progId="Office12.wps.Document.8">
                  <p:embed/>
                </p:oleObj>
              </mc:Choice>
              <mc:Fallback>
                <p:oleObj name="文档" r:id="rId5" imgW="6301740" imgH="990600" progId="Office12.wps.Document.8">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2597" y="2848404"/>
                        <a:ext cx="63023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928976" cy="381218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质量的定义：</a:t>
            </a:r>
            <a:r>
              <a:rPr lang="zh-CN" altLang="en-US" dirty="0" smtClean="0"/>
              <a:t>物理学中，把物体所含</a:t>
            </a:r>
            <a:r>
              <a:rPr lang="zh-CN" altLang="en-US" u="sng" dirty="0" smtClean="0"/>
              <a:t>　　　　 　</a:t>
            </a:r>
            <a:r>
              <a:rPr lang="zh-CN" altLang="en-US" dirty="0" smtClean="0"/>
              <a:t>叫质量。用字母</a:t>
            </a:r>
            <a:r>
              <a:rPr lang="zh-CN" altLang="en-US" u="sng" dirty="0" smtClean="0"/>
              <a:t>　　　</a:t>
            </a:r>
            <a:r>
              <a:rPr lang="zh-CN" altLang="en-US" dirty="0" smtClean="0"/>
              <a:t>表示。质量是物体的一种基本属性，不随物体的</a:t>
            </a:r>
            <a:r>
              <a:rPr lang="zh-CN" altLang="en-US" u="sng" dirty="0" smtClean="0"/>
              <a:t>　　　　</a:t>
            </a:r>
            <a:r>
              <a:rPr lang="zh-CN" altLang="en-US" dirty="0" smtClean="0"/>
              <a:t>和</a:t>
            </a:r>
            <a:r>
              <a:rPr lang="zh-CN" altLang="en-US" u="sng" dirty="0" smtClean="0"/>
              <a:t>　　　　</a:t>
            </a:r>
            <a:r>
              <a:rPr lang="zh-CN" altLang="en-US" dirty="0" smtClean="0"/>
              <a:t> 的改变而改变。</a:t>
            </a:r>
            <a:r>
              <a:rPr lang="en-US" dirty="0" smtClean="0"/>
              <a:t> </a:t>
            </a:r>
            <a:endParaRPr lang="zh-CN" altLang="en-US" dirty="0" smtClean="0"/>
          </a:p>
          <a:p>
            <a:pPr algn="just">
              <a:lnSpc>
                <a:spcPct val="150000"/>
              </a:lnSpc>
            </a:pPr>
            <a:r>
              <a:rPr lang="en-US" b="1" dirty="0" smtClean="0"/>
              <a:t>2.</a:t>
            </a:r>
            <a:r>
              <a:rPr lang="zh-CN" altLang="en-US" b="1" dirty="0" smtClean="0"/>
              <a:t>质量的单位（国际）：</a:t>
            </a:r>
            <a:r>
              <a:rPr lang="zh-CN" altLang="en-US" u="sng" dirty="0" smtClean="0"/>
              <a:t>　　　　　　</a:t>
            </a:r>
            <a:r>
              <a:rPr lang="zh-CN" altLang="en-US" dirty="0" smtClean="0"/>
              <a:t>；质量的常用单位：吨（</a:t>
            </a:r>
            <a:r>
              <a:rPr lang="en-US" dirty="0" smtClean="0"/>
              <a:t>t</a:t>
            </a:r>
            <a:r>
              <a:rPr lang="zh-CN" altLang="en-US" dirty="0" smtClean="0"/>
              <a:t>）、克（</a:t>
            </a:r>
            <a:r>
              <a:rPr lang="en-US" dirty="0" smtClean="0"/>
              <a:t>g</a:t>
            </a:r>
            <a:r>
              <a:rPr lang="zh-CN" altLang="en-US" dirty="0" smtClean="0"/>
              <a:t>）和毫克（</a:t>
            </a:r>
            <a:r>
              <a:rPr lang="en-US" dirty="0" smtClean="0"/>
              <a:t>mg</a:t>
            </a:r>
            <a:r>
              <a:rPr lang="zh-CN" altLang="en-US" dirty="0" smtClean="0"/>
              <a:t>），它们的换算关系为：</a:t>
            </a:r>
            <a:r>
              <a:rPr lang="en-US" dirty="0" smtClean="0"/>
              <a:t>1 t=</a:t>
            </a:r>
            <a:r>
              <a:rPr lang="zh-CN" altLang="en-US" u="sng" dirty="0" smtClean="0"/>
              <a:t>　 　　</a:t>
            </a:r>
            <a:r>
              <a:rPr lang="en-US" dirty="0" smtClean="0"/>
              <a:t>kg</a:t>
            </a:r>
            <a:r>
              <a:rPr lang="zh-CN" altLang="en-US" dirty="0" smtClean="0"/>
              <a:t>；</a:t>
            </a:r>
            <a:r>
              <a:rPr lang="en-US" dirty="0" smtClean="0"/>
              <a:t>1 kg=</a:t>
            </a:r>
            <a:r>
              <a:rPr lang="zh-CN" altLang="en-US" u="sng" dirty="0" smtClean="0"/>
              <a:t>　　 　</a:t>
            </a:r>
            <a:r>
              <a:rPr lang="en-US" dirty="0" smtClean="0"/>
              <a:t>g</a:t>
            </a:r>
            <a:r>
              <a:rPr lang="zh-CN" altLang="en-US" dirty="0" smtClean="0"/>
              <a:t>；</a:t>
            </a:r>
            <a:r>
              <a:rPr lang="en-US" dirty="0" smtClean="0"/>
              <a:t>1 mg=</a:t>
            </a:r>
            <a:r>
              <a:rPr lang="zh-CN" altLang="en-US" u="sng" dirty="0" smtClean="0"/>
              <a:t>　　　　</a:t>
            </a:r>
            <a:r>
              <a:rPr lang="en-US" dirty="0" smtClean="0"/>
              <a:t>g</a:t>
            </a:r>
            <a:r>
              <a:rPr lang="zh-CN" altLang="en-US" dirty="0" smtClean="0"/>
              <a:t>。</a:t>
            </a:r>
            <a:r>
              <a:rPr lang="en-US" dirty="0" smtClean="0"/>
              <a:t> </a:t>
            </a:r>
            <a:endParaRPr lang="zh-CN" altLang="en-US" dirty="0" smtClean="0"/>
          </a:p>
          <a:p>
            <a:pPr algn="just">
              <a:lnSpc>
                <a:spcPct val="150000"/>
              </a:lnSpc>
            </a:pPr>
            <a:r>
              <a:rPr lang="en-US" b="1" dirty="0" smtClean="0"/>
              <a:t>3.</a:t>
            </a:r>
            <a:r>
              <a:rPr lang="zh-CN" altLang="en-US" b="1" dirty="0" smtClean="0"/>
              <a:t>质量的测量工具：</a:t>
            </a:r>
          </a:p>
          <a:p>
            <a:pPr algn="just">
              <a:lnSpc>
                <a:spcPct val="150000"/>
              </a:lnSpc>
            </a:pPr>
            <a:r>
              <a:rPr lang="zh-CN" altLang="en-US" dirty="0" smtClean="0"/>
              <a:t>（</a:t>
            </a:r>
            <a:r>
              <a:rPr lang="en-US" dirty="0" smtClean="0"/>
              <a:t>1</a:t>
            </a:r>
            <a:r>
              <a:rPr lang="zh-CN" altLang="en-US" dirty="0" smtClean="0"/>
              <a:t>）生活中的常用测量工具：</a:t>
            </a:r>
            <a:r>
              <a:rPr lang="zh-CN" altLang="en-US" u="sng" dirty="0" smtClean="0"/>
              <a:t>　　　</a:t>
            </a:r>
            <a:r>
              <a:rPr lang="zh-CN" altLang="en-US" dirty="0" smtClean="0"/>
              <a:t>、</a:t>
            </a:r>
            <a:r>
              <a:rPr lang="zh-CN" altLang="en-US" u="sng" dirty="0" smtClean="0"/>
              <a:t>　　　　</a:t>
            </a:r>
            <a:r>
              <a:rPr lang="zh-CN" altLang="en-US" dirty="0" smtClean="0"/>
              <a:t>等。</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）实验室中的测量工具：</a:t>
            </a:r>
            <a:r>
              <a:rPr lang="zh-CN" altLang="en-US" u="sng" dirty="0" smtClean="0"/>
              <a:t>　　　　　</a:t>
            </a:r>
            <a:r>
              <a:rPr lang="zh-CN" altLang="en-US" dirty="0" smtClean="0"/>
              <a:t>。</a:t>
            </a:r>
            <a:r>
              <a:rPr lang="en-US" dirty="0" smtClean="0"/>
              <a:t> </a:t>
            </a:r>
            <a:endParaRPr lang="zh-CN" altLang="en-US" dirty="0" smtClean="0"/>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rPr>
              <a:t>质量和质量的测量工具</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4779580" y="652346"/>
            <a:ext cx="1547647"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物质的多少 </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a16="http://schemas.microsoft.com/office/drawing/2014/main" xmlns="" id="{2795C5FE-A0E3-4855-B937-A2DA6BC1A4B9}"/>
              </a:ext>
            </a:extLst>
          </p:cNvPr>
          <p:cNvSpPr txBox="1"/>
          <p:nvPr/>
        </p:nvSpPr>
        <p:spPr>
          <a:xfrm>
            <a:off x="7749226" y="669784"/>
            <a:ext cx="532926"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m</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2" name="文本框 12">
            <a:extLst>
              <a:ext uri="{FF2B5EF4-FFF2-40B4-BE49-F238E27FC236}">
                <a16:creationId xmlns:a16="http://schemas.microsoft.com/office/drawing/2014/main" xmlns="" id="{2795C5FE-A0E3-4855-B937-A2DA6BC1A4B9}"/>
              </a:ext>
            </a:extLst>
          </p:cNvPr>
          <p:cNvSpPr txBox="1"/>
          <p:nvPr/>
        </p:nvSpPr>
        <p:spPr>
          <a:xfrm>
            <a:off x="5432564" y="1083082"/>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形状</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3" name="文本框 12">
            <a:extLst>
              <a:ext uri="{FF2B5EF4-FFF2-40B4-BE49-F238E27FC236}">
                <a16:creationId xmlns:a16="http://schemas.microsoft.com/office/drawing/2014/main" xmlns="" id="{2795C5FE-A0E3-4855-B937-A2DA6BC1A4B9}"/>
              </a:ext>
            </a:extLst>
          </p:cNvPr>
          <p:cNvSpPr txBox="1"/>
          <p:nvPr/>
        </p:nvSpPr>
        <p:spPr>
          <a:xfrm>
            <a:off x="6680139" y="1086451"/>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位置</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4" name="文本框 12">
            <a:extLst>
              <a:ext uri="{FF2B5EF4-FFF2-40B4-BE49-F238E27FC236}">
                <a16:creationId xmlns:a16="http://schemas.microsoft.com/office/drawing/2014/main" xmlns="" id="{2795C5FE-A0E3-4855-B937-A2DA6BC1A4B9}"/>
              </a:ext>
            </a:extLst>
          </p:cNvPr>
          <p:cNvSpPr txBox="1"/>
          <p:nvPr/>
        </p:nvSpPr>
        <p:spPr>
          <a:xfrm>
            <a:off x="3369044" y="1910005"/>
            <a:ext cx="1570818"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千克（</a:t>
            </a:r>
            <a:r>
              <a:rPr lang="en-US" b="1" dirty="0" smtClean="0">
                <a:solidFill>
                  <a:srgbClr val="C00000"/>
                </a:solidFill>
              </a:rPr>
              <a:t>kg</a:t>
            </a:r>
            <a:r>
              <a:rPr lang="zh-CN" altLang="en-US" b="1" dirty="0" smtClean="0">
                <a:solidFill>
                  <a:srgbClr val="C00000"/>
                </a:solidFill>
              </a:rPr>
              <a: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矩形 14"/>
          <p:cNvSpPr/>
          <p:nvPr/>
        </p:nvSpPr>
        <p:spPr>
          <a:xfrm>
            <a:off x="5288102" y="2408104"/>
            <a:ext cx="564578" cy="369332"/>
          </a:xfrm>
          <a:prstGeom prst="rect">
            <a:avLst/>
          </a:prstGeom>
        </p:spPr>
        <p:txBody>
          <a:bodyPr wrap="none">
            <a:spAutoFit/>
          </a:bodyPr>
          <a:lstStyle/>
          <a:p>
            <a:r>
              <a:rPr lang="en-US" b="1" dirty="0" smtClean="0">
                <a:solidFill>
                  <a:srgbClr val="C00000"/>
                </a:solidFill>
              </a:rPr>
              <a:t>10</a:t>
            </a:r>
            <a:r>
              <a:rPr lang="en-US" b="1" baseline="30000" dirty="0" smtClean="0">
                <a:solidFill>
                  <a:srgbClr val="C00000"/>
                </a:solidFill>
              </a:rPr>
              <a:t>3</a:t>
            </a:r>
            <a:endParaRPr lang="zh-CN" altLang="en-US" b="1" dirty="0">
              <a:solidFill>
                <a:srgbClr val="C00000"/>
              </a:solidFill>
            </a:endParaRPr>
          </a:p>
        </p:txBody>
      </p:sp>
      <p:sp>
        <p:nvSpPr>
          <p:cNvPr id="16" name="矩形 15"/>
          <p:cNvSpPr/>
          <p:nvPr/>
        </p:nvSpPr>
        <p:spPr>
          <a:xfrm>
            <a:off x="7421703" y="2397594"/>
            <a:ext cx="564578" cy="369332"/>
          </a:xfrm>
          <a:prstGeom prst="rect">
            <a:avLst/>
          </a:prstGeom>
        </p:spPr>
        <p:txBody>
          <a:bodyPr wrap="none">
            <a:spAutoFit/>
          </a:bodyPr>
          <a:lstStyle/>
          <a:p>
            <a:r>
              <a:rPr lang="en-US" b="1" dirty="0" smtClean="0">
                <a:solidFill>
                  <a:srgbClr val="C00000"/>
                </a:solidFill>
              </a:rPr>
              <a:t>10</a:t>
            </a:r>
            <a:r>
              <a:rPr lang="en-US" b="1" baseline="30000" dirty="0" smtClean="0">
                <a:solidFill>
                  <a:srgbClr val="C00000"/>
                </a:solidFill>
              </a:rPr>
              <a:t>3</a:t>
            </a:r>
            <a:endParaRPr lang="zh-CN" altLang="en-US" b="1" dirty="0">
              <a:solidFill>
                <a:srgbClr val="C00000"/>
              </a:solidFill>
            </a:endParaRPr>
          </a:p>
        </p:txBody>
      </p:sp>
      <p:sp>
        <p:nvSpPr>
          <p:cNvPr id="17" name="矩形 16"/>
          <p:cNvSpPr/>
          <p:nvPr/>
        </p:nvSpPr>
        <p:spPr>
          <a:xfrm>
            <a:off x="1407653" y="2775967"/>
            <a:ext cx="631904" cy="369332"/>
          </a:xfrm>
          <a:prstGeom prst="rect">
            <a:avLst/>
          </a:prstGeom>
        </p:spPr>
        <p:txBody>
          <a:bodyPr wrap="none">
            <a:spAutoFit/>
          </a:bodyPr>
          <a:lstStyle/>
          <a:p>
            <a:r>
              <a:rPr lang="en-US" b="1" dirty="0" smtClean="0">
                <a:solidFill>
                  <a:srgbClr val="C00000"/>
                </a:solidFill>
              </a:rPr>
              <a:t>10</a:t>
            </a:r>
            <a:r>
              <a:rPr lang="en-US" b="1" i="1" baseline="30000" dirty="0" smtClean="0">
                <a:solidFill>
                  <a:srgbClr val="C00000"/>
                </a:solidFill>
              </a:rPr>
              <a:t>-</a:t>
            </a:r>
            <a:r>
              <a:rPr lang="en-US" b="1" baseline="30000" dirty="0" smtClean="0">
                <a:solidFill>
                  <a:srgbClr val="C00000"/>
                </a:solidFill>
              </a:rPr>
              <a:t>3</a:t>
            </a:r>
            <a:endParaRPr lang="zh-CN" altLang="en-US" b="1" dirty="0">
              <a:solidFill>
                <a:srgbClr val="C00000"/>
              </a:solidFill>
            </a:endParaRPr>
          </a:p>
        </p:txBody>
      </p:sp>
      <p:sp>
        <p:nvSpPr>
          <p:cNvPr id="18" name="矩形 17"/>
          <p:cNvSpPr/>
          <p:nvPr/>
        </p:nvSpPr>
        <p:spPr>
          <a:xfrm>
            <a:off x="3996585" y="3648325"/>
            <a:ext cx="646331" cy="369332"/>
          </a:xfrm>
          <a:prstGeom prst="rect">
            <a:avLst/>
          </a:prstGeom>
        </p:spPr>
        <p:txBody>
          <a:bodyPr wrap="none">
            <a:spAutoFit/>
          </a:bodyPr>
          <a:lstStyle/>
          <a:p>
            <a:r>
              <a:rPr lang="zh-CN" altLang="en-US" b="1" dirty="0" smtClean="0">
                <a:solidFill>
                  <a:srgbClr val="C00000"/>
                </a:solidFill>
              </a:rPr>
              <a:t>台秤</a:t>
            </a:r>
            <a:endParaRPr lang="zh-CN" altLang="en-US" b="1" dirty="0">
              <a:solidFill>
                <a:srgbClr val="C00000"/>
              </a:solidFill>
            </a:endParaRPr>
          </a:p>
        </p:txBody>
      </p:sp>
      <p:sp>
        <p:nvSpPr>
          <p:cNvPr id="19" name="矩形 18"/>
          <p:cNvSpPr/>
          <p:nvPr/>
        </p:nvSpPr>
        <p:spPr>
          <a:xfrm>
            <a:off x="4921694" y="3627305"/>
            <a:ext cx="877163" cy="369332"/>
          </a:xfrm>
          <a:prstGeom prst="rect">
            <a:avLst/>
          </a:prstGeom>
        </p:spPr>
        <p:txBody>
          <a:bodyPr wrap="none">
            <a:spAutoFit/>
          </a:bodyPr>
          <a:lstStyle/>
          <a:p>
            <a:r>
              <a:rPr lang="zh-CN" altLang="en-US" b="1" dirty="0" smtClean="0">
                <a:solidFill>
                  <a:srgbClr val="C00000"/>
                </a:solidFill>
              </a:rPr>
              <a:t>电子秤</a:t>
            </a:r>
            <a:endParaRPr lang="zh-CN" altLang="en-US" b="1" dirty="0">
              <a:solidFill>
                <a:srgbClr val="C00000"/>
              </a:solidFill>
            </a:endParaRPr>
          </a:p>
        </p:txBody>
      </p:sp>
      <p:sp>
        <p:nvSpPr>
          <p:cNvPr id="25" name="矩形 24"/>
          <p:cNvSpPr/>
          <p:nvPr/>
        </p:nvSpPr>
        <p:spPr>
          <a:xfrm>
            <a:off x="3755243" y="4058228"/>
            <a:ext cx="1107996" cy="369332"/>
          </a:xfrm>
          <a:prstGeom prst="rect">
            <a:avLst/>
          </a:prstGeom>
        </p:spPr>
        <p:txBody>
          <a:bodyPr wrap="none">
            <a:spAutoFit/>
          </a:bodyPr>
          <a:lstStyle/>
          <a:p>
            <a:r>
              <a:rPr lang="zh-CN" altLang="en-US" b="1" dirty="0" smtClean="0">
                <a:solidFill>
                  <a:srgbClr val="C00000"/>
                </a:solidFill>
              </a:rPr>
              <a:t>托盘天平</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23" grpId="0"/>
      <p:bldP spid="24" grpId="0"/>
      <p:bldP spid="15" grpId="0"/>
      <p:bldP spid="16" grpId="0"/>
      <p:bldP spid="17" grpId="0"/>
      <p:bldP spid="18" grpId="0"/>
      <p:bldP spid="19"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01449" y="381844"/>
            <a:ext cx="7928976" cy="903700"/>
          </a:xfrm>
          <a:prstGeom prst="rect">
            <a:avLst/>
          </a:prstGeom>
          <a:noFill/>
        </p:spPr>
        <p:txBody>
          <a:bodyPr wrap="square" lIns="36000" tIns="36000" rIns="36000" bIns="36000" rtlCol="0">
            <a:spAutoFit/>
          </a:bodyPr>
          <a:lstStyle/>
          <a:p>
            <a:pPr algn="just">
              <a:lnSpc>
                <a:spcPct val="150000"/>
              </a:lnSpc>
            </a:pPr>
            <a:r>
              <a:rPr lang="en-US" b="1" dirty="0" smtClean="0"/>
              <a:t>4.</a:t>
            </a:r>
            <a:r>
              <a:rPr lang="zh-CN" altLang="en-US" b="1" dirty="0" smtClean="0"/>
              <a:t>常见质量估测：</a:t>
            </a:r>
            <a:r>
              <a:rPr lang="zh-CN" altLang="en-US" dirty="0" smtClean="0"/>
              <a:t>一枚大头针约</a:t>
            </a:r>
            <a:r>
              <a:rPr lang="en-US" dirty="0" smtClean="0"/>
              <a:t>80 mg</a:t>
            </a:r>
            <a:r>
              <a:rPr lang="zh-CN" altLang="en-US" dirty="0" smtClean="0"/>
              <a:t>，一枚一元硬币约</a:t>
            </a:r>
            <a:r>
              <a:rPr lang="en-US" dirty="0" smtClean="0"/>
              <a:t>6 g</a:t>
            </a:r>
            <a:r>
              <a:rPr lang="zh-CN" altLang="en-US" dirty="0" smtClean="0"/>
              <a:t>，一枚鸡蛋约</a:t>
            </a:r>
            <a:r>
              <a:rPr lang="en-US" dirty="0" smtClean="0"/>
              <a:t>50 g</a:t>
            </a:r>
            <a:r>
              <a:rPr lang="zh-CN" altLang="en-US" dirty="0" smtClean="0"/>
              <a:t>，一只鸡约</a:t>
            </a:r>
            <a:r>
              <a:rPr lang="en-US" dirty="0" smtClean="0"/>
              <a:t>2 kg</a:t>
            </a:r>
            <a:r>
              <a:rPr lang="zh-CN" altLang="en-US" dirty="0" smtClean="0"/>
              <a:t>，一个苹果约</a:t>
            </a:r>
            <a:r>
              <a:rPr lang="en-US" dirty="0" smtClean="0"/>
              <a:t>150 g</a:t>
            </a:r>
            <a:r>
              <a:rPr lang="zh-CN" altLang="en-US" dirty="0" smtClean="0"/>
              <a:t>，一本物理课本约</a:t>
            </a:r>
            <a:r>
              <a:rPr lang="en-US" dirty="0" smtClean="0"/>
              <a:t>100 g</a:t>
            </a:r>
            <a:r>
              <a:rPr lang="zh-CN" altLang="en-US" dirty="0" smtClean="0"/>
              <a:t>，一头大象约</a:t>
            </a:r>
            <a:r>
              <a:rPr lang="en-US" dirty="0" smtClean="0"/>
              <a:t>6 t</a:t>
            </a:r>
            <a:r>
              <a:rPr lang="zh-CN" altLang="en-US" dirty="0" smtClean="0"/>
              <a:t>。</a:t>
            </a:r>
            <a:endParaRPr lang="zh-CN" altLang="en-US" dirty="0"/>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43491" y="770727"/>
            <a:ext cx="7874602" cy="381218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天平的调节：</a:t>
            </a:r>
            <a:r>
              <a:rPr lang="zh-CN" altLang="en-US" dirty="0" smtClean="0"/>
              <a:t>（</a:t>
            </a:r>
            <a:r>
              <a:rPr lang="en-US" dirty="0" smtClean="0"/>
              <a:t>1</a:t>
            </a:r>
            <a:r>
              <a:rPr lang="zh-CN" altLang="en-US" dirty="0" smtClean="0"/>
              <a:t>）水平放置：把天平放到</a:t>
            </a:r>
            <a:r>
              <a:rPr lang="zh-CN" altLang="en-US" u="sng" dirty="0" smtClean="0"/>
              <a:t>　　　　</a:t>
            </a:r>
            <a:r>
              <a:rPr lang="zh-CN" altLang="en-US" dirty="0" smtClean="0"/>
              <a:t>工作台面上。（</a:t>
            </a:r>
            <a:r>
              <a:rPr lang="en-US" dirty="0" smtClean="0"/>
              <a:t>2</a:t>
            </a:r>
            <a:r>
              <a:rPr lang="zh-CN" altLang="en-US" dirty="0" smtClean="0"/>
              <a:t>）调节横梁平衡：将游码移至标尺左端的</a:t>
            </a:r>
            <a:r>
              <a:rPr lang="zh-CN" altLang="en-US" u="sng" dirty="0" smtClean="0"/>
              <a:t>　　　 </a:t>
            </a:r>
            <a:r>
              <a:rPr lang="zh-CN" altLang="en-US" dirty="0" smtClean="0"/>
              <a:t>上，然后调节横梁上的</a:t>
            </a:r>
            <a:r>
              <a:rPr lang="zh-CN" altLang="en-US" u="sng" dirty="0" smtClean="0"/>
              <a:t>　　　　　</a:t>
            </a:r>
            <a:r>
              <a:rPr lang="zh-CN" altLang="en-US" dirty="0" smtClean="0"/>
              <a:t>，使指针对准分度盘中央的红线或指针在分度盘中央红线左右摆动的幅度相等。</a:t>
            </a:r>
            <a:r>
              <a:rPr lang="en-US" dirty="0" smtClean="0"/>
              <a:t> </a:t>
            </a:r>
            <a:endParaRPr lang="zh-CN" altLang="en-US" dirty="0" smtClean="0"/>
          </a:p>
          <a:p>
            <a:pPr algn="just">
              <a:lnSpc>
                <a:spcPct val="150000"/>
              </a:lnSpc>
            </a:pPr>
            <a:r>
              <a:rPr lang="en-US" b="1" dirty="0" smtClean="0"/>
              <a:t>2.</a:t>
            </a:r>
            <a:r>
              <a:rPr lang="zh-CN" altLang="en-US" b="1" dirty="0" smtClean="0"/>
              <a:t>称量过程和记录测量结果：</a:t>
            </a:r>
            <a:endParaRPr lang="en-US" altLang="zh-CN" b="1" dirty="0" smtClean="0"/>
          </a:p>
          <a:p>
            <a:pPr algn="just">
              <a:lnSpc>
                <a:spcPct val="150000"/>
              </a:lnSpc>
            </a:pPr>
            <a:r>
              <a:rPr lang="zh-CN" altLang="en-US" dirty="0" smtClean="0"/>
              <a:t>（</a:t>
            </a:r>
            <a:r>
              <a:rPr lang="en-US" dirty="0" smtClean="0"/>
              <a:t>1</a:t>
            </a:r>
            <a:r>
              <a:rPr lang="zh-CN" altLang="en-US" dirty="0" smtClean="0"/>
              <a:t>）将被测物体放在天平的</a:t>
            </a:r>
            <a:r>
              <a:rPr lang="zh-CN" altLang="en-US" u="sng" dirty="0" smtClean="0"/>
              <a:t>　 　　</a:t>
            </a:r>
            <a:r>
              <a:rPr lang="zh-CN" altLang="en-US" dirty="0" smtClean="0"/>
              <a:t>，用</a:t>
            </a:r>
            <a:r>
              <a:rPr lang="zh-CN" altLang="en-US" u="sng" dirty="0" smtClean="0"/>
              <a:t>　   　</a:t>
            </a:r>
            <a:r>
              <a:rPr lang="zh-CN" altLang="en-US" dirty="0" smtClean="0"/>
              <a:t>向</a:t>
            </a:r>
            <a:r>
              <a:rPr lang="zh-CN" altLang="en-US" u="sng" dirty="0" smtClean="0"/>
              <a:t>　　 　</a:t>
            </a:r>
            <a:r>
              <a:rPr lang="zh-CN" altLang="en-US" dirty="0" smtClean="0"/>
              <a:t>加减砝码。</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）移动</a:t>
            </a:r>
            <a:r>
              <a:rPr lang="zh-CN" altLang="en-US" u="sng" dirty="0" smtClean="0"/>
              <a:t>　　　　</a:t>
            </a:r>
            <a:r>
              <a:rPr lang="zh-CN" altLang="en-US" dirty="0" smtClean="0"/>
              <a:t>在标尺上的位置，使指针对准分度盘的</a:t>
            </a:r>
            <a:r>
              <a:rPr lang="zh-CN" altLang="en-US" u="sng" dirty="0" smtClean="0"/>
              <a:t>　　　　</a:t>
            </a:r>
            <a:r>
              <a:rPr lang="zh-CN" altLang="en-US" dirty="0" smtClean="0"/>
              <a:t>。</a:t>
            </a:r>
            <a:endParaRPr lang="en-US" altLang="zh-CN" dirty="0" smtClean="0"/>
          </a:p>
          <a:p>
            <a:pPr algn="just">
              <a:lnSpc>
                <a:spcPct val="150000"/>
              </a:lnSpc>
            </a:pPr>
            <a:r>
              <a:rPr lang="zh-CN" altLang="en-US" dirty="0" smtClean="0"/>
              <a:t>（</a:t>
            </a:r>
            <a:r>
              <a:rPr lang="en-US" dirty="0" smtClean="0"/>
              <a:t>3</a:t>
            </a:r>
            <a:r>
              <a:rPr lang="zh-CN" altLang="en-US" dirty="0" smtClean="0"/>
              <a:t>）右盘中</a:t>
            </a:r>
            <a:r>
              <a:rPr lang="zh-CN" altLang="en-US" u="sng" dirty="0" smtClean="0"/>
              <a:t>　　　　</a:t>
            </a:r>
            <a:r>
              <a:rPr lang="zh-CN" altLang="en-US" dirty="0" smtClean="0"/>
              <a:t>的总质量与游码指示的质量值之和即为所测物体的质量。</a:t>
            </a:r>
            <a:r>
              <a:rPr lang="en-US" dirty="0" smtClean="0"/>
              <a:t> </a:t>
            </a:r>
            <a:endParaRPr lang="zh-CN" altLang="en-US" dirty="0" smtClean="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5442449" y="736429"/>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水平</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4263139" y="1135117"/>
            <a:ext cx="1086625"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a:t>
            </a:r>
            <a:r>
              <a:rPr lang="en-US" b="1" dirty="0" smtClean="0">
                <a:solidFill>
                  <a:srgbClr val="C00000"/>
                </a:solidFill>
              </a:rPr>
              <a:t>0</a:t>
            </a:r>
            <a:r>
              <a:rPr lang="zh-CN" altLang="en-US" b="1" dirty="0" smtClean="0">
                <a:solidFill>
                  <a:srgbClr val="C00000"/>
                </a:solidFill>
              </a:rPr>
              <a:t>”点</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7499132" y="1130089"/>
            <a:ext cx="115088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平衡螺母</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a16="http://schemas.microsoft.com/office/drawing/2014/main" xmlns="" id="{2795C5FE-A0E3-4855-B937-A2DA6BC1A4B9}"/>
              </a:ext>
            </a:extLst>
          </p:cNvPr>
          <p:cNvSpPr txBox="1"/>
          <p:nvPr/>
        </p:nvSpPr>
        <p:spPr>
          <a:xfrm>
            <a:off x="3782053" y="278355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左盘</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a16="http://schemas.microsoft.com/office/drawing/2014/main" xmlns="" id="{2795C5FE-A0E3-4855-B937-A2DA6BC1A4B9}"/>
              </a:ext>
            </a:extLst>
          </p:cNvPr>
          <p:cNvSpPr txBox="1"/>
          <p:nvPr/>
        </p:nvSpPr>
        <p:spPr>
          <a:xfrm>
            <a:off x="4998399" y="2796219"/>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镊子</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6" name="文本框 12">
            <a:extLst>
              <a:ext uri="{FF2B5EF4-FFF2-40B4-BE49-F238E27FC236}">
                <a16:creationId xmlns:a16="http://schemas.microsoft.com/office/drawing/2014/main" xmlns="" id="{2795C5FE-A0E3-4855-B937-A2DA6BC1A4B9}"/>
              </a:ext>
            </a:extLst>
          </p:cNvPr>
          <p:cNvSpPr txBox="1"/>
          <p:nvPr/>
        </p:nvSpPr>
        <p:spPr>
          <a:xfrm>
            <a:off x="5890822" y="2799803"/>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右盘</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7" name="文本框 12">
            <a:extLst>
              <a:ext uri="{FF2B5EF4-FFF2-40B4-BE49-F238E27FC236}">
                <a16:creationId xmlns:a16="http://schemas.microsoft.com/office/drawing/2014/main" xmlns="" id="{2795C5FE-A0E3-4855-B937-A2DA6BC1A4B9}"/>
              </a:ext>
            </a:extLst>
          </p:cNvPr>
          <p:cNvSpPr txBox="1"/>
          <p:nvPr/>
        </p:nvSpPr>
        <p:spPr>
          <a:xfrm>
            <a:off x="2007951" y="3199195"/>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游码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6953094" y="3215437"/>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中线</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9" name="文本框 12">
            <a:extLst>
              <a:ext uri="{FF2B5EF4-FFF2-40B4-BE49-F238E27FC236}">
                <a16:creationId xmlns:a16="http://schemas.microsoft.com/office/drawing/2014/main" xmlns="" id="{2795C5FE-A0E3-4855-B937-A2DA6BC1A4B9}"/>
              </a:ext>
            </a:extLst>
          </p:cNvPr>
          <p:cNvSpPr txBox="1"/>
          <p:nvPr/>
        </p:nvSpPr>
        <p:spPr>
          <a:xfrm>
            <a:off x="2311109" y="3618414"/>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砝码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托盘天平的使用和读数</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fade">
                                      <p:cBhvr>
                                        <p:cTn id="42" dur="500"/>
                                        <p:tgtEl>
                                          <p:spTgt spid="2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9" grpId="0"/>
      <p:bldP spid="25" grpId="0"/>
      <p:bldP spid="26" grpId="0"/>
      <p:bldP spid="27" grpId="0"/>
      <p:bldP spid="28"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01449" y="308272"/>
            <a:ext cx="7874602" cy="1734697"/>
          </a:xfrm>
          <a:prstGeom prst="rect">
            <a:avLst/>
          </a:prstGeom>
          <a:noFill/>
        </p:spPr>
        <p:txBody>
          <a:bodyPr wrap="square" lIns="36000" tIns="36000" rIns="36000" bIns="36000" rtlCol="0">
            <a:spAutoFit/>
          </a:bodyPr>
          <a:lstStyle/>
          <a:p>
            <a:pPr algn="just">
              <a:lnSpc>
                <a:spcPct val="150000"/>
              </a:lnSpc>
            </a:pPr>
            <a:r>
              <a:rPr lang="en-US" b="1" dirty="0" smtClean="0"/>
              <a:t>3.</a:t>
            </a:r>
            <a:r>
              <a:rPr lang="zh-CN" altLang="en-US" b="1" dirty="0" smtClean="0"/>
              <a:t>小结：</a:t>
            </a:r>
            <a:r>
              <a:rPr lang="zh-CN" altLang="en-US" dirty="0" smtClean="0"/>
              <a:t>（</a:t>
            </a:r>
            <a:r>
              <a:rPr lang="en-US" dirty="0" smtClean="0"/>
              <a:t>1</a:t>
            </a:r>
            <a:r>
              <a:rPr lang="zh-CN" altLang="en-US" dirty="0" smtClean="0"/>
              <a:t>）调节平衡螺母时需要注意：</a:t>
            </a:r>
            <a:endParaRPr lang="en-US" altLang="zh-CN" dirty="0" smtClean="0"/>
          </a:p>
          <a:p>
            <a:pPr algn="just">
              <a:lnSpc>
                <a:spcPct val="150000"/>
              </a:lnSpc>
            </a:pPr>
            <a:r>
              <a:rPr lang="en-US" dirty="0" smtClean="0"/>
              <a:t>①</a:t>
            </a:r>
            <a:r>
              <a:rPr lang="zh-CN" altLang="en-US" dirty="0" smtClean="0"/>
              <a:t>平衡螺母调节时“左偏右调，右偏左调”；</a:t>
            </a:r>
            <a:endParaRPr lang="en-US" altLang="zh-CN" dirty="0" smtClean="0"/>
          </a:p>
          <a:p>
            <a:pPr algn="just">
              <a:lnSpc>
                <a:spcPct val="150000"/>
              </a:lnSpc>
            </a:pPr>
            <a:r>
              <a:rPr lang="en-US" dirty="0" smtClean="0"/>
              <a:t>②</a:t>
            </a:r>
            <a:r>
              <a:rPr lang="zh-CN" altLang="en-US" dirty="0" smtClean="0"/>
              <a:t>称量过程中不能再调节平衡螺母。</a:t>
            </a:r>
          </a:p>
          <a:p>
            <a:pPr algn="just">
              <a:lnSpc>
                <a:spcPct val="150000"/>
              </a:lnSpc>
            </a:pPr>
            <a:r>
              <a:rPr lang="zh-CN" altLang="en-US" dirty="0" smtClean="0"/>
              <a:t>（</a:t>
            </a:r>
            <a:r>
              <a:rPr lang="en-US" dirty="0" smtClean="0"/>
              <a:t>2</a:t>
            </a:r>
            <a:r>
              <a:rPr lang="zh-CN" altLang="en-US" dirty="0" smtClean="0"/>
              <a:t>）移动游码和增减砝码时均不能直接用手接触游码或砝码，需使用镊子。</a:t>
            </a:r>
            <a:endParaRPr lang="zh-CN" altLang="en-US"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8016730" cy="381218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探究物质的质量与体积的关系：</a:t>
            </a:r>
            <a:r>
              <a:rPr lang="zh-CN" altLang="en-US" dirty="0" smtClean="0"/>
              <a:t>同一种物质组成的物体，其质量与体积的比值是</a:t>
            </a:r>
            <a:r>
              <a:rPr lang="zh-CN" altLang="en-US" u="sng" dirty="0" smtClean="0"/>
              <a:t>　　　</a:t>
            </a:r>
            <a:r>
              <a:rPr lang="zh-CN" altLang="en-US" dirty="0" smtClean="0"/>
              <a:t>的；不同物质组成的物体，其质量与体积的比值一般是</a:t>
            </a:r>
            <a:r>
              <a:rPr lang="zh-CN" altLang="en-US" u="sng" dirty="0" smtClean="0"/>
              <a:t>　　　</a:t>
            </a:r>
            <a:r>
              <a:rPr lang="zh-CN" altLang="en-US" dirty="0" smtClean="0"/>
              <a:t>的。</a:t>
            </a:r>
            <a:r>
              <a:rPr lang="en-US" dirty="0" smtClean="0"/>
              <a:t> </a:t>
            </a:r>
            <a:endParaRPr lang="zh-CN" altLang="en-US" dirty="0" smtClean="0"/>
          </a:p>
          <a:p>
            <a:pPr algn="just">
              <a:lnSpc>
                <a:spcPct val="150000"/>
              </a:lnSpc>
            </a:pPr>
            <a:r>
              <a:rPr lang="en-US" b="1" dirty="0" smtClean="0"/>
              <a:t>2.</a:t>
            </a:r>
            <a:r>
              <a:rPr lang="zh-CN" altLang="en-US" b="1" dirty="0" smtClean="0"/>
              <a:t>密度：</a:t>
            </a:r>
            <a:r>
              <a:rPr lang="zh-CN" altLang="en-US" dirty="0" smtClean="0"/>
              <a:t>（</a:t>
            </a:r>
            <a:r>
              <a:rPr lang="en-US" dirty="0" smtClean="0"/>
              <a:t>1</a:t>
            </a:r>
            <a:r>
              <a:rPr lang="zh-CN" altLang="en-US" dirty="0" smtClean="0"/>
              <a:t>）定义：物理学中，把某种物质的质量与体积的</a:t>
            </a:r>
            <a:r>
              <a:rPr lang="zh-CN" altLang="en-US" u="sng" dirty="0" smtClean="0"/>
              <a:t>　　　　</a:t>
            </a:r>
            <a:r>
              <a:rPr lang="zh-CN" altLang="en-US" dirty="0" smtClean="0"/>
              <a:t>，叫这种物质的密度。</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）密度公式：</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）密度的单位（国际）：</a:t>
            </a:r>
            <a:r>
              <a:rPr lang="zh-CN" altLang="en-US" u="sng" dirty="0" smtClean="0"/>
              <a:t>　　　　　　</a:t>
            </a:r>
            <a:r>
              <a:rPr lang="zh-CN" altLang="en-US" dirty="0" smtClean="0"/>
              <a:t>，密度的常用单位：</a:t>
            </a:r>
            <a:r>
              <a:rPr lang="zh-CN" altLang="en-US" u="sng" dirty="0" smtClean="0"/>
              <a:t>　　　　　　　　　</a:t>
            </a:r>
            <a:r>
              <a:rPr lang="zh-CN" altLang="en-US" dirty="0" smtClean="0"/>
              <a:t>。密度单位的换算关系：</a:t>
            </a:r>
            <a:r>
              <a:rPr lang="en-US" dirty="0" smtClean="0"/>
              <a:t>1 g/cm</a:t>
            </a:r>
            <a:r>
              <a:rPr lang="en-US" baseline="30000" dirty="0" smtClean="0"/>
              <a:t>3</a:t>
            </a:r>
            <a:r>
              <a:rPr lang="en-US" dirty="0" smtClean="0"/>
              <a:t>=</a:t>
            </a:r>
            <a:r>
              <a:rPr lang="zh-CN" altLang="en-US" u="sng" dirty="0" smtClean="0"/>
              <a:t>　　　　</a:t>
            </a:r>
            <a:r>
              <a:rPr lang="en-US" dirty="0" smtClean="0"/>
              <a:t>kg/m</a:t>
            </a:r>
            <a:r>
              <a:rPr lang="en-US" baseline="30000" dirty="0" smtClean="0"/>
              <a:t>3</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）水的密度是</a:t>
            </a:r>
            <a:r>
              <a:rPr lang="en-US" dirty="0" smtClean="0"/>
              <a:t>1.0×10</a:t>
            </a:r>
            <a:r>
              <a:rPr lang="en-US" baseline="30000" dirty="0" smtClean="0"/>
              <a:t>3</a:t>
            </a:r>
            <a:r>
              <a:rPr lang="en-US" dirty="0" smtClean="0"/>
              <a:t> kg/m</a:t>
            </a:r>
            <a:r>
              <a:rPr lang="en-US" baseline="30000" dirty="0" smtClean="0"/>
              <a:t>3</a:t>
            </a:r>
            <a:r>
              <a:rPr lang="zh-CN" altLang="en-US" dirty="0" smtClean="0"/>
              <a:t>，它表示的物理意义是</a:t>
            </a:r>
            <a:r>
              <a:rPr lang="zh-CN" altLang="en-US" u="sng" dirty="0" smtClean="0"/>
              <a:t>　　　　　　　　　　　　  　　</a:t>
            </a:r>
            <a:r>
              <a:rPr lang="zh-CN" altLang="en-US" dirty="0" smtClean="0"/>
              <a:t>。</a:t>
            </a:r>
            <a:r>
              <a:rPr lang="en-US" dirty="0" smtClean="0"/>
              <a:t> </a:t>
            </a:r>
            <a:endParaRPr lang="zh-CN" altLang="en-US" dirty="0" smtClean="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1403244" y="1093780"/>
            <a:ext cx="62202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相同</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7542368" y="1072760"/>
            <a:ext cx="60315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不同</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7131759" y="1476930"/>
            <a:ext cx="57281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比值</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4808983" y="2679411"/>
            <a:ext cx="2106824"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千克</a:t>
            </a:r>
            <a:r>
              <a:rPr lang="en-US" b="1" dirty="0" smtClean="0">
                <a:solidFill>
                  <a:srgbClr val="C00000"/>
                </a:solidFill>
              </a:rPr>
              <a:t>/</a:t>
            </a:r>
            <a:r>
              <a:rPr lang="zh-CN" altLang="en-US" b="1" dirty="0" smtClean="0">
                <a:solidFill>
                  <a:srgbClr val="C00000"/>
                </a:solidFill>
              </a:rPr>
              <a:t>米</a:t>
            </a:r>
            <a:r>
              <a:rPr lang="en-US" b="1" baseline="30000" dirty="0" smtClean="0">
                <a:solidFill>
                  <a:srgbClr val="C00000"/>
                </a:solidFill>
              </a:rPr>
              <a:t>3</a:t>
            </a:r>
            <a:r>
              <a:rPr lang="zh-CN" altLang="en-US" b="1" dirty="0" smtClean="0">
                <a:solidFill>
                  <a:srgbClr val="C00000"/>
                </a:solidFill>
              </a:rPr>
              <a:t>（</a:t>
            </a:r>
            <a:r>
              <a:rPr lang="en-US" b="1" dirty="0" smtClean="0">
                <a:solidFill>
                  <a:srgbClr val="C00000"/>
                </a:solidFill>
              </a:rPr>
              <a:t>kg/m</a:t>
            </a:r>
            <a:r>
              <a:rPr lang="en-US" b="1" baseline="30000" dirty="0" smtClean="0">
                <a:solidFill>
                  <a:srgbClr val="C00000"/>
                </a:solidFill>
              </a:rPr>
              <a:t>3</a:t>
            </a:r>
            <a:r>
              <a:rPr lang="zh-CN" altLang="en-US" b="1" dirty="0" smtClean="0">
                <a:solidFill>
                  <a:srgbClr val="C00000"/>
                </a:solidFill>
              </a:rPr>
              <a:t>）</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探究物质的密度（本章重、难点）</a:t>
            </a:r>
            <a:endParaRPr lang="zh-CN" altLang="en-US" sz="2000" b="1" dirty="0">
              <a:solidFill>
                <a:srgbClr val="409E8A"/>
              </a:solidFill>
            </a:endParaRPr>
          </a:p>
        </p:txBody>
      </p:sp>
      <p:graphicFrame>
        <p:nvGraphicFramePr>
          <p:cNvPr id="20482" name="Object 2"/>
          <p:cNvGraphicFramePr>
            <a:graphicFrameLocks noChangeAspect="1"/>
          </p:cNvGraphicFramePr>
          <p:nvPr/>
        </p:nvGraphicFramePr>
        <p:xfrm>
          <a:off x="2779823" y="2196881"/>
          <a:ext cx="695325" cy="588963"/>
        </p:xfrm>
        <a:graphic>
          <a:graphicData uri="http://schemas.openxmlformats.org/presentationml/2006/ole">
            <mc:AlternateContent xmlns:mc="http://schemas.openxmlformats.org/markup-compatibility/2006">
              <mc:Choice xmlns:v="urn:schemas-microsoft-com:vml" Requires="v">
                <p:oleObj spid="_x0000_s20484" name="文档" r:id="rId4" imgW="700430" imgH="594360" progId="Office12.wps.Document.8">
                  <p:embed/>
                </p:oleObj>
              </mc:Choice>
              <mc:Fallback>
                <p:oleObj name="文档" r:id="rId4" imgW="700430" imgH="59436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9823" y="2196881"/>
                        <a:ext cx="695325"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矩形 15"/>
          <p:cNvSpPr/>
          <p:nvPr/>
        </p:nvSpPr>
        <p:spPr>
          <a:xfrm>
            <a:off x="1298141" y="3185871"/>
            <a:ext cx="2244525" cy="369332"/>
          </a:xfrm>
          <a:prstGeom prst="rect">
            <a:avLst/>
          </a:prstGeom>
        </p:spPr>
        <p:txBody>
          <a:bodyPr wrap="none">
            <a:spAutoFit/>
          </a:bodyPr>
          <a:lstStyle/>
          <a:p>
            <a:r>
              <a:rPr lang="zh-CN" altLang="en-US" b="1" dirty="0" smtClean="0">
                <a:solidFill>
                  <a:srgbClr val="C00000"/>
                </a:solidFill>
              </a:rPr>
              <a:t>克</a:t>
            </a:r>
            <a:r>
              <a:rPr lang="en-US" b="1" dirty="0" smtClean="0">
                <a:solidFill>
                  <a:srgbClr val="C00000"/>
                </a:solidFill>
              </a:rPr>
              <a:t>/</a:t>
            </a:r>
            <a:r>
              <a:rPr lang="zh-CN" altLang="en-US" b="1" dirty="0" smtClean="0">
                <a:solidFill>
                  <a:srgbClr val="C00000"/>
                </a:solidFill>
              </a:rPr>
              <a:t>厘米</a:t>
            </a:r>
            <a:r>
              <a:rPr lang="en-US" b="1" baseline="30000" dirty="0" smtClean="0">
                <a:solidFill>
                  <a:srgbClr val="C00000"/>
                </a:solidFill>
              </a:rPr>
              <a:t>3</a:t>
            </a:r>
            <a:r>
              <a:rPr lang="zh-CN" altLang="en-US" b="1" dirty="0" smtClean="0">
                <a:solidFill>
                  <a:srgbClr val="C00000"/>
                </a:solidFill>
              </a:rPr>
              <a:t>（</a:t>
            </a:r>
            <a:r>
              <a:rPr lang="en-US" b="1" dirty="0" smtClean="0">
                <a:solidFill>
                  <a:srgbClr val="C00000"/>
                </a:solidFill>
              </a:rPr>
              <a:t>g/cm</a:t>
            </a:r>
            <a:r>
              <a:rPr lang="en-US" b="1" baseline="30000" dirty="0" smtClean="0">
                <a:solidFill>
                  <a:srgbClr val="C00000"/>
                </a:solidFill>
              </a:rPr>
              <a:t>3</a:t>
            </a:r>
            <a:r>
              <a:rPr lang="zh-CN" altLang="en-US" b="1" dirty="0" smtClean="0">
                <a:solidFill>
                  <a:srgbClr val="C00000"/>
                </a:solidFill>
              </a:rPr>
              <a:t>）</a:t>
            </a:r>
            <a:endParaRPr lang="zh-CN" altLang="en-US" b="1" dirty="0">
              <a:solidFill>
                <a:srgbClr val="C00000"/>
              </a:solidFill>
            </a:endParaRPr>
          </a:p>
        </p:txBody>
      </p:sp>
      <p:sp>
        <p:nvSpPr>
          <p:cNvPr id="18" name="矩形 17"/>
          <p:cNvSpPr/>
          <p:nvPr/>
        </p:nvSpPr>
        <p:spPr>
          <a:xfrm>
            <a:off x="6927716" y="3185870"/>
            <a:ext cx="564578" cy="369332"/>
          </a:xfrm>
          <a:prstGeom prst="rect">
            <a:avLst/>
          </a:prstGeom>
        </p:spPr>
        <p:txBody>
          <a:bodyPr wrap="none">
            <a:spAutoFit/>
          </a:bodyPr>
          <a:lstStyle/>
          <a:p>
            <a:r>
              <a:rPr lang="en-US" b="1" dirty="0" smtClean="0">
                <a:solidFill>
                  <a:srgbClr val="C00000"/>
                </a:solidFill>
              </a:rPr>
              <a:t>10</a:t>
            </a:r>
            <a:r>
              <a:rPr lang="en-US" b="1" baseline="30000" dirty="0" smtClean="0">
                <a:solidFill>
                  <a:srgbClr val="C00000"/>
                </a:solidFill>
              </a:rPr>
              <a:t>3</a:t>
            </a:r>
            <a:endParaRPr lang="zh-CN" altLang="en-US" b="1" dirty="0">
              <a:solidFill>
                <a:srgbClr val="C00000"/>
              </a:solidFill>
            </a:endParaRPr>
          </a:p>
        </p:txBody>
      </p:sp>
      <p:sp>
        <p:nvSpPr>
          <p:cNvPr id="19" name="矩形 18"/>
          <p:cNvSpPr/>
          <p:nvPr/>
        </p:nvSpPr>
        <p:spPr>
          <a:xfrm>
            <a:off x="1051753" y="4047718"/>
            <a:ext cx="3435171" cy="369332"/>
          </a:xfrm>
          <a:prstGeom prst="rect">
            <a:avLst/>
          </a:prstGeom>
        </p:spPr>
        <p:txBody>
          <a:bodyPr wrap="none">
            <a:spAutoFit/>
          </a:bodyPr>
          <a:lstStyle/>
          <a:p>
            <a:r>
              <a:rPr lang="en-US" b="1" dirty="0" smtClean="0">
                <a:solidFill>
                  <a:srgbClr val="C00000"/>
                </a:solidFill>
              </a:rPr>
              <a:t>1 m</a:t>
            </a:r>
            <a:r>
              <a:rPr lang="en-US" b="1" baseline="30000" dirty="0" smtClean="0">
                <a:solidFill>
                  <a:srgbClr val="C00000"/>
                </a:solidFill>
              </a:rPr>
              <a:t>3</a:t>
            </a:r>
            <a:r>
              <a:rPr lang="en-US" b="1" dirty="0" smtClean="0">
                <a:solidFill>
                  <a:srgbClr val="C00000"/>
                </a:solidFill>
              </a:rPr>
              <a:t> </a:t>
            </a:r>
            <a:r>
              <a:rPr lang="zh-CN" altLang="en-US" b="1" dirty="0" smtClean="0">
                <a:solidFill>
                  <a:srgbClr val="C00000"/>
                </a:solidFill>
              </a:rPr>
              <a:t>的水的质量是</a:t>
            </a:r>
            <a:r>
              <a:rPr lang="en-US" b="1" dirty="0" smtClean="0">
                <a:solidFill>
                  <a:srgbClr val="C00000"/>
                </a:solidFill>
              </a:rPr>
              <a:t>1.0×10</a:t>
            </a:r>
            <a:r>
              <a:rPr lang="en-US" b="1" baseline="30000" dirty="0" smtClean="0">
                <a:solidFill>
                  <a:srgbClr val="C00000"/>
                </a:solidFill>
              </a:rPr>
              <a:t>3</a:t>
            </a:r>
            <a:r>
              <a:rPr lang="en-US" b="1" dirty="0" smtClean="0">
                <a:solidFill>
                  <a:srgbClr val="C00000"/>
                </a:solidFill>
              </a:rPr>
              <a:t> kg</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482"/>
                                        </p:tgtEl>
                                        <p:attrNameLst>
                                          <p:attrName>style.visibility</p:attrName>
                                        </p:attrNameLst>
                                      </p:cBhvr>
                                      <p:to>
                                        <p:strVal val="visible"/>
                                      </p:to>
                                    </p:set>
                                    <p:animEffect transition="in" filter="fade">
                                      <p:cBhvr>
                                        <p:cTn id="22" dur="500"/>
                                        <p:tgtEl>
                                          <p:spTgt spid="2048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28" grpId="0"/>
      <p:bldP spid="16" grpId="0"/>
      <p:bldP spid="18"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43491" y="339803"/>
            <a:ext cx="8016730" cy="854777"/>
          </a:xfrm>
          <a:prstGeom prst="rect">
            <a:avLst/>
          </a:prstGeom>
          <a:noFill/>
        </p:spPr>
        <p:txBody>
          <a:bodyPr wrap="square" lIns="36000" tIns="36000" rIns="36000" bIns="36000" rtlCol="0">
            <a:spAutoFit/>
          </a:bodyPr>
          <a:lstStyle/>
          <a:p>
            <a:pPr algn="just">
              <a:lnSpc>
                <a:spcPct val="150000"/>
              </a:lnSpc>
            </a:pPr>
            <a:r>
              <a:rPr lang="zh-CN" altLang="en-US" dirty="0" smtClean="0"/>
              <a:t>（</a:t>
            </a:r>
            <a:r>
              <a:rPr lang="en-US" dirty="0" smtClean="0"/>
              <a:t>5</a:t>
            </a:r>
            <a:r>
              <a:rPr lang="zh-CN" altLang="en-US" dirty="0" smtClean="0"/>
              <a:t>）注意：密度是</a:t>
            </a:r>
            <a:r>
              <a:rPr lang="zh-CN" altLang="en-US" u="sng" dirty="0" smtClean="0"/>
              <a:t>　　　　</a:t>
            </a:r>
            <a:r>
              <a:rPr lang="zh-CN" altLang="en-US" dirty="0" smtClean="0"/>
              <a:t>的特性，对同一种物质来说，比值</a:t>
            </a:r>
            <a:r>
              <a:rPr lang="en-US" dirty="0" smtClean="0"/>
              <a:t>    </a:t>
            </a:r>
            <a:r>
              <a:rPr lang="zh-CN" altLang="en-US" dirty="0" smtClean="0"/>
              <a:t>是</a:t>
            </a:r>
            <a:r>
              <a:rPr lang="zh-CN" altLang="en-US" u="sng" dirty="0" smtClean="0"/>
              <a:t>　　　</a:t>
            </a:r>
            <a:r>
              <a:rPr lang="zh-CN" altLang="en-US" dirty="0" smtClean="0"/>
              <a:t>的。密度的大小与物体的</a:t>
            </a:r>
            <a:r>
              <a:rPr lang="zh-CN" altLang="en-US" u="sng" dirty="0" smtClean="0"/>
              <a:t>　　　　</a:t>
            </a:r>
            <a:r>
              <a:rPr lang="zh-CN" altLang="en-US" dirty="0" smtClean="0"/>
              <a:t>、</a:t>
            </a:r>
            <a:r>
              <a:rPr lang="zh-CN" altLang="en-US" u="sng" dirty="0" smtClean="0"/>
              <a:t>　　　　</a:t>
            </a:r>
            <a:r>
              <a:rPr lang="zh-CN" altLang="en-US" dirty="0" smtClean="0"/>
              <a:t>都无关。</a:t>
            </a:r>
            <a:r>
              <a:rPr lang="en-US" dirty="0" smtClean="0"/>
              <a:t> </a:t>
            </a:r>
            <a:endParaRPr lang="zh-CN" altLang="en-US" dirty="0"/>
          </a:p>
        </p:txBody>
      </p:sp>
      <p:sp>
        <p:nvSpPr>
          <p:cNvPr id="18" name="矩形 17"/>
          <p:cNvSpPr/>
          <p:nvPr/>
        </p:nvSpPr>
        <p:spPr>
          <a:xfrm>
            <a:off x="2860213" y="379608"/>
            <a:ext cx="646331" cy="369332"/>
          </a:xfrm>
          <a:prstGeom prst="rect">
            <a:avLst/>
          </a:prstGeom>
        </p:spPr>
        <p:txBody>
          <a:bodyPr wrap="none">
            <a:spAutoFit/>
          </a:bodyPr>
          <a:lstStyle/>
          <a:p>
            <a:r>
              <a:rPr lang="zh-CN" altLang="en-US" b="1" dirty="0" smtClean="0">
                <a:solidFill>
                  <a:srgbClr val="C00000"/>
                </a:solidFill>
              </a:rPr>
              <a:t>物质</a:t>
            </a:r>
            <a:endParaRPr lang="zh-CN" altLang="en-US" b="1" dirty="0">
              <a:solidFill>
                <a:srgbClr val="C00000"/>
              </a:solidFill>
            </a:endParaRPr>
          </a:p>
        </p:txBody>
      </p:sp>
      <p:sp>
        <p:nvSpPr>
          <p:cNvPr id="19" name="矩形 18"/>
          <p:cNvSpPr/>
          <p:nvPr/>
        </p:nvSpPr>
        <p:spPr>
          <a:xfrm>
            <a:off x="7988581" y="400629"/>
            <a:ext cx="646331" cy="369332"/>
          </a:xfrm>
          <a:prstGeom prst="rect">
            <a:avLst/>
          </a:prstGeom>
        </p:spPr>
        <p:txBody>
          <a:bodyPr wrap="none">
            <a:spAutoFit/>
          </a:bodyPr>
          <a:lstStyle/>
          <a:p>
            <a:r>
              <a:rPr lang="zh-CN" altLang="en-US" b="1" dirty="0" smtClean="0">
                <a:solidFill>
                  <a:srgbClr val="C00000"/>
                </a:solidFill>
              </a:rPr>
              <a:t>一定</a:t>
            </a:r>
            <a:endParaRPr lang="zh-CN" altLang="en-US" b="1" dirty="0">
              <a:solidFill>
                <a:srgbClr val="C00000"/>
              </a:solidFill>
            </a:endParaRPr>
          </a:p>
        </p:txBody>
      </p:sp>
      <p:graphicFrame>
        <p:nvGraphicFramePr>
          <p:cNvPr id="46083" name="Object 3"/>
          <p:cNvGraphicFramePr>
            <a:graphicFrameLocks noChangeAspect="1"/>
          </p:cNvGraphicFramePr>
          <p:nvPr/>
        </p:nvGraphicFramePr>
        <p:xfrm>
          <a:off x="7181959" y="306826"/>
          <a:ext cx="536575" cy="588962"/>
        </p:xfrm>
        <a:graphic>
          <a:graphicData uri="http://schemas.openxmlformats.org/presentationml/2006/ole">
            <mc:AlternateContent xmlns:mc="http://schemas.openxmlformats.org/markup-compatibility/2006">
              <mc:Choice xmlns:v="urn:schemas-microsoft-com:vml" Requires="v">
                <p:oleObj spid="_x0000_s46085" name="文档" r:id="rId4" imgW="541934" imgH="594360" progId="Office12.wps.Document.8">
                  <p:embed/>
                </p:oleObj>
              </mc:Choice>
              <mc:Fallback>
                <p:oleObj name="文档" r:id="rId4" imgW="541934" imgH="594360" progId="Office12.wps.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81959" y="306826"/>
                        <a:ext cx="536575" cy="588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矩形 21"/>
          <p:cNvSpPr/>
          <p:nvPr/>
        </p:nvSpPr>
        <p:spPr>
          <a:xfrm>
            <a:off x="4154834" y="810532"/>
            <a:ext cx="646331" cy="369332"/>
          </a:xfrm>
          <a:prstGeom prst="rect">
            <a:avLst/>
          </a:prstGeom>
        </p:spPr>
        <p:txBody>
          <a:bodyPr wrap="none">
            <a:spAutoFit/>
          </a:bodyPr>
          <a:lstStyle/>
          <a:p>
            <a:r>
              <a:rPr lang="zh-CN" altLang="en-US" b="1" dirty="0" smtClean="0">
                <a:solidFill>
                  <a:srgbClr val="C00000"/>
                </a:solidFill>
              </a:rPr>
              <a:t>体积</a:t>
            </a:r>
            <a:endParaRPr lang="zh-CN" altLang="en-US" b="1" dirty="0">
              <a:solidFill>
                <a:srgbClr val="C00000"/>
              </a:solidFill>
            </a:endParaRPr>
          </a:p>
        </p:txBody>
      </p:sp>
      <p:sp>
        <p:nvSpPr>
          <p:cNvPr id="23" name="矩形 22"/>
          <p:cNvSpPr/>
          <p:nvPr/>
        </p:nvSpPr>
        <p:spPr>
          <a:xfrm>
            <a:off x="3061165" y="800022"/>
            <a:ext cx="646331" cy="369332"/>
          </a:xfrm>
          <a:prstGeom prst="rect">
            <a:avLst/>
          </a:prstGeom>
        </p:spPr>
        <p:txBody>
          <a:bodyPr wrap="none">
            <a:spAutoFit/>
          </a:bodyPr>
          <a:lstStyle/>
          <a:p>
            <a:r>
              <a:rPr lang="zh-CN" altLang="en-US" b="1" dirty="0" smtClean="0">
                <a:solidFill>
                  <a:srgbClr val="C00000"/>
                </a:solidFill>
              </a:rPr>
              <a:t>质量</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2" grpId="0"/>
      <p:bldP spid="23" grpId="0"/>
    </p:bld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2759</TotalTime>
  <Words>3289</Words>
  <Application>Microsoft Office PowerPoint</Application>
  <PresentationFormat>全屏显示(16:9)</PresentationFormat>
  <Paragraphs>364</Paragraphs>
  <Slides>35</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35</vt:i4>
      </vt:variant>
    </vt:vector>
  </HeadingPairs>
  <TitlesOfParts>
    <vt:vector size="37" baseType="lpstr">
      <vt:lpstr>1</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
  <cp:keywords/>
  <dc:description/>
  <cp:lastModifiedBy>User</cp:lastModifiedBy>
  <cp:revision>1</cp:revision>
  <dcterms:created xsi:type="dcterms:W3CDTF">2018-08-24T06:22:56Z</dcterms:created>
  <dcterms:modified xsi:type="dcterms:W3CDTF">2020-04-08T09:39:15Z</dcterms:modified>
  <cp:category/>
</cp:coreProperties>
</file>