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2"/>
  </p:sldMasterIdLst>
  <p:notesMasterIdLst>
    <p:notesMasterId r:id="rId3"/>
  </p:notesMasterIdLst>
  <p:handoutMasterIdLst>
    <p:handoutMasterId r:id="rId4"/>
  </p:handoutMasterIdLst>
  <p:sldIdLst>
    <p:sldId id="750" r:id="rId5"/>
    <p:sldId id="1095" r:id="rId6"/>
    <p:sldId id="1104" r:id="rId7"/>
    <p:sldId id="1121" r:id="rId8"/>
    <p:sldId id="1122" r:id="rId9"/>
    <p:sldId id="1123" r:id="rId10"/>
    <p:sldId id="1124" r:id="rId11"/>
    <p:sldId id="1125" r:id="rId12"/>
    <p:sldId id="1126" r:id="rId13"/>
    <p:sldId id="1127" r:id="rId14"/>
    <p:sldId id="1128" r:id="rId15"/>
    <p:sldId id="1131" r:id="rId16"/>
    <p:sldId id="1132" r:id="rId17"/>
    <p:sldId id="1133" r:id="rId18"/>
    <p:sldId id="1134" r:id="rId19"/>
    <p:sldId id="1135" r:id="rId20"/>
    <p:sldId id="1136" r:id="rId21"/>
    <p:sldId id="1137" r:id="rId22"/>
    <p:sldId id="1139" r:id="rId23"/>
    <p:sldId id="1140" r:id="rId24"/>
    <p:sldId id="1138" r:id="rId25"/>
    <p:sldId id="1141" r:id="rId26"/>
    <p:sldId id="1142" r:id="rId27"/>
    <p:sldId id="1143" r:id="rId28"/>
    <p:sldId id="1144" r:id="rId29"/>
    <p:sldId id="1096" r:id="rId30"/>
    <p:sldId id="1145" r:id="rId31"/>
    <p:sldId id="1147" r:id="rId32"/>
    <p:sldId id="1146" r:id="rId33"/>
    <p:sldId id="1148" r:id="rId34"/>
    <p:sldId id="1149" r:id="rId35"/>
    <p:sldId id="1150" r:id="rId36"/>
    <p:sldId id="1151" r:id="rId37"/>
  </p:sldIdLst>
  <p:sldSz cx="12192000" cy="6858000"/>
  <p:notesSz cx="6858000" cy="9144000"/>
  <p:custDataLst>
    <p:tags r:id="rId3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p="http://schemas.openxmlformats.org/presentationml/2006/main">
  <p:cmAuthor id="1" name="xiao" initials="x" lastIdx="0" clrIdx="0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5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1014"/>
      </p:cViewPr>
      <p:guideLst>
        <p:guide orient="horz" pos="2051"/>
        <p:guide pos="389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276" y="78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ommentAuthors" Target="commentAuthors.xml" /><Relationship Id="rId10" Type="http://schemas.openxmlformats.org/officeDocument/2006/relationships/slide" Target="slides/slide6.xml" /><Relationship Id="rId11" Type="http://schemas.openxmlformats.org/officeDocument/2006/relationships/slide" Target="slides/slide7.xml" /><Relationship Id="rId12" Type="http://schemas.openxmlformats.org/officeDocument/2006/relationships/slide" Target="slides/slide8.xml" /><Relationship Id="rId13" Type="http://schemas.openxmlformats.org/officeDocument/2006/relationships/slide" Target="slides/slide9.xml" /><Relationship Id="rId14" Type="http://schemas.openxmlformats.org/officeDocument/2006/relationships/slide" Target="slides/slide10.xml" /><Relationship Id="rId15" Type="http://schemas.openxmlformats.org/officeDocument/2006/relationships/slide" Target="slides/slide11.xml" /><Relationship Id="rId16" Type="http://schemas.openxmlformats.org/officeDocument/2006/relationships/slide" Target="slides/slide12.xml" /><Relationship Id="rId17" Type="http://schemas.openxmlformats.org/officeDocument/2006/relationships/slide" Target="slides/slide13.xml" /><Relationship Id="rId18" Type="http://schemas.openxmlformats.org/officeDocument/2006/relationships/slide" Target="slides/slide14.xml" /><Relationship Id="rId19" Type="http://schemas.openxmlformats.org/officeDocument/2006/relationships/slide" Target="slides/slide15.xml" /><Relationship Id="rId2" Type="http://schemas.openxmlformats.org/officeDocument/2006/relationships/slideMaster" Target="slideMasters/slideMaster1.xml" /><Relationship Id="rId20" Type="http://schemas.openxmlformats.org/officeDocument/2006/relationships/slide" Target="slides/slide16.xml" /><Relationship Id="rId21" Type="http://schemas.openxmlformats.org/officeDocument/2006/relationships/slide" Target="slides/slide17.xml" /><Relationship Id="rId22" Type="http://schemas.openxmlformats.org/officeDocument/2006/relationships/slide" Target="slides/slide18.xml" /><Relationship Id="rId23" Type="http://schemas.openxmlformats.org/officeDocument/2006/relationships/slide" Target="slides/slide19.xml" /><Relationship Id="rId24" Type="http://schemas.openxmlformats.org/officeDocument/2006/relationships/slide" Target="slides/slide20.xml" /><Relationship Id="rId25" Type="http://schemas.openxmlformats.org/officeDocument/2006/relationships/slide" Target="slides/slide21.xml" /><Relationship Id="rId26" Type="http://schemas.openxmlformats.org/officeDocument/2006/relationships/slide" Target="slides/slide22.xml" /><Relationship Id="rId27" Type="http://schemas.openxmlformats.org/officeDocument/2006/relationships/slide" Target="slides/slide23.xml" /><Relationship Id="rId28" Type="http://schemas.openxmlformats.org/officeDocument/2006/relationships/slide" Target="slides/slide24.xml" /><Relationship Id="rId29" Type="http://schemas.openxmlformats.org/officeDocument/2006/relationships/slide" Target="slides/slide25.xml" /><Relationship Id="rId3" Type="http://schemas.openxmlformats.org/officeDocument/2006/relationships/notesMaster" Target="notesMasters/notesMaster1.xml" /><Relationship Id="rId30" Type="http://schemas.openxmlformats.org/officeDocument/2006/relationships/slide" Target="slides/slide26.xml" /><Relationship Id="rId31" Type="http://schemas.openxmlformats.org/officeDocument/2006/relationships/slide" Target="slides/slide27.xml" /><Relationship Id="rId32" Type="http://schemas.openxmlformats.org/officeDocument/2006/relationships/slide" Target="slides/slide28.xml" /><Relationship Id="rId33" Type="http://schemas.openxmlformats.org/officeDocument/2006/relationships/slide" Target="slides/slide29.xml" /><Relationship Id="rId34" Type="http://schemas.openxmlformats.org/officeDocument/2006/relationships/slide" Target="slides/slide30.xml" /><Relationship Id="rId35" Type="http://schemas.openxmlformats.org/officeDocument/2006/relationships/slide" Target="slides/slide31.xml" /><Relationship Id="rId36" Type="http://schemas.openxmlformats.org/officeDocument/2006/relationships/slide" Target="slides/slide32.xml" /><Relationship Id="rId37" Type="http://schemas.openxmlformats.org/officeDocument/2006/relationships/slide" Target="slides/slide33.xml" /><Relationship Id="rId38" Type="http://schemas.openxmlformats.org/officeDocument/2006/relationships/tags" Target="tags/tag1.xml" /><Relationship Id="rId39" Type="http://schemas.openxmlformats.org/officeDocument/2006/relationships/presProps" Target="presProps.xml" /><Relationship Id="rId4" Type="http://schemas.openxmlformats.org/officeDocument/2006/relationships/handoutMaster" Target="handoutMasters/handoutMaster1.xml" /><Relationship Id="rId40" Type="http://schemas.openxmlformats.org/officeDocument/2006/relationships/viewProps" Target="viewProps.xml" /><Relationship Id="rId41" Type="http://schemas.openxmlformats.org/officeDocument/2006/relationships/theme" Target="theme/theme1.xml" /><Relationship Id="rId42" Type="http://schemas.openxmlformats.org/officeDocument/2006/relationships/tableStyles" Target="tableStyles.xml" /><Relationship Id="rId5" Type="http://schemas.openxmlformats.org/officeDocument/2006/relationships/slide" Target="slides/slide1.xml" /><Relationship Id="rId6" Type="http://schemas.openxmlformats.org/officeDocument/2006/relationships/slide" Target="slides/slide2.xml" /><Relationship Id="rId7" Type="http://schemas.openxmlformats.org/officeDocument/2006/relationships/slide" Target="slides/slide3.xml" /><Relationship Id="rId8" Type="http://schemas.openxmlformats.org/officeDocument/2006/relationships/slide" Target="slides/slide4.xml" /><Relationship Id="rId9" Type="http://schemas.openxmlformats.org/officeDocument/2006/relationships/slide" Target="slides/slide5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1.wmf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3AD26-BB5B-4B58-9E34-0F1D9885EC2A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80E95-F800-4685-9CC0-BEAD22302047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 spd="med">
    <p:wipe dir="d"/>
  </p:transition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61DF0-C4A4-4DA9-87A1-DB1A3C5C94B8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8E485-00DC-4063-B6EA-323604CC0A98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>
    <p:wipe dir="d"/>
  </p:transition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Relationship Id="rId3" Type="http://schemas.openxmlformats.org/officeDocument/2006/relationships/image" Target="../media/image9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0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oleObject" Target="../embeddings/oleObject1.bin" TargetMode="Internal" /><Relationship Id="rId3" Type="http://schemas.openxmlformats.org/officeDocument/2006/relationships/image" Target="../media/image11.wmf" /><Relationship Id="rId4" Type="http://schemas.openxmlformats.org/officeDocument/2006/relationships/image" Target="../media/image12.jpeg" /><Relationship Id="rId5" Type="http://schemas.openxmlformats.org/officeDocument/2006/relationships/vmlDrawing" Target="../drawings/vmlDrawing1.v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3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4.jpe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5.jpe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6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7.jpe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8.jpeg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9.jpeg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0.jpeg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1.jpeg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2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jpeg" /><Relationship Id="rId3" Type="http://schemas.openxmlformats.org/officeDocument/2006/relationships/image" Target="../media/image3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jpeg" /><Relationship Id="rId3" Type="http://schemas.openxmlformats.org/officeDocument/2006/relationships/image" Target="../media/image6.jpe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055077" y="2418125"/>
            <a:ext cx="10081846" cy="1510035"/>
            <a:chOff x="1055077" y="2418125"/>
            <a:chExt cx="10081846" cy="1510035"/>
          </a:xfrm>
        </p:grpSpPr>
        <p:sp>
          <p:nvSpPr>
            <p:cNvPr id="10" name="矩形 9"/>
            <p:cNvSpPr/>
            <p:nvPr/>
          </p:nvSpPr>
          <p:spPr>
            <a:xfrm>
              <a:off x="1055077" y="3221405"/>
              <a:ext cx="10081846" cy="7067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4000" b="1">
                  <a:solidFill>
                    <a:srgbClr val="EE3028"/>
                  </a:solidFill>
                  <a:cs typeface="+mn-ea"/>
                  <a:sym typeface="+mn-lt"/>
                </a:rPr>
                <a:t>第一章　 声现象</a:t>
              </a:r>
              <a:endParaRPr lang="zh-CN" altLang="en-US" sz="4000" b="1">
                <a:solidFill>
                  <a:srgbClr val="EE3028"/>
                </a:solidFill>
                <a:cs typeface="+mn-ea"/>
                <a:sym typeface="+mn-lt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462973" y="2418125"/>
              <a:ext cx="5266055" cy="655160"/>
            </a:xfrm>
            <a:prstGeom prst="roundRect">
              <a:avLst>
                <a:gd name="adj" fmla="val 50000"/>
              </a:avLst>
            </a:prstGeom>
            <a:solidFill>
              <a:srgbClr val="EE3028"/>
            </a:solidFill>
            <a:effectLst/>
          </p:spPr>
          <p:txBody>
            <a:bodyPr wrap="square" bIns="54000" rtlCol="0">
              <a:spAutoFit/>
            </a:bodyPr>
            <a:lstStyle/>
            <a:p>
              <a:pPr algn="ctr"/>
              <a:r>
                <a:rPr lang="zh-CN" altLang="en-US" sz="2400" b="1">
                  <a:solidFill>
                    <a:schemeClr val="bg1"/>
                  </a:solidFill>
                  <a:cs typeface="+mn-ea"/>
                  <a:sym typeface="+mn-lt"/>
                </a:rPr>
                <a:t>第一部分　河南中考考点过关</a:t>
              </a:r>
              <a:endParaRPr lang="zh-CN" altLang="en-US" sz="2400" b="1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声现象中的小实验</a:t>
            </a:r>
            <a:endParaRPr lang="en-US" altLang="zh-CN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3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圆角矩形 36"/>
          <p:cNvSpPr/>
          <p:nvPr/>
        </p:nvSpPr>
        <p:spPr>
          <a:xfrm>
            <a:off x="416560" y="1243330"/>
            <a:ext cx="11485245" cy="497967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725591" y="788042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TextBox 43"/>
          <p:cNvSpPr txBox="1"/>
          <p:nvPr/>
        </p:nvSpPr>
        <p:spPr>
          <a:xfrm>
            <a:off x="535940" y="1837055"/>
            <a:ext cx="1124712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14.[2020江苏淮安模拟]如图所示,扬声器发出声音的响度增大时,会观察到小纸屑跳起的高度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;当观察到小纸屑跳动的频率变小时,说明扬声器播放的歌曲的音调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319020" y="244729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增大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394460" y="300736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变低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77" name="2020HNZKWLZ-1.jpg" descr="id:2147496503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8825" y="3098165"/>
            <a:ext cx="2637790" cy="234251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声现象中的小实验</a:t>
            </a:r>
            <a:endParaRPr lang="en-US" altLang="zh-CN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3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圆角矩形 36"/>
          <p:cNvSpPr/>
          <p:nvPr/>
        </p:nvSpPr>
        <p:spPr>
          <a:xfrm>
            <a:off x="416560" y="1144270"/>
            <a:ext cx="11485245" cy="543433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725591" y="755657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TextBox 43"/>
          <p:cNvSpPr txBox="1"/>
          <p:nvPr/>
        </p:nvSpPr>
        <p:spPr>
          <a:xfrm>
            <a:off x="535940" y="1525270"/>
            <a:ext cx="11247120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15.[2020山东烟台改编]小明设计了如图所示的几个实验,其中可以探究声音能够传递能量的是	(　　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A.甲图:用发声的音叉接触水面时,水面水花四溅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B.乙图:把罩内的空气抽去一些后,听到的闹钟的铃声明显变小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C.丙图:用嘴吹哨子的同时向下拉动活塞,声音变低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D.丁图:对着点燃的蜡烛火焰敲击橡皮膜,火焰会熄灭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563495" y="222504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D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300" y="2647950"/>
            <a:ext cx="3094355" cy="179324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7250" y="2693035"/>
            <a:ext cx="3606165" cy="170370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声音的产生与传播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361950" y="3495040"/>
            <a:ext cx="11485245" cy="318262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42570" y="895350"/>
            <a:ext cx="11522075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latin typeface="+mn-ea"/>
              </a:rPr>
              <a:t>1.</a:t>
            </a:r>
            <a:r>
              <a:rPr lang="zh-CN" altLang="en-US" sz="2400" b="1">
                <a:latin typeface="+mn-ea"/>
              </a:rPr>
              <a:t>声音的产生</a:t>
            </a:r>
            <a:endParaRPr lang="zh-CN" altLang="en-US" sz="2400" b="1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(1)声音的产生条件:声音是由物体的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①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产生的.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(2)发声体的特点:一切正在发声的物体都在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②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③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停止,发声也停止,但已经发出的声音会继续传播.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16610" y="3352165"/>
            <a:ext cx="10563225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b="1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研究声音产生的方法</a:t>
            </a:r>
            <a:endParaRPr lang="zh-CN" altLang="en-US" sz="2400" b="1">
              <a:solidFill>
                <a:schemeClr val="tx1">
                  <a:lumMod val="85000"/>
                  <a:lumOff val="1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转换法:借助其他轻小物体的振动把发声物体的微小振动显示出来,如图所示.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61456" y="3082297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得分指南</a:t>
            </a:r>
            <a:endParaRPr lang="en-US" altLang="zh-CN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85" name="18WHLWJJZKBWL1.jpg" descr="id:214749655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4460" y="4514215"/>
            <a:ext cx="5333365" cy="209931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5725160" y="153162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振动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692900" y="208089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振动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623935" y="208089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振动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13" grpId="0"/>
      <p:bldP spid="14" grpId="0"/>
      <p:bldP spid="5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声音的产生与传播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57200" y="1444625"/>
            <a:ext cx="11277600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latin typeface="+mn-ea"/>
              </a:rPr>
              <a:t>2.</a:t>
            </a:r>
            <a:r>
              <a:rPr lang="zh-CN" altLang="en-US" sz="2400" b="1">
                <a:latin typeface="+mn-ea"/>
              </a:rPr>
              <a:t>声音的传播</a:t>
            </a:r>
            <a:endParaRPr lang="zh-CN" altLang="en-US" sz="2400" b="1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(1)声音的传播形式:声音以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④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的形式传播.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(2)声音的传播条件:声音的传播需要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⑤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.真空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⑥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传声.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(3)声音的传播速度:声音传播的快慢用声速描述,一般情况下,声音在不同介质中的传播速度不同,v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⑦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v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液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⑧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v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气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.声音在 15 ℃的空气中的传播速度是 340 m/s.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(4)影响声速大小的因素:介质的种类和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⑨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768850" y="207454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波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940425" y="264287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介质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629015" y="264287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不能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521710" y="372999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＞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744845" y="372999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＞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318250" y="480060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温度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0" grpId="0"/>
      <p:bldP spid="11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声音的产生与传播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24155" y="856615"/>
            <a:ext cx="11521440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latin typeface="+mn-ea"/>
              </a:rPr>
              <a:t>3.</a:t>
            </a:r>
            <a:r>
              <a:rPr lang="zh-CN" altLang="en-US" sz="2400" b="1">
                <a:latin typeface="+mn-ea"/>
              </a:rPr>
              <a:t>回声</a:t>
            </a:r>
            <a:endParaRPr lang="zh-CN" altLang="en-US" sz="2400" b="1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(1)定义:回声是声音在传播过程中遇到障碍物被反射回来形成的.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(2)人耳听到回声的条件:回声比原声至少晚 0.1 s 到达人耳.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(3)回声的利用:测距离.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361950" y="3495040"/>
            <a:ext cx="11485245" cy="318262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661456" y="3082297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易失分点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22960" y="3596005"/>
            <a:ext cx="10563225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利用回声测距离时,若声信号发射器与接收器在同一位置且静止不动,则声音走过的路程是所测距离</a:t>
            </a:r>
            <a:r>
              <a:rPr lang="zh-CN" altLang="en-US" sz="2400" i="1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s 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的2倍,如图所示.即           .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</p:txBody>
      </p:sp>
      <p:graphicFrame>
        <p:nvGraphicFramePr>
          <p:cNvPr id="4" name="对象 3">
            <a:hlinkClick action="ppaction://ole?verb="/>
          </p:cNvPr>
          <p:cNvGraphicFramePr>
            <a:graphicFrameLocks noChangeAspect="1"/>
          </p:cNvGraphicFramePr>
          <p:nvPr/>
        </p:nvGraphicFramePr>
        <p:xfrm>
          <a:off x="6516370" y="4175125"/>
          <a:ext cx="1620520" cy="61976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r:id="rId2" imgW="1028700" imgH="393700" progId="Equation.KSEE3">
                  <p:embed/>
                </p:oleObj>
              </mc:Choice>
              <mc:Fallback>
                <p:oleObj r:id="rId2" imgW="1028700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516370" y="4175125"/>
                        <a:ext cx="1620520" cy="6197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9" name="18WHLWJJZKBWL2.jpg" descr="id:2147496587;FounderCE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9850" y="4916805"/>
            <a:ext cx="3905250" cy="160020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/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声音的产生与传播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361950" y="1530985"/>
            <a:ext cx="11485245" cy="302704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750356" y="1096017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易错小练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50570" y="2252980"/>
            <a:ext cx="10563225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一辆汽车以 20 m/s的速度沿笔直公路正对山崖驶近,途中司机鸣了一次笛,2 s后司机听到回声,则听到回声时,汽车离山崖的距离为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⑩　　　　　　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m.(已知声音的传播速度为 340 m/s) 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451215" y="289941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320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声音的特性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2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68910" y="901065"/>
            <a:ext cx="11809095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sz="2400" b="1">
                <a:latin typeface="+mn-ea"/>
                <a:cs typeface="+mn-ea"/>
              </a:rPr>
              <a:t>1.音调</a:t>
            </a:r>
            <a:endParaRPr sz="2400" b="1">
              <a:latin typeface="+mn-ea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(1)定义:音调是指声音的高低.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(2)决定因素:音调的高低是由发声体振动的频率决定的,发声体振动的频率越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⑪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,发出声音的音调就越高.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(3)频率:频率是指发声体每秒内振动的次数,单位是Hz.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(4)人耳听到的声音的频率范围: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95" name="18WHLWJJZKBWL3.jpg" descr="id:214749662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140" y="4492625"/>
            <a:ext cx="6416675" cy="1463675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10886440" y="207391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高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声音的特性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2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68910" y="901065"/>
            <a:ext cx="11809095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(5)波形图: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96" name="18WHLWJJZKBWL4-1.jpg" descr="id:214749662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520" y="1178560"/>
            <a:ext cx="4632960" cy="1891665"/>
          </a:xfrm>
          <a:prstGeom prst="rect">
            <a:avLst/>
          </a:prstGeom>
        </p:spPr>
      </p:pic>
      <p:sp>
        <p:nvSpPr>
          <p:cNvPr id="5" name="圆角矩形 36"/>
          <p:cNvSpPr/>
          <p:nvPr/>
        </p:nvSpPr>
        <p:spPr>
          <a:xfrm>
            <a:off x="492760" y="3286760"/>
            <a:ext cx="11485245" cy="272478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827191" y="2862587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得分指南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81380" y="3507105"/>
            <a:ext cx="10563225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Tx/>
              <a:buSzTx/>
              <a:buFontTx/>
            </a:pPr>
            <a:r>
              <a:rPr lang="zh-CN" altLang="en-US" sz="2400" b="1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各种乐器的音调</a:t>
            </a:r>
            <a:endParaRPr lang="zh-CN" altLang="en-US" sz="2400" b="1">
              <a:solidFill>
                <a:schemeClr val="tx1">
                  <a:lumMod val="85000"/>
                  <a:lumOff val="1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打击乐器:以鼓为例,鼓皮绷得越紧,音调越高,反之,音调越低.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弦乐器:材料一定时,弦越细、越短、越紧,音调越高,反之,音调越低.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管乐器:空气柱越细、越短,音调越高,反之,音调越低.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声音的特性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2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7810" y="675640"/>
            <a:ext cx="1180909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+mn-ea"/>
              </a:rPr>
              <a:t>2.响度</a:t>
            </a:r>
            <a:endParaRPr lang="zh-CN" altLang="en-US" sz="2400" b="1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(1)定义:响度是指声音的大小.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(2)决定因素: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a.发声体发出声音的响度是由发声体振动的振幅决定的,发声体振动的振幅越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⑫　  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,发出声音的响度就越大.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b.听到的声音的响度还与距离发声体的远近、声音的分散程度等有关,距离发声体越远、声音越分散,听到的声音的响度就越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⑬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(3)波形图: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02" name="18WHLWJJZKBWL5-1.jpg" descr="id:214749665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7330" y="4694555"/>
            <a:ext cx="7581265" cy="1863090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10993120" y="241490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612130" y="404114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声音的特性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2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80035" y="952500"/>
            <a:ext cx="11809095" cy="2768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en-US" sz="2400" b="1">
                <a:latin typeface="+mn-ea"/>
                <a:cs typeface="+mn-ea"/>
              </a:rPr>
              <a:t>3.音色</a:t>
            </a:r>
            <a:endParaRPr lang="en-US" sz="2400" b="1">
              <a:latin typeface="+mn-ea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(1)定义:音色是指声音的特色,也叫音质或音品,它反映了发声体发出的声音特有的品质.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(2)决定因素:发声体的材料和结构等.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(3)生活实例:闻声识人、口技演员模仿动物的叫声等.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(4)识别声音的波形图: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03" name="18WHLWJJZKBWL6.jpg" descr="id:2147496664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6755" y="3703320"/>
            <a:ext cx="6221095" cy="219837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生活中的声现象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299230" y="1557855"/>
            <a:ext cx="11594321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1.[2017河南,1]我们生活在声音的世界里,声音由物体的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    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产生,以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的形式在介质中传播.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2.[2012河南,1]人说话的声音是声带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产生的,“闻其声而知其人”是根据声音的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来判断的.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3.[2016河南,2]手机是现代最常用的通信工具,手机之间是利用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传递信息的.人们在不同场合需要选择不同的音量,改变的是手机声音的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.接听电话时能辨别不同的人,是因为不同人说话时声音的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不同.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062596" y="1634896"/>
            <a:ext cx="7937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振动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264776" y="1634896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声波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547996" y="2733446"/>
            <a:ext cx="7937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振动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54126" y="3271291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音色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989696" y="3818026"/>
            <a:ext cx="110109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电磁波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856346" y="4358411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响度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635751" y="4913401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音色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  <p:bldP spid="3" grpId="0"/>
      <p:bldP spid="5" grpId="0"/>
      <p:bldP spid="6" grpId="0"/>
      <p:bldP spid="8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声音的特性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2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69595" y="1917700"/>
            <a:ext cx="11052810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a.左右看音调:相同时间内出现的波峰越多,音调越高.甲、乙、丙三种声音的音调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⑭　 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b.上下看响度:上下长度越长,响度就越大.甲、乙、丙三种声音的响度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⑮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c.波形看音色:甲、乙、丙的波形不同,三种声音的音色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 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042670" y="255270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相同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269220" y="316801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相同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364220" y="362839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不同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声音的特性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2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420370" y="1165860"/>
            <a:ext cx="11485245" cy="512127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773216" y="782962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易错小练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63880" y="1464945"/>
            <a:ext cx="11228070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1.许多男生在“变声期”后声带会变宽、增厚,说话时声带振动的频率变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⑰  　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(选填“低”或“高”),说话的声音“变粗”,这里的“粗”指的是声音的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  <a:sym typeface="+mn-ea"/>
              </a:rPr>
              <a:t>⑱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(选填“响度”“音调”或“音色”)发生了变化. 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2.小明先后两次以不同的力度敲击同一个鼓面,所发出的声音的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  <a:sym typeface="+mn-ea"/>
              </a:rPr>
              <a:t>⑲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　　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不同;小丽调节小提琴琴弦的松紧,主要是为了改变声音的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  <a:sym typeface="+mn-ea"/>
              </a:rPr>
              <a:t>⑳        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;不同的乐器发出的声音的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  <a:sym typeface="+mn-ea"/>
              </a:rPr>
              <a:t>㉑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  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不同. 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3.下面是生活中对声音特性的一些形容:a.低声细语;b.引吭高歌;c.语调低沉;d.高声喧哗;e.尖叫.其中形容声音音调的是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  <a:sym typeface="+mn-ea"/>
              </a:rPr>
              <a:t>㉒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  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(只填序号). 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0560050" y="158051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低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281920" y="209232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音调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475470" y="319849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响度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036560" y="375348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音调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004695" y="432308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音色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283960" y="538353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ce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0" grpId="0"/>
      <p:bldP spid="11" grpId="0"/>
      <p:bldP spid="14" grpId="0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超声波与次声波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3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69595" y="1562735"/>
            <a:ext cx="11052810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en-US" sz="2400" b="1">
                <a:latin typeface="+mn-ea"/>
                <a:cs typeface="+mn-ea"/>
              </a:rPr>
              <a:t>1.超声波</a:t>
            </a:r>
            <a:endParaRPr lang="en-US" sz="2400" b="1">
              <a:latin typeface="+mn-ea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(1)频率范围:高于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㉓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Hz.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(2)特点:定向性好、穿透能力强、产生的振动强烈.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(3)应用: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   传递信息:导盲仪、倒车雷达、声呐、测速、B超等.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   传递能量:超声波清洗、超声波碎结石、超声波杀菌等.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671570" y="2190115"/>
            <a:ext cx="121983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20 000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超声波与次声波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3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69595" y="1562735"/>
            <a:ext cx="11052810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en-US" sz="2400" b="1">
                <a:latin typeface="+mn-ea"/>
                <a:cs typeface="+mn-ea"/>
              </a:rPr>
              <a:t>2.</a:t>
            </a:r>
            <a:r>
              <a:rPr lang="zh-CN" altLang="en-US" sz="2400" b="1">
                <a:latin typeface="+mn-ea"/>
                <a:cs typeface="+mn-ea"/>
              </a:rPr>
              <a:t>次声波</a:t>
            </a:r>
            <a:endParaRPr lang="en-US" sz="2400" b="1">
              <a:latin typeface="+mn-ea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(1)频率范围:低于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㉔　　　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Hz.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(2)应用: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   传递信息:监测地震、台风、海啸、火山喷发等自然灾害,监测核爆炸.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   传递能量:次声武器等.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734435" y="218948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噪声的危害和控制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4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36245" y="1440815"/>
            <a:ext cx="11052810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sz="2400" b="1">
                <a:latin typeface="+mn-ea"/>
                <a:cs typeface="+mn-ea"/>
              </a:rPr>
              <a:t>1.噪声</a:t>
            </a:r>
            <a:endParaRPr sz="2400" b="1">
              <a:latin typeface="+mn-ea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(1)物理学角度:发声体做无规则振动时发出的声音是噪声.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(2)环境保护的角度:凡是妨碍人们正常休息、学习和工作的声音,以及对人们要听的声音产生干扰的声音都属于噪声.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sz="2400" b="1">
                <a:latin typeface="+mn-ea"/>
                <a:cs typeface="+mn-ea"/>
              </a:rPr>
              <a:t>2.噪声强弱的等级</a:t>
            </a:r>
            <a:endParaRPr sz="2400" b="1">
              <a:latin typeface="+mn-ea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以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㉕　　　 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为单位表示声音强弱的等级.0 dB的声音是人刚能听到的最微弱的声音.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97280" y="4260850"/>
            <a:ext cx="19132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分贝(dB)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噪声的危害和控制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4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14655" y="819150"/>
            <a:ext cx="11052810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sz="2400" b="1">
                <a:latin typeface="+mn-ea"/>
                <a:cs typeface="+mn-ea"/>
              </a:rPr>
              <a:t>3.噪声的危害</a:t>
            </a:r>
            <a:endParaRPr sz="2400" b="1">
              <a:latin typeface="+mn-ea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(1)超过50 dB会影响休息和睡眠.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(2)超过70 dB会干扰谈话,影响工作和学习.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(3)超过 90 dB会损伤听力.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sz="2400" b="1">
                <a:latin typeface="+mn-ea"/>
                <a:cs typeface="+mn-ea"/>
                <a:sym typeface="+mn-ea"/>
              </a:rPr>
              <a:t>4.噪声的控制</a:t>
            </a:r>
            <a:endParaRPr sz="2400" b="1">
              <a:latin typeface="+mn-ea"/>
              <a:cs typeface="+mn-ea"/>
              <a:sym typeface="+mn-ea"/>
            </a:endParaRPr>
          </a:p>
          <a:p>
            <a:pPr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</a:endParaRPr>
          </a:p>
        </p:txBody>
      </p:sp>
      <p:pic>
        <p:nvPicPr>
          <p:cNvPr id="121" name="18WHLWJJZKBWL7.jpg" descr="id:2147496706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0520" y="3096895"/>
            <a:ext cx="6664960" cy="3639185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5160645" y="4638040"/>
            <a:ext cx="967740" cy="306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1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声源处</a:t>
            </a:r>
            <a:endParaRPr lang="zh-CN" altLang="en-US" sz="1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782435" y="4434840"/>
            <a:ext cx="829310" cy="737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1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传播过程中</a:t>
            </a:r>
            <a:endParaRPr lang="zh-CN" altLang="en-US" sz="1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/>
            <a:endParaRPr lang="en-US" altLang="zh-CN" sz="1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289290" y="4589780"/>
            <a:ext cx="967740" cy="306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1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人耳处</a:t>
            </a:r>
            <a:endParaRPr lang="zh-CN" altLang="en-US" sz="1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人教八上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771265" y="894080"/>
            <a:ext cx="3388360" cy="2399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【命题总结】</a:t>
            </a:r>
            <a:endParaRPr lang="zh-CN" altLang="en-US" sz="240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(1)声音的传播条件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(2)声音的特性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(3)物理方法的应用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23" name="2019-1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820" y="816610"/>
            <a:ext cx="1696720" cy="2148205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569595" y="2898140"/>
            <a:ext cx="11052810" cy="3322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【一题通关】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1.小刚同学学习了声现象后,组装了如图所示的实验装置,进行了如下探究: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(1)实验时,小刚没有将闹钟直接放在玻璃罩的托盘上,而是放在一块泡沫塑料上,这样做的目的是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(2)当小刚逐渐抽出玻璃罩中的空气时,发现听到的闹钟的铃声逐渐变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,这里描述的是声音特性中的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885440" y="4506595"/>
            <a:ext cx="37325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减弱通过底座传出的声音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896475" y="5088255"/>
            <a:ext cx="4876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843655" y="5656580"/>
            <a:ext cx="7950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响度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人教八上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9595" y="1557655"/>
            <a:ext cx="11052810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(3)再打开阀门,让空气逐渐进入玻璃罩内,会听到闹钟的铃声逐渐变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(4)通过实验现象并进行推理可以得到的结论是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____________________________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___________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.请你举一个与本实验所用研究方法相同的实验: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________________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_______________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787255" y="1664335"/>
            <a:ext cx="7023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67080" y="2058035"/>
            <a:ext cx="1062291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                                       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声音的传播需要介质(或真空不能传声)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83260" y="2606040"/>
            <a:ext cx="1045464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                                                    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探究阻力对物体运动的影响 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50" y="0"/>
            <a:ext cx="1807210" cy="7423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沪科八年级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993515" y="774700"/>
            <a:ext cx="3388360" cy="1938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【命题总结】</a:t>
            </a:r>
            <a:endParaRPr lang="zh-CN" altLang="en-US" sz="240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(1)声音的产生和传播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(2)音调与频率的关系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(3)响度与振幅的关系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9595" y="2874010"/>
            <a:ext cx="11052810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【一题通关】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2.小华找来一个纸盒、四根粗细不同的橡皮筋、两根木条等器材制作了一个“橡皮筋吉他”,如图所示.(四根橡皮筋的长度均相同)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(1)制作完成后,小华拨动橡皮筋时,听到了声音,此声音是由橡皮筋的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产生的,此声音是通过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传入人耳的.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24" name="2019-1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800" y="774700"/>
            <a:ext cx="1920240" cy="209931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0053320" y="4504690"/>
            <a:ext cx="11061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振动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489960" y="506031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空气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50" y="0"/>
            <a:ext cx="1851025" cy="7423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沪科八年级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9595" y="1210945"/>
            <a:ext cx="11052810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(2)当用相同的力拨动粗细不同的橡皮筋时,橡皮筋振动的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不同,发出声音的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不同.在此实验中,橡皮筋越粗,发出声音的音调越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(3)用大小不同的力拨动同一根橡皮筋时,用力越大,橡皮筋振动的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越大,发出声音的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越大.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(4)向右移动左侧木条的位置,然后依次用相同的力拨动两个木条之间的各根橡皮筋,用来探究音调与橡皮筋长度的关系.这种做法是否合理: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  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.理由是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                         　　　　　　　　　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424545" y="1271270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频率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12520" y="183070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音调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855710" y="183070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低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449435" y="237426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幅度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256155" y="2965450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响度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8855710" y="402907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不合理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221105" y="4549775"/>
            <a:ext cx="93586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没有控制四根橡皮筋的粗细相同,也没有控制橡皮筋的长度不同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8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生活中的声现象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299230" y="1091765"/>
            <a:ext cx="11594321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4.[2015河南,2]教室的楼道上张贴有如图所示的标志,倡导同学们不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要大声喧哗,养成轻声讲话的文明习惯.从声音的特性分析,“大声”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和“轻声”均是指声音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的大小;从控制噪声的角度分析,这是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从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处减弱噪声的.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5.[2019河南,8]中华古诗词、俗语中蕴含着丰富的声学知识,下列有关理解正确的是                       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                                   (    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A.“谁家玉笛暗飞声”中的笛声由笛管的振动产生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B.“响鼓还要重锤敲”说明声音的音调与振幅有关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C.“闻其声而知其人”是根据声音的响度来辨别的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D.“柴门闻犬吠,风雪夜归人”说明声音可传递信息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58" name="HN-1.jpg" descr="id:214749714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2335" y="1208405"/>
            <a:ext cx="1732915" cy="200025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3616326" y="2277516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响度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857886" y="2824251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声源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795000" y="3989070"/>
            <a:ext cx="657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D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50" y="0"/>
            <a:ext cx="1972945" cy="1374140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人教八上</a:t>
            </a:r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沪科八年级</a:t>
            </a:r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北师八上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391150" y="1307465"/>
            <a:ext cx="3388360" cy="2399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【命题总结】</a:t>
            </a:r>
            <a:endParaRPr lang="zh-CN" altLang="en-US" sz="240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(1)声音的产生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(2)音调与频率的关系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(3)响度与振幅的关系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(4)物理方法的应用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9595" y="3389630"/>
            <a:ext cx="11052810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【一题通关】</a:t>
            </a:r>
            <a:endParaRPr lang="zh-CN" altLang="en-US" sz="240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3.如图所示,把钢尺紧按在桌面上,使钢尺的一端伸出桌面.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(1)保持钢尺伸出桌边的长度不变,用大小不同的力度拨动钢尺伸出桌边的一端,则钢尺发出声音的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不同.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25" name="2019-1-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295" y="1630680"/>
            <a:ext cx="3113405" cy="144589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3012440" y="5123180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响度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50" y="0"/>
            <a:ext cx="1972945" cy="1374140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人教八上</a:t>
            </a:r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沪科八年级</a:t>
            </a:r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北师八上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25120" y="1475105"/>
            <a:ext cx="11684000" cy="5077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(2)若想探究声音的音调与频率的关系,则应保持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不变,改变钢尺伸出桌边的长度;实验时发现钢尺伸出桌边的长度越长,钢尺振动得越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,发出声音的音调越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.当钢尺伸出桌边的长度超过一定值时,虽然用同样的力度拨动钢尺,但却听不到声音,这是由于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    　　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(3)换用塑料尺做此实验,并使塑料尺的振动幅度和振动快慢均与使用钢尺时相同,发现塑料尺发出的声音与钢尺发出的声音不同,这是因为声音的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(选填“响度”“音调”或“音色”)不同.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(4)本实验中用到的研究问题的方法是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    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(选填“控制变量法”“类比法”或“转换法”).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096760" y="1561465"/>
            <a:ext cx="3302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拨动钢尺的力度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032365" y="210629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慢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30755" y="263715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低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427855" y="3199130"/>
            <a:ext cx="40449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钢尺振动的频率低于20 Hz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270875" y="4293235"/>
            <a:ext cx="1143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音色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595620" y="5339715"/>
            <a:ext cx="20891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控制变量法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4" grpId="0"/>
      <p:bldP spid="5" grpId="0"/>
      <p:bldP spid="6" grpId="0"/>
      <p:bldP spid="1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50" y="0"/>
            <a:ext cx="1807210" cy="7423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沪科八年级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209415" y="731520"/>
            <a:ext cx="3388360" cy="1938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【命题总结】</a:t>
            </a:r>
            <a:endParaRPr lang="zh-CN" altLang="en-US" sz="240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(1)物理方法的应用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(2)声音的产生与传播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(3)音调与频率的关系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9595" y="2818765"/>
            <a:ext cx="11052810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【一题通关】</a:t>
            </a:r>
            <a:endParaRPr lang="zh-CN" altLang="en-US" sz="240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4.如图所示,将齿数不同的齿轮固定在同一轴上,当齿轮转动时,用一硬纸片分别接触不同的齿轮.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(1)把齿数不同的齿轮固定在同一轴上的目的是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(2)在实验中,纸片振动发出的声音是通过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传到我们的耳朵中的.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" name="AH1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195" y="904240"/>
            <a:ext cx="2286000" cy="167894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7133590" y="4534535"/>
            <a:ext cx="40449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使齿轮的转动速度相同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92850" y="5091430"/>
            <a:ext cx="10407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空气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50" y="0"/>
            <a:ext cx="1807210" cy="7423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沪科八年级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9595" y="1444625"/>
            <a:ext cx="10687050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(3)在实验中,保持齿轮的转速不变,使用同一张硬纸片分别接触三个不同的齿轮.最上层的齿轮的齿数最少,使纸片振动得最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,纸片发出的声音的音调最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;若三个齿轮使硬纸片发出声音的音调分别对应do(1)、mi(3)、si(7),则发出si(7)音调的是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(选填“上”“中”或“下”)层的齿轮.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(4)通过实验现象可以得出的结论是:物体振动得越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,发出声音的音调越高.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042150" y="2071370"/>
            <a:ext cx="10407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慢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40510" y="2580640"/>
            <a:ext cx="10407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低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759960" y="3147695"/>
            <a:ext cx="10407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下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665720" y="4285615"/>
            <a:ext cx="10407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快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0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1531600" y="10693400"/>
            <a:ext cx="330200" cy="254000"/>
          </a:xfrm>
          <a:prstGeom prst="cube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生活中的声现象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410990" y="2101415"/>
            <a:ext cx="11594321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6.[2011河南,10]关于声现象,下列说法正确的是                          (    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A.声音在各种介质中的传播速度一样大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B.“闻其声而知其人”主要是根据声音的响度来判断的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C.用超声波可击碎人体内的“结石”,说明声波能传递能量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D.市区内“禁鸣喇叭”,是在声音传播过程中减弱噪声的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005820" y="2235200"/>
            <a:ext cx="657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C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生活中的声现象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圆角矩形 36"/>
          <p:cNvSpPr/>
          <p:nvPr/>
        </p:nvSpPr>
        <p:spPr>
          <a:xfrm>
            <a:off x="361950" y="1176655"/>
            <a:ext cx="11485245" cy="527939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725591" y="755657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TextBox 43"/>
          <p:cNvSpPr txBox="1"/>
          <p:nvPr/>
        </p:nvSpPr>
        <p:spPr>
          <a:xfrm>
            <a:off x="552450" y="1277620"/>
            <a:ext cx="1129474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7.判断下列说法是否正确.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(1)声音是由物体的运动产生的.	                                 (    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(2)只要物体振动,人们就一定能听到声音.	                     (    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(3)常温下,声音在空气中比在水中传播得慢.	                     (    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(4)声音传播的速度与温度有关.                                   (    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(5)声波在传播过程中不能绕过障碍物传播.	                     (    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(6)声音在真空中的传播速度最快,为 3×10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 m/s.	               (    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(7)同等条件下,超声波在空气中的传播速度比次声波在空气中的传播速度快.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	                                                         (    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295255" y="1980565"/>
            <a:ext cx="657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✕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0302240" y="2529205"/>
            <a:ext cx="657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✕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0411460" y="3046095"/>
            <a:ext cx="65786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√</a:t>
            </a:r>
            <a:endParaRPr lang="en-US" altLang="zh-CN" sz="28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400665" y="3585845"/>
            <a:ext cx="65786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√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302240" y="4172585"/>
            <a:ext cx="657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✕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0302240" y="4728210"/>
            <a:ext cx="657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✕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0302240" y="5822950"/>
            <a:ext cx="657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✕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生活中的声现象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圆角矩形 36"/>
          <p:cNvSpPr/>
          <p:nvPr/>
        </p:nvSpPr>
        <p:spPr>
          <a:xfrm>
            <a:off x="361950" y="1176655"/>
            <a:ext cx="11485245" cy="527939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725591" y="755657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TextBox 43"/>
          <p:cNvSpPr txBox="1"/>
          <p:nvPr/>
        </p:nvSpPr>
        <p:spPr>
          <a:xfrm>
            <a:off x="575310" y="1554480"/>
            <a:ext cx="1113599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8.根据所学知识,完成填空.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(1)蝉噪林逾静,鸟鸣山更幽.我们可以根据声音的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辨别“蝉”和“鸟”的声音,“静”和“幽”描述的是声音的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这一特性.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(2)将塑料尺紧按在桌边,用大小不同的力度拨动塑料尺,用力越大,塑料尺振动的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越大,发出声音的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越大.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(3)课堂上老师使用的便携式扩音机,不仅能起到“扩音”的作用,而且对声音有较高的“保真度”.从声学上讲,“扩音”是指增大声音的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;较高的“保真度”是指较好地保持原声的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149465" y="219138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音色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678805" y="2740660"/>
            <a:ext cx="105727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响度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25805" y="3844925"/>
            <a:ext cx="105727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幅度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217035" y="3844925"/>
            <a:ext cx="105727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响度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063230" y="4942205"/>
            <a:ext cx="105727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响度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794760" y="5486400"/>
            <a:ext cx="105727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音色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2" grpId="0"/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自制乐器中的声现象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298595" y="1047315"/>
            <a:ext cx="11594321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9.[2014河南,3]如图是用一个纸盒、两支笔和四根宽窄不同的橡皮筋制作的“橡皮筋吉他”.拨动a、b、c、d四根橡皮筋,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发声的音调最高.用大小不同的力拨动同一根橡皮筋,橡皮筋发声的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不同.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                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</a:rPr>
              <a:t>第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</a:rPr>
              <a:t>9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</a:rPr>
              <a:t>题图                                第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</a:rPr>
              <a:t>10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</a:rPr>
              <a:t>题图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10.[2013河南,2]如图是用带孔的竹管与药瓶制成的简易乐器,吹奏时发出的声音是由空气柱的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产生的;用手按住不同的孔,是为了改变声音的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64" name="15liquli-67.jpg" descr="id:214749641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2645" y="2824480"/>
            <a:ext cx="2595245" cy="1522095"/>
          </a:xfrm>
          <a:prstGeom prst="rect">
            <a:avLst/>
          </a:prstGeom>
        </p:spPr>
      </p:pic>
      <p:pic>
        <p:nvPicPr>
          <p:cNvPr id="65" name="HL1.jpg" descr="id:2147496419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8285" y="3147695"/>
            <a:ext cx="3324860" cy="87630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5338445" y="1691640"/>
            <a:ext cx="105727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a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859530" y="2253615"/>
            <a:ext cx="105727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响度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667510" y="5509895"/>
            <a:ext cx="105727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振动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950325" y="5509895"/>
            <a:ext cx="105727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音调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自制乐器中的声现象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圆角矩形 36"/>
          <p:cNvSpPr/>
          <p:nvPr/>
        </p:nvSpPr>
        <p:spPr>
          <a:xfrm>
            <a:off x="416560" y="1243330"/>
            <a:ext cx="11485245" cy="497967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725591" y="788042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TextBox 43"/>
          <p:cNvSpPr txBox="1"/>
          <p:nvPr/>
        </p:nvSpPr>
        <p:spPr>
          <a:xfrm>
            <a:off x="535305" y="1748155"/>
            <a:ext cx="1124712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11.[2020江苏南京]图甲是一手工艺品,由竹筒(A、B两端开口,C处开一小口)和“活塞”组成,将“活塞”从B处塞入,在A处吹气并来回拉动“活塞”,能发出悦耳的哨音,如图乙所示.下列说法正确的是   (　　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A.哨音在真空中也能传播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B.哨音是由筒内空气振动产生的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C.换用更大的力吹气改变了哨音的音调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D.吹气时来回拉动“活塞”改变了哨音的响度          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</a:rPr>
              <a:t> 甲             乙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772785" y="299021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B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70" name="20WJJQGWLWWW35.jpg" descr="id:2147496454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505" y="3157220"/>
            <a:ext cx="3764280" cy="196850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声现象中的小实验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3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410845" y="1338580"/>
            <a:ext cx="1161478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12.[2020河南,2]如图所示,将正在发声的音叉插入水中,会看到水花飞溅,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这说明声音是由物体的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产生的.频率为256 Hz的A音叉和频率为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440 Hz的B音叉中,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(选填“A”或“B”)音叉发出声音的音调较高.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13.[2018河南,3]如图所示,将竖直悬挂的乒乓球接触正在发声的音叉,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会看到乒乓球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 　　　　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.该实验说明了声音是由物体的振动产生的.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请你再设计一个显示声源振动的实验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:__________________________</a:t>
            </a:r>
            <a:endParaRPr lang="en-US" sz="2400" u="sng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___________________________________________________________</a:t>
            </a:r>
            <a:endParaRPr lang="en-US" sz="2400" u="sng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_________________________________________________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2" name="中45QG-WL-1.jpg" descr="id:2147496468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9985" y="967105"/>
            <a:ext cx="1746885" cy="1597025"/>
          </a:xfrm>
          <a:prstGeom prst="rect">
            <a:avLst/>
          </a:prstGeom>
        </p:spPr>
      </p:pic>
      <p:pic>
        <p:nvPicPr>
          <p:cNvPr id="73" name="18WJJCZQGJWL140.jpg" descr="id:2147496475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4235" y="3111500"/>
            <a:ext cx="1644015" cy="1642110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3792855" y="1966595"/>
            <a:ext cx="8566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振动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944495" y="253111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B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359025" y="3620770"/>
            <a:ext cx="143383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反复弹起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90855" y="4027170"/>
            <a:ext cx="9077960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                               B将发声的音叉插入水中,看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到水花溅出(将点燃的蜡烛靠近发声的音箱,看到烛焰跳动;将发声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的音叉靠近示波器的拾音器,看到示波器有波形输出)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11" grpId="0"/>
      <p:bldP spid="12" grpId="0"/>
    </p:bldLst>
  </p:timing>
</p:sld>
</file>

<file path=ppt/tags/tag1.xml><?xml version="1.0" encoding="utf-8"?>
<p:tagLst xmlns:p="http://schemas.openxmlformats.org/presentationml/2006/main">
  <p:tag name="ARTICULATE_PROJECT_OPEN" val="0"/>
  <p:tag name="AS_OS" val="Unix 3.10 unknown"/>
  <p:tag name="AS_RELEASE_DATE" val="2020.11.30"/>
  <p:tag name="AS_TITLE" val="Aspose.Slides for Java"/>
  <p:tag name="AS_VERSION" val="20.11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PRING_RESOURCE_PATHS_HASH_PRESENTER" val="79344ea4aab3a8c51a92227a70fa2e8d10f17e"/>
</p:tagLst>
</file>

<file path=ppt/theme/theme1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60122"/>
      </a:accent1>
      <a:accent2>
        <a:srgbClr val="125C9E"/>
      </a:accent2>
      <a:accent3>
        <a:srgbClr val="F17737"/>
      </a:accent3>
      <a:accent4>
        <a:srgbClr val="CA3962"/>
      </a:accent4>
      <a:accent5>
        <a:srgbClr val="D15B1C"/>
      </a:accent5>
      <a:accent6>
        <a:srgbClr val="F02F4C"/>
      </a:accent6>
      <a:hlink>
        <a:srgbClr val="E60122"/>
      </a:hlink>
      <a:folHlink>
        <a:srgbClr val="BFBFBF"/>
      </a:folHlink>
    </a:clrScheme>
    <a:fontScheme name="at1gy054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327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4" baseType="lpstr">
      <vt:lpstr>Arial</vt:lpstr>
      <vt:lpstr>微软雅黑</vt:lpstr>
      <vt:lpstr>等线 Light</vt:lpstr>
      <vt:lpstr>等线</vt:lpstr>
      <vt:lpstr>Calibri Light</vt:lpstr>
      <vt:lpstr>Calibri</vt:lpstr>
      <vt:lpstr>宋体</vt:lpstr>
      <vt:lpstr>Times New Roman</vt:lpstr>
      <vt:lpstr>黑体</vt:lpstr>
      <vt:lpstr>楷体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2021-01-03T11:12:44Z</cp:lastPrinted>
  <dcterms:created xsi:type="dcterms:W3CDTF">2021-01-03T11:12:44Z</dcterms:created>
  <dcterms:modified xsi:type="dcterms:W3CDTF">2021-01-03T03:12:44Z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