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sldIdLst>
    <p:sldId id="460" r:id="rId2"/>
    <p:sldId id="390" r:id="rId3"/>
    <p:sldId id="453" r:id="rId4"/>
    <p:sldId id="456" r:id="rId5"/>
    <p:sldId id="457" r:id="rId6"/>
    <p:sldId id="481" r:id="rId7"/>
    <p:sldId id="454" r:id="rId8"/>
    <p:sldId id="467" r:id="rId9"/>
    <p:sldId id="461" r:id="rId10"/>
    <p:sldId id="483" r:id="rId11"/>
    <p:sldId id="484" r:id="rId12"/>
    <p:sldId id="458" r:id="rId13"/>
    <p:sldId id="463" r:id="rId14"/>
    <p:sldId id="464" r:id="rId15"/>
    <p:sldId id="465" r:id="rId16"/>
    <p:sldId id="466" r:id="rId17"/>
    <p:sldId id="459" r:id="rId18"/>
    <p:sldId id="493" r:id="rId19"/>
    <p:sldId id="494" r:id="rId20"/>
    <p:sldId id="496" r:id="rId21"/>
    <p:sldId id="497" r:id="rId22"/>
    <p:sldId id="498" r:id="rId23"/>
    <p:sldId id="499" r:id="rId24"/>
    <p:sldId id="495" r:id="rId25"/>
    <p:sldId id="500" r:id="rId26"/>
    <p:sldId id="501" r:id="rId27"/>
    <p:sldId id="502" r:id="rId28"/>
  </p:sldIdLst>
  <p:sldSz cx="9144000" cy="5143500" type="screen16x9"/>
  <p:notesSz cx="6858000" cy="9144000"/>
  <p:embeddedFontLst>
    <p:embeddedFont>
      <p:font typeface="楷体_GB2312" charset="-122"/>
      <p:regular r:id="rId30"/>
    </p:embeddedFont>
    <p:embeddedFont>
      <p:font typeface="黑体" pitchFamily="49" charset="-122"/>
      <p:regular r:id="rId31"/>
    </p:embeddedFont>
    <p:embeddedFont>
      <p:font typeface="幼圆" pitchFamily="49" charset="-122"/>
      <p:regular r:id="rId32"/>
    </p:embeddedFont>
    <p:embeddedFont>
      <p:font typeface="华文中宋" pitchFamily="2" charset="-122"/>
      <p:regular r:id="rId33"/>
    </p:embeddedFont>
  </p:embeddedFontLst>
  <p:custDataLst>
    <p:tags r:id="rId34"/>
  </p:custDataLst>
  <p:defaultTextStyle>
    <a:defPPr>
      <a:defRPr lang="zh-CN"/>
    </a:defPPr>
    <a:lvl1pPr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1pPr>
    <a:lvl2pPr marL="341630" indent="1162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2pPr>
    <a:lvl3pPr marL="684530" indent="2305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3pPr>
    <a:lvl4pPr marL="1027430" indent="3448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4pPr>
    <a:lvl5pPr marL="1370330" indent="4591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6pPr>
    <a:lvl7pPr marL="27432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7pPr>
    <a:lvl8pPr marL="32004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8pPr>
    <a:lvl9pPr marL="36576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28" autoAdjust="0"/>
  </p:normalViewPr>
  <p:slideViewPr>
    <p:cSldViewPr>
      <p:cViewPr varScale="1">
        <p:scale>
          <a:sx n="144" d="100"/>
          <a:sy n="144" d="100"/>
        </p:scale>
        <p:origin x="-684"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defRPr>
            </a:lvl1pPr>
          </a:lstStyle>
          <a:p>
            <a:pPr>
              <a:defRPr/>
            </a:pPr>
            <a:fld id="{C3FE652A-A011-49E8-B7C9-BED239EFB8D6}" type="datetime1">
              <a:rPr lang="zh-CN" altLang="en-US"/>
              <a:t>2021/2/25</a:t>
            </a:fld>
            <a:endParaRPr lang="zh-CN" altLang="en-US" sz="1200"/>
          </a:p>
        </p:txBody>
      </p:sp>
      <p:sp>
        <p:nvSpPr>
          <p:cNvPr id="7172"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zh-CN" altLang="en-US" b="0" smtClean="0"/>
              <a:t>单击此处编辑母版文本样式</a:t>
            </a:r>
          </a:p>
          <a:p>
            <a:pPr>
              <a:defRPr/>
            </a:pPr>
            <a:r>
              <a:rPr lang="zh-CN" altLang="en-US" b="0" smtClean="0"/>
              <a:t>第二级</a:t>
            </a:r>
          </a:p>
          <a:p>
            <a:pPr>
              <a:defRPr/>
            </a:pPr>
            <a:r>
              <a:rPr lang="zh-CN" altLang="en-US" b="0" smtClean="0"/>
              <a:t>第三级</a:t>
            </a:r>
          </a:p>
          <a:p>
            <a:pPr>
              <a:defRPr/>
            </a:pPr>
            <a:r>
              <a:rPr lang="zh-CN" altLang="en-US" b="0" smtClean="0"/>
              <a:t>第四级</a:t>
            </a:r>
          </a:p>
          <a:p>
            <a:pPr>
              <a:defRPr/>
            </a:pPr>
            <a:r>
              <a:rPr lang="zh-CN" altLang="en-US" b="0" smtClean="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eaLnBrk="1" hangingPunct="1">
              <a:lnSpc>
                <a:spcPct val="100000"/>
              </a:lnSpc>
              <a:defRPr sz="1800" b="0" smtClean="0">
                <a:solidFill>
                  <a:schemeClr val="tx1"/>
                </a:solidFill>
                <a:latin typeface="Arial" panose="020B0604020202020204" pitchFamily="34" charset="0"/>
              </a:defRPr>
            </a:lvl1pPr>
          </a:lstStyle>
          <a:p>
            <a:pPr>
              <a:defRPr/>
            </a:pPr>
            <a:fld id="{1C6B31E3-63BA-4879-8A0D-CBE6179EFCA6}" type="slidenum">
              <a:rPr lang="zh-CN" altLang="en-US"/>
              <a:t>‹#›</a:t>
            </a:fld>
            <a:endParaRPr lang="en-US" altLang="zh-CN" sz="1200"/>
          </a:p>
        </p:txBody>
      </p:sp>
    </p:spTree>
    <p:extLst>
      <p:ext uri="{BB962C8B-B14F-4D97-AF65-F5344CB8AC3E}">
        <p14:creationId xmlns:p14="http://schemas.microsoft.com/office/powerpoint/2010/main" val="896580278"/>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ChangeArrowheads="1" noTextEdit="1"/>
          </p:cNvSpPr>
          <p:nvPr>
            <p:ph type="sldImg" idx="4294967295"/>
          </p:nvPr>
        </p:nvSpPr>
        <p:spPr/>
      </p:sp>
      <p:sp>
        <p:nvSpPr>
          <p:cNvPr id="11267"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11268"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3AFC1B81-8647-4294-B933-F79FE7BFB257}" type="datetime1">
              <a:rPr lang="zh-CN" altLang="en-US" sz="1000" b="0">
                <a:solidFill>
                  <a:schemeClr val="tx1"/>
                </a:solidFill>
                <a:latin typeface="Arial" panose="020B0604020202020204" pitchFamily="34" charset="0"/>
              </a:rPr>
              <a:t>2021/2/25</a:t>
            </a:fld>
            <a:endParaRPr lang="en-US" altLang="zh-CN" sz="1000" b="0">
              <a:solidFill>
                <a:schemeClr val="tx1"/>
              </a:solidFill>
              <a:latin typeface="Arial" panose="020B0604020202020204" pitchFamily="34" charset="0"/>
            </a:endParaRPr>
          </a:p>
        </p:txBody>
      </p:sp>
      <p:sp>
        <p:nvSpPr>
          <p:cNvPr id="11269"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F06858BB-A10E-4269-8DC5-A7B4C5C00E4C}" type="slidenum">
              <a:rPr lang="zh-CN" altLang="en-US" sz="1000" b="0">
                <a:solidFill>
                  <a:schemeClr val="tx1"/>
                </a:solidFill>
                <a:latin typeface="Arial" panose="020B0604020202020204" pitchFamily="34" charset="0"/>
              </a:rPr>
              <a:t>1</a:t>
            </a:fld>
            <a:endParaRPr lang="en-US" altLang="zh-CN" sz="1000" b="0">
              <a:solidFill>
                <a:schemeClr val="tx1"/>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sz="3200"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image" Target="../media/image24.wmf"/></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7.w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7.wmf"/><Relationship Id="rId7"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1597025" y="2817813"/>
            <a:ext cx="7151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just" eaLnBrk="1" hangingPunct="1"/>
            <a:r>
              <a:rPr lang="zh-CN" altLang="en-US">
                <a:latin typeface="黑体" panose="02010609060101010101" pitchFamily="49" charset="-122"/>
                <a:ea typeface="黑体" panose="02010609060101010101" pitchFamily="49" charset="-122"/>
              </a:rPr>
              <a:t>电流与电压和电阻的关系</a:t>
            </a:r>
            <a:endParaRPr lang="en-US" altLang="zh-CN">
              <a:latin typeface="黑体" panose="02010609060101010101" pitchFamily="49" charset="-122"/>
              <a:ea typeface="黑体" panose="02010609060101010101" pitchFamily="49" charset="-122"/>
            </a:endParaRPr>
          </a:p>
        </p:txBody>
      </p:sp>
      <p:sp>
        <p:nvSpPr>
          <p:cNvPr id="10244" name="TextBox 15"/>
          <p:cNvSpPr>
            <a:spLocks noChangeArrowheads="1"/>
          </p:cNvSpPr>
          <p:nvPr/>
        </p:nvSpPr>
        <p:spPr bwMode="auto">
          <a:xfrm>
            <a:off x="468313" y="624078"/>
            <a:ext cx="7667625"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buFont typeface="Arial" panose="020B0604020202020204" pitchFamily="34" charset="0"/>
              <a:buNone/>
            </a:pPr>
            <a:r>
              <a:rPr lang="zh-CN" altLang="en-US" sz="3200" dirty="0">
                <a:solidFill>
                  <a:srgbClr val="FF0000"/>
                </a:solidFill>
                <a:latin typeface="黑体" panose="02010609060101010101" pitchFamily="49" charset="-122"/>
                <a:ea typeface="黑体" panose="02010609060101010101" pitchFamily="49" charset="-122"/>
              </a:rPr>
              <a:t>第十九</a:t>
            </a:r>
            <a:r>
              <a:rPr lang="zh-CN" altLang="en-US" sz="3200" dirty="0" smtClean="0">
                <a:solidFill>
                  <a:srgbClr val="FF0000"/>
                </a:solidFill>
                <a:latin typeface="黑体" panose="02010609060101010101" pitchFamily="49" charset="-122"/>
                <a:ea typeface="黑体" panose="02010609060101010101" pitchFamily="49" charset="-122"/>
              </a:rPr>
              <a:t>讲 欧</a:t>
            </a:r>
            <a:r>
              <a:rPr lang="zh-CN" altLang="en-US" sz="3200" dirty="0">
                <a:solidFill>
                  <a:srgbClr val="FF0000"/>
                </a:solidFill>
                <a:latin typeface="黑体" panose="02010609060101010101" pitchFamily="49" charset="-122"/>
                <a:ea typeface="黑体" panose="02010609060101010101" pitchFamily="49" charset="-122"/>
              </a:rPr>
              <a:t>姆定律</a:t>
            </a:r>
            <a:endParaRPr lang="en-US" altLang="zh-CN" sz="3200" dirty="0">
              <a:solidFill>
                <a:srgbClr val="FF0000"/>
              </a:solidFill>
              <a:latin typeface="黑体" panose="02010609060101010101" pitchFamily="49" charset="-122"/>
              <a:ea typeface="黑体" panose="02010609060101010101" pitchFamily="49" charset="-122"/>
            </a:endParaRPr>
          </a:p>
        </p:txBody>
      </p:sp>
      <p:sp>
        <p:nvSpPr>
          <p:cNvPr id="10247" name="TextBox 1"/>
          <p:cNvSpPr txBox="1">
            <a:spLocks noChangeArrowheads="1"/>
          </p:cNvSpPr>
          <p:nvPr/>
        </p:nvSpPr>
        <p:spPr bwMode="auto">
          <a:xfrm>
            <a:off x="346075" y="3402013"/>
            <a:ext cx="838993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1．在电阻一定时，导体中的电流跟这段导体两端的电压成</a:t>
            </a:r>
            <a:r>
              <a:rPr lang="zh-CN" altLang="zh-CN" u="sng"/>
              <a:t> </a:t>
            </a:r>
            <a:r>
              <a:rPr lang="en-US" altLang="zh-CN" u="sng"/>
              <a:t>     </a:t>
            </a:r>
            <a:r>
              <a:rPr lang="zh-CN" altLang="zh-CN"/>
              <a:t>。</a:t>
            </a:r>
            <a:endParaRPr lang="zh-CN" altLang="en-US"/>
          </a:p>
          <a:p>
            <a:pPr eaLnBrk="1" hangingPunct="1"/>
            <a:r>
              <a:rPr lang="en-US" altLang="zh-CN"/>
              <a:t>2</a:t>
            </a:r>
            <a:r>
              <a:rPr lang="zh-CN" altLang="en-US"/>
              <a:t>．在电压一定时，导体中的电流跟导体的电阻成</a:t>
            </a:r>
            <a:r>
              <a:rPr lang="zh-CN" altLang="en-US" u="sng"/>
              <a:t>      </a:t>
            </a:r>
            <a:r>
              <a:rPr lang="zh-CN" altLang="en-US"/>
              <a:t>。</a:t>
            </a:r>
          </a:p>
        </p:txBody>
      </p:sp>
      <p:sp>
        <p:nvSpPr>
          <p:cNvPr id="20" name="圆角矩形 2"/>
          <p:cNvSpPr/>
          <p:nvPr/>
        </p:nvSpPr>
        <p:spPr bwMode="auto">
          <a:xfrm>
            <a:off x="356709" y="2971800"/>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8" name="矩形 7"/>
          <p:cNvSpPr>
            <a:spLocks noChangeArrowheads="1"/>
          </p:cNvSpPr>
          <p:nvPr/>
        </p:nvSpPr>
        <p:spPr bwMode="auto">
          <a:xfrm>
            <a:off x="6981825" y="3386138"/>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正比</a:t>
            </a:r>
            <a:endParaRPr lang="zh-CN" altLang="en-US">
              <a:solidFill>
                <a:srgbClr val="C00000"/>
              </a:solidFill>
              <a:latin typeface="楷体_GB2312" pitchFamily="49" charset="-122"/>
              <a:ea typeface="楷体_GB2312" pitchFamily="49" charset="-122"/>
            </a:endParaRPr>
          </a:p>
        </p:txBody>
      </p:sp>
      <p:sp>
        <p:nvSpPr>
          <p:cNvPr id="9" name="矩形 8"/>
          <p:cNvSpPr>
            <a:spLocks noChangeArrowheads="1"/>
          </p:cNvSpPr>
          <p:nvPr/>
        </p:nvSpPr>
        <p:spPr bwMode="auto">
          <a:xfrm>
            <a:off x="5995988" y="3794125"/>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反比</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29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24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024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346075" y="730250"/>
            <a:ext cx="8389938"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．实验主要器材及作用</a:t>
            </a:r>
          </a:p>
          <a:p>
            <a:pPr eaLnBrk="1" hangingPunct="1"/>
            <a:r>
              <a:rPr lang="en-US" altLang="zh-CN"/>
              <a:t>(1)</a:t>
            </a:r>
            <a:r>
              <a:rPr lang="zh-CN" altLang="zh-CN"/>
              <a:t>电表的使用和读数。</a:t>
            </a:r>
          </a:p>
          <a:p>
            <a:pPr eaLnBrk="1" hangingPunct="1"/>
            <a:r>
              <a:rPr lang="en-US" altLang="zh-CN"/>
              <a:t>(2)</a:t>
            </a:r>
            <a:r>
              <a:rPr lang="zh-CN" altLang="zh-CN"/>
              <a:t>电表异常偏转的原因：</a:t>
            </a:r>
          </a:p>
          <a:p>
            <a:pPr eaLnBrk="1" hangingPunct="1"/>
            <a:r>
              <a:rPr lang="en-US" altLang="zh-CN"/>
              <a:t>①</a:t>
            </a:r>
            <a:r>
              <a:rPr lang="zh-CN" altLang="zh-CN"/>
              <a:t>反向偏转，说明正负接线柱接反了；</a:t>
            </a:r>
          </a:p>
          <a:p>
            <a:pPr eaLnBrk="1" hangingPunct="1"/>
            <a:r>
              <a:rPr lang="en-US" altLang="zh-CN"/>
              <a:t>②</a:t>
            </a:r>
            <a:r>
              <a:rPr lang="zh-CN" altLang="zh-CN"/>
              <a:t>正向偏转幅度过小，说明量程选择过大；</a:t>
            </a:r>
          </a:p>
          <a:p>
            <a:pPr eaLnBrk="1" hangingPunct="1"/>
            <a:r>
              <a:rPr lang="en-US" altLang="zh-CN"/>
              <a:t>③</a:t>
            </a:r>
            <a:r>
              <a:rPr lang="zh-CN" altLang="zh-CN"/>
              <a:t>正向偏转幅度过大，到达右边没有刻度处，说明量程选择过小。</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46075" y="617538"/>
            <a:ext cx="8389938"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滑动变阻器的作用：</a:t>
            </a:r>
          </a:p>
          <a:p>
            <a:pPr eaLnBrk="1" hangingPunct="1"/>
            <a:r>
              <a:rPr lang="en-US" altLang="zh-CN"/>
              <a:t>①</a:t>
            </a:r>
            <a:r>
              <a:rPr lang="zh-CN" altLang="zh-CN"/>
              <a:t>保护电路；</a:t>
            </a:r>
          </a:p>
          <a:p>
            <a:pPr eaLnBrk="1" hangingPunct="1"/>
            <a:r>
              <a:rPr lang="en-US" altLang="zh-CN"/>
              <a:t>②</a:t>
            </a:r>
            <a:r>
              <a:rPr lang="zh-CN" altLang="zh-CN"/>
              <a:t>改变定值电阻两端的电压。</a:t>
            </a:r>
          </a:p>
          <a:p>
            <a:pPr eaLnBrk="1" hangingPunct="1"/>
            <a:r>
              <a:rPr lang="en-US" altLang="zh-CN"/>
              <a:t>3</a:t>
            </a:r>
            <a:r>
              <a:rPr lang="zh-CN" altLang="zh-CN"/>
              <a:t>．控制变量法的应用：控制定值电阻的阻值不变，移动滑动变阻器的滑片，改变定值电阻两端的电压。</a:t>
            </a:r>
          </a:p>
          <a:p>
            <a:pPr eaLnBrk="1" hangingPunct="1"/>
            <a:r>
              <a:rPr lang="zh-CN" altLang="zh-CN">
                <a:solidFill>
                  <a:srgbClr val="C00000"/>
                </a:solidFill>
              </a:rPr>
              <a:t>【实验分析及计算】</a:t>
            </a:r>
          </a:p>
          <a:p>
            <a:pPr eaLnBrk="1" hangingPunct="1"/>
            <a:r>
              <a:rPr lang="en-US" altLang="zh-CN"/>
              <a:t>4</a:t>
            </a:r>
            <a:r>
              <a:rPr lang="zh-CN" altLang="zh-CN"/>
              <a:t>．电路连接注意事项：开关断开，滑动变阻器滑片移至阻值最大处。</a:t>
            </a:r>
          </a:p>
          <a:p>
            <a:pPr eaLnBrk="1" hangingPunct="1"/>
            <a:r>
              <a:rPr lang="en-US" altLang="zh-CN"/>
              <a:t>5</a:t>
            </a:r>
            <a:r>
              <a:rPr lang="zh-CN" altLang="zh-CN"/>
              <a:t>．电路故障判断及分析。</a:t>
            </a:r>
          </a:p>
          <a:p>
            <a:pPr eaLnBrk="1" hangingPunct="1"/>
            <a:r>
              <a:rPr lang="en-US" altLang="zh-CN"/>
              <a:t>6</a:t>
            </a:r>
            <a:r>
              <a:rPr lang="zh-CN" altLang="zh-CN"/>
              <a:t>．动态电路分析。</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8">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58">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346075" y="863600"/>
            <a:ext cx="85344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7</a:t>
            </a:r>
            <a:r>
              <a:rPr lang="zh-CN" altLang="zh-CN"/>
              <a:t>．更换不同阻值的电阻采集多组实验数据的目的：</a:t>
            </a:r>
            <a:r>
              <a:rPr lang="en-US" altLang="zh-CN"/>
              <a:t>__________________</a:t>
            </a:r>
          </a:p>
          <a:p>
            <a:pPr eaLnBrk="1" hangingPunct="1"/>
            <a:r>
              <a:rPr lang="en-US" altLang="zh-CN"/>
              <a:t>_____</a:t>
            </a:r>
            <a:r>
              <a:rPr lang="zh-CN" altLang="zh-CN"/>
              <a:t>。</a:t>
            </a:r>
          </a:p>
          <a:p>
            <a:pPr eaLnBrk="1" hangingPunct="1"/>
            <a:r>
              <a:rPr lang="en-US" altLang="zh-CN"/>
              <a:t>8</a:t>
            </a:r>
            <a:r>
              <a:rPr lang="zh-CN" altLang="zh-CN"/>
              <a:t>．表格数据分析及处理。</a:t>
            </a:r>
          </a:p>
          <a:p>
            <a:pPr eaLnBrk="1" hangingPunct="1"/>
            <a:r>
              <a:rPr lang="en-US" altLang="zh-CN"/>
              <a:t>9</a:t>
            </a:r>
            <a:r>
              <a:rPr lang="zh-CN" altLang="zh-CN"/>
              <a:t>．</a:t>
            </a:r>
            <a:r>
              <a:rPr lang="en-US" altLang="zh-CN" i="1"/>
              <a:t>U</a:t>
            </a:r>
            <a:r>
              <a:rPr lang="en-US" altLang="zh-CN"/>
              <a:t>­</a:t>
            </a:r>
            <a:r>
              <a:rPr lang="en-US" altLang="zh-CN" i="1"/>
              <a:t>I</a:t>
            </a:r>
            <a:r>
              <a:rPr lang="zh-CN" altLang="zh-CN"/>
              <a:t>图象分析及处理。</a:t>
            </a:r>
          </a:p>
          <a:p>
            <a:pPr eaLnBrk="1" hangingPunct="1"/>
            <a:r>
              <a:rPr lang="en-US" altLang="zh-CN"/>
              <a:t>10</a:t>
            </a:r>
            <a:r>
              <a:rPr lang="zh-CN" altLang="zh-CN"/>
              <a:t>．电阻的计算。</a:t>
            </a:r>
          </a:p>
          <a:p>
            <a:pPr eaLnBrk="1" hangingPunct="1"/>
            <a:r>
              <a:rPr lang="en-US" altLang="zh-CN"/>
              <a:t>11</a:t>
            </a:r>
            <a:r>
              <a:rPr lang="zh-CN" altLang="zh-CN"/>
              <a:t>．改变定值电阻两端电压的其他方法：改变电源电压。</a:t>
            </a:r>
          </a:p>
          <a:p>
            <a:pPr eaLnBrk="1" hangingPunct="1"/>
            <a:r>
              <a:rPr lang="en-US" altLang="zh-CN"/>
              <a:t>12</a:t>
            </a:r>
            <a:r>
              <a:rPr lang="zh-CN" altLang="zh-CN"/>
              <a:t>．此实验装置还能完成的实验：</a:t>
            </a:r>
            <a:r>
              <a:rPr lang="en-US" altLang="zh-CN"/>
              <a:t>______________</a:t>
            </a:r>
            <a:r>
              <a:rPr lang="zh-CN" altLang="zh-CN"/>
              <a:t>。</a:t>
            </a:r>
          </a:p>
        </p:txBody>
      </p:sp>
      <p:sp>
        <p:nvSpPr>
          <p:cNvPr id="22531" name="矩形 2"/>
          <p:cNvSpPr>
            <a:spLocks noChangeArrowheads="1"/>
          </p:cNvSpPr>
          <p:nvPr/>
        </p:nvSpPr>
        <p:spPr bwMode="auto">
          <a:xfrm>
            <a:off x="6142038" y="808038"/>
            <a:ext cx="24844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使实验结论更具有普</a:t>
            </a:r>
            <a:endParaRPr lang="zh-CN" altLang="en-US"/>
          </a:p>
        </p:txBody>
      </p:sp>
      <p:sp>
        <p:nvSpPr>
          <p:cNvPr id="22532" name="矩形 3"/>
          <p:cNvSpPr>
            <a:spLocks noChangeArrowheads="1"/>
          </p:cNvSpPr>
          <p:nvPr/>
        </p:nvSpPr>
        <p:spPr bwMode="auto">
          <a:xfrm>
            <a:off x="382588" y="1289050"/>
            <a:ext cx="8239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遍性 </a:t>
            </a:r>
            <a:endParaRPr lang="zh-CN" altLang="en-US"/>
          </a:p>
        </p:txBody>
      </p:sp>
      <p:sp>
        <p:nvSpPr>
          <p:cNvPr id="22533" name="矩形 4"/>
          <p:cNvSpPr>
            <a:spLocks noChangeArrowheads="1"/>
          </p:cNvSpPr>
          <p:nvPr/>
        </p:nvSpPr>
        <p:spPr bwMode="auto">
          <a:xfrm>
            <a:off x="4314825" y="3552825"/>
            <a:ext cx="18462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伏安法测电阻 </a:t>
            </a:r>
            <a:endParaRPr lang="zh-CN" altLang="en-US"/>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346075" y="617538"/>
            <a:ext cx="8570913"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13</a:t>
            </a:r>
            <a:r>
              <a:rPr lang="zh-CN" altLang="zh-CN"/>
              <a:t>．实验中不能用小灯泡代替定值电阻进行探究的原因：</a:t>
            </a:r>
            <a:r>
              <a:rPr lang="en-US" altLang="zh-CN"/>
              <a:t>_____________</a:t>
            </a:r>
          </a:p>
          <a:p>
            <a:pPr eaLnBrk="1" hangingPunct="1"/>
            <a:r>
              <a:rPr lang="en-US" altLang="zh-CN"/>
              <a:t>_______________</a:t>
            </a:r>
            <a:r>
              <a:rPr lang="zh-CN" altLang="zh-CN"/>
              <a:t>。</a:t>
            </a:r>
          </a:p>
          <a:p>
            <a:pPr eaLnBrk="1" hangingPunct="1"/>
            <a:r>
              <a:rPr lang="en-US" altLang="zh-CN"/>
              <a:t>14</a:t>
            </a:r>
            <a:r>
              <a:rPr lang="zh-CN" altLang="zh-CN"/>
              <a:t>．实验得出</a:t>
            </a:r>
            <a:r>
              <a:rPr lang="en-US" altLang="zh-CN"/>
              <a:t>“</a:t>
            </a:r>
            <a:r>
              <a:rPr lang="zh-CN" altLang="zh-CN"/>
              <a:t>电阻一定时，电流随电压增大而减小</a:t>
            </a:r>
            <a:r>
              <a:rPr lang="en-US" altLang="zh-CN"/>
              <a:t>”</a:t>
            </a:r>
            <a:r>
              <a:rPr lang="zh-CN" altLang="zh-CN"/>
              <a:t>这一结论的原因：</a:t>
            </a:r>
            <a:endParaRPr lang="en-US" altLang="zh-CN"/>
          </a:p>
          <a:p>
            <a:pPr eaLnBrk="1" hangingPunct="1"/>
            <a:r>
              <a:rPr lang="zh-CN" altLang="zh-CN"/>
              <a:t>将电压表并联在了滑动变阻器两端。</a:t>
            </a:r>
            <a:endParaRPr lang="en-US" altLang="zh-CN"/>
          </a:p>
          <a:p>
            <a:pPr eaLnBrk="1" hangingPunct="1"/>
            <a:r>
              <a:rPr lang="zh-CN" altLang="zh-CN">
                <a:solidFill>
                  <a:srgbClr val="C00000"/>
                </a:solidFill>
              </a:rPr>
              <a:t>【实验结论】</a:t>
            </a:r>
          </a:p>
          <a:p>
            <a:pPr eaLnBrk="1" hangingPunct="1"/>
            <a:r>
              <a:rPr lang="zh-CN" altLang="zh-CN"/>
              <a:t>在电阻一定的情况下，通过导体的电流与导体两端的电压成正比。</a:t>
            </a:r>
          </a:p>
        </p:txBody>
      </p:sp>
      <p:sp>
        <p:nvSpPr>
          <p:cNvPr id="23555" name="矩形 2"/>
          <p:cNvSpPr>
            <a:spLocks noChangeArrowheads="1"/>
          </p:cNvSpPr>
          <p:nvPr/>
        </p:nvSpPr>
        <p:spPr bwMode="auto">
          <a:xfrm>
            <a:off x="6818313" y="563563"/>
            <a:ext cx="1717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灯丝电阻随温</a:t>
            </a:r>
            <a:endParaRPr lang="zh-CN" altLang="en-US"/>
          </a:p>
        </p:txBody>
      </p:sp>
      <p:sp>
        <p:nvSpPr>
          <p:cNvPr id="23556" name="矩形 3"/>
          <p:cNvSpPr>
            <a:spLocks noChangeArrowheads="1"/>
          </p:cNvSpPr>
          <p:nvPr/>
        </p:nvSpPr>
        <p:spPr bwMode="auto">
          <a:xfrm>
            <a:off x="409575" y="1038225"/>
            <a:ext cx="2101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度的升高而增大 </a:t>
            </a:r>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346075" y="762000"/>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a:t>
            </a:r>
            <a:r>
              <a:rPr lang="en-US" altLang="zh-CN"/>
              <a:t>(2015·</a:t>
            </a:r>
            <a:r>
              <a:rPr lang="zh-CN" altLang="zh-CN"/>
              <a:t>江西</a:t>
            </a:r>
            <a:r>
              <a:rPr lang="en-US" altLang="zh-CN"/>
              <a:t>)</a:t>
            </a:r>
            <a:r>
              <a:rPr lang="zh-CN" altLang="zh-CN"/>
              <a:t>探究电流与电压的关系</a:t>
            </a:r>
          </a:p>
          <a:p>
            <a:pPr eaLnBrk="1" hangingPunct="1"/>
            <a:r>
              <a:rPr lang="zh-CN" altLang="zh-CN">
                <a:solidFill>
                  <a:srgbClr val="C00000"/>
                </a:solidFill>
              </a:rPr>
              <a:t>【实验器材】</a:t>
            </a:r>
            <a:r>
              <a:rPr lang="zh-CN" altLang="zh-CN"/>
              <a:t> 电压表、电流表、三种不同规格的滑动变阻器</a:t>
            </a:r>
            <a:r>
              <a:rPr lang="en-US" altLang="zh-CN"/>
              <a:t>(A</a:t>
            </a:r>
            <a:r>
              <a:rPr lang="zh-CN" altLang="zh-CN"/>
              <a:t>：</a:t>
            </a:r>
            <a:r>
              <a:rPr lang="en-US" altLang="zh-CN"/>
              <a:t>“10 Ω</a:t>
            </a:r>
            <a:r>
              <a:rPr lang="zh-CN" altLang="zh-CN"/>
              <a:t>　</a:t>
            </a:r>
            <a:r>
              <a:rPr lang="en-US" altLang="zh-CN"/>
              <a:t>1.5 A”</a:t>
            </a:r>
            <a:r>
              <a:rPr lang="zh-CN" altLang="zh-CN"/>
              <a:t>、</a:t>
            </a:r>
            <a:r>
              <a:rPr lang="en-US" altLang="zh-CN"/>
              <a:t>B</a:t>
            </a:r>
            <a:r>
              <a:rPr lang="zh-CN" altLang="zh-CN"/>
              <a:t>：</a:t>
            </a:r>
            <a:r>
              <a:rPr lang="en-US" altLang="zh-CN"/>
              <a:t>“20 Ω</a:t>
            </a:r>
            <a:r>
              <a:rPr lang="zh-CN" altLang="zh-CN"/>
              <a:t>　</a:t>
            </a:r>
            <a:r>
              <a:rPr lang="en-US" altLang="zh-CN"/>
              <a:t>1 A”</a:t>
            </a:r>
            <a:r>
              <a:rPr lang="zh-CN" altLang="zh-CN"/>
              <a:t>、</a:t>
            </a:r>
            <a:r>
              <a:rPr lang="en-US" altLang="zh-CN"/>
              <a:t>C</a:t>
            </a:r>
            <a:r>
              <a:rPr lang="zh-CN" altLang="zh-CN"/>
              <a:t>：</a:t>
            </a:r>
            <a:r>
              <a:rPr lang="en-US" altLang="zh-CN"/>
              <a:t>“50 Ω</a:t>
            </a:r>
            <a:r>
              <a:rPr lang="zh-CN" altLang="zh-CN"/>
              <a:t>　</a:t>
            </a:r>
            <a:r>
              <a:rPr lang="en-US" altLang="zh-CN"/>
              <a:t>1 A”)</a:t>
            </a:r>
            <a:r>
              <a:rPr lang="zh-CN" altLang="zh-CN"/>
              <a:t>、开关、新干电池三节、定值电阻</a:t>
            </a:r>
            <a:r>
              <a:rPr lang="en-US" altLang="zh-CN" i="1"/>
              <a:t>R</a:t>
            </a:r>
            <a:r>
              <a:rPr lang="zh-CN" altLang="zh-CN"/>
              <a:t>＝</a:t>
            </a:r>
            <a:r>
              <a:rPr lang="en-US" altLang="zh-CN"/>
              <a:t>10 Ω</a:t>
            </a:r>
            <a:r>
              <a:rPr lang="zh-CN" altLang="zh-CN"/>
              <a:t>、导线若干。</a:t>
            </a:r>
          </a:p>
        </p:txBody>
      </p:sp>
      <p:pic>
        <p:nvPicPr>
          <p:cNvPr id="24579" name="Picture 1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31800" y="376238"/>
            <a:ext cx="62293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08288" y="2824163"/>
            <a:ext cx="26098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346075" y="484188"/>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【制订计划与设计实验】 </a:t>
            </a:r>
          </a:p>
          <a:p>
            <a:pPr eaLnBrk="1" hangingPunct="1"/>
            <a:r>
              <a:rPr lang="en-US" altLang="zh-CN"/>
              <a:t>(1)</a:t>
            </a:r>
            <a:r>
              <a:rPr lang="zh-CN" altLang="zh-CN"/>
              <a:t>请依照如图甲所示的电路图，用笔画线代替导线，将图乙中电路连接完整，要求滑动变阻器的滑片</a:t>
            </a:r>
            <a:r>
              <a:rPr lang="en-US" altLang="zh-CN" i="1"/>
              <a:t>P</a:t>
            </a:r>
            <a:r>
              <a:rPr lang="zh-CN" altLang="zh-CN"/>
              <a:t>向左滑动时，电流表示数变大，导线不能交叉。</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95550" y="2401888"/>
            <a:ext cx="2905125"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346075" y="617538"/>
            <a:ext cx="879792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闭合开关前，要将滑动变阻器滑片移至</a:t>
            </a:r>
            <a:r>
              <a:rPr lang="en-US" altLang="zh-CN"/>
              <a:t>____(</a:t>
            </a:r>
            <a:r>
              <a:rPr lang="zh-CN" altLang="zh-CN"/>
              <a:t>选填</a:t>
            </a:r>
            <a:r>
              <a:rPr lang="en-US" altLang="zh-CN"/>
              <a:t>“</a:t>
            </a:r>
            <a:r>
              <a:rPr lang="zh-CN" altLang="zh-CN"/>
              <a:t>左</a:t>
            </a:r>
            <a:r>
              <a:rPr lang="en-US" altLang="zh-CN"/>
              <a:t>”</a:t>
            </a:r>
            <a:r>
              <a:rPr lang="zh-CN" altLang="zh-CN"/>
              <a:t>或</a:t>
            </a:r>
            <a:r>
              <a:rPr lang="en-US" altLang="zh-CN"/>
              <a:t>“</a:t>
            </a:r>
            <a:r>
              <a:rPr lang="zh-CN" altLang="zh-CN"/>
              <a:t>右</a:t>
            </a:r>
            <a:r>
              <a:rPr lang="en-US" altLang="zh-CN"/>
              <a:t>”)</a:t>
            </a:r>
            <a:r>
              <a:rPr lang="zh-CN" altLang="zh-CN"/>
              <a:t>端，</a:t>
            </a:r>
            <a:endParaRPr lang="en-US" altLang="zh-CN"/>
          </a:p>
          <a:p>
            <a:pPr eaLnBrk="1" hangingPunct="1"/>
            <a:r>
              <a:rPr lang="zh-CN" altLang="zh-CN"/>
              <a:t>选样做可以起到</a:t>
            </a:r>
            <a:r>
              <a:rPr lang="en-US" altLang="zh-CN"/>
              <a:t>__________</a:t>
            </a:r>
            <a:r>
              <a:rPr lang="zh-CN" altLang="zh-CN"/>
              <a:t>的作用；此实验中滑动变阻器的另一个作用是</a:t>
            </a:r>
            <a:endParaRPr lang="en-US" altLang="zh-CN"/>
          </a:p>
          <a:p>
            <a:pPr eaLnBrk="1" hangingPunct="1"/>
            <a:r>
              <a:rPr lang="en-US" altLang="zh-CN"/>
              <a:t>“</a:t>
            </a:r>
            <a:r>
              <a:rPr lang="zh-CN" altLang="zh-CN"/>
              <a:t>改变定值电阻两端的电压</a:t>
            </a:r>
            <a:r>
              <a:rPr lang="en-US" altLang="zh-CN"/>
              <a:t>”</a:t>
            </a:r>
            <a:r>
              <a:rPr lang="zh-CN" altLang="zh-CN"/>
              <a:t>，请你写出一种不用滑动变阻器也可以</a:t>
            </a:r>
            <a:r>
              <a:rPr lang="en-US" altLang="zh-CN"/>
              <a:t>“</a:t>
            </a:r>
            <a:r>
              <a:rPr lang="zh-CN" altLang="zh-CN"/>
              <a:t>改</a:t>
            </a:r>
            <a:endParaRPr lang="en-US" altLang="zh-CN"/>
          </a:p>
          <a:p>
            <a:pPr eaLnBrk="1" hangingPunct="1"/>
            <a:r>
              <a:rPr lang="zh-CN" altLang="zh-CN"/>
              <a:t>变定值电阻两端电压</a:t>
            </a:r>
            <a:r>
              <a:rPr lang="en-US" altLang="zh-CN"/>
              <a:t>”</a:t>
            </a:r>
            <a:r>
              <a:rPr lang="zh-CN" altLang="zh-CN"/>
              <a:t>的方法：</a:t>
            </a:r>
            <a:r>
              <a:rPr lang="en-US" altLang="zh-CN"/>
              <a:t>______________</a:t>
            </a:r>
            <a:r>
              <a:rPr lang="zh-CN" altLang="zh-CN"/>
              <a:t>。</a:t>
            </a:r>
            <a:endParaRPr lang="en-US" altLang="zh-CN"/>
          </a:p>
          <a:p>
            <a:pPr eaLnBrk="1" hangingPunct="1"/>
            <a:r>
              <a:rPr lang="zh-CN" altLang="zh-CN">
                <a:solidFill>
                  <a:srgbClr val="C00000"/>
                </a:solidFill>
              </a:rPr>
              <a:t>【进行实验与收集证据】</a:t>
            </a:r>
            <a:r>
              <a:rPr lang="zh-CN" altLang="zh-CN"/>
              <a:t> </a:t>
            </a:r>
          </a:p>
          <a:p>
            <a:pPr eaLnBrk="1" hangingPunct="1"/>
            <a:r>
              <a:rPr lang="en-US" altLang="zh-CN"/>
              <a:t>(1)</a:t>
            </a:r>
            <a:r>
              <a:rPr lang="zh-CN" altLang="zh-CN"/>
              <a:t>小莲按要求正确连接电路，且电路元件完好，实验过程中，发现电压</a:t>
            </a:r>
            <a:endParaRPr lang="en-US" altLang="zh-CN"/>
          </a:p>
          <a:p>
            <a:pPr eaLnBrk="1" hangingPunct="1"/>
            <a:r>
              <a:rPr lang="zh-CN" altLang="zh-CN"/>
              <a:t>表指针偏转到满刻度外的位置，其原因可能是</a:t>
            </a:r>
            <a:r>
              <a:rPr lang="en-US" altLang="zh-CN"/>
              <a:t>_______________________</a:t>
            </a:r>
          </a:p>
          <a:p>
            <a:pPr eaLnBrk="1" hangingPunct="1"/>
            <a:r>
              <a:rPr lang="en-US" altLang="zh-CN"/>
              <a:t>_____________________________</a:t>
            </a:r>
            <a:r>
              <a:rPr lang="zh-CN" altLang="zh-CN"/>
              <a:t>。</a:t>
            </a:r>
            <a:r>
              <a:rPr lang="en-US" altLang="zh-CN"/>
              <a:t>(</a:t>
            </a:r>
            <a:r>
              <a:rPr lang="zh-CN" altLang="zh-CN"/>
              <a:t>任意写出一个</a:t>
            </a:r>
            <a:r>
              <a:rPr lang="en-US" altLang="zh-CN"/>
              <a:t>)</a:t>
            </a:r>
          </a:p>
        </p:txBody>
      </p:sp>
      <p:sp>
        <p:nvSpPr>
          <p:cNvPr id="3" name="矩形 2"/>
          <p:cNvSpPr>
            <a:spLocks noChangeArrowheads="1"/>
          </p:cNvSpPr>
          <p:nvPr/>
        </p:nvSpPr>
        <p:spPr bwMode="auto">
          <a:xfrm>
            <a:off x="5265738" y="600075"/>
            <a:ext cx="4429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右</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2344738" y="1038225"/>
            <a:ext cx="12176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保护电路</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4097338" y="1951038"/>
            <a:ext cx="18637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改变电源电压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5564188" y="3338513"/>
            <a:ext cx="30241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滑动变阻器接入电路中的</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460375" y="3776663"/>
            <a:ext cx="392906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阻值过小</a:t>
            </a:r>
            <a:r>
              <a:rPr lang="en-US" altLang="zh-CN">
                <a:solidFill>
                  <a:srgbClr val="C00000"/>
                </a:solidFill>
                <a:latin typeface="楷体_GB2312" panose="02010609030101010101" pitchFamily="49" charset="-122"/>
                <a:ea typeface="楷体_GB2312" panose="02010609030101010101" pitchFamily="49" charset="-122"/>
              </a:rPr>
              <a:t>(</a:t>
            </a:r>
            <a:r>
              <a:rPr lang="zh-CN" altLang="zh-CN">
                <a:solidFill>
                  <a:srgbClr val="C00000"/>
                </a:solidFill>
                <a:latin typeface="楷体_GB2312" panose="02010609030101010101" pitchFamily="49" charset="-122"/>
                <a:ea typeface="楷体_GB2312" panose="02010609030101010101" pitchFamily="49" charset="-122"/>
              </a:rPr>
              <a:t>或电压表的量程过小</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457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578">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57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578">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after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346075" y="447675"/>
            <a:ext cx="8607425"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小莲在实验中通过调节滑动变阻器滑片测出通过电阻</a:t>
            </a:r>
            <a:r>
              <a:rPr lang="en-US" altLang="zh-CN" i="1"/>
              <a:t>R</a:t>
            </a:r>
            <a:r>
              <a:rPr lang="zh-CN" altLang="zh-CN"/>
              <a:t>的不同电流和对</a:t>
            </a:r>
            <a:endParaRPr lang="en-US" altLang="zh-CN"/>
          </a:p>
          <a:p>
            <a:pPr eaLnBrk="1" hangingPunct="1"/>
            <a:r>
              <a:rPr lang="zh-CN" altLang="zh-CN"/>
              <a:t>应的电压值。如下表所示：</a:t>
            </a:r>
            <a:endParaRPr lang="en-US" altLang="zh-CN"/>
          </a:p>
          <a:p>
            <a:pPr eaLnBrk="1" hangingPunct="1"/>
            <a:endParaRPr lang="en-US" altLang="zh-CN"/>
          </a:p>
          <a:p>
            <a:pPr eaLnBrk="1" hangingPunct="1"/>
            <a:endParaRPr lang="en-US" altLang="zh-CN"/>
          </a:p>
          <a:p>
            <a:pPr eaLnBrk="1" hangingPunct="1"/>
            <a:r>
              <a:rPr lang="zh-CN" altLang="zh-CN"/>
              <a:t>要测出表格中的实验数据，实验时所用的滑动变阻器规格为</a:t>
            </a:r>
            <a:r>
              <a:rPr lang="en-US" altLang="zh-CN" u="sng"/>
              <a:t>____</a:t>
            </a:r>
            <a:r>
              <a:rPr lang="en-US" altLang="zh-CN"/>
              <a:t>(</a:t>
            </a:r>
            <a:r>
              <a:rPr lang="zh-CN" altLang="zh-CN"/>
              <a:t>选填规</a:t>
            </a:r>
            <a:endParaRPr lang="en-US" altLang="zh-CN"/>
          </a:p>
          <a:p>
            <a:pPr eaLnBrk="1" hangingPunct="1"/>
            <a:r>
              <a:rPr lang="zh-CN" altLang="zh-CN"/>
              <a:t>格的编号即可</a:t>
            </a:r>
            <a:r>
              <a:rPr lang="en-US" altLang="zh-CN"/>
              <a:t>)</a:t>
            </a:r>
            <a:r>
              <a:rPr lang="zh-CN" altLang="zh-CN"/>
              <a:t>。</a:t>
            </a:r>
          </a:p>
          <a:p>
            <a:pPr eaLnBrk="1" hangingPunct="1"/>
            <a:r>
              <a:rPr lang="zh-CN" altLang="zh-CN">
                <a:solidFill>
                  <a:srgbClr val="C00000"/>
                </a:solidFill>
              </a:rPr>
              <a:t>【实验结论】</a:t>
            </a:r>
            <a:r>
              <a:rPr lang="zh-CN" altLang="zh-CN"/>
              <a:t> </a:t>
            </a:r>
          </a:p>
          <a:p>
            <a:pPr eaLnBrk="1" hangingPunct="1"/>
            <a:r>
              <a:rPr lang="zh-CN" altLang="zh-CN"/>
              <a:t>通过上表中的数据，我们可以得出：</a:t>
            </a:r>
            <a:r>
              <a:rPr lang="en-US" altLang="zh-CN"/>
              <a:t>_______________________________</a:t>
            </a:r>
          </a:p>
          <a:p>
            <a:pPr eaLnBrk="1" hangingPunct="1"/>
            <a:r>
              <a:rPr lang="en-US" altLang="zh-CN"/>
              <a:t>______________________</a:t>
            </a:r>
            <a:r>
              <a:rPr lang="zh-CN" altLang="zh-CN"/>
              <a:t>。</a:t>
            </a:r>
          </a:p>
        </p:txBody>
      </p:sp>
      <p:pic>
        <p:nvPicPr>
          <p:cNvPr id="27651"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27200" y="1465263"/>
            <a:ext cx="50768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a:spLocks noChangeArrowheads="1"/>
          </p:cNvSpPr>
          <p:nvPr/>
        </p:nvSpPr>
        <p:spPr bwMode="auto">
          <a:xfrm>
            <a:off x="7164388" y="2243138"/>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C</a:t>
            </a:r>
          </a:p>
        </p:txBody>
      </p:sp>
      <p:sp>
        <p:nvSpPr>
          <p:cNvPr id="5" name="矩形 4"/>
          <p:cNvSpPr>
            <a:spLocks noChangeArrowheads="1"/>
          </p:cNvSpPr>
          <p:nvPr/>
        </p:nvSpPr>
        <p:spPr bwMode="auto">
          <a:xfrm>
            <a:off x="4532313" y="3587750"/>
            <a:ext cx="40560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在电阻一定时，通过导体的电流与</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482600" y="4068763"/>
            <a:ext cx="28956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导体两端的电压成正比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60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2">
                                            <p:txEl>
                                              <p:pRg st="8" end="8"/>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346075" y="-3175"/>
            <a:ext cx="8389938"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zh-CN">
                <a:latin typeface="黑体" panose="02010609060101010101" pitchFamily="49" charset="-122"/>
                <a:ea typeface="黑体" panose="02010609060101010101" pitchFamily="49" charset="-122"/>
              </a:rPr>
              <a:t>补充设问</a:t>
            </a:r>
          </a:p>
        </p:txBody>
      </p:sp>
      <p:sp>
        <p:nvSpPr>
          <p:cNvPr id="28675" name="TextBox 1"/>
          <p:cNvSpPr txBox="1">
            <a:spLocks noChangeArrowheads="1"/>
          </p:cNvSpPr>
          <p:nvPr/>
        </p:nvSpPr>
        <p:spPr bwMode="auto">
          <a:xfrm>
            <a:off x="250825" y="511175"/>
            <a:ext cx="8702675"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【交流与反思】</a:t>
            </a:r>
          </a:p>
          <a:p>
            <a:pPr eaLnBrk="1" hangingPunct="1"/>
            <a:r>
              <a:rPr lang="en-US" altLang="zh-CN"/>
              <a:t>(1)</a:t>
            </a:r>
            <a:r>
              <a:rPr lang="zh-CN" altLang="zh-CN"/>
              <a:t>小莲认为将定值电阻换成小灯泡也能得出电流与导体两端电压的规律，</a:t>
            </a:r>
            <a:endParaRPr lang="en-US" altLang="zh-CN"/>
          </a:p>
          <a:p>
            <a:pPr eaLnBrk="1" hangingPunct="1"/>
            <a:r>
              <a:rPr lang="zh-CN" altLang="zh-CN"/>
              <a:t>他的说法</a:t>
            </a:r>
            <a:r>
              <a:rPr lang="en-US" altLang="zh-CN"/>
              <a:t>_______(</a:t>
            </a:r>
            <a:r>
              <a:rPr lang="zh-CN" altLang="zh-CN"/>
              <a:t>选填</a:t>
            </a:r>
            <a:r>
              <a:rPr lang="en-US" altLang="zh-CN"/>
              <a:t>“</a:t>
            </a:r>
            <a:r>
              <a:rPr lang="zh-CN" altLang="zh-CN"/>
              <a:t>正确</a:t>
            </a:r>
            <a:r>
              <a:rPr lang="en-US" altLang="zh-CN"/>
              <a:t>”</a:t>
            </a:r>
            <a:r>
              <a:rPr lang="zh-CN" altLang="zh-CN"/>
              <a:t>或</a:t>
            </a:r>
            <a:r>
              <a:rPr lang="en-US" altLang="zh-CN"/>
              <a:t>“</a:t>
            </a:r>
            <a:r>
              <a:rPr lang="zh-CN" altLang="zh-CN"/>
              <a:t>错误</a:t>
            </a:r>
            <a:r>
              <a:rPr lang="en-US" altLang="zh-CN"/>
              <a:t>”)</a:t>
            </a:r>
            <a:r>
              <a:rPr lang="zh-CN" altLang="zh-CN"/>
              <a:t>，原因是</a:t>
            </a:r>
            <a:r>
              <a:rPr lang="en-US" altLang="zh-CN"/>
              <a:t>_________________</a:t>
            </a:r>
          </a:p>
          <a:p>
            <a:pPr eaLnBrk="1" hangingPunct="1"/>
            <a:r>
              <a:rPr lang="en-US" altLang="zh-CN"/>
              <a:t>_____________</a:t>
            </a:r>
            <a:r>
              <a:rPr lang="zh-CN" altLang="zh-CN"/>
              <a:t>。</a:t>
            </a:r>
          </a:p>
          <a:p>
            <a:pPr eaLnBrk="1" hangingPunct="1"/>
            <a:r>
              <a:rPr lang="en-US" altLang="zh-CN"/>
              <a:t>(2)</a:t>
            </a:r>
            <a:r>
              <a:rPr lang="zh-CN" altLang="zh-CN"/>
              <a:t>小莲进行了多次实验后，根据实验数据绘制了定值电阻的电流随电压</a:t>
            </a:r>
            <a:endParaRPr lang="en-US" altLang="zh-CN"/>
          </a:p>
          <a:p>
            <a:pPr eaLnBrk="1" hangingPunct="1"/>
            <a:r>
              <a:rPr lang="zh-CN" altLang="zh-CN"/>
              <a:t>变化的图象</a:t>
            </a:r>
            <a:r>
              <a:rPr lang="en-US" altLang="zh-CN"/>
              <a:t>(</a:t>
            </a:r>
            <a:r>
              <a:rPr lang="zh-CN" altLang="zh-CN"/>
              <a:t>如图所示</a:t>
            </a:r>
            <a:r>
              <a:rPr lang="en-US" altLang="zh-CN"/>
              <a:t>)</a:t>
            </a:r>
            <a:r>
              <a:rPr lang="zh-CN" altLang="zh-CN"/>
              <a:t>，正确的图象是</a:t>
            </a:r>
            <a:r>
              <a:rPr lang="en-US" altLang="zh-CN"/>
              <a:t>____(</a:t>
            </a:r>
            <a:r>
              <a:rPr lang="zh-CN" altLang="zh-CN"/>
              <a:t>选填</a:t>
            </a:r>
            <a:r>
              <a:rPr lang="en-US" altLang="zh-CN"/>
              <a:t>“A”“B”</a:t>
            </a:r>
            <a:r>
              <a:rPr lang="zh-CN" altLang="zh-CN"/>
              <a:t>或</a:t>
            </a:r>
            <a:r>
              <a:rPr lang="en-US" altLang="zh-CN"/>
              <a:t>“C”)</a:t>
            </a:r>
            <a:r>
              <a:rPr lang="zh-CN" altLang="zh-CN"/>
              <a:t>。</a:t>
            </a:r>
          </a:p>
        </p:txBody>
      </p:sp>
      <p:pic>
        <p:nvPicPr>
          <p:cNvPr id="28676"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68538" y="3333750"/>
            <a:ext cx="4267200"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1468438" y="1404938"/>
            <a:ext cx="8302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错误</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6375400" y="1374775"/>
            <a:ext cx="22494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灯丝的电阻随温度</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336550" y="1849438"/>
            <a:ext cx="18637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的升高而增大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4827588" y="2762250"/>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323850" y="649288"/>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探究电流与电阻的关系</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pic>
        <p:nvPicPr>
          <p:cNvPr id="29699" name="Picture 29"/>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9750" y="808038"/>
            <a:ext cx="109378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TextBox 1"/>
          <p:cNvSpPr txBox="1">
            <a:spLocks noChangeArrowheads="1"/>
          </p:cNvSpPr>
          <p:nvPr/>
        </p:nvSpPr>
        <p:spPr bwMode="auto">
          <a:xfrm>
            <a:off x="358775" y="1239838"/>
            <a:ext cx="83899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【设计和进行实验】</a:t>
            </a:r>
          </a:p>
          <a:p>
            <a:pPr eaLnBrk="1" hangingPunct="1"/>
            <a:r>
              <a:rPr lang="en-US" altLang="zh-CN"/>
              <a:t>1</a:t>
            </a:r>
            <a:r>
              <a:rPr lang="zh-CN" altLang="zh-CN"/>
              <a:t>．实验电路图及实物图</a:t>
            </a:r>
          </a:p>
        </p:txBody>
      </p:sp>
      <p:pic>
        <p:nvPicPr>
          <p:cNvPr id="2765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95513" y="2319338"/>
            <a:ext cx="441007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Lst>
  </p:timing>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142875" y="942975"/>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            欧姆定律</a:t>
            </a:r>
          </a:p>
        </p:txBody>
      </p:sp>
      <p:pic>
        <p:nvPicPr>
          <p:cNvPr id="12291" name="Picture 19"/>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238" y="1071563"/>
            <a:ext cx="11430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Box 1"/>
          <p:cNvSpPr txBox="1">
            <a:spLocks noChangeArrowheads="1"/>
          </p:cNvSpPr>
          <p:nvPr/>
        </p:nvSpPr>
        <p:spPr bwMode="auto">
          <a:xfrm>
            <a:off x="373063" y="1366838"/>
            <a:ext cx="8580437"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1</a:t>
            </a:r>
            <a:r>
              <a:rPr lang="zh-CN" altLang="en-US"/>
              <a:t>．内容：导体中的电流，跟导体两端的电压成①</a:t>
            </a:r>
            <a:r>
              <a:rPr lang="zh-CN" altLang="en-US" u="sng"/>
              <a:t> </a:t>
            </a:r>
            <a:r>
              <a:rPr lang="en-US" altLang="zh-CN" u="sng"/>
              <a:t>     </a:t>
            </a:r>
            <a:r>
              <a:rPr lang="zh-CN" altLang="en-US"/>
              <a:t>，跟导体的电阻</a:t>
            </a:r>
            <a:endParaRPr lang="en-US" altLang="zh-CN"/>
          </a:p>
          <a:p>
            <a:pPr eaLnBrk="1" hangingPunct="1"/>
            <a:r>
              <a:rPr lang="zh-CN" altLang="en-US"/>
              <a:t>成②</a:t>
            </a:r>
            <a:r>
              <a:rPr lang="zh-CN" altLang="en-US" u="sng"/>
              <a:t> </a:t>
            </a:r>
            <a:r>
              <a:rPr lang="en-US" altLang="zh-CN" u="sng"/>
              <a:t>     </a:t>
            </a:r>
            <a:r>
              <a:rPr lang="zh-CN" altLang="en-US"/>
              <a:t>。</a:t>
            </a:r>
          </a:p>
          <a:p>
            <a:pPr eaLnBrk="1" hangingPunct="1"/>
            <a:r>
              <a:rPr lang="zh-CN" altLang="zh-CN"/>
              <a:t>2</a:t>
            </a:r>
            <a:r>
              <a:rPr lang="zh-CN" altLang="en-US"/>
              <a:t>．公式：①</a:t>
            </a:r>
            <a:r>
              <a:rPr lang="zh-CN" altLang="en-US" u="sng"/>
              <a:t> </a:t>
            </a:r>
            <a:r>
              <a:rPr lang="en-US" altLang="zh-CN" u="sng"/>
              <a:t>      </a:t>
            </a:r>
            <a:r>
              <a:rPr lang="zh-CN" altLang="en-US"/>
              <a:t>。变形公式：②</a:t>
            </a:r>
            <a:r>
              <a:rPr lang="zh-CN" altLang="en-US" u="sng"/>
              <a:t> </a:t>
            </a:r>
            <a:r>
              <a:rPr lang="en-US" altLang="zh-CN" u="sng"/>
              <a:t>      </a:t>
            </a:r>
            <a:r>
              <a:rPr lang="zh-CN" altLang="en-US"/>
              <a:t>，③</a:t>
            </a:r>
            <a:r>
              <a:rPr lang="zh-CN" altLang="en-US" u="sng"/>
              <a:t> </a:t>
            </a:r>
            <a:r>
              <a:rPr lang="en-US" altLang="zh-CN" u="sng"/>
              <a:t>       </a:t>
            </a:r>
            <a:r>
              <a:rPr lang="zh-CN" altLang="en-US"/>
              <a:t>。</a:t>
            </a:r>
          </a:p>
          <a:p>
            <a:pPr eaLnBrk="1" hangingPunct="1"/>
            <a:r>
              <a:rPr lang="zh-CN" altLang="zh-CN"/>
              <a:t>3</a:t>
            </a:r>
            <a:r>
              <a:rPr lang="zh-CN" altLang="en-US"/>
              <a:t>．使用范围：同时性、同段性。</a:t>
            </a:r>
          </a:p>
        </p:txBody>
      </p:sp>
      <p:sp>
        <p:nvSpPr>
          <p:cNvPr id="5" name="矩形 4"/>
          <p:cNvSpPr>
            <a:spLocks noChangeArrowheads="1"/>
          </p:cNvSpPr>
          <p:nvPr/>
        </p:nvSpPr>
        <p:spPr bwMode="auto">
          <a:xfrm>
            <a:off x="6026150" y="13303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正比</a:t>
            </a:r>
          </a:p>
        </p:txBody>
      </p:sp>
      <p:sp>
        <p:nvSpPr>
          <p:cNvPr id="6" name="矩形 5"/>
          <p:cNvSpPr>
            <a:spLocks noChangeArrowheads="1"/>
          </p:cNvSpPr>
          <p:nvPr/>
        </p:nvSpPr>
        <p:spPr bwMode="auto">
          <a:xfrm>
            <a:off x="993775" y="1798638"/>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反比</a:t>
            </a:r>
          </a:p>
        </p:txBody>
      </p:sp>
      <p:sp>
        <p:nvSpPr>
          <p:cNvPr id="7" name="矩形 6"/>
          <p:cNvSpPr>
            <a:spLocks noChangeArrowheads="1"/>
          </p:cNvSpPr>
          <p:nvPr/>
        </p:nvSpPr>
        <p:spPr bwMode="auto">
          <a:xfrm>
            <a:off x="6092825" y="2235200"/>
            <a:ext cx="954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i="1">
                <a:solidFill>
                  <a:srgbClr val="C00000"/>
                </a:solidFill>
                <a:latin typeface="楷体_GB2312" panose="02010609030101010101" pitchFamily="49" charset="-122"/>
                <a:ea typeface="楷体_GB2312" panose="02010609030101010101" pitchFamily="49" charset="-122"/>
              </a:rPr>
              <a:t>U</a:t>
            </a:r>
            <a:r>
              <a:rPr lang="zh-CN" altLang="en-US">
                <a:solidFill>
                  <a:srgbClr val="C00000"/>
                </a:solidFill>
                <a:latin typeface="楷体_GB2312" panose="02010609030101010101" pitchFamily="49" charset="-122"/>
                <a:ea typeface="楷体_GB2312" panose="02010609030101010101" pitchFamily="49" charset="-122"/>
              </a:rPr>
              <a:t>＝</a:t>
            </a:r>
            <a:r>
              <a:rPr lang="zh-CN" altLang="zh-CN" i="1">
                <a:solidFill>
                  <a:srgbClr val="C00000"/>
                </a:solidFill>
                <a:latin typeface="楷体_GB2312" panose="02010609030101010101" pitchFamily="49" charset="-122"/>
                <a:ea typeface="楷体_GB2312" panose="02010609030101010101" pitchFamily="49" charset="-122"/>
              </a:rPr>
              <a:t>IR</a:t>
            </a:r>
            <a:r>
              <a:rPr lang="zh-CN"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graphicFrame>
        <p:nvGraphicFramePr>
          <p:cNvPr id="10" name="Object 10"/>
          <p:cNvGraphicFramePr>
            <a:graphicFrameLocks noChangeAspect="1"/>
          </p:cNvGraphicFramePr>
          <p:nvPr/>
        </p:nvGraphicFramePr>
        <p:xfrm>
          <a:off x="2016125" y="2170113"/>
          <a:ext cx="511175" cy="511175"/>
        </p:xfrm>
        <a:graphic>
          <a:graphicData uri="http://schemas.openxmlformats.org/presentationml/2006/ole">
            <mc:AlternateContent xmlns:mc="http://schemas.openxmlformats.org/markup-compatibility/2006">
              <mc:Choice xmlns:v="urn:schemas-microsoft-com:vml" Requires="v">
                <p:oleObj spid="_x0000_s1044" name="Equation" r:id="rId4" imgW="393700" imgH="393700" progId="Equation.DSMT4">
                  <p:embed/>
                </p:oleObj>
              </mc:Choice>
              <mc:Fallback>
                <p:oleObj name="Equation" r:id="rId4" imgW="393700" imgH="3937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2016125" y="2170113"/>
                        <a:ext cx="511175" cy="511175"/>
                      </a:xfrm>
                      <a:prstGeom prst="rect">
                        <a:avLst/>
                      </a:prstGeom>
                      <a:noFill/>
                      <a:ln>
                        <a:noFill/>
                      </a:ln>
                      <a:effectLst/>
                    </p:spPr>
                  </p:pic>
                </p:oleObj>
              </mc:Fallback>
            </mc:AlternateContent>
          </a:graphicData>
        </a:graphic>
      </p:graphicFrame>
      <p:graphicFrame>
        <p:nvGraphicFramePr>
          <p:cNvPr id="11" name="Object 10"/>
          <p:cNvGraphicFramePr>
            <a:graphicFrameLocks noChangeAspect="1"/>
          </p:cNvGraphicFramePr>
          <p:nvPr/>
        </p:nvGraphicFramePr>
        <p:xfrm>
          <a:off x="4689475" y="2170113"/>
          <a:ext cx="576263" cy="511175"/>
        </p:xfrm>
        <a:graphic>
          <a:graphicData uri="http://schemas.openxmlformats.org/presentationml/2006/ole">
            <mc:AlternateContent xmlns:mc="http://schemas.openxmlformats.org/markup-compatibility/2006">
              <mc:Choice xmlns:v="urn:schemas-microsoft-com:vml" Requires="v">
                <p:oleObj spid="_x0000_s1045" name="Equation" r:id="rId6" imgW="444500" imgH="393700" progId="Equation.DSMT4">
                  <p:embed/>
                </p:oleObj>
              </mc:Choice>
              <mc:Fallback>
                <p:oleObj name="Equation" r:id="rId6" imgW="444500" imgH="393700" progId="Equation.DSMT4">
                  <p:embed/>
                  <p:pic>
                    <p:nvPicPr>
                      <p:cNvPr id="0" name="OLE substitute image"/>
                      <p:cNvPicPr/>
                      <p:nvPr/>
                    </p:nvPicPr>
                    <p:blipFill>
                      <a:blip r:embed="rId7">
                        <a:extLst>
                          <a:ext uri="{28A0092B-C50C-407E-A947-70E740481C1C}">
                            <a14:useLocalDpi xmlns:a14="http://schemas.microsoft.com/office/drawing/2010/main" val="0"/>
                          </a:ext>
                        </a:extLst>
                      </a:blip>
                      <a:stretch>
                        <a:fillRect/>
                      </a:stretch>
                    </p:blipFill>
                    <p:spPr>
                      <a:xfrm>
                        <a:off x="4689475" y="2170113"/>
                        <a:ext cx="576263" cy="511175"/>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346075" y="555625"/>
            <a:ext cx="8680450"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．滑动变阻器的作用</a:t>
            </a:r>
          </a:p>
          <a:p>
            <a:pPr eaLnBrk="1" hangingPunct="1"/>
            <a:r>
              <a:rPr lang="en-US" altLang="zh-CN"/>
              <a:t>(1)</a:t>
            </a:r>
            <a:r>
              <a:rPr lang="zh-CN" altLang="zh-CN"/>
              <a:t>保护电路；</a:t>
            </a:r>
          </a:p>
          <a:p>
            <a:pPr eaLnBrk="1" hangingPunct="1"/>
            <a:r>
              <a:rPr lang="en-US" altLang="zh-CN"/>
              <a:t>(2)</a:t>
            </a:r>
            <a:r>
              <a:rPr lang="zh-CN" altLang="zh-CN"/>
              <a:t>使定值电阻两端电压保持不变。</a:t>
            </a:r>
          </a:p>
          <a:p>
            <a:pPr eaLnBrk="1" hangingPunct="1"/>
            <a:r>
              <a:rPr lang="en-US" altLang="zh-CN"/>
              <a:t>3</a:t>
            </a:r>
            <a:r>
              <a:rPr lang="zh-CN" altLang="zh-CN"/>
              <a:t>．控制变量法的应用：控制定值电阻两端电压不变，改变定值电阻的阻</a:t>
            </a:r>
            <a:endParaRPr lang="zh-CN" altLang="en-US"/>
          </a:p>
          <a:p>
            <a:pPr eaLnBrk="1" hangingPunct="1"/>
            <a:r>
              <a:rPr lang="zh-CN" altLang="zh-CN"/>
              <a:t>值。</a:t>
            </a:r>
          </a:p>
          <a:p>
            <a:pPr eaLnBrk="1" hangingPunct="1"/>
            <a:r>
              <a:rPr lang="zh-CN" altLang="zh-CN">
                <a:solidFill>
                  <a:srgbClr val="C00000"/>
                </a:solidFill>
              </a:rPr>
              <a:t>【实验分析】</a:t>
            </a:r>
          </a:p>
          <a:p>
            <a:pPr eaLnBrk="1" hangingPunct="1"/>
            <a:r>
              <a:rPr lang="en-US" altLang="zh-CN"/>
              <a:t>4</a:t>
            </a:r>
            <a:r>
              <a:rPr lang="zh-CN" altLang="zh-CN"/>
              <a:t>．更换大阻值电阻后滑动变阻器滑片移动方向的判断：移动方向应使滑</a:t>
            </a:r>
            <a:endParaRPr lang="en-US" altLang="zh-CN"/>
          </a:p>
          <a:p>
            <a:pPr eaLnBrk="1" hangingPunct="1"/>
            <a:r>
              <a:rPr lang="zh-CN" altLang="zh-CN"/>
              <a:t>动变阻器接入电路中的阻值</a:t>
            </a:r>
            <a:r>
              <a:rPr lang="en-US" altLang="zh-CN"/>
              <a:t>_____</a:t>
            </a:r>
            <a:r>
              <a:rPr lang="zh-CN" altLang="zh-CN"/>
              <a:t>，保证</a:t>
            </a:r>
            <a:r>
              <a:rPr lang="en-US" altLang="zh-CN"/>
              <a:t>________________________</a:t>
            </a:r>
            <a:r>
              <a:rPr lang="zh-CN" altLang="zh-CN"/>
              <a:t>不变。</a:t>
            </a:r>
          </a:p>
        </p:txBody>
      </p:sp>
      <p:sp>
        <p:nvSpPr>
          <p:cNvPr id="3" name="矩形 2"/>
          <p:cNvSpPr>
            <a:spLocks noChangeArrowheads="1"/>
          </p:cNvSpPr>
          <p:nvPr/>
        </p:nvSpPr>
        <p:spPr bwMode="auto">
          <a:xfrm>
            <a:off x="3513138" y="3751263"/>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变大</a:t>
            </a:r>
            <a:endParaRPr lang="zh-CN" altLang="en-US"/>
          </a:p>
        </p:txBody>
      </p:sp>
      <p:sp>
        <p:nvSpPr>
          <p:cNvPr id="4" name="矩形 3"/>
          <p:cNvSpPr>
            <a:spLocks noChangeArrowheads="1"/>
          </p:cNvSpPr>
          <p:nvPr/>
        </p:nvSpPr>
        <p:spPr bwMode="auto">
          <a:xfrm>
            <a:off x="4960938" y="3714750"/>
            <a:ext cx="3124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定值电阻两端的电压保持 </a:t>
            </a:r>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674">
                                            <p:txEl>
                                              <p:pRg st="7" end="7"/>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346075" y="950913"/>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5</a:t>
            </a:r>
            <a:r>
              <a:rPr lang="zh-CN" altLang="zh-CN"/>
              <a:t>．接入电路中定值电阻最大阻值确定：根据</a:t>
            </a:r>
            <a:r>
              <a:rPr lang="en-US" altLang="zh-CN"/>
              <a:t>          </a:t>
            </a:r>
            <a:r>
              <a:rPr lang="zh-CN" altLang="zh-CN"/>
              <a:t>得出定值电阻的最大值</a:t>
            </a:r>
            <a:r>
              <a:rPr lang="en-US" altLang="zh-CN" i="1"/>
              <a:t>R</a:t>
            </a:r>
            <a:r>
              <a:rPr lang="en-US" altLang="zh-CN" baseline="-25000"/>
              <a:t>max</a:t>
            </a:r>
            <a:r>
              <a:rPr lang="zh-CN" altLang="zh-CN"/>
              <a:t>。</a:t>
            </a:r>
          </a:p>
          <a:p>
            <a:pPr eaLnBrk="1" hangingPunct="1"/>
            <a:r>
              <a:rPr lang="en-US" altLang="zh-CN"/>
              <a:t>6</a:t>
            </a:r>
            <a:r>
              <a:rPr lang="zh-CN" altLang="zh-CN"/>
              <a:t>．补充实验步骤。</a:t>
            </a:r>
          </a:p>
          <a:p>
            <a:pPr eaLnBrk="1" hangingPunct="1"/>
            <a:r>
              <a:rPr lang="en-US" altLang="zh-CN"/>
              <a:t>7</a:t>
            </a:r>
            <a:r>
              <a:rPr lang="zh-CN" altLang="zh-CN"/>
              <a:t>．分析实验数据得出结论。</a:t>
            </a:r>
          </a:p>
          <a:p>
            <a:pPr eaLnBrk="1" hangingPunct="1"/>
            <a:r>
              <a:rPr lang="zh-CN" altLang="zh-CN">
                <a:solidFill>
                  <a:srgbClr val="C00000"/>
                </a:solidFill>
              </a:rPr>
              <a:t>【实验结论】</a:t>
            </a:r>
          </a:p>
          <a:p>
            <a:pPr eaLnBrk="1" hangingPunct="1"/>
            <a:r>
              <a:rPr lang="zh-CN" altLang="zh-CN"/>
              <a:t>在电压一定的情况下，通过导体的电流与导体的电阻成反比。</a:t>
            </a:r>
          </a:p>
        </p:txBody>
      </p:sp>
      <p:graphicFrame>
        <p:nvGraphicFramePr>
          <p:cNvPr id="31747" name="Object 3"/>
          <p:cNvGraphicFramePr>
            <a:graphicFrameLocks noChangeAspect="1"/>
          </p:cNvGraphicFramePr>
          <p:nvPr/>
        </p:nvGraphicFramePr>
        <p:xfrm>
          <a:off x="5521325" y="979488"/>
          <a:ext cx="1143000" cy="555625"/>
        </p:xfrm>
        <a:graphic>
          <a:graphicData uri="http://schemas.openxmlformats.org/presentationml/2006/ole">
            <mc:AlternateContent xmlns:mc="http://schemas.openxmlformats.org/markup-compatibility/2006">
              <mc:Choice xmlns:v="urn:schemas-microsoft-com:vml" Requires="v">
                <p:oleObj spid="_x0000_s4099" name="Equation" r:id="rId3" imgW="914400" imgH="444500" progId="Equation.DSMT4">
                  <p:embed/>
                </p:oleObj>
              </mc:Choice>
              <mc:Fallback>
                <p:oleObj name="Equation" r:id="rId3" imgW="914400" imgH="4445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5521325" y="979488"/>
                        <a:ext cx="1143000" cy="555625"/>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46075" y="946150"/>
            <a:ext cx="838993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．小彬在探究电流与电阻的关系的实验中，他设计了如图甲所示的实验装置，其具体操作如下：</a:t>
            </a:r>
            <a:endParaRPr lang="en-US" altLang="zh-CN"/>
          </a:p>
          <a:p>
            <a:pPr eaLnBrk="1" hangingPunct="1"/>
            <a:endParaRPr lang="en-US" altLang="zh-CN"/>
          </a:p>
          <a:p>
            <a:pPr eaLnBrk="1" hangingPunct="1"/>
            <a:endParaRPr lang="en-US" altLang="zh-CN"/>
          </a:p>
          <a:p>
            <a:pPr eaLnBrk="1" hangingPunct="1"/>
            <a:endParaRPr lang="en-US" altLang="zh-CN"/>
          </a:p>
          <a:p>
            <a:pPr eaLnBrk="1" hangingPunct="1"/>
            <a:endParaRPr lang="zh-CN" altLang="zh-CN"/>
          </a:p>
          <a:p>
            <a:pPr eaLnBrk="1" hangingPunct="1"/>
            <a:r>
              <a:rPr lang="zh-CN" altLang="zh-CN">
                <a:solidFill>
                  <a:srgbClr val="C00000"/>
                </a:solidFill>
              </a:rPr>
              <a:t>【实验器材】</a:t>
            </a:r>
            <a:r>
              <a:rPr lang="zh-CN" altLang="zh-CN"/>
              <a:t> 电压恒为</a:t>
            </a:r>
            <a:r>
              <a:rPr lang="en-US" altLang="zh-CN"/>
              <a:t>3 V</a:t>
            </a:r>
            <a:r>
              <a:rPr lang="zh-CN" altLang="zh-CN"/>
              <a:t>的电源，标有</a:t>
            </a:r>
            <a:r>
              <a:rPr lang="en-US" altLang="zh-CN"/>
              <a:t>“20 Ω</a:t>
            </a:r>
            <a:r>
              <a:rPr lang="zh-CN" altLang="zh-CN"/>
              <a:t>　</a:t>
            </a:r>
            <a:r>
              <a:rPr lang="en-US" altLang="zh-CN"/>
              <a:t>2 A”</a:t>
            </a:r>
            <a:r>
              <a:rPr lang="zh-CN" altLang="zh-CN"/>
              <a:t>字样的滑动变阻器，阻值分别为</a:t>
            </a:r>
            <a:r>
              <a:rPr lang="en-US" altLang="zh-CN"/>
              <a:t>5 Ω</a:t>
            </a:r>
            <a:r>
              <a:rPr lang="zh-CN" altLang="zh-CN"/>
              <a:t>、</a:t>
            </a:r>
            <a:r>
              <a:rPr lang="en-US" altLang="zh-CN"/>
              <a:t>10 Ω</a:t>
            </a:r>
            <a:r>
              <a:rPr lang="zh-CN" altLang="zh-CN"/>
              <a:t>、</a:t>
            </a:r>
            <a:r>
              <a:rPr lang="en-US" altLang="zh-CN"/>
              <a:t>20 Ω</a:t>
            </a:r>
            <a:r>
              <a:rPr lang="zh-CN" altLang="zh-CN"/>
              <a:t>、</a:t>
            </a:r>
            <a:r>
              <a:rPr lang="en-US" altLang="zh-CN"/>
              <a:t>40 Ω</a:t>
            </a:r>
            <a:r>
              <a:rPr lang="zh-CN" altLang="zh-CN"/>
              <a:t>的定值电阻各一个。</a:t>
            </a:r>
            <a:endParaRPr lang="en-US" altLang="zh-CN"/>
          </a:p>
        </p:txBody>
      </p:sp>
      <p:pic>
        <p:nvPicPr>
          <p:cNvPr id="32771" name="Picture 1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31800" y="376238"/>
            <a:ext cx="62293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312988" y="1841500"/>
            <a:ext cx="44862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482600" y="127000"/>
            <a:ext cx="86614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【设计实验与进行实验】 </a:t>
            </a:r>
          </a:p>
          <a:p>
            <a:pPr eaLnBrk="1" hangingPunct="1"/>
            <a:r>
              <a:rPr lang="en-US" altLang="zh-CN"/>
              <a:t>(1)</a:t>
            </a:r>
            <a:r>
              <a:rPr lang="zh-CN" altLang="zh-CN"/>
              <a:t>小哲帮小彬检查时发现连线不对，而且只要改接一根导线就可以了，</a:t>
            </a:r>
            <a:endParaRPr lang="en-US" altLang="zh-CN"/>
          </a:p>
          <a:p>
            <a:pPr eaLnBrk="1" hangingPunct="1"/>
            <a:r>
              <a:rPr lang="zh-CN" altLang="zh-CN"/>
              <a:t>请你把接错的那根导线找出来，打上</a:t>
            </a:r>
            <a:r>
              <a:rPr lang="en-US" altLang="zh-CN"/>
              <a:t>“×”</a:t>
            </a:r>
            <a:r>
              <a:rPr lang="zh-CN" altLang="zh-CN"/>
              <a:t>，再用笔画线把它改到正确的</a:t>
            </a:r>
            <a:endParaRPr lang="en-US" altLang="zh-CN"/>
          </a:p>
          <a:p>
            <a:pPr eaLnBrk="1" hangingPunct="1"/>
            <a:r>
              <a:rPr lang="zh-CN" altLang="zh-CN"/>
              <a:t>位置上</a:t>
            </a:r>
            <a:r>
              <a:rPr lang="en-US" altLang="zh-CN"/>
              <a:t>(</a:t>
            </a:r>
            <a:r>
              <a:rPr lang="zh-CN" altLang="zh-CN"/>
              <a:t>导线不允许交叉</a:t>
            </a:r>
            <a:r>
              <a:rPr lang="en-US" altLang="zh-CN"/>
              <a:t>)</a:t>
            </a:r>
            <a:r>
              <a:rPr lang="zh-CN" altLang="zh-CN"/>
              <a:t>。</a:t>
            </a:r>
            <a:endParaRPr lang="en-US" altLang="zh-CN"/>
          </a:p>
          <a:p>
            <a:pPr eaLnBrk="1" hangingPunct="1"/>
            <a:r>
              <a:rPr lang="en-US" altLang="zh-CN"/>
              <a:t>(2)</a:t>
            </a:r>
            <a:r>
              <a:rPr lang="zh-CN" altLang="zh-CN"/>
              <a:t>电路改正以后，小彬实验时发现电流表示数为</a:t>
            </a:r>
            <a:r>
              <a:rPr lang="en-US" altLang="zh-CN"/>
              <a:t>0</a:t>
            </a:r>
            <a:r>
              <a:rPr lang="zh-CN" altLang="zh-CN"/>
              <a:t>，电压表示数接近</a:t>
            </a:r>
            <a:r>
              <a:rPr lang="en-US" altLang="zh-CN"/>
              <a:t>3 V</a:t>
            </a:r>
            <a:r>
              <a:rPr lang="zh-CN" altLang="zh-CN"/>
              <a:t>，</a:t>
            </a:r>
            <a:endParaRPr lang="en-US" altLang="zh-CN"/>
          </a:p>
          <a:p>
            <a:pPr eaLnBrk="1" hangingPunct="1"/>
            <a:r>
              <a:rPr lang="zh-CN" altLang="zh-CN"/>
              <a:t>经检查导线均完好且接触良好，则电路发生的故障可能是</a:t>
            </a:r>
            <a:r>
              <a:rPr lang="en-US" altLang="zh-CN"/>
              <a:t>____________</a:t>
            </a:r>
          </a:p>
          <a:p>
            <a:pPr eaLnBrk="1" hangingPunct="1"/>
            <a:r>
              <a:rPr lang="en-US" altLang="zh-CN"/>
              <a:t>___</a:t>
            </a:r>
            <a:r>
              <a:rPr lang="zh-CN" altLang="zh-CN"/>
              <a:t>。</a:t>
            </a:r>
          </a:p>
          <a:p>
            <a:pPr eaLnBrk="1" hangingPunct="1"/>
            <a:r>
              <a:rPr lang="en-US" altLang="zh-CN"/>
              <a:t>(3)</a:t>
            </a:r>
            <a:r>
              <a:rPr lang="zh-CN" altLang="zh-CN"/>
              <a:t>排除故障后，如果他们先用</a:t>
            </a:r>
            <a:r>
              <a:rPr lang="en-US" altLang="zh-CN"/>
              <a:t>5 Ω</a:t>
            </a:r>
            <a:r>
              <a:rPr lang="zh-CN" altLang="zh-CN"/>
              <a:t>的电阻做实验，闭合开关，调节滑动</a:t>
            </a:r>
            <a:endParaRPr lang="en-US" altLang="zh-CN"/>
          </a:p>
          <a:p>
            <a:pPr eaLnBrk="1" hangingPunct="1"/>
            <a:r>
              <a:rPr lang="zh-CN" altLang="zh-CN"/>
              <a:t>变阻器的滑片</a:t>
            </a:r>
            <a:r>
              <a:rPr lang="en-US" altLang="zh-CN" i="1"/>
              <a:t>P</a:t>
            </a:r>
            <a:r>
              <a:rPr lang="zh-CN" altLang="zh-CN"/>
              <a:t>，使电压表的示数达到某一值时，电流表的示数如图乙所</a:t>
            </a:r>
            <a:endParaRPr lang="en-US" altLang="zh-CN"/>
          </a:p>
          <a:p>
            <a:pPr eaLnBrk="1" hangingPunct="1"/>
            <a:r>
              <a:rPr lang="zh-CN" altLang="zh-CN"/>
              <a:t>示，此时电路中的电流为</a:t>
            </a:r>
            <a:r>
              <a:rPr lang="en-US" altLang="zh-CN"/>
              <a:t>______A</a:t>
            </a:r>
            <a:r>
              <a:rPr lang="zh-CN" altLang="zh-CN"/>
              <a:t>。</a:t>
            </a:r>
          </a:p>
        </p:txBody>
      </p:sp>
      <p:sp>
        <p:nvSpPr>
          <p:cNvPr id="4" name="矩形 3"/>
          <p:cNvSpPr>
            <a:spLocks noChangeArrowheads="1"/>
          </p:cNvSpPr>
          <p:nvPr/>
        </p:nvSpPr>
        <p:spPr bwMode="auto">
          <a:xfrm>
            <a:off x="6981825" y="2389188"/>
            <a:ext cx="1838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定值电阻</a:t>
            </a:r>
            <a:r>
              <a:rPr lang="en-US" altLang="zh-CN" i="1">
                <a:solidFill>
                  <a:srgbClr val="C00000"/>
                </a:solidFill>
                <a:latin typeface="楷体_GB2312" panose="02010609030101010101" pitchFamily="49" charset="-122"/>
                <a:ea typeface="楷体_GB2312" panose="02010609030101010101" pitchFamily="49" charset="-122"/>
              </a:rPr>
              <a:t>R</a:t>
            </a:r>
            <a:r>
              <a:rPr lang="zh-CN" altLang="zh-CN">
                <a:solidFill>
                  <a:srgbClr val="C00000"/>
                </a:solidFill>
                <a:latin typeface="楷体_GB2312" panose="02010609030101010101" pitchFamily="49" charset="-122"/>
                <a:ea typeface="楷体_GB2312" panose="02010609030101010101" pitchFamily="49" charset="-122"/>
              </a:rPr>
              <a:t>断</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592138" y="2820988"/>
            <a:ext cx="4429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路</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3394075" y="4208463"/>
            <a:ext cx="8080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0.36</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346075" y="88900"/>
            <a:ext cx="8389938" cy="278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zh-CN"/>
              <a:t>如果他们用</a:t>
            </a:r>
            <a:r>
              <a:rPr lang="en-US" altLang="zh-CN"/>
              <a:t>5 Ω</a:t>
            </a:r>
            <a:r>
              <a:rPr lang="zh-CN" altLang="zh-CN"/>
              <a:t>的电阻做实验时，滑动变阻器的滑片</a:t>
            </a:r>
            <a:r>
              <a:rPr lang="en-US" altLang="zh-CN" i="1"/>
              <a:t>P</a:t>
            </a:r>
            <a:r>
              <a:rPr lang="zh-CN" altLang="zh-CN"/>
              <a:t>刚好在图甲所示位置，接下来把</a:t>
            </a:r>
            <a:r>
              <a:rPr lang="en-US" altLang="zh-CN"/>
              <a:t>5 Ω</a:t>
            </a:r>
            <a:r>
              <a:rPr lang="zh-CN" altLang="zh-CN"/>
              <a:t>换成</a:t>
            </a:r>
            <a:r>
              <a:rPr lang="en-US" altLang="zh-CN"/>
              <a:t>10 Ω</a:t>
            </a:r>
            <a:r>
              <a:rPr lang="zh-CN" altLang="zh-CN"/>
              <a:t>电阻后，闭合开关，为保持电压表的示数不变，应将滑动变阻器的滑片</a:t>
            </a:r>
            <a:r>
              <a:rPr lang="en-US" altLang="zh-CN" i="1"/>
              <a:t>P</a:t>
            </a:r>
            <a:r>
              <a:rPr lang="zh-CN" altLang="zh-CN"/>
              <a:t>向</a:t>
            </a:r>
            <a:r>
              <a:rPr lang="en-US" altLang="zh-CN"/>
              <a:t>____(</a:t>
            </a:r>
            <a:r>
              <a:rPr lang="zh-CN" altLang="zh-CN"/>
              <a:t>选填</a:t>
            </a:r>
            <a:r>
              <a:rPr lang="en-US" altLang="zh-CN"/>
              <a:t>“</a:t>
            </a:r>
            <a:r>
              <a:rPr lang="zh-CN" altLang="zh-CN"/>
              <a:t>左</a:t>
            </a:r>
            <a:r>
              <a:rPr lang="en-US" altLang="zh-CN"/>
              <a:t>”</a:t>
            </a:r>
            <a:r>
              <a:rPr lang="zh-CN" altLang="zh-CN"/>
              <a:t>或</a:t>
            </a:r>
            <a:r>
              <a:rPr lang="en-US" altLang="zh-CN"/>
              <a:t>“</a:t>
            </a:r>
            <a:r>
              <a:rPr lang="zh-CN" altLang="zh-CN"/>
              <a:t>右</a:t>
            </a:r>
            <a:r>
              <a:rPr lang="en-US" altLang="zh-CN"/>
              <a:t>”)</a:t>
            </a:r>
            <a:r>
              <a:rPr lang="zh-CN" altLang="zh-CN"/>
              <a:t>端移动。</a:t>
            </a:r>
          </a:p>
          <a:p>
            <a:pPr eaLnBrk="1" hangingPunct="1"/>
            <a:r>
              <a:rPr lang="en-US" altLang="zh-CN"/>
              <a:t>(5)</a:t>
            </a:r>
            <a:r>
              <a:rPr lang="zh-CN" altLang="zh-CN"/>
              <a:t>再将</a:t>
            </a:r>
            <a:r>
              <a:rPr lang="en-US" altLang="zh-CN"/>
              <a:t>10 Ω</a:t>
            </a:r>
            <a:r>
              <a:rPr lang="zh-CN" altLang="zh-CN"/>
              <a:t>定值电阻换成</a:t>
            </a:r>
            <a:r>
              <a:rPr lang="en-US" altLang="zh-CN"/>
              <a:t>20 Ω</a:t>
            </a:r>
            <a:r>
              <a:rPr lang="zh-CN" altLang="zh-CN"/>
              <a:t>定值电阻，重复以上步骤。实验记录的多组数据如下表所示，分析数据可得出结论：当电压一定时，通过导体中的电流与导体的电阻成</a:t>
            </a:r>
            <a:r>
              <a:rPr lang="en-US" altLang="zh-CN"/>
              <a:t>____</a:t>
            </a:r>
            <a:r>
              <a:rPr lang="zh-CN" altLang="zh-CN"/>
              <a:t>比。</a:t>
            </a:r>
          </a:p>
        </p:txBody>
      </p:sp>
      <p:sp>
        <p:nvSpPr>
          <p:cNvPr id="4" name="矩形 3"/>
          <p:cNvSpPr>
            <a:spLocks noChangeArrowheads="1"/>
          </p:cNvSpPr>
          <p:nvPr/>
        </p:nvSpPr>
        <p:spPr bwMode="auto">
          <a:xfrm>
            <a:off x="4170363" y="998538"/>
            <a:ext cx="4429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左</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3070225" y="2319338"/>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反</a:t>
            </a:r>
            <a:endParaRPr lang="zh-CN" altLang="en-US">
              <a:solidFill>
                <a:srgbClr val="C00000"/>
              </a:solidFill>
              <a:latin typeface="楷体_GB2312" panose="02010609030101010101" pitchFamily="49" charset="-122"/>
              <a:ea typeface="楷体_GB2312" panose="02010609030101010101" pitchFamily="49" charset="-122"/>
            </a:endParaRPr>
          </a:p>
        </p:txBody>
      </p:sp>
      <p:graphicFrame>
        <p:nvGraphicFramePr>
          <p:cNvPr id="34855" name="Group 39"/>
          <p:cNvGraphicFramePr>
            <a:graphicFrameLocks noGrp="1"/>
          </p:cNvGraphicFramePr>
          <p:nvPr/>
        </p:nvGraphicFramePr>
        <p:xfrm>
          <a:off x="1008063" y="2971800"/>
          <a:ext cx="6926262" cy="2011576"/>
        </p:xfrm>
        <a:graphic>
          <a:graphicData uri="http://schemas.openxmlformats.org/drawingml/2006/table">
            <a:tbl>
              <a:tblPr/>
              <a:tblGrid>
                <a:gridCol w="1333500"/>
                <a:gridCol w="2706687"/>
                <a:gridCol w="2886075"/>
              </a:tblGrid>
              <a:tr h="322263">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实验次数</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定值电阻</a:t>
                      </a: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l-GR"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Ω</a:t>
                      </a:r>
                      <a:endParaRPr kumimoji="0" lang="el-GR" altLang="zh-CN" sz="1800" b="1" i="0" u="none" strike="noStrike" cap="none" normalizeH="0" baseline="0" smtClean="0">
                        <a:ln>
                          <a:noFill/>
                        </a:ln>
                        <a:solidFill>
                          <a:srgbClr val="000000"/>
                        </a:solidFill>
                        <a:effectLst/>
                        <a:latin typeface="等线"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电流表示数</a:t>
                      </a: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a:t>
                      </a:r>
                      <a:endPar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63">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1</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5</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63">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2</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10</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0.18</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2263">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20</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just" defTabSz="514350">
                        <a:lnSpc>
                          <a:spcPct val="110000"/>
                        </a:lnSpc>
                        <a:spcBef>
                          <a:spcPts val="900"/>
                        </a:spcBef>
                        <a:buClr>
                          <a:schemeClr val="accent1"/>
                        </a:buClr>
                        <a:buSzPct val="60000"/>
                        <a:buFont typeface="Wingdings" panose="05000000000000000000" pitchFamily="2" charset="2"/>
                        <a:defRPr sz="2800">
                          <a:solidFill>
                            <a:schemeClr val="accent1"/>
                          </a:solidFill>
                          <a:latin typeface="幼圆" panose="02010509060101010101" pitchFamily="49" charset="-122"/>
                          <a:ea typeface="幼圆" panose="02010509060101010101" pitchFamily="49" charset="-122"/>
                        </a:defRPr>
                      </a:lvl1pPr>
                      <a:lvl2pPr marL="257175" algn="just" defTabSz="51435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indent="459105"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514350" rtl="0" eaLnBrk="1" fontAlgn="base" latinLnBrk="0" hangingPunct="1">
                        <a:lnSpc>
                          <a:spcPct val="150000"/>
                        </a:lnSpc>
                        <a:spcBef>
                          <a:spcPct val="0"/>
                        </a:spcBef>
                        <a:spcAft>
                          <a:spcPct val="0"/>
                        </a:spcAft>
                        <a:buClrTx/>
                        <a:buSzTx/>
                        <a:buFontTx/>
                        <a:buNone/>
                      </a:pPr>
                      <a:r>
                        <a:rPr kumimoji="0" lang="en-US" altLang="zh-CN"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0.09</a:t>
                      </a:r>
                      <a:endParaRPr kumimoji="0" lang="zh-CN" altLang="en-US" sz="18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Courier New" panose="02070309020205020404" pitchFamily="49" charset="0"/>
                      </a:endParaRPr>
                    </a:p>
                  </a:txBody>
                  <a:tcPr marL="68579" marR="68579" marT="45707" marB="45707" anchor="ctr" horzOverflow="overflow">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5842" name="TextBox 1"/>
          <p:cNvSpPr txBox="1">
            <a:spLocks noChangeArrowheads="1"/>
          </p:cNvSpPr>
          <p:nvPr/>
        </p:nvSpPr>
        <p:spPr bwMode="auto">
          <a:xfrm>
            <a:off x="346075" y="1276350"/>
            <a:ext cx="8797925" cy="140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(6)</a:t>
            </a:r>
            <a:r>
              <a:rPr lang="zh-CN" altLang="zh-CN"/>
              <a:t>小彬同学换用</a:t>
            </a:r>
            <a:r>
              <a:rPr lang="en-US" altLang="zh-CN"/>
              <a:t>40 Ω</a:t>
            </a:r>
            <a:r>
              <a:rPr lang="zh-CN" altLang="zh-CN"/>
              <a:t>的定值电阻接着进行上述实验，请判断他能否顺利</a:t>
            </a:r>
            <a:endParaRPr lang="en-US" altLang="zh-CN"/>
          </a:p>
          <a:p>
            <a:pPr eaLnBrk="1" hangingPunct="1"/>
            <a:r>
              <a:rPr lang="zh-CN" altLang="zh-CN"/>
              <a:t>完成并说明理由</a:t>
            </a:r>
            <a:r>
              <a:rPr lang="en-US" altLang="zh-CN"/>
              <a:t>__________________________________________________</a:t>
            </a:r>
          </a:p>
          <a:p>
            <a:pPr eaLnBrk="1" hangingPunct="1"/>
            <a:r>
              <a:rPr lang="en-US" altLang="zh-CN"/>
              <a:t>____________</a:t>
            </a:r>
            <a:r>
              <a:rPr lang="zh-CN" altLang="zh-CN"/>
              <a:t>。</a:t>
            </a:r>
          </a:p>
        </p:txBody>
      </p:sp>
      <p:sp>
        <p:nvSpPr>
          <p:cNvPr id="3" name="矩形 2"/>
          <p:cNvSpPr>
            <a:spLocks noChangeArrowheads="1"/>
          </p:cNvSpPr>
          <p:nvPr/>
        </p:nvSpPr>
        <p:spPr bwMode="auto">
          <a:xfrm>
            <a:off x="2308225" y="1695450"/>
            <a:ext cx="65722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不能，滑动变阻器的最大阻值太小，无法使电压表的示</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350838" y="2133600"/>
            <a:ext cx="21399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达到</a:t>
            </a:r>
            <a:r>
              <a:rPr lang="en-US" altLang="zh-CN">
                <a:solidFill>
                  <a:srgbClr val="C00000"/>
                </a:solidFill>
                <a:latin typeface="楷体_GB2312" panose="02010609030101010101" pitchFamily="49" charset="-122"/>
                <a:ea typeface="楷体_GB2312" panose="02010609030101010101" pitchFamily="49" charset="-122"/>
              </a:rPr>
              <a:t>1.8 V </a:t>
            </a:r>
            <a:r>
              <a:rPr lang="zh-CN" altLang="zh-CN">
                <a:solidFill>
                  <a:srgbClr val="C00000"/>
                </a:solidFill>
                <a:latin typeface="楷体_GB2312" panose="02010609030101010101" pitchFamily="49" charset="-122"/>
                <a:ea typeface="楷体_GB2312" panose="02010609030101010101" pitchFamily="49" charset="-122"/>
              </a:rPr>
              <a:t>数</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6866" name="TextBox 1"/>
          <p:cNvSpPr txBox="1">
            <a:spLocks noChangeArrowheads="1"/>
          </p:cNvSpPr>
          <p:nvPr/>
        </p:nvSpPr>
        <p:spPr bwMode="auto">
          <a:xfrm>
            <a:off x="346075" y="381000"/>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r>
              <a:rPr lang="zh-CN" altLang="zh-CN">
                <a:latin typeface="黑体" panose="02010609060101010101" pitchFamily="49" charset="-122"/>
                <a:ea typeface="黑体" panose="02010609060101010101" pitchFamily="49" charset="-122"/>
              </a:rPr>
              <a:t>补充设问</a:t>
            </a:r>
          </a:p>
        </p:txBody>
      </p:sp>
      <p:sp>
        <p:nvSpPr>
          <p:cNvPr id="36867" name="TextBox 1"/>
          <p:cNvSpPr txBox="1">
            <a:spLocks noChangeArrowheads="1"/>
          </p:cNvSpPr>
          <p:nvPr/>
        </p:nvSpPr>
        <p:spPr bwMode="auto">
          <a:xfrm>
            <a:off x="358775" y="801688"/>
            <a:ext cx="8389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【实验拓展】</a:t>
            </a:r>
            <a:r>
              <a:rPr lang="en-US" altLang="zh-CN"/>
              <a:t>(2012·</a:t>
            </a:r>
            <a:r>
              <a:rPr lang="zh-CN" altLang="zh-CN"/>
              <a:t>江西节选</a:t>
            </a:r>
            <a:r>
              <a:rPr lang="en-US" altLang="zh-CN"/>
              <a:t>)</a:t>
            </a:r>
            <a:r>
              <a:rPr lang="zh-CN" altLang="zh-CN"/>
              <a:t>小英同学探究</a:t>
            </a:r>
            <a:r>
              <a:rPr lang="en-US" altLang="zh-CN"/>
              <a:t>“</a:t>
            </a:r>
            <a:r>
              <a:rPr lang="zh-CN" altLang="zh-CN"/>
              <a:t>导体的电流与电阻的关系</a:t>
            </a:r>
            <a:r>
              <a:rPr lang="en-US" altLang="zh-CN"/>
              <a:t>”</a:t>
            </a:r>
            <a:r>
              <a:rPr lang="zh-CN" altLang="zh-CN"/>
              <a:t>时，进行创新实验，除了与原有实验所必需的器材相同外，没领电压表，而是多领了一只电流表，并设计出如图丙所示的电路图进行实验。</a:t>
            </a:r>
          </a:p>
        </p:txBody>
      </p:sp>
      <p:pic>
        <p:nvPicPr>
          <p:cNvPr id="36868"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21038" y="2316163"/>
            <a:ext cx="26765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346075" y="1111250"/>
            <a:ext cx="83899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连接电路，调节滑动变阻器将电流表</a:t>
            </a:r>
            <a:r>
              <a:rPr lang="en-US" altLang="zh-CN"/>
              <a:t>A</a:t>
            </a:r>
            <a:r>
              <a:rPr lang="en-US" altLang="zh-CN" baseline="-25000"/>
              <a:t>1</a:t>
            </a:r>
            <a:r>
              <a:rPr lang="zh-CN" altLang="zh-CN"/>
              <a:t>与</a:t>
            </a:r>
            <a:r>
              <a:rPr lang="en-US" altLang="zh-CN"/>
              <a:t>A</a:t>
            </a:r>
            <a:r>
              <a:rPr lang="en-US" altLang="zh-CN" baseline="-25000"/>
              <a:t>2</a:t>
            </a:r>
            <a:r>
              <a:rPr lang="zh-CN" altLang="zh-CN"/>
              <a:t>的示数分别记为</a:t>
            </a:r>
            <a:r>
              <a:rPr lang="en-US" altLang="zh-CN" i="1"/>
              <a:t>I</a:t>
            </a:r>
            <a:r>
              <a:rPr lang="en-US" altLang="zh-CN" baseline="-25000"/>
              <a:t>1</a:t>
            </a:r>
            <a:r>
              <a:rPr lang="zh-CN" altLang="zh-CN"/>
              <a:t>和</a:t>
            </a:r>
            <a:r>
              <a:rPr lang="en-US" altLang="zh-CN" i="1"/>
              <a:t>I</a:t>
            </a:r>
            <a:r>
              <a:rPr lang="en-US" altLang="zh-CN" baseline="-25000"/>
              <a:t>2</a:t>
            </a:r>
            <a:r>
              <a:rPr lang="zh-CN" altLang="zh-CN"/>
              <a:t>；</a:t>
            </a:r>
          </a:p>
          <a:p>
            <a:pPr eaLnBrk="1" hangingPunct="1"/>
            <a:r>
              <a:rPr lang="en-US" altLang="zh-CN"/>
              <a:t>(2)</a:t>
            </a:r>
            <a:r>
              <a:rPr lang="zh-CN" altLang="zh-CN"/>
              <a:t>把定值电阻</a:t>
            </a:r>
            <a:r>
              <a:rPr lang="en-US" altLang="zh-CN" i="1"/>
              <a:t>R</a:t>
            </a:r>
            <a:r>
              <a:rPr lang="en-US" altLang="zh-CN" baseline="-25000"/>
              <a:t>2</a:t>
            </a:r>
            <a:r>
              <a:rPr lang="zh-CN" altLang="zh-CN"/>
              <a:t>换成</a:t>
            </a:r>
            <a:r>
              <a:rPr lang="en-US" altLang="zh-CN" i="1"/>
              <a:t>R</a:t>
            </a:r>
            <a:r>
              <a:rPr lang="en-US" altLang="zh-CN" baseline="-25000"/>
              <a:t>3</a:t>
            </a:r>
            <a:r>
              <a:rPr lang="zh-CN" altLang="zh-CN"/>
              <a:t>，调节滑动变阻器使电流表</a:t>
            </a:r>
            <a:r>
              <a:rPr lang="en-US" altLang="zh-CN"/>
              <a:t>A</a:t>
            </a:r>
            <a:r>
              <a:rPr lang="en-US" altLang="zh-CN" baseline="-25000"/>
              <a:t>1</a:t>
            </a:r>
            <a:r>
              <a:rPr lang="zh-CN" altLang="zh-CN"/>
              <a:t>的示数为</a:t>
            </a:r>
            <a:r>
              <a:rPr lang="en-US" altLang="zh-CN" u="sng"/>
              <a:t>    </a:t>
            </a:r>
            <a:r>
              <a:rPr lang="zh-CN" altLang="zh-CN"/>
              <a:t>时，</a:t>
            </a:r>
            <a:endParaRPr lang="zh-CN" altLang="en-US"/>
          </a:p>
          <a:p>
            <a:pPr eaLnBrk="1" hangingPunct="1"/>
            <a:r>
              <a:rPr lang="en-US" altLang="zh-CN" i="1"/>
              <a:t>R</a:t>
            </a:r>
            <a:r>
              <a:rPr lang="en-US" altLang="zh-CN" baseline="-25000"/>
              <a:t>3</a:t>
            </a:r>
            <a:r>
              <a:rPr lang="zh-CN" altLang="zh-CN"/>
              <a:t>两端的</a:t>
            </a:r>
            <a:r>
              <a:rPr lang="en-US" altLang="zh-CN"/>
              <a:t>_____</a:t>
            </a:r>
            <a:r>
              <a:rPr lang="zh-CN" altLang="zh-CN"/>
              <a:t>不变，记录此时电流表的示数为</a:t>
            </a:r>
            <a:r>
              <a:rPr lang="en-US" altLang="zh-CN" i="1"/>
              <a:t>I</a:t>
            </a:r>
            <a:r>
              <a:rPr lang="en-US" altLang="zh-CN" baseline="-25000"/>
              <a:t>3</a:t>
            </a:r>
            <a:r>
              <a:rPr lang="zh-CN" altLang="zh-CN"/>
              <a:t>；</a:t>
            </a:r>
            <a:endParaRPr lang="en-US" altLang="zh-CN"/>
          </a:p>
          <a:p>
            <a:pPr eaLnBrk="1" hangingPunct="1"/>
            <a:r>
              <a:rPr lang="en-US" altLang="zh-CN"/>
              <a:t>(3)</a:t>
            </a:r>
            <a:r>
              <a:rPr lang="zh-CN" altLang="zh-CN"/>
              <a:t>再把</a:t>
            </a:r>
            <a:r>
              <a:rPr lang="en-US" altLang="zh-CN" i="1"/>
              <a:t>R</a:t>
            </a:r>
            <a:r>
              <a:rPr lang="en-US" altLang="zh-CN" baseline="-25000"/>
              <a:t>3</a:t>
            </a:r>
            <a:r>
              <a:rPr lang="zh-CN" altLang="zh-CN"/>
              <a:t>换成</a:t>
            </a:r>
            <a:r>
              <a:rPr lang="en-US" altLang="zh-CN" i="1"/>
              <a:t>R</a:t>
            </a:r>
            <a:r>
              <a:rPr lang="en-US" altLang="zh-CN" baseline="-25000"/>
              <a:t>4</a:t>
            </a:r>
            <a:r>
              <a:rPr lang="zh-CN" altLang="zh-CN"/>
              <a:t>，重复上一步骤进行实验；</a:t>
            </a:r>
          </a:p>
          <a:p>
            <a:pPr eaLnBrk="1" hangingPunct="1"/>
            <a:r>
              <a:rPr lang="en-US" altLang="zh-CN"/>
              <a:t>(4)</a:t>
            </a:r>
            <a:r>
              <a:rPr lang="zh-CN" altLang="zh-CN"/>
              <a:t>分析数据得出电流与电阻的关系。 </a:t>
            </a:r>
          </a:p>
        </p:txBody>
      </p:sp>
      <p:sp>
        <p:nvSpPr>
          <p:cNvPr id="4" name="矩形 3"/>
          <p:cNvSpPr>
            <a:spLocks noChangeArrowheads="1"/>
          </p:cNvSpPr>
          <p:nvPr/>
        </p:nvSpPr>
        <p:spPr bwMode="auto">
          <a:xfrm>
            <a:off x="7346950" y="1495425"/>
            <a:ext cx="4016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rPr>
              <a:t>I</a:t>
            </a:r>
            <a:r>
              <a:rPr lang="en-US" altLang="zh-CN" baseline="-25000">
                <a:solidFill>
                  <a:srgbClr val="C00000"/>
                </a:solidFill>
                <a:latin typeface="楷体_GB2312" panose="02010609030101010101" pitchFamily="49" charset="-122"/>
                <a:ea typeface="楷体_GB2312" panose="02010609030101010101" pitchFamily="49" charset="-122"/>
              </a:rPr>
              <a:t>1</a:t>
            </a:r>
            <a:endParaRPr lang="en-US" altLang="zh-CN">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1392238" y="2000250"/>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电压</a:t>
            </a:r>
            <a:endParaRPr lang="zh-CN" altLang="en-US">
              <a:solidFill>
                <a:srgbClr val="C00000"/>
              </a:solidFill>
              <a:latin typeface="楷体_GB2312" panose="02010609030101010101" pitchFamily="49" charset="-122"/>
              <a:ea typeface="楷体_GB2312" panose="02010609030101010101" pitchFamily="49" charset="-122"/>
            </a:endParaRPr>
          </a:p>
        </p:txBody>
      </p:sp>
      <p:pic>
        <p:nvPicPr>
          <p:cNvPr id="37892" name="New picture" hidden="1"/>
          <p:cNvPicPr/>
          <p:nvPr/>
        </p:nvPicPr>
        <p:blipFill>
          <a:blip r:embed="rId2"/>
          <a:stretch>
            <a:fillRect/>
          </a:stretch>
        </p:blipFill>
        <p:spPr>
          <a:xfrm>
            <a:off x="12077700" y="11531600"/>
            <a:ext cx="342900" cy="457200"/>
          </a:xfrm>
          <a:prstGeom prst="cube">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346075" y="34448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          欧姆定律在串、并联电路中的应用</a:t>
            </a:r>
          </a:p>
        </p:txBody>
      </p:sp>
      <p:sp>
        <p:nvSpPr>
          <p:cNvPr id="1029" name="TextBox 1"/>
          <p:cNvSpPr txBox="1">
            <a:spLocks noChangeArrowheads="1"/>
          </p:cNvSpPr>
          <p:nvPr/>
        </p:nvSpPr>
        <p:spPr bwMode="auto">
          <a:xfrm>
            <a:off x="373063" y="874713"/>
            <a:ext cx="8389937"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1．串联电路电阻和电压的定性关系</a:t>
            </a:r>
            <a:endParaRPr lang="zh-CN" altLang="en-US"/>
          </a:p>
          <a:p>
            <a:pPr eaLnBrk="1" hangingPunct="1"/>
            <a:r>
              <a:rPr lang="zh-CN" altLang="zh-CN"/>
              <a:t>(1)串联电路的等效电阻等于</a:t>
            </a:r>
            <a:r>
              <a:rPr lang="zh-CN" altLang="zh-CN" u="sng"/>
              <a:t> </a:t>
            </a:r>
            <a:r>
              <a:rPr lang="en-US" altLang="zh-CN" u="sng"/>
              <a:t>               </a:t>
            </a:r>
            <a:r>
              <a:rPr lang="zh-CN" altLang="zh-CN"/>
              <a:t>，即</a:t>
            </a:r>
            <a:r>
              <a:rPr lang="zh-CN" altLang="zh-CN" i="1"/>
              <a:t>R</a:t>
            </a:r>
            <a:r>
              <a:rPr lang="zh-CN" altLang="zh-CN"/>
              <a:t>＝</a:t>
            </a:r>
            <a:r>
              <a:rPr lang="zh-CN" altLang="zh-CN" i="1"/>
              <a:t>R</a:t>
            </a:r>
            <a:r>
              <a:rPr lang="zh-CN" altLang="zh-CN" baseline="-25000"/>
              <a:t>1</a:t>
            </a:r>
            <a:r>
              <a:rPr lang="zh-CN" altLang="zh-CN"/>
              <a:t>＋</a:t>
            </a:r>
            <a:r>
              <a:rPr lang="zh-CN" altLang="zh-CN" i="1"/>
              <a:t>R</a:t>
            </a:r>
            <a:r>
              <a:rPr lang="zh-CN" altLang="zh-CN" baseline="-25000"/>
              <a:t>2</a:t>
            </a:r>
            <a:r>
              <a:rPr lang="zh-CN" altLang="zh-CN"/>
              <a:t>＋…＋</a:t>
            </a:r>
            <a:r>
              <a:rPr lang="zh-CN" altLang="zh-CN" i="1"/>
              <a:t>R</a:t>
            </a:r>
            <a:r>
              <a:rPr lang="zh-CN" altLang="zh-CN" i="1" baseline="-25000"/>
              <a:t>n</a:t>
            </a:r>
            <a:r>
              <a:rPr lang="zh-CN" altLang="zh-CN"/>
              <a:t>。</a:t>
            </a:r>
            <a:endParaRPr lang="zh-CN" altLang="en-US"/>
          </a:p>
          <a:p>
            <a:pPr eaLnBrk="1" hangingPunct="1"/>
            <a:r>
              <a:rPr lang="zh-CN" altLang="zh-CN"/>
              <a:t>(2)串联电路中电压与电阻的关系：</a:t>
            </a:r>
            <a:endParaRPr lang="zh-CN" altLang="en-US"/>
          </a:p>
          <a:p>
            <a:pPr eaLnBrk="1" hangingPunct="1"/>
            <a:r>
              <a:rPr lang="zh-CN" altLang="zh-CN"/>
              <a:t>2．并联电路电阻和电流的定性关系</a:t>
            </a:r>
            <a:endParaRPr lang="zh-CN" altLang="en-US"/>
          </a:p>
          <a:p>
            <a:pPr eaLnBrk="1" hangingPunct="1"/>
            <a:r>
              <a:rPr lang="zh-CN" altLang="zh-CN"/>
              <a:t>(1)并联电路的等效电阻的倒数等于</a:t>
            </a:r>
            <a:r>
              <a:rPr lang="zh-CN" altLang="zh-CN" u="sng"/>
              <a:t> </a:t>
            </a:r>
            <a:r>
              <a:rPr lang="en-US" altLang="zh-CN" u="sng"/>
              <a:t>                     </a:t>
            </a:r>
            <a:r>
              <a:rPr lang="zh-CN" altLang="zh-CN"/>
              <a:t>，</a:t>
            </a:r>
            <a:endParaRPr lang="en-US" altLang="zh-CN"/>
          </a:p>
          <a:p>
            <a:pPr eaLnBrk="1" hangingPunct="1"/>
            <a:r>
              <a:rPr lang="zh-CN" altLang="zh-CN"/>
              <a:t>即</a:t>
            </a:r>
            <a:r>
              <a:rPr lang="en-US" altLang="zh-CN"/>
              <a:t>             </a:t>
            </a:r>
            <a:r>
              <a:rPr lang="zh-CN" altLang="zh-CN"/>
              <a:t>。</a:t>
            </a:r>
            <a:endParaRPr lang="zh-CN" altLang="en-US"/>
          </a:p>
          <a:p>
            <a:pPr eaLnBrk="1" hangingPunct="1"/>
            <a:r>
              <a:rPr lang="zh-CN" altLang="zh-CN"/>
              <a:t>(2)并联电路中电流与电阻的关系：</a:t>
            </a:r>
            <a:r>
              <a:rPr lang="en-US" altLang="zh-CN"/>
              <a:t>          </a:t>
            </a:r>
            <a:r>
              <a:rPr lang="zh-CN" altLang="zh-CN"/>
              <a:t>。</a:t>
            </a:r>
            <a:endParaRPr lang="zh-CN" altLang="en-US"/>
          </a:p>
        </p:txBody>
      </p:sp>
      <p:pic>
        <p:nvPicPr>
          <p:cNvPr id="13316" name="Picture 20"/>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238" y="484188"/>
            <a:ext cx="111283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矩形 4"/>
          <p:cNvSpPr>
            <a:spLocks noChangeArrowheads="1"/>
          </p:cNvSpPr>
          <p:nvPr/>
        </p:nvSpPr>
        <p:spPr bwMode="auto">
          <a:xfrm>
            <a:off x="3695700" y="1270000"/>
            <a:ext cx="19907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各串联电阻之和</a:t>
            </a:r>
            <a:endParaRPr lang="zh-CN" altLang="en-US">
              <a:solidFill>
                <a:srgbClr val="C00000"/>
              </a:solidFill>
              <a:latin typeface="楷体_GB2312" panose="02010609030101010101" pitchFamily="49" charset="-122"/>
              <a:ea typeface="楷体_GB2312" panose="02010609030101010101" pitchFamily="49" charset="-122"/>
            </a:endParaRPr>
          </a:p>
        </p:txBody>
      </p:sp>
      <p:graphicFrame>
        <p:nvGraphicFramePr>
          <p:cNvPr id="1026" name="Object 3"/>
          <p:cNvGraphicFramePr>
            <a:graphicFrameLocks noChangeAspect="1"/>
          </p:cNvGraphicFramePr>
          <p:nvPr/>
        </p:nvGraphicFramePr>
        <p:xfrm>
          <a:off x="4389438" y="1804988"/>
          <a:ext cx="1803400" cy="673100"/>
        </p:xfrm>
        <a:graphic>
          <a:graphicData uri="http://schemas.openxmlformats.org/presentationml/2006/ole">
            <mc:AlternateContent xmlns:mc="http://schemas.openxmlformats.org/markup-compatibility/2006">
              <mc:Choice xmlns:v="urn:schemas-microsoft-com:vml" Requires="v">
                <p:oleObj spid="_x0000_s2055" name="Equation" r:id="rId4" imgW="1155700" imgH="431800" progId="Equation.DSMT4">
                  <p:embed/>
                </p:oleObj>
              </mc:Choice>
              <mc:Fallback>
                <p:oleObj name="Equation" r:id="rId4" imgW="1155700" imgH="4318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4389438" y="1804988"/>
                        <a:ext cx="1803400" cy="673100"/>
                      </a:xfrm>
                      <a:prstGeom prst="rect">
                        <a:avLst/>
                      </a:prstGeom>
                      <a:noFill/>
                      <a:ln>
                        <a:noFill/>
                      </a:ln>
                      <a:effectLst/>
                    </p:spPr>
                  </p:pic>
                </p:oleObj>
              </mc:Fallback>
            </mc:AlternateContent>
          </a:graphicData>
        </a:graphic>
      </p:graphicFrame>
      <p:sp>
        <p:nvSpPr>
          <p:cNvPr id="7" name="矩形 6"/>
          <p:cNvSpPr>
            <a:spLocks noChangeArrowheads="1"/>
          </p:cNvSpPr>
          <p:nvPr/>
        </p:nvSpPr>
        <p:spPr bwMode="auto">
          <a:xfrm>
            <a:off x="4425950" y="2638425"/>
            <a:ext cx="28956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各并联电阻的倒数之和 </a:t>
            </a:r>
            <a:endParaRPr lang="zh-CN" altLang="en-US">
              <a:solidFill>
                <a:srgbClr val="C00000"/>
              </a:solidFill>
              <a:latin typeface="楷体_GB2312" panose="02010609030101010101" pitchFamily="49" charset="-122"/>
              <a:ea typeface="楷体_GB2312" panose="02010609030101010101" pitchFamily="49" charset="-122"/>
            </a:endParaRPr>
          </a:p>
        </p:txBody>
      </p:sp>
      <p:graphicFrame>
        <p:nvGraphicFramePr>
          <p:cNvPr id="8" name="Object 8"/>
          <p:cNvGraphicFramePr>
            <a:graphicFrameLocks noChangeAspect="1"/>
          </p:cNvGraphicFramePr>
          <p:nvPr/>
        </p:nvGraphicFramePr>
        <p:xfrm>
          <a:off x="738188" y="3205163"/>
          <a:ext cx="1643062" cy="512762"/>
        </p:xfrm>
        <a:graphic>
          <a:graphicData uri="http://schemas.openxmlformats.org/presentationml/2006/ole">
            <mc:AlternateContent xmlns:mc="http://schemas.openxmlformats.org/markup-compatibility/2006">
              <mc:Choice xmlns:v="urn:schemas-microsoft-com:vml" Requires="v">
                <p:oleObj spid="_x0000_s2056" name="Equation" r:id="rId6" imgW="1384300" imgH="431800" progId="Equation.DSMT4">
                  <p:embed/>
                </p:oleObj>
              </mc:Choice>
              <mc:Fallback>
                <p:oleObj name="Equation" r:id="rId6" imgW="1384300" imgH="431800" progId="Equation.DSMT4">
                  <p:embed/>
                  <p:pic>
                    <p:nvPicPr>
                      <p:cNvPr id="0" name="OLE substitute image"/>
                      <p:cNvPicPr/>
                      <p:nvPr/>
                    </p:nvPicPr>
                    <p:blipFill>
                      <a:blip r:embed="rId7">
                        <a:extLst>
                          <a:ext uri="{28A0092B-C50C-407E-A947-70E740481C1C}">
                            <a14:useLocalDpi xmlns:a14="http://schemas.microsoft.com/office/drawing/2010/main" val="0"/>
                          </a:ext>
                        </a:extLst>
                      </a:blip>
                      <a:stretch>
                        <a:fillRect/>
                      </a:stretch>
                    </p:blipFill>
                    <p:spPr>
                      <a:xfrm>
                        <a:off x="738188" y="3205163"/>
                        <a:ext cx="1643062" cy="512762"/>
                      </a:xfrm>
                      <a:prstGeom prst="rect">
                        <a:avLst/>
                      </a:prstGeom>
                      <a:noFill/>
                      <a:ln>
                        <a:noFill/>
                      </a:ln>
                      <a:effectLst/>
                    </p:spPr>
                  </p:pic>
                </p:oleObj>
              </mc:Fallback>
            </mc:AlternateContent>
          </a:graphicData>
        </a:graphic>
      </p:graphicFrame>
      <p:graphicFrame>
        <p:nvGraphicFramePr>
          <p:cNvPr id="9" name="Object 9"/>
          <p:cNvGraphicFramePr>
            <a:graphicFrameLocks noChangeAspect="1"/>
          </p:cNvGraphicFramePr>
          <p:nvPr/>
        </p:nvGraphicFramePr>
        <p:xfrm>
          <a:off x="4352925" y="3667125"/>
          <a:ext cx="1320800" cy="541338"/>
        </p:xfrm>
        <a:graphic>
          <a:graphicData uri="http://schemas.openxmlformats.org/presentationml/2006/ole">
            <mc:AlternateContent xmlns:mc="http://schemas.openxmlformats.org/markup-compatibility/2006">
              <mc:Choice xmlns:v="urn:schemas-microsoft-com:vml" Requires="v">
                <p:oleObj spid="_x0000_s2057" name="Equation" r:id="rId8" imgW="1054100" imgH="431800" progId="Equation.DSMT4">
                  <p:embed/>
                </p:oleObj>
              </mc:Choice>
              <mc:Fallback>
                <p:oleObj name="Equation" r:id="rId8" imgW="1054100" imgH="431800" progId="Equation.DSMT4">
                  <p:embed/>
                  <p:pic>
                    <p:nvPicPr>
                      <p:cNvPr id="0" name="OLE substitute image"/>
                      <p:cNvPicPr/>
                      <p:nvPr/>
                    </p:nvPicPr>
                    <p:blipFill>
                      <a:blip r:embed="rId9">
                        <a:extLst>
                          <a:ext uri="{28A0092B-C50C-407E-A947-70E740481C1C}">
                            <a14:useLocalDpi xmlns:a14="http://schemas.microsoft.com/office/drawing/2010/main" val="0"/>
                          </a:ext>
                        </a:extLst>
                      </a:blip>
                      <a:stretch>
                        <a:fillRect/>
                      </a:stretch>
                    </p:blipFill>
                    <p:spPr>
                      <a:xfrm>
                        <a:off x="4352925" y="3667125"/>
                        <a:ext cx="1320800" cy="541338"/>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P spid="1031"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1655763" y="1446213"/>
            <a:ext cx="70215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欧姆定律的简单计算</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11267" name="TextBox 1"/>
          <p:cNvSpPr txBox="1">
            <a:spLocks noChangeArrowheads="1"/>
          </p:cNvSpPr>
          <p:nvPr/>
        </p:nvSpPr>
        <p:spPr bwMode="auto">
          <a:xfrm>
            <a:off x="323850" y="1995488"/>
            <a:ext cx="86296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a:t>
            </a:r>
            <a:r>
              <a:rPr lang="en-US" altLang="zh-CN"/>
              <a:t>(2017·</a:t>
            </a:r>
            <a:r>
              <a:rPr lang="zh-CN" altLang="zh-CN"/>
              <a:t>江西</a:t>
            </a:r>
            <a:r>
              <a:rPr lang="en-US" altLang="zh-CN"/>
              <a:t>)</a:t>
            </a:r>
            <a:r>
              <a:rPr lang="zh-CN" altLang="zh-CN"/>
              <a:t>如图所示，闭合开关</a:t>
            </a:r>
            <a:r>
              <a:rPr lang="en-US" altLang="zh-CN"/>
              <a:t>S</a:t>
            </a:r>
            <a:r>
              <a:rPr lang="zh-CN" altLang="zh-CN"/>
              <a:t>，两电流表示数之比为</a:t>
            </a:r>
            <a:r>
              <a:rPr lang="en-US" altLang="zh-CN"/>
              <a:t>5∶3</a:t>
            </a:r>
            <a:r>
              <a:rPr lang="zh-CN" altLang="zh-CN"/>
              <a:t>，则</a:t>
            </a:r>
            <a:r>
              <a:rPr lang="en-US" altLang="zh-CN" i="1"/>
              <a:t>R</a:t>
            </a:r>
            <a:r>
              <a:rPr lang="en-US" altLang="zh-CN" baseline="-25000"/>
              <a:t>1</a:t>
            </a:r>
          </a:p>
          <a:p>
            <a:pPr eaLnBrk="1" hangingPunct="1"/>
            <a:r>
              <a:rPr lang="zh-CN" altLang="zh-CN"/>
              <a:t>与</a:t>
            </a:r>
            <a:r>
              <a:rPr lang="en-US" altLang="zh-CN" i="1"/>
              <a:t>R</a:t>
            </a:r>
            <a:r>
              <a:rPr lang="en-US" altLang="zh-CN" baseline="-25000"/>
              <a:t>2</a:t>
            </a:r>
            <a:r>
              <a:rPr lang="zh-CN" altLang="zh-CN"/>
              <a:t>两端的电压之比</a:t>
            </a:r>
            <a:r>
              <a:rPr lang="en-US" altLang="zh-CN" i="1"/>
              <a:t>U</a:t>
            </a:r>
            <a:r>
              <a:rPr lang="en-US" altLang="zh-CN" baseline="-25000"/>
              <a:t>1</a:t>
            </a:r>
            <a:r>
              <a:rPr lang="en-US" altLang="zh-CN"/>
              <a:t>∶</a:t>
            </a:r>
            <a:r>
              <a:rPr lang="en-US" altLang="zh-CN" i="1"/>
              <a:t>U</a:t>
            </a:r>
            <a:r>
              <a:rPr lang="en-US" altLang="zh-CN" baseline="-25000"/>
              <a:t>2</a:t>
            </a:r>
            <a:r>
              <a:rPr lang="zh-CN" altLang="zh-CN"/>
              <a:t>＝</a:t>
            </a:r>
            <a:r>
              <a:rPr lang="en-US" altLang="zh-CN"/>
              <a:t>______</a:t>
            </a:r>
            <a:r>
              <a:rPr lang="zh-CN" altLang="zh-CN"/>
              <a:t>，电阻之比</a:t>
            </a:r>
            <a:r>
              <a:rPr lang="en-US" altLang="zh-CN" i="1"/>
              <a:t>R</a:t>
            </a:r>
            <a:r>
              <a:rPr lang="en-US" altLang="zh-CN" baseline="-25000"/>
              <a:t>1</a:t>
            </a:r>
            <a:r>
              <a:rPr lang="en-US" altLang="zh-CN"/>
              <a:t>∶</a:t>
            </a:r>
            <a:r>
              <a:rPr lang="en-US" altLang="zh-CN" i="1"/>
              <a:t>R</a:t>
            </a:r>
            <a:r>
              <a:rPr lang="en-US" altLang="zh-CN" baseline="-25000"/>
              <a:t>2</a:t>
            </a:r>
            <a:r>
              <a:rPr lang="zh-CN" altLang="zh-CN"/>
              <a:t>＝</a:t>
            </a:r>
            <a:r>
              <a:rPr lang="en-US" altLang="zh-CN"/>
              <a:t>______</a:t>
            </a:r>
            <a:r>
              <a:rPr lang="zh-CN" altLang="zh-CN"/>
              <a:t>。</a:t>
            </a:r>
          </a:p>
        </p:txBody>
      </p:sp>
      <p:sp>
        <p:nvSpPr>
          <p:cNvPr id="21" name="圆角矩形 2"/>
          <p:cNvSpPr/>
          <p:nvPr/>
        </p:nvSpPr>
        <p:spPr bwMode="auto">
          <a:xfrm>
            <a:off x="395741" y="1600200"/>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pic>
        <p:nvPicPr>
          <p:cNvPr id="11270"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16238" y="3030538"/>
            <a:ext cx="2171700"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a:spLocks noChangeArrowheads="1"/>
          </p:cNvSpPr>
          <p:nvPr/>
        </p:nvSpPr>
        <p:spPr bwMode="auto">
          <a:xfrm>
            <a:off x="3651250" y="2425700"/>
            <a:ext cx="101441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1∶1</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6653213" y="2389188"/>
            <a:ext cx="10144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3∶2</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6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6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a:t>
            </a:r>
            <a:r>
              <a:rPr lang="en-US" altLang="zh-CN"/>
              <a:t>(2012·</a:t>
            </a:r>
            <a:r>
              <a:rPr lang="zh-CN" altLang="zh-CN"/>
              <a:t>江西</a:t>
            </a:r>
            <a:r>
              <a:rPr lang="en-US" altLang="zh-CN"/>
              <a:t>)</a:t>
            </a:r>
            <a:r>
              <a:rPr lang="zh-CN" altLang="zh-CN"/>
              <a:t>如图所示，电源电压为</a:t>
            </a:r>
            <a:r>
              <a:rPr lang="en-US" altLang="zh-CN"/>
              <a:t>6 V</a:t>
            </a:r>
            <a:r>
              <a:rPr lang="zh-CN" altLang="zh-CN"/>
              <a:t>。闭合开关</a:t>
            </a:r>
            <a:r>
              <a:rPr lang="en-US" altLang="zh-CN"/>
              <a:t>S</a:t>
            </a:r>
            <a:r>
              <a:rPr lang="zh-CN" altLang="zh-CN"/>
              <a:t>，电压表</a:t>
            </a:r>
            <a:r>
              <a:rPr lang="en-US" altLang="zh-CN"/>
              <a:t>V</a:t>
            </a:r>
            <a:r>
              <a:rPr lang="en-US" altLang="zh-CN" baseline="-25000"/>
              <a:t>1</a:t>
            </a:r>
            <a:r>
              <a:rPr lang="zh-CN" altLang="zh-CN"/>
              <a:t>示数为</a:t>
            </a:r>
            <a:r>
              <a:rPr lang="en-US" altLang="zh-CN"/>
              <a:t>4 V</a:t>
            </a:r>
            <a:r>
              <a:rPr lang="zh-CN" altLang="zh-CN"/>
              <a:t>，电流表示数为</a:t>
            </a:r>
            <a:r>
              <a:rPr lang="en-US" altLang="zh-CN"/>
              <a:t>0.4 A</a:t>
            </a:r>
            <a:r>
              <a:rPr lang="zh-CN" altLang="zh-CN"/>
              <a:t>。求：</a:t>
            </a:r>
            <a:endParaRPr lang="en-US" altLang="zh-CN"/>
          </a:p>
          <a:p>
            <a:pPr eaLnBrk="1" hangingPunct="1"/>
            <a:endParaRPr lang="en-US" altLang="zh-CN"/>
          </a:p>
          <a:p>
            <a:pPr eaLnBrk="1" hangingPunct="1"/>
            <a:endParaRPr lang="en-US" altLang="zh-CN"/>
          </a:p>
          <a:p>
            <a:pPr eaLnBrk="1" hangingPunct="1"/>
            <a:endParaRPr lang="en-US" altLang="zh-CN"/>
          </a:p>
          <a:p>
            <a:pPr eaLnBrk="1" hangingPunct="1"/>
            <a:endParaRPr lang="en-US" altLang="zh-CN"/>
          </a:p>
          <a:p>
            <a:pPr eaLnBrk="1" hangingPunct="1"/>
            <a:r>
              <a:rPr lang="en-US" altLang="zh-CN"/>
              <a:t>(1)</a:t>
            </a:r>
            <a:r>
              <a:rPr lang="zh-CN" altLang="zh-CN"/>
              <a:t>电压表</a:t>
            </a:r>
            <a:r>
              <a:rPr lang="en-US" altLang="zh-CN"/>
              <a:t>V</a:t>
            </a:r>
            <a:r>
              <a:rPr lang="en-US" altLang="zh-CN" baseline="-25000"/>
              <a:t>2</a:t>
            </a:r>
            <a:r>
              <a:rPr lang="zh-CN" altLang="zh-CN"/>
              <a:t>的示数；</a:t>
            </a:r>
          </a:p>
          <a:p>
            <a:pPr eaLnBrk="1" hangingPunct="1"/>
            <a:r>
              <a:rPr lang="en-US" altLang="zh-CN"/>
              <a:t>(2)</a:t>
            </a:r>
            <a:r>
              <a:rPr lang="en-US" altLang="zh-CN" i="1"/>
              <a:t>R</a:t>
            </a:r>
            <a:r>
              <a:rPr lang="en-US" altLang="zh-CN" baseline="-25000"/>
              <a:t>1</a:t>
            </a:r>
            <a:r>
              <a:rPr lang="zh-CN" altLang="zh-CN"/>
              <a:t>、</a:t>
            </a:r>
            <a:r>
              <a:rPr lang="en-US" altLang="zh-CN" i="1"/>
              <a:t>R</a:t>
            </a:r>
            <a:r>
              <a:rPr lang="en-US" altLang="zh-CN" baseline="-25000"/>
              <a:t>2</a:t>
            </a:r>
            <a:r>
              <a:rPr lang="zh-CN" altLang="zh-CN"/>
              <a:t>的阻值。</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79725" y="1600200"/>
            <a:ext cx="223837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346075" y="760413"/>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4000B"/>
                </a:solidFill>
                <a:latin typeface="楷体_GB2312" panose="02010609030101010101" pitchFamily="49" charset="-122"/>
                <a:ea typeface="楷体_GB2312" panose="02010609030101010101" pitchFamily="49" charset="-122"/>
              </a:rPr>
              <a:t>解：</a:t>
            </a:r>
            <a:r>
              <a:rPr lang="zh-CN" altLang="zh-CN">
                <a:latin typeface="楷体_GB2312" panose="02010609030101010101" pitchFamily="49" charset="-122"/>
                <a:ea typeface="楷体_GB2312" panose="02010609030101010101" pitchFamily="49" charset="-122"/>
              </a:rPr>
              <a:t>由图可知：电源电压为</a:t>
            </a:r>
            <a:r>
              <a:rPr lang="en-US" altLang="zh-CN">
                <a:latin typeface="楷体_GB2312" panose="02010609030101010101" pitchFamily="49" charset="-122"/>
                <a:ea typeface="楷体_GB2312" panose="02010609030101010101" pitchFamily="49" charset="-122"/>
              </a:rPr>
              <a:t>6 V</a:t>
            </a:r>
            <a:r>
              <a:rPr lang="zh-CN" altLang="zh-CN">
                <a:latin typeface="楷体_GB2312" panose="02010609030101010101" pitchFamily="49" charset="-122"/>
                <a:ea typeface="楷体_GB2312" panose="02010609030101010101" pitchFamily="49" charset="-122"/>
              </a:rPr>
              <a:t>，</a:t>
            </a:r>
            <a:r>
              <a:rPr lang="en-US" altLang="zh-CN" i="1">
                <a:latin typeface="楷体_GB2312" panose="02010609030101010101" pitchFamily="49" charset="-122"/>
                <a:ea typeface="楷体_GB2312" panose="02010609030101010101" pitchFamily="49" charset="-122"/>
              </a:rPr>
              <a:t>R</a:t>
            </a:r>
            <a:r>
              <a:rPr lang="en-US" altLang="zh-CN" baseline="-25000">
                <a:latin typeface="楷体_GB2312" panose="02010609030101010101" pitchFamily="49" charset="-122"/>
                <a:ea typeface="楷体_GB2312" panose="02010609030101010101" pitchFamily="49" charset="-122"/>
              </a:rPr>
              <a:t>1</a:t>
            </a:r>
            <a:r>
              <a:rPr lang="zh-CN" altLang="zh-CN">
                <a:latin typeface="楷体_GB2312" panose="02010609030101010101" pitchFamily="49" charset="-122"/>
                <a:ea typeface="楷体_GB2312" panose="02010609030101010101" pitchFamily="49" charset="-122"/>
              </a:rPr>
              <a:t>、</a:t>
            </a:r>
            <a:r>
              <a:rPr lang="en-US" altLang="zh-CN" i="1">
                <a:latin typeface="楷体_GB2312" panose="02010609030101010101" pitchFamily="49" charset="-122"/>
                <a:ea typeface="楷体_GB2312" panose="02010609030101010101" pitchFamily="49" charset="-122"/>
              </a:rPr>
              <a:t>R</a:t>
            </a:r>
            <a:r>
              <a:rPr lang="en-US" altLang="zh-CN" baseline="-25000">
                <a:latin typeface="楷体_GB2312" panose="02010609030101010101" pitchFamily="49" charset="-122"/>
                <a:ea typeface="楷体_GB2312" panose="02010609030101010101" pitchFamily="49" charset="-122"/>
              </a:rPr>
              <a:t>2</a:t>
            </a:r>
            <a:r>
              <a:rPr lang="zh-CN" altLang="zh-CN">
                <a:latin typeface="楷体_GB2312" panose="02010609030101010101" pitchFamily="49" charset="-122"/>
                <a:ea typeface="楷体_GB2312" panose="02010609030101010101" pitchFamily="49" charset="-122"/>
              </a:rPr>
              <a:t>串联，电压表</a:t>
            </a:r>
            <a:r>
              <a:rPr lang="en-US" altLang="zh-CN">
                <a:latin typeface="楷体_GB2312" panose="02010609030101010101" pitchFamily="49" charset="-122"/>
                <a:ea typeface="楷体_GB2312" panose="02010609030101010101" pitchFamily="49" charset="-122"/>
              </a:rPr>
              <a:t>V</a:t>
            </a:r>
            <a:r>
              <a:rPr lang="en-US" altLang="zh-CN" baseline="-25000">
                <a:latin typeface="楷体_GB2312" panose="02010609030101010101" pitchFamily="49" charset="-122"/>
                <a:ea typeface="楷体_GB2312" panose="02010609030101010101" pitchFamily="49" charset="-122"/>
              </a:rPr>
              <a:t>1</a:t>
            </a:r>
            <a:r>
              <a:rPr lang="zh-CN" altLang="zh-CN">
                <a:latin typeface="楷体_GB2312" panose="02010609030101010101" pitchFamily="49" charset="-122"/>
                <a:ea typeface="楷体_GB2312" panose="02010609030101010101" pitchFamily="49" charset="-122"/>
              </a:rPr>
              <a:t>测量的是电阻</a:t>
            </a:r>
            <a:r>
              <a:rPr lang="en-US" altLang="zh-CN" i="1">
                <a:latin typeface="楷体_GB2312" panose="02010609030101010101" pitchFamily="49" charset="-122"/>
                <a:ea typeface="楷体_GB2312" panose="02010609030101010101" pitchFamily="49" charset="-122"/>
              </a:rPr>
              <a:t>R</a:t>
            </a:r>
            <a:r>
              <a:rPr lang="en-US" altLang="zh-CN" baseline="-25000">
                <a:latin typeface="楷体_GB2312" panose="02010609030101010101" pitchFamily="49" charset="-122"/>
                <a:ea typeface="楷体_GB2312" panose="02010609030101010101" pitchFamily="49" charset="-122"/>
              </a:rPr>
              <a:t>1</a:t>
            </a:r>
            <a:r>
              <a:rPr lang="zh-CN" altLang="zh-CN">
                <a:latin typeface="楷体_GB2312" panose="02010609030101010101" pitchFamily="49" charset="-122"/>
                <a:ea typeface="楷体_GB2312" panose="02010609030101010101" pitchFamily="49" charset="-122"/>
              </a:rPr>
              <a:t>两端的电压，为</a:t>
            </a:r>
            <a:r>
              <a:rPr lang="en-US" altLang="zh-CN">
                <a:latin typeface="楷体_GB2312" panose="02010609030101010101" pitchFamily="49" charset="-122"/>
                <a:ea typeface="楷体_GB2312" panose="02010609030101010101" pitchFamily="49" charset="-122"/>
              </a:rPr>
              <a:t>4 V</a:t>
            </a:r>
            <a:r>
              <a:rPr lang="zh-CN" altLang="zh-CN">
                <a:latin typeface="楷体_GB2312" panose="02010609030101010101" pitchFamily="49" charset="-122"/>
                <a:ea typeface="楷体_GB2312" panose="02010609030101010101" pitchFamily="49" charset="-122"/>
              </a:rPr>
              <a:t>；电压表</a:t>
            </a:r>
            <a:r>
              <a:rPr lang="en-US" altLang="zh-CN">
                <a:latin typeface="楷体_GB2312" panose="02010609030101010101" pitchFamily="49" charset="-122"/>
                <a:ea typeface="楷体_GB2312" panose="02010609030101010101" pitchFamily="49" charset="-122"/>
              </a:rPr>
              <a:t>V</a:t>
            </a:r>
            <a:r>
              <a:rPr lang="en-US" altLang="zh-CN" baseline="-25000">
                <a:latin typeface="楷体_GB2312" panose="02010609030101010101" pitchFamily="49" charset="-122"/>
                <a:ea typeface="楷体_GB2312" panose="02010609030101010101" pitchFamily="49" charset="-122"/>
              </a:rPr>
              <a:t>2</a:t>
            </a:r>
            <a:r>
              <a:rPr lang="zh-CN" altLang="zh-CN">
                <a:latin typeface="楷体_GB2312" panose="02010609030101010101" pitchFamily="49" charset="-122"/>
                <a:ea typeface="楷体_GB2312" panose="02010609030101010101" pitchFamily="49" charset="-122"/>
              </a:rPr>
              <a:t>测量的是电阻</a:t>
            </a:r>
            <a:r>
              <a:rPr lang="en-US" altLang="zh-CN" i="1">
                <a:latin typeface="楷体_GB2312" panose="02010609030101010101" pitchFamily="49" charset="-122"/>
                <a:ea typeface="楷体_GB2312" panose="02010609030101010101" pitchFamily="49" charset="-122"/>
              </a:rPr>
              <a:t>R</a:t>
            </a:r>
            <a:r>
              <a:rPr lang="en-US" altLang="zh-CN" baseline="-25000">
                <a:latin typeface="楷体_GB2312" panose="02010609030101010101" pitchFamily="49" charset="-122"/>
                <a:ea typeface="楷体_GB2312" panose="02010609030101010101" pitchFamily="49" charset="-122"/>
              </a:rPr>
              <a:t>2</a:t>
            </a:r>
            <a:r>
              <a:rPr lang="zh-CN" altLang="zh-CN">
                <a:latin typeface="楷体_GB2312" panose="02010609030101010101" pitchFamily="49" charset="-122"/>
                <a:ea typeface="楷体_GB2312" panose="02010609030101010101" pitchFamily="49" charset="-122"/>
              </a:rPr>
              <a:t>两端的电压，电流表</a:t>
            </a:r>
            <a:r>
              <a:rPr lang="en-US" altLang="zh-CN">
                <a:latin typeface="楷体_GB2312" panose="02010609030101010101" pitchFamily="49" charset="-122"/>
                <a:ea typeface="楷体_GB2312" panose="02010609030101010101" pitchFamily="49" charset="-122"/>
              </a:rPr>
              <a:t>A</a:t>
            </a:r>
            <a:r>
              <a:rPr lang="zh-CN" altLang="zh-CN">
                <a:latin typeface="楷体_GB2312" panose="02010609030101010101" pitchFamily="49" charset="-122"/>
                <a:ea typeface="楷体_GB2312" panose="02010609030101010101" pitchFamily="49" charset="-122"/>
              </a:rPr>
              <a:t>测量总电流。</a:t>
            </a:r>
          </a:p>
          <a:p>
            <a:pPr eaLnBrk="1" hangingPunct="1"/>
            <a:r>
              <a:rPr lang="en-US" altLang="zh-CN">
                <a:latin typeface="楷体_GB2312" panose="02010609030101010101" pitchFamily="49" charset="-122"/>
                <a:ea typeface="楷体_GB2312" panose="02010609030101010101" pitchFamily="49" charset="-122"/>
              </a:rPr>
              <a:t>(1)</a:t>
            </a:r>
            <a:r>
              <a:rPr lang="zh-CN" altLang="zh-CN">
                <a:latin typeface="楷体_GB2312" panose="02010609030101010101" pitchFamily="49" charset="-122"/>
                <a:ea typeface="楷体_GB2312" panose="02010609030101010101" pitchFamily="49" charset="-122"/>
              </a:rPr>
              <a:t>由串联电路的电压规律可知，电压表</a:t>
            </a:r>
            <a:r>
              <a:rPr lang="en-US" altLang="zh-CN">
                <a:latin typeface="楷体_GB2312" panose="02010609030101010101" pitchFamily="49" charset="-122"/>
                <a:ea typeface="楷体_GB2312" panose="02010609030101010101" pitchFamily="49" charset="-122"/>
              </a:rPr>
              <a:t>V</a:t>
            </a:r>
            <a:r>
              <a:rPr lang="en-US" altLang="zh-CN" baseline="-25000">
                <a:latin typeface="楷体_GB2312" panose="02010609030101010101" pitchFamily="49" charset="-122"/>
                <a:ea typeface="楷体_GB2312" panose="02010609030101010101" pitchFamily="49" charset="-122"/>
              </a:rPr>
              <a:t>2</a:t>
            </a:r>
            <a:r>
              <a:rPr lang="zh-CN" altLang="zh-CN">
                <a:latin typeface="楷体_GB2312" panose="02010609030101010101" pitchFamily="49" charset="-122"/>
                <a:ea typeface="楷体_GB2312" panose="02010609030101010101" pitchFamily="49" charset="-122"/>
              </a:rPr>
              <a:t>的示数：</a:t>
            </a:r>
          </a:p>
          <a:p>
            <a:pPr eaLnBrk="1" hangingPunct="1"/>
            <a:r>
              <a:rPr lang="en-US" altLang="zh-CN" i="1">
                <a:latin typeface="楷体_GB2312" panose="02010609030101010101" pitchFamily="49" charset="-122"/>
                <a:ea typeface="楷体_GB2312" panose="02010609030101010101" pitchFamily="49" charset="-122"/>
              </a:rPr>
              <a:t>U</a:t>
            </a:r>
            <a:r>
              <a:rPr lang="en-US" altLang="zh-CN" baseline="-25000">
                <a:latin typeface="楷体_GB2312" panose="02010609030101010101" pitchFamily="49" charset="-122"/>
                <a:ea typeface="楷体_GB2312" panose="02010609030101010101" pitchFamily="49" charset="-122"/>
              </a:rPr>
              <a:t>2</a:t>
            </a:r>
            <a:r>
              <a:rPr lang="zh-CN" altLang="zh-CN">
                <a:latin typeface="楷体_GB2312" panose="02010609030101010101" pitchFamily="49" charset="-122"/>
                <a:ea typeface="楷体_GB2312" panose="02010609030101010101" pitchFamily="49" charset="-122"/>
              </a:rPr>
              <a:t>＝</a:t>
            </a:r>
            <a:r>
              <a:rPr lang="en-US" altLang="zh-CN" i="1">
                <a:latin typeface="楷体_GB2312" panose="02010609030101010101" pitchFamily="49" charset="-122"/>
                <a:ea typeface="楷体_GB2312" panose="02010609030101010101" pitchFamily="49" charset="-122"/>
              </a:rPr>
              <a:t>U</a:t>
            </a:r>
            <a:r>
              <a:rPr lang="zh-CN" altLang="zh-CN">
                <a:latin typeface="楷体_GB2312" panose="02010609030101010101" pitchFamily="49" charset="-122"/>
                <a:ea typeface="楷体_GB2312" panose="02010609030101010101" pitchFamily="49" charset="-122"/>
              </a:rPr>
              <a:t>－</a:t>
            </a:r>
            <a:r>
              <a:rPr lang="en-US" altLang="zh-CN" i="1">
                <a:latin typeface="楷体_GB2312" panose="02010609030101010101" pitchFamily="49" charset="-122"/>
                <a:ea typeface="楷体_GB2312" panose="02010609030101010101" pitchFamily="49" charset="-122"/>
              </a:rPr>
              <a:t>U</a:t>
            </a:r>
            <a:r>
              <a:rPr lang="en-US" altLang="zh-CN" baseline="-25000">
                <a:latin typeface="楷体_GB2312" panose="02010609030101010101" pitchFamily="49" charset="-122"/>
                <a:ea typeface="楷体_GB2312" panose="02010609030101010101" pitchFamily="49" charset="-122"/>
              </a:rPr>
              <a:t>1</a:t>
            </a:r>
            <a:r>
              <a:rPr lang="zh-CN" altLang="zh-CN">
                <a:latin typeface="楷体_GB2312" panose="02010609030101010101" pitchFamily="49" charset="-122"/>
                <a:ea typeface="楷体_GB2312" panose="02010609030101010101" pitchFamily="49" charset="-122"/>
              </a:rPr>
              <a:t>＝</a:t>
            </a:r>
            <a:r>
              <a:rPr lang="en-US" altLang="zh-CN">
                <a:latin typeface="楷体_GB2312" panose="02010609030101010101" pitchFamily="49" charset="-122"/>
                <a:ea typeface="楷体_GB2312" panose="02010609030101010101" pitchFamily="49" charset="-122"/>
              </a:rPr>
              <a:t>6 V</a:t>
            </a:r>
            <a:r>
              <a:rPr lang="zh-CN" altLang="zh-CN">
                <a:latin typeface="楷体_GB2312" panose="02010609030101010101" pitchFamily="49" charset="-122"/>
                <a:ea typeface="楷体_GB2312" panose="02010609030101010101" pitchFamily="49" charset="-122"/>
              </a:rPr>
              <a:t>－</a:t>
            </a:r>
            <a:r>
              <a:rPr lang="en-US" altLang="zh-CN">
                <a:latin typeface="楷体_GB2312" panose="02010609030101010101" pitchFamily="49" charset="-122"/>
                <a:ea typeface="楷体_GB2312" panose="02010609030101010101" pitchFamily="49" charset="-122"/>
              </a:rPr>
              <a:t>4 V</a:t>
            </a:r>
            <a:r>
              <a:rPr lang="zh-CN" altLang="zh-CN">
                <a:latin typeface="楷体_GB2312" panose="02010609030101010101" pitchFamily="49" charset="-122"/>
                <a:ea typeface="楷体_GB2312" panose="02010609030101010101" pitchFamily="49" charset="-122"/>
              </a:rPr>
              <a:t>＝</a:t>
            </a:r>
            <a:r>
              <a:rPr lang="en-US" altLang="zh-CN">
                <a:latin typeface="楷体_GB2312" panose="02010609030101010101" pitchFamily="49" charset="-122"/>
                <a:ea typeface="楷体_GB2312" panose="02010609030101010101" pitchFamily="49" charset="-122"/>
              </a:rPr>
              <a:t>2 V</a:t>
            </a:r>
            <a:r>
              <a:rPr lang="zh-CN" altLang="zh-CN">
                <a:latin typeface="楷体_GB2312" panose="02010609030101010101" pitchFamily="49" charset="-122"/>
                <a:ea typeface="楷体_GB2312" panose="02010609030101010101" pitchFamily="49" charset="-122"/>
              </a:rPr>
              <a:t>。</a:t>
            </a:r>
            <a:endParaRPr lang="en-US" altLang="zh-CN">
              <a:latin typeface="楷体_GB2312" pitchFamily="49" charset="-122"/>
              <a:ea typeface="楷体_GB2312" pitchFamily="49" charset="-122"/>
            </a:endParaRPr>
          </a:p>
          <a:p>
            <a:pPr eaLnBrk="1" hangingPunct="1"/>
            <a:r>
              <a:rPr lang="en-US" altLang="zh-CN">
                <a:latin typeface="楷体_GB2312" pitchFamily="49" charset="-122"/>
                <a:ea typeface="楷体_GB2312" pitchFamily="49" charset="-122"/>
              </a:rPr>
              <a:t>(2)</a:t>
            </a:r>
            <a:r>
              <a:rPr lang="zh-CN" altLang="zh-CN">
                <a:latin typeface="楷体_GB2312" panose="02010609030101010101" pitchFamily="49" charset="-122"/>
                <a:ea typeface="楷体_GB2312" panose="02010609030101010101" pitchFamily="49" charset="-122"/>
              </a:rPr>
              <a:t>由</a:t>
            </a:r>
            <a:r>
              <a:rPr lang="en-US" altLang="zh-CN">
                <a:latin typeface="楷体_GB2312" panose="02010609030101010101" pitchFamily="49" charset="-122"/>
                <a:ea typeface="楷体_GB2312" panose="02010609030101010101" pitchFamily="49" charset="-122"/>
              </a:rPr>
              <a:t>     </a:t>
            </a:r>
            <a:r>
              <a:rPr lang="zh-CN" altLang="zh-CN">
                <a:latin typeface="楷体_GB2312" panose="02010609030101010101" pitchFamily="49" charset="-122"/>
                <a:ea typeface="楷体_GB2312" panose="02010609030101010101" pitchFamily="49" charset="-122"/>
              </a:rPr>
              <a:t>得：</a:t>
            </a:r>
          </a:p>
        </p:txBody>
      </p:sp>
      <p:graphicFrame>
        <p:nvGraphicFramePr>
          <p:cNvPr id="16387" name="Object 3"/>
          <p:cNvGraphicFramePr>
            <a:graphicFrameLocks noChangeAspect="1"/>
          </p:cNvGraphicFramePr>
          <p:nvPr/>
        </p:nvGraphicFramePr>
        <p:xfrm>
          <a:off x="1160463" y="3090863"/>
          <a:ext cx="454025" cy="503237"/>
        </p:xfrm>
        <a:graphic>
          <a:graphicData uri="http://schemas.openxmlformats.org/presentationml/2006/ole">
            <mc:AlternateContent xmlns:mc="http://schemas.openxmlformats.org/markup-compatibility/2006">
              <mc:Choice xmlns:v="urn:schemas-microsoft-com:vml" Requires="v">
                <p:oleObj spid="_x0000_s3079" name="Equation" r:id="rId3" imgW="355600" imgH="393065" progId="Equation.DSMT4">
                  <p:embed/>
                </p:oleObj>
              </mc:Choice>
              <mc:Fallback>
                <p:oleObj name="Equation" r:id="rId3" imgW="355600" imgH="393065"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160463" y="3090863"/>
                        <a:ext cx="454025" cy="503237"/>
                      </a:xfrm>
                      <a:prstGeom prst="rect">
                        <a:avLst/>
                      </a:prstGeom>
                      <a:noFill/>
                      <a:ln>
                        <a:noFill/>
                      </a:ln>
                      <a:effectLst/>
                    </p:spPr>
                  </p:pic>
                </p:oleObj>
              </mc:Fallback>
            </mc:AlternateContent>
          </a:graphicData>
        </a:graphic>
      </p:graphicFrame>
      <p:graphicFrame>
        <p:nvGraphicFramePr>
          <p:cNvPr id="16388" name="Object 4"/>
          <p:cNvGraphicFramePr>
            <a:graphicFrameLocks noChangeAspect="1"/>
          </p:cNvGraphicFramePr>
          <p:nvPr/>
        </p:nvGraphicFramePr>
        <p:xfrm>
          <a:off x="2217738" y="3082925"/>
          <a:ext cx="1916112" cy="503238"/>
        </p:xfrm>
        <a:graphic>
          <a:graphicData uri="http://schemas.openxmlformats.org/presentationml/2006/ole">
            <mc:AlternateContent xmlns:mc="http://schemas.openxmlformats.org/markup-compatibility/2006">
              <mc:Choice xmlns:v="urn:schemas-microsoft-com:vml" Requires="v">
                <p:oleObj spid="_x0000_s3080" name="Equation" r:id="rId5" imgW="1497965" imgH="393700" progId="Equation.DSMT4">
                  <p:embed/>
                </p:oleObj>
              </mc:Choice>
              <mc:Fallback>
                <p:oleObj name="Equation" r:id="rId5" imgW="1497965" imgH="3937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217738" y="3082925"/>
                        <a:ext cx="1916112" cy="503238"/>
                      </a:xfrm>
                      <a:prstGeom prst="rect">
                        <a:avLst/>
                      </a:prstGeom>
                      <a:noFill/>
                      <a:ln>
                        <a:noFill/>
                      </a:ln>
                      <a:effectLst/>
                    </p:spPr>
                  </p:pic>
                </p:oleObj>
              </mc:Fallback>
            </mc:AlternateContent>
          </a:graphicData>
        </a:graphic>
      </p:graphicFrame>
      <p:graphicFrame>
        <p:nvGraphicFramePr>
          <p:cNvPr id="16389" name="Object 5"/>
          <p:cNvGraphicFramePr>
            <a:graphicFrameLocks noChangeAspect="1"/>
          </p:cNvGraphicFramePr>
          <p:nvPr/>
        </p:nvGraphicFramePr>
        <p:xfrm>
          <a:off x="519113" y="3638550"/>
          <a:ext cx="1851025" cy="503238"/>
        </p:xfrm>
        <a:graphic>
          <a:graphicData uri="http://schemas.openxmlformats.org/presentationml/2006/ole">
            <mc:AlternateContent xmlns:mc="http://schemas.openxmlformats.org/markup-compatibility/2006">
              <mc:Choice xmlns:v="urn:schemas-microsoft-com:vml" Requires="v">
                <p:oleObj spid="_x0000_s3081" name="Equation" r:id="rId7" imgW="1447165" imgH="393700" progId="Equation.DSMT4">
                  <p:embed/>
                </p:oleObj>
              </mc:Choice>
              <mc:Fallback>
                <p:oleObj name="Equation" r:id="rId7" imgW="1447165" imgH="3937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519113" y="3638550"/>
                        <a:ext cx="1851025" cy="503238"/>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　</a:t>
            </a:r>
            <a:r>
              <a:rPr lang="en-US" altLang="zh-CN">
                <a:latin typeface="黑体" panose="02010609060101010101" pitchFamily="49" charset="-122"/>
                <a:ea typeface="黑体" panose="02010609060101010101" pitchFamily="49" charset="-122"/>
              </a:rPr>
              <a:t>       U­I</a:t>
            </a:r>
            <a:r>
              <a:rPr lang="zh-CN" altLang="zh-CN">
                <a:latin typeface="黑体" panose="02010609060101010101" pitchFamily="49" charset="-122"/>
                <a:ea typeface="黑体" panose="02010609060101010101" pitchFamily="49" charset="-122"/>
              </a:rPr>
              <a:t>图象的理解及相关计算</a:t>
            </a:r>
            <a:r>
              <a:rPr lang="en-US" altLang="zh-CN">
                <a:latin typeface="黑体" panose="02010609060101010101" pitchFamily="49" charset="-122"/>
                <a:ea typeface="黑体" panose="02010609060101010101" pitchFamily="49" charset="-122"/>
              </a:rPr>
              <a:t>(10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4</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 name="圆角矩形 2"/>
          <p:cNvSpPr/>
          <p:nvPr/>
        </p:nvSpPr>
        <p:spPr bwMode="auto">
          <a:xfrm>
            <a:off x="323528" y="735546"/>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4340" name="TextBox 1"/>
          <p:cNvSpPr txBox="1">
            <a:spLocks noChangeArrowheads="1"/>
          </p:cNvSpPr>
          <p:nvPr/>
        </p:nvSpPr>
        <p:spPr bwMode="auto">
          <a:xfrm>
            <a:off x="323850" y="1276350"/>
            <a:ext cx="8389938"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a:t>
            </a:r>
            <a:r>
              <a:rPr lang="en-US" altLang="zh-CN"/>
              <a:t>(2020·</a:t>
            </a:r>
            <a:r>
              <a:rPr lang="zh-CN" altLang="zh-CN"/>
              <a:t>天津</a:t>
            </a:r>
            <a:r>
              <a:rPr lang="en-US" altLang="zh-CN"/>
              <a:t>) </a:t>
            </a:r>
            <a:r>
              <a:rPr lang="zh-CN" altLang="zh-CN"/>
              <a:t>如图所示是某导体中的电流</a:t>
            </a:r>
            <a:r>
              <a:rPr lang="en-US" altLang="zh-CN" i="1"/>
              <a:t>I</a:t>
            </a:r>
            <a:r>
              <a:rPr lang="zh-CN" altLang="zh-CN"/>
              <a:t>跟它两端电压</a:t>
            </a:r>
            <a:r>
              <a:rPr lang="en-US" altLang="zh-CN" i="1"/>
              <a:t>U</a:t>
            </a:r>
            <a:r>
              <a:rPr lang="zh-CN" altLang="zh-CN"/>
              <a:t>的关系</a:t>
            </a:r>
            <a:endParaRPr lang="zh-CN" altLang="en-US"/>
          </a:p>
          <a:p>
            <a:pPr eaLnBrk="1" hangingPunct="1"/>
            <a:r>
              <a:rPr lang="zh-CN" altLang="zh-CN"/>
              <a:t>图象，该导体的阻值为</a:t>
            </a:r>
            <a:r>
              <a:rPr lang="en-US" altLang="zh-CN"/>
              <a:t>(</a:t>
            </a:r>
            <a:r>
              <a:rPr lang="zh-CN" altLang="zh-CN"/>
              <a:t>　　</a:t>
            </a:r>
            <a:r>
              <a:rPr lang="en-US" altLang="zh-CN"/>
              <a:t>)</a:t>
            </a:r>
          </a:p>
          <a:p>
            <a:pPr eaLnBrk="1" hangingPunct="1"/>
            <a:endParaRPr lang="en-US" altLang="zh-CN"/>
          </a:p>
          <a:p>
            <a:pPr eaLnBrk="1" hangingPunct="1"/>
            <a:endParaRPr lang="en-US" altLang="zh-CN"/>
          </a:p>
          <a:p>
            <a:pPr eaLnBrk="1" hangingPunct="1"/>
            <a:endParaRPr lang="en-US" altLang="zh-CN"/>
          </a:p>
          <a:p>
            <a:pPr eaLnBrk="1" hangingPunct="1"/>
            <a:endParaRPr lang="en-US" altLang="zh-CN"/>
          </a:p>
          <a:p>
            <a:pPr eaLnBrk="1" hangingPunct="1"/>
            <a:r>
              <a:rPr lang="en-US" altLang="zh-CN"/>
              <a:t>A</a:t>
            </a:r>
            <a:r>
              <a:rPr lang="zh-CN" altLang="zh-CN"/>
              <a:t>．</a:t>
            </a:r>
            <a:r>
              <a:rPr lang="en-US" altLang="zh-CN"/>
              <a:t>40 Ω</a:t>
            </a:r>
            <a:r>
              <a:rPr lang="zh-CN" altLang="zh-CN"/>
              <a:t>　　　</a:t>
            </a:r>
            <a:r>
              <a:rPr lang="en-US" altLang="zh-CN"/>
              <a:t>B</a:t>
            </a:r>
            <a:r>
              <a:rPr lang="zh-CN" altLang="zh-CN"/>
              <a:t>．</a:t>
            </a:r>
            <a:r>
              <a:rPr lang="en-US" altLang="zh-CN"/>
              <a:t>30 Ω</a:t>
            </a:r>
            <a:r>
              <a:rPr lang="zh-CN" altLang="zh-CN"/>
              <a:t>　　　</a:t>
            </a:r>
            <a:r>
              <a:rPr lang="en-US" altLang="zh-CN"/>
              <a:t>C</a:t>
            </a:r>
            <a:r>
              <a:rPr lang="zh-CN" altLang="zh-CN"/>
              <a:t>．</a:t>
            </a:r>
            <a:r>
              <a:rPr lang="en-US" altLang="zh-CN"/>
              <a:t>20 Ω</a:t>
            </a:r>
            <a:r>
              <a:rPr lang="zh-CN" altLang="zh-CN"/>
              <a:t>　　　</a:t>
            </a:r>
            <a:r>
              <a:rPr lang="en-US" altLang="zh-CN"/>
              <a:t>D</a:t>
            </a:r>
            <a:r>
              <a:rPr lang="zh-CN" altLang="zh-CN"/>
              <a:t>．</a:t>
            </a:r>
            <a:r>
              <a:rPr lang="en-US" altLang="zh-CN"/>
              <a:t>10 Ω</a:t>
            </a:r>
            <a:endParaRPr lang="zh-CN" altLang="zh-CN"/>
          </a:p>
        </p:txBody>
      </p:sp>
      <p:pic>
        <p:nvPicPr>
          <p:cNvPr id="14341"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09875" y="2316163"/>
            <a:ext cx="3076575"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5"/>
          <p:cNvSpPr>
            <a:spLocks noChangeArrowheads="1"/>
          </p:cNvSpPr>
          <p:nvPr/>
        </p:nvSpPr>
        <p:spPr bwMode="auto">
          <a:xfrm>
            <a:off x="3203575" y="1708150"/>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46075" y="490538"/>
            <a:ext cx="8389938"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zh-CN"/>
              <a:t>．</a:t>
            </a:r>
            <a:r>
              <a:rPr lang="en-US" altLang="zh-CN"/>
              <a:t>(2020·</a:t>
            </a:r>
            <a:r>
              <a:rPr lang="zh-CN" altLang="zh-CN"/>
              <a:t>牡丹江</a:t>
            </a:r>
            <a:r>
              <a:rPr lang="en-US" altLang="zh-CN"/>
              <a:t>)</a:t>
            </a:r>
            <a:r>
              <a:rPr lang="zh-CN" altLang="zh-CN"/>
              <a:t>小张同学在</a:t>
            </a:r>
            <a:r>
              <a:rPr lang="en-US" altLang="zh-CN"/>
              <a:t>“</a:t>
            </a:r>
            <a:r>
              <a:rPr lang="zh-CN" altLang="zh-CN"/>
              <a:t>探究通过导体的</a:t>
            </a:r>
            <a:endParaRPr lang="en-US" altLang="zh-CN"/>
          </a:p>
          <a:p>
            <a:pPr eaLnBrk="1" hangingPunct="1"/>
            <a:r>
              <a:rPr lang="zh-CN" altLang="zh-CN"/>
              <a:t>电流与其两端电压的关系</a:t>
            </a:r>
            <a:r>
              <a:rPr lang="en-US" altLang="zh-CN"/>
              <a:t>”</a:t>
            </a:r>
            <a:r>
              <a:rPr lang="zh-CN" altLang="zh-CN"/>
              <a:t>时，将记录的实验数</a:t>
            </a:r>
            <a:endParaRPr lang="en-US" altLang="zh-CN"/>
          </a:p>
          <a:p>
            <a:pPr eaLnBrk="1" hangingPunct="1"/>
            <a:r>
              <a:rPr lang="zh-CN" altLang="zh-CN"/>
              <a:t>据通过整理作出了如图所示的图象。根据图象，</a:t>
            </a:r>
            <a:endParaRPr lang="en-US" altLang="zh-CN"/>
          </a:p>
          <a:p>
            <a:pPr eaLnBrk="1" hangingPunct="1"/>
            <a:r>
              <a:rPr lang="zh-CN" altLang="zh-CN"/>
              <a:t>下列说法错误的是</a:t>
            </a:r>
            <a:r>
              <a:rPr lang="en-US" altLang="zh-CN"/>
              <a:t> (</a:t>
            </a:r>
            <a:r>
              <a:rPr lang="zh-CN" altLang="zh-CN"/>
              <a:t>　　</a:t>
            </a:r>
            <a:r>
              <a:rPr lang="en-US" altLang="zh-CN"/>
              <a:t>)</a:t>
            </a:r>
          </a:p>
          <a:p>
            <a:pPr eaLnBrk="1" hangingPunct="1"/>
            <a:r>
              <a:rPr lang="en-US" altLang="zh-CN"/>
              <a:t>A</a:t>
            </a:r>
            <a:r>
              <a:rPr lang="zh-CN" altLang="zh-CN"/>
              <a:t>．当导体乙的两端加上</a:t>
            </a:r>
            <a:r>
              <a:rPr lang="en-US" altLang="zh-CN"/>
              <a:t>1 V</a:t>
            </a:r>
            <a:r>
              <a:rPr lang="zh-CN" altLang="zh-CN"/>
              <a:t>的电压时，通过导体乙的电流为</a:t>
            </a:r>
            <a:r>
              <a:rPr lang="en-US" altLang="zh-CN"/>
              <a:t>0.1 A</a:t>
            </a:r>
            <a:endParaRPr lang="zh-CN" altLang="zh-CN"/>
          </a:p>
          <a:p>
            <a:pPr eaLnBrk="1" hangingPunct="1"/>
            <a:r>
              <a:rPr lang="en-US" altLang="zh-CN"/>
              <a:t>B</a:t>
            </a:r>
            <a:r>
              <a:rPr lang="zh-CN" altLang="zh-CN"/>
              <a:t>．将甲、乙两导体并联后接到电压为</a:t>
            </a:r>
            <a:r>
              <a:rPr lang="en-US" altLang="zh-CN"/>
              <a:t>3 V</a:t>
            </a:r>
            <a:r>
              <a:rPr lang="zh-CN" altLang="zh-CN"/>
              <a:t>的电源上时，干路中的电流</a:t>
            </a:r>
            <a:endParaRPr lang="en-US" altLang="zh-CN"/>
          </a:p>
          <a:p>
            <a:pPr eaLnBrk="1" hangingPunct="1"/>
            <a:r>
              <a:rPr lang="zh-CN" altLang="zh-CN"/>
              <a:t>为</a:t>
            </a:r>
            <a:r>
              <a:rPr lang="en-US" altLang="zh-CN"/>
              <a:t>0.9 A</a:t>
            </a:r>
            <a:endParaRPr lang="zh-CN" altLang="zh-CN"/>
          </a:p>
          <a:p>
            <a:pPr eaLnBrk="1" hangingPunct="1"/>
            <a:r>
              <a:rPr lang="en-US" altLang="zh-CN"/>
              <a:t>C</a:t>
            </a:r>
            <a:r>
              <a:rPr lang="zh-CN" altLang="zh-CN"/>
              <a:t>．通过导体甲的电流与其两端的电压成正比</a:t>
            </a:r>
          </a:p>
          <a:p>
            <a:pPr eaLnBrk="1" hangingPunct="1"/>
            <a:r>
              <a:rPr lang="en-US" altLang="zh-CN"/>
              <a:t>D</a:t>
            </a:r>
            <a:r>
              <a:rPr lang="zh-CN" altLang="zh-CN"/>
              <a:t>．导体甲的电阻大于导体乙的电阻</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l="9674" t="5324" r="10513"/>
          <a:stretch>
            <a:fillRect/>
          </a:stretch>
        </p:blipFill>
        <p:spPr bwMode="auto">
          <a:xfrm>
            <a:off x="6140450" y="655638"/>
            <a:ext cx="222885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a:spLocks noChangeArrowheads="1"/>
          </p:cNvSpPr>
          <p:nvPr/>
        </p:nvSpPr>
        <p:spPr bwMode="auto">
          <a:xfrm>
            <a:off x="2819400" y="1878013"/>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D</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7411" name="TextBox 1"/>
          <p:cNvSpPr txBox="1">
            <a:spLocks noChangeArrowheads="1"/>
          </p:cNvSpPr>
          <p:nvPr/>
        </p:nvSpPr>
        <p:spPr bwMode="auto">
          <a:xfrm>
            <a:off x="1727200" y="1198563"/>
            <a:ext cx="7058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探究电流与电压的关系</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3</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17412" name="TextBox 1"/>
          <p:cNvSpPr txBox="1">
            <a:spLocks noChangeArrowheads="1"/>
          </p:cNvSpPr>
          <p:nvPr/>
        </p:nvSpPr>
        <p:spPr bwMode="auto">
          <a:xfrm>
            <a:off x="358775" y="1711325"/>
            <a:ext cx="83899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【设计和进行实验】</a:t>
            </a:r>
          </a:p>
          <a:p>
            <a:pPr eaLnBrk="1" hangingPunct="1"/>
            <a:r>
              <a:rPr lang="en-US" altLang="zh-CN"/>
              <a:t>1</a:t>
            </a:r>
            <a:r>
              <a:rPr lang="zh-CN" altLang="zh-CN"/>
              <a:t>．实验电路图及实物图</a:t>
            </a:r>
          </a:p>
        </p:txBody>
      </p:sp>
      <p:pic>
        <p:nvPicPr>
          <p:cNvPr id="17413"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79613" y="2682875"/>
            <a:ext cx="44577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2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9750" y="1347788"/>
            <a:ext cx="104298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4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20.05.14"/>
  <p:tag name="AS_TITLE" val="Aspose.Slides for .NET 4.0 Client Profile"/>
  <p:tag name="AS_VERSION" val="20.5"/>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2894</Words>
  <Application>Microsoft Office PowerPoint</Application>
  <PresentationFormat>全屏显示(16:9)</PresentationFormat>
  <Paragraphs>205</Paragraphs>
  <Slides>27</Slides>
  <Notes>1</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1</vt:i4>
      </vt:variant>
      <vt:variant>
        <vt:lpstr>幻灯片标题</vt:lpstr>
      </vt:variant>
      <vt:variant>
        <vt:i4>27</vt:i4>
      </vt:variant>
    </vt:vector>
  </HeadingPairs>
  <TitlesOfParts>
    <vt:vector size="39" baseType="lpstr">
      <vt:lpstr>Arial</vt:lpstr>
      <vt:lpstr>宋体</vt:lpstr>
      <vt:lpstr>楷体_GB2312</vt:lpstr>
      <vt:lpstr>黑体</vt:lpstr>
      <vt:lpstr>等线</vt:lpstr>
      <vt:lpstr>Courier New</vt:lpstr>
      <vt:lpstr>幼圆</vt:lpstr>
      <vt:lpstr>Times New Roman</vt:lpstr>
      <vt:lpstr>Wingdings</vt:lpstr>
      <vt:lpstr>华文中宋</vt:lpstr>
      <vt:lpstr>3_A000120140530A99PPBG</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cp:lastPrinted>2020-12-31T10:16:34Z</cp:lastPrinted>
  <dcterms:created xsi:type="dcterms:W3CDTF">2020-12-31T10:16:34Z</dcterms:created>
  <dcterms:modified xsi:type="dcterms:W3CDTF">2021-02-25T01:28:46Z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