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</p:sldMasterIdLst>
  <p:notesMasterIdLst>
    <p:notesMasterId r:id="rId31"/>
  </p:notesMasterIdLst>
  <p:sldIdLst>
    <p:sldId id="336" r:id="rId4"/>
    <p:sldId id="631" r:id="rId5"/>
    <p:sldId id="649" r:id="rId6"/>
    <p:sldId id="668" r:id="rId7"/>
    <p:sldId id="670" r:id="rId8"/>
    <p:sldId id="674" r:id="rId9"/>
    <p:sldId id="673" r:id="rId10"/>
    <p:sldId id="669" r:id="rId11"/>
    <p:sldId id="650" r:id="rId12"/>
    <p:sldId id="661" r:id="rId13"/>
    <p:sldId id="632" r:id="rId14"/>
    <p:sldId id="651" r:id="rId15"/>
    <p:sldId id="662" r:id="rId16"/>
    <p:sldId id="664" r:id="rId17"/>
    <p:sldId id="663" r:id="rId18"/>
    <p:sldId id="636" r:id="rId19"/>
    <p:sldId id="667" r:id="rId20"/>
    <p:sldId id="637" r:id="rId21"/>
    <p:sldId id="653" r:id="rId22"/>
    <p:sldId id="638" r:id="rId23"/>
    <p:sldId id="639" r:id="rId24"/>
    <p:sldId id="640" r:id="rId25"/>
    <p:sldId id="665" r:id="rId26"/>
    <p:sldId id="642" r:id="rId27"/>
    <p:sldId id="656" r:id="rId28"/>
    <p:sldId id="657" r:id="rId29"/>
    <p:sldId id="666" r:id="rId30"/>
  </p:sldIdLst>
  <p:sldSz cx="9144000" cy="6858000" type="screen4x3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5B6"/>
    <a:srgbClr val="003366"/>
    <a:srgbClr val="6499C9"/>
    <a:srgbClr val="84B4E0"/>
    <a:srgbClr val="95BADB"/>
    <a:srgbClr val="7FACD4"/>
    <a:srgbClr val="609ED6"/>
    <a:srgbClr val="5C93C6"/>
    <a:srgbClr val="7CADD8"/>
    <a:srgbClr val="85B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1554" y="-108"/>
      </p:cViewPr>
      <p:guideLst>
        <p:guide orient="horz" pos="21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024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C6C1A-02BF-4B1A-86F8-BA9FBA49F51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8" b="7698"/>
          <a:stretch>
            <a:fillRect/>
          </a:stretch>
        </p:blipFill>
        <p:spPr>
          <a:xfrm>
            <a:off x="0" y="-1"/>
            <a:ext cx="9144002" cy="6858001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07505" y="164638"/>
            <a:ext cx="8928992" cy="6528725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418058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7321E8-B17C-41F8-AC25-2BD77A7EE48D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8C6-0BAE-4637-AD23-DDBFB9FAA3D3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418058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7321E8-B17C-41F8-AC25-2BD77A7EE48D}" type="datetimeFigureOut">
              <a:rPr lang="zh-CN" altLang="en-US" smtClean="0">
                <a:solidFill>
                  <a:prstClr val="black"/>
                </a:solidFill>
              </a:rPr>
              <a:t>2020/4/9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8C6-0BAE-4637-AD23-DDBFB9FAA3D3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0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0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4180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4180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262666" y="3010136"/>
            <a:ext cx="138674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学  视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-12505" y="2608973"/>
            <a:ext cx="9143999" cy="79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rgbClr val="2E75B6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第七章   运动和力</a:t>
            </a:r>
          </a:p>
        </p:txBody>
      </p:sp>
      <p:sp>
        <p:nvSpPr>
          <p:cNvPr id="31" name="矩形 30"/>
          <p:cNvSpPr/>
          <p:nvPr/>
        </p:nvSpPr>
        <p:spPr>
          <a:xfrm>
            <a:off x="-12504" y="3505734"/>
            <a:ext cx="9143998" cy="74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 7.4   </a:t>
            </a:r>
            <a:r>
              <a:rPr lang="zh-CN" altLang="en-US" sz="32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探究物体受力时怎样运动（第一课时）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12505" y="1212806"/>
            <a:ext cx="9144000" cy="1359936"/>
            <a:chOff x="-12505" y="1212806"/>
            <a:chExt cx="9144000" cy="1359936"/>
          </a:xfrm>
        </p:grpSpPr>
        <p:sp>
          <p:nvSpPr>
            <p:cNvPr id="6" name="矩形 5"/>
            <p:cNvSpPr/>
            <p:nvPr/>
          </p:nvSpPr>
          <p:spPr>
            <a:xfrm>
              <a:off x="-12505" y="2337484"/>
              <a:ext cx="9144000" cy="2352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椭圆 9"/>
            <p:cNvSpPr/>
            <p:nvPr/>
          </p:nvSpPr>
          <p:spPr>
            <a:xfrm>
              <a:off x="1853930" y="1212806"/>
              <a:ext cx="1050639" cy="113605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理</a:t>
              </a:r>
            </a:p>
          </p:txBody>
        </p:sp>
        <p:sp>
          <p:nvSpPr>
            <p:cNvPr id="5" name="椭圆 4"/>
            <p:cNvSpPr/>
            <p:nvPr/>
          </p:nvSpPr>
          <p:spPr>
            <a:xfrm>
              <a:off x="788895" y="1212806"/>
              <a:ext cx="1082585" cy="113605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物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课堂导学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占位符 2"/>
          <p:cNvSpPr txBox="1"/>
          <p:nvPr/>
        </p:nvSpPr>
        <p:spPr>
          <a:xfrm>
            <a:off x="432486" y="1511459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）相对来说，最好的实验方式是</a:t>
            </a:r>
            <a:r>
              <a:rPr lang="en-US" altLang="zh-CN" dirty="0"/>
              <a:t>________</a:t>
            </a:r>
            <a:r>
              <a:rPr lang="zh-CN" altLang="en-US" dirty="0"/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）实验方式①存在的问题是，木块与桌面间的</a:t>
            </a:r>
            <a:r>
              <a:rPr lang="en-US" altLang="zh-CN" dirty="0"/>
              <a:t>________</a:t>
            </a:r>
            <a:r>
              <a:rPr lang="zh-CN" altLang="en-US" dirty="0"/>
              <a:t>力比较大，会影响实验结论。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）实验方式②是①的改进版本，用小车代替木块，因为</a:t>
            </a:r>
            <a:r>
              <a:rPr lang="en-US" altLang="zh-CN" dirty="0"/>
              <a:t>________</a:t>
            </a:r>
            <a:r>
              <a:rPr lang="zh-CN" altLang="en-US" dirty="0"/>
              <a:t>摩擦比滑动摩擦小得多。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）实验方式③中，绳子和滑轮间的摩擦更</a:t>
            </a:r>
            <a:r>
              <a:rPr lang="en-US" altLang="zh-CN" dirty="0"/>
              <a:t>________</a:t>
            </a:r>
            <a:r>
              <a:rPr lang="zh-CN" altLang="en-US" dirty="0"/>
              <a:t>，实验时如果拿剪刀把纸片从中间剪开，还能方便地验证平衡力中关于</a:t>
            </a:r>
            <a:r>
              <a:rPr lang="en-US" altLang="zh-CN" dirty="0"/>
              <a:t>________________</a:t>
            </a:r>
            <a:r>
              <a:rPr lang="zh-CN" altLang="en-US" dirty="0"/>
              <a:t>这一条件。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358792" y="1501059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③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46477" y="2339184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摩擦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549488" y="3177309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滚动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59472" y="4098547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小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467989" y="4490434"/>
            <a:ext cx="2348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在同一物体上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5361" y="1421904"/>
            <a:ext cx="1490925" cy="556945"/>
            <a:chOff x="165361" y="1471332"/>
            <a:chExt cx="1490925" cy="556945"/>
          </a:xfrm>
        </p:grpSpPr>
        <p:sp>
          <p:nvSpPr>
            <p:cNvPr id="15" name="AutoShape 65"/>
            <p:cNvSpPr>
              <a:spLocks noChangeArrowheads="1"/>
            </p:cNvSpPr>
            <p:nvPr/>
          </p:nvSpPr>
          <p:spPr bwMode="auto">
            <a:xfrm>
              <a:off x="165361" y="1507520"/>
              <a:ext cx="1490443" cy="52075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70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1204" y="1471332"/>
              <a:ext cx="1465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知识点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161" y="1482807"/>
            <a:ext cx="489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2E75B6"/>
                </a:solidFill>
              </a:rPr>
              <a:t>探究二力平衡的条件</a:t>
            </a:r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2006027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1.</a:t>
            </a:r>
            <a:r>
              <a:rPr lang="zh-CN" altLang="en-US" sz="2600" dirty="0"/>
              <a:t>如图</a:t>
            </a:r>
            <a:r>
              <a:rPr lang="en-US" altLang="zh-CN" sz="2600" dirty="0"/>
              <a:t>7.4</a:t>
            </a:r>
            <a:r>
              <a:rPr lang="zh-CN" altLang="en-US" sz="2600" dirty="0"/>
              <a:t>－</a:t>
            </a:r>
            <a:r>
              <a:rPr lang="en-US" altLang="zh-CN" sz="2600" dirty="0"/>
              <a:t>2</a:t>
            </a:r>
            <a:r>
              <a:rPr lang="zh-CN" altLang="en-US" sz="2600" dirty="0"/>
              <a:t>所示，小车在水平方向受到两个力的作用，我们通过“观察小车在水平方向受到不同的两个力作用时，小车是否静止”来探究二力平衡需要满足哪些条件。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600" dirty="0"/>
              <a:t>（</a:t>
            </a:r>
            <a:r>
              <a:rPr lang="en-US" altLang="zh-CN" sz="2600" dirty="0"/>
              <a:t>1</a:t>
            </a:r>
            <a:r>
              <a:rPr lang="zh-CN" altLang="en-US" sz="2600" dirty="0"/>
              <a:t>）把小车放在较</a:t>
            </a:r>
            <a:r>
              <a:rPr lang="en-US" altLang="zh-CN" sz="2400" dirty="0"/>
              <a:t>_______</a:t>
            </a:r>
            <a:r>
              <a:rPr lang="zh-CN" altLang="en-US" sz="2600" dirty="0"/>
              <a:t>（选填“光滑”或“粗糙”）的水平桌面上，对实验结论的得出更有利。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600" dirty="0"/>
              <a:t>（</a:t>
            </a:r>
            <a:r>
              <a:rPr lang="en-US" altLang="zh-CN" sz="2600" dirty="0"/>
              <a:t>2</a:t>
            </a:r>
            <a:r>
              <a:rPr lang="zh-CN" altLang="en-US" sz="2600" dirty="0"/>
              <a:t>）向两吊盘中加砝码，当两盘的砝码质量</a:t>
            </a:r>
            <a:r>
              <a:rPr lang="en-US" altLang="zh-CN" sz="2400" dirty="0"/>
              <a:t>_______</a:t>
            </a:r>
            <a:r>
              <a:rPr lang="zh-CN" altLang="en-US" sz="2600" dirty="0"/>
              <a:t>（选填“相等”或“不相等”）时，小车静止。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en-US" sz="2600" dirty="0"/>
          </a:p>
        </p:txBody>
      </p:sp>
      <p:sp>
        <p:nvSpPr>
          <p:cNvPr id="16" name="文本框 15"/>
          <p:cNvSpPr txBox="1"/>
          <p:nvPr/>
        </p:nvSpPr>
        <p:spPr>
          <a:xfrm>
            <a:off x="3465068" y="5174243"/>
            <a:ext cx="8547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600" dirty="0">
                <a:latin typeface="+mn-lt"/>
                <a:sym typeface="+mn-ea"/>
              </a:rPr>
              <a:t>光滑</a:t>
            </a:r>
            <a:endParaRPr lang="en-US" altLang="en-US" sz="2600" dirty="0">
              <a:latin typeface="+mn-lt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968" y="3247435"/>
            <a:ext cx="3978869" cy="1921402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046468" y="5975502"/>
            <a:ext cx="8547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600" dirty="0">
                <a:latin typeface="+mn-lt"/>
                <a:sym typeface="+mn-ea"/>
              </a:rPr>
              <a:t>相等</a:t>
            </a:r>
            <a:endParaRPr lang="en-US" altLang="en-US" sz="26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439966"/>
            <a:ext cx="8496726" cy="5418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600" dirty="0"/>
              <a:t>（</a:t>
            </a:r>
            <a:r>
              <a:rPr lang="en-US" altLang="zh-CN" sz="2600" dirty="0"/>
              <a:t>3</a:t>
            </a:r>
            <a:r>
              <a:rPr lang="zh-CN" altLang="en-US" sz="2600" dirty="0"/>
              <a:t>）保持两吊盘中的砝码质量相等，将小车在桌面上旋转一个角度松手后，小车会</a:t>
            </a:r>
            <a:r>
              <a:rPr lang="en-US" altLang="zh-CN" dirty="0"/>
              <a:t>________</a:t>
            </a:r>
            <a:r>
              <a:rPr lang="zh-CN" altLang="en-US" sz="2600" dirty="0"/>
              <a:t>，直到两边的拉线</a:t>
            </a:r>
            <a:r>
              <a:rPr lang="en-US" altLang="zh-CN" dirty="0"/>
              <a:t>____________________</a:t>
            </a:r>
            <a:r>
              <a:rPr lang="zh-CN" altLang="en-US" sz="2600" dirty="0"/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600" dirty="0"/>
              <a:t>（</a:t>
            </a:r>
            <a:r>
              <a:rPr lang="en-US" altLang="zh-CN" sz="2600" dirty="0"/>
              <a:t>4</a:t>
            </a:r>
            <a:r>
              <a:rPr lang="zh-CN" altLang="en-US" sz="2600" dirty="0"/>
              <a:t>）如果将两边的吊盘挂在小车一端的同一挂钩上，且沿同一方向拉小车，发现小车</a:t>
            </a:r>
            <a:r>
              <a:rPr lang="en-US" altLang="zh-CN" dirty="0"/>
              <a:t>________</a:t>
            </a:r>
            <a:r>
              <a:rPr lang="zh-CN" altLang="en-US" sz="2600" dirty="0"/>
              <a:t>（选填“运动”或“静止”），这表明了小车受到的二力若平衡，必须满足</a:t>
            </a:r>
            <a:r>
              <a:rPr lang="en-US" altLang="zh-CN" dirty="0"/>
              <a:t>_______________</a:t>
            </a:r>
            <a:r>
              <a:rPr lang="zh-CN" altLang="en-US" sz="2600" dirty="0"/>
              <a:t>这一条件。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600" dirty="0"/>
              <a:t>（</a:t>
            </a:r>
            <a:r>
              <a:rPr lang="en-US" altLang="zh-CN" sz="2600" dirty="0"/>
              <a:t>5</a:t>
            </a:r>
            <a:r>
              <a:rPr lang="zh-CN" altLang="en-US" sz="2600" dirty="0"/>
              <a:t>）通过上述过程可知：作用在同一物体上的两个力，只有当大小</a:t>
            </a:r>
            <a:r>
              <a:rPr lang="en-US" altLang="zh-CN" dirty="0"/>
              <a:t>________</a:t>
            </a:r>
            <a:r>
              <a:rPr lang="zh-CN" altLang="en-US" sz="2600" dirty="0"/>
              <a:t>、方向</a:t>
            </a:r>
            <a:r>
              <a:rPr lang="en-US" altLang="zh-CN" dirty="0"/>
              <a:t>________</a:t>
            </a:r>
            <a:r>
              <a:rPr lang="zh-CN" altLang="en-US" sz="2600" dirty="0"/>
              <a:t>，且作用在</a:t>
            </a:r>
            <a:r>
              <a:rPr lang="en-US" altLang="zh-CN" dirty="0"/>
              <a:t>____________</a:t>
            </a:r>
            <a:r>
              <a:rPr lang="zh-CN" altLang="en-US" sz="2600" dirty="0"/>
              <a:t>上，才能平衡。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680849" y="1871587"/>
            <a:ext cx="8547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600" dirty="0">
                <a:latin typeface="+mn-lt"/>
                <a:sym typeface="+mn-ea"/>
              </a:rPr>
              <a:t>转动</a:t>
            </a:r>
            <a:endParaRPr lang="en-US" altLang="en-US" sz="2600" dirty="0">
              <a:latin typeface="+mn-lt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59472" y="2283624"/>
            <a:ext cx="21948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600" dirty="0">
                <a:latin typeface="+mn-lt"/>
                <a:sym typeface="+mn-ea"/>
              </a:rPr>
              <a:t>在同一直线上</a:t>
            </a:r>
            <a:endParaRPr lang="en-US" altLang="en-US" sz="2600" dirty="0">
              <a:latin typeface="+mn-lt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004900" y="3087270"/>
            <a:ext cx="8547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600" dirty="0">
                <a:latin typeface="+mn-lt"/>
                <a:sym typeface="+mn-ea"/>
              </a:rPr>
              <a:t>运动</a:t>
            </a:r>
            <a:endParaRPr lang="en-US" altLang="en-US" sz="2600" dirty="0">
              <a:latin typeface="+mn-lt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062565" y="3902760"/>
            <a:ext cx="15247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600" dirty="0">
                <a:latin typeface="+mn-lt"/>
                <a:sym typeface="+mn-ea"/>
              </a:rPr>
              <a:t>方向相反</a:t>
            </a:r>
            <a:endParaRPr lang="en-US" altLang="en-US" sz="2600" dirty="0">
              <a:latin typeface="+mn-lt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281765" y="4773617"/>
            <a:ext cx="8547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600" dirty="0">
                <a:latin typeface="+mn-lt"/>
                <a:sym typeface="+mn-ea"/>
              </a:rPr>
              <a:t>相等</a:t>
            </a:r>
            <a:endParaRPr lang="en-US" altLang="en-US" sz="2600" dirty="0">
              <a:latin typeface="+mn-lt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750767" y="4726412"/>
            <a:ext cx="8547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600" dirty="0">
                <a:latin typeface="+mn-lt"/>
                <a:sym typeface="+mn-ea"/>
              </a:rPr>
              <a:t>相反</a:t>
            </a:r>
            <a:endParaRPr lang="en-US" altLang="en-US" sz="2600" dirty="0">
              <a:latin typeface="+mn-lt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35204" y="5215257"/>
            <a:ext cx="152477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600" dirty="0">
                <a:latin typeface="+mn-lt"/>
                <a:sym typeface="+mn-ea"/>
              </a:rPr>
              <a:t>同一直线</a:t>
            </a:r>
            <a:endParaRPr lang="en-US" altLang="en-US" sz="2600" dirty="0">
              <a:latin typeface="+mn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  <p:bldP spid="29" grpId="0"/>
      <p:bldP spid="30" grpId="0"/>
      <p:bldP spid="31" grpId="0"/>
      <p:bldP spid="32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5361" y="1421904"/>
            <a:ext cx="1490925" cy="556945"/>
            <a:chOff x="165361" y="1471332"/>
            <a:chExt cx="1490925" cy="556945"/>
          </a:xfrm>
        </p:grpSpPr>
        <p:sp>
          <p:nvSpPr>
            <p:cNvPr id="15" name="AutoShape 65"/>
            <p:cNvSpPr>
              <a:spLocks noChangeArrowheads="1"/>
            </p:cNvSpPr>
            <p:nvPr/>
          </p:nvSpPr>
          <p:spPr bwMode="auto">
            <a:xfrm>
              <a:off x="165361" y="1507520"/>
              <a:ext cx="1490443" cy="52075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70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1204" y="1471332"/>
              <a:ext cx="1465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知识点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161" y="1482807"/>
            <a:ext cx="489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2E75B6"/>
                </a:solidFill>
              </a:rPr>
              <a:t>二力平衡</a:t>
            </a:r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2006027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2.</a:t>
            </a:r>
            <a:r>
              <a:rPr lang="zh-CN" altLang="en-US" sz="2600" dirty="0"/>
              <a:t>一个物体只受到两个力的作用，这两个力的三要素完全相同，这两个力（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A.</a:t>
            </a:r>
            <a:r>
              <a:rPr lang="zh-CN" altLang="en-US" sz="2600" dirty="0"/>
              <a:t>肯定是平衡力                  </a:t>
            </a:r>
            <a:r>
              <a:rPr lang="en-US" altLang="zh-CN" sz="2600" dirty="0"/>
              <a:t>B.</a:t>
            </a:r>
            <a:r>
              <a:rPr lang="zh-CN" altLang="en-US" sz="2600" dirty="0"/>
              <a:t>肯定不是平衡力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C.</a:t>
            </a:r>
            <a:r>
              <a:rPr lang="zh-CN" altLang="en-US" sz="2600" dirty="0"/>
              <a:t>一定是重力和支持力      </a:t>
            </a:r>
            <a:r>
              <a:rPr lang="en-US" altLang="zh-CN" sz="2600" dirty="0"/>
              <a:t>D.</a:t>
            </a:r>
            <a:r>
              <a:rPr lang="zh-CN" altLang="en-US" sz="2600" dirty="0"/>
              <a:t>一定是拉力和摩擦力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3.</a:t>
            </a:r>
            <a:r>
              <a:rPr lang="zh-CN" altLang="en-US" sz="2600" dirty="0"/>
              <a:t>如图</a:t>
            </a:r>
            <a:r>
              <a:rPr lang="en-US" altLang="zh-CN" sz="2600" dirty="0"/>
              <a:t>7.4</a:t>
            </a:r>
            <a:r>
              <a:rPr lang="zh-CN" altLang="en-US" sz="2600" dirty="0"/>
              <a:t>－</a:t>
            </a:r>
            <a:r>
              <a:rPr lang="en-US" altLang="zh-CN" sz="2600" dirty="0"/>
              <a:t>3</a:t>
            </a:r>
            <a:r>
              <a:rPr lang="zh-CN" altLang="en-US" sz="2600" dirty="0"/>
              <a:t>的受力图中，满足二力平衡条件的是（　　）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       A                       B                        C                        D</a:t>
            </a:r>
            <a:endParaRPr lang="zh-CN" altLang="en-US" sz="2600" dirty="0"/>
          </a:p>
        </p:txBody>
      </p:sp>
      <p:sp>
        <p:nvSpPr>
          <p:cNvPr id="18" name="文本框 17"/>
          <p:cNvSpPr txBox="1"/>
          <p:nvPr/>
        </p:nvSpPr>
        <p:spPr>
          <a:xfrm>
            <a:off x="3573925" y="2390198"/>
            <a:ext cx="4074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600" dirty="0">
                <a:latin typeface="+mn-lt"/>
                <a:sym typeface="+mn-ea"/>
              </a:rPr>
              <a:t>B</a:t>
            </a:r>
            <a:endParaRPr lang="en-US" altLang="en-US" sz="2600" dirty="0">
              <a:latin typeface="+mn-lt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10582" y="4352093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600" dirty="0">
                <a:latin typeface="+mn-lt"/>
                <a:sym typeface="+mn-ea"/>
              </a:rPr>
              <a:t>C</a:t>
            </a:r>
            <a:endParaRPr lang="en-US" altLang="en-US" sz="2600" dirty="0">
              <a:latin typeface="+mn-lt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86" y="4969532"/>
            <a:ext cx="1641679" cy="9500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426" y="5051435"/>
            <a:ext cx="1869185" cy="86816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1189" y="5142438"/>
            <a:ext cx="1809122" cy="77715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0150" y="5167918"/>
            <a:ext cx="1880105" cy="75167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5361" y="1421904"/>
            <a:ext cx="1490925" cy="556945"/>
            <a:chOff x="165361" y="1471332"/>
            <a:chExt cx="1490925" cy="556945"/>
          </a:xfrm>
        </p:grpSpPr>
        <p:sp>
          <p:nvSpPr>
            <p:cNvPr id="15" name="AutoShape 65"/>
            <p:cNvSpPr>
              <a:spLocks noChangeArrowheads="1"/>
            </p:cNvSpPr>
            <p:nvPr/>
          </p:nvSpPr>
          <p:spPr bwMode="auto">
            <a:xfrm>
              <a:off x="165361" y="1507520"/>
              <a:ext cx="1490443" cy="52075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70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1204" y="1471332"/>
              <a:ext cx="1465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知识点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161" y="1482807"/>
            <a:ext cx="489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2E75B6"/>
                </a:solidFill>
              </a:rPr>
              <a:t>二力平衡和相互作用力</a:t>
            </a:r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2006027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 smtClean="0"/>
              <a:t>4</a:t>
            </a:r>
            <a:r>
              <a:rPr lang="en-US" altLang="zh-CN" dirty="0"/>
              <a:t>.</a:t>
            </a:r>
            <a:r>
              <a:rPr lang="zh-CN" altLang="en-US" dirty="0"/>
              <a:t>一本物理书放在水平课桌上处于静止状态，属于一对平衡力的是（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A.</a:t>
            </a:r>
            <a:r>
              <a:rPr lang="zh-CN" altLang="en-US" dirty="0"/>
              <a:t>书对桌面的压力和桌面对书的支持力  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B.</a:t>
            </a:r>
            <a:r>
              <a:rPr lang="zh-CN" altLang="en-US" dirty="0"/>
              <a:t>书受到的重力和桌面对书的支持力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C.</a:t>
            </a:r>
            <a:r>
              <a:rPr lang="zh-CN" altLang="en-US" dirty="0"/>
              <a:t>课桌受到的重力和桌面对书的支持力  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D.</a:t>
            </a:r>
            <a:r>
              <a:rPr lang="zh-CN" altLang="en-US" dirty="0"/>
              <a:t>书受到的重力和书对桌面的压力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606582" y="2390198"/>
            <a:ext cx="4074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600" dirty="0">
                <a:latin typeface="+mn-lt"/>
                <a:sym typeface="+mn-ea"/>
              </a:rPr>
              <a:t>B</a:t>
            </a:r>
            <a:endParaRPr lang="en-US" altLang="en-US" sz="26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439966"/>
            <a:ext cx="8496726" cy="5418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5.</a:t>
            </a:r>
            <a:r>
              <a:rPr lang="zh-CN" altLang="en-US" sz="2600" dirty="0"/>
              <a:t>小车在拉力</a:t>
            </a:r>
            <a:r>
              <a:rPr lang="en-US" altLang="zh-CN" sz="2600" i="1" dirty="0"/>
              <a:t>F</a:t>
            </a:r>
            <a:r>
              <a:rPr lang="zh-CN" altLang="en-US" sz="2600" dirty="0"/>
              <a:t>作用下沿水平地面向左做匀速直线运动，其受力分析如图</a:t>
            </a:r>
            <a:r>
              <a:rPr lang="en-US" altLang="zh-CN" sz="2600" dirty="0"/>
              <a:t>7.4</a:t>
            </a:r>
            <a:r>
              <a:rPr lang="zh-CN" altLang="en-US" sz="2600" dirty="0"/>
              <a:t>－</a:t>
            </a:r>
            <a:r>
              <a:rPr lang="en-US" altLang="zh-CN" sz="2600" dirty="0"/>
              <a:t>4</a:t>
            </a:r>
            <a:r>
              <a:rPr lang="zh-CN" altLang="en-US" sz="2600" dirty="0"/>
              <a:t>，下列说法正确的是（　　）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A.</a:t>
            </a:r>
            <a:r>
              <a:rPr lang="zh-CN" altLang="en-US" sz="2600" dirty="0"/>
              <a:t>重力</a:t>
            </a:r>
            <a:r>
              <a:rPr lang="en-US" altLang="zh-CN" sz="2600" i="1" dirty="0"/>
              <a:t>G</a:t>
            </a:r>
            <a:r>
              <a:rPr lang="zh-CN" altLang="en-US" sz="2600" dirty="0"/>
              <a:t>和</a:t>
            </a:r>
            <a:r>
              <a:rPr lang="en-US" altLang="zh-CN" sz="2600" i="1" dirty="0"/>
              <a:t>F</a:t>
            </a:r>
            <a:r>
              <a:rPr lang="zh-CN" altLang="en-US" sz="2600" baseline="-25000" dirty="0"/>
              <a:t>支</a:t>
            </a:r>
            <a:r>
              <a:rPr lang="zh-CN" altLang="en-US" sz="2600" dirty="0"/>
              <a:t>是一对相互作用力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B.</a:t>
            </a:r>
            <a:r>
              <a:rPr lang="zh-CN" altLang="en-US" sz="2600" dirty="0"/>
              <a:t>拉力</a:t>
            </a:r>
            <a:r>
              <a:rPr lang="en-US" altLang="zh-CN" sz="2600" i="1" dirty="0"/>
              <a:t>F</a:t>
            </a:r>
            <a:r>
              <a:rPr lang="zh-CN" altLang="en-US" sz="2600" dirty="0"/>
              <a:t>和</a:t>
            </a:r>
            <a:r>
              <a:rPr lang="en-US" altLang="zh-CN" sz="2600" i="1" dirty="0"/>
              <a:t>F</a:t>
            </a:r>
            <a:r>
              <a:rPr lang="zh-CN" altLang="en-US" sz="2600" baseline="-25000" dirty="0"/>
              <a:t>支</a:t>
            </a:r>
            <a:r>
              <a:rPr lang="zh-CN" altLang="en-US" sz="2600" dirty="0"/>
              <a:t>是一对平衡力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C.</a:t>
            </a:r>
            <a:r>
              <a:rPr lang="zh-CN" altLang="en-US" sz="2600" dirty="0"/>
              <a:t>拉力</a:t>
            </a:r>
            <a:r>
              <a:rPr lang="en-US" altLang="zh-CN" sz="2600" i="1" dirty="0"/>
              <a:t>F</a:t>
            </a:r>
            <a:r>
              <a:rPr lang="zh-CN" altLang="en-US" sz="2600" dirty="0"/>
              <a:t>和重力</a:t>
            </a:r>
            <a:r>
              <a:rPr lang="en-US" altLang="zh-CN" sz="2600" i="1" dirty="0"/>
              <a:t>G</a:t>
            </a:r>
            <a:r>
              <a:rPr lang="zh-CN" altLang="en-US" sz="2600" dirty="0"/>
              <a:t>是一对平衡力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D.</a:t>
            </a:r>
            <a:r>
              <a:rPr lang="zh-CN" altLang="en-US" sz="2600" dirty="0"/>
              <a:t>拉力</a:t>
            </a:r>
            <a:r>
              <a:rPr lang="en-US" altLang="zh-CN" sz="2600" i="1" dirty="0"/>
              <a:t>F</a:t>
            </a:r>
            <a:r>
              <a:rPr lang="zh-CN" altLang="en-US" sz="2600" dirty="0"/>
              <a:t>和摩擦力</a:t>
            </a:r>
            <a:r>
              <a:rPr lang="en-US" altLang="zh-CN" sz="2600" i="1" dirty="0"/>
              <a:t>f</a:t>
            </a:r>
            <a:r>
              <a:rPr lang="zh-CN" altLang="en-US" sz="2600" dirty="0"/>
              <a:t>是一对平衡力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6.</a:t>
            </a:r>
            <a:r>
              <a:rPr lang="zh-CN" altLang="en-US" sz="2600" dirty="0"/>
              <a:t>天花板上悬挂一个电灯处于静止状态。绳对灯的</a:t>
            </a:r>
            <a:r>
              <a:rPr lang="en-US" altLang="zh-CN" sz="2400" dirty="0"/>
              <a:t>_______</a:t>
            </a:r>
            <a:r>
              <a:rPr lang="zh-CN" altLang="en-US" sz="2600" dirty="0"/>
              <a:t>　　　力和灯受到的重力是一对平衡力，灯对绳的拉力和</a:t>
            </a:r>
            <a:r>
              <a:rPr lang="en-US" altLang="zh-CN" sz="2400" dirty="0"/>
              <a:t>__________________</a:t>
            </a:r>
            <a:r>
              <a:rPr lang="zh-CN" altLang="en-US" sz="2600" dirty="0"/>
              <a:t>是一对相互作用力。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en-US" sz="2600" dirty="0"/>
          </a:p>
        </p:txBody>
      </p:sp>
      <p:sp>
        <p:nvSpPr>
          <p:cNvPr id="18" name="文本框 17"/>
          <p:cNvSpPr txBox="1"/>
          <p:nvPr/>
        </p:nvSpPr>
        <p:spPr>
          <a:xfrm>
            <a:off x="7180753" y="1862392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en-US" sz="2600" dirty="0">
                <a:latin typeface="+mn-lt"/>
                <a:sym typeface="+mn-ea"/>
              </a:rPr>
              <a:t>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968" y="2388690"/>
            <a:ext cx="2408685" cy="208062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7920982" y="4601137"/>
            <a:ext cx="5196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600" dirty="0">
                <a:latin typeface="+mn-lt"/>
                <a:sym typeface="+mn-ea"/>
              </a:rPr>
              <a:t>拉</a:t>
            </a:r>
            <a:endParaRPr lang="en-US" altLang="en-US" sz="2600" dirty="0">
              <a:latin typeface="+mn-lt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59472" y="5406657"/>
            <a:ext cx="21948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600" dirty="0">
                <a:latin typeface="+mn-lt"/>
                <a:sym typeface="+mn-ea"/>
              </a:rPr>
              <a:t>绳对灯的拉力</a:t>
            </a:r>
            <a:endParaRPr lang="en-US" altLang="en-US" sz="2600" dirty="0">
              <a:latin typeface="+mn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占位符 2"/>
          <p:cNvSpPr txBox="1"/>
          <p:nvPr/>
        </p:nvSpPr>
        <p:spPr>
          <a:xfrm>
            <a:off x="432486" y="1415026"/>
            <a:ext cx="8229600" cy="5442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1.</a:t>
            </a:r>
            <a:r>
              <a:rPr lang="zh-CN" altLang="en-US" dirty="0"/>
              <a:t>下列情况中不属于二力平衡的是（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A.</a:t>
            </a:r>
            <a:r>
              <a:rPr lang="zh-CN" altLang="en-US" dirty="0"/>
              <a:t>人站在匀速直线下降的电梯里  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B.</a:t>
            </a:r>
            <a:r>
              <a:rPr lang="zh-CN" altLang="en-US" dirty="0"/>
              <a:t>正在空中匀速直线飞行的直升机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C.</a:t>
            </a:r>
            <a:r>
              <a:rPr lang="zh-CN" altLang="en-US" dirty="0"/>
              <a:t>跳伞运动员落地前加速向下运动  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D.</a:t>
            </a:r>
            <a:r>
              <a:rPr lang="zh-CN" altLang="en-US" dirty="0"/>
              <a:t>汽车在高速公路上匀速直线</a:t>
            </a:r>
            <a:r>
              <a:rPr lang="zh-CN" altLang="en-US" dirty="0" smtClean="0"/>
              <a:t>行驶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6214532" y="1424989"/>
            <a:ext cx="4251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sz="2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占位符 2"/>
          <p:cNvSpPr txBox="1"/>
          <p:nvPr/>
        </p:nvSpPr>
        <p:spPr>
          <a:xfrm>
            <a:off x="432486" y="1415026"/>
            <a:ext cx="8229600" cy="54429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 smtClean="0"/>
              <a:t>2</a:t>
            </a:r>
            <a:r>
              <a:rPr lang="en-US" altLang="zh-CN" dirty="0"/>
              <a:t>.</a:t>
            </a:r>
            <a:r>
              <a:rPr lang="zh-CN" altLang="en-US" dirty="0"/>
              <a:t>关于平衡力，下列说法正确的是（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A.</a:t>
            </a:r>
            <a:r>
              <a:rPr lang="zh-CN" altLang="en-US" dirty="0"/>
              <a:t>物体只有在静止时受到的力才是平衡力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B.</a:t>
            </a:r>
            <a:r>
              <a:rPr lang="zh-CN" altLang="en-US" dirty="0"/>
              <a:t>作用在一条直线上的两个力，大小相等，这两个力</a:t>
            </a:r>
            <a:r>
              <a:rPr lang="zh-CN" altLang="en-US" dirty="0" smtClean="0"/>
              <a:t>一定</a:t>
            </a:r>
            <a:r>
              <a:rPr lang="zh-CN" altLang="en-US" dirty="0"/>
              <a:t>是平衡力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C.</a:t>
            </a:r>
            <a:r>
              <a:rPr lang="zh-CN" altLang="en-US" dirty="0"/>
              <a:t>物体受到的拉力和重力大小相等，这两个力一定是</a:t>
            </a:r>
            <a:r>
              <a:rPr lang="zh-CN" altLang="en-US" dirty="0" smtClean="0"/>
              <a:t>平衡</a:t>
            </a:r>
            <a:r>
              <a:rPr lang="zh-CN" altLang="en-US" dirty="0"/>
              <a:t>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D.</a:t>
            </a:r>
            <a:r>
              <a:rPr lang="zh-CN" altLang="en-US" dirty="0"/>
              <a:t>物体在平衡力的作用下，总处于静止状态或</a:t>
            </a:r>
            <a:r>
              <a:rPr lang="zh-CN" altLang="en-US" dirty="0" smtClean="0"/>
              <a:t>匀速直线运动</a:t>
            </a:r>
            <a:r>
              <a:rPr lang="zh-CN" altLang="en-US" dirty="0"/>
              <a:t>状态</a:t>
            </a:r>
          </a:p>
        </p:txBody>
      </p:sp>
      <p:sp>
        <p:nvSpPr>
          <p:cNvPr id="12" name="矩形 11"/>
          <p:cNvSpPr/>
          <p:nvPr/>
        </p:nvSpPr>
        <p:spPr>
          <a:xfrm>
            <a:off x="6305071" y="1415026"/>
            <a:ext cx="4251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sz="2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1580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 smtClean="0"/>
              <a:t>3</a:t>
            </a:r>
            <a:r>
              <a:rPr lang="en-US" altLang="zh-CN" dirty="0"/>
              <a:t>.</a:t>
            </a:r>
            <a:r>
              <a:rPr lang="zh-CN" altLang="en-US" dirty="0"/>
              <a:t>汽车在牵引力的作用下沿平直公路做匀速直线运动，下列判断正确的是（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A.</a:t>
            </a:r>
            <a:r>
              <a:rPr lang="zh-CN" altLang="en-US" dirty="0"/>
              <a:t>汽车的重力和汽车对地面的压力是一对平衡力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B.</a:t>
            </a:r>
            <a:r>
              <a:rPr lang="zh-CN" altLang="en-US" dirty="0"/>
              <a:t>汽车受到的牵引力和摩擦力是一对相互作用力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C.</a:t>
            </a:r>
            <a:r>
              <a:rPr lang="zh-CN" altLang="en-US" dirty="0"/>
              <a:t>汽车对地面的压力和地面对汽车的支持力是一对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    </a:t>
            </a:r>
            <a:r>
              <a:rPr lang="zh-CN" altLang="en-US" dirty="0"/>
              <a:t>相互作用力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D.</a:t>
            </a:r>
            <a:r>
              <a:rPr lang="zh-CN" altLang="en-US" dirty="0"/>
              <a:t>如果汽车所受外力突然完全消失，则汽车慢慢停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    </a:t>
            </a:r>
            <a:r>
              <a:rPr lang="zh-CN" altLang="en-US" dirty="0"/>
              <a:t>下来</a:t>
            </a:r>
          </a:p>
        </p:txBody>
      </p:sp>
      <p:sp>
        <p:nvSpPr>
          <p:cNvPr id="13" name="矩形 12"/>
          <p:cNvSpPr/>
          <p:nvPr/>
        </p:nvSpPr>
        <p:spPr>
          <a:xfrm>
            <a:off x="4509247" y="1867392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1580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4.</a:t>
            </a:r>
            <a:r>
              <a:rPr lang="zh-CN" altLang="en-US" dirty="0"/>
              <a:t>如图</a:t>
            </a:r>
            <a:r>
              <a:rPr lang="en-US" altLang="zh-CN" dirty="0"/>
              <a:t>7.4</a:t>
            </a:r>
            <a:r>
              <a:rPr lang="zh-CN" altLang="en-US" dirty="0"/>
              <a:t>－</a:t>
            </a:r>
            <a:r>
              <a:rPr lang="en-US" altLang="zh-CN" dirty="0"/>
              <a:t>5</a:t>
            </a:r>
            <a:r>
              <a:rPr lang="zh-CN" altLang="en-US" dirty="0"/>
              <a:t>所示，用水平力</a:t>
            </a:r>
            <a:r>
              <a:rPr lang="en-US" altLang="zh-CN" i="1" dirty="0"/>
              <a:t>F</a:t>
            </a:r>
            <a:r>
              <a:rPr lang="zh-CN" altLang="en-US" dirty="0"/>
              <a:t>＝</a:t>
            </a:r>
            <a:r>
              <a:rPr lang="en-US" altLang="zh-CN" dirty="0"/>
              <a:t>30 N</a:t>
            </a:r>
            <a:r>
              <a:rPr lang="zh-CN" altLang="en-US" dirty="0"/>
              <a:t>，按住一重</a:t>
            </a:r>
            <a:r>
              <a:rPr lang="en-US" altLang="zh-CN" i="1" dirty="0"/>
              <a:t>G</a:t>
            </a:r>
            <a:r>
              <a:rPr lang="zh-CN" altLang="en-US" dirty="0"/>
              <a:t>＝</a:t>
            </a:r>
            <a:r>
              <a:rPr lang="en-US" altLang="zh-CN" dirty="0"/>
              <a:t>10 N</a:t>
            </a:r>
            <a:r>
              <a:rPr lang="zh-CN" altLang="en-US" dirty="0"/>
              <a:t>的木块在竖直墙壁上，当木块沿竖直方向匀速下滑时，木块受到的摩擦力的大小是（　　）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altLang="zh-CN" dirty="0"/>
              <a:t>A.40 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altLang="zh-CN" dirty="0"/>
              <a:t>B.30 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altLang="zh-CN" dirty="0"/>
              <a:t>C.20 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altLang="zh-CN" dirty="0"/>
              <a:t>D.10 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7125907" y="221542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485" y="3143596"/>
            <a:ext cx="2298367" cy="25092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课标与考点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89756" y="2024622"/>
            <a:ext cx="6988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+mn-ea"/>
                <a:sym typeface="+mn-ea"/>
              </a:rPr>
              <a:t>课程标准</a:t>
            </a:r>
            <a:endParaRPr lang="en-US" altLang="zh-CN" sz="2800" b="1" dirty="0">
              <a:latin typeface="+mn-ea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9757" y="3493886"/>
            <a:ext cx="17646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+mn-ea"/>
                <a:sym typeface="+mn-ea"/>
              </a:rPr>
              <a:t>核心考点</a:t>
            </a:r>
            <a:endParaRPr lang="en-US" altLang="zh-CN" sz="2800" b="1" dirty="0">
              <a:latin typeface="+mn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92940" y="2564926"/>
            <a:ext cx="6988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知道二力平衡条件。</a:t>
            </a:r>
          </a:p>
        </p:txBody>
      </p:sp>
      <p:sp>
        <p:nvSpPr>
          <p:cNvPr id="13" name="矩形 12"/>
          <p:cNvSpPr/>
          <p:nvPr/>
        </p:nvSpPr>
        <p:spPr>
          <a:xfrm>
            <a:off x="1119834" y="4098398"/>
            <a:ext cx="69582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探究二力平衡的条件、二力平衡、平衡力和相互作用力。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135554" y="4902478"/>
            <a:ext cx="655637" cy="655637"/>
            <a:chOff x="1517331" y="1125257"/>
            <a:chExt cx="2204282" cy="2204282"/>
          </a:xfrm>
        </p:grpSpPr>
        <p:sp>
          <p:nvSpPr>
            <p:cNvPr id="15" name="椭圆 14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16" name="椭圆 15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294262" y="4986793"/>
            <a:ext cx="655637" cy="655637"/>
            <a:chOff x="1517331" y="1125257"/>
            <a:chExt cx="2204282" cy="2204282"/>
          </a:xfrm>
        </p:grpSpPr>
        <p:sp>
          <p:nvSpPr>
            <p:cNvPr id="18" name="椭圆 17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19" name="椭圆 18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477787" y="5551599"/>
            <a:ext cx="935391" cy="935391"/>
            <a:chOff x="1517331" y="1125257"/>
            <a:chExt cx="2204282" cy="2204282"/>
          </a:xfrm>
        </p:grpSpPr>
        <p:sp>
          <p:nvSpPr>
            <p:cNvPr id="21" name="椭圆 20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22" name="椭圆 21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743640" y="6067044"/>
            <a:ext cx="452009" cy="452172"/>
            <a:chOff x="1463339" y="1072758"/>
            <a:chExt cx="1546058" cy="1546058"/>
          </a:xfrm>
          <a:effectLst>
            <a:outerShdw blurRad="330200" dist="215900" dir="6900000" sx="71000" sy="71000" algn="t" rotWithShape="0">
              <a:prstClr val="black">
                <a:alpha val="54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484232" y="1093651"/>
              <a:ext cx="1504274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5" y="1401580"/>
            <a:ext cx="8306269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dirty="0"/>
              <a:t>5.</a:t>
            </a:r>
            <a:r>
              <a:rPr lang="zh-CN" altLang="en-US" dirty="0"/>
              <a:t>如图</a:t>
            </a:r>
            <a:r>
              <a:rPr lang="en-US" altLang="zh-CN" dirty="0"/>
              <a:t>7.4</a:t>
            </a:r>
            <a:r>
              <a:rPr lang="zh-CN" altLang="en-US" dirty="0"/>
              <a:t>－</a:t>
            </a:r>
            <a:r>
              <a:rPr lang="en-US" altLang="zh-CN" dirty="0"/>
              <a:t>6</a:t>
            </a:r>
            <a:r>
              <a:rPr lang="zh-CN" altLang="en-US" dirty="0"/>
              <a:t>所示，在“探究二力平衡的条件”时，选质量为</a:t>
            </a:r>
            <a:r>
              <a:rPr lang="en-US" altLang="zh-CN" dirty="0"/>
              <a:t>10 g</a:t>
            </a:r>
            <a:r>
              <a:rPr lang="zh-CN" altLang="en-US" dirty="0"/>
              <a:t>的卡片作为研究对象，在线的两端分别挂上等质量的重物，对卡片施加两个拉力，为探究这两个力满足什么条件才能平衡，则所挂重物质量合适的是（　　）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dirty="0"/>
              <a:t>A.5 g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dirty="0"/>
              <a:t>B.10 g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dirty="0"/>
              <a:t>C.200 g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CN" dirty="0"/>
              <a:t>D.</a:t>
            </a:r>
            <a:r>
              <a:rPr lang="zh-CN" altLang="en-US" dirty="0"/>
              <a:t>任意质量均可</a:t>
            </a:r>
          </a:p>
        </p:txBody>
      </p:sp>
      <p:sp>
        <p:nvSpPr>
          <p:cNvPr id="13" name="矩形 12"/>
          <p:cNvSpPr/>
          <p:nvPr/>
        </p:nvSpPr>
        <p:spPr>
          <a:xfrm>
            <a:off x="2454969" y="3245459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sz="2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737" y="3453449"/>
            <a:ext cx="4087633" cy="287397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6061"/>
            <a:ext cx="8229600" cy="55716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6.</a:t>
            </a:r>
            <a:r>
              <a:rPr lang="zh-CN" altLang="en-US" sz="2600" dirty="0"/>
              <a:t>（</a:t>
            </a:r>
            <a:r>
              <a:rPr lang="en-US" altLang="zh-CN" sz="2600" dirty="0"/>
              <a:t>2019·</a:t>
            </a:r>
            <a:r>
              <a:rPr lang="zh-CN" altLang="en-US" sz="2600" dirty="0"/>
              <a:t>广州市）如图</a:t>
            </a:r>
            <a:r>
              <a:rPr lang="en-US" altLang="zh-CN" sz="2600" dirty="0"/>
              <a:t>7.4</a:t>
            </a:r>
            <a:r>
              <a:rPr lang="zh-CN" altLang="en-US" sz="2600" dirty="0"/>
              <a:t>－</a:t>
            </a:r>
            <a:r>
              <a:rPr lang="en-US" altLang="zh-CN" sz="2600" dirty="0"/>
              <a:t>7</a:t>
            </a:r>
            <a:r>
              <a:rPr lang="zh-CN" altLang="en-US" sz="2600" dirty="0"/>
              <a:t>甲所示，轻质弹簧一端固定在墙上，物体</a:t>
            </a:r>
            <a:r>
              <a:rPr lang="en-US" altLang="zh-CN" sz="2600" i="1" dirty="0"/>
              <a:t>M</a:t>
            </a:r>
            <a:r>
              <a:rPr lang="zh-CN" altLang="en-US" sz="2600" dirty="0"/>
              <a:t>沿粗糙地面水平向左运动，压缩弹簧运动到</a:t>
            </a:r>
            <a:r>
              <a:rPr lang="en-US" altLang="zh-CN" sz="2600" i="1" dirty="0"/>
              <a:t>A</a:t>
            </a:r>
            <a:r>
              <a:rPr lang="zh-CN" altLang="en-US" sz="2600" dirty="0"/>
              <a:t>点时，速度为</a:t>
            </a:r>
            <a:r>
              <a:rPr lang="en-US" altLang="zh-CN" sz="2600" i="1" dirty="0" err="1"/>
              <a:t>v</a:t>
            </a:r>
            <a:r>
              <a:rPr lang="en-US" altLang="zh-CN" sz="2600" i="1" baseline="-25000" dirty="0" err="1"/>
              <a:t>A</a:t>
            </a:r>
            <a:r>
              <a:rPr lang="zh-CN" altLang="en-US" sz="2600" dirty="0"/>
              <a:t>，在方框内以点代替</a:t>
            </a:r>
            <a:r>
              <a:rPr lang="en-US" altLang="zh-CN" sz="2600" i="1" dirty="0"/>
              <a:t>M</a:t>
            </a:r>
            <a:r>
              <a:rPr lang="zh-CN" altLang="en-US" sz="2600" dirty="0"/>
              <a:t>，画出</a:t>
            </a:r>
            <a:r>
              <a:rPr lang="en-US" altLang="zh-CN" sz="2600" i="1" dirty="0"/>
              <a:t>M</a:t>
            </a:r>
            <a:r>
              <a:rPr lang="zh-CN" altLang="en-US" sz="2600" dirty="0"/>
              <a:t>经过</a:t>
            </a:r>
            <a:r>
              <a:rPr lang="en-US" altLang="zh-CN" sz="2600" i="1" dirty="0"/>
              <a:t>A</a:t>
            </a:r>
            <a:r>
              <a:rPr lang="zh-CN" altLang="en-US" sz="2600" dirty="0"/>
              <a:t>点时的受力示意图。（图</a:t>
            </a:r>
            <a:r>
              <a:rPr lang="en-US" altLang="zh-CN" sz="2600" dirty="0"/>
              <a:t>7.4</a:t>
            </a:r>
            <a:r>
              <a:rPr lang="zh-CN" altLang="en-US" sz="2600" dirty="0"/>
              <a:t>－</a:t>
            </a:r>
            <a:r>
              <a:rPr lang="en-US" altLang="zh-CN" sz="2600" dirty="0"/>
              <a:t>7</a:t>
            </a:r>
            <a:r>
              <a:rPr lang="zh-CN" altLang="en-US" sz="2600" dirty="0"/>
              <a:t>乙中已标示了弹簧对</a:t>
            </a:r>
            <a:r>
              <a:rPr lang="en-US" altLang="zh-CN" sz="2600" i="1" dirty="0"/>
              <a:t>M</a:t>
            </a:r>
            <a:r>
              <a:rPr lang="zh-CN" altLang="en-US" sz="2600" dirty="0"/>
              <a:t>的弹力</a:t>
            </a:r>
            <a:r>
              <a:rPr lang="en-US" altLang="zh-CN" sz="2600" i="1" dirty="0"/>
              <a:t>F</a:t>
            </a:r>
            <a:r>
              <a:rPr lang="zh-CN" altLang="en-US" sz="2600" dirty="0"/>
              <a:t>）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7. </a:t>
            </a:r>
            <a:r>
              <a:rPr lang="zh-CN" altLang="en-US" sz="2600" dirty="0"/>
              <a:t>杯子静止在书桌上，桌面对杯子有支持力，与支持力平衡的力是</a:t>
            </a:r>
            <a:r>
              <a:rPr lang="en-US" altLang="zh-CN" dirty="0"/>
              <a:t>___________</a:t>
            </a:r>
            <a:r>
              <a:rPr lang="zh-CN" altLang="en-US" sz="2600" dirty="0"/>
              <a:t>，与支持力是相互作用力的是</a:t>
            </a:r>
            <a:r>
              <a:rPr lang="en-US" altLang="zh-CN" dirty="0"/>
              <a:t>__________________________</a:t>
            </a:r>
            <a:r>
              <a:rPr lang="zh-CN" altLang="en-US" sz="2600" dirty="0"/>
              <a:t>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557" y="2971463"/>
            <a:ext cx="4600907" cy="242638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005" y="3669881"/>
            <a:ext cx="1210180" cy="110155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2318550" y="5931961"/>
            <a:ext cx="185980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杯子的重力</a:t>
            </a:r>
            <a:endParaRPr lang="zh-CN" altLang="en-US" sz="2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91704" y="6307971"/>
            <a:ext cx="286488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杯子对书桌的压力</a:t>
            </a:r>
            <a:endParaRPr lang="zh-CN" altLang="en-US" sz="2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05592" y="1408875"/>
            <a:ext cx="8229600" cy="5623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400" dirty="0"/>
              <a:t>8.</a:t>
            </a:r>
            <a:r>
              <a:rPr lang="zh-CN" altLang="en-US" sz="2400" dirty="0"/>
              <a:t>如图</a:t>
            </a:r>
            <a:r>
              <a:rPr lang="en-US" altLang="zh-CN" sz="2400" dirty="0"/>
              <a:t>7.4</a:t>
            </a:r>
            <a:r>
              <a:rPr lang="zh-CN" altLang="en-US" sz="2400" dirty="0"/>
              <a:t>－</a:t>
            </a:r>
            <a:r>
              <a:rPr lang="en-US" altLang="zh-CN" sz="2400" dirty="0"/>
              <a:t>8</a:t>
            </a:r>
            <a:r>
              <a:rPr lang="zh-CN" altLang="en-US" sz="2400" dirty="0"/>
              <a:t>甲所示，在探究“二力平衡条件”的实验中：</a:t>
            </a:r>
            <a:endParaRPr lang="en-US" altLang="zh-CN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400" dirty="0"/>
              <a:t>（</a:t>
            </a:r>
            <a:r>
              <a:rPr lang="en-US" altLang="zh-CN" sz="2400" dirty="0"/>
              <a:t>1</a:t>
            </a:r>
            <a:r>
              <a:rPr lang="zh-CN" altLang="en-US" sz="2400" dirty="0"/>
              <a:t>）实验中需要通过调整</a:t>
            </a:r>
            <a:r>
              <a:rPr lang="en-US" altLang="zh-CN" sz="2400" dirty="0"/>
              <a:t>__________</a:t>
            </a:r>
            <a:r>
              <a:rPr lang="zh-CN" altLang="en-US" sz="2400" dirty="0"/>
              <a:t>来改变小车受到的拉力</a:t>
            </a:r>
            <a:r>
              <a:rPr lang="en-US" altLang="zh-CN" sz="2400" i="1" dirty="0"/>
              <a:t>F</a:t>
            </a:r>
            <a:r>
              <a:rPr lang="en-US" altLang="zh-CN" sz="2400" baseline="-25000" dirty="0"/>
              <a:t>1</a:t>
            </a:r>
            <a:r>
              <a:rPr lang="zh-CN" altLang="en-US" sz="2400" dirty="0"/>
              <a:t>、</a:t>
            </a:r>
            <a:r>
              <a:rPr lang="en-US" altLang="zh-CN" sz="2400" i="1" dirty="0"/>
              <a:t>F</a:t>
            </a:r>
            <a:r>
              <a:rPr lang="en-US" altLang="zh-CN" sz="2400" baseline="-25000" dirty="0"/>
              <a:t>2</a:t>
            </a:r>
            <a:r>
              <a:rPr lang="zh-CN" altLang="en-US" sz="2400" dirty="0"/>
              <a:t>的大小。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400" dirty="0"/>
              <a:t>（</a:t>
            </a:r>
            <a:r>
              <a:rPr lang="en-US" altLang="zh-CN" sz="2400" dirty="0"/>
              <a:t>2</a:t>
            </a:r>
            <a:r>
              <a:rPr lang="zh-CN" altLang="en-US" sz="2400" dirty="0"/>
              <a:t>）实验中，当小车处于</a:t>
            </a:r>
            <a:r>
              <a:rPr lang="en-US" altLang="zh-CN" sz="2400" dirty="0"/>
              <a:t>_________</a:t>
            </a:r>
            <a:r>
              <a:rPr lang="zh-CN" altLang="en-US" sz="2400" dirty="0"/>
              <a:t>状态时，表明其处于平衡状态。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400" dirty="0"/>
              <a:t>（</a:t>
            </a:r>
            <a:r>
              <a:rPr lang="en-US" altLang="zh-CN" sz="2400" dirty="0"/>
              <a:t>3</a:t>
            </a:r>
            <a:r>
              <a:rPr lang="zh-CN" altLang="en-US" sz="2400" dirty="0"/>
              <a:t>）用手将小车扭转一个角度，松手后，小车将无法在此位置平衡。实验中设计这一步骤的目的是为了探究二力平衡时，两个力必须满足的条件是</a:t>
            </a:r>
            <a:r>
              <a:rPr lang="en-US" altLang="zh-CN" sz="2400" dirty="0"/>
              <a:t>__________________</a:t>
            </a:r>
            <a:r>
              <a:rPr lang="zh-CN" altLang="en-US" sz="2400" dirty="0"/>
              <a:t>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210525" y="1935311"/>
            <a:ext cx="6473901" cy="1968822"/>
            <a:chOff x="1210525" y="1935311"/>
            <a:chExt cx="6473901" cy="196882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0525" y="2047429"/>
              <a:ext cx="2681904" cy="1856703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98038" y="1935311"/>
              <a:ext cx="2686388" cy="1968822"/>
            </a:xfrm>
            <a:prstGeom prst="rect">
              <a:avLst/>
            </a:prstGeom>
          </p:spPr>
        </p:pic>
      </p:grpSp>
      <p:sp>
        <p:nvSpPr>
          <p:cNvPr id="15" name="矩形 14"/>
          <p:cNvSpPr/>
          <p:nvPr/>
        </p:nvSpPr>
        <p:spPr>
          <a:xfrm>
            <a:off x="4068135" y="3974301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钩码个数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274963" y="4686140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静止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659086" y="6151373"/>
            <a:ext cx="2040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在同一直线上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05592" y="1408875"/>
            <a:ext cx="8229600" cy="5623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400" dirty="0"/>
              <a:t>8.</a:t>
            </a:r>
            <a:r>
              <a:rPr lang="zh-CN" altLang="en-US" sz="2400" dirty="0"/>
              <a:t>如图</a:t>
            </a:r>
            <a:r>
              <a:rPr lang="en-US" altLang="zh-CN" sz="2400" dirty="0"/>
              <a:t>7.4</a:t>
            </a:r>
            <a:r>
              <a:rPr lang="zh-CN" altLang="en-US" sz="2400" dirty="0"/>
              <a:t>－</a:t>
            </a:r>
            <a:r>
              <a:rPr lang="en-US" altLang="zh-CN" sz="2400" dirty="0"/>
              <a:t>8</a:t>
            </a:r>
            <a:r>
              <a:rPr lang="zh-CN" altLang="en-US" sz="2400" dirty="0"/>
              <a:t>甲所示，在探究“二力平衡条件”的实验中：</a:t>
            </a:r>
            <a:endParaRPr lang="en-US" altLang="zh-CN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400" dirty="0"/>
              <a:t>（</a:t>
            </a:r>
            <a:r>
              <a:rPr lang="en-US" altLang="zh-CN" sz="2400" dirty="0"/>
              <a:t>4</a:t>
            </a:r>
            <a:r>
              <a:rPr lang="zh-CN" altLang="en-US" sz="2400" dirty="0"/>
              <a:t>）部分同学还设计了如图</a:t>
            </a:r>
            <a:r>
              <a:rPr lang="en-US" altLang="zh-CN" sz="2400" dirty="0"/>
              <a:t>7.4</a:t>
            </a:r>
            <a:r>
              <a:rPr lang="zh-CN" altLang="en-US" sz="2400" dirty="0"/>
              <a:t>－</a:t>
            </a:r>
            <a:r>
              <a:rPr lang="en-US" altLang="zh-CN" sz="2400" dirty="0"/>
              <a:t>8</a:t>
            </a:r>
            <a:r>
              <a:rPr lang="zh-CN" altLang="en-US" sz="2400" dirty="0"/>
              <a:t>乙所示实验方案。实验时，小明把右边中的钩码增加为两个时，发现木块仍然处于静止状态，出现这种现象的原因是木块和桌面间存在</a:t>
            </a:r>
            <a:r>
              <a:rPr lang="en-US" altLang="zh-CN" sz="2400" dirty="0"/>
              <a:t>________</a:t>
            </a:r>
            <a:r>
              <a:rPr lang="zh-CN" altLang="en-US" sz="2400" dirty="0"/>
              <a:t>，这时木块在水平方向受到的力</a:t>
            </a:r>
            <a:r>
              <a:rPr lang="en-US" altLang="zh-CN" sz="2400" dirty="0"/>
              <a:t>________</a:t>
            </a:r>
            <a:r>
              <a:rPr lang="zh-CN" altLang="en-US" sz="2400" dirty="0"/>
              <a:t>（选填“平衡”或“不平衡”）。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400" dirty="0"/>
              <a:t>（</a:t>
            </a:r>
            <a:r>
              <a:rPr lang="en-US" altLang="zh-CN" sz="2400" dirty="0"/>
              <a:t>5</a:t>
            </a:r>
            <a:r>
              <a:rPr lang="zh-CN" altLang="en-US" sz="2400" dirty="0"/>
              <a:t>）两种方案中，图</a:t>
            </a:r>
            <a:r>
              <a:rPr lang="en-US" altLang="zh-CN" sz="2400" dirty="0"/>
              <a:t>______</a:t>
            </a:r>
            <a:r>
              <a:rPr lang="zh-CN" altLang="en-US" sz="2400" dirty="0"/>
              <a:t>所示的方案更合理。原因是该设计较好地排除了</a:t>
            </a:r>
            <a:r>
              <a:rPr lang="en-US" altLang="zh-CN" sz="2400" dirty="0"/>
              <a:t>________________</a:t>
            </a:r>
            <a:r>
              <a:rPr lang="zh-CN" altLang="en-US" sz="2400" dirty="0"/>
              <a:t>对实验的影响。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210525" y="1935311"/>
            <a:ext cx="6473901" cy="1968822"/>
            <a:chOff x="1210525" y="1935311"/>
            <a:chExt cx="6473901" cy="196882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0525" y="2047429"/>
              <a:ext cx="2681904" cy="1856703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98038" y="1935311"/>
              <a:ext cx="2686388" cy="1968822"/>
            </a:xfrm>
            <a:prstGeom prst="rect">
              <a:avLst/>
            </a:prstGeom>
          </p:spPr>
        </p:pic>
      </p:grpSp>
      <p:sp>
        <p:nvSpPr>
          <p:cNvPr id="15" name="矩形 14"/>
          <p:cNvSpPr/>
          <p:nvPr/>
        </p:nvSpPr>
        <p:spPr>
          <a:xfrm>
            <a:off x="6888657" y="4700269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摩擦力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607211" y="5039144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平衡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645406" y="5761280"/>
            <a:ext cx="49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甲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336026" y="6165892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摩擦力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32486" y="1444610"/>
            <a:ext cx="8229600" cy="5464060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800" dirty="0"/>
              <a:t>1.</a:t>
            </a:r>
            <a:r>
              <a:rPr lang="zh-CN" altLang="en-US" sz="2800" dirty="0"/>
              <a:t>电视机放在水平桌面上静止，下列各对力中属于平衡力的是（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800" dirty="0"/>
              <a:t>A.</a:t>
            </a:r>
            <a:r>
              <a:rPr lang="zh-CN" altLang="en-US" sz="2800" dirty="0"/>
              <a:t>桌面对电视机的支持力与电视机对桌面的压力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800" dirty="0"/>
              <a:t>B.</a:t>
            </a:r>
            <a:r>
              <a:rPr lang="zh-CN" altLang="en-US" sz="2800" dirty="0"/>
              <a:t>桌子受到的重力与电视机受到的重力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800" dirty="0"/>
              <a:t>C.</a:t>
            </a:r>
            <a:r>
              <a:rPr lang="zh-CN" altLang="en-US" sz="2800" dirty="0"/>
              <a:t>电视机受到的重力与桌面对电视机的支持力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800" dirty="0"/>
              <a:t>D.</a:t>
            </a:r>
            <a:r>
              <a:rPr lang="zh-CN" altLang="en-US" sz="2800" dirty="0"/>
              <a:t>电视机对桌面的压力与地面对桌子的支持力</a:t>
            </a:r>
          </a:p>
        </p:txBody>
      </p:sp>
      <p:sp>
        <p:nvSpPr>
          <p:cNvPr id="14" name="矩形 13"/>
          <p:cNvSpPr/>
          <p:nvPr/>
        </p:nvSpPr>
        <p:spPr>
          <a:xfrm>
            <a:off x="2868273" y="1901433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C</a:t>
            </a:r>
            <a:endParaRPr lang="zh-CN" altLang="en-US" sz="2800" b="1" dirty="0"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32486" y="1444610"/>
            <a:ext cx="8229600" cy="5464060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800" dirty="0"/>
              <a:t>2.</a:t>
            </a:r>
            <a:r>
              <a:rPr lang="zh-CN" altLang="en-US" sz="2800" dirty="0"/>
              <a:t>木块在压力</a:t>
            </a:r>
            <a:r>
              <a:rPr lang="en-US" altLang="zh-CN" sz="2800" dirty="0"/>
              <a:t>F</a:t>
            </a:r>
            <a:r>
              <a:rPr lang="zh-CN" altLang="en-US" sz="2800" dirty="0"/>
              <a:t>的作用下静止在如图</a:t>
            </a:r>
            <a:r>
              <a:rPr lang="en-US" altLang="zh-CN" sz="2800" dirty="0"/>
              <a:t>7.4</a:t>
            </a:r>
            <a:r>
              <a:rPr lang="zh-CN" altLang="en-US" sz="2800" dirty="0"/>
              <a:t>－</a:t>
            </a:r>
            <a:r>
              <a:rPr lang="en-US" altLang="zh-CN" sz="2800" dirty="0"/>
              <a:t>9</a:t>
            </a:r>
            <a:r>
              <a:rPr lang="zh-CN" altLang="en-US" sz="2800" dirty="0"/>
              <a:t>所示位置，则下列各组力属于平衡力的是（　　）</a:t>
            </a:r>
            <a:endParaRPr lang="en-US" altLang="zh-CN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800" dirty="0"/>
              <a:t>A.</a:t>
            </a:r>
            <a:r>
              <a:rPr lang="zh-CN" altLang="en-US" sz="2800" dirty="0"/>
              <a:t>木块所受的压力和木块对墙壁的压力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800" dirty="0"/>
              <a:t>B.</a:t>
            </a:r>
            <a:r>
              <a:rPr lang="zh-CN" altLang="en-US" sz="2800" dirty="0"/>
              <a:t>木块所受的重力和木块所受的摩擦力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800" dirty="0"/>
              <a:t>C.</a:t>
            </a:r>
            <a:r>
              <a:rPr lang="zh-CN" altLang="en-US" sz="2800" dirty="0"/>
              <a:t>木块所受的支持力和木块所受的摩擦力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800" dirty="0"/>
              <a:t>D.</a:t>
            </a:r>
            <a:r>
              <a:rPr lang="zh-CN" altLang="en-US" sz="2800" dirty="0"/>
              <a:t>木块对墙壁的压力和墙壁对木块的支持力</a:t>
            </a:r>
          </a:p>
        </p:txBody>
      </p:sp>
      <p:sp>
        <p:nvSpPr>
          <p:cNvPr id="11" name="矩形 10"/>
          <p:cNvSpPr/>
          <p:nvPr/>
        </p:nvSpPr>
        <p:spPr>
          <a:xfrm>
            <a:off x="5565092" y="1870532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B</a:t>
            </a:r>
            <a:endParaRPr lang="zh-CN" altLang="en-US" sz="2800" b="1" dirty="0"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659" y="4188207"/>
            <a:ext cx="2541018" cy="25374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32486" y="1444610"/>
            <a:ext cx="8229600" cy="5464060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3.</a:t>
            </a:r>
            <a:r>
              <a:rPr lang="zh-CN" altLang="en-US" sz="2600" dirty="0"/>
              <a:t>如图</a:t>
            </a:r>
            <a:r>
              <a:rPr lang="en-US" altLang="zh-CN" sz="2600" dirty="0"/>
              <a:t>7.4</a:t>
            </a:r>
            <a:r>
              <a:rPr lang="zh-CN" altLang="en-US" sz="2600" dirty="0"/>
              <a:t>－</a:t>
            </a:r>
            <a:r>
              <a:rPr lang="en-US" altLang="zh-CN" sz="2600" dirty="0"/>
              <a:t>10</a:t>
            </a:r>
            <a:r>
              <a:rPr lang="zh-CN" altLang="en-US" sz="2600" dirty="0"/>
              <a:t>是小华同学探究二力平衡的条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600" dirty="0"/>
              <a:t>件时的实验情景。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600" dirty="0"/>
              <a:t>（</a:t>
            </a:r>
            <a:r>
              <a:rPr lang="en-US" altLang="zh-CN" sz="2600" dirty="0"/>
              <a:t>1</a:t>
            </a:r>
            <a:r>
              <a:rPr lang="zh-CN" altLang="en-US" sz="2600" dirty="0"/>
              <a:t>）小华将系于小卡片（重力可忽略不计）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600" dirty="0"/>
              <a:t>两对角的线分别跨过左右支架上的滑轮，在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600" dirty="0"/>
              <a:t>线的两端挂上钩码，使作用在小卡片上的两</a:t>
            </a: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600" dirty="0"/>
              <a:t>个拉力方向</a:t>
            </a:r>
            <a:r>
              <a:rPr lang="en-US" altLang="zh-CN" sz="2800" dirty="0"/>
              <a:t>_______</a:t>
            </a:r>
            <a:r>
              <a:rPr lang="zh-CN" altLang="en-US" sz="2600" dirty="0"/>
              <a:t>，并通过调整</a:t>
            </a:r>
            <a:r>
              <a:rPr lang="en-US" altLang="zh-CN" sz="2800" dirty="0"/>
              <a:t>___________</a:t>
            </a:r>
            <a:r>
              <a:rPr lang="zh-CN" altLang="en-US" sz="2600" dirty="0"/>
              <a:t>来改变拉力的大小。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600" dirty="0"/>
              <a:t>（</a:t>
            </a:r>
            <a:r>
              <a:rPr lang="en-US" altLang="zh-CN" sz="2600" dirty="0"/>
              <a:t>2</a:t>
            </a:r>
            <a:r>
              <a:rPr lang="zh-CN" altLang="en-US" sz="2600" dirty="0"/>
              <a:t>）当小卡片平衡时，小华将小卡片转过一个角度，松手后小卡片</a:t>
            </a:r>
            <a:r>
              <a:rPr lang="en-US" altLang="zh-CN" sz="2800" dirty="0"/>
              <a:t>_______</a:t>
            </a:r>
            <a:r>
              <a:rPr lang="zh-CN" altLang="en-US" sz="2600" dirty="0"/>
              <a:t>（选填“能”或“不能”）平衡，设计此实验步骤的目的是为了探究</a:t>
            </a:r>
            <a:r>
              <a:rPr lang="en-US" altLang="zh-CN" sz="2800" dirty="0"/>
              <a:t>_________________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800" dirty="0"/>
              <a:t>___________________</a:t>
            </a:r>
            <a:r>
              <a:rPr lang="zh-CN" altLang="en-US" sz="2600" dirty="0"/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600" dirty="0"/>
              <a:t>（</a:t>
            </a:r>
            <a:r>
              <a:rPr lang="en-US" altLang="zh-CN" sz="2600" dirty="0"/>
              <a:t>3</a:t>
            </a:r>
            <a:r>
              <a:rPr lang="zh-CN" altLang="en-US" sz="2600" dirty="0"/>
              <a:t>）为了验证只有作用在同一物体上的两个力才能平衡，小华下一步的操作是</a:t>
            </a:r>
            <a:r>
              <a:rPr lang="en-US" altLang="zh-CN" sz="2800" dirty="0"/>
              <a:t>________________________</a:t>
            </a:r>
            <a:r>
              <a:rPr lang="zh-CN" altLang="en-US" sz="2600" dirty="0"/>
              <a:t>。</a:t>
            </a:r>
          </a:p>
        </p:txBody>
      </p:sp>
      <p:sp>
        <p:nvSpPr>
          <p:cNvPr id="19" name="矩形 18"/>
          <p:cNvSpPr/>
          <p:nvPr/>
        </p:nvSpPr>
        <p:spPr>
          <a:xfrm>
            <a:off x="2297471" y="3429000"/>
            <a:ext cx="8547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相反</a:t>
            </a:r>
            <a:endParaRPr lang="zh-CN" altLang="en-US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988" y="1441798"/>
            <a:ext cx="1724966" cy="2052391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564449" y="3447455"/>
            <a:ext cx="152477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钩码个数</a:t>
            </a:r>
            <a:endParaRPr lang="zh-CN" altLang="en-US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590692" y="4664776"/>
            <a:ext cx="8547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不能</a:t>
            </a:r>
            <a:endParaRPr lang="zh-CN" altLang="en-US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86791" y="5056707"/>
            <a:ext cx="793784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 二力平衡时两个力是否在同一直线上</a:t>
            </a:r>
            <a:endParaRPr lang="zh-CN" altLang="en-US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345249" y="6332899"/>
            <a:ext cx="353494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用剪刀把纸片剪成两半</a:t>
            </a:r>
            <a:endParaRPr lang="zh-CN" altLang="en-US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4" grpId="0"/>
      <p:bldP spid="15" grpId="0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32486" y="1444610"/>
            <a:ext cx="8229600" cy="5464060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600" dirty="0"/>
              <a:t>（</a:t>
            </a:r>
            <a:r>
              <a:rPr lang="en-US" altLang="zh-CN" sz="2600" dirty="0"/>
              <a:t>4</a:t>
            </a:r>
            <a:r>
              <a:rPr lang="zh-CN" altLang="en-US" sz="2600" dirty="0"/>
              <a:t>）在探究同一问题时，小明将木块放在水平桌面上，设计了如图</a:t>
            </a:r>
            <a:r>
              <a:rPr lang="en-US" altLang="zh-CN" sz="2600" dirty="0"/>
              <a:t>7.4</a:t>
            </a:r>
            <a:r>
              <a:rPr lang="zh-CN" altLang="en-US" sz="2600" dirty="0"/>
              <a:t>－</a:t>
            </a:r>
            <a:r>
              <a:rPr lang="en-US" altLang="zh-CN" sz="2600" dirty="0"/>
              <a:t>11</a:t>
            </a:r>
            <a:r>
              <a:rPr lang="zh-CN" altLang="en-US" sz="2600" dirty="0"/>
              <a:t>所示的实验，同学们认为小华的实验优于小明的实验。其主要原因是（　　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A.</a:t>
            </a:r>
            <a:r>
              <a:rPr lang="zh-CN" altLang="en-US" sz="2600" dirty="0"/>
              <a:t>减小摩擦力对实验结果的影响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B.</a:t>
            </a:r>
            <a:r>
              <a:rPr lang="zh-CN" altLang="en-US" sz="2600" dirty="0"/>
              <a:t>小卡片是比较容易获取的材料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C.</a:t>
            </a:r>
            <a:r>
              <a:rPr lang="zh-CN" altLang="en-US" sz="2600" dirty="0"/>
              <a:t>容易让小卡片在水平方向上保持平衡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600" dirty="0"/>
              <a:t>D.</a:t>
            </a:r>
            <a:r>
              <a:rPr lang="zh-CN" altLang="en-US" sz="2600" dirty="0"/>
              <a:t>小卡片容易扭转</a:t>
            </a:r>
          </a:p>
        </p:txBody>
      </p:sp>
      <p:sp>
        <p:nvSpPr>
          <p:cNvPr id="11" name="矩形 10"/>
          <p:cNvSpPr/>
          <p:nvPr/>
        </p:nvSpPr>
        <p:spPr>
          <a:xfrm>
            <a:off x="5663064" y="2229760"/>
            <a:ext cx="4251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  <a:ea typeface="楷体" panose="02010609060101010101" pitchFamily="49" charset="-122"/>
              </a:rPr>
              <a:t>A</a:t>
            </a:r>
            <a:endParaRPr lang="zh-CN" altLang="en-US" sz="2600" b="1" dirty="0"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823" y="2722203"/>
            <a:ext cx="4574354" cy="22047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34"/>
          <p:cNvSpPr>
            <a:spLocks noChangeArrowheads="1"/>
          </p:cNvSpPr>
          <p:nvPr/>
        </p:nvSpPr>
        <p:spPr bwMode="auto">
          <a:xfrm>
            <a:off x="165360" y="1477963"/>
            <a:ext cx="2887122" cy="578882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什么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是二力平衡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93162" y="3086198"/>
            <a:ext cx="2826415" cy="2480469"/>
            <a:chOff x="304728" y="2272604"/>
            <a:chExt cx="2826415" cy="2480469"/>
          </a:xfrm>
        </p:grpSpPr>
        <p:pic>
          <p:nvPicPr>
            <p:cNvPr id="23" name="Picture 4" descr="DWHJ_0380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728" y="2272604"/>
              <a:ext cx="2814849" cy="2111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04728" y="4383741"/>
              <a:ext cx="2826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/>
                <a:t>（</a:t>
              </a:r>
              <a:r>
                <a:rPr lang="en-US" altLang="zh-CN" dirty="0" smtClean="0"/>
                <a:t>a</a:t>
              </a:r>
              <a:r>
                <a:rPr lang="zh-CN" altLang="en-US" dirty="0" smtClean="0"/>
                <a:t>）停在树枝上的想小鸟</a:t>
              </a:r>
              <a:endParaRPr lang="zh-CN" altLang="en-US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602735" y="2056845"/>
            <a:ext cx="2174879" cy="3509822"/>
            <a:chOff x="3614301" y="3050336"/>
            <a:chExt cx="2174879" cy="3509822"/>
          </a:xfrm>
        </p:grpSpPr>
        <p:pic>
          <p:nvPicPr>
            <p:cNvPr id="24" name="图片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4301" y="3050336"/>
              <a:ext cx="2174879" cy="3136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3785429" y="6190826"/>
              <a:ext cx="1685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/>
                <a:t>（</a:t>
              </a:r>
              <a:r>
                <a:rPr lang="en-US" altLang="zh-CN" dirty="0" smtClean="0"/>
                <a:t>b</a:t>
              </a:r>
              <a:r>
                <a:rPr lang="zh-CN" altLang="en-US" dirty="0" smtClean="0"/>
                <a:t>）杂技表演</a:t>
              </a:r>
              <a:endParaRPr lang="zh-CN" altLang="en-US" dirty="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319190" y="2901532"/>
            <a:ext cx="2693317" cy="2665135"/>
            <a:chOff x="6330756" y="2272604"/>
            <a:chExt cx="2693317" cy="2665135"/>
          </a:xfrm>
        </p:grpSpPr>
        <p:pic>
          <p:nvPicPr>
            <p:cNvPr id="26" name="图片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0756" y="2272604"/>
              <a:ext cx="2693317" cy="2295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6350783" y="4568407"/>
              <a:ext cx="2595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/>
                <a:t>（</a:t>
              </a:r>
              <a:r>
                <a:rPr lang="en-US" altLang="zh-CN" dirty="0" smtClean="0"/>
                <a:t>c</a:t>
              </a:r>
              <a:r>
                <a:rPr lang="zh-CN" altLang="en-US" dirty="0" smtClean="0"/>
                <a:t>）匀速下降的降落伞</a:t>
              </a:r>
              <a:endParaRPr lang="zh-CN" altLang="en-US" dirty="0"/>
            </a:p>
          </p:txBody>
        </p:sp>
      </p:grpSp>
      <p:pic>
        <p:nvPicPr>
          <p:cNvPr id="28" name="Picture 4" descr="DWHJ_0380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876" y="1961639"/>
            <a:ext cx="5606390" cy="4204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组合 28"/>
          <p:cNvGrpSpPr/>
          <p:nvPr/>
        </p:nvGrpSpPr>
        <p:grpSpPr>
          <a:xfrm>
            <a:off x="5052953" y="2143301"/>
            <a:ext cx="1070383" cy="4022032"/>
            <a:chOff x="4760291" y="2405063"/>
            <a:chExt cx="1070383" cy="4022032"/>
          </a:xfrm>
        </p:grpSpPr>
        <p:sp>
          <p:nvSpPr>
            <p:cNvPr id="30" name="Line 7"/>
            <p:cNvSpPr>
              <a:spLocks noChangeShapeType="1"/>
            </p:cNvSpPr>
            <p:nvPr/>
          </p:nvSpPr>
          <p:spPr bwMode="auto">
            <a:xfrm>
              <a:off x="4882903" y="4397189"/>
              <a:ext cx="0" cy="1829323"/>
            </a:xfrm>
            <a:prstGeom prst="line">
              <a:avLst/>
            </a:prstGeom>
            <a:noFill/>
            <a:ln w="57150" cap="sq">
              <a:solidFill>
                <a:srgbClr val="EE3F1C"/>
              </a:solidFill>
              <a:rou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31" name="Rectangle 8"/>
            <p:cNvSpPr>
              <a:spLocks noChangeArrowheads="1"/>
            </p:cNvSpPr>
            <p:nvPr/>
          </p:nvSpPr>
          <p:spPr bwMode="auto">
            <a:xfrm>
              <a:off x="4978620" y="5903572"/>
              <a:ext cx="444500" cy="523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 i="1" dirty="0">
                  <a:solidFill>
                    <a:srgbClr val="FF0000"/>
                  </a:solidFill>
                  <a:ea typeface="黑体" panose="02010609060101010101" pitchFamily="2" charset="-122"/>
                </a:rPr>
                <a:t>G</a:t>
              </a:r>
              <a:endParaRPr lang="zh-CN" altLang="en-US" sz="2800" b="1" i="1" dirty="0">
                <a:solidFill>
                  <a:srgbClr val="FF0000"/>
                </a:solidFill>
                <a:ea typeface="黑体" panose="02010609060101010101" pitchFamily="2" charset="-122"/>
              </a:endParaRPr>
            </a:p>
          </p:txBody>
        </p:sp>
        <p:sp>
          <p:nvSpPr>
            <p:cNvPr id="32" name="Rectangle 10"/>
            <p:cNvSpPr>
              <a:spLocks noChangeArrowheads="1"/>
            </p:cNvSpPr>
            <p:nvPr/>
          </p:nvSpPr>
          <p:spPr bwMode="auto">
            <a:xfrm>
              <a:off x="4886111" y="2405063"/>
              <a:ext cx="94456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b="1" i="1" dirty="0">
                  <a:solidFill>
                    <a:srgbClr val="FF0000"/>
                  </a:solidFill>
                  <a:ea typeface="黑体" panose="02010609060101010101" pitchFamily="2" charset="-122"/>
                </a:rPr>
                <a:t>F</a:t>
              </a:r>
              <a:r>
                <a:rPr lang="zh-CN" altLang="en-US" sz="2800" b="1" baseline="-25000" dirty="0">
                  <a:solidFill>
                    <a:srgbClr val="FF0000"/>
                  </a:solidFill>
                  <a:latin typeface="+mn-ea"/>
                </a:rPr>
                <a:t>支</a:t>
              </a:r>
            </a:p>
          </p:txBody>
        </p:sp>
        <p:sp>
          <p:nvSpPr>
            <p:cNvPr id="34" name="Line 11"/>
            <p:cNvSpPr>
              <a:spLocks noChangeShapeType="1"/>
            </p:cNvSpPr>
            <p:nvPr/>
          </p:nvSpPr>
          <p:spPr bwMode="auto">
            <a:xfrm>
              <a:off x="4870309" y="2614614"/>
              <a:ext cx="0" cy="157956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37" name="椭圆 36"/>
            <p:cNvSpPr/>
            <p:nvPr/>
          </p:nvSpPr>
          <p:spPr>
            <a:xfrm>
              <a:off x="4760291" y="4154653"/>
              <a:ext cx="218329" cy="21832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爆炸形 1 37"/>
          <p:cNvSpPr/>
          <p:nvPr/>
        </p:nvSpPr>
        <p:spPr>
          <a:xfrm>
            <a:off x="496612" y="2156264"/>
            <a:ext cx="2224618" cy="20585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</a:rPr>
              <a:t>保持静止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pic>
        <p:nvPicPr>
          <p:cNvPr id="39" name="图片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242" y="1452849"/>
            <a:ext cx="3673882" cy="529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" name="组合 39"/>
          <p:cNvGrpSpPr/>
          <p:nvPr/>
        </p:nvGrpSpPr>
        <p:grpSpPr>
          <a:xfrm>
            <a:off x="4139893" y="1881539"/>
            <a:ext cx="1070383" cy="4022032"/>
            <a:chOff x="4760291" y="2405063"/>
            <a:chExt cx="1070383" cy="4022032"/>
          </a:xfrm>
        </p:grpSpPr>
        <p:sp>
          <p:nvSpPr>
            <p:cNvPr id="41" name="Line 7"/>
            <p:cNvSpPr>
              <a:spLocks noChangeShapeType="1"/>
            </p:cNvSpPr>
            <p:nvPr/>
          </p:nvSpPr>
          <p:spPr bwMode="auto">
            <a:xfrm>
              <a:off x="4882903" y="4397189"/>
              <a:ext cx="0" cy="1829323"/>
            </a:xfrm>
            <a:prstGeom prst="line">
              <a:avLst/>
            </a:prstGeom>
            <a:noFill/>
            <a:ln w="57150" cap="sq">
              <a:solidFill>
                <a:srgbClr val="EE3F1C"/>
              </a:solidFill>
              <a:rou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42" name="Rectangle 8"/>
            <p:cNvSpPr>
              <a:spLocks noChangeArrowheads="1"/>
            </p:cNvSpPr>
            <p:nvPr/>
          </p:nvSpPr>
          <p:spPr bwMode="auto">
            <a:xfrm>
              <a:off x="4978620" y="5903572"/>
              <a:ext cx="444500" cy="523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 i="1" dirty="0">
                  <a:solidFill>
                    <a:srgbClr val="FF0000"/>
                  </a:solidFill>
                  <a:ea typeface="黑体" panose="02010609060101010101" pitchFamily="2" charset="-122"/>
                </a:rPr>
                <a:t>G</a:t>
              </a:r>
              <a:endParaRPr lang="zh-CN" altLang="en-US" sz="2800" b="1" i="1" dirty="0">
                <a:solidFill>
                  <a:srgbClr val="FF0000"/>
                </a:solidFill>
                <a:ea typeface="黑体" panose="02010609060101010101" pitchFamily="2" charset="-122"/>
              </a:endParaRPr>
            </a:p>
          </p:txBody>
        </p:sp>
        <p:sp>
          <p:nvSpPr>
            <p:cNvPr id="43" name="Rectangle 10"/>
            <p:cNvSpPr>
              <a:spLocks noChangeArrowheads="1"/>
            </p:cNvSpPr>
            <p:nvPr/>
          </p:nvSpPr>
          <p:spPr bwMode="auto">
            <a:xfrm>
              <a:off x="4886111" y="2405063"/>
              <a:ext cx="94456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b="1" i="1" dirty="0">
                  <a:solidFill>
                    <a:srgbClr val="FF0000"/>
                  </a:solidFill>
                  <a:ea typeface="黑体" panose="02010609060101010101" pitchFamily="2" charset="-122"/>
                </a:rPr>
                <a:t>F</a:t>
              </a:r>
              <a:r>
                <a:rPr lang="zh-CN" altLang="en-US" sz="2800" b="1" baseline="-25000" dirty="0">
                  <a:solidFill>
                    <a:srgbClr val="FF0000"/>
                  </a:solidFill>
                  <a:latin typeface="+mn-ea"/>
                </a:rPr>
                <a:t>支</a:t>
              </a:r>
            </a:p>
          </p:txBody>
        </p:sp>
        <p:sp>
          <p:nvSpPr>
            <p:cNvPr id="44" name="Line 11"/>
            <p:cNvSpPr>
              <a:spLocks noChangeShapeType="1"/>
            </p:cNvSpPr>
            <p:nvPr/>
          </p:nvSpPr>
          <p:spPr bwMode="auto">
            <a:xfrm>
              <a:off x="4870309" y="2614614"/>
              <a:ext cx="0" cy="157956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46" name="椭圆 45"/>
            <p:cNvSpPr/>
            <p:nvPr/>
          </p:nvSpPr>
          <p:spPr>
            <a:xfrm>
              <a:off x="4760291" y="4154653"/>
              <a:ext cx="218329" cy="21832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爆炸形 1 46"/>
          <p:cNvSpPr/>
          <p:nvPr/>
        </p:nvSpPr>
        <p:spPr>
          <a:xfrm>
            <a:off x="490877" y="2156264"/>
            <a:ext cx="2224618" cy="20585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</a:rPr>
              <a:t>保持静止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pic>
        <p:nvPicPr>
          <p:cNvPr id="48" name="图片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955" y="1436183"/>
            <a:ext cx="5972023" cy="509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" name="组合 48"/>
          <p:cNvGrpSpPr/>
          <p:nvPr/>
        </p:nvGrpSpPr>
        <p:grpSpPr>
          <a:xfrm>
            <a:off x="4091734" y="2901532"/>
            <a:ext cx="1070383" cy="4022032"/>
            <a:chOff x="4760291" y="2405063"/>
            <a:chExt cx="1070383" cy="4022032"/>
          </a:xfrm>
        </p:grpSpPr>
        <p:sp>
          <p:nvSpPr>
            <p:cNvPr id="50" name="Line 7"/>
            <p:cNvSpPr>
              <a:spLocks noChangeShapeType="1"/>
            </p:cNvSpPr>
            <p:nvPr/>
          </p:nvSpPr>
          <p:spPr bwMode="auto">
            <a:xfrm>
              <a:off x="4882903" y="4397189"/>
              <a:ext cx="0" cy="1829323"/>
            </a:xfrm>
            <a:prstGeom prst="line">
              <a:avLst/>
            </a:prstGeom>
            <a:noFill/>
            <a:ln w="57150" cap="sq">
              <a:solidFill>
                <a:srgbClr val="EE3F1C"/>
              </a:solidFill>
              <a:rou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51" name="Rectangle 8"/>
            <p:cNvSpPr>
              <a:spLocks noChangeArrowheads="1"/>
            </p:cNvSpPr>
            <p:nvPr/>
          </p:nvSpPr>
          <p:spPr bwMode="auto">
            <a:xfrm>
              <a:off x="4978620" y="5903572"/>
              <a:ext cx="444500" cy="523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 i="1" dirty="0">
                  <a:solidFill>
                    <a:srgbClr val="FF0000"/>
                  </a:solidFill>
                  <a:ea typeface="黑体" panose="02010609060101010101" pitchFamily="2" charset="-122"/>
                </a:rPr>
                <a:t>G</a:t>
              </a:r>
              <a:endParaRPr lang="zh-CN" altLang="en-US" sz="2800" b="1" i="1" dirty="0">
                <a:solidFill>
                  <a:srgbClr val="FF0000"/>
                </a:solidFill>
                <a:ea typeface="黑体" panose="02010609060101010101" pitchFamily="2" charset="-122"/>
              </a:endParaRPr>
            </a:p>
          </p:txBody>
        </p:sp>
        <p:sp>
          <p:nvSpPr>
            <p:cNvPr id="52" name="Rectangle 10"/>
            <p:cNvSpPr>
              <a:spLocks noChangeArrowheads="1"/>
            </p:cNvSpPr>
            <p:nvPr/>
          </p:nvSpPr>
          <p:spPr bwMode="auto">
            <a:xfrm>
              <a:off x="4886111" y="2405063"/>
              <a:ext cx="94456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800" b="1" i="1" dirty="0" smtClean="0">
                  <a:solidFill>
                    <a:srgbClr val="FF0000"/>
                  </a:solidFill>
                  <a:ea typeface="黑体" panose="02010609060101010101" pitchFamily="2" charset="-122"/>
                </a:rPr>
                <a:t>F</a:t>
              </a:r>
              <a:r>
                <a:rPr lang="zh-CN" altLang="en-US" sz="2800" b="1" baseline="-25000" dirty="0" smtClean="0">
                  <a:solidFill>
                    <a:srgbClr val="FF0000"/>
                  </a:solidFill>
                  <a:latin typeface="+mn-ea"/>
                </a:rPr>
                <a:t>阻</a:t>
              </a:r>
              <a:endParaRPr lang="zh-CN" altLang="en-US" sz="2800" b="1" baseline="-25000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53" name="Line 11"/>
            <p:cNvSpPr>
              <a:spLocks noChangeShapeType="1"/>
            </p:cNvSpPr>
            <p:nvPr/>
          </p:nvSpPr>
          <p:spPr bwMode="auto">
            <a:xfrm>
              <a:off x="4870309" y="2614614"/>
              <a:ext cx="0" cy="157956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54" name="椭圆 53"/>
            <p:cNvSpPr/>
            <p:nvPr/>
          </p:nvSpPr>
          <p:spPr>
            <a:xfrm>
              <a:off x="4760291" y="4154653"/>
              <a:ext cx="218329" cy="21832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5" name="爆炸形 1 54"/>
          <p:cNvSpPr/>
          <p:nvPr/>
        </p:nvSpPr>
        <p:spPr>
          <a:xfrm>
            <a:off x="494867" y="2154479"/>
            <a:ext cx="2224618" cy="2058500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</a:rPr>
              <a:t>匀速直线运动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47" grpId="0" animBg="1"/>
      <p:bldP spid="47" grpId="1" animBg="1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32486" y="1511459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1.</a:t>
            </a:r>
            <a:r>
              <a:rPr lang="zh-CN" altLang="en-US" dirty="0"/>
              <a:t>一个物体在两个力的作用下，保持</a:t>
            </a:r>
            <a:r>
              <a:rPr lang="en-US" altLang="zh-CN" dirty="0"/>
              <a:t>__________</a:t>
            </a:r>
            <a:r>
              <a:rPr lang="zh-CN" altLang="en-US" dirty="0"/>
              <a:t>状态或</a:t>
            </a:r>
            <a:r>
              <a:rPr lang="en-US" altLang="zh-CN" dirty="0"/>
              <a:t>__________</a:t>
            </a:r>
            <a:r>
              <a:rPr lang="zh-CN" altLang="en-US" dirty="0"/>
              <a:t>运动状态，我们就说这两个力互相平衡，或者说物体处于</a:t>
            </a:r>
            <a:r>
              <a:rPr lang="en-US" altLang="zh-CN" dirty="0"/>
              <a:t>__________</a:t>
            </a:r>
            <a:r>
              <a:rPr lang="zh-CN" altLang="en-US" dirty="0"/>
              <a:t>状态。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en-US" dirty="0"/>
          </a:p>
        </p:txBody>
      </p:sp>
      <p:sp>
        <p:nvSpPr>
          <p:cNvPr id="35" name="文本框 34"/>
          <p:cNvSpPr txBox="1"/>
          <p:nvPr/>
        </p:nvSpPr>
        <p:spPr>
          <a:xfrm>
            <a:off x="6421175" y="1474460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/>
              <a:t>静止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161835" y="2404785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/>
              <a:t>二力平衡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288955" y="1960424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匀速直线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34"/>
          <p:cNvSpPr>
            <a:spLocks noChangeArrowheads="1"/>
          </p:cNvSpPr>
          <p:nvPr/>
        </p:nvSpPr>
        <p:spPr bwMode="auto">
          <a:xfrm>
            <a:off x="165360" y="1477963"/>
            <a:ext cx="2887122" cy="578882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二力平衡的条件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928" y="2563345"/>
            <a:ext cx="4969250" cy="2882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663" y="2380129"/>
            <a:ext cx="1217145" cy="67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391" y="3789550"/>
            <a:ext cx="981293" cy="163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848" y="3789550"/>
            <a:ext cx="981293" cy="163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944" y="3779048"/>
            <a:ext cx="981293" cy="182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25" y="4911186"/>
            <a:ext cx="356155" cy="449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1" y="5056366"/>
            <a:ext cx="241012" cy="30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982" y="3765664"/>
            <a:ext cx="981293" cy="18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圆角矩形 3"/>
          <p:cNvSpPr/>
          <p:nvPr/>
        </p:nvSpPr>
        <p:spPr>
          <a:xfrm>
            <a:off x="3563470" y="5593977"/>
            <a:ext cx="2111189" cy="806823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</a:rPr>
              <a:t>两</a:t>
            </a:r>
            <a:r>
              <a:rPr lang="zh-CN" altLang="en-US" sz="2800" dirty="0" smtClean="0">
                <a:solidFill>
                  <a:schemeClr val="tx1"/>
                </a:solidFill>
              </a:rPr>
              <a:t>个砝码质量不相等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5176807" y="1573306"/>
            <a:ext cx="3530039" cy="806823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</a:rPr>
              <a:t>两个拉力大小不同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2800" dirty="0" smtClean="0">
                <a:solidFill>
                  <a:schemeClr val="tx1"/>
                </a:solidFill>
              </a:rPr>
              <a:t>小车不能静止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-0.2382 -0.148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10" y="-740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7 L 0.23229 -0.1479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L 0.00139 0.0814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407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85185E-6 L 0.00138 -0.0736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368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-0.1441 -0.0011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34"/>
          <p:cNvSpPr>
            <a:spLocks noChangeArrowheads="1"/>
          </p:cNvSpPr>
          <p:nvPr/>
        </p:nvSpPr>
        <p:spPr bwMode="auto">
          <a:xfrm>
            <a:off x="165360" y="1477963"/>
            <a:ext cx="2887122" cy="578882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二力平衡的条件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928" y="2563345"/>
            <a:ext cx="4969250" cy="2882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663" y="2380129"/>
            <a:ext cx="1217145" cy="67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391" y="3789550"/>
            <a:ext cx="981293" cy="163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848" y="3789550"/>
            <a:ext cx="981293" cy="163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25" y="4911186"/>
            <a:ext cx="356155" cy="449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圆角矩形 3"/>
          <p:cNvSpPr/>
          <p:nvPr/>
        </p:nvSpPr>
        <p:spPr>
          <a:xfrm>
            <a:off x="3738282" y="5593977"/>
            <a:ext cx="1694330" cy="806823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</a:rPr>
              <a:t>两</a:t>
            </a:r>
            <a:r>
              <a:rPr lang="zh-CN" altLang="en-US" sz="2800" dirty="0" smtClean="0">
                <a:solidFill>
                  <a:schemeClr val="tx1"/>
                </a:solidFill>
              </a:rPr>
              <a:t>个砝码质量相等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5176807" y="1573306"/>
            <a:ext cx="3530039" cy="806823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</a:rPr>
              <a:t>两个拉力大小相同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2800" dirty="0" smtClean="0">
                <a:solidFill>
                  <a:schemeClr val="tx1"/>
                </a:solidFill>
              </a:rPr>
              <a:t>小车能静止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968" y="4928057"/>
            <a:ext cx="356155" cy="449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-0.2382 -0.148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10" y="-740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23368 -0.1481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84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34"/>
          <p:cNvSpPr>
            <a:spLocks noChangeArrowheads="1"/>
          </p:cNvSpPr>
          <p:nvPr/>
        </p:nvSpPr>
        <p:spPr bwMode="auto">
          <a:xfrm>
            <a:off x="165360" y="1477963"/>
            <a:ext cx="2887122" cy="578882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二力平衡的条件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3148854" y="5767667"/>
            <a:ext cx="2225380" cy="806823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</a:rPr>
              <a:t>将小车扭转一个小角度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5176807" y="1573306"/>
            <a:ext cx="3530039" cy="806823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</a:rPr>
              <a:t>两个拉力方向不同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2800" dirty="0" smtClean="0">
                <a:solidFill>
                  <a:schemeClr val="tx1"/>
                </a:solidFill>
              </a:rPr>
              <a:t>小车不能静止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766" y="2829205"/>
            <a:ext cx="36957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260" y="2815758"/>
            <a:ext cx="38481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32486" y="1511459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 smtClean="0"/>
              <a:t>2</a:t>
            </a:r>
            <a:r>
              <a:rPr lang="en-US" altLang="zh-CN" dirty="0"/>
              <a:t>.</a:t>
            </a:r>
            <a:r>
              <a:rPr lang="zh-CN" altLang="en-US" dirty="0"/>
              <a:t>二力平衡的条件：作用在</a:t>
            </a:r>
            <a:r>
              <a:rPr lang="en-US" altLang="zh-CN" dirty="0"/>
              <a:t>__________</a:t>
            </a:r>
            <a:r>
              <a:rPr lang="zh-CN" altLang="en-US" dirty="0"/>
              <a:t>物体上的两个力，必须大小</a:t>
            </a:r>
            <a:r>
              <a:rPr lang="en-US" altLang="zh-CN" dirty="0"/>
              <a:t>__________</a:t>
            </a:r>
            <a:r>
              <a:rPr lang="zh-CN" altLang="en-US" dirty="0"/>
              <a:t>，方向</a:t>
            </a:r>
            <a:r>
              <a:rPr lang="en-US" altLang="zh-CN" dirty="0"/>
              <a:t>__________</a:t>
            </a:r>
            <a:r>
              <a:rPr lang="zh-CN" altLang="en-US" dirty="0"/>
              <a:t>，并作用在同一</a:t>
            </a:r>
            <a:r>
              <a:rPr lang="en-US" altLang="zh-CN" dirty="0"/>
              <a:t>__________</a:t>
            </a:r>
            <a:r>
              <a:rPr lang="zh-CN" altLang="en-US" dirty="0"/>
              <a:t>上。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5010819" y="1463570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zh-CN" sz="2800" dirty="0"/>
              <a:t>同一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258877" y="1862150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zh-CN" sz="2800" dirty="0"/>
              <a:t>相等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172845" y="1872868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zh-CN" sz="2800" dirty="0"/>
              <a:t>相反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644480" y="2319606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/>
              <a:t>直线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课堂导学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占位符 2"/>
          <p:cNvSpPr txBox="1"/>
          <p:nvPr/>
        </p:nvSpPr>
        <p:spPr>
          <a:xfrm>
            <a:off x="432486" y="1511459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1.</a:t>
            </a:r>
            <a:r>
              <a:rPr lang="zh-CN" altLang="en-US" dirty="0"/>
              <a:t>平衡力和相互作用力的异同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dirty="0"/>
              <a:t>2.</a:t>
            </a:r>
            <a:r>
              <a:rPr lang="zh-CN" altLang="en-US" dirty="0"/>
              <a:t>在探究二力平衡的条件的实验，常见的有如图</a:t>
            </a:r>
            <a:r>
              <a:rPr lang="en-US" altLang="zh-CN" dirty="0"/>
              <a:t>7.4</a:t>
            </a:r>
            <a:r>
              <a:rPr lang="zh-CN" altLang="en-US" dirty="0"/>
              <a:t>－</a:t>
            </a:r>
            <a:r>
              <a:rPr lang="en-US" altLang="zh-CN" dirty="0"/>
              <a:t>1</a:t>
            </a:r>
            <a:r>
              <a:rPr lang="zh-CN" altLang="en-US" dirty="0"/>
              <a:t>以下三种实验方式。</a:t>
            </a:r>
            <a:endParaRPr lang="en-US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en-US" dirty="0"/>
          </a:p>
        </p:txBody>
      </p:sp>
      <p:graphicFrame>
        <p:nvGraphicFramePr>
          <p:cNvPr id="4" name="表格 4"/>
          <p:cNvGraphicFramePr>
            <a:graphicFrameLocks noGrp="1"/>
          </p:cNvGraphicFramePr>
          <p:nvPr/>
        </p:nvGraphicFramePr>
        <p:xfrm>
          <a:off x="184800" y="2094993"/>
          <a:ext cx="877440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0000"/>
                <a:gridCol w="1219200"/>
                <a:gridCol w="1219200"/>
                <a:gridCol w="1908000"/>
                <a:gridCol w="2628000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力的类型</a:t>
                      </a:r>
                      <a:endParaRPr lang="zh-CN" sz="2400" kern="100" dirty="0">
                        <a:effectLst/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大小</a:t>
                      </a:r>
                      <a:endParaRPr lang="zh-CN" sz="2400" kern="100" dirty="0">
                        <a:effectLst/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方向</a:t>
                      </a:r>
                      <a:endParaRPr lang="zh-CN" sz="2400" kern="100" dirty="0">
                        <a:effectLst/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作用点</a:t>
                      </a:r>
                      <a:endParaRPr lang="zh-CN" sz="2400" kern="100" dirty="0">
                        <a:effectLst/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是否在同一直线上</a:t>
                      </a:r>
                      <a:endParaRPr lang="zh-CN" sz="2400" kern="100" dirty="0">
                        <a:effectLst/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平衡力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zh-CN" altLang="en-US" sz="2400" dirty="0">
                        <a:latin typeface="+mn-lt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zh-CN" altLang="en-US" sz="2400" dirty="0">
                        <a:latin typeface="+mn-lt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同一物体上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zh-CN" altLang="en-US" sz="2400" dirty="0">
                        <a:latin typeface="+mn-lt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相互作用力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不同物体上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2156907" y="2537637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相等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488294" y="2539376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相反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090757" y="2539376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是</a:t>
            </a:r>
            <a:endParaRPr lang="en-US" altLang="en-US" sz="2800" dirty="0">
              <a:latin typeface="+mn-lt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95" y="4742055"/>
            <a:ext cx="2823201" cy="19832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7838" y="4840145"/>
            <a:ext cx="2896770" cy="1885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9449" y="4312902"/>
            <a:ext cx="1989422" cy="24124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.1希望你喜爱物理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1.1希望你喜爱物理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1615</Words>
  <Application>Microsoft Office PowerPoint</Application>
  <PresentationFormat>全屏显示(4:3)</PresentationFormat>
  <Paragraphs>258</Paragraphs>
  <Slides>27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27</vt:i4>
      </vt:variant>
    </vt:vector>
  </HeadingPairs>
  <TitlesOfParts>
    <vt:vector size="30" baseType="lpstr">
      <vt:lpstr>Office 主题</vt:lpstr>
      <vt:lpstr>1.1希望你喜爱物理</vt:lpstr>
      <vt:lpstr>1_1.1希望你喜爱物理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2018-06-13T02:01:00Z</dcterms:created>
  <dcterms:modified xsi:type="dcterms:W3CDTF">2020-04-09T03:06:29Z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