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245" y="12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B3ABA-96E3-45DB-954E-95905416D1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99920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让学生用理论知识解释生活中的现象。雨后的天空悬浮有大量的细小水珠，太阳光照射到这些小水珠上时，它被分解成绚丽的七色光，形成了彩虹。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B3ABA-96E3-45DB-954E-95905416D1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0363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太阳光通过三棱镜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能分解成红、橙、黄、绿、蓝、靛、紫七种颜色的光，白光是由各种色光混合而成的。彩色电视机画面上的彩色是由红、绿、蓝三种色光混合而成的。答案：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B3ABA-96E3-45DB-954E-95905416D1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56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英国物理学家牛顿的光的色散实验证明了白光不是单色光，它是由红、橙、黄、绿、蓝、靛、紫七种色光混合而成的，传播方向改变最大的是紫色光。</a:t>
            </a:r>
            <a:endParaRPr lang="en-US" altLang="zh-CN" dirty="0"/>
          </a:p>
          <a:p>
            <a:r>
              <a:rPr lang="zh-CN" altLang="en-US" dirty="0"/>
              <a:t>红、绿、蓝三种色光按不同比例混合后，可以产生各种颜色的光。彩色电视机画面上丰富的色彩就是由红、绿、蓝三种色光混合而成的。</a:t>
            </a:r>
          </a:p>
          <a:p>
            <a:endParaRPr lang="zh-CN" altLang="en-US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B3ABA-96E3-45DB-954E-95905416D1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8636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教师总结本节课的内容。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FA7CA2-94C5-48ED-A945-EEA86EFEC74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2006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用一杯清水和一张白纸可以观察到光的色散，下面我们观看视频：</a:t>
            </a:r>
            <a:r>
              <a:rPr lang="en-US" altLang="zh-CN" dirty="0"/>
              <a:t>《</a:t>
            </a:r>
            <a:r>
              <a:rPr lang="zh-CN" altLang="en-US" dirty="0"/>
              <a:t>一杯清水分解太阳光</a:t>
            </a:r>
            <a:r>
              <a:rPr lang="en-US" altLang="zh-CN" dirty="0"/>
              <a:t>》</a:t>
            </a:r>
            <a:r>
              <a:rPr lang="zh-CN" altLang="en-US" dirty="0"/>
              <a:t>。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B3ABA-96E3-45DB-954E-95905416D1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9089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教师介绍光的色散的概念。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B3ABA-96E3-45DB-954E-95905416D1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53212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B3ABA-96E3-45DB-954E-95905416D1BD}" type="slidenum">
              <a:rPr lang="zh-CN" altLang="en-US" smtClean="0"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0874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教师播放视频：介绍色光的三原色。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B3ABA-96E3-45DB-954E-95905416D1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0737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可见光谱：三棱镜把太阳光分解成不同颜色的光，它们按照一定的顺序排列，形成太阳的可见光谱。</a:t>
            </a:r>
            <a:endParaRPr lang="en-US" altLang="zh-CN" dirty="0"/>
          </a:p>
          <a:p>
            <a:r>
              <a:rPr lang="zh-CN" altLang="en-US" dirty="0"/>
              <a:t>红外线：可见光谱中红光之外看不见的光</a:t>
            </a:r>
            <a:endParaRPr lang="en-US" altLang="zh-CN" dirty="0"/>
          </a:p>
          <a:p>
            <a:r>
              <a:rPr lang="zh-CN" altLang="en-US" dirty="0"/>
              <a:t>紫外线：可见光谱中紫光之外看不见的光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B3ABA-96E3-45DB-954E-95905416D1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2149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教师播放视频</a:t>
            </a:r>
            <a:r>
              <a:rPr lang="zh-CN" altLang="en-US" dirty="0">
                <a:solidFill>
                  <a:srgbClr val="FF0000"/>
                </a:solidFill>
              </a:rPr>
              <a:t>并</a:t>
            </a:r>
            <a:r>
              <a:rPr lang="zh-CN" altLang="en-US" dirty="0"/>
              <a:t>介绍红外线的特点。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B3ABA-96E3-45DB-954E-95905416D1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8381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教师播放视频：让学生知道生活中应用的科技。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B3ABA-96E3-45DB-954E-95905416D1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543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教师播放视频并介绍紫外线的特点。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3B3ABA-96E3-45DB-954E-95905416D1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2124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4FCE23-231B-4CFE-A76F-252AEF0EE017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8405745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52144"/>
            <a:ext cx="10515600" cy="5024819"/>
          </a:xfr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15328" cy="1297114"/>
          </a:xfr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2022/10/23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1459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10515600" cy="1307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4123944"/>
            <a:ext cx="10515600" cy="15270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t>2022/10/23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61583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49" r:id="rId2"/>
    <p:sldLayoutId id="2147483656" r:id="rId3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400" b="1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chemeClr val="tx1">
              <a:lumMod val="65000"/>
              <a:lumOff val="35000"/>
            </a:schemeClr>
          </a:solidFill>
          <a:latin typeface="Times New Roman" panose="02020603050405020304" pitchFamily="18" charset="0"/>
          <a:ea typeface="黑体" panose="02010609060101010101" pitchFamily="49" charset="-122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44077" y="3615567"/>
            <a:ext cx="7315200" cy="1307275"/>
          </a:xfrm>
        </p:spPr>
        <p:txBody>
          <a:bodyPr>
            <a:normAutofit/>
          </a:bodyPr>
          <a:lstStyle/>
          <a:p>
            <a:r>
              <a:rPr lang="zh-CN" altLang="en-US" sz="5867" spc="100" dirty="0">
                <a:ln w="18000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</a:rPr>
              <a:t>第</a:t>
            </a:r>
            <a:r>
              <a:rPr lang="en-US" altLang="zh-CN" sz="5867" spc="100" dirty="0">
                <a:ln w="18000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cs typeface="Times New Roman" panose="02020603050405020304" pitchFamily="18" charset="0"/>
              </a:rPr>
              <a:t>5</a:t>
            </a:r>
            <a:r>
              <a:rPr lang="zh-CN" altLang="en-US" sz="5867" spc="100" dirty="0">
                <a:ln w="18000">
                  <a:noFill/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</a:rPr>
              <a:t>节  光的色散</a:t>
            </a:r>
            <a:endParaRPr lang="zh-CN" altLang="en-US" sz="5867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44077" y="2786033"/>
            <a:ext cx="7315200" cy="759651"/>
          </a:xfrm>
        </p:spPr>
        <p:txBody>
          <a:bodyPr>
            <a:normAutofit/>
          </a:bodyPr>
          <a:lstStyle/>
          <a:p>
            <a:r>
              <a:rPr lang="zh-CN" altLang="en-US" sz="3733" dirty="0"/>
              <a:t>第四章 光现象</a:t>
            </a:r>
          </a:p>
        </p:txBody>
      </p:sp>
    </p:spTree>
    <p:extLst>
      <p:ext uri="{BB962C8B-B14F-4D97-AF65-F5344CB8AC3E}">
        <p14:creationId xmlns:p14="http://schemas.microsoft.com/office/powerpoint/2010/main" val="3550879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527382" y="1071431"/>
            <a:ext cx="11015967" cy="1815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73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红外线的特点</a:t>
            </a:r>
            <a:endParaRPr lang="en-US" altLang="zh-CN" sz="3733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733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</a:rPr>
              <a:t>）热作用强，各种物体吸收了红外线后温度升高。</a:t>
            </a:r>
          </a:p>
        </p:txBody>
      </p:sp>
      <p:sp>
        <p:nvSpPr>
          <p:cNvPr id="6" name="矩形 5"/>
          <p:cNvSpPr/>
          <p:nvPr/>
        </p:nvSpPr>
        <p:spPr>
          <a:xfrm>
            <a:off x="451539" y="4129539"/>
            <a:ext cx="5695790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733" dirty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</a:rPr>
              <a:t>）可实现远距离控制。</a:t>
            </a:r>
          </a:p>
        </p:txBody>
      </p:sp>
      <p:sp>
        <p:nvSpPr>
          <p:cNvPr id="7" name="矩形 6"/>
          <p:cNvSpPr/>
          <p:nvPr/>
        </p:nvSpPr>
        <p:spPr>
          <a:xfrm>
            <a:off x="481372" y="3174948"/>
            <a:ext cx="5695790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733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</a:rPr>
              <a:t>）穿透云雾的能力强。</a:t>
            </a:r>
          </a:p>
        </p:txBody>
      </p:sp>
      <p:sp>
        <p:nvSpPr>
          <p:cNvPr id="12" name="标题 4"/>
          <p:cNvSpPr>
            <a:spLocks noGrp="1"/>
          </p:cNvSpPr>
          <p:nvPr>
            <p:ph type="ctrTitle"/>
          </p:nvPr>
        </p:nvSpPr>
        <p:spPr>
          <a:xfrm>
            <a:off x="873920" y="21616"/>
            <a:ext cx="10515600" cy="791185"/>
          </a:xfrm>
        </p:spPr>
        <p:txBody>
          <a:bodyPr>
            <a:noAutofit/>
          </a:bodyPr>
          <a:lstStyle/>
          <a:p>
            <a:r>
              <a:rPr lang="zh-CN" altLang="en-US" sz="5333" dirty="0">
                <a:latin typeface="黑体" panose="02010609060101010101" pitchFamily="49" charset="-122"/>
              </a:rPr>
              <a:t>四、看不见的光</a:t>
            </a:r>
          </a:p>
        </p:txBody>
      </p:sp>
    </p:spTree>
    <p:extLst>
      <p:ext uri="{BB962C8B-B14F-4D97-AF65-F5344CB8AC3E}">
        <p14:creationId xmlns:p14="http://schemas.microsoft.com/office/powerpoint/2010/main" val="389450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ctrTitle"/>
          </p:nvPr>
        </p:nvSpPr>
        <p:spPr>
          <a:xfrm>
            <a:off x="873920" y="21616"/>
            <a:ext cx="10515600" cy="791185"/>
          </a:xfrm>
        </p:spPr>
        <p:txBody>
          <a:bodyPr>
            <a:noAutofit/>
          </a:bodyPr>
          <a:lstStyle/>
          <a:p>
            <a:r>
              <a:rPr lang="zh-CN" altLang="en-US" sz="5333" dirty="0">
                <a:latin typeface="黑体" panose="02010609060101010101" pitchFamily="49" charset="-122"/>
              </a:rPr>
              <a:t>四、看不见的光</a:t>
            </a:r>
          </a:p>
        </p:txBody>
      </p:sp>
      <p:pic>
        <p:nvPicPr>
          <p:cNvPr id="7170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92" y="1220755"/>
            <a:ext cx="8773557" cy="4800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9480456" y="3589935"/>
            <a:ext cx="247219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【物理时空】红外线热图</a:t>
            </a:r>
          </a:p>
        </p:txBody>
      </p:sp>
    </p:spTree>
    <p:extLst>
      <p:ext uri="{BB962C8B-B14F-4D97-AF65-F5344CB8AC3E}">
        <p14:creationId xmlns:p14="http://schemas.microsoft.com/office/powerpoint/2010/main" val="3461902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39350" y="1124744"/>
            <a:ext cx="10958149" cy="4400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buClr>
                <a:srgbClr val="9900CC"/>
              </a:buClr>
            </a:pPr>
            <a:r>
              <a:rPr lang="zh-CN" altLang="en-US" sz="3733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紫外线的特点：</a:t>
            </a:r>
            <a:endParaRPr lang="en-US" altLang="zh-CN" sz="3733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3733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733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733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）化学作用强，容易使照相底片感光。</a:t>
            </a:r>
            <a:endParaRPr lang="en-US" altLang="zh-CN" sz="3733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3733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733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733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）生理作用强，能杀菌，强度高时能伤害身体。</a:t>
            </a:r>
            <a:endParaRPr lang="en-US" altLang="zh-CN" sz="3733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3733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733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733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）有荧光效应，可以鉴别古字画和人民币的真伪。</a:t>
            </a:r>
            <a:endParaRPr lang="en-US" altLang="zh-CN" sz="3733" dirty="0">
              <a:solidFill>
                <a:prstClr val="black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zh-CN" altLang="en-US" sz="3733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（</a:t>
            </a:r>
            <a:r>
              <a:rPr lang="en-US" altLang="zh-CN" sz="3733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733" dirty="0">
                <a:solidFill>
                  <a:prstClr val="black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）适当的紫外线照射可以促进人体对钙的吸收。</a:t>
            </a:r>
          </a:p>
        </p:txBody>
      </p:sp>
      <p:sp>
        <p:nvSpPr>
          <p:cNvPr id="9" name="标题 4"/>
          <p:cNvSpPr>
            <a:spLocks noGrp="1"/>
          </p:cNvSpPr>
          <p:nvPr>
            <p:ph type="ctrTitle"/>
          </p:nvPr>
        </p:nvSpPr>
        <p:spPr>
          <a:xfrm>
            <a:off x="873920" y="21616"/>
            <a:ext cx="10515600" cy="791185"/>
          </a:xfrm>
        </p:spPr>
        <p:txBody>
          <a:bodyPr>
            <a:noAutofit/>
          </a:bodyPr>
          <a:lstStyle/>
          <a:p>
            <a:r>
              <a:rPr lang="zh-CN" altLang="en-US" sz="5333" dirty="0">
                <a:latin typeface="黑体" panose="02010609060101010101" pitchFamily="49" charset="-122"/>
              </a:rPr>
              <a:t>四、看不见的光</a:t>
            </a:r>
          </a:p>
        </p:txBody>
      </p:sp>
    </p:spTree>
    <p:extLst>
      <p:ext uri="{BB962C8B-B14F-4D97-AF65-F5344CB8AC3E}">
        <p14:creationId xmlns:p14="http://schemas.microsoft.com/office/powerpoint/2010/main" val="66679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/>
          <p:cNvSpPr>
            <a:spLocks noGrp="1"/>
          </p:cNvSpPr>
          <p:nvPr>
            <p:ph type="ctrTitle"/>
          </p:nvPr>
        </p:nvSpPr>
        <p:spPr>
          <a:xfrm>
            <a:off x="873920" y="21616"/>
            <a:ext cx="10515600" cy="791185"/>
          </a:xfrm>
        </p:spPr>
        <p:txBody>
          <a:bodyPr>
            <a:noAutofit/>
          </a:bodyPr>
          <a:lstStyle/>
          <a:p>
            <a:r>
              <a:rPr lang="zh-CN" altLang="en-US" sz="5333" dirty="0">
                <a:latin typeface="黑体" panose="02010609060101010101" pitchFamily="49" charset="-122"/>
              </a:rPr>
              <a:t>五、典型例题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74496" y="1124745"/>
            <a:ext cx="9841985" cy="1815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雨过天晴，蔚蓝的天际一条彩虹凌空飞架，试说明道理。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44925" y="3849819"/>
            <a:ext cx="11773591" cy="1815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3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雨后的天空悬浮着大量的细小水珠，太阳光照射到这些小水珠上时，它被分解成绚丽的七色光，形成了彩虹。</a:t>
            </a:r>
          </a:p>
        </p:txBody>
      </p:sp>
    </p:spTree>
    <p:extLst>
      <p:ext uri="{BB962C8B-B14F-4D97-AF65-F5344CB8AC3E}">
        <p14:creationId xmlns:p14="http://schemas.microsoft.com/office/powerpoint/2010/main" val="235459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explode.wav"/>
          </p:stSnd>
        </p:sndAc>
      </p:transition>
    </mc:Choice>
    <mc:Fallback xmlns="">
      <p:transition spd="slow">
        <p:sndAc>
          <p:stSnd>
            <p:snd r:embed="rId4" name="explode.wav"/>
          </p:stSnd>
        </p:sndAc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35360" y="1033760"/>
            <a:ext cx="11521280" cy="5549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．下列说法正确的是</a:t>
            </a: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             )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lang="zh-CN" altLang="en-US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．太阳光通过三棱镜，能分解成七种颜色的光</a:t>
            </a:r>
            <a:endParaRPr lang="en-US" altLang="zh-CN" sz="3733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lang="zh-CN" altLang="en-US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．七种颜色的光依次是红、橙、黄、绿、蓝、靛、紫</a:t>
            </a:r>
            <a:endParaRPr lang="en-US" altLang="zh-CN" sz="3733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lang="zh-CN" altLang="en-US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．白光是由各种色光混合而成的</a:t>
            </a:r>
            <a:endParaRPr lang="en-US" altLang="zh-CN" sz="3733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lang="zh-CN" altLang="en-US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．彩色电视机画面上的彩色是由七种色光混合而成的</a:t>
            </a:r>
            <a:endParaRPr lang="en-US" altLang="zh-CN" sz="3733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27915" y="1220755"/>
            <a:ext cx="1168910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3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ABC</a:t>
            </a:r>
            <a:endParaRPr lang="zh-CN" altLang="en-US" sz="3733" dirty="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" name="标题 4"/>
          <p:cNvSpPr>
            <a:spLocks noGrp="1"/>
          </p:cNvSpPr>
          <p:nvPr>
            <p:ph type="ctrTitle"/>
          </p:nvPr>
        </p:nvSpPr>
        <p:spPr>
          <a:xfrm>
            <a:off x="873920" y="21616"/>
            <a:ext cx="10515600" cy="791185"/>
          </a:xfrm>
        </p:spPr>
        <p:txBody>
          <a:bodyPr>
            <a:noAutofit/>
          </a:bodyPr>
          <a:lstStyle/>
          <a:p>
            <a:r>
              <a:rPr lang="zh-CN" altLang="en-US" sz="5333" dirty="0">
                <a:latin typeface="黑体" panose="02010609060101010101" pitchFamily="49" charset="-122"/>
              </a:rPr>
              <a:t>五、典型例题</a:t>
            </a:r>
          </a:p>
        </p:txBody>
      </p:sp>
    </p:spTree>
    <p:extLst>
      <p:ext uri="{BB962C8B-B14F-4D97-AF65-F5344CB8AC3E}">
        <p14:creationId xmlns:p14="http://schemas.microsoft.com/office/powerpoint/2010/main" val="3347369303"/>
      </p:ext>
    </p:extLst>
  </p:cSld>
  <p:clrMapOvr>
    <a:masterClrMapping/>
  </p:clrMapOvr>
  <p:transition spd="slow" advTm="1000">
    <p:zoom/>
    <p:sndAc>
      <p:stSnd>
        <p:snd r:embed="rId3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矩形 41985"/>
          <p:cNvSpPr>
            <a:spLocks noChangeArrowheads="1"/>
          </p:cNvSpPr>
          <p:nvPr/>
        </p:nvSpPr>
        <p:spPr bwMode="auto">
          <a:xfrm>
            <a:off x="239350" y="1085338"/>
            <a:ext cx="11713300" cy="5262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．英国物理学家牛顿的</a:t>
            </a: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</a:t>
            </a:r>
            <a:r>
              <a:rPr lang="zh-CN" altLang="en-US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实验证明了白光不是单色光，它是由</a:t>
            </a: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______________________________</a:t>
            </a:r>
            <a:r>
              <a:rPr lang="zh-CN" altLang="en-US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七种色光混合而成的，传播方向改变最大的是</a:t>
            </a: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</a:t>
            </a:r>
            <a:r>
              <a:rPr lang="zh-CN" altLang="en-US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色光。</a:t>
            </a:r>
            <a:endParaRPr lang="en-US" altLang="zh-CN" sz="3733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．用放大镜观察正在播放的电视机的荧光屏时</a:t>
            </a: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就能看到屏上</a:t>
            </a:r>
            <a:r>
              <a:rPr lang="en-US" altLang="zh-CN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__________________</a:t>
            </a:r>
            <a:r>
              <a:rPr lang="zh-CN" altLang="en-US" sz="3733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的光点。</a:t>
            </a:r>
            <a:endParaRPr lang="en-US" altLang="zh-CN" sz="3733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1987" name="文本框 41986"/>
          <p:cNvSpPr txBox="1">
            <a:spLocks noChangeArrowheads="1"/>
          </p:cNvSpPr>
          <p:nvPr/>
        </p:nvSpPr>
        <p:spPr bwMode="auto">
          <a:xfrm>
            <a:off x="5903979" y="1067404"/>
            <a:ext cx="2722927" cy="95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73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光的色散</a:t>
            </a:r>
          </a:p>
        </p:txBody>
      </p:sp>
      <p:sp>
        <p:nvSpPr>
          <p:cNvPr id="41988" name="文本框 41987"/>
          <p:cNvSpPr txBox="1">
            <a:spLocks noChangeArrowheads="1"/>
          </p:cNvSpPr>
          <p:nvPr/>
        </p:nvSpPr>
        <p:spPr bwMode="auto">
          <a:xfrm>
            <a:off x="4988487" y="1934084"/>
            <a:ext cx="6407447" cy="95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红、橙、黄、绿、蓝、靛、紫</a:t>
            </a:r>
          </a:p>
        </p:txBody>
      </p:sp>
      <p:sp>
        <p:nvSpPr>
          <p:cNvPr id="41989" name="文本框 41988"/>
          <p:cNvSpPr txBox="1">
            <a:spLocks noChangeArrowheads="1"/>
          </p:cNvSpPr>
          <p:nvPr/>
        </p:nvSpPr>
        <p:spPr bwMode="auto">
          <a:xfrm>
            <a:off x="10278036" y="2762528"/>
            <a:ext cx="792163" cy="95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73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紫</a:t>
            </a:r>
          </a:p>
        </p:txBody>
      </p:sp>
      <p:sp>
        <p:nvSpPr>
          <p:cNvPr id="41997" name="文本框 41996"/>
          <p:cNvSpPr txBox="1">
            <a:spLocks noChangeArrowheads="1"/>
          </p:cNvSpPr>
          <p:nvPr/>
        </p:nvSpPr>
        <p:spPr bwMode="auto">
          <a:xfrm>
            <a:off x="3206420" y="5353820"/>
            <a:ext cx="2854953" cy="954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zh-CN" altLang="en-US" sz="373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红、绿、蓝</a:t>
            </a:r>
          </a:p>
        </p:txBody>
      </p:sp>
      <p:sp>
        <p:nvSpPr>
          <p:cNvPr id="11" name="标题 4"/>
          <p:cNvSpPr>
            <a:spLocks noGrp="1"/>
          </p:cNvSpPr>
          <p:nvPr>
            <p:ph type="ctrTitle"/>
          </p:nvPr>
        </p:nvSpPr>
        <p:spPr>
          <a:xfrm>
            <a:off x="873920" y="21616"/>
            <a:ext cx="10515600" cy="791185"/>
          </a:xfrm>
        </p:spPr>
        <p:txBody>
          <a:bodyPr>
            <a:noAutofit/>
          </a:bodyPr>
          <a:lstStyle/>
          <a:p>
            <a:r>
              <a:rPr lang="zh-CN" altLang="en-US" sz="5333" dirty="0">
                <a:latin typeface="黑体" panose="02010609060101010101" pitchFamily="49" charset="-122"/>
              </a:rPr>
              <a:t>五、典型例题</a:t>
            </a:r>
          </a:p>
        </p:txBody>
      </p:sp>
    </p:spTree>
    <p:extLst>
      <p:ext uri="{BB962C8B-B14F-4D97-AF65-F5344CB8AC3E}">
        <p14:creationId xmlns:p14="http://schemas.microsoft.com/office/powerpoint/2010/main" val="35888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8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8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7" grpId="0"/>
      <p:bldP spid="41988" grpId="0"/>
      <p:bldP spid="41989" grpId="0"/>
      <p:bldP spid="4199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229165" y="1221248"/>
            <a:ext cx="2820003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733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733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．光的色散</a:t>
            </a: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1212601" y="2299731"/>
            <a:ext cx="9530173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3733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r>
              <a:rPr lang="zh-CN" altLang="en-US" sz="3733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．色光的混合：色光的三原色和色光的混合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719403" y="3371843"/>
            <a:ext cx="8117931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733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3</a:t>
            </a:r>
            <a:r>
              <a:rPr lang="zh-CN" altLang="en-US" sz="3733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．红外线：红外线的特点和应用</a:t>
            </a:r>
            <a:endParaRPr lang="en-US" altLang="zh-CN" sz="3733" dirty="0">
              <a:solidFill>
                <a:srgbClr val="0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1226760" y="4477917"/>
            <a:ext cx="7133684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3733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3733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．紫外线：紫外线的特点、应用</a:t>
            </a:r>
          </a:p>
        </p:txBody>
      </p:sp>
      <p:sp>
        <p:nvSpPr>
          <p:cNvPr id="13" name="标题 4"/>
          <p:cNvSpPr>
            <a:spLocks noGrp="1"/>
          </p:cNvSpPr>
          <p:nvPr>
            <p:ph type="ctrTitle"/>
          </p:nvPr>
        </p:nvSpPr>
        <p:spPr>
          <a:xfrm>
            <a:off x="873920" y="21616"/>
            <a:ext cx="10515600" cy="791185"/>
          </a:xfrm>
        </p:spPr>
        <p:txBody>
          <a:bodyPr>
            <a:noAutofit/>
          </a:bodyPr>
          <a:lstStyle/>
          <a:p>
            <a:r>
              <a:rPr lang="zh-CN" altLang="en-US" sz="5333" dirty="0">
                <a:latin typeface="黑体" panose="02010609060101010101" pitchFamily="49" charset="-122"/>
              </a:rPr>
              <a:t>六、课堂总结</a:t>
            </a:r>
          </a:p>
        </p:txBody>
      </p:sp>
    </p:spTree>
    <p:extLst>
      <p:ext uri="{BB962C8B-B14F-4D97-AF65-F5344CB8AC3E}">
        <p14:creationId xmlns:p14="http://schemas.microsoft.com/office/powerpoint/2010/main" val="1656655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8000" dirty="0"/>
              <a:t>再见</a:t>
            </a:r>
          </a:p>
        </p:txBody>
      </p:sp>
    </p:spTree>
    <p:extLst>
      <p:ext uri="{BB962C8B-B14F-4D97-AF65-F5344CB8AC3E}">
        <p14:creationId xmlns:p14="http://schemas.microsoft.com/office/powerpoint/2010/main" val="18967406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4"/>
          <p:cNvSpPr>
            <a:spLocks noGrp="1"/>
          </p:cNvSpPr>
          <p:nvPr>
            <p:ph type="ctrTitle"/>
          </p:nvPr>
        </p:nvSpPr>
        <p:spPr>
          <a:xfrm>
            <a:off x="873920" y="21616"/>
            <a:ext cx="10515600" cy="791185"/>
          </a:xfrm>
        </p:spPr>
        <p:txBody>
          <a:bodyPr>
            <a:noAutofit/>
          </a:bodyPr>
          <a:lstStyle/>
          <a:p>
            <a:r>
              <a:rPr lang="zh-CN" altLang="en-US" sz="5333" dirty="0">
                <a:latin typeface="黑体" panose="02010609060101010101" pitchFamily="49" charset="-122"/>
              </a:rPr>
              <a:t>一、新课导入</a:t>
            </a:r>
          </a:p>
        </p:txBody>
      </p:sp>
      <p:sp>
        <p:nvSpPr>
          <p:cNvPr id="2" name="矩形 1"/>
          <p:cNvSpPr/>
          <p:nvPr/>
        </p:nvSpPr>
        <p:spPr>
          <a:xfrm>
            <a:off x="719403" y="1028733"/>
            <a:ext cx="9291326" cy="6667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733" dirty="0">
                <a:latin typeface="黑体" pitchFamily="49" charset="-122"/>
                <a:ea typeface="黑体" pitchFamily="49" charset="-122"/>
              </a:rPr>
              <a:t>同学们知道这些美丽的色彩是从哪里来的？</a:t>
            </a:r>
            <a:endParaRPr lang="zh-CN" altLang="en-US" sz="3733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1026" name="Picture 2" descr="【教学图片】虹与霓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1240" y="1633372"/>
            <a:ext cx="8640960" cy="5032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448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35361" y="896781"/>
            <a:ext cx="116749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用一杯清水（或一个三棱镜）和一张白纸可以观察到光的色散。</a:t>
            </a:r>
          </a:p>
        </p:txBody>
      </p:sp>
      <p:sp>
        <p:nvSpPr>
          <p:cNvPr id="8" name="标题 4"/>
          <p:cNvSpPr>
            <a:spLocks noGrp="1"/>
          </p:cNvSpPr>
          <p:nvPr>
            <p:ph type="ctrTitle"/>
          </p:nvPr>
        </p:nvSpPr>
        <p:spPr>
          <a:xfrm>
            <a:off x="873920" y="21616"/>
            <a:ext cx="10515600" cy="791185"/>
          </a:xfrm>
        </p:spPr>
        <p:txBody>
          <a:bodyPr>
            <a:noAutofit/>
          </a:bodyPr>
          <a:lstStyle/>
          <a:p>
            <a:r>
              <a:rPr lang="zh-CN" altLang="en-US" sz="5333" dirty="0">
                <a:latin typeface="黑体" panose="02010609060101010101" pitchFamily="49" charset="-122"/>
              </a:rPr>
              <a:t>二、色散</a:t>
            </a:r>
          </a:p>
        </p:txBody>
      </p:sp>
      <p:sp>
        <p:nvSpPr>
          <p:cNvPr id="2" name="矩形 1"/>
          <p:cNvSpPr/>
          <p:nvPr/>
        </p:nvSpPr>
        <p:spPr>
          <a:xfrm>
            <a:off x="3314040" y="6153719"/>
            <a:ext cx="6801510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792">
              <a:lnSpc>
                <a:spcPct val="150000"/>
              </a:lnSpc>
            </a:pP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【教学实验】太阳光的色散</a:t>
            </a:r>
          </a:p>
        </p:txBody>
      </p:sp>
      <p:pic>
        <p:nvPicPr>
          <p:cNvPr id="3" name="【教学实验】太阳光的色散">
            <a:hlinkClick r:id="" action="ppaction://media"/>
            <a:extLst>
              <a:ext uri="{FF2B5EF4-FFF2-40B4-BE49-F238E27FC236}">
                <a16:creationId xmlns:a16="http://schemas.microsoft.com/office/drawing/2014/main" id="{FAF46E3E-E2BD-51BA-6A74-79841FF1FB1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68185" y="1398203"/>
            <a:ext cx="8602436" cy="483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18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19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6" name="Group 4"/>
          <p:cNvGrpSpPr/>
          <p:nvPr/>
        </p:nvGrpSpPr>
        <p:grpSpPr bwMode="auto">
          <a:xfrm>
            <a:off x="2183804" y="2894430"/>
            <a:ext cx="7895833" cy="3363487"/>
            <a:chOff x="0" y="0"/>
            <a:chExt cx="3887" cy="1441"/>
          </a:xfrm>
        </p:grpSpPr>
        <p:sp>
          <p:nvSpPr>
            <p:cNvPr id="4103" name="Rectangle 5"/>
            <p:cNvSpPr>
              <a:spLocks noChangeArrowheads="1"/>
            </p:cNvSpPr>
            <p:nvPr/>
          </p:nvSpPr>
          <p:spPr bwMode="auto">
            <a:xfrm rot="-634655">
              <a:off x="0" y="672"/>
              <a:ext cx="1344" cy="96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 dirty="0">
                <a:ea typeface="微软雅黑" panose="020B0503020204020204" pitchFamily="34" charset="-122"/>
              </a:endParaRPr>
            </a:p>
          </p:txBody>
        </p:sp>
        <p:sp>
          <p:nvSpPr>
            <p:cNvPr id="4104" name="AutoShape 6"/>
            <p:cNvSpPr>
              <a:spLocks noChangeArrowheads="1"/>
            </p:cNvSpPr>
            <p:nvPr/>
          </p:nvSpPr>
          <p:spPr bwMode="auto">
            <a:xfrm rot="-4300825">
              <a:off x="2468" y="-291"/>
              <a:ext cx="96" cy="1968"/>
            </a:xfrm>
            <a:prstGeom prst="triangle">
              <a:avLst>
                <a:gd name="adj" fmla="val 50000"/>
              </a:avLst>
            </a:prstGeom>
            <a:solidFill>
              <a:srgbClr val="FFCC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 dirty="0">
                <a:ea typeface="微软雅黑" panose="020B0503020204020204" pitchFamily="34" charset="-122"/>
              </a:endParaRPr>
            </a:p>
          </p:txBody>
        </p:sp>
        <p:sp>
          <p:nvSpPr>
            <p:cNvPr id="4105" name="AutoShape 7"/>
            <p:cNvSpPr>
              <a:spLocks noChangeArrowheads="1"/>
            </p:cNvSpPr>
            <p:nvPr/>
          </p:nvSpPr>
          <p:spPr bwMode="auto">
            <a:xfrm rot="-4472380">
              <a:off x="2492" y="-330"/>
              <a:ext cx="96" cy="1968"/>
            </a:xfrm>
            <a:prstGeom prst="triangle">
              <a:avLst>
                <a:gd name="adj" fmla="val 50000"/>
              </a:avLst>
            </a:prstGeom>
            <a:solidFill>
              <a:srgbClr val="FF33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 dirty="0">
                <a:ea typeface="微软雅黑" panose="020B0503020204020204" pitchFamily="34" charset="-122"/>
              </a:endParaRPr>
            </a:p>
          </p:txBody>
        </p:sp>
        <p:sp>
          <p:nvSpPr>
            <p:cNvPr id="4106" name="AutoShape 8"/>
            <p:cNvSpPr>
              <a:spLocks noChangeArrowheads="1"/>
            </p:cNvSpPr>
            <p:nvPr/>
          </p:nvSpPr>
          <p:spPr bwMode="auto">
            <a:xfrm rot="-4128124">
              <a:off x="2456" y="-246"/>
              <a:ext cx="96" cy="1968"/>
            </a:xfrm>
            <a:prstGeom prst="triangle">
              <a:avLst>
                <a:gd name="adj" fmla="val 50000"/>
              </a:avLst>
            </a:prstGeom>
            <a:solidFill>
              <a:srgbClr val="FFFF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 dirty="0">
                <a:ea typeface="微软雅黑" panose="020B0503020204020204" pitchFamily="34" charset="-122"/>
              </a:endParaRPr>
            </a:p>
          </p:txBody>
        </p:sp>
        <p:sp>
          <p:nvSpPr>
            <p:cNvPr id="4107" name="AutoShape 9"/>
            <p:cNvSpPr>
              <a:spLocks noChangeArrowheads="1"/>
            </p:cNvSpPr>
            <p:nvPr/>
          </p:nvSpPr>
          <p:spPr bwMode="auto">
            <a:xfrm rot="-3974183">
              <a:off x="2420" y="-216"/>
              <a:ext cx="96" cy="1968"/>
            </a:xfrm>
            <a:prstGeom prst="triangle">
              <a:avLst>
                <a:gd name="adj" fmla="val 50000"/>
              </a:avLst>
            </a:prstGeom>
            <a:solidFill>
              <a:srgbClr val="66FF33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 dirty="0">
                <a:ea typeface="微软雅黑" panose="020B0503020204020204" pitchFamily="34" charset="-122"/>
              </a:endParaRPr>
            </a:p>
          </p:txBody>
        </p:sp>
        <p:sp>
          <p:nvSpPr>
            <p:cNvPr id="4108" name="AutoShape 10"/>
            <p:cNvSpPr>
              <a:spLocks noChangeArrowheads="1"/>
            </p:cNvSpPr>
            <p:nvPr/>
          </p:nvSpPr>
          <p:spPr bwMode="auto">
            <a:xfrm rot="-3774771">
              <a:off x="2420" y="-177"/>
              <a:ext cx="96" cy="1968"/>
            </a:xfrm>
            <a:prstGeom prst="triangle">
              <a:avLst>
                <a:gd name="adj" fmla="val 50000"/>
              </a:avLst>
            </a:prstGeom>
            <a:solidFill>
              <a:srgbClr val="33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 dirty="0">
                <a:ea typeface="微软雅黑" panose="020B0503020204020204" pitchFamily="34" charset="-122"/>
              </a:endParaRPr>
            </a:p>
          </p:txBody>
        </p:sp>
        <p:sp>
          <p:nvSpPr>
            <p:cNvPr id="4109" name="AutoShape 11"/>
            <p:cNvSpPr>
              <a:spLocks noChangeArrowheads="1"/>
            </p:cNvSpPr>
            <p:nvPr/>
          </p:nvSpPr>
          <p:spPr bwMode="auto">
            <a:xfrm rot="-3641730">
              <a:off x="2426" y="-126"/>
              <a:ext cx="96" cy="1968"/>
            </a:xfrm>
            <a:prstGeom prst="triangle">
              <a:avLst>
                <a:gd name="adj" fmla="val 50000"/>
              </a:avLst>
            </a:prstGeom>
            <a:solidFill>
              <a:srgbClr val="6600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 dirty="0">
                <a:ea typeface="微软雅黑" panose="020B0503020204020204" pitchFamily="34" charset="-122"/>
              </a:endParaRPr>
            </a:p>
          </p:txBody>
        </p:sp>
        <p:sp>
          <p:nvSpPr>
            <p:cNvPr id="4110" name="AutoShape 12"/>
            <p:cNvSpPr>
              <a:spLocks noChangeArrowheads="1"/>
            </p:cNvSpPr>
            <p:nvPr/>
          </p:nvSpPr>
          <p:spPr bwMode="auto">
            <a:xfrm rot="-3512164">
              <a:off x="2432" y="-72"/>
              <a:ext cx="96" cy="1968"/>
            </a:xfrm>
            <a:prstGeom prst="triangle">
              <a:avLst>
                <a:gd name="adj" fmla="val 50000"/>
              </a:avLst>
            </a:prstGeom>
            <a:solidFill>
              <a:srgbClr val="9900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 dirty="0">
                <a:ea typeface="微软雅黑" panose="020B0503020204020204" pitchFamily="34" charset="-122"/>
              </a:endParaRPr>
            </a:p>
          </p:txBody>
        </p:sp>
        <p:sp>
          <p:nvSpPr>
            <p:cNvPr id="4111" name="AutoShape 13"/>
            <p:cNvSpPr>
              <a:spLocks noChangeArrowheads="1"/>
            </p:cNvSpPr>
            <p:nvPr/>
          </p:nvSpPr>
          <p:spPr bwMode="auto">
            <a:xfrm>
              <a:off x="1052" y="0"/>
              <a:ext cx="1152" cy="960"/>
            </a:xfrm>
            <a:prstGeom prst="triangle">
              <a:avLst>
                <a:gd name="adj" fmla="val 50000"/>
              </a:avLst>
            </a:prstGeom>
            <a:solidFill>
              <a:srgbClr val="FFFFFF"/>
            </a:solidFill>
            <a:ln w="12700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 dirty="0">
                <a:ea typeface="微软雅黑" panose="020B0503020204020204" pitchFamily="34" charset="-122"/>
              </a:endParaRPr>
            </a:p>
          </p:txBody>
        </p:sp>
        <p:sp>
          <p:nvSpPr>
            <p:cNvPr id="4112" name="Rectangle 14"/>
            <p:cNvSpPr>
              <a:spLocks noChangeArrowheads="1"/>
            </p:cNvSpPr>
            <p:nvPr/>
          </p:nvSpPr>
          <p:spPr bwMode="auto">
            <a:xfrm>
              <a:off x="3503" y="654"/>
              <a:ext cx="384" cy="7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2400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4100" name="Text Box 15"/>
          <p:cNvSpPr txBox="1">
            <a:spLocks noChangeArrowheads="1"/>
          </p:cNvSpPr>
          <p:nvPr/>
        </p:nvSpPr>
        <p:spPr bwMode="auto">
          <a:xfrm>
            <a:off x="991793" y="3871000"/>
            <a:ext cx="691456" cy="1815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733" b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太阳光</a:t>
            </a:r>
          </a:p>
        </p:txBody>
      </p:sp>
      <p:sp>
        <p:nvSpPr>
          <p:cNvPr id="4101" name="Rectangle 16"/>
          <p:cNvSpPr>
            <a:spLocks noChangeArrowheads="1"/>
          </p:cNvSpPr>
          <p:nvPr/>
        </p:nvSpPr>
        <p:spPr bwMode="auto">
          <a:xfrm>
            <a:off x="9632979" y="3399268"/>
            <a:ext cx="711200" cy="29653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AE0E0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7" b="0" dirty="0">
                <a:latin typeface="黑体" panose="02010609060101010101" pitchFamily="49" charset="-122"/>
                <a:ea typeface="黑体" panose="02010609060101010101" pitchFamily="49" charset="-122"/>
              </a:rPr>
              <a:t>红 橙 黄 绿 蓝 靛 紫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30387" y="930284"/>
            <a:ext cx="10602667" cy="1815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</a:rPr>
              <a:t>光的色散：白光（太阳光）经过三棱镜被分解成</a:t>
            </a:r>
            <a:r>
              <a:rPr lang="zh-CN" altLang="en-US" sz="373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红、橙、 黄、绿、蓝、靛、紫</a:t>
            </a:r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</a:rPr>
              <a:t>七种颜色的光。</a:t>
            </a:r>
          </a:p>
        </p:txBody>
      </p:sp>
      <p:sp>
        <p:nvSpPr>
          <p:cNvPr id="23" name="标题 4"/>
          <p:cNvSpPr>
            <a:spLocks noGrp="1"/>
          </p:cNvSpPr>
          <p:nvPr>
            <p:ph type="ctrTitle"/>
          </p:nvPr>
        </p:nvSpPr>
        <p:spPr>
          <a:xfrm>
            <a:off x="873920" y="21616"/>
            <a:ext cx="10515600" cy="791185"/>
          </a:xfrm>
        </p:spPr>
        <p:txBody>
          <a:bodyPr>
            <a:noAutofit/>
          </a:bodyPr>
          <a:lstStyle/>
          <a:p>
            <a:r>
              <a:rPr lang="zh-CN" altLang="en-US" sz="5333" dirty="0">
                <a:latin typeface="黑体" panose="02010609060101010101" pitchFamily="49" charset="-122"/>
              </a:rPr>
              <a:t>二、色散</a:t>
            </a:r>
          </a:p>
        </p:txBody>
      </p:sp>
    </p:spTree>
    <p:extLst>
      <p:ext uri="{BB962C8B-B14F-4D97-AF65-F5344CB8AC3E}">
        <p14:creationId xmlns:p14="http://schemas.microsoft.com/office/powerpoint/2010/main" val="395607097"/>
      </p:ext>
    </p:extLst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4101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zh-CN" altLang="en-US" sz="5333" dirty="0">
                <a:latin typeface="黑体" panose="02010609060101010101" pitchFamily="49" charset="-122"/>
              </a:rPr>
              <a:t>二、色散</a:t>
            </a:r>
            <a:endParaRPr lang="zh-CN" altLang="en-US" sz="5333" dirty="0"/>
          </a:p>
        </p:txBody>
      </p:sp>
      <p:pic>
        <p:nvPicPr>
          <p:cNvPr id="3078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520" y="1028734"/>
            <a:ext cx="8640960" cy="487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矩形 9"/>
          <p:cNvSpPr/>
          <p:nvPr/>
        </p:nvSpPr>
        <p:spPr>
          <a:xfrm>
            <a:off x="1319919" y="5928414"/>
            <a:ext cx="1000835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792">
              <a:lnSpc>
                <a:spcPct val="150000"/>
              </a:lnSpc>
            </a:pP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  此图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h5</a:t>
            </a: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资源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截图，请下载使用【知识探究】光的色散</a:t>
            </a:r>
          </a:p>
        </p:txBody>
      </p:sp>
    </p:spTree>
    <p:extLst>
      <p:ext uri="{BB962C8B-B14F-4D97-AF65-F5344CB8AC3E}">
        <p14:creationId xmlns:p14="http://schemas.microsoft.com/office/powerpoint/2010/main" val="29829788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70" name="矩形 17418"/>
          <p:cNvSpPr>
            <a:spLocks noChangeArrowheads="1"/>
          </p:cNvSpPr>
          <p:nvPr/>
        </p:nvSpPr>
        <p:spPr bwMode="auto">
          <a:xfrm>
            <a:off x="383028" y="913511"/>
            <a:ext cx="7932372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</a:rPr>
              <a:t>色光的三原色：</a:t>
            </a:r>
            <a:r>
              <a:rPr lang="zh-CN" altLang="en-US" sz="3733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红、绿、蓝</a:t>
            </a:r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9" name="标题 4"/>
          <p:cNvSpPr>
            <a:spLocks noGrp="1"/>
          </p:cNvSpPr>
          <p:nvPr>
            <p:ph type="ctrTitle"/>
          </p:nvPr>
        </p:nvSpPr>
        <p:spPr>
          <a:xfrm>
            <a:off x="873920" y="21616"/>
            <a:ext cx="10515600" cy="791185"/>
          </a:xfrm>
        </p:spPr>
        <p:txBody>
          <a:bodyPr>
            <a:noAutofit/>
          </a:bodyPr>
          <a:lstStyle/>
          <a:p>
            <a:r>
              <a:rPr lang="zh-CN" altLang="en-US" sz="5333" dirty="0">
                <a:latin typeface="黑体" panose="02010609060101010101" pitchFamily="49" charset="-122"/>
              </a:rPr>
              <a:t>三、色光的混合</a:t>
            </a:r>
          </a:p>
        </p:txBody>
      </p:sp>
      <p:sp>
        <p:nvSpPr>
          <p:cNvPr id="7" name="矩形 6"/>
          <p:cNvSpPr/>
          <p:nvPr/>
        </p:nvSpPr>
        <p:spPr>
          <a:xfrm>
            <a:off x="3614664" y="6180696"/>
            <a:ext cx="631344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【教学实验】色光的三原色</a:t>
            </a:r>
          </a:p>
        </p:txBody>
      </p:sp>
      <p:pic>
        <p:nvPicPr>
          <p:cNvPr id="2" name="【教学实验】色光的三原色">
            <a:hlinkClick r:id="" action="ppaction://media"/>
            <a:extLst>
              <a:ext uri="{FF2B5EF4-FFF2-40B4-BE49-F238E27FC236}">
                <a16:creationId xmlns:a16="http://schemas.microsoft.com/office/drawing/2014/main" id="{E0430807-FCF2-60FC-5D72-AA68F64D708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66158" y="1580297"/>
            <a:ext cx="8345714" cy="4694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9713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9045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  <p:bldLst>
      <p:bldP spid="153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267" dirty="0">
                <a:latin typeface="黑体" panose="02010609060101010101" pitchFamily="49" charset="-122"/>
              </a:rPr>
              <a:t>三、色光的混合</a:t>
            </a:r>
            <a:endParaRPr lang="zh-CN" altLang="en-US" dirty="0"/>
          </a:p>
        </p:txBody>
      </p:sp>
      <p:pic>
        <p:nvPicPr>
          <p:cNvPr id="51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7488" y="932724"/>
            <a:ext cx="8832981" cy="4983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1442374" y="5915765"/>
            <a:ext cx="84940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792" algn="ctr">
              <a:lnSpc>
                <a:spcPct val="150000"/>
              </a:lnSpc>
            </a:pPr>
            <a:r>
              <a:rPr lang="zh-CN" altLang="en-US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此图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为</a:t>
            </a:r>
            <a:r>
              <a:rPr lang="en-US" altLang="zh-CN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h5</a:t>
            </a:r>
            <a:r>
              <a:rPr lang="zh-CN" altLang="zh-CN" sz="2400" kern="100" dirty="0">
                <a:latin typeface="黑体" panose="02010609060101010101" pitchFamily="49" charset="-122"/>
                <a:ea typeface="黑体" panose="02010609060101010101" pitchFamily="49" charset="-122"/>
              </a:rPr>
              <a:t>资源截图，请下载使用【知识探究】光的三原色</a:t>
            </a:r>
            <a:endParaRPr lang="zh-CN" altLang="zh-CN" sz="3200" kern="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58161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z="4267" dirty="0">
                <a:latin typeface="黑体" panose="02010609060101010101" pitchFamily="49" charset="-122"/>
              </a:rPr>
              <a:t>三、色光的混合</a:t>
            </a:r>
            <a:endParaRPr lang="zh-CN" altLang="en-US" dirty="0"/>
          </a:p>
        </p:txBody>
      </p:sp>
      <p:pic>
        <p:nvPicPr>
          <p:cNvPr id="6146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553" y="1124744"/>
            <a:ext cx="9825124" cy="5472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0" y="3150255"/>
            <a:ext cx="2063552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792" algn="ctr">
              <a:lnSpc>
                <a:spcPct val="150000"/>
              </a:lnSpc>
            </a:pPr>
            <a:r>
              <a:rPr lang="zh-CN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电视机屏幕发出的色光</a:t>
            </a:r>
            <a:endParaRPr lang="zh-CN" altLang="zh-CN" sz="3200" kern="1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3851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487488" y="2770577"/>
            <a:ext cx="8014627" cy="2647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47328" y="5721134"/>
            <a:ext cx="11809312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3733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红光之外是红外线，紫光之外是紫外线，人眼看不见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7381" y="949755"/>
            <a:ext cx="11329259" cy="1815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733" dirty="0">
                <a:latin typeface="黑体" panose="02010609060101010101" pitchFamily="49" charset="-122"/>
                <a:ea typeface="黑体" panose="02010609060101010101" pitchFamily="49" charset="-122"/>
              </a:rPr>
              <a:t>可见光谱：三棱镜把太阳光分解成不同颜色的光，它们按照一定的顺序排列，形成太阳的可见光谱。</a:t>
            </a:r>
          </a:p>
        </p:txBody>
      </p:sp>
      <p:sp>
        <p:nvSpPr>
          <p:cNvPr id="10" name="标题 4"/>
          <p:cNvSpPr>
            <a:spLocks noGrp="1"/>
          </p:cNvSpPr>
          <p:nvPr>
            <p:ph type="ctrTitle"/>
          </p:nvPr>
        </p:nvSpPr>
        <p:spPr>
          <a:xfrm>
            <a:off x="873920" y="21616"/>
            <a:ext cx="10515600" cy="791185"/>
          </a:xfrm>
        </p:spPr>
        <p:txBody>
          <a:bodyPr>
            <a:noAutofit/>
          </a:bodyPr>
          <a:lstStyle/>
          <a:p>
            <a:r>
              <a:rPr lang="zh-CN" altLang="en-US" sz="5333" dirty="0">
                <a:latin typeface="黑体" panose="02010609060101010101" pitchFamily="49" charset="-122"/>
              </a:rPr>
              <a:t>四、看不见的光</a:t>
            </a:r>
          </a:p>
        </p:txBody>
      </p:sp>
    </p:spTree>
    <p:extLst>
      <p:ext uri="{BB962C8B-B14F-4D97-AF65-F5344CB8AC3E}">
        <p14:creationId xmlns:p14="http://schemas.microsoft.com/office/powerpoint/2010/main" val="232958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Times New Roman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397</TotalTime>
  <Words>923</Words>
  <Application>Microsoft Office PowerPoint</Application>
  <PresentationFormat>宽屏</PresentationFormat>
  <Paragraphs>89</Paragraphs>
  <Slides>17</Slides>
  <Notes>13</Notes>
  <HiddenSlides>0</HiddenSlides>
  <MMClips>2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黑体</vt:lpstr>
      <vt:lpstr>楷体</vt:lpstr>
      <vt:lpstr>Arial</vt:lpstr>
      <vt:lpstr>Calibri</vt:lpstr>
      <vt:lpstr>Times New Roman</vt:lpstr>
      <vt:lpstr>Office 主题</vt:lpstr>
      <vt:lpstr>第5节  光的色散</vt:lpstr>
      <vt:lpstr>一、新课导入</vt:lpstr>
      <vt:lpstr>二、色散</vt:lpstr>
      <vt:lpstr>二、色散</vt:lpstr>
      <vt:lpstr>二、色散</vt:lpstr>
      <vt:lpstr>三、色光的混合</vt:lpstr>
      <vt:lpstr>三、色光的混合</vt:lpstr>
      <vt:lpstr>三、色光的混合</vt:lpstr>
      <vt:lpstr>四、看不见的光</vt:lpstr>
      <vt:lpstr>四、看不见的光</vt:lpstr>
      <vt:lpstr>四、看不见的光</vt:lpstr>
      <vt:lpstr>四、看不见的光</vt:lpstr>
      <vt:lpstr>五、典型例题</vt:lpstr>
      <vt:lpstr>五、典型例题</vt:lpstr>
      <vt:lpstr>五、典型例题</vt:lpstr>
      <vt:lpstr>六、课堂总结</vt:lpstr>
      <vt:lpstr>再见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周淑婷</dc:creator>
  <cp:lastModifiedBy>ZS</cp:lastModifiedBy>
  <cp:revision>74</cp:revision>
  <dcterms:created xsi:type="dcterms:W3CDTF">2018-12-13T05:08:29Z</dcterms:created>
  <dcterms:modified xsi:type="dcterms:W3CDTF">2022-10-23T11:21:54Z</dcterms:modified>
</cp:coreProperties>
</file>