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921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921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726A3CC-685E-4E9F-9F3C-115CF19F7C2A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126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D72257D-FA32-4381-9E71-EF80B198AEB8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331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B0A8B7F5-6671-43B6-8A79-C0110E859AA6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54B0B6A-4347-452D-A290-B888F02519B8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741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52D22E3A-F8AF-4B28-AF85-5AFF754F6142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560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0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2ABF980-3563-4886-9A74-9A64A1CE6B17}" type="slidenum">
              <a:rPr sz="1200">
                <a:solidFill>
                  <a:prstClr val="black"/>
                </a:solidFill>
              </a:rPr>
              <a:pPr algn="r"/>
              <a:t>15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552180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074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fld id="{1F492DCD-6AAB-4437-B70B-1BDB6AF1DC91}" type="datetime1">
              <a:rPr kern="0">
                <a:solidFill>
                  <a:prstClr val="black"/>
                </a:solidFill>
              </a:rPr>
              <a:pPr/>
              <a:t>2021/3/14</a:t>
            </a:fld>
            <a:endParaRPr kern="0">
              <a:solidFill>
                <a:prstClr val="black"/>
              </a:solidFill>
            </a:endParaRPr>
          </a:p>
        </p:txBody>
      </p:sp>
      <p:sp>
        <p:nvSpPr>
          <p:cNvPr id="307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endParaRPr kern="0">
              <a:solidFill>
                <a:prstClr val="black"/>
              </a:solidFill>
            </a:endParaRPr>
          </a:p>
        </p:txBody>
      </p:sp>
      <p:sp>
        <p:nvSpPr>
          <p:cNvPr id="3076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fld id="{67B2C956-3D8E-4AA3-8115-C002ECF46213}" type="slidenum">
              <a:rPr kern="0">
                <a:solidFill>
                  <a:prstClr val="black"/>
                </a:solidFill>
              </a:rPr>
              <a:pPr/>
              <a:t>‹#›</a:t>
            </a:fld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8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6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__2.doc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oleObject" Target="../embeddings/Microsoft_Word_97_-_2003___3.doc"/><Relationship Id="rId3" Type="http://schemas.openxmlformats.org/officeDocument/2006/relationships/slideLayout" Target="../slideLayouts/slideLayout13.xml"/><Relationship Id="rId7" Type="http://schemas.openxmlformats.org/officeDocument/2006/relationships/image" Target="file:///F:\&#37045;\21&#26149;\&#29289;&#29702;\&#28857;&#25320;&#20013;&#32771;\word\&#35762;&#26412;\&#22270;+205.tif" TargetMode="External"/><Relationship Id="rId12" Type="http://schemas.openxmlformats.org/officeDocument/2006/relationships/oleObject" Target="../embeddings/oleObject3.bin"/><Relationship Id="rId2" Type="http://schemas.openxmlformats.org/officeDocument/2006/relationships/tags" Target="../tags/tag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png"/><Relationship Id="rId11" Type="http://schemas.openxmlformats.org/officeDocument/2006/relationships/image" Target="../media/image7.png"/><Relationship Id="rId5" Type="http://schemas.openxmlformats.org/officeDocument/2006/relationships/image" Target="file:///F:\&#37045;\21&#26149;\&#29289;&#29702;\&#28857;&#25320;&#20013;&#32771;\word\&#35762;&#26412;\&#22270;+204.tif" TargetMode="External"/><Relationship Id="rId10" Type="http://schemas.openxmlformats.org/officeDocument/2006/relationships/slide" Target="slide8.xml"/><Relationship Id="rId4" Type="http://schemas.openxmlformats.org/officeDocument/2006/relationships/image" Target="../media/image21.png"/><Relationship Id="rId9" Type="http://schemas.openxmlformats.org/officeDocument/2006/relationships/image" Target="file:///F:\&#37045;\21&#26149;\&#29289;&#29702;\&#28857;&#25320;&#20013;&#32771;\word\&#35762;&#26412;\&#22270;+206.tif" TargetMode="External"/><Relationship Id="rId14" Type="http://schemas.openxmlformats.org/officeDocument/2006/relationships/image" Target="../media/image2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slide" Target="slide3.xml"/><Relationship Id="rId5" Type="http://schemas.openxmlformats.org/officeDocument/2006/relationships/image" Target="../media/image3.png"/><Relationship Id="rId10" Type="http://schemas.openxmlformats.org/officeDocument/2006/relationships/slide" Target="slide28.xml"/><Relationship Id="rId4" Type="http://schemas.openxmlformats.org/officeDocument/2006/relationships/image" Target="../media/image2.png"/><Relationship Id="rId9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.xml"/><Relationship Id="rId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Relationship Id="rId5" Type="http://schemas.openxmlformats.org/officeDocument/2006/relationships/image" Target="../media/image7.png"/><Relationship Id="rId4" Type="http://schemas.openxmlformats.org/officeDocument/2006/relationships/slide" Target="slide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9.xml"/><Relationship Id="rId7" Type="http://schemas.openxmlformats.org/officeDocument/2006/relationships/slide" Target="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8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image" Target="../media/image2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9.xml"/><Relationship Id="rId5" Type="http://schemas.openxmlformats.org/officeDocument/2006/relationships/image" Target="../media/image30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0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3.xml"/><Relationship Id="rId7" Type="http://schemas.openxmlformats.org/officeDocument/2006/relationships/slide" Target="slide28.xml"/><Relationship Id="rId2" Type="http://schemas.openxmlformats.org/officeDocument/2006/relationships/tags" Target="../tags/tag3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__4.doc"/><Relationship Id="rId4" Type="http://schemas.openxmlformats.org/officeDocument/2006/relationships/oleObject" Target="../embeddings/oleObject4.bin"/><Relationship Id="rId9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slide" Target="slide3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slide" Target="slide3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5.xml"/><Relationship Id="rId7" Type="http://schemas.openxmlformats.org/officeDocument/2006/relationships/slide" Target="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6" Type="http://schemas.openxmlformats.org/officeDocument/2006/relationships/slide" Target="slide19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文本框 6"/>
          <p:cNvSpPr/>
          <p:nvPr/>
        </p:nvSpPr>
        <p:spPr>
          <a:xfrm>
            <a:off x="1474788" y="1690688"/>
            <a:ext cx="6157912" cy="81817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11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液体</a:t>
            </a:r>
            <a:r>
              <a:rPr lang="zh-CN" altLang="en-US"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的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压强</a:t>
            </a:r>
            <a:endParaRPr sz="36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5122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91252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3"/>
          <p:cNvSpPr>
            <a:spLocks noChangeArrowheads="1"/>
          </p:cNvSpPr>
          <p:nvPr/>
        </p:nvSpPr>
        <p:spPr bwMode="auto">
          <a:xfrm>
            <a:off x="360363" y="627063"/>
            <a:ext cx="845978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莆田质检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分】如图所示，两容器中分别装有相同高度的水和盐水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(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 pitchFamily="18" charset="0"/>
              </a:rPr>
              <a:t>水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 pitchFamily="18" charset="0"/>
              </a:rPr>
              <a:t>盐水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处液体的压强分别为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，则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)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　　　</a:t>
            </a:r>
            <a:endParaRPr lang="en-US" altLang="zh-CN" sz="2400" b="1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＞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＞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C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p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C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58" name="矩形 2"/>
          <p:cNvSpPr/>
          <p:nvPr/>
        </p:nvSpPr>
        <p:spPr>
          <a:xfrm>
            <a:off x="4165600" y="1851025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A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945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60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13300" y="2051050"/>
            <a:ext cx="2841625" cy="24161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1285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500 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的薄壁容器放在水平桌面上，容器底面积为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80 cm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，内装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1.5 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的水，已知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1.0× 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容器对水平桌面的压强；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0482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不规则容器中液体压强的相关计算 </a:t>
            </a:r>
          </a:p>
        </p:txBody>
      </p:sp>
      <p:pic>
        <p:nvPicPr>
          <p:cNvPr id="20483" name="Picture 6" descr="图+20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063" y="2532063"/>
            <a:ext cx="2425700" cy="16637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165198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对象 1"/>
          <p:cNvGraphicFramePr>
            <a:graphicFrameLocks noChangeAspect="1"/>
          </p:cNvGraphicFramePr>
          <p:nvPr/>
        </p:nvGraphicFramePr>
        <p:xfrm>
          <a:off x="933450" y="800100"/>
          <a:ext cx="74549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5" imgW="7454900" imgH="3695700" progId="Word.Document.8">
                  <p:embed/>
                </p:oleObj>
              </mc:Choice>
              <mc:Fallback>
                <p:oleObj r:id="rId5" imgW="7454900" imgH="36957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450" y="800100"/>
                        <a:ext cx="7454900" cy="3695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06207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水对容器底部的压力。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2530" name="矩形 5"/>
          <p:cNvSpPr>
            <a:spLocks noChangeArrowheads="1"/>
          </p:cNvSpPr>
          <p:nvPr/>
        </p:nvSpPr>
        <p:spPr bwMode="auto">
          <a:xfrm>
            <a:off x="828675" y="1851025"/>
            <a:ext cx="7488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水对容器底部的压强：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′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水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gh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1.0×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× 10 N/kg× 0.1 m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Pa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则水对容器底部的压力：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′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′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Pa× 80× 10</a:t>
            </a:r>
            <a:r>
              <a:rPr altLang="zh-CN" sz="2400" b="1" kern="0" baseline="3000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4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8 N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693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矩形 3"/>
          <p:cNvSpPr>
            <a:spLocks noChangeArrowheads="1"/>
          </p:cNvSpPr>
          <p:nvPr/>
        </p:nvSpPr>
        <p:spPr bwMode="auto">
          <a:xfrm>
            <a:off x="828675" y="627063"/>
            <a:ext cx="748823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分】将未装满水且密闭的矿泉水瓶，先正立放置在水平桌面上，再倒立放置，如图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所示。两次放置时，水对瓶底和瓶盖的压强分别为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，水对瓶底和瓶盖的压力分别为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3554" name="矩形 2"/>
          <p:cNvSpPr>
            <a:spLocks noChangeArrowheads="1"/>
          </p:cNvSpPr>
          <p:nvPr/>
        </p:nvSpPr>
        <p:spPr bwMode="auto">
          <a:xfrm>
            <a:off x="2051050" y="2744788"/>
            <a:ext cx="4953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＜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3555" name="Picture 5" descr="图+20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35600" y="3003550"/>
            <a:ext cx="1990725" cy="16351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56" name="矩形 5"/>
          <p:cNvSpPr>
            <a:spLocks noChangeArrowheads="1"/>
          </p:cNvSpPr>
          <p:nvPr/>
        </p:nvSpPr>
        <p:spPr bwMode="auto">
          <a:xfrm>
            <a:off x="3995738" y="2778125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＞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5299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3"/>
          <p:cNvSpPr>
            <a:spLocks noChangeArrowheads="1"/>
          </p:cNvSpPr>
          <p:nvPr/>
        </p:nvSpPr>
        <p:spPr bwMode="auto">
          <a:xfrm>
            <a:off x="828675" y="627063"/>
            <a:ext cx="7488238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所示，形状不同，底面积和重力相等的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三个容器放在水平桌面上，容器内分别装有质量相等的不同液体。下列分析正确的是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4578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95538" y="2455863"/>
            <a:ext cx="4352925" cy="17002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97126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矩形 3"/>
          <p:cNvSpPr/>
          <p:nvPr/>
        </p:nvSpPr>
        <p:spPr>
          <a:xfrm>
            <a:off x="395288" y="911225"/>
            <a:ext cx="8353425" cy="2308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188" indent="-354012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．液体密度关系为：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ρ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宋体" pitchFamily="2" charset="-122"/>
              </a:rPr>
              <a:t>ρ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宋体" pitchFamily="2" charset="-122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宋体" pitchFamily="2" charset="-122"/>
              </a:rPr>
              <a:t>ρ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宋体" pitchFamily="2" charset="-122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188" indent="-354012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．液体对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容器底部的压强最小，对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容器底部的压强最大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188" indent="-354012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容器对桌面的压强最大，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容器对桌面的压强最小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188" indent="-354012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．三个容器对桌面的压强相等</a:t>
            </a:r>
            <a:endParaRPr altLang="zh-CN" sz="1000" kern="0">
              <a:solidFill>
                <a:prstClr val="black"/>
              </a:solidFill>
              <a:latin typeface="宋体" pitchFamily="2" charset="-122"/>
              <a:ea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75824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49" name="对象 1"/>
          <p:cNvGraphicFramePr>
            <a:graphicFrameLocks noChangeAspect="1"/>
          </p:cNvGraphicFramePr>
          <p:nvPr/>
        </p:nvGraphicFramePr>
        <p:xfrm>
          <a:off x="901700" y="627063"/>
          <a:ext cx="74549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r:id="rId5" imgW="7454900" imgH="3505200" progId="Word.Document.8">
                  <p:embed/>
                </p:oleObj>
              </mc:Choice>
              <mc:Fallback>
                <p:oleObj r:id="rId5" imgW="7454900" imgH="35052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1700" y="627063"/>
                        <a:ext cx="7454900" cy="350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0" name="矩形 5"/>
          <p:cNvSpPr/>
          <p:nvPr/>
        </p:nvSpPr>
        <p:spPr>
          <a:xfrm>
            <a:off x="809625" y="3940175"/>
            <a:ext cx="6426200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776567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表格 3"/>
          <p:cNvGraphicFramePr>
            <a:graphicFrameLocks noGrp="1"/>
          </p:cNvGraphicFramePr>
          <p:nvPr/>
        </p:nvGraphicFramePr>
        <p:xfrm>
          <a:off x="900112" y="652462"/>
          <a:ext cx="7488236" cy="3887471"/>
        </p:xfrm>
        <a:graphic>
          <a:graphicData uri="http://schemas.openxmlformats.org/drawingml/2006/table">
            <a:tbl>
              <a:tblPr/>
              <a:tblGrid>
                <a:gridCol w="1547812"/>
                <a:gridCol w="1981200"/>
                <a:gridCol w="1979612"/>
                <a:gridCol w="1979612"/>
              </a:tblGrid>
              <a:tr h="8794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 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302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容器底受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到的压强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gh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gh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gh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容器底受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到的压力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S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＞</a:t>
                      </a:r>
                      <a:r>
                        <a:rPr lang="en-US" altLang="zh-CN" sz="2400" b="1" i="1">
                          <a:latin typeface="Times New Roman" pitchFamily="18" charset="0"/>
                          <a:ea typeface="Times New Roman" panose="02020603050405020304"/>
                        </a:rPr>
                        <a:t>G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1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S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  <a:ea typeface="Times New Roman" panose="02020603050405020304"/>
                        </a:rPr>
                        <a:t>G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2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S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＜</a:t>
                      </a:r>
                      <a:r>
                        <a:rPr lang="en-US" altLang="zh-CN" sz="2400" b="1" i="1">
                          <a:latin typeface="Times New Roman" pitchFamily="18" charset="0"/>
                          <a:ea typeface="Times New Roman" panose="02020603050405020304"/>
                        </a:rPr>
                        <a:t>G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3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对支持面的压力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3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 pitchFamily="18" charset="0"/>
                        </a:rPr>
                        <a:t>F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液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＋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容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  <a:tr h="7318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对支持面的压强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3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38569" marR="38569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pic>
        <p:nvPicPr>
          <p:cNvPr id="28701" name="Picture 6" descr="F:\邵\21春\物理\点拨中考\word\讲本\图+204.tif"/>
          <p:cNvPicPr>
            <a:picLocks noChangeAspect="1"/>
          </p:cNvPicPr>
          <p:nvPr/>
        </p:nvPicPr>
        <p:blipFill>
          <a:blip r:embed="rId4" r:link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22575" y="700088"/>
            <a:ext cx="1154113" cy="7842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702" name="Picture 5" descr="F:\邵\21春\物理\点拨中考\word\讲本\图+205.tif"/>
          <p:cNvPicPr>
            <a:picLocks noChangeAspect="1"/>
          </p:cNvPicPr>
          <p:nvPr/>
        </p:nvPicPr>
        <p:blipFill>
          <a:blip r:embed="rId6" r:link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8075" y="679450"/>
            <a:ext cx="993775" cy="8255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703" name="Picture 4" descr="F:\邵\21春\物理\点拨中考\word\讲本\图+206.tif"/>
          <p:cNvPicPr>
            <a:picLocks noChangeAspect="1"/>
          </p:cNvPicPr>
          <p:nvPr/>
        </p:nvPicPr>
        <p:blipFill>
          <a:blip r:embed="rId8" r:link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04038" y="765175"/>
            <a:ext cx="993775" cy="7000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704" name="Picture 7" descr="C:\Users\Administrator\Desktop\习题课件\返回框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661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28705" name="对象 4"/>
          <p:cNvGraphicFramePr>
            <a:graphicFrameLocks noChangeAspect="1"/>
          </p:cNvGraphicFramePr>
          <p:nvPr/>
        </p:nvGraphicFramePr>
        <p:xfrm>
          <a:off x="4759325" y="3795713"/>
          <a:ext cx="1612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13" imgW="1612900" imgH="1041400" progId="Word.Document.8">
                  <p:embed/>
                </p:oleObj>
              </mc:Choice>
              <mc:Fallback>
                <p:oleObj r:id="rId13" imgW="1612900" imgH="10414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59325" y="3795713"/>
                        <a:ext cx="1612900" cy="1041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550065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5"/>
          <p:cNvSpPr>
            <a:spLocks noChangeArrowheads="1"/>
          </p:cNvSpPr>
          <p:nvPr/>
        </p:nvSpPr>
        <p:spPr bwMode="auto">
          <a:xfrm>
            <a:off x="468313" y="827088"/>
            <a:ext cx="8023225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．实验器材：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形管压强计。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实验前先要检查装置的气密性：用手按压金属盒上的橡皮膜，观察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形管中两边液柱是否变化，若液柱变化，则气密性良好。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形管中液面应相平，若不相平，应拆除软管重新安装。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15"/>
          <p:cNvSpPr>
            <a:spLocks noChangeArrowheads="1"/>
          </p:cNvSpPr>
          <p:nvPr/>
        </p:nvSpPr>
        <p:spPr bwMode="auto">
          <a:xfrm>
            <a:off x="539750" y="509588"/>
            <a:ext cx="698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实验：探究液体压强与哪些因素有关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2212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6146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6147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6148" name="组合 6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6149" name="组合 64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6150" name="组合 67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6151" name="组合 70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6152" name="组合 73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6153" name="组合 76"/>
          <p:cNvPicPr>
            <a:picLocks noGrp="1"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6154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6155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6156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6157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6158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6159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60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161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6162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63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164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6165" name="文本框 16">
              <a:hlinkClick r:id="rId9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6166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6167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6168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69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6170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6171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6172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6173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6174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75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176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6177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78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179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6180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6181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82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6183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6184" name="文本框 47">
              <a:hlinkClick r:id="rId10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6185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618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8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88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8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90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91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9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93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94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9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9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97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9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99" name="文本框 24">
                <a:hlinkClick r:id="rId11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20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479538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5"/>
          <p:cNvSpPr>
            <a:spLocks noChangeArrowheads="1"/>
          </p:cNvSpPr>
          <p:nvPr/>
        </p:nvSpPr>
        <p:spPr bwMode="auto">
          <a:xfrm>
            <a:off x="565150" y="627063"/>
            <a:ext cx="80232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．实验过程：如图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4"/>
          <p:cNvSpPr>
            <a:spLocks noChangeArrowheads="1"/>
          </p:cNvSpPr>
          <p:nvPr/>
        </p:nvSpPr>
        <p:spPr bwMode="auto">
          <a:xfrm>
            <a:off x="1568450" y="2643188"/>
            <a:ext cx="339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0723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7400" y="1819275"/>
            <a:ext cx="5102225" cy="18446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0724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16613" y="1785938"/>
            <a:ext cx="2533650" cy="18653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3758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5"/>
          <p:cNvSpPr>
            <a:spLocks noChangeArrowheads="1"/>
          </p:cNvSpPr>
          <p:nvPr/>
        </p:nvSpPr>
        <p:spPr bwMode="auto">
          <a:xfrm>
            <a:off x="565150" y="530225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．实验方法：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法、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法。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转换法的应用：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来比较压强的大小。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控制变量法的应用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宋体" pitchFamily="2" charset="-122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探究液体内部的压强与方向的关系：控制金属盒在同种液体的同一深度，改变金属盒的方向，观察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形管两侧液面的高度差。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6" name="矩形 3"/>
          <p:cNvSpPr>
            <a:spLocks noChangeArrowheads="1"/>
          </p:cNvSpPr>
          <p:nvPr/>
        </p:nvSpPr>
        <p:spPr bwMode="auto">
          <a:xfrm>
            <a:off x="2771775" y="484188"/>
            <a:ext cx="1422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控制变量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7" name="矩形 4"/>
          <p:cNvSpPr>
            <a:spLocks noChangeArrowheads="1"/>
          </p:cNvSpPr>
          <p:nvPr/>
        </p:nvSpPr>
        <p:spPr bwMode="auto">
          <a:xfrm>
            <a:off x="5148263" y="509588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转换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8" name="矩形 6"/>
          <p:cNvSpPr>
            <a:spLocks noChangeArrowheads="1"/>
          </p:cNvSpPr>
          <p:nvPr/>
        </p:nvSpPr>
        <p:spPr bwMode="auto">
          <a:xfrm>
            <a:off x="3303588" y="1068388"/>
            <a:ext cx="35004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形管两侧液面的高度差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0666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5"/>
          <p:cNvSpPr>
            <a:spLocks noChangeArrowheads="1"/>
          </p:cNvSpPr>
          <p:nvPr/>
        </p:nvSpPr>
        <p:spPr bwMode="auto">
          <a:xfrm>
            <a:off x="565150" y="938213"/>
            <a:ext cx="8023225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探究液体内部压强与深度的关系：控制金属盒在同种液体中，金属盒方向不变，改变金属盒的深度，观察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形管两侧液面的高度差。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③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探究液体内部压强与液体密度的关系：控制金属盒在相同深度，金属盒方向不变，改变液体密度，观察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形管两侧液面的高度差。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014231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565150" y="706438"/>
            <a:ext cx="8023225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．交流与反思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形管压强计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属于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不属于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连通器。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多次实验的目的：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．实验结论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液体内部向各个方向都有压强，同种液体在同一深度向各个方向的压强大小相等；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同种液体，液体压强随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的增加而变大；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不同液体在同一深度，液体密度越大，液体的压强越大。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2916238" y="1093788"/>
            <a:ext cx="11128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不属于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5" name="矩形 5"/>
          <p:cNvSpPr>
            <a:spLocks noChangeArrowheads="1"/>
          </p:cNvSpPr>
          <p:nvPr/>
        </p:nvSpPr>
        <p:spPr bwMode="auto">
          <a:xfrm>
            <a:off x="3492500" y="1563688"/>
            <a:ext cx="26590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使结论具有普遍性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6" name="矩形 6"/>
          <p:cNvSpPr>
            <a:spLocks noChangeArrowheads="1"/>
          </p:cNvSpPr>
          <p:nvPr/>
        </p:nvSpPr>
        <p:spPr bwMode="auto">
          <a:xfrm>
            <a:off x="4322763" y="34909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深度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952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/>
      <p:bldP spid="3379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所示是用压强计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探究影响液体内部压强大小因素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的实验装置。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8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6725" y="1816100"/>
            <a:ext cx="2089150" cy="23685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19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313" y="1863725"/>
            <a:ext cx="6232525" cy="23622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584341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形管压强计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属于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不属于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连通器。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在使用压强计前，发现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形管左右两侧的水面有一定的高度差，如图甲所示。其调节的方法是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“A”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“B”)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，使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形管左右两侧的水面相平。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．将右侧支管中高出的水倒出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．取下软管重新安装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5"/>
          <p:cNvSpPr>
            <a:spLocks noChangeArrowheads="1"/>
          </p:cNvSpPr>
          <p:nvPr/>
        </p:nvSpPr>
        <p:spPr bwMode="auto">
          <a:xfrm>
            <a:off x="2916238" y="627063"/>
            <a:ext cx="1360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不属于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3" name="矩形 6"/>
          <p:cNvSpPr>
            <a:spLocks noChangeArrowheads="1"/>
          </p:cNvSpPr>
          <p:nvPr/>
        </p:nvSpPr>
        <p:spPr bwMode="auto">
          <a:xfrm>
            <a:off x="6738938" y="1708150"/>
            <a:ext cx="13620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17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4"/>
          <p:cNvSpPr>
            <a:spLocks noChangeArrowheads="1"/>
          </p:cNvSpPr>
          <p:nvPr/>
        </p:nvSpPr>
        <p:spPr bwMode="auto">
          <a:xfrm>
            <a:off x="565150" y="576263"/>
            <a:ext cx="8023225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比较图乙和丙，可以得到：液体的压强与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两图，可以得到：液体的压强与液体密度有关。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已知图丁中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形管左右两侧水面的高度差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，则橡皮管内气体的压强与大气压强之差为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______Pa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水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1.0×10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盐水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1.1×10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6" name="矩形 5"/>
          <p:cNvSpPr>
            <a:spLocks noChangeArrowheads="1"/>
          </p:cNvSpPr>
          <p:nvPr/>
        </p:nvSpPr>
        <p:spPr bwMode="auto">
          <a:xfrm>
            <a:off x="6732588" y="555625"/>
            <a:ext cx="2447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液体的深度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7" name="矩形 6"/>
          <p:cNvSpPr>
            <a:spLocks noChangeArrowheads="1"/>
          </p:cNvSpPr>
          <p:nvPr/>
        </p:nvSpPr>
        <p:spPr bwMode="auto">
          <a:xfrm>
            <a:off x="1763713" y="1635125"/>
            <a:ext cx="13604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丙和丁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8" name="矩形 7"/>
          <p:cNvSpPr>
            <a:spLocks noChangeArrowheads="1"/>
          </p:cNvSpPr>
          <p:nvPr/>
        </p:nvSpPr>
        <p:spPr bwMode="auto">
          <a:xfrm>
            <a:off x="6469063" y="3290888"/>
            <a:ext cx="13620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1 000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84800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  <p:bldP spid="368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4"/>
          <p:cNvSpPr>
            <a:spLocks noChangeArrowheads="1"/>
          </p:cNvSpPr>
          <p:nvPr/>
        </p:nvSpPr>
        <p:spPr bwMode="auto">
          <a:xfrm>
            <a:off x="508000" y="555625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(6)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现将两探头分别放在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容器内密度分别为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的两种液体中，且两探头所处的深度相同时，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形管中的液面位置如图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所示，则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＞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＜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；若要使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U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形管中的液面再次相平，应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增大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减小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容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器中的探头在液体中的深度。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0" name="Picture 2" descr="图+20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1475" y="2284413"/>
            <a:ext cx="3297238" cy="17033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7891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7892" name="矩形 7"/>
          <p:cNvSpPr>
            <a:spLocks noChangeArrowheads="1"/>
          </p:cNvSpPr>
          <p:nvPr/>
        </p:nvSpPr>
        <p:spPr bwMode="auto">
          <a:xfrm>
            <a:off x="4438650" y="1635125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＞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7893" name="矩形 8"/>
          <p:cNvSpPr>
            <a:spLocks noChangeArrowheads="1"/>
          </p:cNvSpPr>
          <p:nvPr/>
        </p:nvSpPr>
        <p:spPr bwMode="auto">
          <a:xfrm>
            <a:off x="1176338" y="27162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增大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7063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8914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8915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8916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8917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18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19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8920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21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22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8923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8924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25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38926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8927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38928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8929" name="Picture 2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0" name="矩形 53">
              <a:hlinkClick r:id="rId3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8931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8932" name="Picture 2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3" name="矩形 32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8934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8935" name="Picture 2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6" name="矩形 41">
              <a:hlinkClick r:id="rId6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8937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643652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分】如图所示，装有两种不同液体的烧杯置于水平面上，两液体没有混合。上层液体的高度为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，密度为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0.8ρ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；下层液体的高度为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，密度为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则液体对烧杯底部的压强为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2.4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ρgh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2.7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ρgh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2.8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ρgh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ρgh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8" name="矩形 3"/>
          <p:cNvSpPr>
            <a:spLocks noChangeArrowheads="1"/>
          </p:cNvSpPr>
          <p:nvPr/>
        </p:nvSpPr>
        <p:spPr bwMode="auto">
          <a:xfrm>
            <a:off x="4681538" y="22113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993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9940" name="Picture 5" descr="图+20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1500" y="2571750"/>
            <a:ext cx="1885950" cy="157638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2819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7170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7171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7172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173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7174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175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76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7177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178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79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7180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7181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182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7183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7184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7185" name="矩形 1">
            <a:hlinkClick r:id="rId3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液体压强</a:t>
            </a:r>
          </a:p>
        </p:txBody>
      </p:sp>
      <p:sp>
        <p:nvSpPr>
          <p:cNvPr id="7186" name="矩形 2">
            <a:hlinkClick r:id="rId4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连通器</a:t>
            </a:r>
          </a:p>
        </p:txBody>
      </p:sp>
      <p:pic>
        <p:nvPicPr>
          <p:cNvPr id="7187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7822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nimBg="1"/>
      <p:bldP spid="718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4"/>
          <p:cNvSpPr>
            <a:spLocks noChangeArrowheads="1"/>
          </p:cNvSpPr>
          <p:nvPr/>
        </p:nvSpPr>
        <p:spPr bwMode="auto">
          <a:xfrm>
            <a:off x="565150" y="484188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分】我国自主研制的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海斗一号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全海深自主遥控潜水器，填补了我国万米级作业型无人潜水器的空白。当潜水器下潜到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1.0× 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4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深度静止时，受到海水的压强约为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___________Pa(ρ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海水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1.03× 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；在预定深度完成任务后，潜水器抛掉配重物，潜水器受到的浮力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大于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等于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自重，从而上浮。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0962" name="矩形 3"/>
          <p:cNvSpPr>
            <a:spLocks noChangeArrowheads="1"/>
          </p:cNvSpPr>
          <p:nvPr/>
        </p:nvSpPr>
        <p:spPr bwMode="auto">
          <a:xfrm>
            <a:off x="3340100" y="2117725"/>
            <a:ext cx="15192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1.03×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8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096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0964" name="矩形 5"/>
          <p:cNvSpPr>
            <a:spLocks noChangeArrowheads="1"/>
          </p:cNvSpPr>
          <p:nvPr/>
        </p:nvSpPr>
        <p:spPr bwMode="auto">
          <a:xfrm>
            <a:off x="4457700" y="32194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大于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233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分】学校进行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注模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艺术品的展示活动。小闵同学制作一底部面积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2× 10</a:t>
            </a:r>
            <a:r>
              <a:rPr altLang="zh-CN" sz="2400" b="1" kern="0" baseline="30000">
                <a:solidFill>
                  <a:prstClr val="black"/>
                </a:solidFill>
                <a:latin typeface="Times New Roman"/>
              </a:rPr>
              <a:t>－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，高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0.15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的作品，将密度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ρ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0.8×10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的某种液体注入模具内，用了体积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5×10</a:t>
            </a:r>
            <a:r>
              <a:rPr altLang="zh-CN" sz="2400" b="1" kern="0" baseline="30000">
                <a:solidFill>
                  <a:prstClr val="black"/>
                </a:solidFill>
                <a:latin typeface="Times New Roman"/>
              </a:rPr>
              <a:t>－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4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液体，如图所示，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198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07025" y="2571750"/>
            <a:ext cx="2549525" cy="18097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72769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成型前液体对模具底部的压强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成型作品放在水平桌面上，对桌面的压强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0" name="矩形 3"/>
          <p:cNvSpPr>
            <a:spLocks noChangeArrowheads="1"/>
          </p:cNvSpPr>
          <p:nvPr/>
        </p:nvSpPr>
        <p:spPr bwMode="auto">
          <a:xfrm>
            <a:off x="395288" y="1203325"/>
            <a:ext cx="9102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(1)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ρ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gh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0.8× 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×10 N/kg× 0.15 m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1 200 Pa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43011" name="对象 1"/>
          <p:cNvGraphicFramePr>
            <a:graphicFrameLocks noChangeAspect="1"/>
          </p:cNvGraphicFramePr>
          <p:nvPr/>
        </p:nvGraphicFramePr>
        <p:xfrm>
          <a:off x="939800" y="2355850"/>
          <a:ext cx="71628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5" imgW="7162800" imgH="2400300" progId="Word.Document.8">
                  <p:embed/>
                </p:oleObj>
              </mc:Choice>
              <mc:Fallback>
                <p:oleObj r:id="rId5" imgW="7162800" imgH="24003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9800" y="2355850"/>
                        <a:ext cx="7162800" cy="2400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2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3013" name="New picture"/>
          <p:cNvPicPr/>
          <p:nvPr/>
        </p:nvPicPr>
        <p:blipFill>
          <a:blip r:embed="rId9"/>
          <a:stretch>
            <a:fillRect/>
          </a:stretch>
        </p:blipFill>
        <p:spPr>
          <a:xfrm>
            <a:off x="12420600" y="10629900"/>
            <a:ext cx="355600" cy="266700"/>
          </a:xfrm>
          <a:prstGeom prst="cube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445677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液体压强</a:t>
            </a:r>
          </a:p>
        </p:txBody>
      </p:sp>
      <p:pic>
        <p:nvPicPr>
          <p:cNvPr id="8194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633538" y="1308100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195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7600" y="2066925"/>
            <a:ext cx="430213" cy="146526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196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613" y="1203325"/>
            <a:ext cx="6261100" cy="30924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02523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68450" y="771525"/>
            <a:ext cx="6964363" cy="3429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2" name="矩形 13"/>
          <p:cNvSpPr/>
          <p:nvPr/>
        </p:nvSpPr>
        <p:spPr>
          <a:xfrm>
            <a:off x="6145213" y="18764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相等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0243" name="矩形 14"/>
          <p:cNvSpPr/>
          <p:nvPr/>
        </p:nvSpPr>
        <p:spPr>
          <a:xfrm>
            <a:off x="6454775" y="248602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0244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309688" y="908050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45" name="Picture 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6288" y="1909763"/>
            <a:ext cx="430212" cy="14652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6" name="矩形 10"/>
          <p:cNvSpPr/>
          <p:nvPr/>
        </p:nvSpPr>
        <p:spPr>
          <a:xfrm>
            <a:off x="7318375" y="3100388"/>
            <a:ext cx="49371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6990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1550" y="742950"/>
            <a:ext cx="7599363" cy="33877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0" name="矩形 13"/>
          <p:cNvSpPr/>
          <p:nvPr/>
        </p:nvSpPr>
        <p:spPr>
          <a:xfrm>
            <a:off x="5076825" y="7715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液体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2291" name="矩形 14"/>
          <p:cNvSpPr/>
          <p:nvPr/>
        </p:nvSpPr>
        <p:spPr>
          <a:xfrm>
            <a:off x="2455863" y="2284413"/>
            <a:ext cx="6762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i="1" kern="0">
                <a:solidFill>
                  <a:srgbClr val="C00000"/>
                </a:solidFill>
                <a:latin typeface="Times New Roman" pitchFamily="18" charset="0"/>
              </a:rPr>
              <a:t>ρgh</a:t>
            </a:r>
            <a:endParaRPr i="1" kern="0">
              <a:solidFill>
                <a:prstClr val="black"/>
              </a:solidFill>
            </a:endParaRPr>
          </a:p>
        </p:txBody>
      </p:sp>
      <p:sp>
        <p:nvSpPr>
          <p:cNvPr id="12292" name="矩形 15"/>
          <p:cNvSpPr/>
          <p:nvPr/>
        </p:nvSpPr>
        <p:spPr>
          <a:xfrm>
            <a:off x="4194175" y="1228725"/>
            <a:ext cx="9540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kg/m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3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2293" name="矩形 16"/>
          <p:cNvSpPr/>
          <p:nvPr/>
        </p:nvSpPr>
        <p:spPr>
          <a:xfrm>
            <a:off x="4346575" y="2932113"/>
            <a:ext cx="441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m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2294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5" name="矩形 10"/>
          <p:cNvSpPr/>
          <p:nvPr/>
        </p:nvSpPr>
        <p:spPr>
          <a:xfrm>
            <a:off x="4573588" y="3592513"/>
            <a:ext cx="1268412" cy="4159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100" b="1" kern="0">
                <a:solidFill>
                  <a:srgbClr val="C00000"/>
                </a:solidFill>
                <a:latin typeface="Times New Roman" pitchFamily="18" charset="0"/>
              </a:rPr>
              <a:t>液体压强</a:t>
            </a:r>
            <a:endParaRPr sz="2100" kern="0">
              <a:solidFill>
                <a:prstClr val="black"/>
              </a:solidFill>
            </a:endParaRPr>
          </a:p>
        </p:txBody>
      </p:sp>
      <p:sp>
        <p:nvSpPr>
          <p:cNvPr id="12296" name="矩形 11"/>
          <p:cNvSpPr/>
          <p:nvPr/>
        </p:nvSpPr>
        <p:spPr>
          <a:xfrm>
            <a:off x="6948488" y="3546475"/>
            <a:ext cx="5254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Pa</a:t>
            </a:r>
            <a:endParaRPr ker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7803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  <p:bldP spid="12295" grpId="0"/>
      <p:bldP spid="122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8850" y="1189038"/>
            <a:ext cx="7226300" cy="31115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433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连通器</a:t>
            </a:r>
          </a:p>
        </p:txBody>
      </p:sp>
      <p:sp>
        <p:nvSpPr>
          <p:cNvPr id="14339" name="矩形 4"/>
          <p:cNvSpPr/>
          <p:nvPr/>
        </p:nvSpPr>
        <p:spPr>
          <a:xfrm>
            <a:off x="3479800" y="1233488"/>
            <a:ext cx="8048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开口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4340" name="矩形 5"/>
          <p:cNvSpPr/>
          <p:nvPr/>
        </p:nvSpPr>
        <p:spPr>
          <a:xfrm>
            <a:off x="5940425" y="12334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连通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4341" name="矩形 6"/>
          <p:cNvSpPr>
            <a:spLocks noChangeArrowheads="1"/>
          </p:cNvSpPr>
          <p:nvPr/>
        </p:nvSpPr>
        <p:spPr bwMode="auto">
          <a:xfrm>
            <a:off x="3995738" y="2320925"/>
            <a:ext cx="23495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indent="612140"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同一水平面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4342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7171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16386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16387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16388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16389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390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6391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16392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393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6394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16395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16396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16397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16398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399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16400" name="矩形 1">
            <a:hlinkClick r:id="rId4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lang="en-US" altLang="zh-CN" sz="2400" b="1" i="1" kern="0">
                <a:solidFill>
                  <a:prstClr val="white"/>
                </a:solidFill>
                <a:latin typeface="Times New Roman" pitchFamily="18" charset="0"/>
                <a:ea typeface="隶书" pitchFamily="49" charset="-122"/>
              </a:rPr>
              <a:t>p</a:t>
            </a:r>
            <a:r>
              <a:rPr sz="2400" b="1" kern="0">
                <a:solidFill>
                  <a:prstClr val="white"/>
                </a:solidFill>
                <a:latin typeface="Times New Roman" pitchFamily="18" charset="0"/>
                <a:ea typeface="隶书" pitchFamily="49" charset="-122"/>
              </a:rPr>
              <a:t>＝</a:t>
            </a:r>
            <a:r>
              <a:rPr lang="en-US" altLang="zh-CN" sz="2400" b="1" i="1" kern="0">
                <a:solidFill>
                  <a:prstClr val="white"/>
                </a:solidFill>
                <a:latin typeface="Times New Roman" pitchFamily="18" charset="0"/>
                <a:ea typeface="隶书" pitchFamily="49" charset="-122"/>
              </a:rPr>
              <a:t>ρgh</a:t>
            </a:r>
            <a:r>
              <a:rPr sz="2400" b="1" kern="0">
                <a:solidFill>
                  <a:prstClr val="white"/>
                </a:solidFill>
                <a:latin typeface="Times New Roman" pitchFamily="18" charset="0"/>
                <a:ea typeface="隶书" pitchFamily="49" charset="-122"/>
              </a:rPr>
              <a:t>的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理解与应用 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6401" name="矩形 2">
            <a:hlinkClick r:id="rId5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不规则容器中液体压强的相关计算</a:t>
            </a:r>
          </a:p>
        </p:txBody>
      </p:sp>
      <p:sp>
        <p:nvSpPr>
          <p:cNvPr id="16402" name="矩形 3">
            <a:hlinkClick r:id="rId6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实验：探究液体压强与哪些因素有关</a:t>
            </a:r>
          </a:p>
        </p:txBody>
      </p:sp>
      <p:pic>
        <p:nvPicPr>
          <p:cNvPr id="16403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3804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" grpId="0" animBg="1"/>
      <p:bldP spid="16401" grpId="0" animBg="1"/>
      <p:bldP spid="164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】我国蛟龙号载人潜水器已完成了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 km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级的潜水实验，它潜入海面下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 km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深处受到海水的压强是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________Pa(ρ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海水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1.03× 10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kg/m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。在逐渐上升返回海面的过程中，所受到海水的压强将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8434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lang="en-US" altLang="zh-CN" sz="2400" b="1" i="1" kern="0">
                <a:solidFill>
                  <a:srgbClr val="E46C0A"/>
                </a:solidFill>
                <a:latin typeface="Times New Roman"/>
              </a:rPr>
              <a:t>p</a:t>
            </a:r>
            <a:r>
              <a:rPr altLang="zh-CN" sz="2400" b="1" kern="0">
                <a:solidFill>
                  <a:srgbClr val="E46C0A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E46C0A"/>
                </a:solidFill>
                <a:latin typeface="Times New Roman"/>
              </a:rPr>
              <a:t>ρgh</a:t>
            </a:r>
            <a:r>
              <a:rPr altLang="zh-CN" sz="2400" b="1" kern="0">
                <a:solidFill>
                  <a:srgbClr val="E46C0A"/>
                </a:solidFill>
                <a:latin typeface="Times New Roman"/>
              </a:rPr>
              <a:t>的理解与应用</a:t>
            </a:r>
            <a:r>
              <a:rPr altLang="zh-CN" sz="2400" b="1" kern="0">
                <a:solidFill>
                  <a:srgbClr val="E46C0A"/>
                </a:solidFill>
                <a:ea typeface="Times New Roman" panose="02020603050405020304"/>
              </a:rPr>
              <a:t> 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18435" name="矩形 5"/>
          <p:cNvSpPr/>
          <p:nvPr/>
        </p:nvSpPr>
        <p:spPr>
          <a:xfrm>
            <a:off x="814388" y="2266950"/>
            <a:ext cx="14430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7.21×10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7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8436" name="矩形 6"/>
          <p:cNvSpPr>
            <a:spLocks noChangeArrowheads="1"/>
          </p:cNvSpPr>
          <p:nvPr/>
        </p:nvSpPr>
        <p:spPr bwMode="auto">
          <a:xfrm>
            <a:off x="1176338" y="323532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变小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508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261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922</Words>
  <Application>Microsoft Office PowerPoint</Application>
  <PresentationFormat>全屏显示(16:9)</PresentationFormat>
  <Paragraphs>144</Paragraphs>
  <Slides>32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5" baseType="lpstr">
      <vt:lpstr>Office 主题</vt:lpstr>
      <vt:lpstr>2_自定义设计方案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5</cp:revision>
  <dcterms:created xsi:type="dcterms:W3CDTF">2021-03-14T01:54:00Z</dcterms:created>
  <dcterms:modified xsi:type="dcterms:W3CDTF">2021-03-14T02:00:59Z</dcterms:modified>
</cp:coreProperties>
</file>