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ms-office.activeX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activeX/activeX1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2" r:id="rId1"/>
  </p:sldMasterIdLst>
  <p:notesMasterIdLst>
    <p:notesMasterId r:id="rId25"/>
  </p:notesMasterIdLst>
  <p:sldIdLst>
    <p:sldId id="305" r:id="rId2"/>
    <p:sldId id="302" r:id="rId3"/>
    <p:sldId id="274" r:id="rId4"/>
    <p:sldId id="273" r:id="rId5"/>
    <p:sldId id="272" r:id="rId6"/>
    <p:sldId id="268" r:id="rId7"/>
    <p:sldId id="267" r:id="rId8"/>
    <p:sldId id="292" r:id="rId9"/>
    <p:sldId id="285" r:id="rId10"/>
    <p:sldId id="266" r:id="rId11"/>
    <p:sldId id="265" r:id="rId12"/>
    <p:sldId id="264" r:id="rId13"/>
    <p:sldId id="288" r:id="rId14"/>
    <p:sldId id="289" r:id="rId15"/>
    <p:sldId id="287" r:id="rId16"/>
    <p:sldId id="263" r:id="rId17"/>
    <p:sldId id="286" r:id="rId18"/>
    <p:sldId id="280" r:id="rId19"/>
    <p:sldId id="262" r:id="rId20"/>
    <p:sldId id="294" r:id="rId21"/>
    <p:sldId id="295" r:id="rId22"/>
    <p:sldId id="296" r:id="rId23"/>
    <p:sldId id="283" r:id="rId2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B8F2FE"/>
    <a:srgbClr val="CC3300"/>
    <a:srgbClr val="FF97E4"/>
    <a:srgbClr val="FF0066"/>
    <a:srgbClr val="3366FF"/>
    <a:srgbClr val="0033CC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1" d="100"/>
          <a:sy n="71" d="100"/>
        </p:scale>
        <p:origin x="-1770" y="-9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3FBC55-EF99-4C4B-B325-C581F223F3DB}" type="datetimeFigureOut">
              <a:rPr lang="zh-CN" altLang="en-US" smtClean="0"/>
              <a:pPr/>
              <a:t>2018/11/1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BCB14-368A-4332-AD66-7A75B43B3E0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914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1ppt.com/powerpoint/" TargetMode="External"/><Relationship Id="rId13" Type="http://schemas.openxmlformats.org/officeDocument/2006/relationships/hyperlink" Target="http://www.1ppt.cn/" TargetMode="External"/><Relationship Id="rId18" Type="http://schemas.openxmlformats.org/officeDocument/2006/relationships/hyperlink" Target="http://www.1ppt.com/kejian/meishu/" TargetMode="External"/><Relationship Id="rId3" Type="http://schemas.openxmlformats.org/officeDocument/2006/relationships/hyperlink" Target="http://www.1ppt.com/moban/" TargetMode="External"/><Relationship Id="rId21" Type="http://schemas.openxmlformats.org/officeDocument/2006/relationships/hyperlink" Target="http://www.1ppt.com/kejian/huaxue/" TargetMode="External"/><Relationship Id="rId7" Type="http://schemas.openxmlformats.org/officeDocument/2006/relationships/hyperlink" Target="http://www.1ppt.com/xiazai/" TargetMode="External"/><Relationship Id="rId12" Type="http://schemas.openxmlformats.org/officeDocument/2006/relationships/hyperlink" Target="http://www.1ppt.com/jiaoan/" TargetMode="External"/><Relationship Id="rId17" Type="http://schemas.openxmlformats.org/officeDocument/2006/relationships/hyperlink" Target="http://www.1ppt.com/kejian/yingyu/" TargetMode="External"/><Relationship Id="rId2" Type="http://schemas.openxmlformats.org/officeDocument/2006/relationships/slide" Target="../slides/slide3.xml"/><Relationship Id="rId16" Type="http://schemas.openxmlformats.org/officeDocument/2006/relationships/hyperlink" Target="http://www.1ppt.com/kejian/shuxue/" TargetMode="External"/><Relationship Id="rId20" Type="http://schemas.openxmlformats.org/officeDocument/2006/relationships/hyperlink" Target="http://www.1ppt.com/kejian/wuli/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1ppt.com/tubiao/" TargetMode="External"/><Relationship Id="rId11" Type="http://schemas.openxmlformats.org/officeDocument/2006/relationships/hyperlink" Target="http://www.1ppt.com/shiti/" TargetMode="External"/><Relationship Id="rId24" Type="http://schemas.openxmlformats.org/officeDocument/2006/relationships/hyperlink" Target="http://www.1ppt.com/kejian/lishi/" TargetMode="External"/><Relationship Id="rId5" Type="http://schemas.openxmlformats.org/officeDocument/2006/relationships/hyperlink" Target="http://www.1ppt.com/beijing/" TargetMode="External"/><Relationship Id="rId15" Type="http://schemas.openxmlformats.org/officeDocument/2006/relationships/hyperlink" Target="http://www.1ppt.com/kejian/yuwen/" TargetMode="External"/><Relationship Id="rId23" Type="http://schemas.openxmlformats.org/officeDocument/2006/relationships/hyperlink" Target="http://www.1ppt.com/kejian/dili/" TargetMode="External"/><Relationship Id="rId10" Type="http://schemas.openxmlformats.org/officeDocument/2006/relationships/hyperlink" Target="http://www.1ppt.com/fanwen/" TargetMode="External"/><Relationship Id="rId19" Type="http://schemas.openxmlformats.org/officeDocument/2006/relationships/hyperlink" Target="http://www.1ppt.com/kejian/kexue/" TargetMode="External"/><Relationship Id="rId4" Type="http://schemas.openxmlformats.org/officeDocument/2006/relationships/hyperlink" Target="http://www.1ppt.com/sucai/" TargetMode="External"/><Relationship Id="rId9" Type="http://schemas.openxmlformats.org/officeDocument/2006/relationships/hyperlink" Target="http://www.1ppt.com/ziliao/" TargetMode="External"/><Relationship Id="rId14" Type="http://schemas.openxmlformats.org/officeDocument/2006/relationships/hyperlink" Target="http://www.1ppt.com/kejian/" TargetMode="External"/><Relationship Id="rId22" Type="http://schemas.openxmlformats.org/officeDocument/2006/relationships/hyperlink" Target="http://www.1ppt.com/kejian/shengwu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模板：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3"/>
              </a:rPr>
              <a:t>www.1ppt.com/moban/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素材：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4"/>
              </a:rPr>
              <a:t>www.1ppt.com/sucai/</a:t>
            </a:r>
            <a:endParaRPr lang="en-US" altLang="zh-CN" sz="1200" dirty="0" smtClean="0">
              <a:solidFill>
                <a:srgbClr val="EEECE1">
                  <a:lumMod val="25000"/>
                </a:srgbClr>
              </a:solidFill>
            </a:endParaRP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背景：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5"/>
              </a:rPr>
              <a:t>www.1ppt.com/beijing/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图表：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6"/>
              </a:rPr>
              <a:t>www.1ppt.com/tubiao/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</a:t>
            </a: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7"/>
              </a:rPr>
              <a:t>www.1ppt.com/xiazai/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教程： 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8"/>
              </a:rPr>
              <a:t>www.1ppt.com/powerpoint/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资料下载：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9"/>
              </a:rPr>
              <a:t>www.1ppt.com/ziliao/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范文下载：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0"/>
              </a:rPr>
              <a:t>www.1ppt.com/fanwen/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试卷下载：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1"/>
              </a:rPr>
              <a:t>www.1ppt.com/shiti/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教案下载：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2"/>
              </a:rPr>
              <a:t>www.1ppt.com/jiaoan/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</a:t>
            </a: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论坛：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3"/>
              </a:rPr>
              <a:t>www.1ppt.cn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 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4"/>
              </a:rPr>
              <a:t>www.1ppt.com/kejian/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语文课件：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5"/>
              </a:rPr>
              <a:t>www.1ppt.com/kejian/yuwen/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数学课件：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6"/>
              </a:rPr>
              <a:t>www.1ppt.com/kejian/shuxue/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英语课件：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7"/>
              </a:rPr>
              <a:t>www.1ppt.com/kejian/yingyu/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美术课件：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8"/>
              </a:rPr>
              <a:t>www.1ppt.com/kejian/meishu/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科学课件：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9"/>
              </a:rPr>
              <a:t>www.1ppt.com/kejian/kexue/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物理课件：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0"/>
              </a:rPr>
              <a:t>www.1ppt.com/kejian/wuli/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化学课件：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1"/>
              </a:rPr>
              <a:t>www.1ppt.com/kejian/huaxue/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生物课件：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2"/>
              </a:rPr>
              <a:t>www.1ppt.com/kejian/shengwu/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地理课件：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3"/>
              </a:rPr>
              <a:t>www.1ppt.com/kejian/dili/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历史课件：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4"/>
              </a:rPr>
              <a:t>www.1ppt.com/kejian/lishi/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BCB14-368A-4332-AD66-7A75B43B3E05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EE04BCF3-69D0-44C3-84D7-4BEA1EA2F877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298450" y="228600"/>
            <a:ext cx="8540750" cy="5870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29845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1025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0025" y="6245225"/>
            <a:ext cx="2289175" cy="47625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fld id="{A63453CC-ABDF-4603-B9A8-795FBB4506C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8450" y="228600"/>
            <a:ext cx="854075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000500" cy="44989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762500" y="1600200"/>
            <a:ext cx="4000500" cy="2173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762500" y="3925888"/>
            <a:ext cx="4000500" cy="21732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298450" y="6245225"/>
            <a:ext cx="2289175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1025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0025" y="6245225"/>
            <a:ext cx="2289175" cy="47625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fld id="{469DA5CD-0081-464D-8444-426479689F1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t01eb16761102982252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914400" y="1371600"/>
            <a:ext cx="7315200" cy="4114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  <p:sldLayoutId id="2147483676" r:id="rId13"/>
    <p:sldLayoutId id="2147483677" r:id="rId14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259632" y="1465620"/>
            <a:ext cx="67687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800" dirty="0">
                <a:latin typeface="宋体" pitchFamily="2" charset="-122"/>
              </a:rPr>
              <a:t>第十五章 </a:t>
            </a:r>
            <a:r>
              <a:rPr lang="zh-CN" altLang="en-US" sz="2800" dirty="0" smtClean="0">
                <a:latin typeface="宋体" pitchFamily="2" charset="-122"/>
              </a:rPr>
              <a:t>电</a:t>
            </a:r>
            <a:r>
              <a:rPr lang="zh-CN" altLang="en-US" sz="2800" dirty="0">
                <a:latin typeface="宋体" pitchFamily="2" charset="-122"/>
              </a:rPr>
              <a:t>能与电功率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403648" y="2852936"/>
            <a:ext cx="64087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6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15.2 </a:t>
            </a:r>
            <a:r>
              <a:rPr lang="zh-CN" altLang="en-US" sz="60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认识</a:t>
            </a:r>
            <a:r>
              <a:rPr lang="zh-CN" altLang="en-US" sz="6000" b="1" spc="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电功率</a:t>
            </a:r>
          </a:p>
        </p:txBody>
      </p:sp>
    </p:spTree>
    <p:extLst>
      <p:ext uri="{BB962C8B-B14F-4D97-AF65-F5344CB8AC3E}">
        <p14:creationId xmlns:p14="http://schemas.microsoft.com/office/powerpoint/2010/main" xmlns="" val="368498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450"/>
                            </p:stCondLst>
                            <p:childTnLst>
                              <p:par>
                                <p:cTn id="1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4325" y="642938"/>
            <a:ext cx="704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srgbClr val="FF9933"/>
                </a:solidFill>
                <a:ea typeface="华文琥珀" pitchFamily="2" charset="-122"/>
              </a:rPr>
              <a:t>探究灯泡的电功率跟哪些因素有关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95288" y="1531938"/>
            <a:ext cx="2089150" cy="528637"/>
          </a:xfrm>
          <a:prstGeom prst="rect">
            <a:avLst/>
          </a:prstGeom>
          <a:solidFill>
            <a:srgbClr val="FFFF5D">
              <a:alpha val="25999"/>
            </a:srgbClr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猜想与假设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27088" y="3500438"/>
            <a:ext cx="79216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dirty="0">
                <a:ea typeface="黑体" panose="02010609060101010101" pitchFamily="49" charset="-122"/>
                <a:cs typeface="宋体" panose="02010600030101010101" pitchFamily="2" charset="-122"/>
              </a:rPr>
              <a:t>有人说：跟电流有关，电流越大，电功率越大。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755650" y="2492375"/>
            <a:ext cx="79930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dirty="0">
                <a:ea typeface="黑体" panose="02010609060101010101" pitchFamily="49" charset="-122"/>
                <a:cs typeface="宋体" panose="02010600030101010101" pitchFamily="2" charset="-122"/>
              </a:rPr>
              <a:t>有人说：跟电压有关，电压越高，电功率越大。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755650" y="4365625"/>
            <a:ext cx="2016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你认为呢？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animBg="1"/>
      <p:bldP spid="13316" grpId="0"/>
      <p:bldP spid="13317" grpId="0"/>
      <p:bldP spid="13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4325" y="642938"/>
            <a:ext cx="704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srgbClr val="FF9933"/>
                </a:solidFill>
                <a:ea typeface="华文琥珀" pitchFamily="2" charset="-122"/>
              </a:rPr>
              <a:t>探究灯泡的电功率跟哪些因素有关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95288" y="1531938"/>
            <a:ext cx="3455987" cy="528637"/>
          </a:xfrm>
          <a:prstGeom prst="rect">
            <a:avLst/>
          </a:prstGeom>
          <a:solidFill>
            <a:srgbClr val="FFFF5D">
              <a:alpha val="25999"/>
            </a:srgbClr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制定计划与设计实验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23850" y="2708275"/>
            <a:ext cx="8640763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dirty="0">
                <a:solidFill>
                  <a:srgbClr val="0000FF"/>
                </a:solidFill>
                <a:ea typeface="黑体" panose="02010609060101010101" pitchFamily="49" charset="-122"/>
                <a:cs typeface="宋体" panose="02010600030101010101" pitchFamily="2" charset="-122"/>
              </a:rPr>
              <a:t>提示：</a:t>
            </a:r>
          </a:p>
          <a:p>
            <a:r>
              <a:rPr lang="zh-CN" altLang="en-US" sz="2800" dirty="0">
                <a:ea typeface="黑体" panose="02010609060101010101" pitchFamily="49" charset="-122"/>
                <a:cs typeface="宋体" panose="02010600030101010101" pitchFamily="2" charset="-122"/>
              </a:rPr>
              <a:t>    研究电功率跟电流的关系时，应设法控制电压不变</a:t>
            </a:r>
          </a:p>
          <a:p>
            <a:r>
              <a:rPr lang="zh-CN" altLang="en-US" sz="2800" dirty="0">
                <a:ea typeface="黑体" panose="02010609060101010101" pitchFamily="49" charset="-122"/>
                <a:cs typeface="宋体" panose="02010600030101010101" pitchFamily="2" charset="-122"/>
              </a:rPr>
              <a:t>    研究电功率跟电压的关系时，应设法控制电流不变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39750" y="4149725"/>
            <a:ext cx="81359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请设计实验电路，选择实验器材，画出实验电路图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/>
      <p:bldP spid="143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14325" y="642938"/>
            <a:ext cx="704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600">
                <a:solidFill>
                  <a:srgbClr val="FF9933"/>
                </a:solidFill>
                <a:ea typeface="华文琥珀" pitchFamily="2" charset="-122"/>
              </a:rPr>
              <a:t>探究灯泡的电功率跟哪些因素有关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95288" y="1412776"/>
            <a:ext cx="3600450" cy="528637"/>
          </a:xfrm>
          <a:prstGeom prst="rect">
            <a:avLst/>
          </a:prstGeom>
          <a:solidFill>
            <a:srgbClr val="FFFF5D">
              <a:alpha val="25999"/>
            </a:srgbClr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进行实验与收集数据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95288" y="2132856"/>
            <a:ext cx="85693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dirty="0">
                <a:ea typeface="黑体" panose="02010609060101010101" pitchFamily="49" charset="-122"/>
                <a:cs typeface="宋体" panose="02010600030101010101" pitchFamily="2" charset="-122"/>
              </a:rPr>
              <a:t>       </a:t>
            </a:r>
            <a:r>
              <a:rPr lang="zh-CN" altLang="en-US" sz="2800" dirty="0">
                <a:ea typeface="黑体" panose="02010609060101010101" pitchFamily="49" charset="-122"/>
                <a:cs typeface="宋体" panose="02010600030101010101" pitchFamily="2" charset="-122"/>
              </a:rPr>
              <a:t>请按照你所设计的电路图进行实验，并把你收集</a:t>
            </a:r>
          </a:p>
          <a:p>
            <a:r>
              <a:rPr lang="zh-CN" altLang="en-US" sz="2800" dirty="0">
                <a:ea typeface="黑体" panose="02010609060101010101" pitchFamily="49" charset="-122"/>
                <a:cs typeface="宋体" panose="02010600030101010101" pitchFamily="2" charset="-122"/>
              </a:rPr>
              <a:t>到的数据和观察到的现象填写在表中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95288" y="3284538"/>
            <a:ext cx="55419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实验一：当两盏灯的电流相同时：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69900" y="4906963"/>
            <a:ext cx="55419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实验二：当两盏灯的电压相同时：</a:t>
            </a:r>
          </a:p>
        </p:txBody>
      </p:sp>
      <p:grpSp>
        <p:nvGrpSpPr>
          <p:cNvPr id="7" name="Group 3"/>
          <p:cNvGrpSpPr/>
          <p:nvPr/>
        </p:nvGrpSpPr>
        <p:grpSpPr bwMode="auto">
          <a:xfrm>
            <a:off x="6084168" y="2996952"/>
            <a:ext cx="2160041" cy="1367009"/>
            <a:chOff x="0" y="-166"/>
            <a:chExt cx="2164" cy="1573"/>
          </a:xfrm>
        </p:grpSpPr>
        <p:grpSp>
          <p:nvGrpSpPr>
            <p:cNvPr id="8" name="Group 4"/>
            <p:cNvGrpSpPr/>
            <p:nvPr/>
          </p:nvGrpSpPr>
          <p:grpSpPr bwMode="auto">
            <a:xfrm>
              <a:off x="0" y="370"/>
              <a:ext cx="2164" cy="1037"/>
              <a:chOff x="0" y="0"/>
              <a:chExt cx="2131" cy="1089"/>
            </a:xfrm>
          </p:grpSpPr>
          <p:grpSp>
            <p:nvGrpSpPr>
              <p:cNvPr id="11" name="Group 5"/>
              <p:cNvGrpSpPr/>
              <p:nvPr/>
            </p:nvGrpSpPr>
            <p:grpSpPr bwMode="auto">
              <a:xfrm>
                <a:off x="236" y="1"/>
                <a:ext cx="379" cy="363"/>
                <a:chOff x="0" y="0"/>
                <a:chExt cx="363" cy="363"/>
              </a:xfrm>
            </p:grpSpPr>
            <p:sp>
              <p:nvSpPr>
                <p:cNvPr id="33" name="Oval 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63" cy="36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33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None/>
                  </a:pPr>
                  <a:endParaRPr lang="zh-CN" altLang="zh-CN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91" y="45"/>
                  <a:ext cx="181" cy="27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5" name="Line 8"/>
                <p:cNvSpPr>
                  <a:spLocks noChangeShapeType="1"/>
                </p:cNvSpPr>
                <p:nvPr/>
              </p:nvSpPr>
              <p:spPr bwMode="auto">
                <a:xfrm>
                  <a:off x="45" y="45"/>
                  <a:ext cx="272" cy="27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2" name="Group 9"/>
              <p:cNvGrpSpPr/>
              <p:nvPr/>
            </p:nvGrpSpPr>
            <p:grpSpPr bwMode="auto">
              <a:xfrm>
                <a:off x="0" y="182"/>
                <a:ext cx="2131" cy="907"/>
                <a:chOff x="0" y="0"/>
                <a:chExt cx="2131" cy="907"/>
              </a:xfrm>
            </p:grpSpPr>
            <p:sp>
              <p:nvSpPr>
                <p:cNvPr id="17" name="Line 10"/>
                <p:cNvSpPr>
                  <a:spLocks noChangeShapeType="1"/>
                </p:cNvSpPr>
                <p:nvPr/>
              </p:nvSpPr>
              <p:spPr bwMode="auto">
                <a:xfrm>
                  <a:off x="615" y="0"/>
                  <a:ext cx="75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8" name="Line 11"/>
                <p:cNvSpPr>
                  <a:spLocks noChangeShapeType="1"/>
                </p:cNvSpPr>
                <p:nvPr/>
              </p:nvSpPr>
              <p:spPr bwMode="auto">
                <a:xfrm>
                  <a:off x="1723" y="0"/>
                  <a:ext cx="40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9" name="Line 12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23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0" name="Line 13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77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1" name="Line 14"/>
                <p:cNvSpPr>
                  <a:spLocks noChangeShapeType="1"/>
                </p:cNvSpPr>
                <p:nvPr/>
              </p:nvSpPr>
              <p:spPr bwMode="auto">
                <a:xfrm>
                  <a:off x="0" y="771"/>
                  <a:ext cx="283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2" name="Line 15"/>
                <p:cNvSpPr>
                  <a:spLocks noChangeShapeType="1"/>
                </p:cNvSpPr>
                <p:nvPr/>
              </p:nvSpPr>
              <p:spPr bwMode="auto">
                <a:xfrm>
                  <a:off x="756" y="771"/>
                  <a:ext cx="66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3" name="Line 16"/>
                <p:cNvSpPr>
                  <a:spLocks noChangeShapeType="1"/>
                </p:cNvSpPr>
                <p:nvPr/>
              </p:nvSpPr>
              <p:spPr bwMode="auto">
                <a:xfrm>
                  <a:off x="1606" y="771"/>
                  <a:ext cx="525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4" name="Line 17"/>
                <p:cNvSpPr>
                  <a:spLocks noChangeShapeType="1"/>
                </p:cNvSpPr>
                <p:nvPr/>
              </p:nvSpPr>
              <p:spPr bwMode="auto">
                <a:xfrm>
                  <a:off x="2131" y="0"/>
                  <a:ext cx="0" cy="77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418" y="681"/>
                  <a:ext cx="283" cy="9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6" name="Oval 19"/>
                <p:cNvSpPr>
                  <a:spLocks noChangeArrowheads="1"/>
                </p:cNvSpPr>
                <p:nvPr/>
              </p:nvSpPr>
              <p:spPr bwMode="auto">
                <a:xfrm>
                  <a:off x="1606" y="726"/>
                  <a:ext cx="47" cy="91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None/>
                  </a:pPr>
                  <a:endParaRPr lang="zh-CN" altLang="zh-CN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27" name="Group 20"/>
                <p:cNvGrpSpPr/>
                <p:nvPr/>
              </p:nvGrpSpPr>
              <p:grpSpPr bwMode="auto">
                <a:xfrm>
                  <a:off x="283" y="590"/>
                  <a:ext cx="472" cy="317"/>
                  <a:chOff x="0" y="0"/>
                  <a:chExt cx="453" cy="317"/>
                </a:xfrm>
              </p:grpSpPr>
              <p:sp>
                <p:nvSpPr>
                  <p:cNvPr id="28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0" cy="317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zh-CN" alt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9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90" y="90"/>
                    <a:ext cx="0" cy="136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zh-CN" alt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30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90" y="181"/>
                    <a:ext cx="272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zh-CN" alt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31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362" y="0"/>
                    <a:ext cx="0" cy="317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zh-CN" alt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32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453" y="90"/>
                    <a:ext cx="0" cy="136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zh-CN" alt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</p:grpSp>
          <p:grpSp>
            <p:nvGrpSpPr>
              <p:cNvPr id="13" name="Group 26"/>
              <p:cNvGrpSpPr/>
              <p:nvPr/>
            </p:nvGrpSpPr>
            <p:grpSpPr bwMode="auto">
              <a:xfrm>
                <a:off x="1360" y="0"/>
                <a:ext cx="379" cy="363"/>
                <a:chOff x="0" y="0"/>
                <a:chExt cx="363" cy="363"/>
              </a:xfrm>
            </p:grpSpPr>
            <p:sp>
              <p:nvSpPr>
                <p:cNvPr id="14" name="Oval 2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63" cy="36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FF3300"/>
                    </a:gs>
                  </a:gsLst>
                  <a:path path="shape">
                    <a:fillToRect l="50000" t="50000" r="50000" b="50000"/>
                  </a:path>
                </a:gradFill>
                <a:ln w="38100">
                  <a:solidFill>
                    <a:schemeClr val="tx1"/>
                  </a:solidFill>
                  <a:rou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buNone/>
                  </a:pPr>
                  <a:endParaRPr lang="zh-CN" altLang="zh-CN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91" y="45"/>
                  <a:ext cx="181" cy="27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6" name="Line 29"/>
                <p:cNvSpPr>
                  <a:spLocks noChangeShapeType="1"/>
                </p:cNvSpPr>
                <p:nvPr/>
              </p:nvSpPr>
              <p:spPr bwMode="auto">
                <a:xfrm>
                  <a:off x="45" y="45"/>
                  <a:ext cx="272" cy="27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371" y="-166"/>
              <a:ext cx="649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r>
                <a:rPr lang="en-US" sz="20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L</a:t>
              </a:r>
              <a:r>
                <a:rPr lang="en-US" sz="2000" b="1" baseline="-25000" dirty="0">
                  <a:solidFill>
                    <a:srgbClr val="000000"/>
                  </a:solidFill>
                  <a:latin typeface="宋体" panose="02010600030101010101" pitchFamily="2" charset="-122"/>
                </a:rPr>
                <a:t>2</a:t>
              </a:r>
              <a:endParaRPr lang="en-US" sz="2000" b="1" dirty="0">
                <a:solidFill>
                  <a:srgbClr val="000000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10" name="Text Box 31"/>
            <p:cNvSpPr txBox="1">
              <a:spLocks noChangeArrowheads="1"/>
            </p:cNvSpPr>
            <p:nvPr/>
          </p:nvSpPr>
          <p:spPr bwMode="auto">
            <a:xfrm>
              <a:off x="289" y="-166"/>
              <a:ext cx="649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r>
                <a:rPr lang="en-US" sz="20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L</a:t>
              </a:r>
              <a:r>
                <a:rPr lang="en-US" sz="2000" b="1" baseline="-25000" dirty="0">
                  <a:solidFill>
                    <a:srgbClr val="000000"/>
                  </a:solidFill>
                  <a:latin typeface="宋体" panose="02010600030101010101" pitchFamily="2" charset="-122"/>
                </a:rPr>
                <a:t>1</a:t>
              </a:r>
              <a:endParaRPr lang="en-US" sz="2000" b="1" dirty="0">
                <a:solidFill>
                  <a:srgbClr val="000000"/>
                </a:solidFill>
                <a:latin typeface="宋体" panose="02010600030101010101" pitchFamily="2" charset="-122"/>
              </a:endParaRPr>
            </a:p>
          </p:txBody>
        </p:sp>
      </p:grpSp>
      <p:grpSp>
        <p:nvGrpSpPr>
          <p:cNvPr id="36" name="Group 3"/>
          <p:cNvGrpSpPr/>
          <p:nvPr/>
        </p:nvGrpSpPr>
        <p:grpSpPr bwMode="auto">
          <a:xfrm>
            <a:off x="6156176" y="4941168"/>
            <a:ext cx="2304256" cy="1440160"/>
            <a:chOff x="0" y="0"/>
            <a:chExt cx="2261" cy="1421"/>
          </a:xfrm>
        </p:grpSpPr>
        <p:sp>
          <p:nvSpPr>
            <p:cNvPr id="37" name="Oval 4"/>
            <p:cNvSpPr>
              <a:spLocks noChangeArrowheads="1"/>
            </p:cNvSpPr>
            <p:nvPr/>
          </p:nvSpPr>
          <p:spPr bwMode="auto">
            <a:xfrm>
              <a:off x="815" y="0"/>
              <a:ext cx="403" cy="34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33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endParaRPr lang="zh-CN" altLang="zh-CN">
                <a:solidFill>
                  <a:srgbClr val="000000"/>
                </a:solidFill>
              </a:endParaRPr>
            </a:p>
          </p:txBody>
        </p:sp>
        <p:sp>
          <p:nvSpPr>
            <p:cNvPr id="38" name="Line 5"/>
            <p:cNvSpPr>
              <a:spLocks noChangeShapeType="1"/>
            </p:cNvSpPr>
            <p:nvPr/>
          </p:nvSpPr>
          <p:spPr bwMode="auto">
            <a:xfrm flipH="1">
              <a:off x="921" y="42"/>
              <a:ext cx="200" cy="2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6"/>
            <p:cNvSpPr>
              <a:spLocks noChangeShapeType="1"/>
            </p:cNvSpPr>
            <p:nvPr/>
          </p:nvSpPr>
          <p:spPr bwMode="auto">
            <a:xfrm>
              <a:off x="868" y="42"/>
              <a:ext cx="301" cy="2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40" name="Oval 7"/>
            <p:cNvSpPr>
              <a:spLocks noChangeArrowheads="1"/>
            </p:cNvSpPr>
            <p:nvPr/>
          </p:nvSpPr>
          <p:spPr bwMode="auto">
            <a:xfrm>
              <a:off x="815" y="388"/>
              <a:ext cx="403" cy="34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33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endParaRPr lang="zh-CN" altLang="zh-CN">
                <a:solidFill>
                  <a:srgbClr val="000000"/>
                </a:solidFill>
              </a:endParaRPr>
            </a:p>
          </p:txBody>
        </p:sp>
        <p:sp>
          <p:nvSpPr>
            <p:cNvPr id="41" name="Line 8"/>
            <p:cNvSpPr>
              <a:spLocks noChangeShapeType="1"/>
            </p:cNvSpPr>
            <p:nvPr/>
          </p:nvSpPr>
          <p:spPr bwMode="auto">
            <a:xfrm flipH="1">
              <a:off x="921" y="430"/>
              <a:ext cx="200" cy="2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42" name="Line 9"/>
            <p:cNvSpPr>
              <a:spLocks noChangeShapeType="1"/>
            </p:cNvSpPr>
            <p:nvPr/>
          </p:nvSpPr>
          <p:spPr bwMode="auto">
            <a:xfrm>
              <a:off x="868" y="430"/>
              <a:ext cx="301" cy="2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43" name="Line 10"/>
            <p:cNvSpPr>
              <a:spLocks noChangeShapeType="1"/>
            </p:cNvSpPr>
            <p:nvPr/>
          </p:nvSpPr>
          <p:spPr bwMode="auto">
            <a:xfrm flipV="1">
              <a:off x="69" y="558"/>
              <a:ext cx="748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44" name="Line 11"/>
            <p:cNvSpPr>
              <a:spLocks noChangeShapeType="1"/>
            </p:cNvSpPr>
            <p:nvPr/>
          </p:nvSpPr>
          <p:spPr bwMode="auto">
            <a:xfrm flipV="1">
              <a:off x="1233" y="503"/>
              <a:ext cx="981" cy="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45" name="Line 12"/>
            <p:cNvSpPr>
              <a:spLocks noChangeShapeType="1"/>
            </p:cNvSpPr>
            <p:nvPr/>
          </p:nvSpPr>
          <p:spPr bwMode="auto">
            <a:xfrm flipV="1">
              <a:off x="44" y="169"/>
              <a:ext cx="789" cy="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46" name="Line 13"/>
            <p:cNvSpPr>
              <a:spLocks noChangeShapeType="1"/>
            </p:cNvSpPr>
            <p:nvPr/>
          </p:nvSpPr>
          <p:spPr bwMode="auto">
            <a:xfrm>
              <a:off x="50" y="181"/>
              <a:ext cx="1" cy="11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47" name="Line 14"/>
            <p:cNvSpPr>
              <a:spLocks noChangeShapeType="1"/>
            </p:cNvSpPr>
            <p:nvPr/>
          </p:nvSpPr>
          <p:spPr bwMode="auto">
            <a:xfrm>
              <a:off x="37" y="1292"/>
              <a:ext cx="30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48" name="Line 15"/>
            <p:cNvSpPr>
              <a:spLocks noChangeShapeType="1"/>
            </p:cNvSpPr>
            <p:nvPr/>
          </p:nvSpPr>
          <p:spPr bwMode="auto">
            <a:xfrm>
              <a:off x="403" y="1270"/>
              <a:ext cx="1087" cy="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49" name="Line 16"/>
            <p:cNvSpPr>
              <a:spLocks noChangeShapeType="1"/>
            </p:cNvSpPr>
            <p:nvPr/>
          </p:nvSpPr>
          <p:spPr bwMode="auto">
            <a:xfrm>
              <a:off x="1636" y="1258"/>
              <a:ext cx="578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50" name="Line 17"/>
            <p:cNvSpPr>
              <a:spLocks noChangeShapeType="1"/>
            </p:cNvSpPr>
            <p:nvPr/>
          </p:nvSpPr>
          <p:spPr bwMode="auto">
            <a:xfrm flipH="1">
              <a:off x="2214" y="181"/>
              <a:ext cx="1" cy="11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51" name="Line 18"/>
            <p:cNvSpPr>
              <a:spLocks noChangeShapeType="1"/>
            </p:cNvSpPr>
            <p:nvPr/>
          </p:nvSpPr>
          <p:spPr bwMode="auto">
            <a:xfrm flipV="1">
              <a:off x="1479" y="1136"/>
              <a:ext cx="243" cy="1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52" name="Oval 19"/>
            <p:cNvSpPr>
              <a:spLocks noChangeArrowheads="1"/>
            </p:cNvSpPr>
            <p:nvPr/>
          </p:nvSpPr>
          <p:spPr bwMode="auto">
            <a:xfrm>
              <a:off x="1507" y="1258"/>
              <a:ext cx="50" cy="8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endParaRPr lang="zh-CN" altLang="zh-CN">
                <a:solidFill>
                  <a:srgbClr val="000000"/>
                </a:solidFill>
              </a:endParaRPr>
            </a:p>
          </p:txBody>
        </p:sp>
        <p:sp>
          <p:nvSpPr>
            <p:cNvPr id="53" name="Line 20"/>
            <p:cNvSpPr>
              <a:spLocks noChangeShapeType="1"/>
            </p:cNvSpPr>
            <p:nvPr/>
          </p:nvSpPr>
          <p:spPr bwMode="auto">
            <a:xfrm>
              <a:off x="337" y="1122"/>
              <a:ext cx="1" cy="29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54" name="Line 21"/>
            <p:cNvSpPr>
              <a:spLocks noChangeShapeType="1"/>
            </p:cNvSpPr>
            <p:nvPr/>
          </p:nvSpPr>
          <p:spPr bwMode="auto">
            <a:xfrm>
              <a:off x="432" y="1206"/>
              <a:ext cx="1" cy="1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55" name="Line 22"/>
            <p:cNvSpPr>
              <a:spLocks noChangeShapeType="1"/>
            </p:cNvSpPr>
            <p:nvPr/>
          </p:nvSpPr>
          <p:spPr bwMode="auto">
            <a:xfrm flipV="1">
              <a:off x="1223" y="169"/>
              <a:ext cx="992" cy="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srgbClr val="000000"/>
                </a:solidFill>
              </a:endParaRPr>
            </a:p>
          </p:txBody>
        </p:sp>
        <p:sp>
          <p:nvSpPr>
            <p:cNvPr id="56" name="Oval 23"/>
            <p:cNvSpPr>
              <a:spLocks noChangeArrowheads="1"/>
            </p:cNvSpPr>
            <p:nvPr/>
          </p:nvSpPr>
          <p:spPr bwMode="auto">
            <a:xfrm>
              <a:off x="0" y="489"/>
              <a:ext cx="96" cy="85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accent1"/>
              </a:solidFill>
              <a:rou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endParaRPr lang="zh-CN" altLang="zh-CN">
                <a:solidFill>
                  <a:srgbClr val="000000"/>
                </a:solidFill>
              </a:endParaRPr>
            </a:p>
          </p:txBody>
        </p:sp>
        <p:sp>
          <p:nvSpPr>
            <p:cNvPr id="57" name="Oval 24"/>
            <p:cNvSpPr>
              <a:spLocks noChangeArrowheads="1"/>
            </p:cNvSpPr>
            <p:nvPr/>
          </p:nvSpPr>
          <p:spPr bwMode="auto">
            <a:xfrm>
              <a:off x="2192" y="449"/>
              <a:ext cx="69" cy="11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accent1"/>
              </a:solidFill>
              <a:rou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endParaRPr lang="zh-CN" altLang="zh-CN">
                <a:solidFill>
                  <a:srgbClr val="000000"/>
                </a:solidFill>
              </a:endParaRPr>
            </a:p>
          </p:txBody>
        </p:sp>
        <p:sp>
          <p:nvSpPr>
            <p:cNvPr id="58" name="Text Box 25"/>
            <p:cNvSpPr txBox="1">
              <a:spLocks noChangeArrowheads="1"/>
            </p:cNvSpPr>
            <p:nvPr/>
          </p:nvSpPr>
          <p:spPr bwMode="auto">
            <a:xfrm>
              <a:off x="891" y="629"/>
              <a:ext cx="685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defTabSz="975995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defTabSz="97599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Font typeface="Arial" panose="020B0604020202020204" pitchFamily="34" charset="0"/>
                <a:buNone/>
              </a:pPr>
              <a:r>
                <a: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L</a:t>
              </a:r>
              <a:r>
                <a:rPr lang="en-US" sz="2000" baseline="-25000" dirty="0">
                  <a:solidFill>
                    <a:srgbClr val="000000"/>
                  </a:solidFill>
                  <a:latin typeface="宋体" panose="02010600030101010101" pitchFamily="2" charset="-122"/>
                </a:rPr>
                <a:t>2</a:t>
              </a:r>
              <a:endParaRPr lang="en-US" sz="2000" dirty="0">
                <a:solidFill>
                  <a:srgbClr val="000000"/>
                </a:solidFill>
                <a:latin typeface="宋体" panose="02010600030101010101" pitchFamily="2" charset="-122"/>
              </a:endParaRPr>
            </a:p>
          </p:txBody>
        </p:sp>
      </p:grpSp>
      <p:sp>
        <p:nvSpPr>
          <p:cNvPr id="59" name="Text Box 31"/>
          <p:cNvSpPr txBox="1">
            <a:spLocks noChangeArrowheads="1"/>
          </p:cNvSpPr>
          <p:nvPr/>
        </p:nvSpPr>
        <p:spPr bwMode="auto">
          <a:xfrm>
            <a:off x="7092719" y="4469050"/>
            <a:ext cx="6476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75995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75995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75995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75995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75995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7599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7599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7599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7599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L</a:t>
            </a:r>
            <a:r>
              <a:rPr lang="en-US" sz="2000" b="1" baseline="-25000" dirty="0">
                <a:solidFill>
                  <a:srgbClr val="000000"/>
                </a:solidFill>
                <a:latin typeface="宋体" panose="02010600030101010101" pitchFamily="2" charset="-122"/>
              </a:rPr>
              <a:t>1</a:t>
            </a:r>
            <a:endParaRPr lang="en-US" sz="2000" b="1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64" grpId="0"/>
      <p:bldP spid="15365" grpId="0"/>
      <p:bldP spid="153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3779639" y="267370"/>
            <a:ext cx="1368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0000FF"/>
                </a:solidFill>
              </a:rPr>
              <a:t>实验</a:t>
            </a:r>
            <a:r>
              <a:rPr lang="en-US" altLang="zh-CN" sz="3600" b="1" dirty="0">
                <a:solidFill>
                  <a:srgbClr val="0000FF"/>
                </a:solidFill>
              </a:rPr>
              <a:t>1</a:t>
            </a:r>
          </a:p>
        </p:txBody>
      </p:sp>
    </p:spTree>
    <p:controls>
      <p:control spid="1026" name="ShockwaveFlash1" r:id="rId2" imgW="1828571" imgH="1828571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3563615" y="267370"/>
            <a:ext cx="1368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0000FF"/>
                </a:solidFill>
              </a:rPr>
              <a:t>实验</a:t>
            </a:r>
            <a:r>
              <a:rPr lang="en-US" altLang="zh-CN" sz="3600" b="1" dirty="0">
                <a:solidFill>
                  <a:srgbClr val="0000FF"/>
                </a:solidFill>
              </a:rPr>
              <a:t>2</a:t>
            </a:r>
          </a:p>
        </p:txBody>
      </p:sp>
    </p:spTree>
    <p:controls>
      <p:control spid="33794" name="ShockwaveFlash1" r:id="rId2" imgW="1828571" imgH="1828571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68313" y="267370"/>
            <a:ext cx="56165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制定计划与设计实验：</a:t>
            </a: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84888" y="3933825"/>
            <a:ext cx="2160587" cy="17303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32138" y="3933825"/>
            <a:ext cx="2376487" cy="173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4848" name="Group 32"/>
          <p:cNvGraphicFramePr>
            <a:graphicFrameLocks noGrp="1"/>
          </p:cNvGraphicFramePr>
          <p:nvPr>
            <p:ph/>
          </p:nvPr>
        </p:nvGraphicFramePr>
        <p:xfrm>
          <a:off x="749300" y="968375"/>
          <a:ext cx="8070850" cy="4767263"/>
        </p:xfrm>
        <a:graphic>
          <a:graphicData uri="http://schemas.openxmlformats.org/drawingml/2006/table">
            <a:tbl>
              <a:tblPr/>
              <a:tblGrid>
                <a:gridCol w="2166938"/>
                <a:gridCol w="2916237"/>
                <a:gridCol w="2987675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探究电功率与电流的关系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探究电功率与电压的关系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8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实验方案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65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实验电路图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zh-CN" altLang="zh-C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5076056" y="260648"/>
            <a:ext cx="3384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990099"/>
                </a:solidFill>
              </a:rPr>
              <a:t>控制变量法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3131740" y="1916113"/>
            <a:ext cx="2592388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zh-CN" altLang="en-US" sz="2000" b="1" dirty="0">
                <a:solidFill>
                  <a:srgbClr val="FF3399"/>
                </a:solidFill>
                <a:latin typeface="楷体" pitchFamily="49" charset="-122"/>
                <a:ea typeface="楷体" pitchFamily="49" charset="-122"/>
              </a:rPr>
              <a:t>保证电压相同时，应把两个规格不同的灯泡</a:t>
            </a:r>
            <a:r>
              <a:rPr lang="zh-CN" altLang="en-US" sz="2000" b="1" dirty="0">
                <a:solidFill>
                  <a:srgbClr val="66FF33"/>
                </a:solidFill>
                <a:latin typeface="楷体" pitchFamily="49" charset="-122"/>
                <a:ea typeface="楷体" pitchFamily="49" charset="-122"/>
              </a:rPr>
              <a:t>并联</a:t>
            </a:r>
            <a:r>
              <a:rPr lang="zh-CN" altLang="en-US" sz="2000" b="1" dirty="0">
                <a:solidFill>
                  <a:srgbClr val="FF3399"/>
                </a:solidFill>
                <a:latin typeface="楷体" pitchFamily="49" charset="-122"/>
                <a:ea typeface="楷体" pitchFamily="49" charset="-122"/>
              </a:rPr>
              <a:t>在电路中，观察比较通过灯泡的电流和灯泡的亮度。</a:t>
            </a:r>
          </a:p>
          <a:p>
            <a:pPr>
              <a:spcBef>
                <a:spcPct val="50000"/>
              </a:spcBef>
            </a:pPr>
            <a:endParaRPr lang="en-US" altLang="zh-CN" sz="2000" dirty="0">
              <a:solidFill>
                <a:srgbClr val="6666FF"/>
              </a:solidFill>
            </a:endParaRP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6083052" y="1844675"/>
            <a:ext cx="2665412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zh-CN" altLang="en-US" sz="2000" b="1" dirty="0">
                <a:solidFill>
                  <a:srgbClr val="FF3399"/>
                </a:solidFill>
                <a:latin typeface="楷体" pitchFamily="49" charset="-122"/>
                <a:ea typeface="楷体" pitchFamily="49" charset="-122"/>
              </a:rPr>
              <a:t>保证电流相同时，应把两个规格不同的灯泡</a:t>
            </a:r>
            <a:r>
              <a:rPr lang="zh-CN" altLang="en-US" sz="2000" b="1" dirty="0">
                <a:solidFill>
                  <a:srgbClr val="66FF33"/>
                </a:solidFill>
                <a:latin typeface="楷体" pitchFamily="49" charset="-122"/>
                <a:ea typeface="楷体" pitchFamily="49" charset="-122"/>
              </a:rPr>
              <a:t>串联</a:t>
            </a:r>
            <a:r>
              <a:rPr lang="zh-CN" altLang="en-US" sz="2000" b="1" dirty="0">
                <a:solidFill>
                  <a:srgbClr val="FF3399"/>
                </a:solidFill>
                <a:latin typeface="楷体" pitchFamily="49" charset="-122"/>
                <a:ea typeface="楷体" pitchFamily="49" charset="-122"/>
              </a:rPr>
              <a:t>在电路中，观察比较灯泡两端的电压和灯泡的亮度。</a:t>
            </a:r>
          </a:p>
          <a:p>
            <a:pPr>
              <a:spcBef>
                <a:spcPct val="50000"/>
              </a:spcBef>
            </a:pPr>
            <a:endParaRPr lang="en-US" altLang="zh-CN" sz="2000" dirty="0">
              <a:solidFill>
                <a:srgbClr val="6666FF"/>
              </a:solidFill>
            </a:endParaRP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827088" y="5734050"/>
            <a:ext cx="792162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3300"/>
                </a:solidFill>
              </a:rPr>
              <a:t>进行实验：</a:t>
            </a:r>
            <a:r>
              <a:rPr lang="zh-CN" altLang="en-US" sz="2400" b="1" dirty="0">
                <a:solidFill>
                  <a:srgbClr val="990099"/>
                </a:solidFill>
                <a:latin typeface="楷体" pitchFamily="49" charset="-122"/>
                <a:ea typeface="楷体" pitchFamily="49" charset="-122"/>
              </a:rPr>
              <a:t>各组同学请按电路图连接好电路，并把你们收集到的数据和观察到的现象记录在表格中。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3635896" y="4221088"/>
            <a:ext cx="0" cy="1224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5076056" y="4221088"/>
            <a:ext cx="0" cy="1224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6516216" y="4221088"/>
            <a:ext cx="0" cy="6480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6516216" y="4221088"/>
            <a:ext cx="216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6948264" y="4221088"/>
            <a:ext cx="216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7452320" y="4221088"/>
            <a:ext cx="2160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blinds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9" grpId="0"/>
      <p:bldP spid="34839" grpId="1"/>
      <p:bldP spid="34840" grpId="0"/>
      <p:bldP spid="34841" grpId="0"/>
      <p:bldP spid="348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14325" y="642938"/>
            <a:ext cx="7042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600">
                <a:solidFill>
                  <a:srgbClr val="FF9933"/>
                </a:solidFill>
                <a:ea typeface="华文琥珀" pitchFamily="2" charset="-122"/>
              </a:rPr>
              <a:t>探究灯泡的电功率跟哪些因素有关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95288" y="1341438"/>
            <a:ext cx="2232025" cy="528637"/>
          </a:xfrm>
          <a:prstGeom prst="rect">
            <a:avLst/>
          </a:prstGeom>
          <a:solidFill>
            <a:srgbClr val="FFFF5D">
              <a:alpha val="25999"/>
            </a:srgbClr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分析与论证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19113" y="1916113"/>
            <a:ext cx="3041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上面的实验表明：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79388" y="2444695"/>
            <a:ext cx="871309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       </a:t>
            </a:r>
            <a:r>
              <a:rPr lang="zh-CN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电功率的大小跟加在用电器两端的电</a:t>
            </a:r>
            <a:r>
              <a:rPr lang="zh-CN" alt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压</a:t>
            </a:r>
            <a:r>
              <a:rPr lang="en-US" altLang="zh-CN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,</a:t>
            </a:r>
            <a:r>
              <a:rPr lang="zh-CN" alt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通</a:t>
            </a:r>
            <a:r>
              <a:rPr lang="zh-CN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过用电器的电流有关，在电压相等时，电流越大，电功率就</a:t>
            </a:r>
            <a:r>
              <a:rPr lang="zh-CN" altLang="en-U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越大</a:t>
            </a:r>
            <a:r>
              <a:rPr lang="zh-CN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；电功率跟</a:t>
            </a:r>
            <a:r>
              <a:rPr lang="zh-CN" alt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用电器两</a:t>
            </a:r>
            <a:r>
              <a:rPr lang="zh-CN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端的电压有关，在电流相等时，电压越高，电功率就</a:t>
            </a:r>
            <a:r>
              <a:rPr lang="zh-CN" altLang="en-U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越</a:t>
            </a:r>
            <a:r>
              <a:rPr lang="zh-CN" altLang="en-US" sz="24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大。</a:t>
            </a:r>
            <a:endParaRPr lang="zh-CN" altLang="en-US" sz="2400" b="1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  <a:cs typeface="宋体" panose="02010600030101010101" pitchFamily="2" charset="-122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22238" y="4005064"/>
            <a:ext cx="3041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精确的实验表明：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023938" y="4581128"/>
            <a:ext cx="6327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电功率等于电压</a:t>
            </a:r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U</a:t>
            </a: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与电流</a:t>
            </a:r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黑体" panose="02010609060101010101" pitchFamily="49" charset="-122"/>
                <a:cs typeface="Tahoma" panose="020B0604030504040204" pitchFamily="34" charset="0"/>
              </a:rPr>
              <a:t>I</a:t>
            </a: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的乘积，即：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436068" y="5085184"/>
            <a:ext cx="169629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4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P=U</a:t>
            </a:r>
            <a:r>
              <a:rPr lang="en-US" altLang="zh-CN" sz="4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黑体" panose="02010609060101010101" pitchFamily="49" charset="-122"/>
                <a:cs typeface="Tahoma" panose="020B0604030504040204" pitchFamily="34" charset="0"/>
              </a:rPr>
              <a:t>I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615655" y="5085184"/>
            <a:ext cx="376465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单位： </a:t>
            </a:r>
            <a:r>
              <a:rPr lang="en-US" altLang="zh-CN" sz="32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U——V</a:t>
            </a:r>
          </a:p>
          <a:p>
            <a:r>
              <a:rPr lang="en-US" altLang="zh-CN" sz="32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            </a:t>
            </a:r>
            <a:r>
              <a:rPr lang="en-US" altLang="zh-C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ea typeface="黑体" panose="02010609060101010101" pitchFamily="49" charset="-122"/>
                <a:cs typeface="Tahoma" panose="020B0604030504040204" pitchFamily="34" charset="0"/>
              </a:rPr>
              <a:t>I</a:t>
            </a:r>
            <a:r>
              <a:rPr lang="en-US" altLang="zh-CN" sz="32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—— A</a:t>
            </a:r>
          </a:p>
          <a:p>
            <a:r>
              <a:rPr lang="en-US" altLang="zh-CN" sz="32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            P——W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00"/>
                            </p:stCondLst>
                            <p:childTnLst>
                              <p:par>
                                <p:cTn id="3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8" grpId="0"/>
      <p:bldP spid="16390" grpId="0"/>
      <p:bldP spid="16391" grpId="0"/>
      <p:bldP spid="16392" grpId="0"/>
      <p:bldP spid="1639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611188" y="620713"/>
            <a:ext cx="43195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54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功率的公式：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971550" y="2276475"/>
            <a:ext cx="3313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zh-CN" sz="2800" b="1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042988" y="1916113"/>
            <a:ext cx="381793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P=</a:t>
            </a:r>
            <a:r>
              <a:rPr lang="en-US" altLang="zh-CN" sz="6000" b="1" i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W</a:t>
            </a:r>
            <a:r>
              <a:rPr lang="en-US" altLang="zh-CN" sz="6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/t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1116013" y="3860800"/>
            <a:ext cx="33115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P=U I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V="1">
            <a:off x="3348038" y="3860800"/>
            <a:ext cx="1655762" cy="5048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3419475" y="4508500"/>
            <a:ext cx="1584325" cy="28733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V="1">
            <a:off x="3563938" y="1989138"/>
            <a:ext cx="1368425" cy="3603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>
            <a:off x="3492500" y="2492375"/>
            <a:ext cx="1511300" cy="50323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5003800" y="1557338"/>
            <a:ext cx="20891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762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W</a:t>
            </a:r>
            <a:r>
              <a:rPr lang="en-US" altLang="zh-CN" sz="4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=Pt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5003800" y="2565400"/>
            <a:ext cx="20161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762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t=</a:t>
            </a:r>
            <a:r>
              <a:rPr lang="zh-CN" altLang="en-US" sz="4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  <a:cs typeface="宋体" panose="02010600030101010101" pitchFamily="2" charset="-122"/>
              </a:rPr>
              <a:t>Ｗ</a:t>
            </a:r>
            <a:r>
              <a:rPr lang="en-US" altLang="zh-CN" sz="4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/P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5076825" y="3429000"/>
            <a:ext cx="216058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762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U=p/I</a:t>
            </a: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5003800" y="4365625"/>
            <a:ext cx="20891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762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I=P/U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7596336" y="1413073"/>
            <a:ext cx="923330" cy="604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762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dirty="0">
                <a:ea typeface="黑体" panose="02010609060101010101" pitchFamily="49" charset="-122"/>
                <a:cs typeface="宋体" panose="02010600030101010101" pitchFamily="2" charset="-122"/>
              </a:rPr>
              <a:t>注意单位的统一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/>
      <p:bldP spid="33799" grpId="0"/>
      <p:bldP spid="33800" grpId="0" animBg="1"/>
      <p:bldP spid="33801" grpId="0" animBg="1"/>
      <p:bldP spid="33802" grpId="0" animBg="1"/>
      <p:bldP spid="33803" grpId="0" animBg="1"/>
      <p:bldP spid="33804" grpId="0"/>
      <p:bldP spid="33805" grpId="0"/>
      <p:bldP spid="33806" grpId="0"/>
      <p:bldP spid="33807" grpId="0"/>
      <p:bldP spid="3380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979712" y="551582"/>
            <a:ext cx="547196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比一比 对于家中用电器的功率，哪位同学知道的更多？</a:t>
            </a:r>
          </a:p>
        </p:txBody>
      </p:sp>
      <p:pic>
        <p:nvPicPr>
          <p:cNvPr id="27652" name="Picture 4" descr="u=2994034538,1269213731&amp;fm=0&amp;gp=2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2349500"/>
            <a:ext cx="1728788" cy="1554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653" name="Picture 5" descr="u=3563083097,2153551067&amp;fm=0&amp;gp=-2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775" y="2133600"/>
            <a:ext cx="1512888" cy="259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654" name="Picture 6" descr="u=2019155101,2742733466&amp;fm=0&amp;gp=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32363" y="2636838"/>
            <a:ext cx="1728787" cy="14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655" name="Picture 7" descr="u=541875731,2634303241&amp;fm=0&amp;gp=3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388" y="2349500"/>
            <a:ext cx="1282700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611188" y="4724400"/>
            <a:ext cx="15128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zh-CN"/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2843213" y="5084763"/>
            <a:ext cx="1728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990099"/>
                </a:solidFill>
              </a:rPr>
              <a:t>大约</a:t>
            </a:r>
            <a:r>
              <a:rPr lang="en-US" altLang="zh-CN" sz="2000" b="1">
                <a:solidFill>
                  <a:srgbClr val="990099"/>
                </a:solidFill>
              </a:rPr>
              <a:t>200w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7308850" y="5157788"/>
            <a:ext cx="1835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>
                <a:solidFill>
                  <a:srgbClr val="990099"/>
                </a:solidFill>
              </a:rPr>
              <a:t>200w</a:t>
            </a:r>
            <a:r>
              <a:rPr lang="zh-CN" altLang="en-US" sz="2000" b="1">
                <a:solidFill>
                  <a:srgbClr val="990099"/>
                </a:solidFill>
              </a:rPr>
              <a:t>左右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5003800" y="5157788"/>
            <a:ext cx="1368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990099"/>
                </a:solidFill>
              </a:rPr>
              <a:t>大约</a:t>
            </a:r>
            <a:r>
              <a:rPr lang="en-US" altLang="zh-CN" sz="2000" b="1">
                <a:solidFill>
                  <a:srgbClr val="990099"/>
                </a:solidFill>
              </a:rPr>
              <a:t>180w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11188" y="5084763"/>
            <a:ext cx="2663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990099"/>
                </a:solidFill>
              </a:rPr>
              <a:t>大约</a:t>
            </a:r>
            <a:r>
              <a:rPr lang="en-US" altLang="zh-CN" sz="2000" b="1">
                <a:solidFill>
                  <a:srgbClr val="990099"/>
                </a:solidFill>
              </a:rPr>
              <a:t>1300w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  <p:bldP spid="27657" grpId="0"/>
      <p:bldP spid="27658" grpId="0"/>
      <p:bldP spid="27659" grpId="0"/>
      <p:bldP spid="2766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14325" y="642938"/>
            <a:ext cx="3384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600">
                <a:solidFill>
                  <a:srgbClr val="0000FF"/>
                </a:solidFill>
                <a:ea typeface="华文琥珀" pitchFamily="2" charset="-122"/>
              </a:rPr>
              <a:t>自我评价与作业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03213" y="1381125"/>
            <a:ext cx="86233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 dirty="0">
                <a:latin typeface="宋体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 b="1" dirty="0">
                <a:latin typeface="宋体" pitchFamily="2" charset="-122"/>
                <a:cs typeface="宋体" panose="02010600030101010101" pitchFamily="2" charset="-122"/>
              </a:rPr>
              <a:t>、某教室里安装有</a:t>
            </a:r>
            <a:r>
              <a:rPr lang="en-US" altLang="zh-CN" sz="2800" b="1" dirty="0">
                <a:latin typeface="宋体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800" b="1" dirty="0">
                <a:latin typeface="宋体" pitchFamily="2" charset="-122"/>
                <a:cs typeface="宋体" panose="02010600030101010101" pitchFamily="2" charset="-122"/>
              </a:rPr>
              <a:t>盏</a:t>
            </a:r>
            <a:r>
              <a:rPr lang="en-US" altLang="zh-CN" sz="2800" b="1" dirty="0">
                <a:latin typeface="宋体" pitchFamily="2" charset="-122"/>
                <a:cs typeface="宋体" panose="02010600030101010101" pitchFamily="2" charset="-122"/>
              </a:rPr>
              <a:t>40W</a:t>
            </a:r>
            <a:r>
              <a:rPr lang="zh-CN" altLang="en-US" sz="2800" b="1" dirty="0">
                <a:latin typeface="宋体" pitchFamily="2" charset="-122"/>
                <a:cs typeface="宋体" panose="02010600030101010101" pitchFamily="2" charset="-122"/>
              </a:rPr>
              <a:t>的日光灯，这</a:t>
            </a:r>
            <a:r>
              <a:rPr lang="en-US" altLang="zh-CN" sz="2800" b="1" dirty="0">
                <a:latin typeface="宋体" pitchFamily="2" charset="-122"/>
                <a:cs typeface="宋体" panose="02010600030101010101" pitchFamily="2" charset="-122"/>
              </a:rPr>
              <a:t>8</a:t>
            </a:r>
            <a:r>
              <a:rPr lang="zh-CN" altLang="en-US" sz="2800" b="1" dirty="0">
                <a:latin typeface="宋体" pitchFamily="2" charset="-122"/>
                <a:cs typeface="宋体" panose="02010600030101010101" pitchFamily="2" charset="-122"/>
              </a:rPr>
              <a:t>盏日光灯在</a:t>
            </a:r>
          </a:p>
          <a:p>
            <a:r>
              <a:rPr lang="zh-CN" altLang="en-US" sz="2800" b="1" dirty="0">
                <a:latin typeface="宋体" pitchFamily="2" charset="-122"/>
                <a:cs typeface="宋体" panose="02010600030101010101" pitchFamily="2" charset="-122"/>
              </a:rPr>
              <a:t>     </a:t>
            </a:r>
            <a:r>
              <a:rPr lang="en-US" altLang="zh-CN" sz="2800" b="1" dirty="0">
                <a:latin typeface="宋体" pitchFamily="2" charset="-122"/>
                <a:cs typeface="宋体" panose="02010600030101010101" pitchFamily="2" charset="-122"/>
              </a:rPr>
              <a:t>2h</a:t>
            </a:r>
            <a:r>
              <a:rPr lang="zh-CN" altLang="en-US" sz="2800" b="1" dirty="0">
                <a:latin typeface="宋体" pitchFamily="2" charset="-122"/>
                <a:cs typeface="宋体" panose="02010600030101010101" pitchFamily="2" charset="-122"/>
              </a:rPr>
              <a:t>内消耗的电能是多少焦？多少千瓦</a:t>
            </a:r>
            <a:r>
              <a:rPr lang="en-US" altLang="zh-CN" sz="2800" b="1" dirty="0">
                <a:latin typeface="宋体" pitchFamily="2" charset="-122"/>
                <a:cs typeface="宋体" panose="02010600030101010101" pitchFamily="2" charset="-122"/>
              </a:rPr>
              <a:t>·</a:t>
            </a:r>
            <a:r>
              <a:rPr lang="zh-CN" altLang="en-US" sz="2800" b="1" dirty="0">
                <a:latin typeface="宋体" pitchFamily="2" charset="-122"/>
                <a:cs typeface="宋体" panose="02010600030101010101" pitchFamily="2" charset="-122"/>
              </a:rPr>
              <a:t>时？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49139" y="2621856"/>
            <a:ext cx="898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解：</a:t>
            </a:r>
          </a:p>
        </p:txBody>
      </p:sp>
      <p:grpSp>
        <p:nvGrpSpPr>
          <p:cNvPr id="17417" name="Group 9"/>
          <p:cNvGrpSpPr/>
          <p:nvPr/>
        </p:nvGrpSpPr>
        <p:grpSpPr bwMode="auto">
          <a:xfrm>
            <a:off x="1619250" y="2420938"/>
            <a:ext cx="3127375" cy="939800"/>
            <a:chOff x="839" y="1840"/>
            <a:chExt cx="1970" cy="592"/>
          </a:xfrm>
        </p:grpSpPr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839" y="1923"/>
              <a:ext cx="3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CN" alt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ea typeface="黑体" panose="02010609060101010101" pitchFamily="49" charset="-122"/>
                  <a:cs typeface="宋体" panose="02010600030101010101" pitchFamily="2" charset="-122"/>
                </a:rPr>
                <a:t>由</a:t>
              </a:r>
            </a:p>
          </p:txBody>
        </p:sp>
        <p:graphicFrame>
          <p:nvGraphicFramePr>
            <p:cNvPr id="17414" name="Object 6"/>
            <p:cNvGraphicFramePr>
              <a:graphicFrameLocks noChangeAspect="1"/>
            </p:cNvGraphicFramePr>
            <p:nvPr/>
          </p:nvGraphicFramePr>
          <p:xfrm>
            <a:off x="1260" y="1840"/>
            <a:ext cx="688" cy="592"/>
          </p:xfrm>
          <a:graphic>
            <a:graphicData uri="http://schemas.openxmlformats.org/presentationml/2006/ole">
              <p:oleObj spid="_x0000_s34823" name="公式" r:id="rId3" imgW="457002" imgH="393529" progId="Equation.3">
                <p:embed/>
              </p:oleObj>
            </a:graphicData>
          </a:graphic>
        </p:graphicFrame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2018" y="1946"/>
              <a:ext cx="79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CN" alt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  <a:ea typeface="黑体" panose="02010609060101010101" pitchFamily="49" charset="-122"/>
                  <a:cs typeface="宋体" panose="02010600030101010101" pitchFamily="2" charset="-122"/>
                </a:rPr>
                <a:t>可得：</a:t>
              </a:r>
            </a:p>
          </p:txBody>
        </p:sp>
      </p:grp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1259632" y="3356992"/>
          <a:ext cx="5976664" cy="1152128"/>
        </p:xfrm>
        <a:graphic>
          <a:graphicData uri="http://schemas.openxmlformats.org/presentationml/2006/ole">
            <p:oleObj spid="_x0000_s34824" name="Microsoft 公式 3.0" r:id="rId4" imgW="1802618" imgH="406224" progId="Equation.3">
              <p:embed/>
            </p:oleObj>
          </a:graphicData>
        </a:graphic>
      </p:graphicFrame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611188" y="5373688"/>
            <a:ext cx="784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答</a:t>
            </a:r>
            <a:r>
              <a:rPr lang="zh-CN" alt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：。。。。。。。。</a:t>
            </a:r>
            <a:endParaRPr lang="zh-CN" alt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/>
      <p:bldP spid="17412" grpId="0"/>
      <p:bldP spid="174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491880" y="1142256"/>
            <a:ext cx="4536504" cy="990600"/>
          </a:xfrm>
        </p:spPr>
        <p:txBody>
          <a:bodyPr/>
          <a:lstStyle/>
          <a:p>
            <a:pPr algn="l"/>
            <a:r>
              <a:rPr lang="zh-CN" altLang="en-US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学习目</a:t>
            </a:r>
            <a:r>
              <a:rPr lang="zh-CN" altLang="en-US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标</a:t>
            </a:r>
          </a:p>
        </p:txBody>
      </p:sp>
      <p:sp>
        <p:nvSpPr>
          <p:cNvPr id="1228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619672" y="2636912"/>
            <a:ext cx="6480720" cy="18002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1.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结合实例理解电功率，知道电功率单位。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400" dirty="0">
                <a:latin typeface="楷体" pitchFamily="49" charset="-122"/>
                <a:ea typeface="楷体" pitchFamily="49" charset="-122"/>
              </a:rPr>
              <a:t>2.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知道电功率与电流、电压关系，会应用公式进行简单计算。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899592" y="1772816"/>
            <a:ext cx="7560840" cy="4154984"/>
            <a:chOff x="899592" y="1772816"/>
            <a:chExt cx="7560840" cy="4154984"/>
          </a:xfrm>
        </p:grpSpPr>
        <p:sp>
          <p:nvSpPr>
            <p:cNvPr id="110596" name="Rectangle 4"/>
            <p:cNvSpPr>
              <a:spLocks noChangeArrowheads="1"/>
            </p:cNvSpPr>
            <p:nvPr/>
          </p:nvSpPr>
          <p:spPr bwMode="auto">
            <a:xfrm>
              <a:off x="899592" y="1772816"/>
              <a:ext cx="7560840" cy="41549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762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kumimoji="1" lang="en-US" altLang="zh-CN" sz="24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   ⑴</a:t>
              </a:r>
              <a:r>
                <a:rPr kumimoji="1" lang="zh-CN" altLang="en-US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解：已知：</a:t>
              </a:r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U=220V       I=1.5A </a:t>
              </a:r>
            </a:p>
            <a:p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       W=2.2kWh=2.2×3.6×106 J </a:t>
              </a:r>
              <a:r>
                <a:rPr kumimoji="1" lang="zh-CN" altLang="en-US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　　　　</a:t>
              </a:r>
            </a:p>
            <a:p>
              <a:r>
                <a:rPr kumimoji="1" lang="zh-CN" altLang="en-US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　　　　　　</a:t>
              </a:r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=7.92×106J</a:t>
              </a:r>
            </a:p>
            <a:p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   </a:t>
              </a:r>
            </a:p>
            <a:p>
              <a:r>
                <a:rPr kumimoji="1" lang="en-US" altLang="zh-CN" sz="2400" b="1" dirty="0" smtClean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    </a:t>
              </a:r>
              <a:r>
                <a:rPr kumimoji="1" lang="zh-CN" altLang="en-US" sz="2400" b="1" dirty="0" smtClean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根</a:t>
              </a:r>
              <a:r>
                <a:rPr kumimoji="1" lang="zh-CN" altLang="en-US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据电功公式 </a:t>
              </a:r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W=</a:t>
              </a:r>
              <a:r>
                <a:rPr kumimoji="1" lang="en-US" altLang="zh-CN" sz="2400" b="1" dirty="0" err="1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UIt</a:t>
              </a:r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 </a:t>
              </a:r>
              <a:r>
                <a:rPr kumimoji="1" lang="zh-CN" altLang="en-US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可到</a:t>
              </a:r>
            </a:p>
            <a:p>
              <a:endParaRPr kumimoji="1" lang="zh-CN" altLang="en-US" sz="24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endParaRPr kumimoji="1" lang="zh-CN" altLang="en-US" sz="24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endParaRPr kumimoji="1" lang="en-US" altLang="zh-CN" sz="24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r>
                <a:rPr kumimoji="1" lang="zh-CN" altLang="en-US" sz="2400" b="1" dirty="0" smtClean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    所</a:t>
              </a:r>
              <a:r>
                <a:rPr kumimoji="1" lang="zh-CN" altLang="en-US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以，该电热器需要在</a:t>
              </a:r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220V</a:t>
              </a:r>
              <a:r>
                <a:rPr kumimoji="1" lang="zh-CN" altLang="en-US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条件下通电约</a:t>
              </a:r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6.67h</a:t>
              </a:r>
              <a:r>
                <a:rPr kumimoji="1" lang="zh-CN" altLang="en-US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，才会消耗</a:t>
              </a:r>
              <a:r>
                <a:rPr kumimoji="1" lang="en-US" altLang="zh-CN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2.2kWh</a:t>
              </a:r>
              <a:r>
                <a:rPr kumimoji="1" lang="zh-CN" altLang="en-US" sz="24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的电能。</a:t>
              </a:r>
            </a:p>
          </p:txBody>
        </p:sp>
        <p:graphicFrame>
          <p:nvGraphicFramePr>
            <p:cNvPr id="110597" name="Object 5"/>
            <p:cNvGraphicFramePr>
              <a:graphicFrameLocks noGrp="1" noChangeAspect="1"/>
            </p:cNvGraphicFramePr>
            <p:nvPr>
              <p:ph idx="1"/>
            </p:nvPr>
          </p:nvGraphicFramePr>
          <p:xfrm>
            <a:off x="2176463" y="4221163"/>
            <a:ext cx="4411662" cy="647700"/>
          </p:xfrm>
          <a:graphic>
            <a:graphicData uri="http://schemas.openxmlformats.org/presentationml/2006/ole">
              <p:oleObj spid="_x0000_s110607" name="BMP 图像" r:id="rId3" imgW="3761905" imgH="552527" progId="PBrush">
                <p:embed/>
              </p:oleObj>
            </a:graphicData>
          </a:graphic>
        </p:graphicFrame>
      </p:grp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7544" y="692696"/>
            <a:ext cx="838842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dirty="0">
                <a:latin typeface="宋体" pitchFamily="2" charset="-122"/>
              </a:rPr>
              <a:t>⑴</a:t>
            </a:r>
            <a:r>
              <a:rPr kumimoji="1" lang="zh-CN" altLang="en-US" sz="2400" dirty="0">
                <a:latin typeface="宋体" pitchFamily="2" charset="-122"/>
              </a:rPr>
              <a:t>一只电热器，当它两端的电压为</a:t>
            </a:r>
            <a:r>
              <a:rPr kumimoji="1" lang="en-US" altLang="zh-CN" sz="2400" dirty="0">
                <a:latin typeface="宋体" pitchFamily="2" charset="-122"/>
              </a:rPr>
              <a:t>220V</a:t>
            </a:r>
            <a:r>
              <a:rPr kumimoji="1" lang="zh-CN" altLang="en-US" sz="2400" dirty="0">
                <a:latin typeface="宋体" pitchFamily="2" charset="-122"/>
              </a:rPr>
              <a:t>时，通过它的电流为</a:t>
            </a:r>
            <a:r>
              <a:rPr kumimoji="1" lang="en-US" altLang="zh-CN" sz="2400" dirty="0">
                <a:latin typeface="宋体" pitchFamily="2" charset="-122"/>
              </a:rPr>
              <a:t>1.5A</a:t>
            </a:r>
            <a:r>
              <a:rPr kumimoji="1" lang="zh-CN" altLang="en-US" sz="2400" dirty="0">
                <a:latin typeface="宋体" pitchFamily="2" charset="-122"/>
              </a:rPr>
              <a:t>，问需通电多长时间，才可消耗</a:t>
            </a:r>
            <a:r>
              <a:rPr kumimoji="1" lang="en-US" altLang="zh-CN" sz="2400" dirty="0">
                <a:latin typeface="宋体" pitchFamily="2" charset="-122"/>
              </a:rPr>
              <a:t>2.2kwh</a:t>
            </a:r>
            <a:r>
              <a:rPr kumimoji="1" lang="zh-CN" altLang="en-US" sz="2400" dirty="0">
                <a:latin typeface="宋体" pitchFamily="2" charset="-122"/>
              </a:rPr>
              <a:t>的电能</a:t>
            </a:r>
            <a:r>
              <a:rPr kumimoji="1" lang="en-US" altLang="zh-CN" sz="2400" dirty="0">
                <a:latin typeface="宋体" pitchFamily="2" charset="-122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981075" y="1989995"/>
            <a:ext cx="7911405" cy="4391755"/>
            <a:chOff x="981075" y="1989995"/>
            <a:chExt cx="7911405" cy="4391755"/>
          </a:xfrm>
        </p:grpSpPr>
        <p:sp>
          <p:nvSpPr>
            <p:cNvPr id="112644" name="Rectangle 4"/>
            <p:cNvSpPr>
              <a:spLocks noChangeArrowheads="1"/>
            </p:cNvSpPr>
            <p:nvPr/>
          </p:nvSpPr>
          <p:spPr bwMode="auto">
            <a:xfrm>
              <a:off x="1260648" y="1989995"/>
              <a:ext cx="7631832" cy="42473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762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kumimoji="1" lang="zh-CN" altLang="en-US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解：已知：</a:t>
              </a:r>
              <a:r>
                <a:rPr kumimoji="1" lang="en-US" altLang="zh-CN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U</a:t>
              </a:r>
              <a:r>
                <a:rPr kumimoji="1" lang="zh-CN" altLang="en-US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额</a:t>
              </a:r>
              <a:r>
                <a:rPr kumimoji="1" lang="en-US" altLang="zh-CN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=220V         t=4min=4×60 S =240 S</a:t>
              </a:r>
            </a:p>
            <a:p>
              <a:endParaRPr kumimoji="1" lang="en-US" altLang="zh-CN" sz="20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r>
                <a:rPr kumimoji="1" lang="en-US" altLang="zh-CN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   </a:t>
              </a:r>
              <a:r>
                <a:rPr kumimoji="1" lang="zh-CN" altLang="en-US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电能表转盘转动</a:t>
              </a:r>
              <a:r>
                <a:rPr kumimoji="1" lang="en-US" altLang="zh-CN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55r</a:t>
              </a:r>
            </a:p>
            <a:p>
              <a:r>
                <a:rPr kumimoji="1" lang="en-US" altLang="zh-CN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   </a:t>
              </a:r>
              <a:r>
                <a:rPr kumimoji="1" lang="zh-CN" altLang="en-US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电能表转动</a:t>
              </a:r>
              <a:r>
                <a:rPr kumimoji="1" lang="en-US" altLang="zh-CN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1</a:t>
              </a:r>
              <a:r>
                <a:rPr kumimoji="1" lang="zh-CN" altLang="en-US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周表明此用电器消耗的电能为：</a:t>
              </a:r>
            </a:p>
            <a:p>
              <a:endParaRPr kumimoji="1" lang="zh-CN" altLang="en-US" sz="20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r>
                <a:rPr kumimoji="1" lang="zh-CN" altLang="en-US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  </a:t>
              </a:r>
              <a:endParaRPr kumimoji="1" lang="en-US" altLang="zh-CN" sz="2000" b="1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r>
                <a:rPr kumimoji="1" lang="zh-CN" altLang="en-US" sz="2000" b="1" dirty="0" smtClean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电</a:t>
              </a:r>
              <a:r>
                <a:rPr kumimoji="1" lang="zh-CN" altLang="en-US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能表转动</a:t>
              </a:r>
              <a:r>
                <a:rPr kumimoji="1" lang="en-US" altLang="zh-CN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55</a:t>
              </a:r>
              <a:r>
                <a:rPr kumimoji="1" lang="zh-CN" altLang="en-US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周表明此用电器消耗的电能为：</a:t>
              </a:r>
            </a:p>
            <a:p>
              <a:endParaRPr kumimoji="1" lang="zh-CN" altLang="en-US" sz="20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endParaRPr kumimoji="1" lang="zh-CN" altLang="en-US" sz="20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endParaRPr kumimoji="1" lang="zh-CN" altLang="en-US" sz="20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endParaRPr kumimoji="1" lang="zh-CN" altLang="en-US" sz="20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  <a:p>
              <a:r>
                <a:rPr kumimoji="1" lang="zh-CN" altLang="en-US" sz="2000" b="1" dirty="0" smtClean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∴</a:t>
              </a:r>
              <a:r>
                <a:rPr kumimoji="1" lang="zh-CN" altLang="en-US" sz="2000" b="1" dirty="0">
                  <a:solidFill>
                    <a:srgbClr val="0000FF"/>
                  </a:solidFill>
                  <a:latin typeface="楷体" pitchFamily="49" charset="-122"/>
                  <a:ea typeface="楷体" pitchFamily="49" charset="-122"/>
                </a:rPr>
                <a:t>用电器中的电流为</a:t>
              </a:r>
            </a:p>
            <a:p>
              <a:pPr>
                <a:spcBef>
                  <a:spcPct val="50000"/>
                </a:spcBef>
              </a:pPr>
              <a:endParaRPr kumimoji="1" lang="en-US" altLang="zh-CN" sz="2000" b="1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endParaRPr>
            </a:p>
          </p:txBody>
        </p:sp>
        <p:graphicFrame>
          <p:nvGraphicFramePr>
            <p:cNvPr id="112645" name="Object 5"/>
            <p:cNvGraphicFramePr>
              <a:graphicFrameLocks noGrp="1" noChangeAspect="1"/>
            </p:cNvGraphicFramePr>
            <p:nvPr>
              <p:ph sz="half" idx="1"/>
            </p:nvPr>
          </p:nvGraphicFramePr>
          <p:xfrm>
            <a:off x="981075" y="3544888"/>
            <a:ext cx="3257550" cy="609600"/>
          </p:xfrm>
          <a:graphic>
            <a:graphicData uri="http://schemas.openxmlformats.org/presentationml/2006/ole">
              <p:oleObj spid="_x0000_s114698" name="BMP 图像" r:id="rId3" imgW="3258005" imgH="609524" progId="PBrush">
                <p:embed/>
              </p:oleObj>
            </a:graphicData>
          </a:graphic>
        </p:graphicFrame>
        <p:graphicFrame>
          <p:nvGraphicFramePr>
            <p:cNvPr id="112647" name="Object 7"/>
            <p:cNvGraphicFramePr>
              <a:graphicFrameLocks noGrp="1" noChangeAspect="1"/>
            </p:cNvGraphicFramePr>
            <p:nvPr>
              <p:ph sz="quarter" idx="2"/>
            </p:nvPr>
          </p:nvGraphicFramePr>
          <p:xfrm>
            <a:off x="2286000" y="3408363"/>
            <a:ext cx="2790825" cy="381000"/>
          </p:xfrm>
          <a:graphic>
            <a:graphicData uri="http://schemas.openxmlformats.org/presentationml/2006/ole">
              <p:oleObj spid="_x0000_s114699" name="BMP 图像" r:id="rId4" imgW="2790476" imgH="380852" progId="PBrush">
                <p:embed/>
              </p:oleObj>
            </a:graphicData>
          </a:graphic>
        </p:graphicFrame>
        <p:graphicFrame>
          <p:nvGraphicFramePr>
            <p:cNvPr id="112650" name="Object 10"/>
            <p:cNvGraphicFramePr>
              <a:graphicFrameLocks noGrp="1" noChangeAspect="1"/>
            </p:cNvGraphicFramePr>
            <p:nvPr>
              <p:ph sz="quarter" idx="3"/>
            </p:nvPr>
          </p:nvGraphicFramePr>
          <p:xfrm>
            <a:off x="2425700" y="5838825"/>
            <a:ext cx="2867025" cy="542925"/>
          </p:xfrm>
          <a:graphic>
            <a:graphicData uri="http://schemas.openxmlformats.org/presentationml/2006/ole">
              <p:oleObj spid="_x0000_s114700" name="BMP 图像" r:id="rId5" imgW="2866667" imgH="542857" progId="PBrush">
                <p:embed/>
              </p:oleObj>
            </a:graphicData>
          </a:graphic>
        </p:graphicFrame>
      </p:grp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9224" y="476672"/>
            <a:ext cx="867325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kumimoji="1" lang="en-US" altLang="zh-CN" sz="2400" dirty="0">
                <a:latin typeface="宋体" pitchFamily="2" charset="-122"/>
              </a:rPr>
              <a:t>⑵</a:t>
            </a:r>
            <a:r>
              <a:rPr kumimoji="1" lang="zh-CN" altLang="en-US" sz="2400" dirty="0">
                <a:latin typeface="宋体" pitchFamily="2" charset="-122"/>
              </a:rPr>
              <a:t>一电能表表盘上标明“</a:t>
            </a:r>
            <a:r>
              <a:rPr kumimoji="1" lang="en-US" altLang="zh-CN" sz="2400" dirty="0">
                <a:latin typeface="宋体" pitchFamily="2" charset="-122"/>
              </a:rPr>
              <a:t>1200r/</a:t>
            </a:r>
            <a:r>
              <a:rPr kumimoji="1" lang="zh-CN" altLang="en-US" sz="2400" dirty="0">
                <a:latin typeface="宋体" pitchFamily="2" charset="-122"/>
              </a:rPr>
              <a:t>（</a:t>
            </a:r>
            <a:r>
              <a:rPr kumimoji="1" lang="en-US" altLang="zh-CN" sz="2400" dirty="0">
                <a:latin typeface="宋体" pitchFamily="2" charset="-122"/>
              </a:rPr>
              <a:t>kwh</a:t>
            </a:r>
            <a:r>
              <a:rPr kumimoji="1" lang="zh-CN" altLang="en-US" sz="2400" dirty="0">
                <a:latin typeface="宋体" pitchFamily="2" charset="-122"/>
              </a:rPr>
              <a:t>）”，将某用电器单独接在该表上，当用电器工作</a:t>
            </a:r>
            <a:r>
              <a:rPr kumimoji="1" lang="en-US" altLang="zh-CN" sz="2400" dirty="0">
                <a:latin typeface="宋体" pitchFamily="2" charset="-122"/>
              </a:rPr>
              <a:t>4min</a:t>
            </a:r>
            <a:r>
              <a:rPr kumimoji="1" lang="zh-CN" altLang="en-US" sz="2400" dirty="0">
                <a:latin typeface="宋体" pitchFamily="2" charset="-122"/>
              </a:rPr>
              <a:t>后，电能表转盘转过</a:t>
            </a:r>
            <a:r>
              <a:rPr kumimoji="1" lang="en-US" altLang="zh-CN" sz="2400" dirty="0">
                <a:latin typeface="宋体" pitchFamily="2" charset="-122"/>
              </a:rPr>
              <a:t>55r</a:t>
            </a:r>
            <a:r>
              <a:rPr kumimoji="1" lang="zh-CN" altLang="en-US" sz="2400" dirty="0">
                <a:latin typeface="宋体" pitchFamily="2" charset="-122"/>
              </a:rPr>
              <a:t>，若用电器额定电压为</a:t>
            </a:r>
            <a:r>
              <a:rPr kumimoji="1" lang="en-US" altLang="zh-CN" sz="2400" dirty="0">
                <a:latin typeface="宋体" pitchFamily="2" charset="-122"/>
              </a:rPr>
              <a:t>220V</a:t>
            </a:r>
            <a:r>
              <a:rPr kumimoji="1" lang="zh-CN" altLang="en-US" sz="2400" dirty="0">
                <a:latin typeface="宋体" pitchFamily="2" charset="-122"/>
              </a:rPr>
              <a:t>，求通过该用电器的电流。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971351" y="2276872"/>
            <a:ext cx="763309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解：已知：</a:t>
            </a:r>
            <a:r>
              <a:rPr kumimoji="1" lang="en-US" altLang="zh-CN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U=1.5V     </a:t>
            </a:r>
            <a:r>
              <a:rPr kumimoji="1" lang="en-US" altLang="zh-CN" sz="24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I=0.5A </a:t>
            </a:r>
            <a:endParaRPr kumimoji="1" lang="en-US" altLang="zh-CN" sz="2400" dirty="0">
              <a:solidFill>
                <a:srgbClr val="0000FF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kumimoji="1"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　　</a:t>
            </a:r>
            <a:r>
              <a:rPr kumimoji="1" lang="en-US" altLang="zh-CN" sz="24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t=1min=1×60S </a:t>
            </a:r>
            <a:r>
              <a:rPr kumimoji="1" lang="en-US" altLang="zh-CN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= 60S</a:t>
            </a:r>
          </a:p>
          <a:p>
            <a:r>
              <a:rPr kumimoji="1"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　</a:t>
            </a:r>
          </a:p>
          <a:p>
            <a:r>
              <a:rPr kumimoji="1" lang="zh-CN" altLang="en-US" sz="24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电</a:t>
            </a:r>
            <a:r>
              <a:rPr kumimoji="1"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流在</a:t>
            </a:r>
            <a:r>
              <a:rPr kumimoji="1" lang="en-US" altLang="zh-CN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1min</a:t>
            </a:r>
            <a:r>
              <a:rPr kumimoji="1"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内所做的功为：</a:t>
            </a:r>
          </a:p>
          <a:p>
            <a:r>
              <a:rPr kumimoji="1"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   </a:t>
            </a:r>
            <a:r>
              <a:rPr kumimoji="1" lang="en-US" altLang="zh-CN" sz="24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W=</a:t>
            </a:r>
            <a:r>
              <a:rPr kumimoji="1" lang="en-US" altLang="zh-CN" sz="2400" dirty="0" err="1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UIt</a:t>
            </a:r>
            <a:r>
              <a:rPr kumimoji="1" lang="en-US" altLang="zh-CN" sz="24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=1.5V×0.5A×60S</a:t>
            </a:r>
            <a:r>
              <a:rPr kumimoji="1" lang="en-US" altLang="zh-CN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= 45J</a:t>
            </a:r>
          </a:p>
          <a:p>
            <a:r>
              <a:rPr kumimoji="1" lang="zh-CN" altLang="en-US" sz="24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这</a:t>
            </a:r>
            <a:r>
              <a:rPr kumimoji="1"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个过程中电动机所产生的机械能为：</a:t>
            </a:r>
          </a:p>
          <a:p>
            <a:r>
              <a:rPr kumimoji="1" lang="en-US" altLang="zh-CN" sz="2400" dirty="0" smtClean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   E=W </a:t>
            </a:r>
            <a:r>
              <a:rPr kumimoji="1" lang="en-US" altLang="zh-CN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× 60% =45J × 60% =27J</a:t>
            </a:r>
          </a:p>
          <a:p>
            <a:r>
              <a:rPr kumimoji="1" lang="en-US" altLang="zh-CN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    </a:t>
            </a:r>
          </a:p>
          <a:p>
            <a:r>
              <a:rPr kumimoji="1" lang="zh-CN" altLang="en-US" sz="2400" dirty="0">
                <a:solidFill>
                  <a:srgbClr val="0000FF"/>
                </a:solidFill>
                <a:latin typeface="楷体" pitchFamily="49" charset="-122"/>
                <a:ea typeface="楷体" pitchFamily="49" charset="-122"/>
              </a:rPr>
              <a:t>可见，电动机工作时，所消耗的电能将不完全转化为机械能，一般情况下认为，其余的电能将产生内能。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41312" y="716503"/>
            <a:ext cx="855116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dirty="0">
                <a:latin typeface="宋体" pitchFamily="2" charset="-122"/>
              </a:rPr>
              <a:t>⑶</a:t>
            </a:r>
            <a:r>
              <a:rPr kumimoji="1" lang="zh-CN" altLang="en-US" sz="2400" dirty="0">
                <a:latin typeface="宋体" pitchFamily="2" charset="-122"/>
              </a:rPr>
              <a:t>已知带动小风扇的玩具电动机两端所加的电压是</a:t>
            </a:r>
            <a:r>
              <a:rPr kumimoji="1" lang="en-US" altLang="zh-CN" sz="2400" dirty="0">
                <a:latin typeface="宋体" pitchFamily="2" charset="-122"/>
              </a:rPr>
              <a:t>1.5V</a:t>
            </a:r>
            <a:r>
              <a:rPr kumimoji="1" lang="zh-CN" altLang="en-US" sz="2400" dirty="0">
                <a:latin typeface="宋体" pitchFamily="2" charset="-122"/>
              </a:rPr>
              <a:t>，通过电动机的电流是</a:t>
            </a:r>
            <a:r>
              <a:rPr kumimoji="1" lang="en-US" altLang="zh-CN" sz="2400" dirty="0">
                <a:latin typeface="宋体" pitchFamily="2" charset="-122"/>
              </a:rPr>
              <a:t>0.5A</a:t>
            </a:r>
            <a:r>
              <a:rPr kumimoji="1" lang="zh-CN" altLang="en-US" sz="2400" dirty="0">
                <a:latin typeface="宋体" pitchFamily="2" charset="-122"/>
              </a:rPr>
              <a:t>．如果所耗电能的</a:t>
            </a:r>
            <a:r>
              <a:rPr kumimoji="1" lang="en-US" altLang="zh-CN" sz="2400" dirty="0">
                <a:latin typeface="宋体" pitchFamily="2" charset="-122"/>
              </a:rPr>
              <a:t>60</a:t>
            </a:r>
            <a:r>
              <a:rPr kumimoji="1" lang="zh-CN" altLang="en-US" sz="2400" dirty="0">
                <a:latin typeface="宋体" pitchFamily="2" charset="-122"/>
              </a:rPr>
              <a:t>％转变为叶轮转动的机械能，则通电</a:t>
            </a:r>
            <a:r>
              <a:rPr kumimoji="1" lang="en-US" altLang="zh-CN" sz="2400" dirty="0">
                <a:latin typeface="宋体" pitchFamily="2" charset="-122"/>
              </a:rPr>
              <a:t>1min</a:t>
            </a:r>
            <a:r>
              <a:rPr kumimoji="1" lang="zh-CN" altLang="en-US" sz="2400" dirty="0">
                <a:latin typeface="宋体" pitchFamily="2" charset="-122"/>
              </a:rPr>
              <a:t>可获得多少机械能</a:t>
            </a:r>
            <a:r>
              <a:rPr kumimoji="1" lang="en-US" altLang="zh-CN" sz="2400" dirty="0">
                <a:latin typeface="宋体" pitchFamily="2" charset="-122"/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/>
      <p:bldP spid="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419475" y="765175"/>
            <a:ext cx="2808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zh-CN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971822" y="1196752"/>
            <a:ext cx="6840538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en-US" sz="2800" b="1" dirty="0">
                <a:solidFill>
                  <a:srgbClr val="FF3399"/>
                </a:solidFill>
                <a:ea typeface="黑体" panose="02010609060101010101" pitchFamily="49" charset="-122"/>
              </a:rPr>
              <a:t>一、认识电功率</a:t>
            </a:r>
          </a:p>
          <a:p>
            <a:pPr>
              <a:spcBef>
                <a:spcPts val="600"/>
              </a:spcBef>
            </a:pPr>
            <a:r>
              <a:rPr lang="zh-CN" altLang="en-US" sz="2000" b="1" dirty="0">
                <a:solidFill>
                  <a:srgbClr val="FF3399"/>
                </a:solidFill>
              </a:rPr>
              <a:t>１、电功率是表示电流做功快慢的物理量</a:t>
            </a:r>
          </a:p>
          <a:p>
            <a:pPr>
              <a:spcBef>
                <a:spcPts val="600"/>
              </a:spcBef>
            </a:pPr>
            <a:r>
              <a:rPr lang="zh-CN" altLang="en-US" sz="2000" b="1" dirty="0">
                <a:solidFill>
                  <a:srgbClr val="FF3399"/>
                </a:solidFill>
              </a:rPr>
              <a:t>２、定义：用电器单位时间内所做的电功。用Ｐ表示</a:t>
            </a:r>
            <a:r>
              <a:rPr lang="zh-CN" altLang="en-US" sz="2000" b="1" dirty="0" smtClean="0">
                <a:solidFill>
                  <a:srgbClr val="FF3399"/>
                </a:solidFill>
              </a:rPr>
              <a:t>。</a:t>
            </a:r>
            <a:endParaRPr lang="zh-CN" altLang="en-US" sz="2000" b="1" dirty="0">
              <a:solidFill>
                <a:srgbClr val="FF3399"/>
              </a:solidFill>
            </a:endParaRPr>
          </a:p>
          <a:p>
            <a:pPr>
              <a:spcBef>
                <a:spcPts val="600"/>
              </a:spcBef>
            </a:pPr>
            <a:r>
              <a:rPr lang="zh-CN" altLang="en-US" sz="2000" b="1" dirty="0">
                <a:solidFill>
                  <a:srgbClr val="FF3399"/>
                </a:solidFill>
              </a:rPr>
              <a:t>３、公式：Ｐ</a:t>
            </a:r>
            <a:r>
              <a:rPr lang="en-US" altLang="zh-CN" sz="2000" b="1" dirty="0">
                <a:solidFill>
                  <a:srgbClr val="FF3399"/>
                </a:solidFill>
              </a:rPr>
              <a:t>=</a:t>
            </a:r>
            <a:r>
              <a:rPr lang="zh-CN" altLang="en-US" sz="2000" b="1" i="1" dirty="0">
                <a:solidFill>
                  <a:srgbClr val="FF3399"/>
                </a:solidFill>
              </a:rPr>
              <a:t>Ｗ</a:t>
            </a:r>
            <a:r>
              <a:rPr lang="en-US" altLang="zh-CN" sz="2000" b="1" dirty="0">
                <a:solidFill>
                  <a:srgbClr val="FF3399"/>
                </a:solidFill>
              </a:rPr>
              <a:t>/t=UI</a:t>
            </a:r>
          </a:p>
          <a:p>
            <a:pPr>
              <a:spcBef>
                <a:spcPts val="600"/>
              </a:spcBef>
            </a:pPr>
            <a:r>
              <a:rPr lang="zh-CN" altLang="en-US" sz="2000" b="1" dirty="0">
                <a:solidFill>
                  <a:srgbClr val="FF3399"/>
                </a:solidFill>
              </a:rPr>
              <a:t>４、单位</a:t>
            </a:r>
            <a:r>
              <a:rPr lang="zh-CN" altLang="en-US" sz="2000" b="1" dirty="0" smtClean="0">
                <a:solidFill>
                  <a:srgbClr val="FF3399"/>
                </a:solidFill>
                <a:sym typeface="Wingdings" panose="05000000000000000000" pitchFamily="2" charset="2"/>
              </a:rPr>
              <a:t>（</a:t>
            </a:r>
            <a:r>
              <a:rPr lang="en-US" altLang="zh-CN" sz="2000" b="1" dirty="0" smtClean="0">
                <a:solidFill>
                  <a:srgbClr val="FF3399"/>
                </a:solidFill>
                <a:sym typeface="Wingdings" panose="05000000000000000000" pitchFamily="2" charset="2"/>
              </a:rPr>
              <a:t>1</a:t>
            </a:r>
            <a:r>
              <a:rPr lang="zh-CN" altLang="en-US" sz="2000" b="1" dirty="0" smtClean="0">
                <a:solidFill>
                  <a:srgbClr val="FF3399"/>
                </a:solidFill>
                <a:sym typeface="Wingdings" panose="05000000000000000000" pitchFamily="2" charset="2"/>
              </a:rPr>
              <a:t>）</a:t>
            </a:r>
            <a:r>
              <a:rPr lang="zh-CN" altLang="en-US" sz="2000" b="1" dirty="0">
                <a:solidFill>
                  <a:srgbClr val="FF3399"/>
                </a:solidFill>
              </a:rPr>
              <a:t>国际单位：Ｗ</a:t>
            </a:r>
          </a:p>
          <a:p>
            <a:pPr>
              <a:spcBef>
                <a:spcPts val="600"/>
              </a:spcBef>
            </a:pPr>
            <a:r>
              <a:rPr lang="zh-CN" altLang="en-US" sz="2000" b="1" dirty="0">
                <a:solidFill>
                  <a:srgbClr val="FF3399"/>
                </a:solidFill>
              </a:rPr>
              <a:t>             </a:t>
            </a:r>
            <a:r>
              <a:rPr lang="zh-CN" altLang="en-US" sz="2000" b="1" dirty="0" smtClean="0">
                <a:solidFill>
                  <a:srgbClr val="FF3399"/>
                </a:solidFill>
              </a:rPr>
              <a:t>  （</a:t>
            </a:r>
            <a:r>
              <a:rPr lang="en-US" altLang="zh-CN" sz="2000" b="1" dirty="0" smtClean="0">
                <a:solidFill>
                  <a:srgbClr val="FF3399"/>
                </a:solidFill>
              </a:rPr>
              <a:t>2</a:t>
            </a:r>
            <a:r>
              <a:rPr lang="zh-CN" altLang="en-US" sz="2000" b="1" dirty="0" smtClean="0">
                <a:solidFill>
                  <a:srgbClr val="FF3399"/>
                </a:solidFill>
              </a:rPr>
              <a:t>）</a:t>
            </a:r>
            <a:r>
              <a:rPr lang="zh-CN" altLang="en-US" sz="2000" b="1" dirty="0">
                <a:solidFill>
                  <a:srgbClr val="FF3399"/>
                </a:solidFill>
              </a:rPr>
              <a:t>常用单位：ＫＷ。</a:t>
            </a:r>
          </a:p>
          <a:p>
            <a:pPr>
              <a:spcBef>
                <a:spcPts val="600"/>
              </a:spcBef>
            </a:pPr>
            <a:r>
              <a:rPr lang="zh-CN" altLang="en-US" sz="2000" b="1" dirty="0">
                <a:solidFill>
                  <a:srgbClr val="FF3399"/>
                </a:solidFill>
              </a:rPr>
              <a:t>　　     </a:t>
            </a:r>
            <a:r>
              <a:rPr lang="zh-CN" altLang="en-US" sz="2000" b="1" dirty="0" smtClean="0">
                <a:solidFill>
                  <a:srgbClr val="FF3399"/>
                </a:solidFill>
              </a:rPr>
              <a:t>            </a:t>
            </a:r>
            <a:r>
              <a:rPr lang="en-US" altLang="zh-CN" sz="2000" b="1" dirty="0" smtClean="0">
                <a:solidFill>
                  <a:srgbClr val="FF3399"/>
                </a:solidFill>
              </a:rPr>
              <a:t>1</a:t>
            </a:r>
            <a:r>
              <a:rPr lang="zh-CN" altLang="en-US" sz="2000" b="1" dirty="0" smtClean="0">
                <a:solidFill>
                  <a:srgbClr val="FF3399"/>
                </a:solidFill>
              </a:rPr>
              <a:t>Ｋ</a:t>
            </a:r>
            <a:r>
              <a:rPr lang="zh-CN" altLang="en-US" sz="2000" b="1" dirty="0">
                <a:solidFill>
                  <a:srgbClr val="FF3399"/>
                </a:solidFill>
              </a:rPr>
              <a:t>Ｗ</a:t>
            </a:r>
            <a:r>
              <a:rPr lang="zh-CN" altLang="en-US" sz="2000" b="1" dirty="0" smtClean="0">
                <a:solidFill>
                  <a:srgbClr val="FF3399"/>
                </a:solidFill>
              </a:rPr>
              <a:t>＝</a:t>
            </a:r>
            <a:r>
              <a:rPr lang="en-US" altLang="zh-CN" sz="2000" b="1" dirty="0" smtClean="0">
                <a:solidFill>
                  <a:srgbClr val="FF3399"/>
                </a:solidFill>
              </a:rPr>
              <a:t>1000</a:t>
            </a:r>
            <a:r>
              <a:rPr lang="zh-CN" altLang="en-US" sz="2000" b="1" dirty="0" smtClean="0">
                <a:solidFill>
                  <a:srgbClr val="FF3399"/>
                </a:solidFill>
              </a:rPr>
              <a:t>Ｗ</a:t>
            </a:r>
            <a:endParaRPr lang="zh-CN" altLang="en-US" sz="2000" b="1" dirty="0">
              <a:solidFill>
                <a:srgbClr val="FF3399"/>
              </a:solidFill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736204" y="4149080"/>
            <a:ext cx="8156276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ea typeface="黑体" panose="02010609060101010101" pitchFamily="49" charset="-122"/>
              </a:rPr>
              <a:t>二、影响电功率大小的因素：</a:t>
            </a:r>
          </a:p>
          <a:p>
            <a:pPr>
              <a:spcBef>
                <a:spcPct val="50000"/>
              </a:spcBef>
            </a:pPr>
            <a:r>
              <a:rPr lang="en-US" altLang="zh-CN" sz="2000" b="1" dirty="0" smtClean="0">
                <a:solidFill>
                  <a:srgbClr val="0066FF"/>
                </a:solidFill>
              </a:rPr>
              <a:t>    (</a:t>
            </a:r>
            <a:r>
              <a:rPr lang="en-US" altLang="zh-CN" sz="2000" b="1" dirty="0">
                <a:solidFill>
                  <a:srgbClr val="0066FF"/>
                </a:solidFill>
              </a:rPr>
              <a:t>1)</a:t>
            </a:r>
            <a:r>
              <a:rPr lang="zh-CN" altLang="en-US" sz="2000" b="1" dirty="0">
                <a:solidFill>
                  <a:srgbClr val="0066FF"/>
                </a:solidFill>
              </a:rPr>
              <a:t>电功率的大小跟通过灯泡的电流有关，在电压相等时，电流越大，电功率就越大。</a:t>
            </a:r>
          </a:p>
          <a:p>
            <a:pPr>
              <a:spcBef>
                <a:spcPct val="50000"/>
              </a:spcBef>
            </a:pPr>
            <a:r>
              <a:rPr lang="en-US" altLang="zh-CN" sz="2000" b="1" dirty="0" smtClean="0">
                <a:solidFill>
                  <a:srgbClr val="0066FF"/>
                </a:solidFill>
              </a:rPr>
              <a:t>    (2</a:t>
            </a:r>
            <a:r>
              <a:rPr lang="en-US" altLang="zh-CN" sz="2000" b="1" dirty="0">
                <a:solidFill>
                  <a:srgbClr val="0066FF"/>
                </a:solidFill>
              </a:rPr>
              <a:t>)</a:t>
            </a:r>
            <a:r>
              <a:rPr lang="zh-CN" altLang="en-US" sz="2000" b="1" dirty="0">
                <a:solidFill>
                  <a:srgbClr val="0066FF"/>
                </a:solidFill>
              </a:rPr>
              <a:t>电功率的大小跟灯泡两端的电压有关，在电流相等时，电压越高，电功率就越大</a:t>
            </a:r>
            <a:r>
              <a:rPr lang="zh-CN" altLang="en-US" sz="2000" b="1" dirty="0" smtClean="0">
                <a:solidFill>
                  <a:srgbClr val="0066FF"/>
                </a:solidFill>
              </a:rPr>
              <a:t>。</a:t>
            </a:r>
            <a:endParaRPr lang="zh-CN" altLang="en-US" sz="2000" b="1" dirty="0">
              <a:solidFill>
                <a:srgbClr val="0066FF"/>
              </a:solidFill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899592" y="332656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 b="1" dirty="0"/>
              <a:t>小结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  <p:bldP spid="307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1475656" y="5373216"/>
            <a:ext cx="735006" cy="241289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www.1ppt.com/moban/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背景：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www.1ppt.com/beijing/ 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www.1ppt.com/xiazai/   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www.1ppt.com/ziliao/      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www.1ppt.com/fanwen/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www.1ppt.com/shiti/        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www.1ppt.com/jiaoan/  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论坛：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www.1ppt.cn                   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语文课件：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www.1ppt.com/kejian/yuwen/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数学课件：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www.1ppt.com/kejian/shuxue/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英语课件：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www.1ppt.com/kejian/yingyu/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美术课件：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www.1ppt.com/kejian/meishu/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科学课件：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www.1ppt.com/kejian/kexue/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物理课件：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www.1ppt.com/kejian/wuli/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化学课件：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www.1ppt.com/kejian/huaxue/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生物课件：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www.1ppt.com/kejian/shengwu/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地理课件：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www.1ppt.com/kejian/dili/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历史课件：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www.1ppt.com/kejian/lishi/        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4325" y="642938"/>
            <a:ext cx="4756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srgbClr val="0000FF"/>
                </a:solidFill>
                <a:ea typeface="华文琥珀" pitchFamily="2" charset="-122"/>
              </a:rPr>
              <a:t>从认识用电器铭牌开始</a:t>
            </a:r>
          </a:p>
        </p:txBody>
      </p:sp>
      <p:pic>
        <p:nvPicPr>
          <p:cNvPr id="5123" name="Picture 3" descr="灯泡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6979" y="2565400"/>
            <a:ext cx="5329237" cy="3783013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68313" y="1901775"/>
            <a:ext cx="8007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在我们使用的用电器的铭牌上，都标有一些数值：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446838" y="3036888"/>
            <a:ext cx="717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7W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755650" y="1268413"/>
            <a:ext cx="6121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活动</a:t>
            </a:r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1</a:t>
            </a:r>
            <a:r>
              <a:rPr lang="zh-CN" altLang="en-US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：</a:t>
            </a:r>
            <a:r>
              <a:rPr lang="zh-CN" altLang="en-US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观察电器的铭牌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/>
      <p:bldP spid="51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4325" y="642938"/>
            <a:ext cx="429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srgbClr val="0000FF"/>
                </a:solidFill>
                <a:ea typeface="华文琥珀" pitchFamily="2" charset="-122"/>
              </a:rPr>
              <a:t>从认识电器铭牌开始</a:t>
            </a:r>
          </a:p>
        </p:txBody>
      </p:sp>
      <p:pic>
        <p:nvPicPr>
          <p:cNvPr id="6147" name="Picture 3" descr="灯泡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778" y="1700213"/>
            <a:ext cx="4335462" cy="453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112396" y="2100263"/>
            <a:ext cx="9159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40W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4325" y="642938"/>
            <a:ext cx="429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srgbClr val="0000FF"/>
                </a:solidFill>
                <a:ea typeface="华文琥珀" pitchFamily="2" charset="-122"/>
              </a:rPr>
              <a:t>从认识电器铭牌开始</a:t>
            </a:r>
          </a:p>
        </p:txBody>
      </p:sp>
      <p:pic>
        <p:nvPicPr>
          <p:cNvPr id="7171" name="Picture 3" descr="电熨斗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412875"/>
            <a:ext cx="8748712" cy="301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380288" y="2909888"/>
            <a:ext cx="1312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1200W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3850" y="4868863"/>
            <a:ext cx="86217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       </a:t>
            </a: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铭牌上的</a:t>
            </a:r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7W</a:t>
            </a: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、</a:t>
            </a:r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40W</a:t>
            </a: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、</a:t>
            </a:r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1200W……</a:t>
            </a: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有什么意义吗？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016000" y="5589588"/>
            <a:ext cx="69707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通过下面的学习，我们就会对它有所认识！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23850" y="765175"/>
            <a:ext cx="3249613" cy="528638"/>
          </a:xfrm>
          <a:prstGeom prst="rect">
            <a:avLst/>
          </a:prstGeom>
          <a:solidFill>
            <a:srgbClr val="FF97E4">
              <a:alpha val="23000"/>
            </a:srgbClr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活动</a:t>
            </a:r>
            <a:r>
              <a:rPr lang="en-US" altLang="zh-CN" sz="2800" b="1" dirty="0"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2</a:t>
            </a:r>
            <a:r>
              <a:rPr lang="zh-CN" alt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：</a:t>
            </a:r>
            <a:r>
              <a:rPr lang="zh-CN" altLang="en-US" sz="28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认识电功率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23925" y="1538268"/>
            <a:ext cx="871296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       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将标有“</a:t>
            </a:r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220V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、</a:t>
            </a:r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25W”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和“</a:t>
            </a:r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220V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、</a:t>
            </a:r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100W”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的两只</a:t>
            </a:r>
            <a:r>
              <a:rPr lang="zh-CN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灯泡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同时接到家庭电路中，哪一只灯泡更亮？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989863" y="4652963"/>
            <a:ext cx="761458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     </a:t>
            </a:r>
            <a:r>
              <a:rPr lang="zh-CN" alt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这</a:t>
            </a: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表明，在相同时间内，不同的电器所消耗的电</a:t>
            </a:r>
          </a:p>
          <a:p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能多少，一般说来是</a:t>
            </a:r>
            <a:r>
              <a:rPr lang="zh-CN" altLang="en-U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不同的。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56394" y="5686425"/>
            <a:ext cx="777007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cs typeface="宋体" panose="02010600030101010101" pitchFamily="2" charset="-122"/>
              </a:rPr>
              <a:t>       </a:t>
            </a: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cs typeface="宋体" panose="02010600030101010101" pitchFamily="2" charset="-122"/>
              </a:rPr>
              <a:t>所以，用电器消耗电能的速度有些快，有些慢，</a:t>
            </a:r>
          </a:p>
          <a:p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  <a:cs typeface="宋体" panose="02010600030101010101" pitchFamily="2" charset="-122"/>
              </a:rPr>
              <a:t>人们在选用电器时，更加关注的是电流做功的快慢。</a:t>
            </a:r>
          </a:p>
        </p:txBody>
      </p:sp>
      <p:pic>
        <p:nvPicPr>
          <p:cNvPr id="11271" name="Picture 7" descr="灯泡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2492375"/>
            <a:ext cx="4176713" cy="215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219700" y="4365625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/>
              <a:t>25W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203575" y="4365625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/>
              <a:t>100W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/>
      <p:bldP spid="11269" grpId="0"/>
      <p:bldP spid="112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23850" y="765175"/>
            <a:ext cx="3816350" cy="528638"/>
          </a:xfrm>
          <a:prstGeom prst="rect">
            <a:avLst/>
          </a:prstGeom>
          <a:solidFill>
            <a:srgbClr val="FF97E4">
              <a:alpha val="23000"/>
            </a:srgbClr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活动</a:t>
            </a:r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：认识电功率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1524000"/>
            <a:ext cx="90360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       </a:t>
            </a:r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物理学中，把用电器单位时间内所消耗的电能叫</a:t>
            </a:r>
          </a:p>
          <a:p>
            <a:r>
              <a:rPr lang="zh-CN" alt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做</a:t>
            </a:r>
            <a:r>
              <a:rPr lang="zh-CN" altLang="en-US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电功率（符号：</a:t>
            </a:r>
            <a:r>
              <a:rPr lang="en-US" altLang="zh-CN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P</a:t>
            </a:r>
            <a:r>
              <a:rPr lang="zh-CN" altLang="en-US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）或者电流在单位时间内所做的电功。</a:t>
            </a:r>
          </a:p>
        </p:txBody>
      </p:sp>
      <p:grpSp>
        <p:nvGrpSpPr>
          <p:cNvPr id="12296" name="Group 8"/>
          <p:cNvGrpSpPr/>
          <p:nvPr/>
        </p:nvGrpSpPr>
        <p:grpSpPr bwMode="auto">
          <a:xfrm>
            <a:off x="2700338" y="2636838"/>
            <a:ext cx="3095625" cy="1150937"/>
            <a:chOff x="1927" y="1616"/>
            <a:chExt cx="1180" cy="725"/>
          </a:xfrm>
        </p:grpSpPr>
        <p:sp>
          <p:nvSpPr>
            <p:cNvPr id="12295" name="Rectangle 7"/>
            <p:cNvSpPr>
              <a:spLocks noChangeArrowheads="1"/>
            </p:cNvSpPr>
            <p:nvPr/>
          </p:nvSpPr>
          <p:spPr bwMode="auto">
            <a:xfrm>
              <a:off x="1927" y="1616"/>
              <a:ext cx="1180" cy="725"/>
            </a:xfrm>
            <a:prstGeom prst="rect">
              <a:avLst/>
            </a:prstGeom>
            <a:solidFill>
              <a:srgbClr val="B8F2FE">
                <a:alpha val="81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92" name="Text Box 4"/>
            <p:cNvSpPr txBox="1">
              <a:spLocks noChangeArrowheads="1"/>
            </p:cNvSpPr>
            <p:nvPr/>
          </p:nvSpPr>
          <p:spPr bwMode="auto">
            <a:xfrm>
              <a:off x="2071" y="1833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ea typeface="黑体" panose="02010609060101010101" pitchFamily="49" charset="-122"/>
                  <a:cs typeface="宋体" panose="02010600030101010101" pitchFamily="2" charset="-122"/>
                </a:rPr>
                <a:t>P=</a:t>
              </a:r>
            </a:p>
          </p:txBody>
        </p:sp>
        <p:sp>
          <p:nvSpPr>
            <p:cNvPr id="12293" name="Text Box 5"/>
            <p:cNvSpPr txBox="1">
              <a:spLocks noChangeArrowheads="1"/>
            </p:cNvSpPr>
            <p:nvPr/>
          </p:nvSpPr>
          <p:spPr bwMode="auto">
            <a:xfrm>
              <a:off x="2276" y="1661"/>
              <a:ext cx="529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CN" alt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ea typeface="黑体" panose="02010609060101010101" pitchFamily="49" charset="-122"/>
                  <a:cs typeface="宋体" panose="02010600030101010101" pitchFamily="2" charset="-122"/>
                </a:rPr>
                <a:t>（     ）</a:t>
              </a:r>
            </a:p>
            <a:p>
              <a:r>
                <a:rPr lang="zh-CN" alt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ea typeface="黑体" panose="02010609060101010101" pitchFamily="49" charset="-122"/>
                  <a:cs typeface="宋体" panose="02010600030101010101" pitchFamily="2" charset="-122"/>
                </a:rPr>
                <a:t>（     ）</a:t>
              </a:r>
            </a:p>
          </p:txBody>
        </p:sp>
        <p:sp>
          <p:nvSpPr>
            <p:cNvPr id="12294" name="Line 6"/>
            <p:cNvSpPr>
              <a:spLocks noChangeShapeType="1"/>
            </p:cNvSpPr>
            <p:nvPr/>
          </p:nvSpPr>
          <p:spPr bwMode="auto">
            <a:xfrm>
              <a:off x="2284" y="1979"/>
              <a:ext cx="6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052887" y="2708275"/>
            <a:ext cx="519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 i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W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4196780" y="3213100"/>
            <a:ext cx="3032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t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135313" y="3933825"/>
            <a:ext cx="35242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单位</a:t>
            </a:r>
            <a:r>
              <a:rPr lang="en-US" altLang="zh-CN" sz="28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——</a:t>
            </a:r>
            <a:r>
              <a:rPr lang="zh-CN" altLang="en-US" sz="28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瓦（</a:t>
            </a:r>
            <a:r>
              <a:rPr lang="en-US" altLang="zh-CN" sz="28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W</a:t>
            </a:r>
            <a:r>
              <a:rPr lang="zh-CN" altLang="en-US" sz="28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）</a:t>
            </a:r>
          </a:p>
          <a:p>
            <a:r>
              <a:rPr lang="zh-CN" altLang="en-US" sz="28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              千瓦（</a:t>
            </a:r>
            <a:r>
              <a:rPr lang="en-US" altLang="zh-CN" sz="28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kW</a:t>
            </a:r>
            <a:r>
              <a:rPr lang="zh-CN" altLang="en-US" sz="28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）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255963" y="4868863"/>
            <a:ext cx="2252662" cy="519112"/>
          </a:xfrm>
          <a:prstGeom prst="rect">
            <a:avLst/>
          </a:prstGeom>
          <a:solidFill>
            <a:srgbClr val="B8F2FE">
              <a:alpha val="4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1kW=1000W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179389" y="5445125"/>
            <a:ext cx="871309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       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现在你知道电器铭牌上的</a:t>
            </a:r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25W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、</a:t>
            </a:r>
            <a:r>
              <a:rPr lang="en-US" altLang="zh-CN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100W……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有什</a:t>
            </a:r>
            <a:r>
              <a:rPr lang="zh-CN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么意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义了吗？为什么不同电器的电功率一般不同呢？</a:t>
            </a: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4716463" y="2997200"/>
            <a:ext cx="165576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V="1">
            <a:off x="5651500" y="3068638"/>
            <a:ext cx="720725" cy="10080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2305" name="Oval 17"/>
          <p:cNvSpPr>
            <a:spLocks noChangeArrowheads="1"/>
          </p:cNvSpPr>
          <p:nvPr/>
        </p:nvSpPr>
        <p:spPr bwMode="auto">
          <a:xfrm>
            <a:off x="6300192" y="2421061"/>
            <a:ext cx="2700337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CN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W</a:t>
            </a:r>
            <a:r>
              <a:rPr lang="zh-CN" alt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有何不同！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7" grpId="0"/>
      <p:bldP spid="12298" grpId="0"/>
      <p:bldP spid="12299" grpId="0"/>
      <p:bldP spid="12300" grpId="0" animBg="1"/>
      <p:bldP spid="12302" grpId="0"/>
      <p:bldP spid="12303" grpId="0" animBg="1"/>
      <p:bldP spid="12304" grpId="0" animBg="1"/>
      <p:bldP spid="1230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汉仪大宋简" pitchFamily="49" charset="-122"/>
                <a:ea typeface="汉仪大宋简" pitchFamily="49" charset="-122"/>
              </a:rPr>
              <a:t>铭牌意义</a:t>
            </a:r>
          </a:p>
        </p:txBody>
      </p:sp>
      <p:sp>
        <p:nvSpPr>
          <p:cNvPr id="10445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673224" y="1600200"/>
            <a:ext cx="7787208" cy="487680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灯泡正常工作时，电流通过灯丝每秒钟做功为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7J</a:t>
            </a:r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。</a:t>
            </a:r>
          </a:p>
          <a:p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电熨斗正常工作时，电流通过电熨斗每秒钟做功为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1200J</a:t>
            </a:r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。</a:t>
            </a:r>
          </a:p>
          <a:p>
            <a:endParaRPr lang="en-US" altLang="zh-CN" sz="36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39750" y="1196975"/>
            <a:ext cx="68405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P=</a:t>
            </a:r>
            <a:r>
              <a:rPr lang="en-US" altLang="zh-CN" sz="4800" b="1" i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W</a:t>
            </a:r>
            <a:r>
              <a:rPr lang="en-US" altLang="zh-CN" sz="4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/t</a:t>
            </a:r>
            <a:r>
              <a:rPr lang="zh-CN" altLang="en-US" sz="48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的变形公式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187450" y="2276475"/>
            <a:ext cx="50403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①  </a:t>
            </a:r>
            <a:r>
              <a:rPr lang="en-US" altLang="zh-CN" sz="40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W</a:t>
            </a:r>
            <a:r>
              <a:rPr lang="en-US" altLang="zh-CN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=P t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115616" y="4437112"/>
            <a:ext cx="460851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②  </a:t>
            </a:r>
            <a:r>
              <a:rPr lang="en-US" altLang="zh-CN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t=</a:t>
            </a:r>
            <a:r>
              <a:rPr lang="zh-CN" altLang="en-US" sz="40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Ｗ</a:t>
            </a:r>
            <a:r>
              <a:rPr lang="en-US" altLang="zh-CN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/</a:t>
            </a:r>
            <a:r>
              <a:rPr lang="zh-CN" altLang="en-US" sz="40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宋体" panose="02010600030101010101" pitchFamily="2" charset="-122"/>
              </a:rPr>
              <a:t>Ｐ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2123729" y="2996952"/>
            <a:ext cx="662473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该公式用来计算电功（消耗电能）的大小，用途很</a:t>
            </a:r>
            <a:r>
              <a:rPr lang="zh-CN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楷体" pitchFamily="49" charset="-122"/>
                <a:ea typeface="楷体" pitchFamily="49" charset="-122"/>
                <a:cs typeface="宋体" panose="02010600030101010101" pitchFamily="2" charset="-122"/>
              </a:rPr>
              <a:t>大。</a:t>
            </a:r>
            <a:endParaRPr lang="zh-CN" alt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74" grpId="0"/>
      <p:bldP spid="3277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八年级上册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9年级上册模板</Template>
  <TotalTime>66</TotalTime>
  <Words>1383</Words>
  <Application>Microsoft Office PowerPoint</Application>
  <PresentationFormat>全屏显示(4:3)</PresentationFormat>
  <Paragraphs>178</Paragraphs>
  <Slides>23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23</vt:i4>
      </vt:variant>
    </vt:vector>
  </HeadingPairs>
  <TitlesOfParts>
    <vt:vector size="27" baseType="lpstr">
      <vt:lpstr>八年级上册</vt:lpstr>
      <vt:lpstr>公式</vt:lpstr>
      <vt:lpstr>Microsoft 公式 3.0</vt:lpstr>
      <vt:lpstr>BMP 图像</vt:lpstr>
      <vt:lpstr>幻灯片 1</vt:lpstr>
      <vt:lpstr>学习目标</vt:lpstr>
      <vt:lpstr>幻灯片 3</vt:lpstr>
      <vt:lpstr>幻灯片 4</vt:lpstr>
      <vt:lpstr>幻灯片 5</vt:lpstr>
      <vt:lpstr>幻灯片 6</vt:lpstr>
      <vt:lpstr>幻灯片 7</vt:lpstr>
      <vt:lpstr>铭牌意义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第一PPT模板网-WWW.1PPT.COM</dc:title>
  <dc:subject>第一PPT模板网-WWW.1PPT.COM</dc:subject>
  <dc:creator>第一PPT模板网-WWW.1PPT.COM</dc:creator>
  <cp:keywords>第一PPT模板网-WWW.1PPT.COM</cp:keywords>
  <cp:lastModifiedBy>China</cp:lastModifiedBy>
  <cp:revision>30</cp:revision>
  <dcterms:created xsi:type="dcterms:W3CDTF">2018-09-21T09:05:22Z</dcterms:created>
  <dcterms:modified xsi:type="dcterms:W3CDTF">2018-11-01T08:14:46Z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