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30338524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9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8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20351;&#29992;&#21160;&#28369;&#36718;&#26159;&#21542;&#30465;&#21151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b="6218"/>
          <a:stretch>
            <a:fillRect/>
          </a:stretch>
        </p:blipFill>
        <p:spPr>
          <a:xfrm>
            <a:off x="0" y="857249"/>
            <a:ext cx="9144000" cy="5152047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11560" y="1700808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第十二章  简单机械</a:t>
            </a:r>
            <a:b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机械效率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8"/>
          <p:cNvGrpSpPr/>
          <p:nvPr/>
        </p:nvGrpSpPr>
        <p:grpSpPr bwMode="auto">
          <a:xfrm>
            <a:off x="2587943" y="1408086"/>
            <a:ext cx="1487805" cy="426720"/>
            <a:chOff x="2004695" y="686607"/>
            <a:chExt cx="1983740" cy="570436"/>
          </a:xfrm>
        </p:grpSpPr>
        <p:sp>
          <p:nvSpPr>
            <p:cNvPr id="16" name="圆角矩形 15"/>
            <p:cNvSpPr/>
            <p:nvPr/>
          </p:nvSpPr>
          <p:spPr>
            <a:xfrm>
              <a:off x="2005542" y="686607"/>
              <a:ext cx="1893147" cy="555157"/>
            </a:xfrm>
            <a:prstGeom prst="roundRect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00"/>
            </a:p>
          </p:txBody>
        </p: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2004695" y="740934"/>
              <a:ext cx="1983740" cy="5161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4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知识点 </a:t>
              </a:r>
              <a:r>
                <a:rPr lang="en-US" altLang="zh-CN" sz="2400" b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  <a:endParaRPr lang="zh-CN" altLang="en-US" sz="2400" b="1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4281170" y="1385803"/>
            <a:ext cx="174212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机械效率</a:t>
            </a:r>
          </a:p>
        </p:txBody>
      </p:sp>
      <p:sp>
        <p:nvSpPr>
          <p:cNvPr id="1028" name="Text Box 4"/>
          <p:cNvSpPr txBox="1"/>
          <p:nvPr/>
        </p:nvSpPr>
        <p:spPr>
          <a:xfrm>
            <a:off x="231775" y="1900555"/>
            <a:ext cx="862838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在使用机械工作时，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有用功在总功中所占的比例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越多越好。它反映了机械的一种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性能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，物理学中表示为机械效率。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797065" y="3289382"/>
            <a:ext cx="4168775" cy="79375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lnSpc>
                <a:spcPct val="125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定义：有用功跟总功的比值。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576051" y="3007564"/>
            <a:ext cx="2376805" cy="1225550"/>
            <a:chOff x="949" y="4695"/>
            <a:chExt cx="3743" cy="1930"/>
          </a:xfrm>
        </p:grpSpPr>
        <p:sp>
          <p:nvSpPr>
            <p:cNvPr id="6" name="圆角矩形 7"/>
            <p:cNvSpPr/>
            <p:nvPr/>
          </p:nvSpPr>
          <p:spPr>
            <a:xfrm>
              <a:off x="949" y="4695"/>
              <a:ext cx="3743" cy="1930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l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公式：</a:t>
              </a:r>
            </a:p>
          </p:txBody>
        </p:sp>
        <p:graphicFrame>
          <p:nvGraphicFramePr>
            <p:cNvPr id="1026" name="Object 11"/>
            <p:cNvGraphicFramePr/>
            <p:nvPr/>
          </p:nvGraphicFramePr>
          <p:xfrm>
            <a:off x="2541" y="4883"/>
            <a:ext cx="1741" cy="1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1" name="Equation" r:id="rId3" imgW="12496800" imgH="10972800" progId="Equation.DSMT4">
                    <p:embed/>
                  </p:oleObj>
                </mc:Choice>
                <mc:Fallback>
                  <p:oleObj name="Equation" r:id="rId3" imgW="12496800" imgH="10972800" progId="Equation.DSMT4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541" y="4883"/>
                          <a:ext cx="1741" cy="140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圆角矩形 7"/>
          <p:cNvSpPr/>
          <p:nvPr/>
        </p:nvSpPr>
        <p:spPr>
          <a:xfrm>
            <a:off x="394335" y="4340015"/>
            <a:ext cx="8465820" cy="103886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lnSpc>
                <a:spcPct val="125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使用任何机械都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不可避免地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要做额外功，有用功总是小于总功，所以机械效率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总是小于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。机械效率通常用百分比表示。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5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8906" y="2052646"/>
            <a:ext cx="62426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忽略绳重与摩擦的影响，则机械效率： </a:t>
            </a:r>
          </a:p>
        </p:txBody>
      </p:sp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087456" y="2781469"/>
          <a:ext cx="1434751" cy="1086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Equation" r:id="rId3" imgW="22555200" imgH="17068800" progId="Equation.DSMT4">
                  <p:embed/>
                </p:oleObj>
              </mc:Choice>
              <mc:Fallback>
                <p:oleObj name="Equation" r:id="rId3" imgW="22555200" imgH="170688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7456" y="2781469"/>
                        <a:ext cx="1434751" cy="1086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501393" y="2773080"/>
          <a:ext cx="1472937" cy="1011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Equation" r:id="rId5" imgW="24384000" imgH="16764000" progId="Equation.DSMT4">
                  <p:embed/>
                </p:oleObj>
              </mc:Choice>
              <mc:Fallback>
                <p:oleObj name="Equation" r:id="rId5" imgW="24384000" imgH="167640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01393" y="2773080"/>
                        <a:ext cx="1472937" cy="1011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486085" y="2808841"/>
          <a:ext cx="2068011" cy="1034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Equation" r:id="rId7" imgW="34137600" imgH="17068800" progId="Equation.DSMT4">
                  <p:embed/>
                </p:oleObj>
              </mc:Choice>
              <mc:Fallback>
                <p:oleObj name="Equation" r:id="rId7" imgW="34137600" imgH="170688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86085" y="2808841"/>
                        <a:ext cx="2068011" cy="1034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47345" y="2731136"/>
          <a:ext cx="2021845" cy="1112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Equation" r:id="rId9" imgW="30480000" imgH="16764000" progId="Equation.DSMT4">
                  <p:embed/>
                </p:oleObj>
              </mc:Choice>
              <mc:Fallback>
                <p:oleObj name="Equation" r:id="rId9" imgW="30480000" imgH="167640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47345" y="2731136"/>
                        <a:ext cx="2021845" cy="1112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591185" y="4071620"/>
            <a:ext cx="7383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滑轮组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  <a:sym typeface="+mn-ea"/>
              </a:rPr>
              <a:t>的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机械效率在数值上等于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物重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与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总重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的比值。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303313" y="1401647"/>
            <a:ext cx="3958508" cy="495548"/>
            <a:chOff x="2506980" y="579256"/>
            <a:chExt cx="3958508" cy="4955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滑轮组机械效率的讨论</a:t>
              </a: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91185" y="4693920"/>
            <a:ext cx="7383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同一滑轮组，提升的物体越重，机械效率就越高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91185" y="5247640"/>
            <a:ext cx="7383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提升相同的重物，所用动滑轮越轻，机械效率就越高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2" grpId="0" bldLvl="0" animBg="1"/>
      <p:bldP spid="14" grpId="0" bldLvl="0" animBg="1"/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0" y="1598454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探究实验：测量滑轮组的机械效率</a:t>
            </a:r>
          </a:p>
        </p:txBody>
      </p:sp>
      <p:graphicFrame>
        <p:nvGraphicFramePr>
          <p:cNvPr id="2050" name="Object 2"/>
          <p:cNvGraphicFramePr/>
          <p:nvPr/>
        </p:nvGraphicFramePr>
        <p:xfrm>
          <a:off x="2449513" y="2292350"/>
          <a:ext cx="16240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4" imgW="21945600" imgH="10972800" progId="Equation.DSMT4">
                  <p:embed/>
                </p:oleObj>
              </mc:Choice>
              <mc:Fallback>
                <p:oleObj name="Equation" r:id="rId4" imgW="21945600" imgH="10972800" progId="Equation.DSMT4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49513" y="2292350"/>
                        <a:ext cx="1624012" cy="920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5" name="Group 4"/>
          <p:cNvGrpSpPr/>
          <p:nvPr/>
        </p:nvGrpSpPr>
        <p:grpSpPr>
          <a:xfrm>
            <a:off x="7925118" y="2407446"/>
            <a:ext cx="1046162" cy="2825750"/>
            <a:chOff x="1020" y="1434"/>
            <a:chExt cx="659" cy="1780"/>
          </a:xfrm>
        </p:grpSpPr>
        <p:sp>
          <p:nvSpPr>
            <p:cNvPr id="2056" name="Text Box 5"/>
            <p:cNvSpPr txBox="1"/>
            <p:nvPr/>
          </p:nvSpPr>
          <p:spPr>
            <a:xfrm>
              <a:off x="1020" y="1842"/>
              <a:ext cx="163" cy="25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400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</a:p>
          </p:txBody>
        </p:sp>
        <p:grpSp>
          <p:nvGrpSpPr>
            <p:cNvPr id="2057" name="xjhlx8"/>
            <p:cNvGrpSpPr>
              <a:grpSpLocks noChangeAspect="1"/>
            </p:cNvGrpSpPr>
            <p:nvPr/>
          </p:nvGrpSpPr>
          <p:grpSpPr>
            <a:xfrm rot="-5400000" flipH="1" flipV="1">
              <a:off x="1232" y="1493"/>
              <a:ext cx="359" cy="257"/>
              <a:chOff x="6892" y="783"/>
              <a:chExt cx="813" cy="579"/>
            </a:xfrm>
          </p:grpSpPr>
          <p:grpSp>
            <p:nvGrpSpPr>
              <p:cNvPr id="2058" name="Group 7"/>
              <p:cNvGrpSpPr>
                <a:grpSpLocks noChangeAspect="1"/>
              </p:cNvGrpSpPr>
              <p:nvPr/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2059" name="Oval 8"/>
                <p:cNvSpPr>
                  <a:spLocks noChangeAspect="1"/>
                </p:cNvSpPr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60" name="Oval 9"/>
                <p:cNvSpPr>
                  <a:spLocks noChangeAspect="1"/>
                </p:cNvSpPr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61" name="Oval 10"/>
                <p:cNvSpPr>
                  <a:spLocks noChangeAspect="1"/>
                </p:cNvSpPr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62" name="Oval 11"/>
                <p:cNvSpPr>
                  <a:spLocks noChangeAspect="1"/>
                </p:cNvSpPr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63" name="Rectangle 12"/>
              <p:cNvSpPr>
                <a:spLocks noChangeAspect="1"/>
              </p:cNvSpPr>
              <p:nvPr/>
            </p:nvSpPr>
            <p:spPr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 sz="2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64" name="xjhlx12"/>
            <p:cNvGrpSpPr/>
            <p:nvPr/>
          </p:nvGrpSpPr>
          <p:grpSpPr>
            <a:xfrm>
              <a:off x="1313" y="2452"/>
              <a:ext cx="225" cy="383"/>
              <a:chOff x="3960" y="2220"/>
              <a:chExt cx="1440" cy="2454"/>
            </a:xfrm>
          </p:grpSpPr>
          <p:grpSp>
            <p:nvGrpSpPr>
              <p:cNvPr id="2065" name="Group 14"/>
              <p:cNvGrpSpPr/>
              <p:nvPr/>
            </p:nvGrpSpPr>
            <p:grpSpPr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2066" name="Oval 15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67" name="Oval 16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68" name="Oval 17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69" name="Oval 18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70" name="Group 19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2071" name="Freeform 20"/>
                <p:cNvSpPr/>
                <p:nvPr/>
              </p:nvSpPr>
              <p:spPr>
                <a:xfrm>
                  <a:off x="4460" y="3860"/>
                  <a:ext cx="635" cy="814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2" y="0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1" y="7"/>
                    </a:cxn>
                    <a:cxn ang="0">
                      <a:pos x="2" y="8"/>
                    </a:cxn>
                    <a:cxn ang="0">
                      <a:pos x="3" y="8"/>
                    </a:cxn>
                    <a:cxn ang="0">
                      <a:pos x="5" y="7"/>
                    </a:cxn>
                    <a:cxn ang="0">
                      <a:pos x="5" y="6"/>
                    </a:cxn>
                    <a:cxn ang="0">
                      <a:pos x="6" y="5"/>
                    </a:cxn>
                    <a:cxn ang="0">
                      <a:pos x="6" y="4"/>
                    </a:cxn>
                    <a:cxn ang="0">
                      <a:pos x="6" y="4"/>
                    </a:cxn>
                    <a:cxn ang="0">
                      <a:pos x="5" y="5"/>
                    </a:cxn>
                    <a:cxn ang="0">
                      <a:pos x="4" y="6"/>
                    </a:cxn>
                    <a:cxn ang="0">
                      <a:pos x="3" y="7"/>
                    </a:cxn>
                    <a:cxn ang="0">
                      <a:pos x="3" y="6"/>
                    </a:cxn>
                    <a:cxn ang="0">
                      <a:pos x="2" y="6"/>
                    </a:cxn>
                    <a:cxn ang="0">
                      <a:pos x="2" y="5"/>
                    </a:cxn>
                    <a:cxn ang="0">
                      <a:pos x="3" y="4"/>
                    </a:cxn>
                    <a:cxn ang="0">
                      <a:pos x="3" y="3"/>
                    </a:cxn>
                    <a:cxn ang="0">
                      <a:pos x="3" y="2"/>
                    </a:cxn>
                    <a:cxn ang="0">
                      <a:pos x="3" y="2"/>
                    </a:cxn>
                    <a:cxn ang="0">
                      <a:pos x="3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072" name="Group 21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2073" name="Freeform 22"/>
                  <p:cNvSpPr/>
                  <p:nvPr/>
                </p:nvSpPr>
                <p:spPr>
                  <a:xfrm>
                    <a:off x="4230" y="2795"/>
                    <a:ext cx="915" cy="1180"/>
                  </a:xfrm>
                  <a:custGeom>
                    <a:avLst/>
                    <a:gdLst>
                      <a:gd name="txL" fmla="*/ 0 w 915"/>
                      <a:gd name="txT" fmla="*/ 0 h 1180"/>
                      <a:gd name="txR" fmla="*/ 915 w 915"/>
                      <a:gd name="txB" fmla="*/ 1180 h 1180"/>
                    </a:gdLst>
                    <a:ahLst/>
                    <a:cxnLst>
                      <a:cxn ang="0">
                        <a:pos x="0" y="0"/>
                      </a:cxn>
                      <a:cxn ang="0">
                        <a:pos x="915" y="15"/>
                      </a:cxn>
                      <a:cxn ang="0">
                        <a:pos x="630" y="1180"/>
                      </a:cxn>
                      <a:cxn ang="0">
                        <a:pos x="270" y="1155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74" name="Oval 23"/>
                  <p:cNvSpPr/>
                  <p:nvPr/>
                </p:nvSpPr>
                <p:spPr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75" name="Oval 24"/>
                  <p:cNvSpPr/>
                  <p:nvPr/>
                </p:nvSpPr>
                <p:spPr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2076" name="Line 25"/>
            <p:cNvSpPr/>
            <p:nvPr/>
          </p:nvSpPr>
          <p:spPr>
            <a:xfrm>
              <a:off x="1266" y="1979"/>
              <a:ext cx="57" cy="56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sm" len="lg"/>
              <a:tailEnd type="none" w="med" len="med"/>
            </a:ln>
          </p:spPr>
        </p:sp>
        <p:sp>
          <p:nvSpPr>
            <p:cNvPr id="2077" name="Line 26"/>
            <p:cNvSpPr/>
            <p:nvPr/>
          </p:nvSpPr>
          <p:spPr>
            <a:xfrm>
              <a:off x="1536" y="1682"/>
              <a:ext cx="0" cy="86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78" name="Line 27"/>
            <p:cNvSpPr/>
            <p:nvPr/>
          </p:nvSpPr>
          <p:spPr>
            <a:xfrm>
              <a:off x="1287" y="1708"/>
              <a:ext cx="147" cy="61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2079" name="xjhlx13"/>
            <p:cNvGrpSpPr/>
            <p:nvPr/>
          </p:nvGrpSpPr>
          <p:grpSpPr>
            <a:xfrm>
              <a:off x="1343" y="2795"/>
              <a:ext cx="181" cy="235"/>
              <a:chOff x="6627" y="2220"/>
              <a:chExt cx="1155" cy="1502"/>
            </a:xfrm>
          </p:grpSpPr>
          <p:sp>
            <p:nvSpPr>
              <p:cNvPr id="2080" name="Freeform 29"/>
              <p:cNvSpPr/>
              <p:nvPr/>
            </p:nvSpPr>
            <p:spPr>
              <a:xfrm>
                <a:off x="7067" y="3288"/>
                <a:ext cx="338" cy="434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1" name="Freeform 30"/>
              <p:cNvSpPr/>
              <p:nvPr/>
            </p:nvSpPr>
            <p:spPr>
              <a:xfrm flipH="1" flipV="1">
                <a:off x="7002" y="2220"/>
                <a:ext cx="338" cy="434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 sz="2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2" name="Rectangle 31"/>
              <p:cNvSpPr/>
              <p:nvPr/>
            </p:nvSpPr>
            <p:spPr>
              <a:xfrm>
                <a:off x="6627" y="261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83" name="xjhlx13"/>
            <p:cNvGrpSpPr/>
            <p:nvPr/>
          </p:nvGrpSpPr>
          <p:grpSpPr>
            <a:xfrm>
              <a:off x="1343" y="2979"/>
              <a:ext cx="181" cy="235"/>
              <a:chOff x="6627" y="2220"/>
              <a:chExt cx="1155" cy="1502"/>
            </a:xfrm>
          </p:grpSpPr>
          <p:sp>
            <p:nvSpPr>
              <p:cNvPr id="2084" name="Freeform 33"/>
              <p:cNvSpPr/>
              <p:nvPr/>
            </p:nvSpPr>
            <p:spPr>
              <a:xfrm>
                <a:off x="7067" y="3288"/>
                <a:ext cx="338" cy="434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5" name="Freeform 34"/>
              <p:cNvSpPr/>
              <p:nvPr/>
            </p:nvSpPr>
            <p:spPr>
              <a:xfrm flipH="1" flipV="1">
                <a:off x="7002" y="2220"/>
                <a:ext cx="338" cy="434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 sz="2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6" name="Rectangle 35"/>
              <p:cNvSpPr/>
              <p:nvPr/>
            </p:nvSpPr>
            <p:spPr>
              <a:xfrm>
                <a:off x="6627" y="261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87" name="Group 36"/>
            <p:cNvGrpSpPr/>
            <p:nvPr/>
          </p:nvGrpSpPr>
          <p:grpSpPr>
            <a:xfrm flipV="1">
              <a:off x="1179" y="1434"/>
              <a:ext cx="500" cy="28"/>
              <a:chOff x="3121" y="1752"/>
              <a:chExt cx="722" cy="130"/>
            </a:xfrm>
          </p:grpSpPr>
          <p:sp>
            <p:nvSpPr>
              <p:cNvPr id="2088" name="Line 37"/>
              <p:cNvSpPr/>
              <p:nvPr/>
            </p:nvSpPr>
            <p:spPr>
              <a:xfrm flipH="1">
                <a:off x="3121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089" name="Line 38"/>
              <p:cNvSpPr/>
              <p:nvPr/>
            </p:nvSpPr>
            <p:spPr>
              <a:xfrm flipH="1">
                <a:off x="3241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090" name="Line 39"/>
              <p:cNvSpPr/>
              <p:nvPr/>
            </p:nvSpPr>
            <p:spPr>
              <a:xfrm flipH="1">
                <a:off x="336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091" name="Line 40"/>
              <p:cNvSpPr/>
              <p:nvPr/>
            </p:nvSpPr>
            <p:spPr>
              <a:xfrm flipH="1">
                <a:off x="348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092" name="Line 41"/>
              <p:cNvSpPr/>
              <p:nvPr/>
            </p:nvSpPr>
            <p:spPr>
              <a:xfrm flipH="1">
                <a:off x="360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093" name="Line 42"/>
              <p:cNvSpPr/>
              <p:nvPr/>
            </p:nvSpPr>
            <p:spPr>
              <a:xfrm flipH="1">
                <a:off x="3722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094" name="Line 43"/>
              <p:cNvSpPr/>
              <p:nvPr/>
            </p:nvSpPr>
            <p:spPr>
              <a:xfrm>
                <a:off x="3144" y="1752"/>
                <a:ext cx="698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2095" name="xjhlx12"/>
            <p:cNvGrpSpPr/>
            <p:nvPr/>
          </p:nvGrpSpPr>
          <p:grpSpPr>
            <a:xfrm flipV="1">
              <a:off x="1323" y="2298"/>
              <a:ext cx="225" cy="383"/>
              <a:chOff x="3960" y="2220"/>
              <a:chExt cx="1440" cy="2454"/>
            </a:xfrm>
          </p:grpSpPr>
          <p:grpSp>
            <p:nvGrpSpPr>
              <p:cNvPr id="2096" name="Group 45"/>
              <p:cNvGrpSpPr/>
              <p:nvPr/>
            </p:nvGrpSpPr>
            <p:grpSpPr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2097" name="Oval 46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8" name="Oval 47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9" name="Oval 48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00" name="Oval 49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101" name="Group 50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2102" name="Freeform 51"/>
                <p:cNvSpPr/>
                <p:nvPr/>
              </p:nvSpPr>
              <p:spPr>
                <a:xfrm>
                  <a:off x="4460" y="3860"/>
                  <a:ext cx="635" cy="814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2" y="0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1" y="7"/>
                    </a:cxn>
                    <a:cxn ang="0">
                      <a:pos x="2" y="8"/>
                    </a:cxn>
                    <a:cxn ang="0">
                      <a:pos x="3" y="8"/>
                    </a:cxn>
                    <a:cxn ang="0">
                      <a:pos x="5" y="7"/>
                    </a:cxn>
                    <a:cxn ang="0">
                      <a:pos x="5" y="6"/>
                    </a:cxn>
                    <a:cxn ang="0">
                      <a:pos x="6" y="5"/>
                    </a:cxn>
                    <a:cxn ang="0">
                      <a:pos x="6" y="4"/>
                    </a:cxn>
                    <a:cxn ang="0">
                      <a:pos x="6" y="4"/>
                    </a:cxn>
                    <a:cxn ang="0">
                      <a:pos x="5" y="5"/>
                    </a:cxn>
                    <a:cxn ang="0">
                      <a:pos x="4" y="6"/>
                    </a:cxn>
                    <a:cxn ang="0">
                      <a:pos x="3" y="7"/>
                    </a:cxn>
                    <a:cxn ang="0">
                      <a:pos x="3" y="6"/>
                    </a:cxn>
                    <a:cxn ang="0">
                      <a:pos x="2" y="6"/>
                    </a:cxn>
                    <a:cxn ang="0">
                      <a:pos x="2" y="5"/>
                    </a:cxn>
                    <a:cxn ang="0">
                      <a:pos x="3" y="4"/>
                    </a:cxn>
                    <a:cxn ang="0">
                      <a:pos x="3" y="3"/>
                    </a:cxn>
                    <a:cxn ang="0">
                      <a:pos x="3" y="2"/>
                    </a:cxn>
                    <a:cxn ang="0">
                      <a:pos x="3" y="2"/>
                    </a:cxn>
                    <a:cxn ang="0">
                      <a:pos x="3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103" name="Group 52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2104" name="Freeform 53"/>
                  <p:cNvSpPr/>
                  <p:nvPr/>
                </p:nvSpPr>
                <p:spPr>
                  <a:xfrm>
                    <a:off x="4230" y="2795"/>
                    <a:ext cx="915" cy="1180"/>
                  </a:xfrm>
                  <a:custGeom>
                    <a:avLst/>
                    <a:gdLst>
                      <a:gd name="txL" fmla="*/ 0 w 915"/>
                      <a:gd name="txT" fmla="*/ 0 h 1180"/>
                      <a:gd name="txR" fmla="*/ 915 w 915"/>
                      <a:gd name="txB" fmla="*/ 1180 h 1180"/>
                    </a:gdLst>
                    <a:ahLst/>
                    <a:cxnLst>
                      <a:cxn ang="0">
                        <a:pos x="0" y="0"/>
                      </a:cxn>
                      <a:cxn ang="0">
                        <a:pos x="915" y="15"/>
                      </a:cxn>
                      <a:cxn ang="0">
                        <a:pos x="630" y="1180"/>
                      </a:cxn>
                      <a:cxn ang="0">
                        <a:pos x="270" y="1155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sz="24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05" name="Oval 54"/>
                  <p:cNvSpPr/>
                  <p:nvPr/>
                </p:nvSpPr>
                <p:spPr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sz="24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06" name="Oval 55"/>
                  <p:cNvSpPr/>
                  <p:nvPr/>
                </p:nvSpPr>
                <p:spPr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sz="24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20675" y="2522099"/>
            <a:ext cx="2447692" cy="4603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实验原理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】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61925" y="3530998"/>
            <a:ext cx="2294616" cy="4603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实验器材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】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233293" y="3569620"/>
            <a:ext cx="5589905" cy="868045"/>
          </a:xfrm>
          <a:prstGeom prst="rect">
            <a:avLst/>
          </a:prstGeom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弹簧测力计、刻度尺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、铁架台、滑轮、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 algn="l" eaLnBrk="0" hangingPunct="0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细线、钩码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01" name="Rectangle 5"/>
          <p:cNvSpPr/>
          <p:nvPr/>
        </p:nvSpPr>
        <p:spPr>
          <a:xfrm>
            <a:off x="279140" y="4529760"/>
            <a:ext cx="8310245" cy="174117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buSzPct val="100000"/>
              <a:buFont typeface="Times New Roman" panose="02020603050405020304" pitchFamily="18" charset="0"/>
            </a:pPr>
            <a:r>
              <a:rPr lang="en-GB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       绳端的拉力</a:t>
            </a:r>
            <a:r>
              <a:rPr lang="en-GB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GB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、_</a:t>
            </a:r>
            <a:r>
              <a:rPr lang="en-US" altLang="en-GB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</a:t>
            </a:r>
            <a:r>
              <a:rPr lang="en-GB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_______、_______</a:t>
            </a:r>
            <a:r>
              <a:rPr lang="en-US" altLang="en-GB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en-GB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</a:t>
            </a:r>
            <a:r>
              <a:rPr lang="en-US" altLang="en-GB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</a:t>
            </a:r>
            <a:r>
              <a:rPr lang="en-GB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__和___________</a:t>
            </a:r>
            <a:r>
              <a:rPr lang="en-US" altLang="en-GB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</a:t>
            </a:r>
            <a:r>
              <a:rPr lang="en-GB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___。</a:t>
            </a:r>
          </a:p>
        </p:txBody>
      </p:sp>
      <p:sp>
        <p:nvSpPr>
          <p:cNvPr id="4106" name="Rectangle 10"/>
          <p:cNvSpPr/>
          <p:nvPr/>
        </p:nvSpPr>
        <p:spPr>
          <a:xfrm>
            <a:off x="6322060" y="4493895"/>
            <a:ext cx="1674495" cy="57912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buSzPct val="100000"/>
              <a:buFont typeface="Times New Roman" panose="02020603050405020304" pitchFamily="18" charset="0"/>
            </a:pPr>
            <a:r>
              <a:rPr lang="en-GB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物体重</a:t>
            </a:r>
            <a:r>
              <a:rPr lang="en-GB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107" name="Rectangle 11"/>
          <p:cNvSpPr/>
          <p:nvPr/>
        </p:nvSpPr>
        <p:spPr>
          <a:xfrm>
            <a:off x="447040" y="5073015"/>
            <a:ext cx="2739390" cy="57912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buSzPct val="100000"/>
              <a:buFont typeface="Times New Roman" panose="02020603050405020304" pitchFamily="18" charset="0"/>
            </a:pPr>
            <a:r>
              <a:rPr lang="en-GB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物体上升距离</a:t>
            </a:r>
            <a:r>
              <a:rPr lang="en-GB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108" name="Rectangle 12"/>
          <p:cNvSpPr/>
          <p:nvPr/>
        </p:nvSpPr>
        <p:spPr>
          <a:xfrm>
            <a:off x="3560445" y="5073015"/>
            <a:ext cx="2935605" cy="581025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buSzPct val="100000"/>
              <a:buFont typeface="Times New Roman" panose="02020603050405020304" pitchFamily="18" charset="0"/>
            </a:pPr>
            <a:r>
              <a:rPr lang="en-GB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绳自由端移动距离</a:t>
            </a:r>
            <a:r>
              <a:rPr lang="en-US" altLang="en-GB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6" name="矩形 5"/>
          <p:cNvSpPr/>
          <p:nvPr/>
        </p:nvSpPr>
        <p:spPr bwMode="auto">
          <a:xfrm>
            <a:off x="380236" y="4602468"/>
            <a:ext cx="4343955" cy="4603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需要直接测量的物理量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12" grpId="0"/>
      <p:bldP spid="4101" grpId="0"/>
      <p:bldP spid="4106" grpId="0"/>
      <p:bldP spid="4107" grpId="0"/>
      <p:bldP spid="4108" grpId="0"/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8704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75" y="1928697"/>
            <a:ext cx="2682380" cy="3812265"/>
          </a:xfrm>
          <a:prstGeom prst="rect">
            <a:avLst/>
          </a:prstGeom>
        </p:spPr>
      </p:pic>
      <p:sp>
        <p:nvSpPr>
          <p:cNvPr id="4102" name="Rectangle 6"/>
          <p:cNvSpPr/>
          <p:nvPr/>
        </p:nvSpPr>
        <p:spPr>
          <a:xfrm>
            <a:off x="4449002" y="2373630"/>
            <a:ext cx="4417060" cy="3076575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buSzPct val="100000"/>
              <a:buFont typeface="Times New Roman" panose="02020603050405020304" pitchFamily="18" charset="0"/>
            </a:pPr>
            <a:r>
              <a:rPr lang="zh-CN" altLang="en-GB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实验时拉力的方向应尽量</a:t>
            </a:r>
            <a:r>
              <a:rPr lang="en-GB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en-US" altLang="en-GB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en-GB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___，且应在钩码____</a:t>
            </a:r>
            <a:r>
              <a:rPr lang="en-US" altLang="en-GB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</a:t>
            </a:r>
            <a:r>
              <a:rPr lang="en-GB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______的过程中读取拉力的大小。</a:t>
            </a:r>
          </a:p>
        </p:txBody>
      </p:sp>
      <p:sp>
        <p:nvSpPr>
          <p:cNvPr id="4109" name="Rectangle 13"/>
          <p:cNvSpPr/>
          <p:nvPr/>
        </p:nvSpPr>
        <p:spPr>
          <a:xfrm>
            <a:off x="5669472" y="2875642"/>
            <a:ext cx="1553845" cy="57912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buSzPct val="100000"/>
              <a:buFont typeface="Times New Roman" panose="02020603050405020304" pitchFamily="18" charset="0"/>
            </a:pPr>
            <a:r>
              <a:rPr lang="en-GB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竖直向上</a:t>
            </a:r>
          </a:p>
        </p:txBody>
      </p:sp>
      <p:sp>
        <p:nvSpPr>
          <p:cNvPr id="4110" name="Rectangle 14"/>
          <p:cNvSpPr/>
          <p:nvPr/>
        </p:nvSpPr>
        <p:spPr>
          <a:xfrm>
            <a:off x="5370863" y="3445341"/>
            <a:ext cx="1610995" cy="57912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buSzPct val="100000"/>
              <a:buFont typeface="Times New Roman" panose="02020603050405020304" pitchFamily="18" charset="0"/>
            </a:pPr>
            <a:r>
              <a:rPr lang="en-GB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匀速移动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476508" y="2418364"/>
            <a:ext cx="1843722" cy="4603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注意事项：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453808" y="1468322"/>
            <a:ext cx="3958508" cy="495548"/>
            <a:chOff x="2506980" y="579256"/>
            <a:chExt cx="3958508" cy="495548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实验过程</a:t>
              </a: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9" grpId="0"/>
      <p:bldP spid="4110" grpId="0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9" name="表格 11268"/>
          <p:cNvGraphicFramePr/>
          <p:nvPr/>
        </p:nvGraphicFramePr>
        <p:xfrm>
          <a:off x="522605" y="2602288"/>
          <a:ext cx="6266815" cy="2165350"/>
        </p:xfrm>
        <a:graphic>
          <a:graphicData uri="http://schemas.openxmlformats.org/drawingml/2006/table">
            <a:tbl>
              <a:tblPr/>
              <a:tblGrid>
                <a:gridCol w="328295"/>
                <a:gridCol w="721995"/>
                <a:gridCol w="820420"/>
                <a:gridCol w="774065"/>
                <a:gridCol w="730885"/>
                <a:gridCol w="1085850"/>
                <a:gridCol w="932815"/>
                <a:gridCol w="872490"/>
              </a:tblGrid>
              <a:tr h="61087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/N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 err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2400" b="1" err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/m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/N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 err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400" b="1" err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/m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zh-CN" altLang="en-US" sz="2400" b="1" baseline="-25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/J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zh-CN" altLang="en-US" sz="2400" b="1" baseline="-25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总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/J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η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1375" name="组合 11374"/>
          <p:cNvGrpSpPr/>
          <p:nvPr/>
        </p:nvGrpSpPr>
        <p:grpSpPr>
          <a:xfrm>
            <a:off x="7531418" y="1900238"/>
            <a:ext cx="973137" cy="2533650"/>
            <a:chOff x="196" y="1315"/>
            <a:chExt cx="613" cy="1596"/>
          </a:xfrm>
        </p:grpSpPr>
        <p:sp>
          <p:nvSpPr>
            <p:cNvPr id="11322" name="Line 132"/>
            <p:cNvSpPr/>
            <p:nvPr/>
          </p:nvSpPr>
          <p:spPr>
            <a:xfrm>
              <a:off x="666" y="1563"/>
              <a:ext cx="0" cy="86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318" name="Text Box 111"/>
            <p:cNvSpPr txBox="1"/>
            <p:nvPr/>
          </p:nvSpPr>
          <p:spPr>
            <a:xfrm>
              <a:off x="196" y="1678"/>
              <a:ext cx="163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000" i="1">
                  <a:solidFill>
                    <a:schemeClr val="tx1"/>
                  </a:solidFill>
                  <a:latin typeface="Times New Roman" panose="02020603050405020304" pitchFamily="18" charset="0"/>
                </a:rPr>
                <a:t>F</a:t>
              </a:r>
              <a:endParaRPr lang="en-US" altLang="zh-CN" sz="2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1319" name="xjhlx8"/>
            <p:cNvGrpSpPr>
              <a:grpSpLocks noChangeAspect="1"/>
            </p:cNvGrpSpPr>
            <p:nvPr/>
          </p:nvGrpSpPr>
          <p:grpSpPr>
            <a:xfrm rot="-5400000" flipH="1" flipV="1">
              <a:off x="364" y="1374"/>
              <a:ext cx="359" cy="257"/>
              <a:chOff x="6892" y="783"/>
              <a:chExt cx="813" cy="579"/>
            </a:xfrm>
          </p:grpSpPr>
          <p:grpSp>
            <p:nvGrpSpPr>
              <p:cNvPr id="11359" name="Group 113"/>
              <p:cNvGrpSpPr>
                <a:grpSpLocks noChangeAspect="1"/>
              </p:cNvGrpSpPr>
              <p:nvPr/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11361" name="Oval 114"/>
                <p:cNvSpPr>
                  <a:spLocks noChangeAspect="1"/>
                </p:cNvSpPr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62" name="Oval 115"/>
                <p:cNvSpPr>
                  <a:spLocks noChangeAspect="1"/>
                </p:cNvSpPr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63" name="Oval 116"/>
                <p:cNvSpPr>
                  <a:spLocks noChangeAspect="1"/>
                </p:cNvSpPr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64" name="Oval 117"/>
                <p:cNvSpPr>
                  <a:spLocks noChangeAspect="1"/>
                </p:cNvSpPr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1360" name="Rectangle 118"/>
              <p:cNvSpPr>
                <a:spLocks noChangeAspect="1"/>
              </p:cNvSpPr>
              <p:nvPr/>
            </p:nvSpPr>
            <p:spPr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320" name="xjhlx12"/>
            <p:cNvGrpSpPr/>
            <p:nvPr/>
          </p:nvGrpSpPr>
          <p:grpSpPr>
            <a:xfrm>
              <a:off x="443" y="2333"/>
              <a:ext cx="225" cy="383"/>
              <a:chOff x="3960" y="2220"/>
              <a:chExt cx="1440" cy="2454"/>
            </a:xfrm>
          </p:grpSpPr>
          <p:grpSp>
            <p:nvGrpSpPr>
              <p:cNvPr id="11348" name="Group 120"/>
              <p:cNvGrpSpPr/>
              <p:nvPr/>
            </p:nvGrpSpPr>
            <p:grpSpPr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11355" name="Oval 121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56" name="Oval 122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57" name="Oval 123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58" name="Oval 124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349" name="Group 125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11350" name="Freeform 126"/>
                <p:cNvSpPr/>
                <p:nvPr/>
              </p:nvSpPr>
              <p:spPr>
                <a:xfrm>
                  <a:off x="4460" y="3860"/>
                  <a:ext cx="635" cy="814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1351" name="Group 127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11352" name="Freeform 128"/>
                  <p:cNvSpPr/>
                  <p:nvPr/>
                </p:nvSpPr>
                <p:spPr>
                  <a:xfrm>
                    <a:off x="4230" y="2795"/>
                    <a:ext cx="915" cy="1180"/>
                  </a:xfrm>
                  <a:custGeom>
                    <a:avLst/>
                    <a:gdLst>
                      <a:gd name="txL" fmla="*/ 0 w 915"/>
                      <a:gd name="txT" fmla="*/ 0 h 1180"/>
                      <a:gd name="txR" fmla="*/ 915 w 915"/>
                      <a:gd name="txB" fmla="*/ 1180 h 1180"/>
                    </a:gdLst>
                    <a:ahLst/>
                    <a:cxnLst>
                      <a:cxn ang="0">
                        <a:pos x="0" y="0"/>
                      </a:cxn>
                      <a:cxn ang="0">
                        <a:pos x="915" y="15"/>
                      </a:cxn>
                      <a:cxn ang="0">
                        <a:pos x="630" y="1180"/>
                      </a:cxn>
                      <a:cxn ang="0">
                        <a:pos x="270" y="1155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1353" name="Oval 129"/>
                  <p:cNvSpPr/>
                  <p:nvPr/>
                </p:nvSpPr>
                <p:spPr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1354" name="Oval 130"/>
                  <p:cNvSpPr/>
                  <p:nvPr/>
                </p:nvSpPr>
                <p:spPr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11321" name="Line 131"/>
            <p:cNvSpPr/>
            <p:nvPr/>
          </p:nvSpPr>
          <p:spPr>
            <a:xfrm>
              <a:off x="405" y="1877"/>
              <a:ext cx="57" cy="5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sm" len="lg"/>
              <a:tailEnd type="none" w="med" len="med"/>
            </a:ln>
          </p:spPr>
        </p:sp>
        <p:sp>
          <p:nvSpPr>
            <p:cNvPr id="11323" name="Line 133"/>
            <p:cNvSpPr/>
            <p:nvPr/>
          </p:nvSpPr>
          <p:spPr>
            <a:xfrm>
              <a:off x="421" y="1587"/>
              <a:ext cx="142" cy="61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11324" name="xjhlx13"/>
            <p:cNvGrpSpPr/>
            <p:nvPr/>
          </p:nvGrpSpPr>
          <p:grpSpPr>
            <a:xfrm>
              <a:off x="473" y="2676"/>
              <a:ext cx="181" cy="235"/>
              <a:chOff x="6627" y="2220"/>
              <a:chExt cx="1155" cy="1502"/>
            </a:xfrm>
          </p:grpSpPr>
          <p:sp>
            <p:nvSpPr>
              <p:cNvPr id="11345" name="Freeform 135"/>
              <p:cNvSpPr/>
              <p:nvPr/>
            </p:nvSpPr>
            <p:spPr>
              <a:xfrm>
                <a:off x="7067" y="3288"/>
                <a:ext cx="338" cy="434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346" name="Freeform 136"/>
              <p:cNvSpPr/>
              <p:nvPr/>
            </p:nvSpPr>
            <p:spPr>
              <a:xfrm flipH="1" flipV="1">
                <a:off x="7002" y="2220"/>
                <a:ext cx="338" cy="434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347" name="Rectangle 137"/>
              <p:cNvSpPr/>
              <p:nvPr/>
            </p:nvSpPr>
            <p:spPr>
              <a:xfrm>
                <a:off x="6627" y="261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325" name="Group 138"/>
            <p:cNvGrpSpPr/>
            <p:nvPr/>
          </p:nvGrpSpPr>
          <p:grpSpPr>
            <a:xfrm flipV="1">
              <a:off x="309" y="1315"/>
              <a:ext cx="500" cy="28"/>
              <a:chOff x="3121" y="1752"/>
              <a:chExt cx="722" cy="130"/>
            </a:xfrm>
          </p:grpSpPr>
          <p:sp>
            <p:nvSpPr>
              <p:cNvPr id="11338" name="Line 139"/>
              <p:cNvSpPr/>
              <p:nvPr/>
            </p:nvSpPr>
            <p:spPr>
              <a:xfrm flipH="1">
                <a:off x="3121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39" name="Line 140"/>
              <p:cNvSpPr/>
              <p:nvPr/>
            </p:nvSpPr>
            <p:spPr>
              <a:xfrm flipH="1">
                <a:off x="3241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0" name="Line 141"/>
              <p:cNvSpPr/>
              <p:nvPr/>
            </p:nvSpPr>
            <p:spPr>
              <a:xfrm flipH="1">
                <a:off x="336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1" name="Line 142"/>
              <p:cNvSpPr/>
              <p:nvPr/>
            </p:nvSpPr>
            <p:spPr>
              <a:xfrm flipH="1">
                <a:off x="348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2" name="Line 143"/>
              <p:cNvSpPr/>
              <p:nvPr/>
            </p:nvSpPr>
            <p:spPr>
              <a:xfrm flipH="1">
                <a:off x="360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3" name="Line 144"/>
              <p:cNvSpPr/>
              <p:nvPr/>
            </p:nvSpPr>
            <p:spPr>
              <a:xfrm flipH="1">
                <a:off x="3722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4" name="Line 145"/>
              <p:cNvSpPr/>
              <p:nvPr/>
            </p:nvSpPr>
            <p:spPr>
              <a:xfrm>
                <a:off x="3144" y="1752"/>
                <a:ext cx="698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1326" name="xjhlx12"/>
            <p:cNvGrpSpPr/>
            <p:nvPr/>
          </p:nvGrpSpPr>
          <p:grpSpPr>
            <a:xfrm flipV="1">
              <a:off x="453" y="2179"/>
              <a:ext cx="225" cy="383"/>
              <a:chOff x="3960" y="2220"/>
              <a:chExt cx="1440" cy="2454"/>
            </a:xfrm>
          </p:grpSpPr>
          <p:grpSp>
            <p:nvGrpSpPr>
              <p:cNvPr id="11327" name="Group 147"/>
              <p:cNvGrpSpPr/>
              <p:nvPr/>
            </p:nvGrpSpPr>
            <p:grpSpPr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11334" name="Oval 148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35" name="Oval 149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36" name="Oval 150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37" name="Oval 151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328" name="Group 152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11329" name="Freeform 153"/>
                <p:cNvSpPr/>
                <p:nvPr/>
              </p:nvSpPr>
              <p:spPr>
                <a:xfrm>
                  <a:off x="4460" y="3860"/>
                  <a:ext cx="635" cy="814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1330" name="Group 154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11331" name="Freeform 155"/>
                  <p:cNvSpPr/>
                  <p:nvPr/>
                </p:nvSpPr>
                <p:spPr>
                  <a:xfrm>
                    <a:off x="4230" y="2795"/>
                    <a:ext cx="915" cy="1180"/>
                  </a:xfrm>
                  <a:custGeom>
                    <a:avLst/>
                    <a:gdLst>
                      <a:gd name="txL" fmla="*/ 0 w 915"/>
                      <a:gd name="txT" fmla="*/ 0 h 1180"/>
                      <a:gd name="txR" fmla="*/ 915 w 915"/>
                      <a:gd name="txB" fmla="*/ 1180 h 1180"/>
                    </a:gdLst>
                    <a:ahLst/>
                    <a:cxnLst>
                      <a:cxn ang="0">
                        <a:pos x="0" y="0"/>
                      </a:cxn>
                      <a:cxn ang="0">
                        <a:pos x="915" y="15"/>
                      </a:cxn>
                      <a:cxn ang="0">
                        <a:pos x="630" y="1180"/>
                      </a:cxn>
                      <a:cxn ang="0">
                        <a:pos x="270" y="1155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1332" name="Oval 156"/>
                  <p:cNvSpPr/>
                  <p:nvPr/>
                </p:nvSpPr>
                <p:spPr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1333" name="Oval 157"/>
                  <p:cNvSpPr/>
                  <p:nvPr/>
                </p:nvSpPr>
                <p:spPr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9" name="TextBox 8"/>
          <p:cNvSpPr txBox="1"/>
          <p:nvPr/>
        </p:nvSpPr>
        <p:spPr>
          <a:xfrm>
            <a:off x="589717" y="1495022"/>
            <a:ext cx="5828030" cy="5918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20000"/>
              </a:lnSpc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保持动滑轮重一定，改变钩码重力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604" y="5054521"/>
            <a:ext cx="7008813" cy="4972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10000"/>
              </a:lnSpc>
            </a:pPr>
            <a:r>
              <a:rPr lang="zh-CN" altLang="en-US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结论：</a:t>
            </a:r>
            <a:r>
              <a:rPr lang="zh-CN" altLang="en-US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动滑轮重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一定，物重</a:t>
            </a:r>
            <a:r>
              <a:rPr lang="zh-CN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越大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，机械效率</a:t>
            </a:r>
            <a:r>
              <a:rPr lang="zh-CN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越高。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367" name="xjhlx13"/>
          <p:cNvGrpSpPr/>
          <p:nvPr/>
        </p:nvGrpSpPr>
        <p:grpSpPr>
          <a:xfrm>
            <a:off x="7801293" y="4646613"/>
            <a:ext cx="287337" cy="373062"/>
            <a:chOff x="6627" y="2220"/>
            <a:chExt cx="1155" cy="1502"/>
          </a:xfrm>
        </p:grpSpPr>
        <p:sp>
          <p:nvSpPr>
            <p:cNvPr id="11368" name="Freeform 135"/>
            <p:cNvSpPr/>
            <p:nvPr/>
          </p:nvSpPr>
          <p:spPr>
            <a:xfrm>
              <a:off x="7067" y="3288"/>
              <a:ext cx="338" cy="434"/>
            </a:xfrm>
            <a:custGeom>
              <a:avLst/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369" name="Freeform 136"/>
            <p:cNvSpPr/>
            <p:nvPr/>
          </p:nvSpPr>
          <p:spPr>
            <a:xfrm flipH="1" flipV="1">
              <a:off x="7002" y="2220"/>
              <a:ext cx="338" cy="434"/>
            </a:xfrm>
            <a:custGeom>
              <a:avLst/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370" name="Rectangle 137"/>
            <p:cNvSpPr/>
            <p:nvPr/>
          </p:nvSpPr>
          <p:spPr>
            <a:xfrm>
              <a:off x="6627" y="2614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371" name="xjhlx13"/>
          <p:cNvGrpSpPr/>
          <p:nvPr/>
        </p:nvGrpSpPr>
        <p:grpSpPr>
          <a:xfrm>
            <a:off x="8250555" y="4646613"/>
            <a:ext cx="287338" cy="373062"/>
            <a:chOff x="6627" y="2220"/>
            <a:chExt cx="1155" cy="1502"/>
          </a:xfrm>
        </p:grpSpPr>
        <p:sp>
          <p:nvSpPr>
            <p:cNvPr id="11372" name="Freeform 135"/>
            <p:cNvSpPr/>
            <p:nvPr/>
          </p:nvSpPr>
          <p:spPr>
            <a:xfrm>
              <a:off x="7067" y="3288"/>
              <a:ext cx="338" cy="434"/>
            </a:xfrm>
            <a:custGeom>
              <a:avLst/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373" name="Freeform 136"/>
            <p:cNvSpPr/>
            <p:nvPr/>
          </p:nvSpPr>
          <p:spPr>
            <a:xfrm flipH="1" flipV="1">
              <a:off x="7002" y="2220"/>
              <a:ext cx="338" cy="434"/>
            </a:xfrm>
            <a:custGeom>
              <a:avLst/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374" name="Rectangle 137"/>
            <p:cNvSpPr/>
            <p:nvPr/>
          </p:nvSpPr>
          <p:spPr>
            <a:xfrm>
              <a:off x="6627" y="2614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376" name="xjhlx13"/>
          <p:cNvGrpSpPr/>
          <p:nvPr/>
        </p:nvGrpSpPr>
        <p:grpSpPr>
          <a:xfrm>
            <a:off x="7847330" y="5095875"/>
            <a:ext cx="287338" cy="373063"/>
            <a:chOff x="6627" y="2220"/>
            <a:chExt cx="1155" cy="1502"/>
          </a:xfrm>
        </p:grpSpPr>
        <p:sp>
          <p:nvSpPr>
            <p:cNvPr id="11377" name="Freeform 135"/>
            <p:cNvSpPr/>
            <p:nvPr/>
          </p:nvSpPr>
          <p:spPr>
            <a:xfrm>
              <a:off x="7067" y="3288"/>
              <a:ext cx="338" cy="434"/>
            </a:xfrm>
            <a:custGeom>
              <a:avLst/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378" name="Freeform 136"/>
            <p:cNvSpPr/>
            <p:nvPr/>
          </p:nvSpPr>
          <p:spPr>
            <a:xfrm flipH="1" flipV="1">
              <a:off x="7002" y="2220"/>
              <a:ext cx="338" cy="434"/>
            </a:xfrm>
            <a:custGeom>
              <a:avLst/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379" name="Rectangle 137"/>
            <p:cNvSpPr/>
            <p:nvPr/>
          </p:nvSpPr>
          <p:spPr>
            <a:xfrm>
              <a:off x="6627" y="2614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380" name="xjhlx13"/>
          <p:cNvGrpSpPr/>
          <p:nvPr/>
        </p:nvGrpSpPr>
        <p:grpSpPr>
          <a:xfrm>
            <a:off x="8296593" y="5095875"/>
            <a:ext cx="287337" cy="373063"/>
            <a:chOff x="6627" y="2220"/>
            <a:chExt cx="1155" cy="1502"/>
          </a:xfrm>
        </p:grpSpPr>
        <p:sp>
          <p:nvSpPr>
            <p:cNvPr id="11381" name="Freeform 135"/>
            <p:cNvSpPr/>
            <p:nvPr/>
          </p:nvSpPr>
          <p:spPr>
            <a:xfrm>
              <a:off x="7067" y="3288"/>
              <a:ext cx="338" cy="434"/>
            </a:xfrm>
            <a:custGeom>
              <a:avLst/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382" name="Freeform 136"/>
            <p:cNvSpPr/>
            <p:nvPr/>
          </p:nvSpPr>
          <p:spPr>
            <a:xfrm flipH="1" flipV="1">
              <a:off x="7002" y="2220"/>
              <a:ext cx="338" cy="434"/>
            </a:xfrm>
            <a:custGeom>
              <a:avLst/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383" name="Rectangle 137"/>
            <p:cNvSpPr/>
            <p:nvPr/>
          </p:nvSpPr>
          <p:spPr>
            <a:xfrm>
              <a:off x="6627" y="2614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7" name="Line 165"/>
          <p:cNvSpPr/>
          <p:nvPr/>
        </p:nvSpPr>
        <p:spPr>
          <a:xfrm>
            <a:off x="957580" y="2550795"/>
            <a:ext cx="0" cy="1389063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398" name="Line 166"/>
          <p:cNvSpPr/>
          <p:nvPr/>
        </p:nvSpPr>
        <p:spPr>
          <a:xfrm>
            <a:off x="582930" y="2592070"/>
            <a:ext cx="214630" cy="1014095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graphicFrame>
        <p:nvGraphicFramePr>
          <p:cNvPr id="12446" name="表格 12445"/>
          <p:cNvGraphicFramePr/>
          <p:nvPr/>
        </p:nvGraphicFramePr>
        <p:xfrm>
          <a:off x="2692400" y="2592070"/>
          <a:ext cx="6093460" cy="1554480"/>
        </p:xfrm>
        <a:graphic>
          <a:graphicData uri="http://schemas.openxmlformats.org/drawingml/2006/table">
            <a:tbl>
              <a:tblPr/>
              <a:tblGrid>
                <a:gridCol w="376555"/>
                <a:gridCol w="732790"/>
                <a:gridCol w="739775"/>
                <a:gridCol w="787400"/>
                <a:gridCol w="692150"/>
                <a:gridCol w="942975"/>
                <a:gridCol w="948690"/>
                <a:gridCol w="873125"/>
              </a:tblGrid>
              <a:tr h="51816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latin typeface="宋体" panose="02010600030101010101" pitchFamily="2" charset="-122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</a:rPr>
                        <a:t>/N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 err="1">
                          <a:latin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2400" b="1" err="1">
                          <a:latin typeface="Times New Roman" panose="02020603050405020304" pitchFamily="18" charset="0"/>
                        </a:rPr>
                        <a:t>/m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</a:rPr>
                        <a:t>/N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 err="1"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400" b="1" err="1">
                          <a:latin typeface="Times New Roman" panose="02020603050405020304" pitchFamily="18" charset="0"/>
                        </a:rPr>
                        <a:t>/m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</a:rPr>
                        <a:t>W</a:t>
                      </a:r>
                      <a:r>
                        <a:rPr lang="zh-CN" altLang="en-US" sz="2400" b="1" baseline="-25000" dirty="0">
                          <a:latin typeface="Times New Roman" panose="02020603050405020304" pitchFamily="18" charset="0"/>
                        </a:rPr>
                        <a:t>有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</a:rPr>
                        <a:t>/J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</a:rPr>
                        <a:t>W</a:t>
                      </a:r>
                      <a:r>
                        <a:rPr lang="zh-CN" altLang="en-US" sz="2400" b="1" baseline="-25000" dirty="0">
                          <a:latin typeface="Times New Roman" panose="02020603050405020304" pitchFamily="18" charset="0"/>
                        </a:rPr>
                        <a:t>总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</a:rPr>
                        <a:t>/J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η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en-US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86435" y="1389018"/>
            <a:ext cx="6399425" cy="5918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20000"/>
              </a:lnSpc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</a:rPr>
              <a:t>保持钩码重力一定，改变动滑轮重。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2587" y="4753558"/>
            <a:ext cx="6565912" cy="4972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10000"/>
              </a:lnSpc>
            </a:pPr>
            <a:r>
              <a:rPr lang="zh-CN" altLang="en-US" dirty="0">
                <a:solidFill>
                  <a:srgbClr val="0000FF"/>
                </a:solidFill>
                <a:latin typeface="宋体" panose="02010600030101010101" pitchFamily="2" charset="-122"/>
              </a:rPr>
              <a:t>结论：</a:t>
            </a:r>
            <a:r>
              <a:rPr lang="zh-CN" altLang="en-US" dirty="0">
                <a:solidFill>
                  <a:srgbClr val="CC0000"/>
                </a:solidFill>
                <a:latin typeface="Arial" panose="020B0604020202020204" pitchFamily="34" charset="0"/>
              </a:rPr>
              <a:t>物重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</a:rPr>
              <a:t>一定，动滑轮</a:t>
            </a:r>
            <a:r>
              <a:rPr lang="zh-CN" altLang="en-US" dirty="0">
                <a:solidFill>
                  <a:srgbClr val="000099"/>
                </a:solidFill>
                <a:latin typeface="Arial" panose="020B0604020202020204" pitchFamily="34" charset="0"/>
              </a:rPr>
              <a:t>越重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</a:rPr>
              <a:t>，机械效率</a:t>
            </a:r>
            <a:r>
              <a:rPr lang="zh-CN" altLang="en-US" dirty="0">
                <a:solidFill>
                  <a:srgbClr val="000099"/>
                </a:solidFill>
                <a:latin typeface="Arial" panose="020B0604020202020204" pitchFamily="34" charset="0"/>
              </a:rPr>
              <a:t>低。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12614" name="组合 12613"/>
          <p:cNvGrpSpPr/>
          <p:nvPr/>
        </p:nvGrpSpPr>
        <p:grpSpPr>
          <a:xfrm>
            <a:off x="1452563" y="2153920"/>
            <a:ext cx="974725" cy="2879725"/>
            <a:chOff x="243" y="2245"/>
            <a:chExt cx="614" cy="1814"/>
          </a:xfrm>
        </p:grpSpPr>
        <p:sp>
          <p:nvSpPr>
            <p:cNvPr id="12343" name="Text Box 234"/>
            <p:cNvSpPr txBox="1"/>
            <p:nvPr/>
          </p:nvSpPr>
          <p:spPr>
            <a:xfrm>
              <a:off x="640" y="2727"/>
              <a:ext cx="217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000" i="1">
                  <a:solidFill>
                    <a:schemeClr val="tx1"/>
                  </a:solidFill>
                  <a:latin typeface="Times New Roman" panose="02020603050405020304" pitchFamily="18" charset="0"/>
                </a:rPr>
                <a:t>F</a:t>
              </a:r>
              <a:endParaRPr lang="en-US" altLang="zh-CN" sz="2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2612" name="组合 12611"/>
            <p:cNvGrpSpPr/>
            <p:nvPr/>
          </p:nvGrpSpPr>
          <p:grpSpPr>
            <a:xfrm>
              <a:off x="243" y="2245"/>
              <a:ext cx="482" cy="1814"/>
              <a:chOff x="323" y="1820"/>
              <a:chExt cx="601" cy="2154"/>
            </a:xfrm>
          </p:grpSpPr>
          <p:grpSp>
            <p:nvGrpSpPr>
              <p:cNvPr id="12611" name="组合 12610"/>
              <p:cNvGrpSpPr/>
              <p:nvPr/>
            </p:nvGrpSpPr>
            <p:grpSpPr>
              <a:xfrm>
                <a:off x="514" y="3436"/>
                <a:ext cx="245" cy="538"/>
                <a:chOff x="514" y="3493"/>
                <a:chExt cx="245" cy="538"/>
              </a:xfrm>
            </p:grpSpPr>
            <p:grpSp>
              <p:nvGrpSpPr>
                <p:cNvPr id="12337" name="xjhlx13"/>
                <p:cNvGrpSpPr/>
                <p:nvPr/>
              </p:nvGrpSpPr>
              <p:grpSpPr>
                <a:xfrm>
                  <a:off x="514" y="3747"/>
                  <a:ext cx="240" cy="284"/>
                  <a:chOff x="6627" y="2220"/>
                  <a:chExt cx="1155" cy="1502"/>
                </a:xfrm>
              </p:grpSpPr>
              <p:sp>
                <p:nvSpPr>
                  <p:cNvPr id="12367" name="Freeform 223"/>
                  <p:cNvSpPr/>
                  <p:nvPr/>
                </p:nvSpPr>
                <p:spPr>
                  <a:xfrm>
                    <a:off x="7067" y="3288"/>
                    <a:ext cx="338" cy="434"/>
                  </a:xfrm>
                  <a:custGeom>
                    <a:avLst/>
                    <a:gdLst>
                      <a:gd name="txL" fmla="*/ 0 w 2020"/>
                      <a:gd name="txT" fmla="*/ 0 h 2594"/>
                      <a:gd name="txR" fmla="*/ 2020 w 2020"/>
                      <a:gd name="txB" fmla="*/ 2594 h 2594"/>
                    </a:gdLst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2368" name="Freeform 224"/>
                  <p:cNvSpPr/>
                  <p:nvPr/>
                </p:nvSpPr>
                <p:spPr>
                  <a:xfrm flipH="1" flipV="1">
                    <a:off x="7002" y="2220"/>
                    <a:ext cx="338" cy="434"/>
                  </a:xfrm>
                  <a:custGeom>
                    <a:avLst/>
                    <a:gdLst>
                      <a:gd name="txL" fmla="*/ 0 w 2020"/>
                      <a:gd name="txT" fmla="*/ 0 h 2594"/>
                      <a:gd name="txR" fmla="*/ 2020 w 2020"/>
                      <a:gd name="txB" fmla="*/ 2594 h 2594"/>
                    </a:gdLst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2369" name="Rectangle 225"/>
                  <p:cNvSpPr/>
                  <p:nvPr/>
                </p:nvSpPr>
                <p:spPr>
                  <a:xfrm>
                    <a:off x="6627" y="2614"/>
                    <a:ext cx="1155" cy="7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3333"/>
                      </a:gs>
                      <a:gs pos="50000">
                        <a:srgbClr val="C0C0C0"/>
                      </a:gs>
                      <a:gs pos="100000">
                        <a:srgbClr val="333333"/>
                      </a:gs>
                    </a:gsLst>
                    <a:lin ang="0" scaled="1"/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338" name="xjhlx13"/>
                <p:cNvGrpSpPr/>
                <p:nvPr/>
              </p:nvGrpSpPr>
              <p:grpSpPr>
                <a:xfrm>
                  <a:off x="527" y="3493"/>
                  <a:ext cx="232" cy="283"/>
                  <a:chOff x="6627" y="2220"/>
                  <a:chExt cx="1155" cy="1502"/>
                </a:xfrm>
              </p:grpSpPr>
              <p:sp>
                <p:nvSpPr>
                  <p:cNvPr id="12364" name="Freeform 227"/>
                  <p:cNvSpPr/>
                  <p:nvPr/>
                </p:nvSpPr>
                <p:spPr>
                  <a:xfrm>
                    <a:off x="7067" y="3288"/>
                    <a:ext cx="338" cy="434"/>
                  </a:xfrm>
                  <a:custGeom>
                    <a:avLst/>
                    <a:gdLst>
                      <a:gd name="txL" fmla="*/ 0 w 2020"/>
                      <a:gd name="txT" fmla="*/ 0 h 2594"/>
                      <a:gd name="txR" fmla="*/ 2020 w 2020"/>
                      <a:gd name="txB" fmla="*/ 2594 h 2594"/>
                    </a:gdLst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2365" name="Freeform 228"/>
                  <p:cNvSpPr/>
                  <p:nvPr/>
                </p:nvSpPr>
                <p:spPr>
                  <a:xfrm flipH="1" flipV="1">
                    <a:off x="7002" y="2220"/>
                    <a:ext cx="338" cy="434"/>
                  </a:xfrm>
                  <a:custGeom>
                    <a:avLst/>
                    <a:gdLst>
                      <a:gd name="txL" fmla="*/ 0 w 2020"/>
                      <a:gd name="txT" fmla="*/ 0 h 2594"/>
                      <a:gd name="txR" fmla="*/ 2020 w 2020"/>
                      <a:gd name="txB" fmla="*/ 2594 h 2594"/>
                    </a:gdLst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2366" name="Rectangle 229"/>
                  <p:cNvSpPr/>
                  <p:nvPr/>
                </p:nvSpPr>
                <p:spPr>
                  <a:xfrm>
                    <a:off x="6627" y="2614"/>
                    <a:ext cx="1155" cy="7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3333"/>
                      </a:gs>
                      <a:gs pos="50000">
                        <a:srgbClr val="C0C0C0"/>
                      </a:gs>
                      <a:gs pos="100000">
                        <a:srgbClr val="333333"/>
                      </a:gs>
                    </a:gsLst>
                    <a:lin ang="0" scaled="1"/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2610" name="组合 12609"/>
              <p:cNvGrpSpPr/>
              <p:nvPr/>
            </p:nvGrpSpPr>
            <p:grpSpPr>
              <a:xfrm>
                <a:off x="323" y="1820"/>
                <a:ext cx="601" cy="1644"/>
                <a:chOff x="323" y="1820"/>
                <a:chExt cx="601" cy="1644"/>
              </a:xfrm>
            </p:grpSpPr>
            <p:sp>
              <p:nvSpPr>
                <p:cNvPr id="12339" name="Line 230"/>
                <p:cNvSpPr/>
                <p:nvPr/>
              </p:nvSpPr>
              <p:spPr>
                <a:xfrm flipH="1">
                  <a:off x="505" y="2492"/>
                  <a:ext cx="131" cy="385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2340" name="Line 231"/>
                <p:cNvSpPr/>
                <p:nvPr/>
              </p:nvSpPr>
              <p:spPr>
                <a:xfrm flipH="1">
                  <a:off x="722" y="2180"/>
                  <a:ext cx="61" cy="744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2341" name="Line 232"/>
                <p:cNvSpPr/>
                <p:nvPr/>
              </p:nvSpPr>
              <p:spPr>
                <a:xfrm flipH="1">
                  <a:off x="459" y="2128"/>
                  <a:ext cx="27" cy="1053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2342" name="Line 233"/>
                <p:cNvSpPr/>
                <p:nvPr/>
              </p:nvSpPr>
              <p:spPr>
                <a:xfrm flipV="1">
                  <a:off x="774" y="2617"/>
                  <a:ext cx="53" cy="564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lg"/>
                </a:ln>
              </p:spPr>
            </p:sp>
            <p:grpSp>
              <p:nvGrpSpPr>
                <p:cNvPr id="12344" name="Group 235"/>
                <p:cNvGrpSpPr/>
                <p:nvPr/>
              </p:nvGrpSpPr>
              <p:grpSpPr>
                <a:xfrm flipV="1">
                  <a:off x="323" y="1820"/>
                  <a:ext cx="601" cy="30"/>
                  <a:chOff x="3121" y="1752"/>
                  <a:chExt cx="722" cy="130"/>
                </a:xfrm>
              </p:grpSpPr>
              <p:sp>
                <p:nvSpPr>
                  <p:cNvPr id="12357" name="Line 236"/>
                  <p:cNvSpPr/>
                  <p:nvPr/>
                </p:nvSpPr>
                <p:spPr>
                  <a:xfrm flipH="1">
                    <a:off x="3121" y="1760"/>
                    <a:ext cx="120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2358" name="Line 237"/>
                  <p:cNvSpPr/>
                  <p:nvPr/>
                </p:nvSpPr>
                <p:spPr>
                  <a:xfrm flipH="1">
                    <a:off x="3241" y="1760"/>
                    <a:ext cx="121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2359" name="Line 238"/>
                  <p:cNvSpPr/>
                  <p:nvPr/>
                </p:nvSpPr>
                <p:spPr>
                  <a:xfrm flipH="1">
                    <a:off x="3362" y="1760"/>
                    <a:ext cx="120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2360" name="Line 239"/>
                  <p:cNvSpPr/>
                  <p:nvPr/>
                </p:nvSpPr>
                <p:spPr>
                  <a:xfrm flipH="1">
                    <a:off x="3482" y="1760"/>
                    <a:ext cx="120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2361" name="Line 240"/>
                  <p:cNvSpPr/>
                  <p:nvPr/>
                </p:nvSpPr>
                <p:spPr>
                  <a:xfrm flipH="1">
                    <a:off x="3602" y="1760"/>
                    <a:ext cx="120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2362" name="Line 241"/>
                  <p:cNvSpPr/>
                  <p:nvPr/>
                </p:nvSpPr>
                <p:spPr>
                  <a:xfrm flipH="1">
                    <a:off x="3722" y="1760"/>
                    <a:ext cx="121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2363" name="Line 242"/>
                  <p:cNvSpPr/>
                  <p:nvPr/>
                </p:nvSpPr>
                <p:spPr>
                  <a:xfrm>
                    <a:off x="3144" y="1752"/>
                    <a:ext cx="698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12609" name="组合 12608"/>
                <p:cNvGrpSpPr/>
                <p:nvPr/>
              </p:nvGrpSpPr>
              <p:grpSpPr>
                <a:xfrm>
                  <a:off x="449" y="2667"/>
                  <a:ext cx="333" cy="797"/>
                  <a:chOff x="449" y="2667"/>
                  <a:chExt cx="333" cy="797"/>
                </a:xfrm>
              </p:grpSpPr>
              <p:sp>
                <p:nvSpPr>
                  <p:cNvPr id="12581" name="Freeform 250"/>
                  <p:cNvSpPr/>
                  <p:nvPr/>
                </p:nvSpPr>
                <p:spPr>
                  <a:xfrm rot="-274270" flipV="1">
                    <a:off x="595" y="2667"/>
                    <a:ext cx="77" cy="103"/>
                  </a:xfrm>
                  <a:custGeom>
                    <a:avLst/>
                    <a:gdLst>
                      <a:gd name="txL" fmla="*/ 0 w 2020"/>
                      <a:gd name="txT" fmla="*/ 0 h 2594"/>
                      <a:gd name="txR" fmla="*/ 2020 w 2020"/>
                      <a:gd name="txB" fmla="*/ 2594 h 2594"/>
                    </a:gdLst>
                    <a:ahLst/>
                    <a:cxnLst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1" y="3"/>
                      </a:cxn>
                      <a:cxn ang="0">
                        <a:pos x="2" y="2"/>
                      </a:cxn>
                      <a:cxn ang="0">
                        <a:pos x="2" y="2"/>
                      </a:cxn>
                      <a:cxn ang="0">
                        <a:pos x="2" y="2"/>
                      </a:cxn>
                      <a:cxn ang="0">
                        <a:pos x="2" y="1"/>
                      </a:cxn>
                      <a:cxn ang="0">
                        <a:pos x="2" y="1"/>
                      </a:cxn>
                      <a:cxn ang="0">
                        <a:pos x="2" y="2"/>
                      </a:cxn>
                      <a:cxn ang="0">
                        <a:pos x="1" y="2"/>
                      </a:cxn>
                      <a:cxn ang="0">
                        <a:pos x="1" y="2"/>
                      </a:cxn>
                      <a:cxn ang="0">
                        <a:pos x="1" y="2"/>
                      </a:cxn>
                      <a:cxn ang="0">
                        <a:pos x="1" y="2"/>
                      </a:cxn>
                      <a:cxn ang="0">
                        <a:pos x="1" y="2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0"/>
                      </a:cxn>
                    </a:cxnLst>
                    <a:rect l="txL" t="txT" r="txR" b="tx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grpSp>
                <p:nvGrpSpPr>
                  <p:cNvPr id="12334" name="xjhlx8"/>
                  <p:cNvGrpSpPr>
                    <a:grpSpLocks noChangeAspect="1"/>
                  </p:cNvGrpSpPr>
                  <p:nvPr/>
                </p:nvGrpSpPr>
                <p:grpSpPr>
                  <a:xfrm rot="5400000" flipH="1">
                    <a:off x="458" y="2823"/>
                    <a:ext cx="316" cy="246"/>
                    <a:chOff x="6892" y="783"/>
                    <a:chExt cx="813" cy="579"/>
                  </a:xfrm>
                </p:grpSpPr>
                <p:grpSp>
                  <p:nvGrpSpPr>
                    <p:cNvPr id="12387" name="Group 19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125" y="783"/>
                      <a:ext cx="580" cy="579"/>
                      <a:chOff x="2400" y="2400"/>
                      <a:chExt cx="1440" cy="1440"/>
                    </a:xfrm>
                  </p:grpSpPr>
                  <p:sp>
                    <p:nvSpPr>
                      <p:cNvPr id="12389" name="Oval 198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400" y="2400"/>
                        <a:ext cx="1440" cy="14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8F8F8F"/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 rot="10800000" vert="eaVert"/>
                      <a:lstStyle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90" name="Oval 199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600" y="2600"/>
                        <a:ext cx="1040" cy="10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000000"/>
                          </a:gs>
                        </a:gsLst>
                        <a:lin ang="2700000" scaled="1"/>
                        <a:tileRect/>
                      </a:gradFill>
                      <a:ln w="9525">
                        <a:noFill/>
                      </a:ln>
                    </p:spPr>
                    <p:txBody>
                      <a:bodyPr rot="10800000" vert="eaVert"/>
                      <a:lstStyle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91" name="Oval 20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800" y="2800"/>
                        <a:ext cx="640" cy="6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808080"/>
                          </a:gs>
                          <a:gs pos="100000">
                            <a:srgbClr val="969696"/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9525">
                        <a:noFill/>
                      </a:ln>
                    </p:spPr>
                    <p:txBody>
                      <a:bodyPr rot="10800000" vert="eaVert"/>
                      <a:lstStyle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92" name="Oval 201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000" y="3000"/>
                        <a:ext cx="240" cy="240"/>
                      </a:xfrm>
                      <a:prstGeom prst="ellipse">
                        <a:avLst/>
                      </a:prstGeom>
                      <a:solidFill>
                        <a:srgbClr val="333333"/>
                      </a:solidFill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 rot="10800000" vert="eaVert"/>
                      <a:lstStyle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2388" name="Rectangle 202"/>
                    <p:cNvSpPr>
                      <a:spLocks noChangeAspect="1"/>
                    </p:cNvSpPr>
                    <p:nvPr/>
                  </p:nvSpPr>
                  <p:spPr>
                    <a:xfrm>
                      <a:off x="6892" y="1024"/>
                      <a:ext cx="555" cy="97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5400000" scaled="1"/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rot="10800000" vert="eaVert"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2376" name="Group 204"/>
                  <p:cNvGrpSpPr/>
                  <p:nvPr/>
                </p:nvGrpSpPr>
                <p:grpSpPr>
                  <a:xfrm>
                    <a:off x="449" y="3027"/>
                    <a:ext cx="333" cy="308"/>
                    <a:chOff x="2400" y="2400"/>
                    <a:chExt cx="1440" cy="1440"/>
                  </a:xfrm>
                </p:grpSpPr>
                <p:sp>
                  <p:nvSpPr>
                    <p:cNvPr id="12383" name="Oval 205"/>
                    <p:cNvSpPr/>
                    <p:nvPr/>
                  </p:nvSpPr>
                  <p:spPr>
                    <a:xfrm>
                      <a:off x="2400" y="2400"/>
                      <a:ext cx="1440" cy="14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8F8F8F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84" name="Oval 206"/>
                    <p:cNvSpPr/>
                    <p:nvPr/>
                  </p:nvSpPr>
                  <p:spPr>
                    <a:xfrm>
                      <a:off x="2600" y="2600"/>
                      <a:ext cx="1040" cy="10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27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85" name="Oval 207"/>
                    <p:cNvSpPr/>
                    <p:nvPr/>
                  </p:nvSpPr>
                  <p:spPr>
                    <a:xfrm>
                      <a:off x="2800" y="2800"/>
                      <a:ext cx="640" cy="6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08080"/>
                        </a:gs>
                        <a:gs pos="100000">
                          <a:srgbClr val="969696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86" name="Oval 208"/>
                    <p:cNvSpPr/>
                    <p:nvPr/>
                  </p:nvSpPr>
                  <p:spPr>
                    <a:xfrm>
                      <a:off x="3000" y="3000"/>
                      <a:ext cx="240" cy="240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2506" name="组合 12505"/>
                  <p:cNvGrpSpPr/>
                  <p:nvPr/>
                </p:nvGrpSpPr>
                <p:grpSpPr>
                  <a:xfrm>
                    <a:off x="570" y="2744"/>
                    <a:ext cx="102" cy="720"/>
                    <a:chOff x="584" y="2840"/>
                    <a:chExt cx="113" cy="766"/>
                  </a:xfrm>
                </p:grpSpPr>
                <p:sp>
                  <p:nvSpPr>
                    <p:cNvPr id="12378" name="Freeform 210"/>
                    <p:cNvSpPr/>
                    <p:nvPr/>
                  </p:nvSpPr>
                  <p:spPr>
                    <a:xfrm>
                      <a:off x="612" y="3500"/>
                      <a:ext cx="77" cy="106"/>
                    </a:xfrm>
                    <a:custGeom>
                      <a:avLst/>
                      <a:gdLst>
                        <a:gd name="txL" fmla="*/ 0 w 2020"/>
                        <a:gd name="txT" fmla="*/ 0 h 2594"/>
                        <a:gd name="txR" fmla="*/ 2020 w 2020"/>
                        <a:gd name="txB" fmla="*/ 2594 h 2594"/>
                      </a:gdLst>
                      <a:ahLst/>
                      <a:cxnLst>
                        <a:cxn ang="0">
                          <a:pos x="1" y="0"/>
                        </a:cxn>
                        <a:cxn ang="0">
                          <a:pos x="1" y="1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1" y="3"/>
                        </a:cxn>
                        <a:cxn ang="0">
                          <a:pos x="1" y="3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2" y="1"/>
                        </a:cxn>
                        <a:cxn ang="0">
                          <a:pos x="2" y="1"/>
                        </a:cxn>
                        <a:cxn ang="0">
                          <a:pos x="2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0"/>
                        </a:cxn>
                      </a:cxnLst>
                      <a:rect l="txL" t="txT" r="txR" b="txB"/>
                      <a:pathLst>
                        <a:path w="2020" h="2594">
                          <a:moveTo>
                            <a:pt x="472" y="15"/>
                          </a:moveTo>
                          <a:cubicBezTo>
                            <a:pt x="472" y="107"/>
                            <a:pt x="477" y="387"/>
                            <a:pt x="472" y="552"/>
                          </a:cubicBezTo>
                          <a:cubicBezTo>
                            <a:pt x="467" y="717"/>
                            <a:pt x="480" y="887"/>
                            <a:pt x="442" y="1005"/>
                          </a:cubicBezTo>
                          <a:cubicBezTo>
                            <a:pt x="404" y="1123"/>
                            <a:pt x="302" y="1180"/>
                            <a:pt x="247" y="1260"/>
                          </a:cubicBezTo>
                          <a:cubicBezTo>
                            <a:pt x="192" y="1340"/>
                            <a:pt x="152" y="1398"/>
                            <a:pt x="112" y="1488"/>
                          </a:cubicBezTo>
                          <a:cubicBezTo>
                            <a:pt x="72" y="1578"/>
                            <a:pt x="14" y="1706"/>
                            <a:pt x="7" y="1800"/>
                          </a:cubicBezTo>
                          <a:cubicBezTo>
                            <a:pt x="0" y="1894"/>
                            <a:pt x="25" y="1968"/>
                            <a:pt x="67" y="2055"/>
                          </a:cubicBezTo>
                          <a:cubicBezTo>
                            <a:pt x="109" y="2142"/>
                            <a:pt x="165" y="2245"/>
                            <a:pt x="262" y="2325"/>
                          </a:cubicBezTo>
                          <a:cubicBezTo>
                            <a:pt x="359" y="2405"/>
                            <a:pt x="515" y="2498"/>
                            <a:pt x="652" y="2535"/>
                          </a:cubicBezTo>
                          <a:cubicBezTo>
                            <a:pt x="789" y="2572"/>
                            <a:pt x="937" y="2594"/>
                            <a:pt x="1087" y="2550"/>
                          </a:cubicBezTo>
                          <a:cubicBezTo>
                            <a:pt x="1237" y="2506"/>
                            <a:pt x="1440" y="2366"/>
                            <a:pt x="1552" y="2268"/>
                          </a:cubicBezTo>
                          <a:cubicBezTo>
                            <a:pt x="1664" y="2170"/>
                            <a:pt x="1702" y="2069"/>
                            <a:pt x="1762" y="1965"/>
                          </a:cubicBezTo>
                          <a:cubicBezTo>
                            <a:pt x="1822" y="1861"/>
                            <a:pt x="1872" y="1759"/>
                            <a:pt x="1912" y="1644"/>
                          </a:cubicBezTo>
                          <a:cubicBezTo>
                            <a:pt x="1952" y="1529"/>
                            <a:pt x="2020" y="1309"/>
                            <a:pt x="2002" y="1275"/>
                          </a:cubicBezTo>
                          <a:cubicBezTo>
                            <a:pt x="1984" y="1241"/>
                            <a:pt x="1874" y="1355"/>
                            <a:pt x="1807" y="1440"/>
                          </a:cubicBezTo>
                          <a:cubicBezTo>
                            <a:pt x="1740" y="1525"/>
                            <a:pt x="1669" y="1690"/>
                            <a:pt x="1597" y="1785"/>
                          </a:cubicBezTo>
                          <a:cubicBezTo>
                            <a:pt x="1525" y="1880"/>
                            <a:pt x="1442" y="1953"/>
                            <a:pt x="1372" y="2010"/>
                          </a:cubicBezTo>
                          <a:cubicBezTo>
                            <a:pt x="1302" y="2067"/>
                            <a:pt x="1257" y="2113"/>
                            <a:pt x="1177" y="2130"/>
                          </a:cubicBezTo>
                          <a:cubicBezTo>
                            <a:pt x="1097" y="2147"/>
                            <a:pt x="982" y="2147"/>
                            <a:pt x="892" y="2115"/>
                          </a:cubicBezTo>
                          <a:cubicBezTo>
                            <a:pt x="802" y="2083"/>
                            <a:pt x="677" y="2022"/>
                            <a:pt x="637" y="1935"/>
                          </a:cubicBezTo>
                          <a:cubicBezTo>
                            <a:pt x="597" y="1848"/>
                            <a:pt x="612" y="1702"/>
                            <a:pt x="652" y="1590"/>
                          </a:cubicBezTo>
                          <a:cubicBezTo>
                            <a:pt x="692" y="1478"/>
                            <a:pt x="817" y="1355"/>
                            <a:pt x="877" y="1260"/>
                          </a:cubicBezTo>
                          <a:cubicBezTo>
                            <a:pt x="937" y="1165"/>
                            <a:pt x="990" y="1112"/>
                            <a:pt x="1012" y="1020"/>
                          </a:cubicBezTo>
                          <a:cubicBezTo>
                            <a:pt x="1034" y="928"/>
                            <a:pt x="1012" y="786"/>
                            <a:pt x="1012" y="708"/>
                          </a:cubicBezTo>
                          <a:cubicBezTo>
                            <a:pt x="1012" y="630"/>
                            <a:pt x="1012" y="670"/>
                            <a:pt x="1012" y="552"/>
                          </a:cubicBezTo>
                          <a:cubicBezTo>
                            <a:pt x="1012" y="434"/>
                            <a:pt x="1012" y="115"/>
                            <a:pt x="1012" y="0"/>
                          </a:cubicBezTo>
                        </a:path>
                      </a:pathLst>
                    </a:custGeom>
                    <a:solidFill>
                      <a:srgbClr val="0000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80" name="Freeform 212"/>
                    <p:cNvSpPr/>
                    <p:nvPr/>
                  </p:nvSpPr>
                  <p:spPr>
                    <a:xfrm>
                      <a:off x="584" y="3165"/>
                      <a:ext cx="113" cy="356"/>
                    </a:xfrm>
                    <a:custGeom>
                      <a:avLst/>
                      <a:gdLst>
                        <a:gd name="txL" fmla="*/ 0 w 915"/>
                        <a:gd name="txT" fmla="*/ 0 h 1180"/>
                        <a:gd name="txR" fmla="*/ 915 w 915"/>
                        <a:gd name="txB" fmla="*/ 1180 h 1180"/>
                      </a:gdLst>
                      <a:ahLst/>
                      <a:cxnLst>
                        <a:cxn ang="0">
                          <a:pos x="0" y="0"/>
                        </a:cxn>
                        <a:cxn ang="0">
                          <a:pos x="915" y="15"/>
                        </a:cxn>
                        <a:cxn ang="0">
                          <a:pos x="630" y="1180"/>
                        </a:cxn>
                        <a:cxn ang="0">
                          <a:pos x="270" y="1155"/>
                        </a:cxn>
                        <a:cxn ang="0">
                          <a:pos x="0" y="0"/>
                        </a:cxn>
                      </a:cxnLst>
                      <a:rect l="txL" t="txT" r="txR" b="tx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81" name="Oval 213"/>
                    <p:cNvSpPr/>
                    <p:nvPr/>
                  </p:nvSpPr>
                  <p:spPr>
                    <a:xfrm>
                      <a:off x="615" y="3275"/>
                      <a:ext cx="54" cy="4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82" name="Oval 214"/>
                    <p:cNvSpPr/>
                    <p:nvPr/>
                  </p:nvSpPr>
                  <p:spPr>
                    <a:xfrm>
                      <a:off x="609" y="3463"/>
                      <a:ext cx="54" cy="4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00" name="Freeform 212"/>
                    <p:cNvSpPr/>
                    <p:nvPr/>
                  </p:nvSpPr>
                  <p:spPr>
                    <a:xfrm flipV="1">
                      <a:off x="584" y="2840"/>
                      <a:ext cx="113" cy="356"/>
                    </a:xfrm>
                    <a:custGeom>
                      <a:avLst/>
                      <a:gdLst>
                        <a:gd name="txL" fmla="*/ 0 w 915"/>
                        <a:gd name="txT" fmla="*/ 0 h 1180"/>
                        <a:gd name="txR" fmla="*/ 915 w 915"/>
                        <a:gd name="txB" fmla="*/ 1180 h 1180"/>
                      </a:gdLst>
                      <a:ahLst/>
                      <a:cxnLst>
                        <a:cxn ang="0">
                          <a:pos x="0" y="0"/>
                        </a:cxn>
                        <a:cxn ang="0">
                          <a:pos x="915" y="15"/>
                        </a:cxn>
                        <a:cxn ang="0">
                          <a:pos x="630" y="1180"/>
                        </a:cxn>
                        <a:cxn ang="0">
                          <a:pos x="270" y="1155"/>
                        </a:cxn>
                        <a:cxn ang="0">
                          <a:pos x="0" y="0"/>
                        </a:cxn>
                      </a:cxnLst>
                      <a:rect l="txL" t="txT" r="txR" b="tx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01" name="Oval 213"/>
                    <p:cNvSpPr/>
                    <p:nvPr/>
                  </p:nvSpPr>
                  <p:spPr>
                    <a:xfrm>
                      <a:off x="612" y="2982"/>
                      <a:ext cx="54" cy="4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02" name="Oval 213"/>
                    <p:cNvSpPr/>
                    <p:nvPr/>
                  </p:nvSpPr>
                  <p:spPr>
                    <a:xfrm>
                      <a:off x="603" y="2840"/>
                      <a:ext cx="54" cy="4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04" name="椭圆 12503"/>
                    <p:cNvSpPr/>
                    <p:nvPr/>
                  </p:nvSpPr>
                  <p:spPr>
                    <a:xfrm>
                      <a:off x="603" y="3166"/>
                      <a:ext cx="81" cy="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69696">
                            <a:gamma/>
                            <a:shade val="60392"/>
                            <a:invGamma/>
                          </a:srgbClr>
                        </a:gs>
                        <a:gs pos="50000">
                          <a:srgbClr val="969696"/>
                        </a:gs>
                        <a:gs pos="100000">
                          <a:srgbClr val="969696">
                            <a:gamma/>
                            <a:shade val="60392"/>
                            <a:invGamma/>
                          </a:srgb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2578" name="组合 12577"/>
                <p:cNvGrpSpPr/>
                <p:nvPr/>
              </p:nvGrpSpPr>
              <p:grpSpPr>
                <a:xfrm>
                  <a:off x="466" y="1820"/>
                  <a:ext cx="335" cy="693"/>
                  <a:chOff x="414" y="1848"/>
                  <a:chExt cx="362" cy="765"/>
                </a:xfrm>
              </p:grpSpPr>
              <p:grpSp>
                <p:nvGrpSpPr>
                  <p:cNvPr id="12549" name="组合 12548"/>
                  <p:cNvGrpSpPr/>
                  <p:nvPr/>
                </p:nvGrpSpPr>
                <p:grpSpPr>
                  <a:xfrm>
                    <a:off x="414" y="1933"/>
                    <a:ext cx="362" cy="680"/>
                    <a:chOff x="414" y="1962"/>
                    <a:chExt cx="362" cy="680"/>
                  </a:xfrm>
                </p:grpSpPr>
                <p:grpSp>
                  <p:nvGrpSpPr>
                    <p:cNvPr id="12543" name="组合 12542"/>
                    <p:cNvGrpSpPr/>
                    <p:nvPr/>
                  </p:nvGrpSpPr>
                  <p:grpSpPr>
                    <a:xfrm>
                      <a:off x="414" y="2106"/>
                      <a:ext cx="347" cy="536"/>
                      <a:chOff x="414" y="2106"/>
                      <a:chExt cx="347" cy="536"/>
                    </a:xfrm>
                  </p:grpSpPr>
                  <p:grpSp>
                    <p:nvGrpSpPr>
                      <p:cNvPr id="12518" name="Group 153"/>
                      <p:cNvGrpSpPr/>
                      <p:nvPr/>
                    </p:nvGrpSpPr>
                    <p:grpSpPr>
                      <a:xfrm>
                        <a:off x="414" y="2106"/>
                        <a:ext cx="347" cy="334"/>
                        <a:chOff x="2400" y="2400"/>
                        <a:chExt cx="1440" cy="1440"/>
                      </a:xfrm>
                    </p:grpSpPr>
                    <p:sp>
                      <p:nvSpPr>
                        <p:cNvPr id="12519" name="Oval 154"/>
                        <p:cNvSpPr/>
                        <p:nvPr/>
                      </p:nvSpPr>
                      <p:spPr>
                        <a:xfrm>
                          <a:off x="2400" y="2400"/>
                          <a:ext cx="1440" cy="14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8F8F8F"/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lstStyle/>
                        <a:p>
                          <a:endParaRPr lang="zh-CN" altLang="en-US" dirty="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20" name="Oval 155"/>
                        <p:cNvSpPr/>
                        <p:nvPr/>
                      </p:nvSpPr>
                      <p:spPr>
                        <a:xfrm>
                          <a:off x="2600" y="2600"/>
                          <a:ext cx="1040" cy="10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000000"/>
                            </a:gs>
                          </a:gsLst>
                          <a:lin ang="2700000" scaled="1"/>
                          <a:tileRect/>
                        </a:gradFill>
                        <a:ln w="9525">
                          <a:noFill/>
                        </a:ln>
                      </p:spPr>
                      <p:txBody>
                        <a:bodyPr/>
                        <a:lstStyle/>
                        <a:p>
                          <a:endParaRPr lang="zh-CN" altLang="en-US" dirty="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21" name="Oval 156"/>
                        <p:cNvSpPr/>
                        <p:nvPr/>
                      </p:nvSpPr>
                      <p:spPr>
                        <a:xfrm>
                          <a:off x="2800" y="2800"/>
                          <a:ext cx="640" cy="6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808080"/>
                            </a:gs>
                            <a:gs pos="100000">
                              <a:srgbClr val="969696"/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9525">
                          <a:noFill/>
                        </a:ln>
                      </p:spPr>
                      <p:txBody>
                        <a:bodyPr/>
                        <a:lstStyle/>
                        <a:p>
                          <a:endParaRPr lang="zh-CN" altLang="en-US" dirty="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22" name="Oval 157"/>
                        <p:cNvSpPr/>
                        <p:nvPr/>
                      </p:nvSpPr>
                      <p:spPr>
                        <a:xfrm>
                          <a:off x="3000" y="3000"/>
                          <a:ext cx="240" cy="240"/>
                        </a:xfrm>
                        <a:prstGeom prst="ellipse">
                          <a:avLst/>
                        </a:prstGeom>
                        <a:solidFill>
                          <a:srgbClr val="333333"/>
                        </a:solidFill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lstStyle/>
                        <a:p>
                          <a:endParaRPr lang="zh-CN" altLang="en-US" dirty="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2542" name="组合 12541"/>
                      <p:cNvGrpSpPr/>
                      <p:nvPr/>
                    </p:nvGrpSpPr>
                    <p:grpSpPr>
                      <a:xfrm>
                        <a:off x="487" y="2235"/>
                        <a:ext cx="221" cy="407"/>
                        <a:chOff x="487" y="2235"/>
                        <a:chExt cx="221" cy="407"/>
                      </a:xfrm>
                    </p:grpSpPr>
                    <p:sp>
                      <p:nvSpPr>
                        <p:cNvPr id="12524" name="Freeform 159"/>
                        <p:cNvSpPr/>
                        <p:nvPr/>
                      </p:nvSpPr>
                      <p:spPr>
                        <a:xfrm flipH="1">
                          <a:off x="527" y="2557"/>
                          <a:ext cx="105" cy="85"/>
                        </a:xfrm>
                        <a:custGeom>
                          <a:avLst/>
                          <a:gdLst>
                            <a:gd name="txL" fmla="*/ 0 w 2020"/>
                            <a:gd name="txT" fmla="*/ 0 h 2594"/>
                            <a:gd name="txR" fmla="*/ 2020 w 2020"/>
                            <a:gd name="txB" fmla="*/ 2594 h 2594"/>
                          </a:gdLst>
                          <a:ahLst/>
                          <a:cxnLst>
                            <a:cxn ang="0">
                              <a:pos x="1" y="0"/>
                            </a:cxn>
                            <a:cxn ang="0">
                              <a:pos x="1" y="1"/>
                            </a:cxn>
                            <a:cxn ang="0">
                              <a:pos x="0" y="1"/>
                            </a:cxn>
                            <a:cxn ang="0">
                              <a:pos x="0" y="1"/>
                            </a:cxn>
                            <a:cxn ang="0">
                              <a:pos x="0" y="1"/>
                            </a:cxn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  <a:cxn ang="0">
                              <a:pos x="1" y="3"/>
                            </a:cxn>
                            <a:cxn ang="0">
                              <a:pos x="1" y="3"/>
                            </a:cxn>
                            <a:cxn ang="0">
                              <a:pos x="2" y="2"/>
                            </a:cxn>
                            <a:cxn ang="0">
                              <a:pos x="2" y="2"/>
                            </a:cxn>
                            <a:cxn ang="0">
                              <a:pos x="2" y="2"/>
                            </a:cxn>
                            <a:cxn ang="0">
                              <a:pos x="2" y="1"/>
                            </a:cxn>
                            <a:cxn ang="0">
                              <a:pos x="2" y="1"/>
                            </a:cxn>
                            <a:cxn ang="0">
                              <a:pos x="2" y="2"/>
                            </a:cxn>
                            <a:cxn ang="0">
                              <a:pos x="1" y="2"/>
                            </a:cxn>
                            <a:cxn ang="0">
                              <a:pos x="1" y="2"/>
                            </a:cxn>
                            <a:cxn ang="0">
                              <a:pos x="1" y="2"/>
                            </a:cxn>
                            <a:cxn ang="0">
                              <a:pos x="1" y="2"/>
                            </a:cxn>
                            <a:cxn ang="0">
                              <a:pos x="1" y="2"/>
                            </a:cxn>
                            <a:cxn ang="0">
                              <a:pos x="1" y="1"/>
                            </a:cxn>
                            <a:cxn ang="0">
                              <a:pos x="1" y="1"/>
                            </a:cxn>
                            <a:cxn ang="0">
                              <a:pos x="1" y="1"/>
                            </a:cxn>
                            <a:cxn ang="0">
                              <a:pos x="1" y="1"/>
                            </a:cxn>
                            <a:cxn ang="0">
                              <a:pos x="1" y="0"/>
                            </a:cxn>
                          </a:cxnLst>
                          <a:rect l="txL" t="txT" r="txR" b="txB"/>
                          <a:pathLst>
                            <a:path w="2020" h="2594">
                              <a:moveTo>
                                <a:pt x="472" y="15"/>
                              </a:moveTo>
                              <a:cubicBezTo>
                                <a:pt x="472" y="107"/>
                                <a:pt x="477" y="387"/>
                                <a:pt x="472" y="552"/>
                              </a:cubicBezTo>
                              <a:cubicBezTo>
                                <a:pt x="467" y="717"/>
                                <a:pt x="480" y="887"/>
                                <a:pt x="442" y="1005"/>
                              </a:cubicBezTo>
                              <a:cubicBezTo>
                                <a:pt x="404" y="1123"/>
                                <a:pt x="302" y="1180"/>
                                <a:pt x="247" y="1260"/>
                              </a:cubicBezTo>
                              <a:cubicBezTo>
                                <a:pt x="192" y="1340"/>
                                <a:pt x="152" y="1398"/>
                                <a:pt x="112" y="1488"/>
                              </a:cubicBezTo>
                              <a:cubicBezTo>
                                <a:pt x="72" y="1578"/>
                                <a:pt x="14" y="1706"/>
                                <a:pt x="7" y="1800"/>
                              </a:cubicBezTo>
                              <a:cubicBezTo>
                                <a:pt x="0" y="1894"/>
                                <a:pt x="25" y="1968"/>
                                <a:pt x="67" y="2055"/>
                              </a:cubicBezTo>
                              <a:cubicBezTo>
                                <a:pt x="109" y="2142"/>
                                <a:pt x="165" y="2245"/>
                                <a:pt x="262" y="2325"/>
                              </a:cubicBezTo>
                              <a:cubicBezTo>
                                <a:pt x="359" y="2405"/>
                                <a:pt x="515" y="2498"/>
                                <a:pt x="652" y="2535"/>
                              </a:cubicBezTo>
                              <a:cubicBezTo>
                                <a:pt x="789" y="2572"/>
                                <a:pt x="937" y="2594"/>
                                <a:pt x="1087" y="2550"/>
                              </a:cubicBezTo>
                              <a:cubicBezTo>
                                <a:pt x="1237" y="2506"/>
                                <a:pt x="1440" y="2366"/>
                                <a:pt x="1552" y="2268"/>
                              </a:cubicBezTo>
                              <a:cubicBezTo>
                                <a:pt x="1664" y="2170"/>
                                <a:pt x="1702" y="2069"/>
                                <a:pt x="1762" y="1965"/>
                              </a:cubicBezTo>
                              <a:cubicBezTo>
                                <a:pt x="1822" y="1861"/>
                                <a:pt x="1872" y="1759"/>
                                <a:pt x="1912" y="1644"/>
                              </a:cubicBezTo>
                              <a:cubicBezTo>
                                <a:pt x="1952" y="1529"/>
                                <a:pt x="2020" y="1309"/>
                                <a:pt x="2002" y="1275"/>
                              </a:cubicBezTo>
                              <a:cubicBezTo>
                                <a:pt x="1984" y="1241"/>
                                <a:pt x="1874" y="1355"/>
                                <a:pt x="1807" y="1440"/>
                              </a:cubicBezTo>
                              <a:cubicBezTo>
                                <a:pt x="1740" y="1525"/>
                                <a:pt x="1669" y="1690"/>
                                <a:pt x="1597" y="1785"/>
                              </a:cubicBezTo>
                              <a:cubicBezTo>
                                <a:pt x="1525" y="1880"/>
                                <a:pt x="1442" y="1953"/>
                                <a:pt x="1372" y="2010"/>
                              </a:cubicBezTo>
                              <a:cubicBezTo>
                                <a:pt x="1302" y="2067"/>
                                <a:pt x="1257" y="2113"/>
                                <a:pt x="1177" y="2130"/>
                              </a:cubicBezTo>
                              <a:cubicBezTo>
                                <a:pt x="1097" y="2147"/>
                                <a:pt x="982" y="2147"/>
                                <a:pt x="892" y="2115"/>
                              </a:cubicBezTo>
                              <a:cubicBezTo>
                                <a:pt x="802" y="2083"/>
                                <a:pt x="677" y="2022"/>
                                <a:pt x="637" y="1935"/>
                              </a:cubicBezTo>
                              <a:cubicBezTo>
                                <a:pt x="597" y="1848"/>
                                <a:pt x="612" y="1702"/>
                                <a:pt x="652" y="1590"/>
                              </a:cubicBezTo>
                              <a:cubicBezTo>
                                <a:pt x="692" y="1478"/>
                                <a:pt x="817" y="1355"/>
                                <a:pt x="877" y="1260"/>
                              </a:cubicBezTo>
                              <a:cubicBezTo>
                                <a:pt x="937" y="1165"/>
                                <a:pt x="990" y="1112"/>
                                <a:pt x="1012" y="1020"/>
                              </a:cubicBezTo>
                              <a:cubicBezTo>
                                <a:pt x="1034" y="928"/>
                                <a:pt x="1012" y="786"/>
                                <a:pt x="1012" y="708"/>
                              </a:cubicBezTo>
                              <a:cubicBezTo>
                                <a:pt x="1012" y="630"/>
                                <a:pt x="1012" y="670"/>
                                <a:pt x="1012" y="552"/>
                              </a:cubicBezTo>
                              <a:cubicBezTo>
                                <a:pt x="1012" y="434"/>
                                <a:pt x="1012" y="115"/>
                                <a:pt x="1012" y="0"/>
                              </a:cubicBez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lstStyle/>
                        <a:p>
                          <a:endParaRPr lang="zh-CN" altLang="en-US" dirty="0">
                            <a:latin typeface="Arial" panose="020B0604020202020204" pitchFamily="34" charset="0"/>
                          </a:endParaRPr>
                        </a:p>
                      </p:txBody>
                    </p:sp>
                    <p:grpSp>
                      <p:nvGrpSpPr>
                        <p:cNvPr id="12525" name="Group 160"/>
                        <p:cNvGrpSpPr/>
                        <p:nvPr/>
                      </p:nvGrpSpPr>
                      <p:grpSpPr>
                        <a:xfrm>
                          <a:off x="487" y="2235"/>
                          <a:ext cx="221" cy="274"/>
                          <a:chOff x="4263" y="2777"/>
                          <a:chExt cx="915" cy="1180"/>
                        </a:xfrm>
                      </p:grpSpPr>
                      <p:sp>
                        <p:nvSpPr>
                          <p:cNvPr id="12526" name="Freeform 161"/>
                          <p:cNvSpPr/>
                          <p:nvPr/>
                        </p:nvSpPr>
                        <p:spPr>
                          <a:xfrm>
                            <a:off x="4263" y="2777"/>
                            <a:ext cx="915" cy="1180"/>
                          </a:xfrm>
                          <a:custGeom>
                            <a:avLst/>
                            <a:gdLst>
                              <a:gd name="txL" fmla="*/ 0 w 915"/>
                              <a:gd name="txT" fmla="*/ 0 h 1180"/>
                              <a:gd name="txR" fmla="*/ 915 w 915"/>
                              <a:gd name="txB" fmla="*/ 1180 h 1180"/>
                            </a:gdLst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915" y="15"/>
                              </a:cxn>
                              <a:cxn ang="0">
                                <a:pos x="630" y="1180"/>
                              </a:cxn>
                              <a:cxn ang="0">
                                <a:pos x="270" y="1155"/>
                              </a:cxn>
                              <a:cxn ang="0">
                                <a:pos x="0" y="0"/>
                              </a:cxn>
                            </a:cxnLst>
                            <a:rect l="txL" t="txT" r="txR" b="txB"/>
                            <a:pathLst>
                              <a:path w="915" h="1180">
                                <a:moveTo>
                                  <a:pt x="0" y="0"/>
                                </a:moveTo>
                                <a:lnTo>
                                  <a:pt x="915" y="15"/>
                                </a:lnTo>
                                <a:lnTo>
                                  <a:pt x="630" y="1180"/>
                                </a:lnTo>
                                <a:lnTo>
                                  <a:pt x="270" y="1155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000000"/>
                              </a:gs>
                              <a:gs pos="50000">
                                <a:srgbClr val="969696"/>
                              </a:gs>
                              <a:gs pos="100000">
                                <a:srgbClr val="000000"/>
                              </a:gs>
                            </a:gsLst>
                            <a:lin ang="0" scaled="1"/>
                            <a:tileRect/>
                          </a:gradFill>
                          <a:ln w="9525" cap="flat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 dirty="0">
                              <a:latin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527" name="Oval 162"/>
                          <p:cNvSpPr/>
                          <p:nvPr/>
                        </p:nvSpPr>
                        <p:spPr>
                          <a:xfrm>
                            <a:off x="4560" y="2845"/>
                            <a:ext cx="215" cy="21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C0C0C0"/>
                              </a:gs>
                              <a:gs pos="100000">
                                <a:srgbClr val="000000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  <a:tileRect/>
                          </a:gradFill>
                          <a:ln w="9525" cap="flat" cmpd="sng">
                            <a:solidFill>
                              <a:srgbClr val="000000"/>
                            </a:solidFill>
                            <a:prstDash val="solid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 dirty="0">
                              <a:latin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528" name="Oval 163"/>
                          <p:cNvSpPr/>
                          <p:nvPr/>
                        </p:nvSpPr>
                        <p:spPr>
                          <a:xfrm>
                            <a:off x="4580" y="3660"/>
                            <a:ext cx="215" cy="21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C0C0C0"/>
                              </a:gs>
                              <a:gs pos="100000">
                                <a:srgbClr val="000000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  <a:tileRect/>
                          </a:gradFill>
                          <a:ln w="9525" cap="flat" cmpd="sng">
                            <a:solidFill>
                              <a:srgbClr val="000000"/>
                            </a:solidFill>
                            <a:prstDash val="solid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 dirty="0">
                              <a:latin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2529" name="Group 184"/>
                    <p:cNvGrpSpPr/>
                    <p:nvPr/>
                  </p:nvGrpSpPr>
                  <p:grpSpPr>
                    <a:xfrm flipV="1">
                      <a:off x="429" y="2112"/>
                      <a:ext cx="347" cy="334"/>
                      <a:chOff x="2400" y="2400"/>
                      <a:chExt cx="1440" cy="1440"/>
                    </a:xfrm>
                  </p:grpSpPr>
                  <p:sp>
                    <p:nvSpPr>
                      <p:cNvPr id="12530" name="Oval 185"/>
                      <p:cNvSpPr/>
                      <p:nvPr/>
                    </p:nvSpPr>
                    <p:spPr>
                      <a:xfrm>
                        <a:off x="2400" y="2400"/>
                        <a:ext cx="1440" cy="14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8F8F8F"/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 rot="10800000"/>
                      <a:lstStyle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31" name="Oval 186"/>
                      <p:cNvSpPr/>
                      <p:nvPr/>
                    </p:nvSpPr>
                    <p:spPr>
                      <a:xfrm>
                        <a:off x="2600" y="2600"/>
                        <a:ext cx="1040" cy="10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000000"/>
                          </a:gs>
                        </a:gsLst>
                        <a:lin ang="2700000" scaled="1"/>
                        <a:tileRect/>
                      </a:gradFill>
                      <a:ln w="9525">
                        <a:noFill/>
                      </a:ln>
                    </p:spPr>
                    <p:txBody>
                      <a:bodyPr rot="10800000"/>
                      <a:lstStyle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32" name="Oval 187"/>
                      <p:cNvSpPr/>
                      <p:nvPr/>
                    </p:nvSpPr>
                    <p:spPr>
                      <a:xfrm>
                        <a:off x="2800" y="2800"/>
                        <a:ext cx="640" cy="6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808080"/>
                          </a:gs>
                          <a:gs pos="100000">
                            <a:srgbClr val="969696"/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9525">
                        <a:noFill/>
                      </a:ln>
                    </p:spPr>
                    <p:txBody>
                      <a:bodyPr rot="10800000"/>
                      <a:lstStyle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33" name="Oval 188"/>
                      <p:cNvSpPr/>
                      <p:nvPr/>
                    </p:nvSpPr>
                    <p:spPr>
                      <a:xfrm>
                        <a:off x="3000" y="3000"/>
                        <a:ext cx="240" cy="240"/>
                      </a:xfrm>
                      <a:prstGeom prst="ellipse">
                        <a:avLst/>
                      </a:prstGeom>
                      <a:solidFill>
                        <a:srgbClr val="333333"/>
                      </a:solidFill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 rot="10800000"/>
                      <a:lstStyle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2534" name="Freeform 190"/>
                    <p:cNvSpPr/>
                    <p:nvPr/>
                  </p:nvSpPr>
                  <p:spPr>
                    <a:xfrm flipV="1">
                      <a:off x="555" y="1962"/>
                      <a:ext cx="114" cy="85"/>
                    </a:xfrm>
                    <a:custGeom>
                      <a:avLst/>
                      <a:gdLst>
                        <a:gd name="txL" fmla="*/ 0 w 2020"/>
                        <a:gd name="txT" fmla="*/ 0 h 2594"/>
                        <a:gd name="txR" fmla="*/ 2020 w 2020"/>
                        <a:gd name="txB" fmla="*/ 2594 h 2594"/>
                      </a:gdLst>
                      <a:ahLst/>
                      <a:cxnLst>
                        <a:cxn ang="0">
                          <a:pos x="1" y="0"/>
                        </a:cxn>
                        <a:cxn ang="0">
                          <a:pos x="1" y="1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1" y="3"/>
                        </a:cxn>
                        <a:cxn ang="0">
                          <a:pos x="1" y="3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2" y="1"/>
                        </a:cxn>
                        <a:cxn ang="0">
                          <a:pos x="2" y="1"/>
                        </a:cxn>
                        <a:cxn ang="0">
                          <a:pos x="2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0"/>
                        </a:cxn>
                      </a:cxnLst>
                      <a:rect l="txL" t="txT" r="txR" b="txB"/>
                      <a:pathLst>
                        <a:path w="2020" h="2594">
                          <a:moveTo>
                            <a:pt x="472" y="15"/>
                          </a:moveTo>
                          <a:cubicBezTo>
                            <a:pt x="472" y="107"/>
                            <a:pt x="477" y="387"/>
                            <a:pt x="472" y="552"/>
                          </a:cubicBezTo>
                          <a:cubicBezTo>
                            <a:pt x="467" y="717"/>
                            <a:pt x="480" y="887"/>
                            <a:pt x="442" y="1005"/>
                          </a:cubicBezTo>
                          <a:cubicBezTo>
                            <a:pt x="404" y="1123"/>
                            <a:pt x="302" y="1180"/>
                            <a:pt x="247" y="1260"/>
                          </a:cubicBezTo>
                          <a:cubicBezTo>
                            <a:pt x="192" y="1340"/>
                            <a:pt x="152" y="1398"/>
                            <a:pt x="112" y="1488"/>
                          </a:cubicBezTo>
                          <a:cubicBezTo>
                            <a:pt x="72" y="1578"/>
                            <a:pt x="14" y="1706"/>
                            <a:pt x="7" y="1800"/>
                          </a:cubicBezTo>
                          <a:cubicBezTo>
                            <a:pt x="0" y="1894"/>
                            <a:pt x="25" y="1968"/>
                            <a:pt x="67" y="2055"/>
                          </a:cubicBezTo>
                          <a:cubicBezTo>
                            <a:pt x="109" y="2142"/>
                            <a:pt x="165" y="2245"/>
                            <a:pt x="262" y="2325"/>
                          </a:cubicBezTo>
                          <a:cubicBezTo>
                            <a:pt x="359" y="2405"/>
                            <a:pt x="515" y="2498"/>
                            <a:pt x="652" y="2535"/>
                          </a:cubicBezTo>
                          <a:cubicBezTo>
                            <a:pt x="789" y="2572"/>
                            <a:pt x="937" y="2594"/>
                            <a:pt x="1087" y="2550"/>
                          </a:cubicBezTo>
                          <a:cubicBezTo>
                            <a:pt x="1237" y="2506"/>
                            <a:pt x="1440" y="2366"/>
                            <a:pt x="1552" y="2268"/>
                          </a:cubicBezTo>
                          <a:cubicBezTo>
                            <a:pt x="1664" y="2170"/>
                            <a:pt x="1702" y="2069"/>
                            <a:pt x="1762" y="1965"/>
                          </a:cubicBezTo>
                          <a:cubicBezTo>
                            <a:pt x="1822" y="1861"/>
                            <a:pt x="1872" y="1759"/>
                            <a:pt x="1912" y="1644"/>
                          </a:cubicBezTo>
                          <a:cubicBezTo>
                            <a:pt x="1952" y="1529"/>
                            <a:pt x="2020" y="1309"/>
                            <a:pt x="2002" y="1275"/>
                          </a:cubicBezTo>
                          <a:cubicBezTo>
                            <a:pt x="1984" y="1241"/>
                            <a:pt x="1874" y="1355"/>
                            <a:pt x="1807" y="1440"/>
                          </a:cubicBezTo>
                          <a:cubicBezTo>
                            <a:pt x="1740" y="1525"/>
                            <a:pt x="1669" y="1690"/>
                            <a:pt x="1597" y="1785"/>
                          </a:cubicBezTo>
                          <a:cubicBezTo>
                            <a:pt x="1525" y="1880"/>
                            <a:pt x="1442" y="1953"/>
                            <a:pt x="1372" y="2010"/>
                          </a:cubicBezTo>
                          <a:cubicBezTo>
                            <a:pt x="1302" y="2067"/>
                            <a:pt x="1257" y="2113"/>
                            <a:pt x="1177" y="2130"/>
                          </a:cubicBezTo>
                          <a:cubicBezTo>
                            <a:pt x="1097" y="2147"/>
                            <a:pt x="982" y="2147"/>
                            <a:pt x="892" y="2115"/>
                          </a:cubicBezTo>
                          <a:cubicBezTo>
                            <a:pt x="802" y="2083"/>
                            <a:pt x="677" y="2022"/>
                            <a:pt x="637" y="1935"/>
                          </a:cubicBezTo>
                          <a:cubicBezTo>
                            <a:pt x="597" y="1848"/>
                            <a:pt x="612" y="1702"/>
                            <a:pt x="652" y="1590"/>
                          </a:cubicBezTo>
                          <a:cubicBezTo>
                            <a:pt x="692" y="1478"/>
                            <a:pt x="817" y="1355"/>
                            <a:pt x="877" y="1260"/>
                          </a:cubicBezTo>
                          <a:cubicBezTo>
                            <a:pt x="937" y="1165"/>
                            <a:pt x="990" y="1112"/>
                            <a:pt x="1012" y="1020"/>
                          </a:cubicBezTo>
                          <a:cubicBezTo>
                            <a:pt x="1034" y="928"/>
                            <a:pt x="1012" y="786"/>
                            <a:pt x="1012" y="708"/>
                          </a:cubicBezTo>
                          <a:cubicBezTo>
                            <a:pt x="1012" y="630"/>
                            <a:pt x="1012" y="670"/>
                            <a:pt x="1012" y="552"/>
                          </a:cubicBezTo>
                          <a:cubicBezTo>
                            <a:pt x="1012" y="434"/>
                            <a:pt x="1012" y="115"/>
                            <a:pt x="1012" y="0"/>
                          </a:cubicBezTo>
                        </a:path>
                      </a:pathLst>
                    </a:custGeom>
                    <a:solidFill>
                      <a:srgbClr val="0000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35" name="Oval 194"/>
                    <p:cNvSpPr/>
                    <p:nvPr/>
                  </p:nvSpPr>
                  <p:spPr>
                    <a:xfrm flipV="1">
                      <a:off x="574" y="2067"/>
                      <a:ext cx="51" cy="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2536" name="组合 12535"/>
                    <p:cNvGrpSpPr/>
                    <p:nvPr/>
                  </p:nvGrpSpPr>
                  <p:grpSpPr>
                    <a:xfrm>
                      <a:off x="534" y="2039"/>
                      <a:ext cx="126" cy="535"/>
                      <a:chOff x="617" y="3048"/>
                      <a:chExt cx="144" cy="360"/>
                    </a:xfrm>
                  </p:grpSpPr>
                  <p:sp>
                    <p:nvSpPr>
                      <p:cNvPr id="12537" name="Freeform 192"/>
                      <p:cNvSpPr/>
                      <p:nvPr/>
                    </p:nvSpPr>
                    <p:spPr>
                      <a:xfrm flipV="1">
                        <a:off x="617" y="3048"/>
                        <a:ext cx="143" cy="184"/>
                      </a:xfrm>
                      <a:custGeom>
                        <a:avLst/>
                        <a:gdLst>
                          <a:gd name="txL" fmla="*/ 0 w 915"/>
                          <a:gd name="txT" fmla="*/ 0 h 1180"/>
                          <a:gd name="txR" fmla="*/ 915 w 915"/>
                          <a:gd name="txB" fmla="*/ 1180 h 1180"/>
                        </a:gdLst>
                        <a:ahLst/>
                        <a:cxnLst>
                          <a:cxn ang="0">
                            <a:pos x="0" y="0"/>
                          </a:cxn>
                          <a:cxn ang="0">
                            <a:pos x="915" y="15"/>
                          </a:cxn>
                          <a:cxn ang="0">
                            <a:pos x="630" y="1180"/>
                          </a:cxn>
                          <a:cxn ang="0">
                            <a:pos x="270" y="1155"/>
                          </a:cxn>
                          <a:cxn ang="0">
                            <a:pos x="0" y="0"/>
                          </a:cxn>
                        </a:cxnLst>
                        <a:rect l="txL" t="txT" r="txR" b="txB"/>
                        <a:pathLst>
                          <a:path w="915" h="1180">
                            <a:moveTo>
                              <a:pt x="0" y="0"/>
                            </a:moveTo>
                            <a:lnTo>
                              <a:pt x="915" y="15"/>
                            </a:lnTo>
                            <a:lnTo>
                              <a:pt x="630" y="1180"/>
                            </a:lnTo>
                            <a:lnTo>
                              <a:pt x="270" y="115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rgbClr val="969696"/>
                          </a:gs>
                          <a:gs pos="100000">
                            <a:srgbClr val="000000"/>
                          </a:gs>
                        </a:gsLst>
                        <a:lin ang="0" scaled="1"/>
                        <a:tileRect/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rot="10800000"/>
                      <a:lstStyle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38" name="Freeform 192"/>
                      <p:cNvSpPr/>
                      <p:nvPr/>
                    </p:nvSpPr>
                    <p:spPr>
                      <a:xfrm>
                        <a:off x="618" y="3224"/>
                        <a:ext cx="143" cy="184"/>
                      </a:xfrm>
                      <a:custGeom>
                        <a:avLst/>
                        <a:gdLst>
                          <a:gd name="txL" fmla="*/ 0 w 915"/>
                          <a:gd name="txT" fmla="*/ 0 h 1180"/>
                          <a:gd name="txR" fmla="*/ 915 w 915"/>
                          <a:gd name="txB" fmla="*/ 1180 h 1180"/>
                        </a:gdLst>
                        <a:ahLst/>
                        <a:cxnLst>
                          <a:cxn ang="0">
                            <a:pos x="0" y="0"/>
                          </a:cxn>
                          <a:cxn ang="0">
                            <a:pos x="915" y="15"/>
                          </a:cxn>
                          <a:cxn ang="0">
                            <a:pos x="630" y="1180"/>
                          </a:cxn>
                          <a:cxn ang="0">
                            <a:pos x="270" y="1155"/>
                          </a:cxn>
                          <a:cxn ang="0">
                            <a:pos x="0" y="0"/>
                          </a:cxn>
                        </a:cxnLst>
                        <a:rect l="txL" t="txT" r="txR" b="txB"/>
                        <a:pathLst>
                          <a:path w="915" h="1180">
                            <a:moveTo>
                              <a:pt x="0" y="0"/>
                            </a:moveTo>
                            <a:lnTo>
                              <a:pt x="915" y="15"/>
                            </a:lnTo>
                            <a:lnTo>
                              <a:pt x="630" y="1180"/>
                            </a:lnTo>
                            <a:lnTo>
                              <a:pt x="270" y="115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rgbClr val="969696"/>
                          </a:gs>
                          <a:gs pos="100000">
                            <a:srgbClr val="000000"/>
                          </a:gs>
                        </a:gsLst>
                        <a:lin ang="0" scaled="1"/>
                        <a:tileRect/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2539" name="Oval 193"/>
                    <p:cNvSpPr/>
                    <p:nvPr/>
                  </p:nvSpPr>
                  <p:spPr>
                    <a:xfrm flipV="1">
                      <a:off x="567" y="2271"/>
                      <a:ext cx="50" cy="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40" name="Oval 193"/>
                    <p:cNvSpPr/>
                    <p:nvPr/>
                  </p:nvSpPr>
                  <p:spPr>
                    <a:xfrm flipV="1">
                      <a:off x="574" y="2026"/>
                      <a:ext cx="51" cy="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41" name="Oval 193"/>
                    <p:cNvSpPr/>
                    <p:nvPr/>
                  </p:nvSpPr>
                  <p:spPr>
                    <a:xfrm flipV="1">
                      <a:off x="567" y="2482"/>
                      <a:ext cx="50" cy="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2577" name="直接连接符 12576"/>
                  <p:cNvSpPr/>
                  <p:nvPr/>
                </p:nvSpPr>
                <p:spPr>
                  <a:xfrm>
                    <a:off x="584" y="1848"/>
                    <a:ext cx="0" cy="11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</p:grpSp>
      </p:grpSp>
      <p:grpSp>
        <p:nvGrpSpPr>
          <p:cNvPr id="12394" name="xjhlx8"/>
          <p:cNvGrpSpPr>
            <a:grpSpLocks noChangeAspect="1"/>
          </p:cNvGrpSpPr>
          <p:nvPr/>
        </p:nvGrpSpPr>
        <p:grpSpPr>
          <a:xfrm rot="-5400000" flipH="1" flipV="1">
            <a:off x="481013" y="2240915"/>
            <a:ext cx="579437" cy="425450"/>
            <a:chOff x="6892" y="783"/>
            <a:chExt cx="813" cy="579"/>
          </a:xfrm>
        </p:grpSpPr>
        <p:grpSp>
          <p:nvGrpSpPr>
            <p:cNvPr id="12438" name="Group 146"/>
            <p:cNvGrpSpPr>
              <a:grpSpLocks noChangeAspect="1"/>
            </p:cNvGrpSpPr>
            <p:nvPr/>
          </p:nvGrpSpPr>
          <p:grpSpPr>
            <a:xfrm>
              <a:off x="7125" y="783"/>
              <a:ext cx="580" cy="579"/>
              <a:chOff x="2400" y="2400"/>
              <a:chExt cx="1440" cy="1440"/>
            </a:xfrm>
          </p:grpSpPr>
          <p:sp>
            <p:nvSpPr>
              <p:cNvPr id="12440" name="Oval 147"/>
              <p:cNvSpPr>
                <a:spLocks noChangeAspect="1"/>
              </p:cNvSpPr>
              <p:nvPr/>
            </p:nvSpPr>
            <p:spPr>
              <a:xfrm>
                <a:off x="2400" y="2400"/>
                <a:ext cx="1440" cy="14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8F8F8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441" name="Oval 148"/>
              <p:cNvSpPr>
                <a:spLocks noChangeAspect="1"/>
              </p:cNvSpPr>
              <p:nvPr/>
            </p:nvSpPr>
            <p:spPr>
              <a:xfrm>
                <a:off x="2600" y="2600"/>
                <a:ext cx="1040" cy="10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 rot="10800000" vert="eaVert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442" name="Oval 149"/>
              <p:cNvSpPr>
                <a:spLocks noChangeAspect="1"/>
              </p:cNvSpPr>
              <p:nvPr/>
            </p:nvSpPr>
            <p:spPr>
              <a:xfrm>
                <a:off x="2800" y="2800"/>
                <a:ext cx="640" cy="640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rot="10800000" vert="eaVert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443" name="Oval 150"/>
              <p:cNvSpPr>
                <a:spLocks noChangeAspect="1"/>
              </p:cNvSpPr>
              <p:nvPr/>
            </p:nvSpPr>
            <p:spPr>
              <a:xfrm>
                <a:off x="3000" y="3000"/>
                <a:ext cx="240" cy="240"/>
              </a:xfrm>
              <a:prstGeom prst="ellipse">
                <a:avLst/>
              </a:pr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439" name="Rectangle 151"/>
            <p:cNvSpPr>
              <a:spLocks noChangeAspect="1"/>
            </p:cNvSpPr>
            <p:nvPr/>
          </p:nvSpPr>
          <p:spPr>
            <a:xfrm>
              <a:off x="6892" y="1024"/>
              <a:ext cx="555" cy="9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FFFFFF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2401" name="Group 175"/>
          <p:cNvGrpSpPr/>
          <p:nvPr/>
        </p:nvGrpSpPr>
        <p:grpSpPr>
          <a:xfrm flipV="1">
            <a:off x="387350" y="2152015"/>
            <a:ext cx="827088" cy="44450"/>
            <a:chOff x="3121" y="1752"/>
            <a:chExt cx="722" cy="130"/>
          </a:xfrm>
        </p:grpSpPr>
        <p:sp>
          <p:nvSpPr>
            <p:cNvPr id="12414" name="Line 176"/>
            <p:cNvSpPr/>
            <p:nvPr/>
          </p:nvSpPr>
          <p:spPr>
            <a:xfrm flipH="1">
              <a:off x="3121" y="1760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415" name="Line 177"/>
            <p:cNvSpPr/>
            <p:nvPr/>
          </p:nvSpPr>
          <p:spPr>
            <a:xfrm flipH="1">
              <a:off x="3241" y="1760"/>
              <a:ext cx="121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416" name="Line 178"/>
            <p:cNvSpPr/>
            <p:nvPr/>
          </p:nvSpPr>
          <p:spPr>
            <a:xfrm flipH="1">
              <a:off x="3362" y="1760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417" name="Line 179"/>
            <p:cNvSpPr/>
            <p:nvPr/>
          </p:nvSpPr>
          <p:spPr>
            <a:xfrm flipH="1">
              <a:off x="3482" y="1760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418" name="Line 180"/>
            <p:cNvSpPr/>
            <p:nvPr/>
          </p:nvSpPr>
          <p:spPr>
            <a:xfrm flipH="1">
              <a:off x="3602" y="1760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419" name="Line 181"/>
            <p:cNvSpPr/>
            <p:nvPr/>
          </p:nvSpPr>
          <p:spPr>
            <a:xfrm flipH="1">
              <a:off x="3722" y="1760"/>
              <a:ext cx="121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420" name="Line 182"/>
            <p:cNvSpPr/>
            <p:nvPr/>
          </p:nvSpPr>
          <p:spPr>
            <a:xfrm>
              <a:off x="3144" y="1752"/>
              <a:ext cx="698" cy="0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2615" name="组合 12614"/>
          <p:cNvGrpSpPr/>
          <p:nvPr/>
        </p:nvGrpSpPr>
        <p:grpSpPr>
          <a:xfrm>
            <a:off x="347663" y="2826703"/>
            <a:ext cx="647700" cy="2219325"/>
            <a:chOff x="243" y="799"/>
            <a:chExt cx="408" cy="1398"/>
          </a:xfrm>
        </p:grpSpPr>
        <p:grpSp>
          <p:nvGrpSpPr>
            <p:cNvPr id="12400" name="xjhlx13"/>
            <p:cNvGrpSpPr/>
            <p:nvPr/>
          </p:nvGrpSpPr>
          <p:grpSpPr>
            <a:xfrm>
              <a:off x="442" y="1962"/>
              <a:ext cx="181" cy="235"/>
              <a:chOff x="6627" y="2220"/>
              <a:chExt cx="1155" cy="1502"/>
            </a:xfrm>
          </p:grpSpPr>
          <p:sp>
            <p:nvSpPr>
              <p:cNvPr id="12421" name="Freeform 172"/>
              <p:cNvSpPr/>
              <p:nvPr/>
            </p:nvSpPr>
            <p:spPr>
              <a:xfrm>
                <a:off x="7067" y="3288"/>
                <a:ext cx="338" cy="434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422" name="Freeform 173"/>
              <p:cNvSpPr/>
              <p:nvPr/>
            </p:nvSpPr>
            <p:spPr>
              <a:xfrm flipH="1" flipV="1">
                <a:off x="7002" y="2220"/>
                <a:ext cx="338" cy="434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423" name="Rectangle 174"/>
              <p:cNvSpPr/>
              <p:nvPr/>
            </p:nvSpPr>
            <p:spPr>
              <a:xfrm>
                <a:off x="6627" y="261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393" name="Text Box 144"/>
            <p:cNvSpPr txBox="1"/>
            <p:nvPr/>
          </p:nvSpPr>
          <p:spPr>
            <a:xfrm>
              <a:off x="243" y="799"/>
              <a:ext cx="170" cy="25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000" i="1">
                  <a:solidFill>
                    <a:schemeClr val="tx1"/>
                  </a:solidFill>
                  <a:latin typeface="Times New Roman" panose="02020603050405020304" pitchFamily="18" charset="0"/>
                </a:rPr>
                <a:t>F</a:t>
              </a:r>
              <a:endParaRPr lang="en-US" altLang="zh-CN" sz="2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2399" name="xjhlx13"/>
            <p:cNvGrpSpPr/>
            <p:nvPr/>
          </p:nvGrpSpPr>
          <p:grpSpPr>
            <a:xfrm>
              <a:off x="439" y="1759"/>
              <a:ext cx="188" cy="239"/>
              <a:chOff x="6627" y="2220"/>
              <a:chExt cx="1155" cy="1502"/>
            </a:xfrm>
          </p:grpSpPr>
          <p:sp>
            <p:nvSpPr>
              <p:cNvPr id="12424" name="Freeform 168"/>
              <p:cNvSpPr/>
              <p:nvPr/>
            </p:nvSpPr>
            <p:spPr>
              <a:xfrm>
                <a:off x="7067" y="3288"/>
                <a:ext cx="338" cy="434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425" name="Freeform 169"/>
              <p:cNvSpPr/>
              <p:nvPr/>
            </p:nvSpPr>
            <p:spPr>
              <a:xfrm flipH="1" flipV="1">
                <a:off x="7002" y="2220"/>
                <a:ext cx="338" cy="434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426" name="Rectangle 170"/>
              <p:cNvSpPr/>
              <p:nvPr/>
            </p:nvSpPr>
            <p:spPr>
              <a:xfrm>
                <a:off x="6627" y="261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2587" name="组合 12586"/>
            <p:cNvGrpSpPr/>
            <p:nvPr/>
          </p:nvGrpSpPr>
          <p:grpSpPr>
            <a:xfrm>
              <a:off x="368" y="1274"/>
              <a:ext cx="283" cy="518"/>
              <a:chOff x="1548" y="2925"/>
              <a:chExt cx="362" cy="666"/>
            </a:xfrm>
          </p:grpSpPr>
          <p:grpSp>
            <p:nvGrpSpPr>
              <p:cNvPr id="12588" name="Group 153"/>
              <p:cNvGrpSpPr/>
              <p:nvPr/>
            </p:nvGrpSpPr>
            <p:grpSpPr>
              <a:xfrm>
                <a:off x="1548" y="3069"/>
                <a:ext cx="347" cy="334"/>
                <a:chOff x="2400" y="2400"/>
                <a:chExt cx="1440" cy="1440"/>
              </a:xfrm>
            </p:grpSpPr>
            <p:sp>
              <p:nvSpPr>
                <p:cNvPr id="12589" name="Oval 154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90" name="Oval 155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91" name="Oval 156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92" name="Oval 157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2593" name="Group 184"/>
              <p:cNvGrpSpPr/>
              <p:nvPr/>
            </p:nvGrpSpPr>
            <p:grpSpPr>
              <a:xfrm flipV="1">
                <a:off x="1563" y="3075"/>
                <a:ext cx="347" cy="334"/>
                <a:chOff x="2400" y="2400"/>
                <a:chExt cx="1440" cy="1440"/>
              </a:xfrm>
            </p:grpSpPr>
            <p:sp>
              <p:nvSpPr>
                <p:cNvPr id="12594" name="Oval 185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95" name="Oval 186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96" name="Oval 187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97" name="Oval 188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2598" name="组合 12597"/>
              <p:cNvGrpSpPr/>
              <p:nvPr/>
            </p:nvGrpSpPr>
            <p:grpSpPr>
              <a:xfrm>
                <a:off x="1689" y="2925"/>
                <a:ext cx="114" cy="666"/>
                <a:chOff x="243" y="2621"/>
                <a:chExt cx="114" cy="666"/>
              </a:xfrm>
            </p:grpSpPr>
            <p:sp>
              <p:nvSpPr>
                <p:cNvPr id="12599" name="Freeform 210"/>
                <p:cNvSpPr/>
                <p:nvPr/>
              </p:nvSpPr>
              <p:spPr>
                <a:xfrm flipV="1">
                  <a:off x="272" y="2621"/>
                  <a:ext cx="77" cy="106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00" name="Freeform 210"/>
                <p:cNvSpPr/>
                <p:nvPr/>
              </p:nvSpPr>
              <p:spPr>
                <a:xfrm>
                  <a:off x="271" y="3181"/>
                  <a:ext cx="77" cy="106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01" name="Freeform 212"/>
                <p:cNvSpPr/>
                <p:nvPr/>
              </p:nvSpPr>
              <p:spPr>
                <a:xfrm>
                  <a:off x="243" y="2910"/>
                  <a:ext cx="114" cy="271"/>
                </a:xfrm>
                <a:custGeom>
                  <a:avLst/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ahLst/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02" name="Oval 214"/>
                <p:cNvSpPr/>
                <p:nvPr/>
              </p:nvSpPr>
              <p:spPr>
                <a:xfrm>
                  <a:off x="268" y="3152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03" name="Freeform 212"/>
                <p:cNvSpPr/>
                <p:nvPr/>
              </p:nvSpPr>
              <p:spPr>
                <a:xfrm flipV="1">
                  <a:off x="243" y="2699"/>
                  <a:ext cx="114" cy="242"/>
                </a:xfrm>
                <a:custGeom>
                  <a:avLst/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ahLst/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04" name="Oval 213"/>
                <p:cNvSpPr/>
                <p:nvPr/>
              </p:nvSpPr>
              <p:spPr>
                <a:xfrm>
                  <a:off x="271" y="2699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05" name="椭圆 12604"/>
                <p:cNvSpPr/>
                <p:nvPr/>
              </p:nvSpPr>
              <p:spPr>
                <a:xfrm>
                  <a:off x="262" y="2911"/>
                  <a:ext cx="81" cy="5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>
                        <a:gamma/>
                        <a:shade val="60392"/>
                        <a:invGamma/>
                      </a:srgbClr>
                    </a:gs>
                    <a:gs pos="50000">
                      <a:srgbClr val="969696"/>
                    </a:gs>
                    <a:gs pos="100000">
                      <a:srgbClr val="969696">
                        <a:gamma/>
                        <a:shade val="60392"/>
                        <a:invGamma/>
                      </a:srgbClr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606" name="Oval 213"/>
                <p:cNvSpPr/>
                <p:nvPr/>
              </p:nvSpPr>
              <p:spPr>
                <a:xfrm>
                  <a:off x="274" y="2925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2396" name="Line 164"/>
          <p:cNvSpPr/>
          <p:nvPr/>
        </p:nvSpPr>
        <p:spPr>
          <a:xfrm>
            <a:off x="545783" y="2945448"/>
            <a:ext cx="46037" cy="912812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triangle" w="sm" len="lg"/>
            <a:tailEnd type="none" w="med" len="med"/>
          </a:ln>
        </p:spPr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2381" y="1571122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探究：影响斜面机械效率的因素</a:t>
            </a:r>
            <a:endParaRPr lang="en-US" altLang="zh-CN" sz="24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图片 2" descr="08804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0" y="2558494"/>
            <a:ext cx="5861975" cy="2417206"/>
          </a:xfrm>
          <a:prstGeom prst="rect">
            <a:avLst/>
          </a:prstGeom>
        </p:spPr>
      </p:pic>
      <p:sp>
        <p:nvSpPr>
          <p:cNvPr id="4102" name="Rectangle 6"/>
          <p:cNvSpPr/>
          <p:nvPr/>
        </p:nvSpPr>
        <p:spPr>
          <a:xfrm>
            <a:off x="6040073" y="2908206"/>
            <a:ext cx="2995341" cy="1819275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hangingPunct="0">
              <a:lnSpc>
                <a:spcPct val="150000"/>
              </a:lnSpc>
              <a:buSzPct val="100000"/>
              <a:buFont typeface="Times New Roman" panose="02020603050405020304" pitchFamily="18" charset="0"/>
              <a:buNone/>
            </a:pPr>
            <a:r>
              <a:rPr lang="zh-CN" altLang="en-GB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实验时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沿斜面匀速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拉动木块，并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在拉动中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读出</a:t>
            </a:r>
            <a:r>
              <a:rPr lang="en-GB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拉力的大小。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bldLvl="0" animBg="1"/>
      <p:bldP spid="41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/>
        </p:nvGraphicFramePr>
        <p:xfrm>
          <a:off x="25400" y="1998345"/>
          <a:ext cx="9093200" cy="3771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320"/>
                <a:gridCol w="909320"/>
                <a:gridCol w="909320"/>
                <a:gridCol w="909320"/>
                <a:gridCol w="909320"/>
                <a:gridCol w="909320"/>
                <a:gridCol w="909320"/>
                <a:gridCol w="909320"/>
                <a:gridCol w="909320"/>
                <a:gridCol w="909320"/>
              </a:tblGrid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实验次数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斜面倾斜程度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斜面材料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木块重力</a:t>
                      </a:r>
                      <a:r>
                        <a:rPr lang="en-US" altLang="zh-CN" sz="2000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斜面高度</a:t>
                      </a:r>
                      <a:r>
                        <a:rPr lang="en-US" altLang="zh-CN" sz="2000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有用功</a:t>
                      </a:r>
                      <a:r>
                        <a:rPr lang="en-US" altLang="zh-CN" sz="2000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zh-CN" altLang="en-US" sz="2000" baseline="-25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拉力</a:t>
                      </a:r>
                      <a:r>
                        <a:rPr lang="en-US" altLang="zh-CN" sz="2000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斜面长度</a:t>
                      </a:r>
                      <a:r>
                        <a:rPr lang="en-US" altLang="zh-CN" sz="2000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总功</a:t>
                      </a:r>
                      <a:r>
                        <a:rPr lang="en-US" altLang="zh-CN" sz="2000" i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zh-CN" altLang="en-US" sz="2000" baseline="-25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总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机械效率</a:t>
                      </a:r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较缓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木板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71.4%</a:t>
                      </a:r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较陡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木板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81%</a:t>
                      </a:r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木板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85.7%</a:t>
                      </a:r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棉布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68.6%</a:t>
                      </a:r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毛巾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57.1%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2363638" y="1434032"/>
            <a:ext cx="3958508" cy="495548"/>
            <a:chOff x="2506980" y="579256"/>
            <a:chExt cx="3958508" cy="4955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实验数据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/>
          <p:nvPr/>
        </p:nvSpPr>
        <p:spPr>
          <a:xfrm>
            <a:off x="307639" y="2175633"/>
            <a:ext cx="8569325" cy="3230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斜面的机械效率与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斜面的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粗糙程度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有关：同一斜面，拉同一物体，斜面越粗糙，拉力越大，效率越低。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斜面的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倾斜程度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有关：粗糙程度相同，拉同一物体，斜面越陡（倾角越大），拉力越大，效率越高。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759977" y="1403005"/>
            <a:ext cx="3585937" cy="495548"/>
            <a:chOff x="2506980" y="579256"/>
            <a:chExt cx="3958508" cy="4955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结 论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060" y="1803546"/>
            <a:ext cx="9044940" cy="28613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（2019•福建）工人用如图的机械将物体匀速提升到某一高度，若物体的重力与滑轮的重力之比G</a:t>
            </a:r>
            <a:r>
              <a:rPr lang="zh-CN" altLang="en-US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∶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滑轮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=9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∶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1，忽略绳重与摩擦的影响，则机械效率为 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A．10%         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 B．45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%               </a:t>
            </a:r>
            <a:endParaRPr lang="en-US" altLang="zh-CN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C．80%      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  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D．90%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109506" y="3016431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55878" y="4721313"/>
          <a:ext cx="1080944" cy="818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Equation" r:id="rId3" imgW="22555200" imgH="17068800" progId="Equation.DSMT4">
                  <p:embed/>
                </p:oleObj>
              </mc:Choice>
              <mc:Fallback>
                <p:oleObj name="Equation" r:id="rId3" imgW="22555200" imgH="170688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878" y="4721313"/>
                        <a:ext cx="1080944" cy="818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829022" y="4689597"/>
          <a:ext cx="1259084" cy="866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Equation" r:id="rId5" imgW="24384000" imgH="16764000" progId="Equation.DSMT4">
                  <p:embed/>
                </p:oleObj>
              </mc:Choice>
              <mc:Fallback>
                <p:oleObj name="Equation" r:id="rId5" imgW="24384000" imgH="167640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29022" y="4689597"/>
                        <a:ext cx="1259084" cy="866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119761" y="4665868"/>
          <a:ext cx="1569949" cy="878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Equation" r:id="rId7" imgW="30480000" imgH="17068800" progId="Equation.DSMT4">
                  <p:embed/>
                </p:oleObj>
              </mc:Choice>
              <mc:Fallback>
                <p:oleObj name="Equation" r:id="rId7" imgW="30480000" imgH="170688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19761" y="4665868"/>
                        <a:ext cx="1569949" cy="878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07056" y="4881895"/>
          <a:ext cx="851724" cy="29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Equation" r:id="rId9" imgW="16764000" imgH="5791200" progId="Equation.DSMT4">
                  <p:embed/>
                </p:oleObj>
              </mc:Choice>
              <mc:Fallback>
                <p:oleObj name="Equation" r:id="rId9" imgW="16764000" imgH="57912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07056" y="4881895"/>
                        <a:ext cx="851724" cy="29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组合 3"/>
          <p:cNvGrpSpPr/>
          <p:nvPr/>
        </p:nvGrpSpPr>
        <p:grpSpPr bwMode="auto">
          <a:xfrm>
            <a:off x="3388628" y="1375251"/>
            <a:ext cx="1879997" cy="474345"/>
            <a:chOff x="497257" y="753279"/>
            <a:chExt cx="1881032" cy="475146"/>
          </a:xfrm>
        </p:grpSpPr>
        <p:grpSp>
          <p:nvGrpSpPr>
            <p:cNvPr id="2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9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pic>
        <p:nvPicPr>
          <p:cNvPr id="6185" name="Picture 4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94" y="3112684"/>
            <a:ext cx="17335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38762" y="1597322"/>
            <a:ext cx="8837295" cy="369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我国许多地方原来都没有</a:t>
            </a:r>
            <a:endParaRPr lang="en-US" altLang="zh-CN" sz="2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自来水</a:t>
            </a:r>
            <a:r>
              <a:rPr lang="en-US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人们为了食用水</a:t>
            </a:r>
            <a:r>
              <a:rPr lang="en-US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要从</a:t>
            </a:r>
            <a:endParaRPr lang="en-US" altLang="zh-CN" sz="2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井中打水。如图所示</a:t>
            </a:r>
            <a:r>
              <a:rPr lang="en-US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在这个从</a:t>
            </a:r>
            <a:endParaRPr lang="en-US" altLang="zh-CN" sz="2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井中提水上来的过程中</a:t>
            </a:r>
            <a:r>
              <a:rPr lang="en-US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人对哪</a:t>
            </a:r>
            <a:endParaRPr lang="en-US" altLang="zh-CN" sz="2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些物体做了功</a:t>
            </a:r>
            <a:r>
              <a:rPr lang="en-US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这些功都是人们</a:t>
            </a:r>
            <a:endParaRPr lang="en-US" altLang="zh-CN" sz="2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希望做的吗</a:t>
            </a:r>
            <a:r>
              <a:rPr lang="en-US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对谁做的功才是有用的呢</a:t>
            </a:r>
            <a:r>
              <a:rPr lang="en-US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zh-CN" altLang="en-US" sz="2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03" y="1973031"/>
            <a:ext cx="3315509" cy="238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070" y="1755140"/>
            <a:ext cx="8945880" cy="39922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ts val="338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（2019•荆门）如图用同一滑轮组分别将两个不同的物体A和B匀速提升相同的高度，不计绳重和摩擦的影响，提升A的过程滑轮组的机械效率较大，则下列判断正确的是（　　）</a:t>
            </a:r>
          </a:p>
          <a:p>
            <a:pPr fontAlgn="auto">
              <a:lnSpc>
                <a:spcPts val="338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①A物体比B物体轻</a:t>
            </a:r>
          </a:p>
          <a:p>
            <a:pPr fontAlgn="auto">
              <a:lnSpc>
                <a:spcPts val="338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②提升A的拉力较大</a:t>
            </a:r>
          </a:p>
          <a:p>
            <a:pPr fontAlgn="auto">
              <a:lnSpc>
                <a:spcPts val="338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③提升A所做的额外功较少</a:t>
            </a:r>
          </a:p>
          <a:p>
            <a:pPr fontAlgn="auto">
              <a:lnSpc>
                <a:spcPts val="338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④提升A做的有用功较多</a:t>
            </a:r>
          </a:p>
          <a:p>
            <a:pPr fontAlgn="auto">
              <a:lnSpc>
                <a:spcPts val="338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A．只有①③     B．只有②④ </a:t>
            </a:r>
          </a:p>
          <a:p>
            <a:pPr fontAlgn="auto">
              <a:lnSpc>
                <a:spcPts val="338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C．只有②③     D．只有①④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1311" r="19244"/>
          <a:stretch>
            <a:fillRect/>
          </a:stretch>
        </p:blipFill>
        <p:spPr>
          <a:xfrm>
            <a:off x="7042150" y="2981056"/>
            <a:ext cx="1852862" cy="239352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91443" y="2653665"/>
            <a:ext cx="1851660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/>
          </a:p>
        </p:txBody>
      </p:sp>
      <p:sp>
        <p:nvSpPr>
          <p:cNvPr id="4" name="文本框 3"/>
          <p:cNvSpPr txBox="1"/>
          <p:nvPr/>
        </p:nvSpPr>
        <p:spPr>
          <a:xfrm>
            <a:off x="3520122" y="1820545"/>
            <a:ext cx="1605551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/>
          </a:p>
        </p:txBody>
      </p:sp>
      <p:sp>
        <p:nvSpPr>
          <p:cNvPr id="5" name="圆角矩形标注 4"/>
          <p:cNvSpPr/>
          <p:nvPr/>
        </p:nvSpPr>
        <p:spPr>
          <a:xfrm>
            <a:off x="5353685" y="3211830"/>
            <a:ext cx="1199515" cy="434975"/>
          </a:xfrm>
          <a:prstGeom prst="wedgeRoundRectCallout">
            <a:avLst>
              <a:gd name="adj1" fmla="val -270751"/>
              <a:gd name="adj2" fmla="val -95547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更重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372724" y="2653665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sp>
        <p:nvSpPr>
          <p:cNvPr id="14" name="圆角矩形标注 13"/>
          <p:cNvSpPr/>
          <p:nvPr/>
        </p:nvSpPr>
        <p:spPr>
          <a:xfrm>
            <a:off x="4282440" y="4524375"/>
            <a:ext cx="2759710" cy="434975"/>
          </a:xfrm>
          <a:prstGeom prst="wedgeRoundRectCallout">
            <a:avLst>
              <a:gd name="adj1" fmla="val 8467"/>
              <a:gd name="adj2" fmla="val -249708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提升A的拉力较大</a:t>
            </a:r>
          </a:p>
        </p:txBody>
      </p:sp>
      <p:sp>
        <p:nvSpPr>
          <p:cNvPr id="16" name="圆角矩形标注 15"/>
          <p:cNvSpPr/>
          <p:nvPr/>
        </p:nvSpPr>
        <p:spPr>
          <a:xfrm>
            <a:off x="3077845" y="3419475"/>
            <a:ext cx="1951990" cy="1104900"/>
          </a:xfrm>
          <a:prstGeom prst="wedgeRoundRectCallout">
            <a:avLst>
              <a:gd name="adj1" fmla="val -76317"/>
              <a:gd name="adj2" fmla="val -78735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提升A做的有用功较多</a:t>
            </a:r>
          </a:p>
        </p:txBody>
      </p:sp>
      <p:grpSp>
        <p:nvGrpSpPr>
          <p:cNvPr id="31" name="组合 3"/>
          <p:cNvGrpSpPr/>
          <p:nvPr/>
        </p:nvGrpSpPr>
        <p:grpSpPr bwMode="auto">
          <a:xfrm>
            <a:off x="3388628" y="1375251"/>
            <a:ext cx="1879997" cy="474345"/>
            <a:chOff x="497257" y="753279"/>
            <a:chExt cx="1881032" cy="475146"/>
          </a:xfrm>
        </p:grpSpPr>
        <p:grpSp>
          <p:nvGrpSpPr>
            <p:cNvPr id="32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4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3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4" grpId="0" bldLvl="0" animBg="1"/>
      <p:bldP spid="5" grpId="0" bldLvl="0" animBg="1"/>
      <p:bldP spid="7" grpId="0"/>
      <p:bldP spid="14" grpId="0" bldLvl="0" animBg="1"/>
      <p:bldP spid="1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775654" y="1884235"/>
            <a:ext cx="40386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sp>
        <p:nvSpPr>
          <p:cNvPr id="30730" name="文本框 30729"/>
          <p:cNvSpPr txBox="1"/>
          <p:nvPr/>
        </p:nvSpPr>
        <p:spPr>
          <a:xfrm>
            <a:off x="342265" y="2049780"/>
            <a:ext cx="85547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关于机械效率，以下说法正确的是（        ）</a:t>
            </a:r>
          </a:p>
        </p:txBody>
      </p:sp>
      <p:sp>
        <p:nvSpPr>
          <p:cNvPr id="30731" name="动作按钮: 自定义 30730"/>
          <p:cNvSpPr/>
          <p:nvPr/>
        </p:nvSpPr>
        <p:spPr>
          <a:xfrm>
            <a:off x="631779" y="5163482"/>
            <a:ext cx="7239000" cy="609600"/>
          </a:xfrm>
          <a:prstGeom prst="actionButtonBlank">
            <a:avLst/>
          </a:prstGeom>
          <a:noFill/>
          <a:ln w="9525">
            <a:noFill/>
          </a:ln>
        </p:spPr>
        <p:txBody>
          <a:bodyPr wrap="none" anchor="ctr"/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省力越多的机械，机械效率越高</a:t>
            </a:r>
          </a:p>
        </p:txBody>
      </p:sp>
      <p:sp>
        <p:nvSpPr>
          <p:cNvPr id="30732" name="动作按钮: 自定义 30731"/>
          <p:cNvSpPr/>
          <p:nvPr/>
        </p:nvSpPr>
        <p:spPr>
          <a:xfrm>
            <a:off x="631779" y="4266559"/>
            <a:ext cx="7239000" cy="609600"/>
          </a:xfrm>
          <a:prstGeom prst="actionButtonBlank">
            <a:avLst/>
          </a:prstGeom>
          <a:noFill/>
          <a:ln w="9525">
            <a:noFill/>
          </a:ln>
        </p:spPr>
        <p:txBody>
          <a:bodyPr wrap="none" anchor="ctr"/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做功越多的机械，机械效率越高</a:t>
            </a:r>
          </a:p>
        </p:txBody>
      </p:sp>
      <p:sp>
        <p:nvSpPr>
          <p:cNvPr id="30733" name="动作按钮: 自定义 30732"/>
          <p:cNvSpPr/>
          <p:nvPr/>
        </p:nvSpPr>
        <p:spPr>
          <a:xfrm>
            <a:off x="631779" y="3462614"/>
            <a:ext cx="7239000" cy="609600"/>
          </a:xfrm>
          <a:prstGeom prst="actionButtonBlank">
            <a:avLst/>
          </a:prstGeom>
          <a:noFill/>
          <a:ln w="9525">
            <a:noFill/>
          </a:ln>
        </p:spPr>
        <p:txBody>
          <a:bodyPr wrap="none" anchor="ctr"/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单位时间里做功越多的机械，机械效率越高</a:t>
            </a:r>
          </a:p>
        </p:txBody>
      </p:sp>
      <p:sp>
        <p:nvSpPr>
          <p:cNvPr id="30734" name="动作按钮: 自定义 30733">
            <a:hlinkClick r:id="rId2" action="ppaction://hlinksldjump">
              <a:snd r:embed="rId3" name="applause.wav"/>
            </a:hlinkClick>
          </p:cNvPr>
          <p:cNvSpPr/>
          <p:nvPr/>
        </p:nvSpPr>
        <p:spPr>
          <a:xfrm>
            <a:off x="631779" y="2642350"/>
            <a:ext cx="7239000" cy="609600"/>
          </a:xfrm>
          <a:prstGeom prst="actionButtonBlank">
            <a:avLst/>
          </a:prstGeom>
          <a:noFill/>
          <a:ln w="9525">
            <a:noFill/>
          </a:ln>
        </p:spPr>
        <p:txBody>
          <a:bodyPr wrap="none" anchor="ctr"/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机械效率总小于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26" name="缺角矩形 25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7" name="缺角矩形 26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缺角矩形 2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1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4" name="文本框 31753"/>
          <p:cNvSpPr txBox="1"/>
          <p:nvPr/>
        </p:nvSpPr>
        <p:spPr>
          <a:xfrm>
            <a:off x="429190" y="1947277"/>
            <a:ext cx="84810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某机械的机械效率是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75%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，这说明使用这一装置做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功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    )</a:t>
            </a:r>
          </a:p>
        </p:txBody>
      </p:sp>
      <p:sp>
        <p:nvSpPr>
          <p:cNvPr id="31755" name="动作按钮: 自定义 31754"/>
          <p:cNvSpPr/>
          <p:nvPr/>
        </p:nvSpPr>
        <p:spPr>
          <a:xfrm>
            <a:off x="611188" y="5089525"/>
            <a:ext cx="7239000" cy="609600"/>
          </a:xfrm>
          <a:prstGeom prst="actionButtonBlank">
            <a:avLst/>
          </a:prstGeom>
          <a:noFill/>
          <a:ln w="9525">
            <a:noFill/>
          </a:ln>
        </p:spPr>
        <p:txBody>
          <a:bodyPr wrap="none" anchor="ctr"/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额外功占总功的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3/4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756" name="动作按钮: 自定义 31755"/>
          <p:cNvSpPr/>
          <p:nvPr/>
        </p:nvSpPr>
        <p:spPr>
          <a:xfrm>
            <a:off x="611188" y="4251325"/>
            <a:ext cx="7239000" cy="609600"/>
          </a:xfrm>
          <a:prstGeom prst="actionButtonBlank">
            <a:avLst/>
          </a:prstGeom>
          <a:noFill/>
          <a:ln w="9525">
            <a:noFill/>
          </a:ln>
        </p:spPr>
        <p:txBody>
          <a:bodyPr wrap="none" anchor="ctr"/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总功是有用功的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倍 </a:t>
            </a:r>
          </a:p>
        </p:txBody>
      </p:sp>
      <p:sp>
        <p:nvSpPr>
          <p:cNvPr id="31757" name="动作按钮: 自定义 31756">
            <a:hlinkClick r:id="rId2" action="ppaction://hlinksldjump">
              <a:snd r:embed="rId3" name="applause.wav"/>
            </a:hlinkClick>
          </p:cNvPr>
          <p:cNvSpPr/>
          <p:nvPr/>
        </p:nvSpPr>
        <p:spPr>
          <a:xfrm>
            <a:off x="611188" y="3489325"/>
            <a:ext cx="7239000" cy="609600"/>
          </a:xfrm>
          <a:prstGeom prst="actionButtonBlank">
            <a:avLst/>
          </a:prstGeom>
          <a:noFill/>
          <a:ln w="9525">
            <a:noFill/>
          </a:ln>
        </p:spPr>
        <p:txBody>
          <a:bodyPr wrap="none" anchor="ctr"/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有用功是额外功的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倍 </a:t>
            </a:r>
          </a:p>
        </p:txBody>
      </p:sp>
      <p:sp>
        <p:nvSpPr>
          <p:cNvPr id="31758" name="动作按钮: 自定义 31757">
            <a:hlinkClick r:id="rId2" action="ppaction://hlinksldjump"/>
          </p:cNvPr>
          <p:cNvSpPr/>
          <p:nvPr/>
        </p:nvSpPr>
        <p:spPr>
          <a:xfrm>
            <a:off x="611188" y="2727325"/>
            <a:ext cx="7239000" cy="609600"/>
          </a:xfrm>
          <a:prstGeom prst="actionButtonBlank">
            <a:avLst/>
          </a:prstGeom>
          <a:noFill/>
          <a:ln w="9525">
            <a:noFill/>
          </a:ln>
        </p:spPr>
        <p:txBody>
          <a:bodyPr wrap="none" anchor="ctr"/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总功是额外功的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倍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270558" y="1822191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16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17" name="缺角矩形 16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0" name="缺角矩形 1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缺角矩形 2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2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01656" y="1848821"/>
            <a:ext cx="879348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用同一滑轮组分别将物体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和物体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匀速提升相同的高度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与提升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相比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提升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的过程滑轮组的机械效率较大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若不计绳重与摩擦的影响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则提升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的过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程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i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endParaRPr 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额外功较小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	      B.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额外功较大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总功较小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	                  D.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总功较大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461" name="人补八39.EPS" descr="id:2147519908;Founder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89" y="3096040"/>
            <a:ext cx="3357880" cy="2526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58101" y="3622686"/>
            <a:ext cx="4038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pSp>
        <p:nvGrpSpPr>
          <p:cNvPr id="18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19" name="缺角矩形 1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0" name="缺角矩形 1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缺角矩形 2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2" name="缺角矩形 2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3" name="缺角矩形 2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5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61925" y="1746250"/>
            <a:ext cx="859726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示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利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用轻质滑轮组匀速拉动水平地面上重为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300 N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的物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体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拉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的大小为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30 N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。若物体和地面之间的摩擦力大小为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45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则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处的拉力大小和滑轮组的机械效率分别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为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A. 45 N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50%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　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	</a:t>
            </a: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B. 45 N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75%</a:t>
            </a: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C. 60 N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50%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　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	</a:t>
            </a: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D. 60 N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75%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464" name="12311.EPS" descr="id:2147519929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655" y="3829050"/>
            <a:ext cx="4794885" cy="1724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50200" y="2810959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cxnSp>
        <p:nvCxnSpPr>
          <p:cNvPr id="2" name="直接箭头连接符 1"/>
          <p:cNvCxnSpPr/>
          <p:nvPr/>
        </p:nvCxnSpPr>
        <p:spPr>
          <a:xfrm>
            <a:off x="7287260" y="4968240"/>
            <a:ext cx="1049020" cy="889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8003540" y="4359910"/>
            <a:ext cx="1001395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f=</a:t>
            </a:r>
            <a:r>
              <a:rPr 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45N</a:t>
            </a:r>
          </a:p>
        </p:txBody>
      </p:sp>
      <p:grpSp>
        <p:nvGrpSpPr>
          <p:cNvPr id="14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15" name="缺角矩形 1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0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0490" y="2005965"/>
            <a:ext cx="8961120" cy="39693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如图所示，在水平路面上行驶的汽车通过滑轮组拉着重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=9×10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N的货物A沿斜面向上匀速运动。货物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的速度为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=2m/s，经过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=10s，货物A竖直升高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h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=10m。已知汽车对绳的拉力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的功率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=120kW，不计绳、滑轮的质量和摩擦，求：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时间内汽车对绳的拉力所做的功；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（2）汽车对绳的拉力大小；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（3）斜面的机械效率。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12454" b="21064"/>
          <a:stretch>
            <a:fillRect/>
          </a:stretch>
        </p:blipFill>
        <p:spPr>
          <a:xfrm>
            <a:off x="5871411" y="4145881"/>
            <a:ext cx="2808925" cy="1614089"/>
          </a:xfrm>
          <a:prstGeom prst="rect">
            <a:avLst/>
          </a:prstGeom>
        </p:spPr>
      </p:pic>
      <p:grpSp>
        <p:nvGrpSpPr>
          <p:cNvPr id="18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9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9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60" y="1398905"/>
            <a:ext cx="8954135" cy="4078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：（1）</a:t>
            </a:r>
            <a:r>
              <a: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时间内汽车对绳的拉力所做的功：</a:t>
            </a:r>
          </a:p>
          <a:p>
            <a:pPr>
              <a:lnSpc>
                <a:spcPct val="120000"/>
              </a:lnSpc>
            </a:pPr>
            <a:r>
              <a: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Pt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=1.2×10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W×10s=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1.2×10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（2）由图知，</a:t>
            </a:r>
            <a:r>
              <a: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=3，拉力端移动速度：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=3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=3×2m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/s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=6m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/s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</a:p>
          <a:p>
            <a:pPr>
              <a:lnSpc>
                <a:spcPct val="120000"/>
              </a:lnSpc>
            </a:pP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可得汽车对绳的拉力大小：</a:t>
            </a:r>
          </a:p>
          <a:p>
            <a:pPr>
              <a:lnSpc>
                <a:spcPct val="120000"/>
              </a:lnSpc>
            </a:pP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（3）不计绳、滑轮的质量和摩擦，滑轮组对重物做的功等于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汽车对绳的拉力所做的功，即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总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1.2×10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J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斜面的机械效率：</a:t>
            </a:r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56556" y="3081384"/>
          <a:ext cx="3604343" cy="687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3" imgW="78333600" imgH="14935200" progId="Equation.DSMT4">
                  <p:embed/>
                </p:oleObj>
              </mc:Choice>
              <mc:Fallback>
                <p:oleObj name="Equation" r:id="rId3" imgW="78333600" imgH="149352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6556" y="3081384"/>
                        <a:ext cx="3604343" cy="687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499919" y="5012365"/>
          <a:ext cx="4431760" cy="759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Equation" r:id="rId5" imgW="99669600" imgH="17068800" progId="Equation.DSMT4">
                  <p:embed/>
                </p:oleObj>
              </mc:Choice>
              <mc:Fallback>
                <p:oleObj name="Equation" r:id="rId5" imgW="99669600" imgH="17068800" progId="Equation.DSMT4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99919" y="5012365"/>
                        <a:ext cx="4431760" cy="759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8" name="12309A.EPS" descr="id:2147519878;FounderCES"/>
          <p:cNvPicPr>
            <a:picLocks noChangeAspect="1"/>
          </p:cNvPicPr>
          <p:nvPr/>
        </p:nvPicPr>
        <p:blipFill>
          <a:blip r:embed="rId2"/>
          <a:srcRect l="8790" r="9005"/>
          <a:stretch>
            <a:fillRect/>
          </a:stretch>
        </p:blipFill>
        <p:spPr>
          <a:xfrm>
            <a:off x="820420" y="1450340"/>
            <a:ext cx="7291705" cy="43249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08490" y="2034110"/>
            <a:ext cx="8484508" cy="3283208"/>
            <a:chOff x="508490" y="1176860"/>
            <a:chExt cx="8484508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605"/>
              <a:ext cx="4676268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内容占位符 2"/>
          <p:cNvSpPr txBox="1"/>
          <p:nvPr/>
        </p:nvSpPr>
        <p:spPr bwMode="auto">
          <a:xfrm>
            <a:off x="1303020" y="1814645"/>
            <a:ext cx="7511796" cy="164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能设计实验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测定某种简单机械的机械效率；知道提高机械效率的实际意义和方法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有合理改进机械、提高机械效率的意识。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27735" y="1487620"/>
            <a:ext cx="7966075" cy="4051300"/>
            <a:chOff x="1379" y="819"/>
            <a:chExt cx="12545" cy="6380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1379" y="7173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483" y="4042"/>
              <a:ext cx="0" cy="315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 flipV="1">
              <a:off x="13449" y="4042"/>
              <a:ext cx="456" cy="0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808990" y="3717105"/>
            <a:ext cx="7737475" cy="1711325"/>
            <a:chOff x="987" y="4434"/>
            <a:chExt cx="12185" cy="2695"/>
          </a:xfrm>
        </p:grpSpPr>
        <p:sp>
          <p:nvSpPr>
            <p:cNvPr id="8" name="内容占位符 2"/>
            <p:cNvSpPr txBox="1"/>
            <p:nvPr/>
          </p:nvSpPr>
          <p:spPr bwMode="auto">
            <a:xfrm>
              <a:off x="987" y="4434"/>
              <a:ext cx="12185" cy="26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/>
            <a:lstStyle>
              <a:lvl1pPr algn="l" rtl="0" fontAlgn="base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zh-CN" altLang="zh-CN" sz="26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1. </a:t>
              </a:r>
              <a:r>
                <a:rPr lang="en-US" altLang="zh-CN" sz="26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zh-CN" altLang="zh-CN" sz="26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能结合实例认识</a:t>
              </a:r>
              <a:r>
                <a:rPr lang="zh-CN" altLang="zh-CN" sz="26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有用功</a:t>
              </a:r>
              <a:r>
                <a:rPr lang="zh-CN" altLang="zh-CN" sz="26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、</a:t>
              </a:r>
              <a:r>
                <a:rPr lang="zh-CN" altLang="zh-CN" sz="26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额外功</a:t>
              </a:r>
              <a:r>
                <a:rPr lang="zh-CN" altLang="zh-CN" sz="26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和</a:t>
              </a:r>
              <a:r>
                <a:rPr lang="zh-CN" altLang="zh-CN" sz="26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总功</a:t>
              </a:r>
              <a:r>
                <a:rPr lang="zh-CN" altLang="zh-CN" sz="26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；理解</a:t>
              </a:r>
              <a:r>
                <a:rPr lang="zh-CN" altLang="zh-CN" sz="26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机械效率</a:t>
              </a:r>
              <a:r>
                <a:rPr lang="zh-CN" altLang="zh-CN" sz="26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的概念</a:t>
              </a:r>
              <a:r>
                <a:rPr lang="zh-CN" altLang="en-US" sz="26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，</a:t>
              </a:r>
              <a:r>
                <a:rPr lang="zh-CN" altLang="zh-CN" sz="26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知道机械效率小于1及没有单位的原因</a:t>
              </a:r>
              <a:r>
                <a:rPr lang="zh-CN" altLang="en-US" sz="26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，</a:t>
              </a:r>
              <a:r>
                <a:rPr lang="zh-CN" altLang="zh-CN" sz="26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会利用公式</a:t>
              </a:r>
              <a:r>
                <a:rPr lang="zh-CN" altLang="zh-CN" sz="2600" i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η</a:t>
              </a:r>
              <a:r>
                <a:rPr lang="zh-CN" altLang="zh-CN" sz="26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=</a:t>
              </a:r>
              <a:r>
                <a:rPr lang="zh-CN" altLang="zh-CN" sz="26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        进行相关的计算。</a:t>
              </a:r>
            </a:p>
            <a:p>
              <a:pPr eaLnBrk="1" hangingPunct="1"/>
              <a:endParaRPr lang="zh-CN" altLang="zh-CN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endParaRPr>
            </a:p>
            <a:p>
              <a:pPr eaLnBrk="1" hangingPunct="1"/>
              <a:endParaRPr kumimoji="0" lang="zh-CN" altLang="zh-CN" sz="2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graphicFrame>
          <p:nvGraphicFramePr>
            <p:cNvPr id="2" name="对象 1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5444" y="5775"/>
            <a:ext cx="1017" cy="13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Equation" r:id="rId3" imgW="12801600" imgH="17068800" progId="Equation.DSMT4">
                    <p:embed/>
                  </p:oleObj>
                </mc:Choice>
                <mc:Fallback>
                  <p:oleObj name="Equation" r:id="rId3" imgW="12801600" imgH="17068800" progId="Equation.DSMT4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444" y="5775"/>
                          <a:ext cx="1017" cy="13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68600" y="1421130"/>
            <a:ext cx="4092575" cy="463550"/>
            <a:chOff x="4360" y="888"/>
            <a:chExt cx="6445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altLang="zh-CN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3779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有用功和额外功</a:t>
              </a:r>
            </a:p>
          </p:txBody>
        </p:sp>
      </p:grpSp>
      <p:sp>
        <p:nvSpPr>
          <p:cNvPr id="6146" name="文本占位符 6145"/>
          <p:cNvSpPr>
            <a:spLocks noGrp="1"/>
          </p:cNvSpPr>
          <p:nvPr>
            <p:ph type="body" idx="4294967295"/>
          </p:nvPr>
        </p:nvSpPr>
        <p:spPr>
          <a:xfrm>
            <a:off x="2710512" y="3301048"/>
            <a:ext cx="2411862" cy="446087"/>
          </a:xfrm>
          <a:prstGeom prst="rect">
            <a:avLst/>
          </a:prstGeom>
        </p:spPr>
        <p:txBody>
          <a:bodyPr/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对砂子做功</a:t>
            </a:r>
          </a:p>
        </p:txBody>
      </p:sp>
      <p:sp>
        <p:nvSpPr>
          <p:cNvPr id="6147" name="矩形 6146"/>
          <p:cNvSpPr/>
          <p:nvPr/>
        </p:nvSpPr>
        <p:spPr>
          <a:xfrm>
            <a:off x="2712085" y="4083685"/>
            <a:ext cx="2070100" cy="41973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2400" b="1">
                <a:solidFill>
                  <a:schemeClr val="tx1"/>
                </a:solidFill>
              </a:rPr>
              <a:t>对空桶做功</a:t>
            </a:r>
          </a:p>
        </p:txBody>
      </p:sp>
      <p:sp>
        <p:nvSpPr>
          <p:cNvPr id="6148" name="矩形 6147"/>
          <p:cNvSpPr/>
          <p:nvPr/>
        </p:nvSpPr>
        <p:spPr>
          <a:xfrm>
            <a:off x="2663825" y="4948555"/>
            <a:ext cx="3041015" cy="41973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2400" b="1">
                <a:solidFill>
                  <a:schemeClr val="tx1"/>
                </a:solidFill>
              </a:rPr>
              <a:t>克服自身重力做功</a:t>
            </a:r>
          </a:p>
        </p:txBody>
      </p:sp>
      <p:sp>
        <p:nvSpPr>
          <p:cNvPr id="6149" name="矩形 6148"/>
          <p:cNvSpPr/>
          <p:nvPr/>
        </p:nvSpPr>
        <p:spPr>
          <a:xfrm>
            <a:off x="6007100" y="4304030"/>
            <a:ext cx="2792095" cy="7874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>
              <a:buNone/>
            </a:pPr>
            <a:r>
              <a:rPr lang="zh-CN" altLang="en-US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并不需要做但又不得不做的功</a:t>
            </a:r>
          </a:p>
        </p:txBody>
      </p:sp>
      <p:sp>
        <p:nvSpPr>
          <p:cNvPr id="6150" name="矩形 6149"/>
          <p:cNvSpPr/>
          <p:nvPr/>
        </p:nvSpPr>
        <p:spPr>
          <a:xfrm>
            <a:off x="4855560" y="3293110"/>
            <a:ext cx="3379470" cy="43688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>
              <a:buNone/>
            </a:pPr>
            <a:r>
              <a:rPr lang="zh-CN" altLang="en-US" sz="2400" b="1">
                <a:solidFill>
                  <a:schemeClr val="tx1"/>
                </a:solidFill>
              </a:rPr>
              <a:t>对人们有用必须做的功</a:t>
            </a:r>
          </a:p>
        </p:txBody>
      </p:sp>
      <p:grpSp>
        <p:nvGrpSpPr>
          <p:cNvPr id="6153" name="组合 6152"/>
          <p:cNvGrpSpPr/>
          <p:nvPr/>
        </p:nvGrpSpPr>
        <p:grpSpPr>
          <a:xfrm>
            <a:off x="402099" y="1860550"/>
            <a:ext cx="1955656" cy="3738880"/>
            <a:chOff x="-312" y="0"/>
            <a:chExt cx="2063" cy="3468"/>
          </a:xfrm>
        </p:grpSpPr>
        <p:pic>
          <p:nvPicPr>
            <p:cNvPr id="6154" name="图片 6153" descr="方法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" y="0"/>
              <a:ext cx="1740" cy="346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155" name="组合 6154"/>
            <p:cNvGrpSpPr/>
            <p:nvPr/>
          </p:nvGrpSpPr>
          <p:grpSpPr>
            <a:xfrm>
              <a:off x="-312" y="1214"/>
              <a:ext cx="975" cy="2146"/>
              <a:chOff x="-312" y="0"/>
              <a:chExt cx="975" cy="2146"/>
            </a:xfrm>
          </p:grpSpPr>
          <p:sp>
            <p:nvSpPr>
              <p:cNvPr id="6156" name="直接连接符 6155"/>
              <p:cNvSpPr/>
              <p:nvPr/>
            </p:nvSpPr>
            <p:spPr>
              <a:xfrm>
                <a:off x="136" y="1783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stealth" w="lg" len="lg"/>
              </a:ln>
            </p:spPr>
          </p:sp>
          <p:sp>
            <p:nvSpPr>
              <p:cNvPr id="6157" name="直接连接符 6156"/>
              <p:cNvSpPr/>
              <p:nvPr/>
            </p:nvSpPr>
            <p:spPr>
              <a:xfrm>
                <a:off x="136" y="649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stealth" w="lg" len="lg"/>
              </a:ln>
            </p:spPr>
          </p:sp>
          <p:sp>
            <p:nvSpPr>
              <p:cNvPr id="6158" name="直接连接符 6157"/>
              <p:cNvSpPr/>
              <p:nvPr/>
            </p:nvSpPr>
            <p:spPr>
              <a:xfrm>
                <a:off x="136" y="1134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stealth" w="lg" len="lg"/>
                <a:tailEnd type="none" w="med" len="med"/>
              </a:ln>
            </p:spPr>
          </p:sp>
          <p:sp>
            <p:nvSpPr>
              <p:cNvPr id="6159" name="直接连接符 6158"/>
              <p:cNvSpPr/>
              <p:nvPr/>
            </p:nvSpPr>
            <p:spPr>
              <a:xfrm>
                <a:off x="136" y="0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stealth" w="lg" len="lg"/>
                <a:tailEnd type="none" w="med" len="med"/>
              </a:ln>
            </p:spPr>
          </p:sp>
          <p:sp>
            <p:nvSpPr>
              <p:cNvPr id="6160" name="文本框 6159"/>
              <p:cNvSpPr txBox="1"/>
              <p:nvPr/>
            </p:nvSpPr>
            <p:spPr>
              <a:xfrm>
                <a:off x="-266" y="1435"/>
                <a:ext cx="929" cy="4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hlin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3m</a:t>
                </a:r>
              </a:p>
            </p:txBody>
          </p:sp>
          <p:sp>
            <p:nvSpPr>
              <p:cNvPr id="6161" name="文本框 6160"/>
              <p:cNvSpPr txBox="1"/>
              <p:nvPr/>
            </p:nvSpPr>
            <p:spPr>
              <a:xfrm>
                <a:off x="-312" y="280"/>
                <a:ext cx="740" cy="4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hlin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3m</a:t>
                </a:r>
              </a:p>
            </p:txBody>
          </p:sp>
        </p:grpSp>
      </p:grpSp>
      <p:sp>
        <p:nvSpPr>
          <p:cNvPr id="6163" name="文本框 6162"/>
          <p:cNvSpPr txBox="1"/>
          <p:nvPr/>
        </p:nvSpPr>
        <p:spPr>
          <a:xfrm>
            <a:off x="2769235" y="2486025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他的目的是：</a:t>
            </a:r>
          </a:p>
        </p:txBody>
      </p:sp>
      <p:sp>
        <p:nvSpPr>
          <p:cNvPr id="6164" name="右大括号 6163"/>
          <p:cNvSpPr/>
          <p:nvPr/>
        </p:nvSpPr>
        <p:spPr>
          <a:xfrm>
            <a:off x="5704840" y="4260215"/>
            <a:ext cx="229235" cy="975360"/>
          </a:xfrm>
          <a:prstGeom prst="rightBrace">
            <a:avLst>
              <a:gd name="adj1" fmla="val 29992"/>
              <a:gd name="adj2" fmla="val 50000"/>
            </a:avLst>
          </a:prstGeom>
          <a:noFill/>
          <a:ln w="635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65" name="矩形 6164"/>
          <p:cNvSpPr/>
          <p:nvPr/>
        </p:nvSpPr>
        <p:spPr>
          <a:xfrm>
            <a:off x="4818538" y="2520892"/>
            <a:ext cx="3313113" cy="460375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把沙子运上三楼</a:t>
            </a:r>
          </a:p>
        </p:txBody>
      </p:sp>
      <p:sp>
        <p:nvSpPr>
          <p:cNvPr id="6166" name="矩形 6165"/>
          <p:cNvSpPr/>
          <p:nvPr/>
        </p:nvSpPr>
        <p:spPr>
          <a:xfrm>
            <a:off x="3843655" y="1955165"/>
            <a:ext cx="2631440" cy="4603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用水桶提沙子上楼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hlinkClick r:id="rId4" action="ppaction://hlinksldjump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7238365" y="3894315"/>
            <a:ext cx="1280160" cy="336550"/>
          </a:xfrm>
          <a:prstGeom prst="wedgeRoundRectCallout">
            <a:avLst>
              <a:gd name="adj1" fmla="val -56824"/>
              <a:gd name="adj2" fmla="val -110626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有用功</a:t>
            </a:r>
          </a:p>
        </p:txBody>
      </p:sp>
      <p:sp>
        <p:nvSpPr>
          <p:cNvPr id="4" name="圆角矩形标注 3"/>
          <p:cNvSpPr/>
          <p:nvPr/>
        </p:nvSpPr>
        <p:spPr>
          <a:xfrm>
            <a:off x="7212965" y="5368289"/>
            <a:ext cx="1305560" cy="438465"/>
          </a:xfrm>
          <a:prstGeom prst="wedgeRoundRectCallout">
            <a:avLst>
              <a:gd name="adj1" fmla="val -107688"/>
              <a:gd name="adj2" fmla="val -139622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额外功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1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  <p:bldP spid="6147" grpId="0"/>
      <p:bldP spid="6148" grpId="0"/>
      <p:bldP spid="6149" grpId="0" bldLvl="0" animBg="1"/>
      <p:bldP spid="6150" grpId="0" bldLvl="0" animBg="1"/>
      <p:bldP spid="6163" grpId="0"/>
      <p:bldP spid="6165" grpId="0" bldLvl="0" animBg="1"/>
      <p:bldP spid="6166" grpId="0" bldLvl="0" animBg="1"/>
      <p:bldP spid="3" grpId="0" bldLvl="0" animBg="1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" y="1598745"/>
            <a:ext cx="1273969" cy="1763078"/>
          </a:xfrm>
          <a:prstGeom prst="rect">
            <a:avLst/>
          </a:prstGeom>
        </p:spPr>
      </p:pic>
      <p:sp>
        <p:nvSpPr>
          <p:cNvPr id="7171" name="矩形 7170"/>
          <p:cNvSpPr>
            <a:spLocks noRot="1"/>
          </p:cNvSpPr>
          <p:nvPr/>
        </p:nvSpPr>
        <p:spPr>
          <a:xfrm>
            <a:off x="1210945" y="1821206"/>
            <a:ext cx="7132320" cy="6489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en-US" altLang="zh-CN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有用功（</a:t>
            </a:r>
            <a:r>
              <a:rPr lang="en-US" altLang="zh-CN" sz="24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有</a:t>
            </a:r>
            <a:r>
              <a:rPr lang="zh-CN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）：</a:t>
            </a:r>
            <a:r>
              <a:rPr lang="zh-CN" altLang="en-US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为了达到工作目的，必须做的</a:t>
            </a:r>
            <a:r>
              <a:rPr lang="zh-CN" altLang="en-US" sz="2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功。</a:t>
            </a:r>
            <a:endParaRPr lang="zh-CN" altLang="en-US" sz="2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7172" name="矩形 7171"/>
          <p:cNvSpPr>
            <a:spLocks noRot="1"/>
          </p:cNvSpPr>
          <p:nvPr/>
        </p:nvSpPr>
        <p:spPr>
          <a:xfrm>
            <a:off x="1211015" y="2783711"/>
            <a:ext cx="7046595" cy="9385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2. </a:t>
            </a:r>
            <a:r>
              <a:rPr lang="zh-CN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额外功（</a:t>
            </a:r>
            <a:r>
              <a:rPr lang="en-US" altLang="zh-CN" sz="24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额</a:t>
            </a:r>
            <a:r>
              <a:rPr lang="zh-CN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）：</a:t>
            </a:r>
            <a:r>
              <a:rPr lang="zh-CN" altLang="en-US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为了达到工作目的，并非我们所需要但又不得不做的功。</a:t>
            </a:r>
          </a:p>
        </p:txBody>
      </p:sp>
      <p:sp>
        <p:nvSpPr>
          <p:cNvPr id="7173" name="矩形 7172"/>
          <p:cNvSpPr>
            <a:spLocks noRot="1"/>
          </p:cNvSpPr>
          <p:nvPr/>
        </p:nvSpPr>
        <p:spPr>
          <a:xfrm>
            <a:off x="1276827" y="3862896"/>
            <a:ext cx="5222875" cy="6496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en-US" altLang="zh-CN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3. </a:t>
            </a:r>
            <a:r>
              <a:rPr lang="zh-CN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总功（</a:t>
            </a:r>
            <a:r>
              <a:rPr lang="en-US" altLang="zh-CN" sz="24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总</a:t>
            </a:r>
            <a:r>
              <a:rPr lang="zh-CN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）：</a:t>
            </a:r>
            <a:r>
              <a:rPr lang="zh-CN" altLang="en-US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动力所做的所有功。</a:t>
            </a:r>
          </a:p>
        </p:txBody>
      </p:sp>
      <p:sp>
        <p:nvSpPr>
          <p:cNvPr id="7174" name="矩形 7173"/>
          <p:cNvSpPr>
            <a:spLocks noRot="1"/>
          </p:cNvSpPr>
          <p:nvPr/>
        </p:nvSpPr>
        <p:spPr>
          <a:xfrm>
            <a:off x="1127125" y="4466590"/>
            <a:ext cx="3649980" cy="6489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chemeClr val="tx1"/>
                </a:solidFill>
              </a:rPr>
              <a:t>即有用功与额外功的总和。</a:t>
            </a:r>
          </a:p>
        </p:txBody>
      </p:sp>
      <p:sp>
        <p:nvSpPr>
          <p:cNvPr id="7175" name="矩形 7174"/>
          <p:cNvSpPr>
            <a:spLocks noRot="1"/>
          </p:cNvSpPr>
          <p:nvPr/>
        </p:nvSpPr>
        <p:spPr>
          <a:xfrm>
            <a:off x="5283994" y="4578985"/>
            <a:ext cx="2431415" cy="536575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en-US" altLang="zh-CN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总</a:t>
            </a:r>
            <a:r>
              <a:rPr lang="zh-CN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= </a:t>
            </a:r>
            <a:r>
              <a:rPr lang="en-US" altLang="zh-CN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有</a:t>
            </a:r>
            <a:r>
              <a:rPr lang="zh-CN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zh-CN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+ </a:t>
            </a:r>
            <a:r>
              <a:rPr lang="en-US" altLang="zh-CN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额</a:t>
            </a:r>
            <a:r>
              <a:rPr lang="zh-CN" altLang="en-US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85" decel="100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385" decel="100000"/>
                                        <p:tgtEl>
                                          <p:spTgt spid="71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385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0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85" decel="100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85" decel="100000"/>
                                        <p:tgtEl>
                                          <p:spTgt spid="71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385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385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0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7173" grpId="0"/>
      <p:bldP spid="7174" grpId="0"/>
      <p:bldP spid="717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文本框 8194"/>
          <p:cNvSpPr txBox="1"/>
          <p:nvPr/>
        </p:nvSpPr>
        <p:spPr>
          <a:xfrm>
            <a:off x="514033" y="1522778"/>
            <a:ext cx="8353425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    用水桶从井中提水的时候，所做的功哪部分是有用功，哪部分是额外功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96" name="文本框 8195"/>
          <p:cNvSpPr txBox="1"/>
          <p:nvPr/>
        </p:nvSpPr>
        <p:spPr>
          <a:xfrm>
            <a:off x="647760" y="2723107"/>
            <a:ext cx="7632700" cy="460375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提水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所做的功是</a:t>
            </a:r>
            <a:r>
              <a:rPr lang="zh-C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有用功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r>
              <a:rPr lang="zh-C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提水桶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所做的功是</a:t>
            </a:r>
            <a:r>
              <a:rPr lang="zh-C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额外功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8197" name="文本框 8196"/>
          <p:cNvSpPr txBox="1"/>
          <p:nvPr/>
        </p:nvSpPr>
        <p:spPr>
          <a:xfrm>
            <a:off x="494094" y="3401838"/>
            <a:ext cx="7980449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如果桶掉到井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里，从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井里捞桶的时候，捞上的桶里带了一些水，这种情况下哪部分是有用功，哪部分是额外功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98" name="文本框 8197"/>
          <p:cNvSpPr txBox="1"/>
          <p:nvPr/>
        </p:nvSpPr>
        <p:spPr>
          <a:xfrm>
            <a:off x="667969" y="4739213"/>
            <a:ext cx="7632700" cy="460375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提水桶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所做的功是</a:t>
            </a:r>
            <a:r>
              <a:rPr lang="zh-C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有用功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r>
              <a:rPr lang="zh-C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提水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所做的功是</a:t>
            </a:r>
            <a:r>
              <a:rPr lang="zh-C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额外功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70075" y="1607163"/>
            <a:ext cx="1757157" cy="488722"/>
            <a:chOff x="1745942" y="3955571"/>
            <a:chExt cx="1757157" cy="488722"/>
          </a:xfrm>
        </p:grpSpPr>
        <p:grpSp>
          <p:nvGrpSpPr>
            <p:cNvPr id="17" name="组合 16"/>
            <p:cNvGrpSpPr/>
            <p:nvPr/>
          </p:nvGrpSpPr>
          <p:grpSpPr>
            <a:xfrm>
              <a:off x="1923628" y="3955571"/>
              <a:ext cx="1579471" cy="460375"/>
              <a:chOff x="835069" y="767230"/>
              <a:chExt cx="1579471" cy="460375"/>
            </a:xfrm>
          </p:grpSpPr>
          <p:sp>
            <p:nvSpPr>
              <p:cNvPr id="19" name="流程图: 库存数据 18"/>
              <p:cNvSpPr/>
              <p:nvPr/>
            </p:nvSpPr>
            <p:spPr>
              <a:xfrm rot="10800000">
                <a:off x="835069" y="816408"/>
                <a:ext cx="1334716" cy="387320"/>
              </a:xfrm>
              <a:prstGeom prst="flowChartOnlineStorage">
                <a:avLst/>
              </a:prstGeom>
              <a:solidFill>
                <a:srgbClr val="9966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kern="0" dirty="0">
                  <a:solidFill>
                    <a:prstClr val="white"/>
                  </a:solidFill>
                  <a:latin typeface="Times New Roman" panose="020206030504050203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5586" y="767230"/>
                <a:ext cx="1428954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kern="0" dirty="0">
                    <a:solidFill>
                      <a:prstClr val="white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想一想</a:t>
                </a:r>
              </a:p>
            </p:txBody>
          </p:sp>
        </p:grpSp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2" t="8041" r="13842" b="5246"/>
            <a:stretch>
              <a:fillRect/>
            </a:stretch>
          </p:blipFill>
          <p:spPr bwMode="auto">
            <a:xfrm>
              <a:off x="1745942" y="4008572"/>
              <a:ext cx="395789" cy="43572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nimBg="1"/>
      <p:bldP spid="8197" grpId="0" bldLvl="0"/>
      <p:bldP spid="8198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7" name="直接连接符 25626"/>
          <p:cNvSpPr/>
          <p:nvPr/>
        </p:nvSpPr>
        <p:spPr>
          <a:xfrm>
            <a:off x="3246755" y="3624580"/>
            <a:ext cx="6350" cy="1649095"/>
          </a:xfrm>
          <a:prstGeom prst="line">
            <a:avLst/>
          </a:prstGeom>
          <a:ln w="12700" cap="flat" cmpd="sng">
            <a:solidFill>
              <a:srgbClr val="000000"/>
            </a:solidFill>
            <a:prstDash val="solid"/>
            <a:headEnd type="stealth" w="med" len="med"/>
            <a:tailEnd type="none" w="med" len="med"/>
          </a:ln>
        </p:spPr>
      </p:sp>
      <p:sp>
        <p:nvSpPr>
          <p:cNvPr id="25644" name="直接连接符 25643"/>
          <p:cNvSpPr/>
          <p:nvPr/>
        </p:nvSpPr>
        <p:spPr>
          <a:xfrm>
            <a:off x="2875530" y="5167769"/>
            <a:ext cx="186952" cy="357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45" name="直接连接符 25644"/>
          <p:cNvSpPr/>
          <p:nvPr/>
        </p:nvSpPr>
        <p:spPr>
          <a:xfrm>
            <a:off x="3401042" y="3650410"/>
            <a:ext cx="186952" cy="357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46" name="直接连接符 25645"/>
          <p:cNvSpPr/>
          <p:nvPr/>
        </p:nvSpPr>
        <p:spPr>
          <a:xfrm>
            <a:off x="2875530" y="4397339"/>
            <a:ext cx="186952" cy="357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47" name="直接连接符 25646"/>
          <p:cNvSpPr/>
          <p:nvPr/>
        </p:nvSpPr>
        <p:spPr>
          <a:xfrm>
            <a:off x="3401125" y="2079860"/>
            <a:ext cx="186951" cy="357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48" name="直接连接符 25647"/>
          <p:cNvSpPr/>
          <p:nvPr/>
        </p:nvSpPr>
        <p:spPr>
          <a:xfrm>
            <a:off x="2929115" y="4411629"/>
            <a:ext cx="0" cy="756141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</p:sp>
      <p:sp>
        <p:nvSpPr>
          <p:cNvPr id="25649" name="直接连接符 25648"/>
          <p:cNvSpPr/>
          <p:nvPr/>
        </p:nvSpPr>
        <p:spPr>
          <a:xfrm>
            <a:off x="3494325" y="2070337"/>
            <a:ext cx="0" cy="1567056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</p:sp>
      <p:sp>
        <p:nvSpPr>
          <p:cNvPr id="25650" name="文本框 25649"/>
          <p:cNvSpPr txBox="1"/>
          <p:nvPr/>
        </p:nvSpPr>
        <p:spPr>
          <a:xfrm>
            <a:off x="3247045" y="2611192"/>
            <a:ext cx="70255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5651" name="文本框 25650"/>
          <p:cNvSpPr txBox="1"/>
          <p:nvPr/>
        </p:nvSpPr>
        <p:spPr>
          <a:xfrm>
            <a:off x="2595680" y="4612873"/>
            <a:ext cx="70255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5654" name="文本框 25653"/>
          <p:cNvSpPr txBox="1"/>
          <p:nvPr/>
        </p:nvSpPr>
        <p:spPr>
          <a:xfrm>
            <a:off x="4196531" y="2149527"/>
            <a:ext cx="2955220" cy="460375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=2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=20cm=0.2m</a:t>
            </a:r>
          </a:p>
        </p:txBody>
      </p:sp>
      <p:sp>
        <p:nvSpPr>
          <p:cNvPr id="25655" name="文本框 25654"/>
          <p:cNvSpPr txBox="1"/>
          <p:nvPr/>
        </p:nvSpPr>
        <p:spPr>
          <a:xfrm>
            <a:off x="4158615" y="2786396"/>
            <a:ext cx="5123853" cy="460375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2N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0.1m=0.2J</a:t>
            </a:r>
          </a:p>
        </p:txBody>
      </p:sp>
      <p:sp>
        <p:nvSpPr>
          <p:cNvPr id="25656" name="文本框 25655"/>
          <p:cNvSpPr txBox="1"/>
          <p:nvPr/>
        </p:nvSpPr>
        <p:spPr>
          <a:xfrm>
            <a:off x="4158615" y="3450851"/>
            <a:ext cx="5433767" cy="460375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 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1.2N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0.2m= 0.24J </a:t>
            </a:r>
          </a:p>
        </p:txBody>
      </p:sp>
      <p:sp>
        <p:nvSpPr>
          <p:cNvPr id="25657" name="文本框 25656"/>
          <p:cNvSpPr txBox="1"/>
          <p:nvPr/>
        </p:nvSpPr>
        <p:spPr>
          <a:xfrm>
            <a:off x="4258049" y="4065959"/>
            <a:ext cx="1834353" cy="460375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&lt;  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658" name="文本框 25657"/>
          <p:cNvSpPr txBox="1"/>
          <p:nvPr/>
        </p:nvSpPr>
        <p:spPr>
          <a:xfrm>
            <a:off x="5907405" y="3637280"/>
            <a:ext cx="574040" cy="132207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630" name="矩形 25629"/>
          <p:cNvSpPr/>
          <p:nvPr/>
        </p:nvSpPr>
        <p:spPr>
          <a:xfrm>
            <a:off x="3199130" y="4317365"/>
            <a:ext cx="123190" cy="98615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609" name="组合 25608"/>
          <p:cNvGrpSpPr/>
          <p:nvPr/>
        </p:nvGrpSpPr>
        <p:grpSpPr>
          <a:xfrm>
            <a:off x="2767170" y="3075583"/>
            <a:ext cx="485835" cy="2070753"/>
            <a:chOff x="0" y="0"/>
            <a:chExt cx="416" cy="1739"/>
          </a:xfrm>
        </p:grpSpPr>
        <p:grpSp>
          <p:nvGrpSpPr>
            <p:cNvPr id="25610" name="xjhlx13"/>
            <p:cNvGrpSpPr/>
            <p:nvPr/>
          </p:nvGrpSpPr>
          <p:grpSpPr>
            <a:xfrm>
              <a:off x="142" y="1479"/>
              <a:ext cx="195" cy="260"/>
              <a:chOff x="0" y="0"/>
              <a:chExt cx="1155" cy="1502"/>
            </a:xfrm>
          </p:grpSpPr>
          <p:sp>
            <p:nvSpPr>
              <p:cNvPr id="25611" name="任意多边形 25610"/>
              <p:cNvSpPr/>
              <p:nvPr/>
            </p:nvSpPr>
            <p:spPr>
              <a:xfrm>
                <a:off x="440" y="1068"/>
                <a:ext cx="338" cy="434"/>
              </a:xfrm>
              <a:custGeom>
                <a:avLst/>
                <a:gdLst/>
                <a:ahLst/>
                <a:cxnLst/>
                <a:rect l="0" t="0" r="0" b="0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>
                  <a:alpha val="100000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612" name="任意多边形 25611"/>
              <p:cNvSpPr/>
              <p:nvPr/>
            </p:nvSpPr>
            <p:spPr>
              <a:xfrm flipH="1" flipV="1">
                <a:off x="375" y="0"/>
                <a:ext cx="338" cy="434"/>
              </a:xfrm>
              <a:custGeom>
                <a:avLst/>
                <a:gdLst/>
                <a:ahLst/>
                <a:cxnLst/>
                <a:rect l="0" t="0" r="0" b="0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>
                  <a:alpha val="100000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613" name="矩形 25612"/>
              <p:cNvSpPr/>
              <p:nvPr/>
            </p:nvSpPr>
            <p:spPr>
              <a:xfrm>
                <a:off x="0" y="39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5614" name="xjhlx12"/>
            <p:cNvGrpSpPr/>
            <p:nvPr/>
          </p:nvGrpSpPr>
          <p:grpSpPr>
            <a:xfrm>
              <a:off x="0" y="817"/>
              <a:ext cx="416" cy="709"/>
              <a:chOff x="0" y="0"/>
              <a:chExt cx="1440" cy="2454"/>
            </a:xfrm>
          </p:grpSpPr>
          <p:grpSp>
            <p:nvGrpSpPr>
              <p:cNvPr id="25615" name="组合 25614"/>
              <p:cNvGrpSpPr/>
              <p:nvPr/>
            </p:nvGrpSpPr>
            <p:grpSpPr>
              <a:xfrm>
                <a:off x="0" y="0"/>
                <a:ext cx="1440" cy="1440"/>
                <a:chOff x="0" y="0"/>
                <a:chExt cx="1440" cy="1440"/>
              </a:xfrm>
            </p:grpSpPr>
            <p:sp>
              <p:nvSpPr>
                <p:cNvPr id="25617" name="椭圆 25616"/>
                <p:cNvSpPr/>
                <p:nvPr/>
              </p:nvSpPr>
              <p:spPr>
                <a:xfrm>
                  <a:off x="200" y="2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618" name="椭圆 25617"/>
                <p:cNvSpPr/>
                <p:nvPr/>
              </p:nvSpPr>
              <p:spPr>
                <a:xfrm>
                  <a:off x="400" y="4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619" name="椭圆 25618"/>
                <p:cNvSpPr/>
                <p:nvPr/>
              </p:nvSpPr>
              <p:spPr>
                <a:xfrm>
                  <a:off x="600" y="6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616" name="椭圆 25615"/>
                <p:cNvSpPr/>
                <p:nvPr/>
              </p:nvSpPr>
              <p:spPr>
                <a:xfrm>
                  <a:off x="0" y="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5620" name="组合 25619"/>
              <p:cNvGrpSpPr/>
              <p:nvPr/>
            </p:nvGrpSpPr>
            <p:grpSpPr>
              <a:xfrm>
                <a:off x="270" y="575"/>
                <a:ext cx="915" cy="1879"/>
                <a:chOff x="0" y="0"/>
                <a:chExt cx="915" cy="1879"/>
              </a:xfrm>
            </p:grpSpPr>
            <p:sp>
              <p:nvSpPr>
                <p:cNvPr id="25621" name="任意多边形 25620"/>
                <p:cNvSpPr/>
                <p:nvPr/>
              </p:nvSpPr>
              <p:spPr>
                <a:xfrm>
                  <a:off x="230" y="1065"/>
                  <a:ext cx="635" cy="8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>
                    <a:alpha val="100000"/>
                  </a:srgbClr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5622" name="组合 25621"/>
                <p:cNvGrpSpPr/>
                <p:nvPr/>
              </p:nvGrpSpPr>
              <p:grpSpPr>
                <a:xfrm>
                  <a:off x="0" y="0"/>
                  <a:ext cx="915" cy="1180"/>
                  <a:chOff x="0" y="0"/>
                  <a:chExt cx="915" cy="1180"/>
                </a:xfrm>
              </p:grpSpPr>
              <p:sp>
                <p:nvSpPr>
                  <p:cNvPr id="25623" name="任意多边形 25622"/>
                  <p:cNvSpPr/>
                  <p:nvPr/>
                </p:nvSpPr>
                <p:spPr>
                  <a:xfrm>
                    <a:off x="0" y="0"/>
                    <a:ext cx="915" cy="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>
                          <a:alpha val="100000"/>
                        </a:srgbClr>
                      </a:gs>
                      <a:gs pos="50000">
                        <a:srgbClr val="969696">
                          <a:alpha val="100000"/>
                        </a:srgbClr>
                      </a:gs>
                      <a:gs pos="100000">
                        <a:srgbClr val="000000">
                          <a:alpha val="100000"/>
                        </a:srgbClr>
                      </a:gs>
                    </a:gsLst>
                    <a:lin ang="0" scaled="1"/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24" name="椭圆 25623"/>
                  <p:cNvSpPr/>
                  <p:nvPr/>
                </p:nvSpPr>
                <p:spPr>
                  <a:xfrm>
                    <a:off x="330" y="5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25" name="椭圆 25624"/>
                  <p:cNvSpPr/>
                  <p:nvPr/>
                </p:nvSpPr>
                <p:spPr>
                  <a:xfrm>
                    <a:off x="350" y="86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25626" name="直接连接符 25625"/>
            <p:cNvSpPr/>
            <p:nvPr/>
          </p:nvSpPr>
          <p:spPr>
            <a:xfrm>
              <a:off x="0" y="0"/>
              <a:ext cx="0" cy="1043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" name="矩形 2"/>
          <p:cNvSpPr/>
          <p:nvPr/>
        </p:nvSpPr>
        <p:spPr>
          <a:xfrm flipH="1">
            <a:off x="2729230" y="2837815"/>
            <a:ext cx="76200" cy="241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175510" y="2008505"/>
            <a:ext cx="831215" cy="993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5631" name="组合 25630"/>
          <p:cNvGrpSpPr/>
          <p:nvPr/>
        </p:nvGrpSpPr>
        <p:grpSpPr>
          <a:xfrm rot="10800000">
            <a:off x="2225368" y="2961268"/>
            <a:ext cx="756141" cy="117887"/>
            <a:chOff x="0" y="0"/>
            <a:chExt cx="1338" cy="130"/>
          </a:xfrm>
        </p:grpSpPr>
        <p:sp>
          <p:nvSpPr>
            <p:cNvPr id="25632" name="直接连接符 25631"/>
            <p:cNvSpPr/>
            <p:nvPr/>
          </p:nvSpPr>
          <p:spPr>
            <a:xfrm flipH="1">
              <a:off x="0" y="8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33" name="直接连接符 25632"/>
            <p:cNvSpPr/>
            <p:nvPr/>
          </p:nvSpPr>
          <p:spPr>
            <a:xfrm flipH="1">
              <a:off x="120" y="8"/>
              <a:ext cx="121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34" name="直接连接符 25633"/>
            <p:cNvSpPr/>
            <p:nvPr/>
          </p:nvSpPr>
          <p:spPr>
            <a:xfrm flipH="1">
              <a:off x="241" y="8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35" name="直接连接符 25634"/>
            <p:cNvSpPr/>
            <p:nvPr/>
          </p:nvSpPr>
          <p:spPr>
            <a:xfrm flipH="1">
              <a:off x="361" y="8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36" name="直接连接符 25635"/>
            <p:cNvSpPr/>
            <p:nvPr/>
          </p:nvSpPr>
          <p:spPr>
            <a:xfrm flipH="1">
              <a:off x="481" y="8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37" name="直接连接符 25636"/>
            <p:cNvSpPr/>
            <p:nvPr/>
          </p:nvSpPr>
          <p:spPr>
            <a:xfrm flipH="1">
              <a:off x="601" y="8"/>
              <a:ext cx="121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38" name="直接连接符 25637"/>
            <p:cNvSpPr/>
            <p:nvPr/>
          </p:nvSpPr>
          <p:spPr>
            <a:xfrm flipH="1">
              <a:off x="722" y="8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39" name="直接连接符 25638"/>
            <p:cNvSpPr/>
            <p:nvPr/>
          </p:nvSpPr>
          <p:spPr>
            <a:xfrm flipH="1">
              <a:off x="842" y="8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0" name="直接连接符 25639"/>
            <p:cNvSpPr/>
            <p:nvPr/>
          </p:nvSpPr>
          <p:spPr>
            <a:xfrm flipH="1">
              <a:off x="962" y="8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1" name="直接连接符 25640"/>
            <p:cNvSpPr/>
            <p:nvPr/>
          </p:nvSpPr>
          <p:spPr>
            <a:xfrm flipH="1">
              <a:off x="1082" y="8"/>
              <a:ext cx="121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2" name="直接连接符 25641"/>
            <p:cNvSpPr/>
            <p:nvPr/>
          </p:nvSpPr>
          <p:spPr>
            <a:xfrm flipH="1">
              <a:off x="1203" y="8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3" name="直接连接符 25642"/>
            <p:cNvSpPr/>
            <p:nvPr/>
          </p:nvSpPr>
          <p:spPr>
            <a:xfrm>
              <a:off x="23" y="0"/>
              <a:ext cx="1315" cy="0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pic>
        <p:nvPicPr>
          <p:cNvPr id="6171" name="Picture 27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82" y="2203011"/>
            <a:ext cx="1685570" cy="35271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1489392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探究：使用动滑轮是否省功？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112666" y="4610278"/>
            <a:ext cx="4737557" cy="1198880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使用动滑轮提升物体时，要克服动滑轮重力、绳子重及摩擦力等做功。</a:t>
            </a:r>
            <a:endParaRPr lang="zh-CN" altLang="en-US" sz="2400" b="1" baseline="-25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7070724" y="5412159"/>
            <a:ext cx="1492162" cy="490802"/>
          </a:xfrm>
          <a:prstGeom prst="wedgeRoundRectCallout">
            <a:avLst>
              <a:gd name="adj1" fmla="val -128274"/>
              <a:gd name="adj2" fmla="val -5911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额外功</a:t>
            </a:r>
          </a:p>
        </p:txBody>
      </p:sp>
      <p:pic>
        <p:nvPicPr>
          <p:cNvPr id="65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81488" y="5330202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1.66667E-6 -0.1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-0.0007 -0.2981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-4.72222E-6 -0.155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2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2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0" grpId="0" bldLvl="0" animBg="1"/>
      <p:bldP spid="25651" grpId="0" bldLvl="0" animBg="1"/>
      <p:bldP spid="25654" grpId="0" bldLvl="0" animBg="1"/>
      <p:bldP spid="25655" grpId="0" bldLvl="0" animBg="1"/>
      <p:bldP spid="25656" grpId="0" bldLvl="0" animBg="1"/>
      <p:bldP spid="25657" grpId="0" bldLvl="0" animBg="1"/>
      <p:bldP spid="25658" grpId="0" bldLvl="0" animBg="1"/>
      <p:bldP spid="4" grpId="0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3" name="组合 2112"/>
          <p:cNvGrpSpPr/>
          <p:nvPr/>
        </p:nvGrpSpPr>
        <p:grpSpPr>
          <a:xfrm flipH="1">
            <a:off x="1021080" y="2343150"/>
            <a:ext cx="771525" cy="2766060"/>
            <a:chOff x="1406" y="1735"/>
            <a:chExt cx="709" cy="2381"/>
          </a:xfrm>
        </p:grpSpPr>
        <p:grpSp>
          <p:nvGrpSpPr>
            <p:cNvPr id="2114" name="xjhlx8"/>
            <p:cNvGrpSpPr>
              <a:grpSpLocks noChangeAspect="1"/>
            </p:cNvGrpSpPr>
            <p:nvPr/>
          </p:nvGrpSpPr>
          <p:grpSpPr>
            <a:xfrm rot="-5400000" flipH="1" flipV="1">
              <a:off x="1488" y="1810"/>
              <a:ext cx="494" cy="365"/>
              <a:chOff x="6892" y="783"/>
              <a:chExt cx="813" cy="579"/>
            </a:xfrm>
          </p:grpSpPr>
          <p:grpSp>
            <p:nvGrpSpPr>
              <p:cNvPr id="2115" name="Group 146"/>
              <p:cNvGrpSpPr>
                <a:grpSpLocks noChangeAspect="1"/>
              </p:cNvGrpSpPr>
              <p:nvPr/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2116" name="Oval 147"/>
                <p:cNvSpPr>
                  <a:spLocks noChangeAspect="1"/>
                </p:cNvSpPr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17" name="Oval 148"/>
                <p:cNvSpPr>
                  <a:spLocks noChangeAspect="1"/>
                </p:cNvSpPr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18" name="Oval 149"/>
                <p:cNvSpPr>
                  <a:spLocks noChangeAspect="1"/>
                </p:cNvSpPr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19" name="Oval 150"/>
                <p:cNvSpPr>
                  <a:spLocks noChangeAspect="1"/>
                </p:cNvSpPr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120" name="Rectangle 151"/>
              <p:cNvSpPr>
                <a:spLocks noChangeAspect="1"/>
              </p:cNvSpPr>
              <p:nvPr/>
            </p:nvSpPr>
            <p:spPr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22" name="Line 165"/>
            <p:cNvSpPr/>
            <p:nvPr/>
          </p:nvSpPr>
          <p:spPr>
            <a:xfrm flipH="1">
              <a:off x="1904" y="2077"/>
              <a:ext cx="8" cy="114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23" name="Line 166"/>
            <p:cNvSpPr/>
            <p:nvPr/>
          </p:nvSpPr>
          <p:spPr>
            <a:xfrm>
              <a:off x="1559" y="2112"/>
              <a:ext cx="187" cy="84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2124" name="组合 2123"/>
            <p:cNvGrpSpPr/>
            <p:nvPr/>
          </p:nvGrpSpPr>
          <p:grpSpPr>
            <a:xfrm>
              <a:off x="1542" y="3569"/>
              <a:ext cx="427" cy="547"/>
              <a:chOff x="527" y="3436"/>
              <a:chExt cx="301" cy="397"/>
            </a:xfrm>
          </p:grpSpPr>
          <p:sp>
            <p:nvSpPr>
              <p:cNvPr id="2125" name="Freeform 169"/>
              <p:cNvSpPr/>
              <p:nvPr/>
            </p:nvSpPr>
            <p:spPr>
              <a:xfrm flipH="1" flipV="1">
                <a:off x="626" y="3436"/>
                <a:ext cx="71" cy="85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26" name="Rectangle 170"/>
              <p:cNvSpPr/>
              <p:nvPr/>
            </p:nvSpPr>
            <p:spPr>
              <a:xfrm>
                <a:off x="527" y="3527"/>
                <a:ext cx="301" cy="306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27" name="Group 175"/>
            <p:cNvGrpSpPr/>
            <p:nvPr/>
          </p:nvGrpSpPr>
          <p:grpSpPr>
            <a:xfrm flipV="1">
              <a:off x="1406" y="1735"/>
              <a:ext cx="709" cy="39"/>
              <a:chOff x="3121" y="1752"/>
              <a:chExt cx="722" cy="130"/>
            </a:xfrm>
          </p:grpSpPr>
          <p:sp>
            <p:nvSpPr>
              <p:cNvPr id="2128" name="Line 176"/>
              <p:cNvSpPr/>
              <p:nvPr/>
            </p:nvSpPr>
            <p:spPr>
              <a:xfrm flipH="1">
                <a:off x="3121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129" name="Line 177"/>
              <p:cNvSpPr/>
              <p:nvPr/>
            </p:nvSpPr>
            <p:spPr>
              <a:xfrm flipH="1">
                <a:off x="3241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130" name="Line 178"/>
              <p:cNvSpPr/>
              <p:nvPr/>
            </p:nvSpPr>
            <p:spPr>
              <a:xfrm flipH="1">
                <a:off x="336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131" name="Line 179"/>
              <p:cNvSpPr/>
              <p:nvPr/>
            </p:nvSpPr>
            <p:spPr>
              <a:xfrm flipH="1">
                <a:off x="348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132" name="Line 180"/>
              <p:cNvSpPr/>
              <p:nvPr/>
            </p:nvSpPr>
            <p:spPr>
              <a:xfrm flipH="1">
                <a:off x="360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133" name="Line 181"/>
              <p:cNvSpPr/>
              <p:nvPr/>
            </p:nvSpPr>
            <p:spPr>
              <a:xfrm flipH="1">
                <a:off x="3722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134" name="Line 182"/>
              <p:cNvSpPr/>
              <p:nvPr/>
            </p:nvSpPr>
            <p:spPr>
              <a:xfrm>
                <a:off x="3144" y="1752"/>
                <a:ext cx="698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2135" name="组合 2134"/>
            <p:cNvGrpSpPr/>
            <p:nvPr/>
          </p:nvGrpSpPr>
          <p:grpSpPr>
            <a:xfrm>
              <a:off x="1548" y="2925"/>
              <a:ext cx="362" cy="666"/>
              <a:chOff x="1548" y="2925"/>
              <a:chExt cx="362" cy="666"/>
            </a:xfrm>
          </p:grpSpPr>
          <p:grpSp>
            <p:nvGrpSpPr>
              <p:cNvPr id="2136" name="Group 153"/>
              <p:cNvGrpSpPr/>
              <p:nvPr/>
            </p:nvGrpSpPr>
            <p:grpSpPr>
              <a:xfrm>
                <a:off x="1548" y="3069"/>
                <a:ext cx="347" cy="334"/>
                <a:chOff x="2400" y="2400"/>
                <a:chExt cx="1440" cy="1440"/>
              </a:xfrm>
            </p:grpSpPr>
            <p:sp>
              <p:nvSpPr>
                <p:cNvPr id="2137" name="Oval 154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8" name="Oval 155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9" name="Oval 156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0" name="Oval 157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141" name="Group 184"/>
              <p:cNvGrpSpPr/>
              <p:nvPr/>
            </p:nvGrpSpPr>
            <p:grpSpPr>
              <a:xfrm flipV="1">
                <a:off x="1563" y="3075"/>
                <a:ext cx="347" cy="334"/>
                <a:chOff x="2400" y="2400"/>
                <a:chExt cx="1440" cy="1440"/>
              </a:xfrm>
            </p:grpSpPr>
            <p:sp>
              <p:nvSpPr>
                <p:cNvPr id="2142" name="Oval 185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3" name="Oval 186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4" name="Oval 187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5" name="Oval 188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146" name="组合 2145"/>
              <p:cNvGrpSpPr/>
              <p:nvPr/>
            </p:nvGrpSpPr>
            <p:grpSpPr>
              <a:xfrm>
                <a:off x="1689" y="2925"/>
                <a:ext cx="114" cy="666"/>
                <a:chOff x="243" y="2621"/>
                <a:chExt cx="114" cy="666"/>
              </a:xfrm>
            </p:grpSpPr>
            <p:sp>
              <p:nvSpPr>
                <p:cNvPr id="2147" name="Freeform 210"/>
                <p:cNvSpPr/>
                <p:nvPr/>
              </p:nvSpPr>
              <p:spPr>
                <a:xfrm flipV="1">
                  <a:off x="272" y="2621"/>
                  <a:ext cx="77" cy="106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8" name="Freeform 210"/>
                <p:cNvSpPr/>
                <p:nvPr/>
              </p:nvSpPr>
              <p:spPr>
                <a:xfrm>
                  <a:off x="271" y="3181"/>
                  <a:ext cx="77" cy="106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9" name="Freeform 212"/>
                <p:cNvSpPr/>
                <p:nvPr/>
              </p:nvSpPr>
              <p:spPr>
                <a:xfrm>
                  <a:off x="243" y="2910"/>
                  <a:ext cx="114" cy="271"/>
                </a:xfrm>
                <a:custGeom>
                  <a:avLst/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ahLst/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50" name="Oval 214"/>
                <p:cNvSpPr/>
                <p:nvPr/>
              </p:nvSpPr>
              <p:spPr>
                <a:xfrm>
                  <a:off x="268" y="3152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51" name="Freeform 212"/>
                <p:cNvSpPr/>
                <p:nvPr/>
              </p:nvSpPr>
              <p:spPr>
                <a:xfrm flipV="1">
                  <a:off x="243" y="2699"/>
                  <a:ext cx="114" cy="242"/>
                </a:xfrm>
                <a:custGeom>
                  <a:avLst/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ahLst/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52" name="Oval 213"/>
                <p:cNvSpPr/>
                <p:nvPr/>
              </p:nvSpPr>
              <p:spPr>
                <a:xfrm>
                  <a:off x="271" y="2699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53" name="椭圆 2152"/>
                <p:cNvSpPr/>
                <p:nvPr/>
              </p:nvSpPr>
              <p:spPr>
                <a:xfrm>
                  <a:off x="262" y="2911"/>
                  <a:ext cx="81" cy="5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>
                        <a:gamma/>
                        <a:shade val="60392"/>
                        <a:invGamma/>
                      </a:srgbClr>
                    </a:gs>
                    <a:gs pos="50000">
                      <a:srgbClr val="969696"/>
                    </a:gs>
                    <a:gs pos="100000">
                      <a:srgbClr val="969696">
                        <a:gamma/>
                        <a:shade val="60392"/>
                        <a:invGamma/>
                      </a:srgbClr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4" name="Oval 213"/>
                <p:cNvSpPr/>
                <p:nvPr/>
              </p:nvSpPr>
              <p:spPr>
                <a:xfrm>
                  <a:off x="274" y="2925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121" name="Line 164"/>
            <p:cNvSpPr/>
            <p:nvPr/>
          </p:nvSpPr>
          <p:spPr>
            <a:xfrm>
              <a:off x="1490" y="2681"/>
              <a:ext cx="74" cy="52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sm" len="lg"/>
              <a:tailEnd type="none" w="med" len="med"/>
            </a:ln>
          </p:spPr>
        </p:sp>
      </p:grpSp>
      <p:sp>
        <p:nvSpPr>
          <p:cNvPr id="3" name="文本框 2"/>
          <p:cNvSpPr txBox="1"/>
          <p:nvPr/>
        </p:nvSpPr>
        <p:spPr>
          <a:xfrm>
            <a:off x="1492250" y="2991485"/>
            <a:ext cx="3695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70940" y="4674235"/>
            <a:ext cx="4038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5644" name="直接连接符 25643"/>
          <p:cNvSpPr/>
          <p:nvPr/>
        </p:nvSpPr>
        <p:spPr>
          <a:xfrm>
            <a:off x="1609340" y="5632589"/>
            <a:ext cx="186952" cy="357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45" name="直接连接符 25644"/>
          <p:cNvSpPr/>
          <p:nvPr/>
        </p:nvSpPr>
        <p:spPr>
          <a:xfrm>
            <a:off x="1756392" y="3451655"/>
            <a:ext cx="186952" cy="357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46" name="直接连接符 25645"/>
          <p:cNvSpPr/>
          <p:nvPr/>
        </p:nvSpPr>
        <p:spPr>
          <a:xfrm>
            <a:off x="1623310" y="5097109"/>
            <a:ext cx="186952" cy="357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47" name="直接连接符 25646"/>
          <p:cNvSpPr/>
          <p:nvPr/>
        </p:nvSpPr>
        <p:spPr>
          <a:xfrm flipV="1">
            <a:off x="1932940" y="1979295"/>
            <a:ext cx="186690" cy="63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48" name="直接连接符 25647"/>
          <p:cNvSpPr/>
          <p:nvPr/>
        </p:nvSpPr>
        <p:spPr>
          <a:xfrm>
            <a:off x="1728470" y="5097145"/>
            <a:ext cx="635" cy="53530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</p:sp>
      <p:sp>
        <p:nvSpPr>
          <p:cNvPr id="25649" name="直接连接符 25648"/>
          <p:cNvSpPr/>
          <p:nvPr/>
        </p:nvSpPr>
        <p:spPr>
          <a:xfrm flipH="1">
            <a:off x="1809750" y="1979295"/>
            <a:ext cx="222885" cy="147637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</p:sp>
      <p:sp>
        <p:nvSpPr>
          <p:cNvPr id="25650" name="文本框 25649"/>
          <p:cNvSpPr txBox="1"/>
          <p:nvPr/>
        </p:nvSpPr>
        <p:spPr>
          <a:xfrm>
            <a:off x="1873885" y="2412365"/>
            <a:ext cx="33718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5651" name="文本框 25650"/>
          <p:cNvSpPr txBox="1"/>
          <p:nvPr/>
        </p:nvSpPr>
        <p:spPr>
          <a:xfrm>
            <a:off x="1417120" y="5115158"/>
            <a:ext cx="70255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1268" name="文本框 11267"/>
          <p:cNvSpPr txBox="1"/>
          <p:nvPr/>
        </p:nvSpPr>
        <p:spPr>
          <a:xfrm>
            <a:off x="2519680" y="3298825"/>
            <a:ext cx="181737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有用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物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519680" y="2355215"/>
            <a:ext cx="181737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总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519680" y="4376420"/>
            <a:ext cx="2951366" cy="82994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额外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动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（不计绳重和摩擦）</a:t>
            </a:r>
          </a:p>
        </p:txBody>
      </p:sp>
      <p:grpSp>
        <p:nvGrpSpPr>
          <p:cNvPr id="13" name="组合 12"/>
          <p:cNvGrpSpPr/>
          <p:nvPr/>
        </p:nvGrpSpPr>
        <p:grpSpPr>
          <a:xfrm rot="16200000" flipH="1">
            <a:off x="6152515" y="1383030"/>
            <a:ext cx="822325" cy="2766060"/>
            <a:chOff x="1406" y="1735"/>
            <a:chExt cx="709" cy="2381"/>
          </a:xfrm>
        </p:grpSpPr>
        <p:grpSp>
          <p:nvGrpSpPr>
            <p:cNvPr id="14" name="xjhlx8"/>
            <p:cNvGrpSpPr>
              <a:grpSpLocks noChangeAspect="1"/>
            </p:cNvGrpSpPr>
            <p:nvPr/>
          </p:nvGrpSpPr>
          <p:grpSpPr>
            <a:xfrm rot="-5400000" flipH="1" flipV="1">
              <a:off x="1488" y="1810"/>
              <a:ext cx="494" cy="365"/>
              <a:chOff x="6892" y="783"/>
              <a:chExt cx="813" cy="579"/>
            </a:xfrm>
          </p:grpSpPr>
          <p:grpSp>
            <p:nvGrpSpPr>
              <p:cNvPr id="15" name="Group 146"/>
              <p:cNvGrpSpPr>
                <a:grpSpLocks noChangeAspect="1"/>
              </p:cNvGrpSpPr>
              <p:nvPr/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16" name="Oval 147"/>
                <p:cNvSpPr>
                  <a:spLocks noChangeAspect="1"/>
                </p:cNvSpPr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" name="Oval 148"/>
                <p:cNvSpPr>
                  <a:spLocks noChangeAspect="1"/>
                </p:cNvSpPr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" name="Oval 149"/>
                <p:cNvSpPr>
                  <a:spLocks noChangeAspect="1"/>
                </p:cNvSpPr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" name="Oval 150"/>
                <p:cNvSpPr>
                  <a:spLocks noChangeAspect="1"/>
                </p:cNvSpPr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Rectangle 151"/>
              <p:cNvSpPr>
                <a:spLocks noChangeAspect="1"/>
              </p:cNvSpPr>
              <p:nvPr/>
            </p:nvSpPr>
            <p:spPr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" name="Line 165"/>
            <p:cNvSpPr/>
            <p:nvPr/>
          </p:nvSpPr>
          <p:spPr>
            <a:xfrm flipH="1">
              <a:off x="1904" y="2077"/>
              <a:ext cx="8" cy="114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" name="Line 166"/>
            <p:cNvSpPr/>
            <p:nvPr/>
          </p:nvSpPr>
          <p:spPr>
            <a:xfrm>
              <a:off x="1559" y="2112"/>
              <a:ext cx="187" cy="84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24" name="组合 23"/>
            <p:cNvGrpSpPr/>
            <p:nvPr/>
          </p:nvGrpSpPr>
          <p:grpSpPr>
            <a:xfrm>
              <a:off x="1542" y="3569"/>
              <a:ext cx="427" cy="547"/>
              <a:chOff x="527" y="3436"/>
              <a:chExt cx="301" cy="397"/>
            </a:xfrm>
          </p:grpSpPr>
          <p:sp>
            <p:nvSpPr>
              <p:cNvPr id="25" name="Freeform 169"/>
              <p:cNvSpPr/>
              <p:nvPr/>
            </p:nvSpPr>
            <p:spPr>
              <a:xfrm flipH="1" flipV="1">
                <a:off x="626" y="3436"/>
                <a:ext cx="71" cy="85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70"/>
              <p:cNvSpPr/>
              <p:nvPr/>
            </p:nvSpPr>
            <p:spPr>
              <a:xfrm>
                <a:off x="527" y="3527"/>
                <a:ext cx="301" cy="306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7" name="Group 175"/>
            <p:cNvGrpSpPr/>
            <p:nvPr/>
          </p:nvGrpSpPr>
          <p:grpSpPr>
            <a:xfrm flipV="1">
              <a:off x="1406" y="1735"/>
              <a:ext cx="709" cy="39"/>
              <a:chOff x="3121" y="1752"/>
              <a:chExt cx="722" cy="130"/>
            </a:xfrm>
          </p:grpSpPr>
          <p:sp>
            <p:nvSpPr>
              <p:cNvPr id="28" name="Line 176"/>
              <p:cNvSpPr/>
              <p:nvPr/>
            </p:nvSpPr>
            <p:spPr>
              <a:xfrm flipH="1">
                <a:off x="3121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" name="Line 177"/>
              <p:cNvSpPr/>
              <p:nvPr/>
            </p:nvSpPr>
            <p:spPr>
              <a:xfrm flipH="1">
                <a:off x="3241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" name="Line 178"/>
              <p:cNvSpPr/>
              <p:nvPr/>
            </p:nvSpPr>
            <p:spPr>
              <a:xfrm flipH="1">
                <a:off x="336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" name="Line 179"/>
              <p:cNvSpPr/>
              <p:nvPr/>
            </p:nvSpPr>
            <p:spPr>
              <a:xfrm flipH="1">
                <a:off x="348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2" name="Line 180"/>
              <p:cNvSpPr/>
              <p:nvPr/>
            </p:nvSpPr>
            <p:spPr>
              <a:xfrm flipH="1">
                <a:off x="360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" name="Line 181"/>
              <p:cNvSpPr/>
              <p:nvPr/>
            </p:nvSpPr>
            <p:spPr>
              <a:xfrm flipH="1">
                <a:off x="3722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4" name="Line 182"/>
              <p:cNvSpPr/>
              <p:nvPr/>
            </p:nvSpPr>
            <p:spPr>
              <a:xfrm>
                <a:off x="3144" y="1752"/>
                <a:ext cx="698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35" name="组合 34"/>
            <p:cNvGrpSpPr/>
            <p:nvPr/>
          </p:nvGrpSpPr>
          <p:grpSpPr>
            <a:xfrm>
              <a:off x="1548" y="2925"/>
              <a:ext cx="362" cy="666"/>
              <a:chOff x="1548" y="2925"/>
              <a:chExt cx="362" cy="666"/>
            </a:xfrm>
          </p:grpSpPr>
          <p:grpSp>
            <p:nvGrpSpPr>
              <p:cNvPr id="36" name="Group 153"/>
              <p:cNvGrpSpPr/>
              <p:nvPr/>
            </p:nvGrpSpPr>
            <p:grpSpPr>
              <a:xfrm>
                <a:off x="1548" y="3069"/>
                <a:ext cx="347" cy="334"/>
                <a:chOff x="2400" y="2400"/>
                <a:chExt cx="1440" cy="1440"/>
              </a:xfrm>
            </p:grpSpPr>
            <p:sp>
              <p:nvSpPr>
                <p:cNvPr id="37" name="Oval 154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Oval 155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Oval 156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Oval 157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Group 184"/>
              <p:cNvGrpSpPr/>
              <p:nvPr/>
            </p:nvGrpSpPr>
            <p:grpSpPr>
              <a:xfrm flipV="1">
                <a:off x="1563" y="3075"/>
                <a:ext cx="347" cy="334"/>
                <a:chOff x="2400" y="2400"/>
                <a:chExt cx="1440" cy="1440"/>
              </a:xfrm>
            </p:grpSpPr>
            <p:sp>
              <p:nvSpPr>
                <p:cNvPr id="42" name="Oval 185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Oval 186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Oval 187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Oval 188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>
                <a:off x="1689" y="2925"/>
                <a:ext cx="114" cy="666"/>
                <a:chOff x="243" y="2621"/>
                <a:chExt cx="114" cy="666"/>
              </a:xfrm>
            </p:grpSpPr>
            <p:sp>
              <p:nvSpPr>
                <p:cNvPr id="47" name="Freeform 210"/>
                <p:cNvSpPr/>
                <p:nvPr/>
              </p:nvSpPr>
              <p:spPr>
                <a:xfrm flipV="1">
                  <a:off x="272" y="2621"/>
                  <a:ext cx="77" cy="106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210"/>
                <p:cNvSpPr/>
                <p:nvPr/>
              </p:nvSpPr>
              <p:spPr>
                <a:xfrm>
                  <a:off x="271" y="3181"/>
                  <a:ext cx="77" cy="106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212"/>
                <p:cNvSpPr/>
                <p:nvPr/>
              </p:nvSpPr>
              <p:spPr>
                <a:xfrm>
                  <a:off x="243" y="2910"/>
                  <a:ext cx="114" cy="271"/>
                </a:xfrm>
                <a:custGeom>
                  <a:avLst/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ahLst/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214"/>
                <p:cNvSpPr/>
                <p:nvPr/>
              </p:nvSpPr>
              <p:spPr>
                <a:xfrm>
                  <a:off x="268" y="3152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212"/>
                <p:cNvSpPr/>
                <p:nvPr/>
              </p:nvSpPr>
              <p:spPr>
                <a:xfrm flipV="1">
                  <a:off x="243" y="2699"/>
                  <a:ext cx="114" cy="242"/>
                </a:xfrm>
                <a:custGeom>
                  <a:avLst/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ahLst/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Oval 213"/>
                <p:cNvSpPr/>
                <p:nvPr/>
              </p:nvSpPr>
              <p:spPr>
                <a:xfrm>
                  <a:off x="271" y="2699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262" y="2911"/>
                  <a:ext cx="81" cy="5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>
                        <a:gamma/>
                        <a:shade val="60392"/>
                        <a:invGamma/>
                      </a:srgbClr>
                    </a:gs>
                    <a:gs pos="50000">
                      <a:srgbClr val="969696"/>
                    </a:gs>
                    <a:gs pos="100000">
                      <a:srgbClr val="969696">
                        <a:gamma/>
                        <a:shade val="60392"/>
                        <a:invGamma/>
                      </a:srgbClr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4" name="Oval 213"/>
                <p:cNvSpPr/>
                <p:nvPr/>
              </p:nvSpPr>
              <p:spPr>
                <a:xfrm>
                  <a:off x="274" y="2925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5" name="Line 164"/>
            <p:cNvSpPr/>
            <p:nvPr/>
          </p:nvSpPr>
          <p:spPr>
            <a:xfrm>
              <a:off x="1490" y="2681"/>
              <a:ext cx="74" cy="52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sm" len="lg"/>
              <a:tailEnd type="none" w="med" len="med"/>
            </a:ln>
          </p:spPr>
        </p:sp>
      </p:grpSp>
      <p:sp>
        <p:nvSpPr>
          <p:cNvPr id="56" name="Line 182"/>
          <p:cNvSpPr/>
          <p:nvPr/>
        </p:nvSpPr>
        <p:spPr>
          <a:xfrm flipH="1" flipV="1">
            <a:off x="5180330" y="3007995"/>
            <a:ext cx="3834765" cy="635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7" name="文本框 56"/>
          <p:cNvSpPr txBox="1"/>
          <p:nvPr/>
        </p:nvSpPr>
        <p:spPr>
          <a:xfrm>
            <a:off x="6392545" y="1987550"/>
            <a:ext cx="3695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59" name="直接连接符 58"/>
          <p:cNvSpPr/>
          <p:nvPr/>
        </p:nvSpPr>
        <p:spPr>
          <a:xfrm rot="16200000">
            <a:off x="6211570" y="2343150"/>
            <a:ext cx="208280" cy="63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0" name="直接连接符 59"/>
          <p:cNvSpPr/>
          <p:nvPr/>
        </p:nvSpPr>
        <p:spPr>
          <a:xfrm rot="16200000" flipV="1">
            <a:off x="4745355" y="2145030"/>
            <a:ext cx="186690" cy="63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" name="直接连接符 60"/>
          <p:cNvSpPr/>
          <p:nvPr/>
        </p:nvSpPr>
        <p:spPr>
          <a:xfrm rot="16200000" flipH="1">
            <a:off x="5466080" y="1539875"/>
            <a:ext cx="222885" cy="147637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</p:sp>
      <p:sp>
        <p:nvSpPr>
          <p:cNvPr id="62" name="文本框 61"/>
          <p:cNvSpPr txBox="1"/>
          <p:nvPr/>
        </p:nvSpPr>
        <p:spPr>
          <a:xfrm rot="180000">
            <a:off x="5407660" y="1885950"/>
            <a:ext cx="525780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绳</a:t>
            </a:r>
          </a:p>
        </p:txBody>
      </p:sp>
      <p:sp>
        <p:nvSpPr>
          <p:cNvPr id="63" name="直接连接符 62"/>
          <p:cNvSpPr/>
          <p:nvPr/>
        </p:nvSpPr>
        <p:spPr>
          <a:xfrm rot="16200000" flipV="1">
            <a:off x="7854950" y="2980690"/>
            <a:ext cx="188595" cy="571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4" name="直接连接符 63"/>
          <p:cNvSpPr/>
          <p:nvPr/>
        </p:nvSpPr>
        <p:spPr>
          <a:xfrm rot="16200000">
            <a:off x="8389870" y="2993989"/>
            <a:ext cx="186952" cy="357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5" name="直接连接符 64"/>
          <p:cNvSpPr/>
          <p:nvPr/>
        </p:nvSpPr>
        <p:spPr>
          <a:xfrm rot="16200000">
            <a:off x="8213725" y="2703195"/>
            <a:ext cx="635" cy="53530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</p:sp>
      <p:sp>
        <p:nvSpPr>
          <p:cNvPr id="66" name="文本框 65"/>
          <p:cNvSpPr txBox="1"/>
          <p:nvPr/>
        </p:nvSpPr>
        <p:spPr>
          <a:xfrm>
            <a:off x="7987030" y="2902585"/>
            <a:ext cx="55689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</a:t>
            </a:r>
          </a:p>
        </p:txBody>
      </p:sp>
      <p:sp>
        <p:nvSpPr>
          <p:cNvPr id="67" name="Line 164"/>
          <p:cNvSpPr/>
          <p:nvPr/>
        </p:nvSpPr>
        <p:spPr>
          <a:xfrm rot="4860000" flipH="1">
            <a:off x="8105140" y="2308225"/>
            <a:ext cx="137160" cy="89535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sm" len="lg"/>
            <a:tailEnd type="oval" w="med" len="med"/>
          </a:ln>
        </p:spPr>
      </p:sp>
      <p:sp>
        <p:nvSpPr>
          <p:cNvPr id="68" name="文本框 67"/>
          <p:cNvSpPr txBox="1"/>
          <p:nvPr/>
        </p:nvSpPr>
        <p:spPr>
          <a:xfrm>
            <a:off x="8290560" y="2305685"/>
            <a:ext cx="2679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6129020" y="4376420"/>
            <a:ext cx="181737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有用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物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6129020" y="3432810"/>
            <a:ext cx="181737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总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绳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211238" y="1376882"/>
            <a:ext cx="3958508" cy="495548"/>
            <a:chOff x="2506980" y="579256"/>
            <a:chExt cx="3958508" cy="495548"/>
          </a:xfrm>
        </p:grpSpPr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利用滑轮组做功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2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0" grpId="0" bldLvl="0" animBg="1"/>
      <p:bldP spid="25651" grpId="0" bldLvl="0" animBg="1"/>
      <p:bldP spid="11268" grpId="0" bldLvl="0" animBg="1"/>
      <p:bldP spid="6" grpId="0" bldLvl="0" animBg="1"/>
      <p:bldP spid="8" grpId="0" bldLvl="0" animBg="1"/>
      <p:bldP spid="62" grpId="0" bldLvl="0" animBg="1"/>
      <p:bldP spid="66" grpId="0" bldLvl="0" animBg="1"/>
      <p:bldP spid="69" grpId="0" bldLvl="0" animBg="1"/>
      <p:bldP spid="7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8" name="Picture 10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" y="2309495"/>
            <a:ext cx="5180965" cy="292798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直接箭头连接符 3"/>
          <p:cNvCxnSpPr/>
          <p:nvPr/>
        </p:nvCxnSpPr>
        <p:spPr>
          <a:xfrm>
            <a:off x="4008120" y="4148455"/>
            <a:ext cx="10160" cy="12420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headEnd type="oval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44" name="直接连接符 25643"/>
          <p:cNvSpPr/>
          <p:nvPr/>
        </p:nvSpPr>
        <p:spPr>
          <a:xfrm>
            <a:off x="2486275" y="5233809"/>
            <a:ext cx="186952" cy="357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46" name="直接连接符 25645"/>
          <p:cNvSpPr/>
          <p:nvPr/>
        </p:nvSpPr>
        <p:spPr>
          <a:xfrm>
            <a:off x="2486275" y="4248749"/>
            <a:ext cx="186952" cy="357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48" name="直接连接符 25647"/>
          <p:cNvSpPr/>
          <p:nvPr/>
        </p:nvSpPr>
        <p:spPr>
          <a:xfrm>
            <a:off x="2605405" y="4272915"/>
            <a:ext cx="635" cy="96075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</p:sp>
      <p:sp>
        <p:nvSpPr>
          <p:cNvPr id="25651" name="文本框 25650"/>
          <p:cNvSpPr txBox="1"/>
          <p:nvPr/>
        </p:nvSpPr>
        <p:spPr>
          <a:xfrm>
            <a:off x="2338070" y="4467860"/>
            <a:ext cx="26733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6" name="直接连接符 5"/>
          <p:cNvSpPr/>
          <p:nvPr/>
        </p:nvSpPr>
        <p:spPr>
          <a:xfrm rot="17400000">
            <a:off x="5655560" y="5233809"/>
            <a:ext cx="186952" cy="357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" name="直接连接符 7"/>
          <p:cNvSpPr/>
          <p:nvPr/>
        </p:nvSpPr>
        <p:spPr>
          <a:xfrm rot="17400000">
            <a:off x="2545965" y="4299549"/>
            <a:ext cx="186952" cy="357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直接连接符 9"/>
          <p:cNvSpPr/>
          <p:nvPr/>
        </p:nvSpPr>
        <p:spPr>
          <a:xfrm rot="17400000">
            <a:off x="4076700" y="3252470"/>
            <a:ext cx="181610" cy="317817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</p:sp>
      <p:sp>
        <p:nvSpPr>
          <p:cNvPr id="11" name="文本框 10"/>
          <p:cNvSpPr txBox="1"/>
          <p:nvPr/>
        </p:nvSpPr>
        <p:spPr>
          <a:xfrm>
            <a:off x="3652520" y="4611370"/>
            <a:ext cx="25463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0" name="文本框 29"/>
          <p:cNvSpPr txBox="1"/>
          <p:nvPr/>
        </p:nvSpPr>
        <p:spPr>
          <a:xfrm rot="21482934">
            <a:off x="4707890" y="4070985"/>
            <a:ext cx="2870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altLang="zh-CN" sz="2400" b="1" i="1" baseline="-25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85135" y="3416300"/>
            <a:ext cx="5575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zh-CN" altLang="en-US" sz="2400" b="1" baseline="-25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99815" y="5071745"/>
            <a:ext cx="3073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3" name="文本框 22"/>
          <p:cNvSpPr txBox="1"/>
          <p:nvPr/>
        </p:nvSpPr>
        <p:spPr>
          <a:xfrm rot="21482934">
            <a:off x="3914775" y="2762250"/>
            <a:ext cx="2870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endParaRPr lang="en-US" altLang="zh-CN" sz="2400" b="1" i="1" baseline="-25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直接连接符 23"/>
          <p:cNvSpPr/>
          <p:nvPr/>
        </p:nvSpPr>
        <p:spPr>
          <a:xfrm rot="5282934" flipH="1" flipV="1">
            <a:off x="3673475" y="3466465"/>
            <a:ext cx="991870" cy="360045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25" name="直接连接符 24"/>
          <p:cNvSpPr/>
          <p:nvPr/>
        </p:nvSpPr>
        <p:spPr>
          <a:xfrm rot="10800000" flipH="1" flipV="1">
            <a:off x="4008120" y="4148455"/>
            <a:ext cx="692150" cy="220980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26" name="直接连接符 25"/>
          <p:cNvSpPr/>
          <p:nvPr/>
        </p:nvSpPr>
        <p:spPr>
          <a:xfrm flipH="1" flipV="1">
            <a:off x="2985135" y="3845560"/>
            <a:ext cx="1022985" cy="302895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11268" name="文本框 11267"/>
          <p:cNvSpPr txBox="1"/>
          <p:nvPr/>
        </p:nvSpPr>
        <p:spPr>
          <a:xfrm>
            <a:off x="6613525" y="3430270"/>
            <a:ext cx="154051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有用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613525" y="2486660"/>
            <a:ext cx="154051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总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613525" y="4507865"/>
            <a:ext cx="154051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额外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09415" y="2757805"/>
            <a:ext cx="11550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不做功</a:t>
            </a:r>
            <a:endParaRPr lang="zh-CN" altLang="en-US" sz="2400" b="1" baseline="-25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211238" y="1376882"/>
            <a:ext cx="3958508" cy="495548"/>
            <a:chOff x="2506980" y="579256"/>
            <a:chExt cx="3958508" cy="4955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利用斜面做功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295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564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1" grpId="0" bldLvl="0" animBg="1"/>
      <p:bldP spid="11" grpId="0" bldLvl="0" animBg="1"/>
      <p:bldP spid="30" grpId="0"/>
      <p:bldP spid="14" grpId="0"/>
      <p:bldP spid="21" grpId="1"/>
      <p:bldP spid="23" grpId="0"/>
      <p:bldP spid="11268" grpId="0" bldLvl="0" animBg="1"/>
      <p:bldP spid="27" grpId="0" bldLvl="0" animBg="1"/>
      <p:bldP spid="31" grpId="0" bldLvl="0" animBg="1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1603</Words>
  <Application>Microsoft Office PowerPoint</Application>
  <PresentationFormat>全屏显示(4:3)</PresentationFormat>
  <Paragraphs>253</Paragraphs>
  <Slides>28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0" baseType="lpstr">
      <vt:lpstr>默认设计模板</vt:lpstr>
      <vt:lpstr>Equation</vt:lpstr>
      <vt:lpstr> 第十二章  简单机械  第3节  机械效率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