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60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356" r:id="rId11"/>
    <p:sldId id="357" r:id="rId12"/>
    <p:sldId id="358" r:id="rId13"/>
    <p:sldId id="286" r:id="rId14"/>
    <p:sldId id="287" r:id="rId15"/>
    <p:sldId id="338" r:id="rId16"/>
    <p:sldId id="339" r:id="rId17"/>
    <p:sldId id="340" r:id="rId18"/>
    <p:sldId id="343" r:id="rId19"/>
    <p:sldId id="354" r:id="rId20"/>
    <p:sldId id="34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59" r:id="rId37"/>
    <p:sldId id="303" r:id="rId38"/>
    <p:sldId id="304" r:id="rId39"/>
    <p:sldId id="361" r:id="rId40"/>
    <p:sldId id="360" r:id="rId41"/>
    <p:sldId id="362" r:id="rId42"/>
    <p:sldId id="363" r:id="rId43"/>
    <p:sldId id="263" r:id="rId44"/>
    <p:sldId id="266" r:id="rId4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FF0000"/>
    <a:srgbClr val="FFFF00"/>
    <a:srgbClr val="D779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66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38AD66C-3903-4DAC-B468-03604C7DB804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104866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66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866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66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36C0BB-ECFB-4B87-918C-9B801C20CE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这里可以写老师教学亮点或者鼓励学习的名言警句，自我介绍不要写出来，老师可以在跟学生介绍的时候简单说一下。不要照本宣科！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74C64-7CBD-405D-A2D2-246489000DA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5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F47C-DA56-4793-808A-27D07D69BDD2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18BF-7365-4DAD-81AB-B359928DA4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DFB5-99C6-4DCE-B195-24965496036C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DCE1-6CAA-448D-BADC-75262D3811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B360-F207-4224-A137-42877FF808D9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AE7B-30D1-4C42-AE89-2772F9D4A0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0032-0504-44CD-BFE3-1595A3316258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5DD4-C2E0-4440-BF36-108DE53EC6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6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A5E8-3710-43CE-8C72-624F55EE6D97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6285-CDB1-4540-A4A9-3808E61926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7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8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E94D-562C-4EFF-B3F4-D0323D1FB81C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1868-5ED4-453C-A8D8-A8A2982BA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93A0-283A-4ABF-9931-811106241F02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DAEE-786D-4B38-813F-020333B075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2183-07DB-4FAA-971E-A8E15EB51B66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D78F-D102-4716-B9F2-72D927F471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09E1-5D14-41CD-A477-144524C0F592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AE6D-98B2-48C8-BD33-4533F6E8D3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6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7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7DE5-5DA9-4A67-96D1-02E1201CCD61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C82D-C4A6-4BE6-B577-FEEA61666E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0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1048641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6A3A-30B1-46F6-AA73-E645B215922F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FA54E-2981-4BAD-AC4E-B40A818CE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C4488E-A927-409C-9CF7-E7D5165D07A0}" type="datetimeFigureOut">
              <a:rPr lang="zh-CN" altLang="en-US"/>
              <a:pPr>
                <a:defRPr/>
              </a:pPr>
              <a:t>2018/4/19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06688" y="61817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668D0E-A602-4179-B565-3BDA3DEA1C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8.2/&#33337;&#38392;.sw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 txBox="1">
            <a:spLocks noChangeArrowheads="1"/>
          </p:cNvSpPr>
          <p:nvPr/>
        </p:nvSpPr>
        <p:spPr bwMode="auto">
          <a:xfrm>
            <a:off x="1644650" y="1531938"/>
            <a:ext cx="61356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>
              <a:lnSpc>
                <a:spcPct val="90000"/>
              </a:lnSpc>
            </a:pP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液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体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压强专项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复习</a:t>
            </a:r>
            <a:endParaRPr lang="en-US" altLang="zh-CN" sz="3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3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288" y="3205163"/>
            <a:ext cx="3203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KSO_Shape"/>
          <p:cNvSpPr>
            <a:spLocks noChangeArrowheads="1"/>
          </p:cNvSpPr>
          <p:nvPr/>
        </p:nvSpPr>
        <p:spPr bwMode="auto">
          <a:xfrm flipV="1">
            <a:off x="935038" y="1485900"/>
            <a:ext cx="4457700" cy="698500"/>
          </a:xfrm>
          <a:custGeom>
            <a:avLst/>
            <a:gdLst>
              <a:gd name="T0" fmla="*/ 0 w 1584176"/>
              <a:gd name="T1" fmla="*/ 0 h 1584176"/>
              <a:gd name="T2" fmla="*/ 99319142 w 1584176"/>
              <a:gd name="T3" fmla="*/ 0 h 1584176"/>
              <a:gd name="T4" fmla="*/ 99319142 w 1584176"/>
              <a:gd name="T5" fmla="*/ 7085 h 1584176"/>
              <a:gd name="T6" fmla="*/ 11887570 w 1584176"/>
              <a:gd name="T7" fmla="*/ 7085 h 1584176"/>
              <a:gd name="T8" fmla="*/ 11887570 w 1584176"/>
              <a:gd name="T9" fmla="*/ 59877 h 1584176"/>
              <a:gd name="T10" fmla="*/ 0 w 1584176"/>
              <a:gd name="T11" fmla="*/ 59877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792163" y="5184775"/>
            <a:ext cx="5537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华文楷体"/>
                <a:ea typeface="华文楷体"/>
                <a:cs typeface="华文楷体"/>
              </a:rPr>
              <a:t>-----</a:t>
            </a:r>
            <a:r>
              <a:rPr lang="zh-CN" altLang="en-US" sz="2400" b="1">
                <a:latin typeface="华文楷体"/>
                <a:ea typeface="华文楷体"/>
                <a:cs typeface="华文楷体"/>
              </a:rPr>
              <a:t>书山有路勤为径，学海无涯苦作舟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219075" y="45085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例</a:t>
            </a: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：（</a:t>
            </a: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）大坝的横截面为什么均为上窄下宽，呈梯形状？</a:t>
            </a: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985838" y="5202238"/>
            <a:ext cx="76962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大坝上窄下宽</a:t>
            </a: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是因为液体内部的压强随深度的增加而增大</a:t>
            </a: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坝底受到水的压强大</a:t>
            </a: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下宽能耐压。</a:t>
            </a:r>
          </a:p>
        </p:txBody>
      </p:sp>
      <p:pic>
        <p:nvPicPr>
          <p:cNvPr id="32772" name="Picture 7" descr="三峡大坝"/>
          <p:cNvPicPr>
            <a:picLocks noChangeAspect="1" noChangeArrowheads="1"/>
          </p:cNvPicPr>
          <p:nvPr/>
        </p:nvPicPr>
        <p:blipFill>
          <a:blip r:embed="rId2" cstate="print"/>
          <a:srcRect l="8571" t="8051"/>
          <a:stretch>
            <a:fillRect/>
          </a:stretch>
        </p:blipFill>
        <p:spPr bwMode="auto">
          <a:xfrm>
            <a:off x="0" y="0"/>
            <a:ext cx="47926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大坝侧面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0"/>
            <a:ext cx="44275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684213" y="4652963"/>
            <a:ext cx="7693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（２）为什么深海鱼类被捕捞上岸后会死亡？</a:t>
            </a:r>
          </a:p>
        </p:txBody>
      </p:sp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269875" y="5262563"/>
            <a:ext cx="86693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带鱼等深海鱼类长期生活在深海当中</a:t>
            </a: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内脏器官适应了深海中巨大的压强。一旦离开海洋</a:t>
            </a: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由于外界压强的忽然降低</a:t>
            </a:r>
            <a:r>
              <a:rPr lang="en-US" altLang="zh-CN" sz="2800" b="1">
                <a:solidFill>
                  <a:srgbClr val="0000FF"/>
                </a:solidFill>
                <a:latin typeface="宋体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内脏器官会爆裂而导致死亡。</a:t>
            </a:r>
          </a:p>
        </p:txBody>
      </p:sp>
      <p:pic>
        <p:nvPicPr>
          <p:cNvPr id="33795" name="Picture 2" descr="E:\教案\说课\液体压强\带鱼1.jpg"/>
          <p:cNvPicPr>
            <a:picLocks noChangeAspect="1" noChangeArrowheads="1"/>
          </p:cNvPicPr>
          <p:nvPr/>
        </p:nvPicPr>
        <p:blipFill>
          <a:blip r:embed="rId2" cstate="print"/>
          <a:srcRect l="9935" r="3679"/>
          <a:stretch>
            <a:fillRect/>
          </a:stretch>
        </p:blipFill>
        <p:spPr bwMode="auto">
          <a:xfrm>
            <a:off x="0" y="-171450"/>
            <a:ext cx="41497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E:\教案\说课\液体压强\深水鱼.jpg"/>
          <p:cNvPicPr>
            <a:picLocks noChangeAspect="1" noChangeArrowheads="1"/>
          </p:cNvPicPr>
          <p:nvPr/>
        </p:nvPicPr>
        <p:blipFill>
          <a:blip r:embed="rId3" cstate="print"/>
          <a:srcRect l="11411" r="19859" b="-1437"/>
          <a:stretch>
            <a:fillRect/>
          </a:stretch>
        </p:blipFill>
        <p:spPr bwMode="auto">
          <a:xfrm>
            <a:off x="4140200" y="-171450"/>
            <a:ext cx="5003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/>
      <p:bldP spid="4700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539750" y="4365625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（３）为什么潜水员穿的深海潜水服比浅海潜水服要厚重一些？</a:t>
            </a:r>
          </a:p>
        </p:txBody>
      </p:sp>
      <p:sp>
        <p:nvSpPr>
          <p:cNvPr id="471044" name="Rectangle 4"/>
          <p:cNvSpPr>
            <a:spLocks noChangeArrowheads="1"/>
          </p:cNvSpPr>
          <p:nvPr/>
        </p:nvSpPr>
        <p:spPr bwMode="auto">
          <a:xfrm>
            <a:off x="577850" y="53594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宋体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宋体" charset="-122"/>
              </a:rPr>
              <a:t>液体压强随深度的增加而增大，故深海潜水服要比浅海潜水要更耐压，更厚重些。 </a:t>
            </a:r>
          </a:p>
        </p:txBody>
      </p:sp>
      <p:pic>
        <p:nvPicPr>
          <p:cNvPr id="34819" name="Picture 5" descr="携带氧气瓶的潜水服"/>
          <p:cNvPicPr>
            <a:picLocks noChangeAspect="1" noChangeArrowheads="1"/>
          </p:cNvPicPr>
          <p:nvPr/>
        </p:nvPicPr>
        <p:blipFill>
          <a:blip r:embed="rId2" cstate="print"/>
          <a:srcRect t="13750" r="-783"/>
          <a:stretch>
            <a:fillRect/>
          </a:stretch>
        </p:blipFill>
        <p:spPr bwMode="auto">
          <a:xfrm>
            <a:off x="0" y="0"/>
            <a:ext cx="5381625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深水潜水服"/>
          <p:cNvPicPr>
            <a:picLocks noChangeAspect="1" noChangeArrowheads="1"/>
          </p:cNvPicPr>
          <p:nvPr/>
        </p:nvPicPr>
        <p:blipFill>
          <a:blip r:embed="rId3" cstate="print"/>
          <a:srcRect r="-880" b="15854"/>
          <a:stretch>
            <a:fillRect/>
          </a:stretch>
        </p:blipFill>
        <p:spPr bwMode="auto">
          <a:xfrm>
            <a:off x="5334000" y="0"/>
            <a:ext cx="38100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0" y="814388"/>
            <a:ext cx="4059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</a:rPr>
              <a:t>．液体压强的计算：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65563" y="2284413"/>
            <a:ext cx="1858962" cy="1220787"/>
            <a:chOff x="2861" y="642"/>
            <a:chExt cx="1171" cy="769"/>
          </a:xfrm>
        </p:grpSpPr>
        <p:sp>
          <p:nvSpPr>
            <p:cNvPr id="35883" name="Text Box 4"/>
            <p:cNvSpPr txBox="1">
              <a:spLocks noChangeArrowheads="1"/>
            </p:cNvSpPr>
            <p:nvPr/>
          </p:nvSpPr>
          <p:spPr bwMode="auto">
            <a:xfrm>
              <a:off x="2861" y="806"/>
              <a:ext cx="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kumimoji="1" lang="zh-CN" altLang="en-US" sz="4000" b="1">
                  <a:solidFill>
                    <a:srgbClr val="FF0000"/>
                  </a:solidFill>
                  <a:latin typeface="Times New Roman" pitchFamily="18" charset="0"/>
                </a:rPr>
                <a:t>＝</a:t>
              </a:r>
            </a:p>
          </p:txBody>
        </p:sp>
        <p:sp>
          <p:nvSpPr>
            <p:cNvPr id="35884" name="Text Box 5"/>
            <p:cNvSpPr txBox="1">
              <a:spLocks noChangeArrowheads="1"/>
            </p:cNvSpPr>
            <p:nvPr/>
          </p:nvSpPr>
          <p:spPr bwMode="auto">
            <a:xfrm>
              <a:off x="3586" y="642"/>
              <a:ext cx="3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5885" name="Text Box 6"/>
            <p:cNvSpPr txBox="1">
              <a:spLocks noChangeArrowheads="1"/>
            </p:cNvSpPr>
            <p:nvPr/>
          </p:nvSpPr>
          <p:spPr bwMode="auto">
            <a:xfrm>
              <a:off x="3600" y="969"/>
              <a:ext cx="29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5886" name="Line 7"/>
            <p:cNvSpPr>
              <a:spLocks noChangeShapeType="1"/>
            </p:cNvSpPr>
            <p:nvPr/>
          </p:nvSpPr>
          <p:spPr bwMode="auto">
            <a:xfrm>
              <a:off x="3456" y="102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705225" y="3333750"/>
            <a:ext cx="168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kumimoji="1" lang="zh-CN" altLang="en-US" sz="4000" b="1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5186363" y="3271838"/>
            <a:ext cx="3217862" cy="777875"/>
            <a:chOff x="2650" y="2016"/>
            <a:chExt cx="2027" cy="490"/>
          </a:xfrm>
        </p:grpSpPr>
        <p:sp>
          <p:nvSpPr>
            <p:cNvPr id="35881" name="Text Box 10"/>
            <p:cNvSpPr txBox="1">
              <a:spLocks noChangeArrowheads="1"/>
            </p:cNvSpPr>
            <p:nvPr/>
          </p:nvSpPr>
          <p:spPr bwMode="auto">
            <a:xfrm>
              <a:off x="2650" y="2016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zh-CN" altLang="en-US" sz="4000" b="1">
                  <a:solidFill>
                    <a:srgbClr val="FF0000"/>
                  </a:solidFill>
                  <a:latin typeface="Times New Roman" pitchFamily="18" charset="0"/>
                </a:rPr>
                <a:t>＝</a:t>
              </a:r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mg</a:t>
              </a:r>
            </a:p>
          </p:txBody>
        </p:sp>
        <p:sp>
          <p:nvSpPr>
            <p:cNvPr id="35882" name="Text Box 11"/>
            <p:cNvSpPr txBox="1">
              <a:spLocks noChangeArrowheads="1"/>
            </p:cNvSpPr>
            <p:nvPr/>
          </p:nvSpPr>
          <p:spPr bwMode="auto">
            <a:xfrm>
              <a:off x="3528" y="2064"/>
              <a:ext cx="114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zh-CN" altLang="zh-CN" sz="4000" b="1">
                  <a:solidFill>
                    <a:srgbClr val="FF0000"/>
                  </a:solidFill>
                  <a:latin typeface="Times New Roman" pitchFamily="18" charset="0"/>
                </a:rPr>
                <a:t>＝</a:t>
              </a:r>
              <a:r>
                <a:rPr lang="en-US" altLang="zh-CN" sz="4000" b="1">
                  <a:solidFill>
                    <a:srgbClr val="FF0000"/>
                  </a:solidFill>
                  <a:latin typeface="宋体" charset="-122"/>
                </a:rPr>
                <a:t>ρ</a:t>
              </a:r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Vg</a:t>
              </a:r>
            </a:p>
          </p:txBody>
        </p:sp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685800" y="1738313"/>
            <a:ext cx="2895600" cy="4724400"/>
            <a:chOff x="432" y="864"/>
            <a:chExt cx="1824" cy="2976"/>
          </a:xfrm>
        </p:grpSpPr>
        <p:sp>
          <p:nvSpPr>
            <p:cNvPr id="35870" name="AutoShape 13"/>
            <p:cNvSpPr>
              <a:spLocks noChangeArrowheads="1"/>
            </p:cNvSpPr>
            <p:nvPr/>
          </p:nvSpPr>
          <p:spPr bwMode="auto">
            <a:xfrm>
              <a:off x="432" y="864"/>
              <a:ext cx="1344" cy="2976"/>
            </a:xfrm>
            <a:prstGeom prst="can">
              <a:avLst>
                <a:gd name="adj" fmla="val 32220"/>
              </a:avLst>
            </a:prstGeom>
            <a:solidFill>
              <a:srgbClr val="CCFF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71" name="AutoShape 14"/>
            <p:cNvSpPr>
              <a:spLocks noChangeArrowheads="1"/>
            </p:cNvSpPr>
            <p:nvPr/>
          </p:nvSpPr>
          <p:spPr bwMode="auto">
            <a:xfrm>
              <a:off x="432" y="1584"/>
              <a:ext cx="1344" cy="2256"/>
            </a:xfrm>
            <a:prstGeom prst="can">
              <a:avLst>
                <a:gd name="adj" fmla="val 2650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872" name="Group 15"/>
            <p:cNvGrpSpPr>
              <a:grpSpLocks/>
            </p:cNvGrpSpPr>
            <p:nvPr/>
          </p:nvGrpSpPr>
          <p:grpSpPr bwMode="auto">
            <a:xfrm>
              <a:off x="1776" y="1776"/>
              <a:ext cx="480" cy="1392"/>
              <a:chOff x="1776" y="1776"/>
              <a:chExt cx="480" cy="1392"/>
            </a:xfrm>
          </p:grpSpPr>
          <p:sp>
            <p:nvSpPr>
              <p:cNvPr id="35876" name="Line 16"/>
              <p:cNvSpPr>
                <a:spLocks noChangeShapeType="1"/>
              </p:cNvSpPr>
              <p:nvPr/>
            </p:nvSpPr>
            <p:spPr bwMode="auto">
              <a:xfrm>
                <a:off x="1776" y="1776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7" name="Line 17"/>
              <p:cNvSpPr>
                <a:spLocks noChangeShapeType="1"/>
              </p:cNvSpPr>
              <p:nvPr/>
            </p:nvSpPr>
            <p:spPr bwMode="auto">
              <a:xfrm>
                <a:off x="1776" y="3168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8" name="Line 18"/>
              <p:cNvSpPr>
                <a:spLocks noChangeShapeType="1"/>
              </p:cNvSpPr>
              <p:nvPr/>
            </p:nvSpPr>
            <p:spPr bwMode="auto">
              <a:xfrm>
                <a:off x="2016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9" name="Line 19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80" name="Text Box 20"/>
              <p:cNvSpPr txBox="1">
                <a:spLocks noChangeArrowheads="1"/>
              </p:cNvSpPr>
              <p:nvPr/>
            </p:nvSpPr>
            <p:spPr bwMode="auto">
              <a:xfrm>
                <a:off x="1920" y="2247"/>
                <a:ext cx="27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3600" b="1">
                    <a:latin typeface="Times New Roman" pitchFamily="18" charset="0"/>
                  </a:rPr>
                  <a:t>h</a:t>
                </a:r>
              </a:p>
            </p:txBody>
          </p:sp>
        </p:grpSp>
        <p:grpSp>
          <p:nvGrpSpPr>
            <p:cNvPr id="35873" name="Group 21"/>
            <p:cNvGrpSpPr>
              <a:grpSpLocks/>
            </p:cNvGrpSpPr>
            <p:nvPr/>
          </p:nvGrpSpPr>
          <p:grpSpPr bwMode="auto">
            <a:xfrm>
              <a:off x="864" y="3058"/>
              <a:ext cx="432" cy="327"/>
              <a:chOff x="-240" y="3018"/>
              <a:chExt cx="432" cy="357"/>
            </a:xfrm>
          </p:grpSpPr>
          <p:sp>
            <p:nvSpPr>
              <p:cNvPr id="35874" name="AutoShape 22"/>
              <p:cNvSpPr>
                <a:spLocks noChangeArrowheads="1"/>
              </p:cNvSpPr>
              <p:nvPr/>
            </p:nvSpPr>
            <p:spPr bwMode="auto">
              <a:xfrm>
                <a:off x="-240" y="3120"/>
                <a:ext cx="432" cy="131"/>
              </a:xfrm>
              <a:prstGeom prst="parallelogram">
                <a:avLst>
                  <a:gd name="adj" fmla="val 8244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5875" name="Text Box 23"/>
              <p:cNvSpPr txBox="1">
                <a:spLocks noChangeArrowheads="1"/>
              </p:cNvSpPr>
              <p:nvPr/>
            </p:nvSpPr>
            <p:spPr bwMode="auto">
              <a:xfrm>
                <a:off x="-144" y="3018"/>
                <a:ext cx="241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2800" b="1">
                    <a:solidFill>
                      <a:srgbClr val="FFFF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</p:grpSp>
      </p:grpSp>
      <p:grpSp>
        <p:nvGrpSpPr>
          <p:cNvPr id="33816" name="Group 24"/>
          <p:cNvGrpSpPr>
            <a:grpSpLocks/>
          </p:cNvGrpSpPr>
          <p:nvPr/>
        </p:nvGrpSpPr>
        <p:grpSpPr bwMode="auto">
          <a:xfrm>
            <a:off x="3854450" y="4064000"/>
            <a:ext cx="4392613" cy="2289175"/>
            <a:chOff x="2565" y="2639"/>
            <a:chExt cx="2411" cy="1442"/>
          </a:xfrm>
        </p:grpSpPr>
        <p:grpSp>
          <p:nvGrpSpPr>
            <p:cNvPr id="35859" name="Group 25"/>
            <p:cNvGrpSpPr>
              <a:grpSpLocks/>
            </p:cNvGrpSpPr>
            <p:nvPr/>
          </p:nvGrpSpPr>
          <p:grpSpPr bwMode="auto">
            <a:xfrm>
              <a:off x="2565" y="2639"/>
              <a:ext cx="1131" cy="769"/>
              <a:chOff x="2901" y="642"/>
              <a:chExt cx="1131" cy="769"/>
            </a:xfrm>
          </p:grpSpPr>
          <p:sp>
            <p:nvSpPr>
              <p:cNvPr id="35866" name="Text Box 26"/>
              <p:cNvSpPr txBox="1">
                <a:spLocks noChangeArrowheads="1"/>
              </p:cNvSpPr>
              <p:nvPr/>
            </p:nvSpPr>
            <p:spPr bwMode="auto">
              <a:xfrm>
                <a:off x="2901" y="806"/>
                <a:ext cx="5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p</a:t>
                </a:r>
                <a:r>
                  <a:rPr kumimoji="1" lang="zh-CN" altLang="en-US" sz="4000" b="1">
                    <a:solidFill>
                      <a:srgbClr val="FF0000"/>
                    </a:solidFill>
                    <a:latin typeface="Times New Roman" pitchFamily="18" charset="0"/>
                  </a:rPr>
                  <a:t>＝</a:t>
                </a:r>
              </a:p>
            </p:txBody>
          </p:sp>
          <p:sp>
            <p:nvSpPr>
              <p:cNvPr id="35867" name="Text Box 27"/>
              <p:cNvSpPr txBox="1">
                <a:spLocks noChangeArrowheads="1"/>
              </p:cNvSpPr>
              <p:nvPr/>
            </p:nvSpPr>
            <p:spPr bwMode="auto">
              <a:xfrm>
                <a:off x="3606" y="642"/>
                <a:ext cx="27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35868" name="Text Box 28"/>
              <p:cNvSpPr txBox="1">
                <a:spLocks noChangeArrowheads="1"/>
              </p:cNvSpPr>
              <p:nvPr/>
            </p:nvSpPr>
            <p:spPr bwMode="auto">
              <a:xfrm>
                <a:off x="3619" y="969"/>
                <a:ext cx="25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35869" name="Line 29"/>
              <p:cNvSpPr>
                <a:spLocks noChangeShapeType="1"/>
              </p:cNvSpPr>
              <p:nvPr/>
            </p:nvSpPr>
            <p:spPr bwMode="auto">
              <a:xfrm>
                <a:off x="3456" y="102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5860" name="Group 30"/>
            <p:cNvGrpSpPr>
              <a:grpSpLocks/>
            </p:cNvGrpSpPr>
            <p:nvPr/>
          </p:nvGrpSpPr>
          <p:grpSpPr bwMode="auto">
            <a:xfrm>
              <a:off x="2798" y="3312"/>
              <a:ext cx="1177" cy="769"/>
              <a:chOff x="2979" y="642"/>
              <a:chExt cx="1177" cy="769"/>
            </a:xfrm>
          </p:grpSpPr>
          <p:sp>
            <p:nvSpPr>
              <p:cNvPr id="35862" name="Text Box 31"/>
              <p:cNvSpPr txBox="1">
                <a:spLocks noChangeArrowheads="1"/>
              </p:cNvSpPr>
              <p:nvPr/>
            </p:nvSpPr>
            <p:spPr bwMode="auto">
              <a:xfrm>
                <a:off x="2979" y="806"/>
                <a:ext cx="381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zh-CN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＝</a:t>
                </a:r>
              </a:p>
            </p:txBody>
          </p:sp>
          <p:sp>
            <p:nvSpPr>
              <p:cNvPr id="35863" name="Text Box 32"/>
              <p:cNvSpPr txBox="1">
                <a:spLocks noChangeArrowheads="1"/>
              </p:cNvSpPr>
              <p:nvPr/>
            </p:nvSpPr>
            <p:spPr bwMode="auto">
              <a:xfrm>
                <a:off x="3326" y="642"/>
                <a:ext cx="83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zh-CN" sz="4000" b="1">
                    <a:solidFill>
                      <a:srgbClr val="FF0000"/>
                    </a:solidFill>
                    <a:latin typeface="宋体" charset="-122"/>
                  </a:rPr>
                  <a:t>ρ</a:t>
                </a:r>
                <a:r>
                  <a:rPr kumimoji="1" lang="en-US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Shg</a:t>
                </a:r>
              </a:p>
            </p:txBody>
          </p:sp>
          <p:sp>
            <p:nvSpPr>
              <p:cNvPr id="35864" name="Text Box 33"/>
              <p:cNvSpPr txBox="1">
                <a:spLocks noChangeArrowheads="1"/>
              </p:cNvSpPr>
              <p:nvPr/>
            </p:nvSpPr>
            <p:spPr bwMode="auto">
              <a:xfrm>
                <a:off x="3618" y="969"/>
                <a:ext cx="25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4000" b="1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35865" name="Line 34"/>
              <p:cNvSpPr>
                <a:spLocks noChangeShapeType="1"/>
              </p:cNvSpPr>
              <p:nvPr/>
            </p:nvSpPr>
            <p:spPr bwMode="auto">
              <a:xfrm>
                <a:off x="3456" y="102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5861" name="Text Box 35"/>
            <p:cNvSpPr txBox="1">
              <a:spLocks noChangeArrowheads="1"/>
            </p:cNvSpPr>
            <p:nvPr/>
          </p:nvSpPr>
          <p:spPr bwMode="auto">
            <a:xfrm>
              <a:off x="4022" y="3495"/>
              <a:ext cx="9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zh-CN" altLang="zh-CN" sz="4000" b="1">
                  <a:solidFill>
                    <a:srgbClr val="FF0000"/>
                  </a:solidFill>
                  <a:latin typeface="Times New Roman" pitchFamily="18" charset="0"/>
                </a:rPr>
                <a:t>＝</a:t>
              </a:r>
              <a:r>
                <a:rPr lang="en-US" altLang="zh-CN" sz="4000" b="1">
                  <a:solidFill>
                    <a:srgbClr val="FF0000"/>
                  </a:solidFill>
                  <a:latin typeface="宋体" charset="-122"/>
                </a:rPr>
                <a:t>ρ</a:t>
              </a:r>
              <a:r>
                <a:rPr kumimoji="1" lang="en-US" altLang="zh-CN" sz="4000" b="1">
                  <a:solidFill>
                    <a:srgbClr val="FF0000"/>
                  </a:solidFill>
                  <a:latin typeface="Times New Roman" pitchFamily="18" charset="0"/>
                </a:rPr>
                <a:t>gh</a:t>
              </a:r>
            </a:p>
          </p:txBody>
        </p:sp>
      </p:grpSp>
      <p:sp>
        <p:nvSpPr>
          <p:cNvPr id="33828" name="Text Box 3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52938" y="850900"/>
            <a:ext cx="264795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4400">
                <a:latin typeface="Times New Roman" pitchFamily="18" charset="0"/>
              </a:rPr>
              <a:t>p</a:t>
            </a:r>
            <a:r>
              <a:rPr kumimoji="1" lang="zh-CN" altLang="en-US" sz="4400">
                <a:latin typeface="Times New Roman" pitchFamily="18" charset="0"/>
              </a:rPr>
              <a:t>＝</a:t>
            </a:r>
            <a:r>
              <a:rPr lang="en-US" altLang="zh-CN" sz="4400" b="1">
                <a:latin typeface="宋体" charset="-122"/>
              </a:rPr>
              <a:t>ρ</a:t>
            </a:r>
            <a:r>
              <a:rPr lang="zh-CN" altLang="en-US" sz="4400" b="1" baseline="-25000">
                <a:latin typeface="宋体" charset="-122"/>
              </a:rPr>
              <a:t>液</a:t>
            </a:r>
            <a:r>
              <a:rPr kumimoji="1" lang="en-US" altLang="zh-CN" sz="4400">
                <a:latin typeface="Times New Roman" pitchFamily="18" charset="0"/>
              </a:rPr>
              <a:t>gh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6505575" y="3948113"/>
            <a:ext cx="229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zh-CN" sz="4000" b="1">
                <a:solidFill>
                  <a:srgbClr val="FF0000"/>
                </a:solidFill>
                <a:latin typeface="Times New Roman" pitchFamily="18" charset="0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宋体" charset="-122"/>
              </a:rPr>
              <a:t>ρ</a:t>
            </a:r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</a:rPr>
              <a:t>Shg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6432550" y="1925638"/>
            <a:ext cx="1917700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kg</a:t>
            </a:r>
            <a:r>
              <a:rPr kumimoji="1" lang="zh-CN" altLang="en-US" sz="3200" b="1">
                <a:solidFill>
                  <a:srgbClr val="FFFFFF"/>
                </a:solidFill>
                <a:latin typeface="Times New Roman" pitchFamily="18" charset="0"/>
              </a:rPr>
              <a:t>／</a:t>
            </a:r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kumimoji="1" lang="en-US" altLang="zh-CN" sz="3200" b="1" baseline="30000">
                <a:solidFill>
                  <a:srgbClr val="FFFFFF"/>
                </a:solidFill>
                <a:latin typeface="Times New Roman" pitchFamily="18" charset="0"/>
              </a:rPr>
              <a:t>3</a:t>
            </a:r>
            <a:endParaRPr kumimoji="1" lang="en-US" altLang="zh-CN" sz="3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7881938" y="935038"/>
            <a:ext cx="522287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33832" name="AutoShape 40"/>
          <p:cNvSpPr>
            <a:spLocks noChangeArrowheads="1"/>
          </p:cNvSpPr>
          <p:nvPr/>
        </p:nvSpPr>
        <p:spPr bwMode="auto">
          <a:xfrm rot="5400000">
            <a:off x="5516563" y="1658938"/>
            <a:ext cx="838200" cy="565150"/>
          </a:xfrm>
          <a:custGeom>
            <a:avLst/>
            <a:gdLst>
              <a:gd name="T0" fmla="*/ 22485648 w 21600"/>
              <a:gd name="T1" fmla="*/ 0 h 21600"/>
              <a:gd name="T2" fmla="*/ 12443002 w 21600"/>
              <a:gd name="T3" fmla="*/ 4321723 h 21600"/>
              <a:gd name="T4" fmla="*/ 0 w 21600"/>
              <a:gd name="T5" fmla="*/ 13664069 h 21600"/>
              <a:gd name="T6" fmla="*/ 12167444 w 21600"/>
              <a:gd name="T7" fmla="*/ 14786785 h 21600"/>
              <a:gd name="T8" fmla="*/ 24333374 w 21600"/>
              <a:gd name="T9" fmla="*/ 10281596 h 21600"/>
              <a:gd name="T10" fmla="*/ 32526815 w 21600"/>
              <a:gd name="T11" fmla="*/ 43217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318 h 21600"/>
              <a:gd name="T20" fmla="*/ 1615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932" y="0"/>
                </a:moveTo>
                <a:lnTo>
                  <a:pt x="8263" y="6313"/>
                </a:lnTo>
                <a:lnTo>
                  <a:pt x="13704" y="6313"/>
                </a:lnTo>
                <a:lnTo>
                  <a:pt x="13704" y="18318"/>
                </a:lnTo>
                <a:lnTo>
                  <a:pt x="0" y="18318"/>
                </a:lnTo>
                <a:lnTo>
                  <a:pt x="0" y="21600"/>
                </a:lnTo>
                <a:lnTo>
                  <a:pt x="16159" y="21600"/>
                </a:lnTo>
                <a:lnTo>
                  <a:pt x="16159" y="6313"/>
                </a:lnTo>
                <a:lnTo>
                  <a:pt x="21600" y="6313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7038975" y="11176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2946400" y="1936750"/>
            <a:ext cx="1704975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N</a:t>
            </a:r>
            <a:r>
              <a:rPr kumimoji="1" lang="zh-CN" altLang="en-US" sz="3200" b="1">
                <a:solidFill>
                  <a:srgbClr val="FFFFFF"/>
                </a:solidFill>
                <a:latin typeface="Times New Roman" pitchFamily="18" charset="0"/>
              </a:rPr>
              <a:t>／</a:t>
            </a:r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m</a:t>
            </a:r>
            <a:r>
              <a:rPr kumimoji="1" lang="en-US" altLang="zh-CN" sz="3200" b="1" baseline="30000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3835" name="AutoShape 43"/>
          <p:cNvSpPr>
            <a:spLocks noChangeArrowheads="1"/>
          </p:cNvSpPr>
          <p:nvPr/>
        </p:nvSpPr>
        <p:spPr bwMode="auto">
          <a:xfrm rot="9818307">
            <a:off x="3649663" y="1458913"/>
            <a:ext cx="914400" cy="304800"/>
          </a:xfrm>
          <a:custGeom>
            <a:avLst/>
            <a:gdLst>
              <a:gd name="T0" fmla="*/ 34207829 w 21600"/>
              <a:gd name="T1" fmla="*/ 0 h 21600"/>
              <a:gd name="T2" fmla="*/ 0 w 21600"/>
              <a:gd name="T3" fmla="*/ 2150533 h 21600"/>
              <a:gd name="T4" fmla="*/ 34207829 w 21600"/>
              <a:gd name="T5" fmla="*/ 4301067 h 21600"/>
              <a:gd name="T6" fmla="*/ 38709597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325 h 21600"/>
              <a:gd name="T14" fmla="*/ 21024 w 21600"/>
              <a:gd name="T15" fmla="*/ 132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88" y="0"/>
                </a:moveTo>
                <a:lnTo>
                  <a:pt x="19088" y="8325"/>
                </a:lnTo>
                <a:lnTo>
                  <a:pt x="3375" y="8325"/>
                </a:lnTo>
                <a:lnTo>
                  <a:pt x="3375" y="13275"/>
                </a:lnTo>
                <a:lnTo>
                  <a:pt x="19088" y="13275"/>
                </a:lnTo>
                <a:lnTo>
                  <a:pt x="1908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325"/>
                </a:moveTo>
                <a:lnTo>
                  <a:pt x="1350" y="13275"/>
                </a:lnTo>
                <a:lnTo>
                  <a:pt x="2700" y="13275"/>
                </a:lnTo>
                <a:lnTo>
                  <a:pt x="2700" y="8325"/>
                </a:lnTo>
                <a:close/>
              </a:path>
              <a:path w="21600" h="21600">
                <a:moveTo>
                  <a:pt x="0" y="8325"/>
                </a:moveTo>
                <a:lnTo>
                  <a:pt x="0" y="13275"/>
                </a:lnTo>
                <a:lnTo>
                  <a:pt x="675" y="13275"/>
                </a:lnTo>
                <a:lnTo>
                  <a:pt x="675" y="8325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6" name="AutoShape 44"/>
          <p:cNvSpPr>
            <a:spLocks noChangeArrowheads="1"/>
          </p:cNvSpPr>
          <p:nvPr/>
        </p:nvSpPr>
        <p:spPr bwMode="auto">
          <a:xfrm>
            <a:off x="1371600" y="3122613"/>
            <a:ext cx="685800" cy="2438400"/>
          </a:xfrm>
          <a:prstGeom prst="cube">
            <a:avLst>
              <a:gd name="adj" fmla="val 25000"/>
            </a:avLst>
          </a:prstGeom>
          <a:solidFill>
            <a:srgbClr val="FF0000">
              <a:alpha val="50195"/>
            </a:srgbClr>
          </a:solidFill>
          <a:ln w="1905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 rot="16200000" flipV="1">
            <a:off x="6365875" y="393700"/>
            <a:ext cx="838200" cy="565150"/>
          </a:xfrm>
          <a:custGeom>
            <a:avLst/>
            <a:gdLst>
              <a:gd name="T0" fmla="*/ 22485648 w 21600"/>
              <a:gd name="T1" fmla="*/ 0 h 21600"/>
              <a:gd name="T2" fmla="*/ 12443002 w 21600"/>
              <a:gd name="T3" fmla="*/ 4321723 h 21600"/>
              <a:gd name="T4" fmla="*/ 0 w 21600"/>
              <a:gd name="T5" fmla="*/ 13664069 h 21600"/>
              <a:gd name="T6" fmla="*/ 12167444 w 21600"/>
              <a:gd name="T7" fmla="*/ 14786785 h 21600"/>
              <a:gd name="T8" fmla="*/ 24333374 w 21600"/>
              <a:gd name="T9" fmla="*/ 10281596 h 21600"/>
              <a:gd name="T10" fmla="*/ 32526815 w 21600"/>
              <a:gd name="T11" fmla="*/ 43217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318 h 21600"/>
              <a:gd name="T20" fmla="*/ 1615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932" y="0"/>
                </a:moveTo>
                <a:lnTo>
                  <a:pt x="8263" y="6313"/>
                </a:lnTo>
                <a:lnTo>
                  <a:pt x="13704" y="6313"/>
                </a:lnTo>
                <a:lnTo>
                  <a:pt x="13704" y="18318"/>
                </a:lnTo>
                <a:lnTo>
                  <a:pt x="0" y="18318"/>
                </a:lnTo>
                <a:lnTo>
                  <a:pt x="0" y="21600"/>
                </a:lnTo>
                <a:lnTo>
                  <a:pt x="16159" y="21600"/>
                </a:lnTo>
                <a:lnTo>
                  <a:pt x="16159" y="6313"/>
                </a:lnTo>
                <a:lnTo>
                  <a:pt x="21600" y="6313"/>
                </a:lnTo>
                <a:close/>
              </a:path>
            </a:pathLst>
          </a:cu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8" name="Text Box 46"/>
          <p:cNvSpPr txBox="1">
            <a:spLocks noChangeArrowheads="1"/>
          </p:cNvSpPr>
          <p:nvPr/>
        </p:nvSpPr>
        <p:spPr bwMode="auto">
          <a:xfrm>
            <a:off x="7302500" y="217488"/>
            <a:ext cx="1606550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N</a:t>
            </a:r>
            <a:r>
              <a:rPr kumimoji="1" lang="zh-CN" altLang="en-US" sz="3200" b="1">
                <a:solidFill>
                  <a:srgbClr val="FFFFFF"/>
                </a:solidFill>
                <a:latin typeface="Times New Roman" pitchFamily="18" charset="0"/>
              </a:rPr>
              <a:t>／</a:t>
            </a:r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kg</a:t>
            </a:r>
            <a:endParaRPr kumimoji="1" lang="en-US" altLang="zh-CN" sz="3200" b="1" baseline="30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2954338" y="1909763"/>
            <a:ext cx="1704975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en-US" altLang="zh-CN" sz="3200" b="1">
                <a:solidFill>
                  <a:srgbClr val="FFFFFF"/>
                </a:solidFill>
                <a:latin typeface="Times New Roman" pitchFamily="18" charset="0"/>
              </a:rPr>
              <a:t>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utoUpdateAnimBg="0"/>
      <p:bldP spid="33828" grpId="0" animBg="1" autoUpdateAnimBg="0"/>
      <p:bldP spid="33829" grpId="0" autoUpdateAnimBg="0"/>
      <p:bldP spid="33830" grpId="0" animBg="1" autoUpdateAnimBg="0"/>
      <p:bldP spid="33831" grpId="0" animBg="1" autoUpdateAnimBg="0"/>
      <p:bldP spid="33832" grpId="0" animBg="1"/>
      <p:bldP spid="33833" grpId="0" animBg="1"/>
      <p:bldP spid="33834" grpId="0" animBg="1" autoUpdateAnimBg="0"/>
      <p:bldP spid="33835" grpId="0" animBg="1"/>
      <p:bldP spid="33836" grpId="0" animBg="1"/>
      <p:bldP spid="33837" grpId="0" animBg="1"/>
      <p:bldP spid="33838" grpId="0" animBg="1" autoUpdateAnimBg="0"/>
      <p:bldP spid="3383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457200" y="1068388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由液体压强公式可知：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12750" y="2281238"/>
            <a:ext cx="8331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</a:rPr>
              <a:t>液体的压强只与液体的</a:t>
            </a:r>
            <a:r>
              <a:rPr lang="zh-CN" altLang="en-US" sz="4000" b="1">
                <a:solidFill>
                  <a:srgbClr val="FF0000"/>
                </a:solidFill>
              </a:rPr>
              <a:t>密度</a:t>
            </a:r>
            <a:r>
              <a:rPr lang="zh-CN" altLang="en-US" sz="4000" b="1">
                <a:solidFill>
                  <a:srgbClr val="0000FF"/>
                </a:solidFill>
              </a:rPr>
              <a:t>和液体的</a:t>
            </a:r>
            <a:r>
              <a:rPr lang="zh-CN" altLang="en-US" sz="4000" b="1">
                <a:solidFill>
                  <a:srgbClr val="FF0000"/>
                </a:solidFill>
              </a:rPr>
              <a:t>深度</a:t>
            </a:r>
            <a:r>
              <a:rPr lang="zh-CN" altLang="en-US" sz="4000" b="1">
                <a:solidFill>
                  <a:srgbClr val="0000FF"/>
                </a:solidFill>
              </a:rPr>
              <a:t>有关，而与液体的</a:t>
            </a:r>
            <a:r>
              <a:rPr lang="zh-CN" altLang="en-US" sz="4000" b="1">
                <a:solidFill>
                  <a:srgbClr val="FF0066"/>
                </a:solidFill>
              </a:rPr>
              <a:t>质量、体积、重力、容器的底面积、容器形状</a:t>
            </a:r>
            <a:r>
              <a:rPr lang="zh-CN" altLang="en-US" sz="4000" b="1">
                <a:solidFill>
                  <a:srgbClr val="0000FF"/>
                </a:solidFill>
              </a:rPr>
              <a:t>均无关。</a:t>
            </a:r>
          </a:p>
        </p:txBody>
      </p:sp>
      <p:sp>
        <p:nvSpPr>
          <p:cNvPr id="36867" name="KSO_Shape"/>
          <p:cNvSpPr>
            <a:spLocks noChangeArrowheads="1"/>
          </p:cNvSpPr>
          <p:nvPr/>
        </p:nvSpPr>
        <p:spPr bwMode="auto">
          <a:xfrm flipV="1">
            <a:off x="6473825" y="42863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3" name="Picture 3" descr="Snap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25538"/>
            <a:ext cx="42132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46085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</a:rPr>
              <a:t>定义：上端开口，下端连通的容器，叫做连通器。</a:t>
            </a:r>
          </a:p>
          <a:p>
            <a:r>
              <a:rPr lang="zh-CN" altLang="en-US" sz="3600" b="1">
                <a:solidFill>
                  <a:srgbClr val="FF0000"/>
                </a:solidFill>
              </a:rPr>
              <a:t>特点：连通器里的液体不流动时，各个容器里的液面高度总是相同的。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42913" y="950913"/>
            <a:ext cx="224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kumimoji="1" lang="zh-CN" altLang="en-US" sz="3600" b="1">
                <a:solidFill>
                  <a:srgbClr val="0000FF"/>
                </a:solidFill>
                <a:latin typeface="Times New Roman" pitchFamily="18" charset="0"/>
              </a:rPr>
              <a:t>．连通器</a:t>
            </a:r>
          </a:p>
        </p:txBody>
      </p:sp>
      <p:sp>
        <p:nvSpPr>
          <p:cNvPr id="3789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415925" y="736600"/>
            <a:ext cx="62992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000000"/>
                </a:solidFill>
                <a:latin typeface="Times New Roman" pitchFamily="18" charset="0"/>
              </a:rPr>
              <a:t>连通器内液面相平的条件：</a:t>
            </a: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560388" y="2609850"/>
            <a:ext cx="1873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0000"/>
                </a:solidFill>
                <a:latin typeface="Times New Roman" pitchFamily="18" charset="0"/>
              </a:rPr>
              <a:t>证明：</a:t>
            </a:r>
          </a:p>
        </p:txBody>
      </p:sp>
      <p:sp>
        <p:nvSpPr>
          <p:cNvPr id="520197" name="Text Box 5"/>
          <p:cNvSpPr txBox="1">
            <a:spLocks noChangeArrowheads="1"/>
          </p:cNvSpPr>
          <p:nvPr/>
        </p:nvSpPr>
        <p:spPr bwMode="auto">
          <a:xfrm>
            <a:off x="631825" y="1384300"/>
            <a:ext cx="528002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1" lang="zh-CN" altLang="en-US" sz="4000" b="1">
                <a:solidFill>
                  <a:srgbClr val="FF0000"/>
                </a:solidFill>
                <a:latin typeface="Times New Roman" pitchFamily="18" charset="0"/>
              </a:rPr>
              <a:t>同种液体，液体静止，</a:t>
            </a:r>
          </a:p>
          <a:p>
            <a:r>
              <a:rPr kumimoji="1" lang="zh-CN" altLang="en-US" sz="4000" b="1">
                <a:solidFill>
                  <a:srgbClr val="FF0000"/>
                </a:solidFill>
                <a:latin typeface="Times New Roman" pitchFamily="18" charset="0"/>
              </a:rPr>
              <a:t>开口处均与大气接触</a:t>
            </a:r>
          </a:p>
        </p:txBody>
      </p:sp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5795963" y="1916113"/>
            <a:ext cx="3348037" cy="4021137"/>
            <a:chOff x="3651" y="1071"/>
            <a:chExt cx="2109" cy="2047"/>
          </a:xfrm>
        </p:grpSpPr>
        <p:grpSp>
          <p:nvGrpSpPr>
            <p:cNvPr id="38919" name="Group 10"/>
            <p:cNvGrpSpPr>
              <a:grpSpLocks/>
            </p:cNvGrpSpPr>
            <p:nvPr/>
          </p:nvGrpSpPr>
          <p:grpSpPr bwMode="auto">
            <a:xfrm>
              <a:off x="4105" y="1071"/>
              <a:ext cx="1278" cy="2047"/>
              <a:chOff x="4286" y="1026"/>
              <a:chExt cx="1278" cy="2047"/>
            </a:xfrm>
          </p:grpSpPr>
          <p:pic>
            <p:nvPicPr>
              <p:cNvPr id="38929" name="Picture 11" descr="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86" y="1026"/>
                <a:ext cx="1204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30" name="Text Box 12"/>
              <p:cNvSpPr txBox="1">
                <a:spLocks noChangeArrowheads="1"/>
              </p:cNvSpPr>
              <p:nvPr/>
            </p:nvSpPr>
            <p:spPr bwMode="auto">
              <a:xfrm>
                <a:off x="4286" y="2840"/>
                <a:ext cx="416" cy="23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kumimoji="1" lang="zh-CN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左</a:t>
                </a:r>
              </a:p>
            </p:txBody>
          </p:sp>
          <p:sp>
            <p:nvSpPr>
              <p:cNvPr id="38931" name="Text Box 13"/>
              <p:cNvSpPr txBox="1">
                <a:spLocks noChangeArrowheads="1"/>
              </p:cNvSpPr>
              <p:nvPr/>
            </p:nvSpPr>
            <p:spPr bwMode="auto">
              <a:xfrm>
                <a:off x="5148" y="2795"/>
                <a:ext cx="416" cy="23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kumimoji="1" lang="zh-CN" altLang="en-US" sz="2400" b="1">
                    <a:solidFill>
                      <a:srgbClr val="0000FF"/>
                    </a:solidFill>
                    <a:latin typeface="Times New Roman" pitchFamily="18" charset="0"/>
                  </a:rPr>
                  <a:t>右</a:t>
                </a:r>
              </a:p>
            </p:txBody>
          </p:sp>
        </p:grpSp>
        <p:sp>
          <p:nvSpPr>
            <p:cNvPr id="38920" name="Rectangle 14"/>
            <p:cNvSpPr>
              <a:spLocks noChangeArrowheads="1"/>
            </p:cNvSpPr>
            <p:nvPr/>
          </p:nvSpPr>
          <p:spPr bwMode="auto">
            <a:xfrm>
              <a:off x="3651" y="1704"/>
              <a:ext cx="42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3200" b="1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kumimoji="1" lang="zh-CN" altLang="en-US" sz="3200" b="1" baseline="-25000">
                  <a:solidFill>
                    <a:srgbClr val="0000FF"/>
                  </a:solidFill>
                  <a:latin typeface="Times New Roman" pitchFamily="18" charset="0"/>
                </a:rPr>
                <a:t>左</a:t>
              </a:r>
            </a:p>
          </p:txBody>
        </p:sp>
        <p:sp>
          <p:nvSpPr>
            <p:cNvPr id="38921" name="Rectangle 15"/>
            <p:cNvSpPr>
              <a:spLocks noChangeArrowheads="1"/>
            </p:cNvSpPr>
            <p:nvPr/>
          </p:nvSpPr>
          <p:spPr bwMode="auto">
            <a:xfrm>
              <a:off x="5307" y="1797"/>
              <a:ext cx="453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zh-CN" sz="3200" b="1">
                  <a:solidFill>
                    <a:srgbClr val="0000FF"/>
                  </a:solidFill>
                  <a:latin typeface="Times New Roman" pitchFamily="18" charset="0"/>
                </a:rPr>
                <a:t>h</a:t>
              </a:r>
              <a:r>
                <a:rPr kumimoji="1" lang="zh-CN" altLang="en-US" sz="3200" b="1" baseline="-25000">
                  <a:solidFill>
                    <a:srgbClr val="0000FF"/>
                  </a:solidFill>
                  <a:latin typeface="Times New Roman" pitchFamily="18" charset="0"/>
                </a:rPr>
                <a:t>右</a:t>
              </a:r>
            </a:p>
          </p:txBody>
        </p:sp>
        <p:sp>
          <p:nvSpPr>
            <p:cNvPr id="38922" name="Line 16"/>
            <p:cNvSpPr>
              <a:spLocks noChangeShapeType="1"/>
            </p:cNvSpPr>
            <p:nvPr/>
          </p:nvSpPr>
          <p:spPr bwMode="auto">
            <a:xfrm flipH="1">
              <a:off x="3742" y="2886"/>
              <a:ext cx="20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3" name="Line 17"/>
            <p:cNvSpPr>
              <a:spLocks noChangeShapeType="1"/>
            </p:cNvSpPr>
            <p:nvPr/>
          </p:nvSpPr>
          <p:spPr bwMode="auto">
            <a:xfrm>
              <a:off x="3696" y="1253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4" name="Line 18"/>
            <p:cNvSpPr>
              <a:spLocks noChangeShapeType="1"/>
            </p:cNvSpPr>
            <p:nvPr/>
          </p:nvSpPr>
          <p:spPr bwMode="auto">
            <a:xfrm>
              <a:off x="5057" y="1253"/>
              <a:ext cx="7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5" name="Line 19"/>
            <p:cNvSpPr>
              <a:spLocks noChangeShapeType="1"/>
            </p:cNvSpPr>
            <p:nvPr/>
          </p:nvSpPr>
          <p:spPr bwMode="auto">
            <a:xfrm>
              <a:off x="3878" y="1253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6" name="Line 20"/>
            <p:cNvSpPr>
              <a:spLocks noChangeShapeType="1"/>
            </p:cNvSpPr>
            <p:nvPr/>
          </p:nvSpPr>
          <p:spPr bwMode="auto">
            <a:xfrm flipV="1">
              <a:off x="3878" y="2160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7" name="Line 21"/>
            <p:cNvSpPr>
              <a:spLocks noChangeShapeType="1"/>
            </p:cNvSpPr>
            <p:nvPr/>
          </p:nvSpPr>
          <p:spPr bwMode="auto">
            <a:xfrm>
              <a:off x="5465" y="1253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28" name="Line 22"/>
            <p:cNvSpPr>
              <a:spLocks noChangeShapeType="1"/>
            </p:cNvSpPr>
            <p:nvPr/>
          </p:nvSpPr>
          <p:spPr bwMode="auto">
            <a:xfrm flipV="1">
              <a:off x="5465" y="2160"/>
              <a:ext cx="0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17" name="Rectangle 25"/>
          <p:cNvSpPr>
            <a:spLocks noChangeArrowheads="1"/>
          </p:cNvSpPr>
          <p:nvPr/>
        </p:nvSpPr>
        <p:spPr bwMode="auto">
          <a:xfrm>
            <a:off x="487363" y="3257550"/>
            <a:ext cx="51117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3200" b="1" i="1">
                <a:solidFill>
                  <a:srgbClr val="0000FF"/>
                </a:solidFill>
              </a:rPr>
              <a:t>∵</a:t>
            </a:r>
            <a:r>
              <a:rPr kumimoji="1" lang="zh-CN" altLang="en-US" sz="3200" b="1">
                <a:solidFill>
                  <a:srgbClr val="0000FF"/>
                </a:solidFill>
              </a:rPr>
              <a:t>液体静止</a:t>
            </a:r>
            <a:r>
              <a:rPr kumimoji="1" lang="zh-CN" altLang="en-US" sz="3200" b="1" i="1">
                <a:solidFill>
                  <a:srgbClr val="0000FF"/>
                </a:solidFill>
              </a:rPr>
              <a:t>，</a:t>
            </a:r>
            <a:r>
              <a:rPr kumimoji="1" lang="en-US" altLang="en-US" sz="3200" b="1" i="1">
                <a:solidFill>
                  <a:srgbClr val="0000FF"/>
                </a:solidFill>
              </a:rPr>
              <a:t>∴</a:t>
            </a:r>
            <a:r>
              <a:rPr kumimoji="1" lang="en-US" altLang="zh-CN" sz="3200" b="1" i="1">
                <a:solidFill>
                  <a:srgbClr val="0000FF"/>
                </a:solidFill>
              </a:rPr>
              <a:t>F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=F</a:t>
            </a:r>
            <a:r>
              <a:rPr kumimoji="1" lang="zh-CN" altLang="en-US" sz="3200" b="1" i="1">
                <a:solidFill>
                  <a:srgbClr val="0000FF"/>
                </a:solidFill>
              </a:rPr>
              <a:t>右</a:t>
            </a:r>
          </a:p>
          <a:p>
            <a:r>
              <a:rPr kumimoji="1" lang="en-US" altLang="en-US" sz="3200" b="1" i="1">
                <a:solidFill>
                  <a:srgbClr val="0000FF"/>
                </a:solidFill>
              </a:rPr>
              <a:t>∴</a:t>
            </a:r>
            <a:r>
              <a:rPr kumimoji="1" lang="zh-CN" altLang="en-US" sz="3200" b="1" i="1">
                <a:solidFill>
                  <a:srgbClr val="0000FF"/>
                </a:solidFill>
              </a:rPr>
              <a:t> </a:t>
            </a:r>
            <a:r>
              <a:rPr kumimoji="1" lang="en-US" altLang="zh-CN" sz="3200" b="1" i="1">
                <a:solidFill>
                  <a:srgbClr val="0000FF"/>
                </a:solidFill>
              </a:rPr>
              <a:t>p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S = p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S </a:t>
            </a:r>
          </a:p>
          <a:p>
            <a:r>
              <a:rPr kumimoji="1" lang="zh-CN" altLang="en-US" sz="3200" b="1">
                <a:solidFill>
                  <a:srgbClr val="0000FF"/>
                </a:solidFill>
              </a:rPr>
              <a:t>而</a:t>
            </a:r>
            <a:r>
              <a:rPr kumimoji="1" lang="en-US" altLang="zh-CN" sz="3200" b="1" i="1">
                <a:solidFill>
                  <a:srgbClr val="0000FF"/>
                </a:solidFill>
              </a:rPr>
              <a:t>S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=S</a:t>
            </a:r>
            <a:r>
              <a:rPr kumimoji="1" lang="zh-CN" altLang="en-US" sz="3200" b="1" i="1">
                <a:solidFill>
                  <a:srgbClr val="0000FF"/>
                </a:solidFill>
              </a:rPr>
              <a:t>右</a:t>
            </a:r>
          </a:p>
          <a:p>
            <a:r>
              <a:rPr kumimoji="1" lang="en-US" altLang="en-US" sz="3200" b="1" i="1">
                <a:solidFill>
                  <a:srgbClr val="0000FF"/>
                </a:solidFill>
              </a:rPr>
              <a:t>∴</a:t>
            </a:r>
            <a:r>
              <a:rPr kumimoji="1" lang="zh-CN" altLang="en-US" sz="3200" b="1" i="1">
                <a:solidFill>
                  <a:srgbClr val="0000FF"/>
                </a:solidFill>
              </a:rPr>
              <a:t> </a:t>
            </a:r>
            <a:r>
              <a:rPr kumimoji="1" lang="en-US" altLang="zh-CN" sz="3200" b="1" i="1">
                <a:solidFill>
                  <a:srgbClr val="0000FF"/>
                </a:solidFill>
              </a:rPr>
              <a:t>p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=p</a:t>
            </a:r>
            <a:r>
              <a:rPr kumimoji="1" lang="zh-CN" altLang="en-US" sz="3200" b="1" i="1">
                <a:solidFill>
                  <a:srgbClr val="0000FF"/>
                </a:solidFill>
              </a:rPr>
              <a:t>右</a:t>
            </a:r>
          </a:p>
          <a:p>
            <a:r>
              <a:rPr kumimoji="1" lang="en-US" altLang="en-US" sz="3200" b="1" i="1">
                <a:solidFill>
                  <a:srgbClr val="0000FF"/>
                </a:solidFill>
              </a:rPr>
              <a:t>∴</a:t>
            </a:r>
            <a:r>
              <a:rPr kumimoji="1" lang="el-GR" altLang="zh-CN" sz="3200" b="1" i="1">
                <a:solidFill>
                  <a:srgbClr val="0000FF"/>
                </a:solidFill>
              </a:rPr>
              <a:t> ρ</a:t>
            </a:r>
            <a:r>
              <a:rPr kumimoji="1" lang="en-US" altLang="zh-CN" sz="3200" b="1" i="1">
                <a:solidFill>
                  <a:srgbClr val="0000FF"/>
                </a:solidFill>
              </a:rPr>
              <a:t>gh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=</a:t>
            </a:r>
            <a:r>
              <a:rPr kumimoji="1" lang="el-GR" altLang="zh-CN" sz="3200" b="1" i="1">
                <a:solidFill>
                  <a:srgbClr val="0000FF"/>
                </a:solidFill>
              </a:rPr>
              <a:t>ρ</a:t>
            </a:r>
            <a:r>
              <a:rPr kumimoji="1" lang="en-US" altLang="zh-CN" sz="3200" b="1" i="1">
                <a:solidFill>
                  <a:srgbClr val="0000FF"/>
                </a:solidFill>
              </a:rPr>
              <a:t>gh</a:t>
            </a:r>
            <a:r>
              <a:rPr kumimoji="1" lang="zh-CN" altLang="en-US" sz="3200" b="1" i="1">
                <a:solidFill>
                  <a:srgbClr val="0000FF"/>
                </a:solidFill>
              </a:rPr>
              <a:t>右</a:t>
            </a:r>
            <a:r>
              <a:rPr kumimoji="1" lang="en-US" altLang="zh-CN" sz="3200" b="1" i="1">
                <a:solidFill>
                  <a:srgbClr val="0000FF"/>
                </a:solidFill>
              </a:rPr>
              <a:t>, </a:t>
            </a:r>
          </a:p>
          <a:p>
            <a:r>
              <a:rPr kumimoji="1" lang="en-US" altLang="en-US" sz="3200" b="1" i="1">
                <a:solidFill>
                  <a:srgbClr val="0000FF"/>
                </a:solidFill>
              </a:rPr>
              <a:t>∴</a:t>
            </a:r>
            <a:r>
              <a:rPr kumimoji="1" lang="en-US" altLang="zh-CN" sz="3200" b="1" i="1">
                <a:solidFill>
                  <a:srgbClr val="0000FF"/>
                </a:solidFill>
              </a:rPr>
              <a:t> h</a:t>
            </a:r>
            <a:r>
              <a:rPr kumimoji="1" lang="zh-CN" altLang="en-US" sz="3200" b="1" i="1">
                <a:solidFill>
                  <a:srgbClr val="0000FF"/>
                </a:solidFill>
              </a:rPr>
              <a:t>左</a:t>
            </a:r>
            <a:r>
              <a:rPr kumimoji="1" lang="en-US" altLang="zh-CN" sz="3200" b="1" i="1">
                <a:solidFill>
                  <a:srgbClr val="0000FF"/>
                </a:solidFill>
              </a:rPr>
              <a:t>=h</a:t>
            </a:r>
            <a:r>
              <a:rPr kumimoji="1" lang="zh-CN" altLang="en-US" sz="3200" b="1" i="1">
                <a:solidFill>
                  <a:srgbClr val="0000FF"/>
                </a:solidFill>
              </a:rPr>
              <a:t>右</a:t>
            </a:r>
          </a:p>
          <a:p>
            <a:r>
              <a:rPr kumimoji="1" lang="zh-CN" altLang="en-US" sz="3200" b="1">
                <a:solidFill>
                  <a:srgbClr val="0000FF"/>
                </a:solidFill>
              </a:rPr>
              <a:t>左右两管中的液面相平</a:t>
            </a:r>
          </a:p>
        </p:txBody>
      </p:sp>
      <p:sp>
        <p:nvSpPr>
          <p:cNvPr id="38918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5" grpId="0"/>
      <p:bldP spid="520197" grpId="0"/>
      <p:bldP spid="389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611188" y="4508500"/>
            <a:ext cx="7920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华文行楷" pitchFamily="2" charset="-122"/>
              </a:rPr>
              <a:t>从这三个图中，三个物体用途不同，但在结构上都是底部相通，上端开口的盛水装置。</a:t>
            </a:r>
          </a:p>
        </p:txBody>
      </p:sp>
      <p:pic>
        <p:nvPicPr>
          <p:cNvPr id="39938" name="Picture 4" descr="Snap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26638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Snap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692150"/>
            <a:ext cx="25923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100226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4813"/>
            <a:ext cx="30591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434181" name="Picture 5" descr="sx01"/>
          <p:cNvPicPr>
            <a:picLocks noChangeAspect="1" noChangeArrowheads="1"/>
          </p:cNvPicPr>
          <p:nvPr/>
        </p:nvPicPr>
        <p:blipFill>
          <a:blip r:embed="rId2" cstate="print"/>
          <a:srcRect l="33200" t="14189" r="6400" b="23485"/>
          <a:stretch>
            <a:fillRect/>
          </a:stretch>
        </p:blipFill>
        <p:spPr bwMode="auto">
          <a:xfrm>
            <a:off x="0" y="790575"/>
            <a:ext cx="56134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5580063" y="146050"/>
            <a:ext cx="335438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charset="-122"/>
              </a:rPr>
              <a:t>　　三峡大坝的双线五级船闸，它全长</a:t>
            </a:r>
            <a:r>
              <a:rPr lang="en-US" altLang="zh-CN" sz="2800" b="1">
                <a:solidFill>
                  <a:srgbClr val="FF3300"/>
                </a:solidFill>
                <a:latin typeface="宋体" charset="-122"/>
              </a:rPr>
              <a:t>6.4</a:t>
            </a:r>
            <a:r>
              <a:rPr lang="zh-CN" altLang="en-US" sz="2800" b="1">
                <a:solidFill>
                  <a:srgbClr val="FF3300"/>
                </a:solidFill>
                <a:latin typeface="宋体" charset="-122"/>
              </a:rPr>
              <a:t>公里，船闸上下落差达</a:t>
            </a:r>
            <a:r>
              <a:rPr lang="en-US" altLang="zh-CN" sz="2800" b="1">
                <a:solidFill>
                  <a:srgbClr val="FF3300"/>
                </a:solidFill>
                <a:latin typeface="宋体" charset="-122"/>
              </a:rPr>
              <a:t>113</a:t>
            </a:r>
            <a:r>
              <a:rPr lang="zh-CN" altLang="en-US" sz="2800" b="1">
                <a:solidFill>
                  <a:srgbClr val="FF3300"/>
                </a:solidFill>
                <a:latin typeface="宋体" charset="-122"/>
              </a:rPr>
              <a:t>米，船舶通过船闸要翻越</a:t>
            </a:r>
            <a:r>
              <a:rPr lang="en-US" altLang="zh-CN" sz="2800" b="1">
                <a:solidFill>
                  <a:srgbClr val="FF3300"/>
                </a:solidFill>
                <a:latin typeface="宋体" charset="-122"/>
              </a:rPr>
              <a:t>40</a:t>
            </a:r>
            <a:r>
              <a:rPr lang="zh-CN" altLang="en-US" sz="2800" b="1">
                <a:solidFill>
                  <a:srgbClr val="FF3300"/>
                </a:solidFill>
                <a:latin typeface="宋体" charset="-122"/>
              </a:rPr>
              <a:t>层楼房的高度，规模举世无双，是世界上最大的</a:t>
            </a:r>
            <a:r>
              <a:rPr lang="zh-CN" altLang="en-US" sz="2800" b="1">
                <a:solidFill>
                  <a:srgbClr val="FF3300"/>
                </a:solidFill>
                <a:latin typeface="宋体" charset="-122"/>
                <a:hlinkClick r:id="rId3" action="ppaction://hlinkfile"/>
              </a:rPr>
              <a:t>船闸</a:t>
            </a:r>
            <a:r>
              <a:rPr lang="zh-CN" altLang="en-US" sz="2800" b="1">
                <a:solidFill>
                  <a:srgbClr val="FF3300"/>
                </a:solidFill>
                <a:latin typeface="宋体" charset="-122"/>
              </a:rPr>
              <a:t>。这样一个庞然大物，完全是中国人自己制造的。请同学们课外查阅相关资料，了解其结构和工作原理。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339975" y="3500438"/>
            <a:ext cx="38973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货轮驶出船闸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2"/>
          <p:cNvSpPr txBox="1">
            <a:spLocks noChangeArrowheads="1"/>
          </p:cNvSpPr>
          <p:nvPr/>
        </p:nvSpPr>
        <p:spPr bwMode="auto">
          <a:xfrm>
            <a:off x="598488" y="820738"/>
            <a:ext cx="1890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中考要求</a:t>
            </a:r>
          </a:p>
        </p:txBody>
      </p:sp>
      <p:sp>
        <p:nvSpPr>
          <p:cNvPr id="17410" name="KSO_Shape"/>
          <p:cNvSpPr>
            <a:spLocks noChangeArrowheads="1"/>
          </p:cNvSpPr>
          <p:nvPr/>
        </p:nvSpPr>
        <p:spPr bwMode="auto">
          <a:xfrm flipV="1">
            <a:off x="306388" y="941388"/>
            <a:ext cx="2219325" cy="508000"/>
          </a:xfrm>
          <a:custGeom>
            <a:avLst/>
            <a:gdLst>
              <a:gd name="T0" fmla="*/ 0 w 1584176"/>
              <a:gd name="T1" fmla="*/ 0 h 1584176"/>
              <a:gd name="T2" fmla="*/ 4355676 w 1584176"/>
              <a:gd name="T3" fmla="*/ 0 h 1584176"/>
              <a:gd name="T4" fmla="*/ 4355676 w 1584176"/>
              <a:gd name="T5" fmla="*/ 6181 h 1584176"/>
              <a:gd name="T6" fmla="*/ 521334 w 1584176"/>
              <a:gd name="T7" fmla="*/ 6181 h 1584176"/>
              <a:gd name="T8" fmla="*/ 521334 w 1584176"/>
              <a:gd name="T9" fmla="*/ 52238 h 1584176"/>
              <a:gd name="T10" fmla="*/ 0 w 1584176"/>
              <a:gd name="T11" fmla="*/ 52238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93725" y="1897063"/>
            <a:ext cx="82010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zh-CN" altLang="en-US" sz="4400" b="1">
                <a:solidFill>
                  <a:srgbClr val="FF3300"/>
                </a:solidFill>
                <a:latin typeface="宋体" charset="-122"/>
              </a:rPr>
              <a:t>知道液体压强产生的</a:t>
            </a:r>
            <a:r>
              <a:rPr lang="zh-CN" altLang="en-US" sz="4400" b="1">
                <a:solidFill>
                  <a:srgbClr val="0000FF"/>
                </a:solidFill>
                <a:latin typeface="宋体" charset="-122"/>
              </a:rPr>
              <a:t>原因</a:t>
            </a:r>
            <a:r>
              <a:rPr lang="zh-CN" altLang="en-US" sz="4400" b="1">
                <a:solidFill>
                  <a:srgbClr val="FF3300"/>
                </a:solidFill>
                <a:latin typeface="宋体" charset="-122"/>
              </a:rPr>
              <a:t>及其</a:t>
            </a:r>
            <a:r>
              <a:rPr lang="zh-CN" altLang="en-US" sz="4400" b="1">
                <a:solidFill>
                  <a:srgbClr val="0000FF"/>
                </a:solidFill>
                <a:latin typeface="宋体" charset="-122"/>
              </a:rPr>
              <a:t>特点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zh-CN" altLang="en-US" sz="4400" b="1">
                <a:solidFill>
                  <a:srgbClr val="FF3300"/>
                </a:solidFill>
                <a:latin typeface="宋体" charset="-122"/>
              </a:rPr>
              <a:t>知道液体压强与</a:t>
            </a:r>
            <a:r>
              <a:rPr lang="zh-CN" altLang="en-US" sz="4400" b="1">
                <a:solidFill>
                  <a:srgbClr val="0000FF"/>
                </a:solidFill>
                <a:latin typeface="宋体" charset="-122"/>
              </a:rPr>
              <a:t>液体密度</a:t>
            </a:r>
            <a:r>
              <a:rPr lang="zh-CN" altLang="en-US" sz="4400" b="1">
                <a:solidFill>
                  <a:srgbClr val="FF3300"/>
                </a:solidFill>
                <a:latin typeface="宋体" charset="-122"/>
              </a:rPr>
              <a:t>、</a:t>
            </a:r>
            <a:r>
              <a:rPr lang="zh-CN" altLang="en-US" sz="4400" b="1">
                <a:solidFill>
                  <a:srgbClr val="0000FF"/>
                </a:solidFill>
                <a:latin typeface="宋体" charset="-122"/>
              </a:rPr>
              <a:t>深度</a:t>
            </a:r>
            <a:r>
              <a:rPr lang="zh-CN" altLang="en-US" sz="4400" b="1">
                <a:solidFill>
                  <a:srgbClr val="FF3300"/>
                </a:solidFill>
                <a:latin typeface="宋体" charset="-122"/>
              </a:rPr>
              <a:t>的关系及其应用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液体压强的简单计算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知道连通器的原理和应用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zh-CN" altLang="en-US" sz="3600" b="1">
              <a:solidFill>
                <a:srgbClr val="FF0000"/>
              </a:solidFill>
              <a:latin typeface="宋体" charset="-122"/>
            </a:endParaRP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zh-CN" altLang="en-US" sz="3600" b="1">
              <a:solidFill>
                <a:srgbClr val="FF0000"/>
              </a:solidFill>
              <a:latin typeface="宋体" charset="-122"/>
            </a:endParaRP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endParaRPr lang="zh-CN" altLang="en-US" sz="29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 descr="Sna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34194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3492500" y="1011238"/>
            <a:ext cx="56515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打开上游阀门</a:t>
            </a:r>
            <a:r>
              <a:rPr lang="en-US" altLang="zh-CN" sz="2800" b="1">
                <a:solidFill>
                  <a:srgbClr val="FF3300"/>
                </a:solidFill>
              </a:rPr>
              <a:t>A</a:t>
            </a:r>
            <a:r>
              <a:rPr lang="zh-CN" altLang="en-US" sz="2800" b="1">
                <a:solidFill>
                  <a:srgbClr val="FF3300"/>
                </a:solidFill>
              </a:rPr>
              <a:t>，闸室和上游水道构成了一个连通器。</a:t>
            </a:r>
          </a:p>
          <a:p>
            <a:endParaRPr lang="zh-CN" altLang="en-US" sz="2800" b="1">
              <a:solidFill>
                <a:srgbClr val="FF3300"/>
              </a:solidFill>
            </a:endParaRPr>
          </a:p>
          <a:p>
            <a:r>
              <a:rPr lang="zh-CN" altLang="en-US" sz="2800" b="1">
                <a:solidFill>
                  <a:srgbClr val="FF3300"/>
                </a:solidFill>
              </a:rPr>
              <a:t>闸室水面上升到和上游水面相平后，打开上游闸门，船驶入闸室</a:t>
            </a:r>
          </a:p>
          <a:p>
            <a:endParaRPr lang="zh-CN" altLang="en-US" sz="2800" b="1">
              <a:solidFill>
                <a:srgbClr val="FF3300"/>
              </a:solidFill>
            </a:endParaRPr>
          </a:p>
          <a:p>
            <a:r>
              <a:rPr lang="zh-CN" altLang="en-US" sz="2800" b="1">
                <a:solidFill>
                  <a:srgbClr val="FF3300"/>
                </a:solidFill>
              </a:rPr>
              <a:t>打开下游阀门</a:t>
            </a:r>
            <a:r>
              <a:rPr lang="en-US" altLang="zh-CN" sz="2800" b="1">
                <a:solidFill>
                  <a:srgbClr val="FF3300"/>
                </a:solidFill>
              </a:rPr>
              <a:t>B</a:t>
            </a:r>
            <a:r>
              <a:rPr lang="zh-CN" altLang="en-US" sz="2800" b="1">
                <a:solidFill>
                  <a:srgbClr val="FF3300"/>
                </a:solidFill>
              </a:rPr>
              <a:t>，闸室和下游水道构成了一个连通器</a:t>
            </a:r>
          </a:p>
          <a:p>
            <a:endParaRPr lang="zh-CN" altLang="en-US" sz="2800" b="1">
              <a:solidFill>
                <a:srgbClr val="FF3300"/>
              </a:solidFill>
            </a:endParaRPr>
          </a:p>
          <a:p>
            <a:r>
              <a:rPr lang="zh-CN" altLang="en-US" sz="2800" b="1">
                <a:solidFill>
                  <a:srgbClr val="FF3300"/>
                </a:solidFill>
              </a:rPr>
              <a:t>闸室水面下降到跟下游水面相平后，打开下游闸门，船驶向下游。</a:t>
            </a:r>
            <a:endParaRPr lang="zh-CN" altLang="en-US" b="1">
              <a:solidFill>
                <a:srgbClr val="FF3300"/>
              </a:solidFill>
            </a:endParaRPr>
          </a:p>
        </p:txBody>
      </p:sp>
      <p:pic>
        <p:nvPicPr>
          <p:cNvPr id="517124" name="Picture 4" descr="Sn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956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2286000"/>
            <a:ext cx="548005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zh-CN" altLang="en-US" sz="4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一题多变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zh-CN" altLang="en-US" sz="4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       </a:t>
            </a:r>
            <a:r>
              <a:rPr kumimoji="1" lang="zh-CN" altLang="en-US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一题多联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kumimoji="1" lang="zh-CN" altLang="en-US" sz="4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              </a:t>
            </a:r>
            <a:r>
              <a:rPr kumimoji="1" lang="zh-CN" alt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中宋" pitchFamily="2" charset="-122"/>
              </a:rPr>
              <a:t>一题多思</a:t>
            </a:r>
          </a:p>
        </p:txBody>
      </p:sp>
      <p:sp>
        <p:nvSpPr>
          <p:cNvPr id="44034" name="KSO_Shape"/>
          <p:cNvSpPr>
            <a:spLocks noChangeArrowheads="1"/>
          </p:cNvSpPr>
          <p:nvPr/>
        </p:nvSpPr>
        <p:spPr bwMode="auto">
          <a:xfrm flipV="1">
            <a:off x="1089025" y="1012825"/>
            <a:ext cx="3513138" cy="781050"/>
          </a:xfrm>
          <a:custGeom>
            <a:avLst/>
            <a:gdLst>
              <a:gd name="T0" fmla="*/ 0 w 1584176"/>
              <a:gd name="T1" fmla="*/ 0 h 1584176"/>
              <a:gd name="T2" fmla="*/ 61688141 w 1584176"/>
              <a:gd name="T3" fmla="*/ 0 h 1584176"/>
              <a:gd name="T4" fmla="*/ 61688141 w 1584176"/>
              <a:gd name="T5" fmla="*/ 8859 h 1584176"/>
              <a:gd name="T6" fmla="*/ 7383494 w 1584176"/>
              <a:gd name="T7" fmla="*/ 8859 h 1584176"/>
              <a:gd name="T8" fmla="*/ 7383494 w 1584176"/>
              <a:gd name="T9" fmla="*/ 74865 h 1584176"/>
              <a:gd name="T10" fmla="*/ 0 w 1584176"/>
              <a:gd name="T11" fmla="*/ 74865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kumimoji="1" lang="zh-CN" altLang="en-US" sz="4800" b="1">
                <a:solidFill>
                  <a:srgbClr val="FF0000"/>
                </a:solidFill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71488" y="3205163"/>
            <a:ext cx="2520950" cy="815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58" name="Rectangle 3"/>
          <p:cNvSpPr>
            <a:spLocks noGrp="1"/>
          </p:cNvSpPr>
          <p:nvPr>
            <p:ph type="title"/>
          </p:nvPr>
        </p:nvSpPr>
        <p:spPr>
          <a:xfrm>
            <a:off x="446088" y="-82550"/>
            <a:ext cx="8697912" cy="5815013"/>
          </a:xfrm>
        </p:spPr>
        <p:txBody>
          <a:bodyPr/>
          <a:lstStyle/>
          <a:p>
            <a:r>
              <a:rPr lang="en-US" altLang="zh-CN" sz="2800" b="1" smtClean="0">
                <a:solidFill>
                  <a:srgbClr val="0000FF"/>
                </a:solidFill>
              </a:rPr>
              <a:t>1.</a:t>
            </a:r>
            <a:r>
              <a:rPr lang="zh-CN" altLang="en-US" sz="2800" b="1" smtClean="0">
                <a:solidFill>
                  <a:srgbClr val="FF0000"/>
                </a:solidFill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</a:rPr>
              <a:t>）</a:t>
            </a:r>
            <a:r>
              <a:rPr lang="zh-CN" altLang="en-US" sz="2800" b="1" smtClean="0">
                <a:solidFill>
                  <a:srgbClr val="0000FF"/>
                </a:solidFill>
              </a:rPr>
              <a:t>如图</a:t>
            </a:r>
            <a:r>
              <a:rPr lang="en-US" altLang="zh-CN" sz="2800" b="1" smtClean="0">
                <a:solidFill>
                  <a:srgbClr val="0000FF"/>
                </a:solidFill>
              </a:rPr>
              <a:t>1</a:t>
            </a:r>
            <a:r>
              <a:rPr lang="zh-CN" altLang="en-US" sz="2800" b="1" smtClean="0">
                <a:solidFill>
                  <a:srgbClr val="0000FF"/>
                </a:solidFill>
              </a:rPr>
              <a:t>所示，甲，乙两试管中装有深度相同的水，则水对甲，乙两试管底部的压强关系是（     ）</a:t>
            </a:r>
            <a:br>
              <a:rPr lang="zh-CN" altLang="en-US" sz="2800" b="1" smtClean="0">
                <a:solidFill>
                  <a:srgbClr val="0000FF"/>
                </a:solidFill>
              </a:rPr>
            </a:br>
            <a:r>
              <a:rPr lang="zh-CN" altLang="en-US" sz="2800" b="1" smtClean="0">
                <a:solidFill>
                  <a:srgbClr val="0000FF"/>
                </a:solidFill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A.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甲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&gt; 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B.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&lt; 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乙</a:t>
            </a:r>
            <a:b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C.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= p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乙</a:t>
            </a:r>
            <a:b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D.  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>无法判断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4148138" y="2547938"/>
            <a:ext cx="3600450" cy="3194050"/>
            <a:chOff x="2789" y="2160"/>
            <a:chExt cx="2268" cy="2012"/>
          </a:xfrm>
        </p:grpSpPr>
        <p:grpSp>
          <p:nvGrpSpPr>
            <p:cNvPr id="45064" name="Group 5"/>
            <p:cNvGrpSpPr>
              <a:grpSpLocks/>
            </p:cNvGrpSpPr>
            <p:nvPr/>
          </p:nvGrpSpPr>
          <p:grpSpPr bwMode="auto">
            <a:xfrm>
              <a:off x="2789" y="2160"/>
              <a:ext cx="2268" cy="1733"/>
              <a:chOff x="2789" y="2160"/>
              <a:chExt cx="2268" cy="1733"/>
            </a:xfrm>
          </p:grpSpPr>
          <p:grpSp>
            <p:nvGrpSpPr>
              <p:cNvPr id="45067" name="Group 6"/>
              <p:cNvGrpSpPr>
                <a:grpSpLocks/>
              </p:cNvGrpSpPr>
              <p:nvPr/>
            </p:nvGrpSpPr>
            <p:grpSpPr bwMode="auto">
              <a:xfrm>
                <a:off x="3379" y="2160"/>
                <a:ext cx="408" cy="1733"/>
                <a:chOff x="768" y="1008"/>
                <a:chExt cx="576" cy="2647"/>
              </a:xfrm>
            </p:grpSpPr>
            <p:grpSp>
              <p:nvGrpSpPr>
                <p:cNvPr id="45077" name="Group 7"/>
                <p:cNvGrpSpPr>
                  <a:grpSpLocks/>
                </p:cNvGrpSpPr>
                <p:nvPr/>
              </p:nvGrpSpPr>
              <p:grpSpPr bwMode="auto">
                <a:xfrm>
                  <a:off x="768" y="1632"/>
                  <a:ext cx="576" cy="2023"/>
                  <a:chOff x="336" y="399"/>
                  <a:chExt cx="672" cy="2743"/>
                </a:xfrm>
              </p:grpSpPr>
              <p:sp>
                <p:nvSpPr>
                  <p:cNvPr id="45079" name="Freeform 8"/>
                  <p:cNvSpPr>
                    <a:spLocks/>
                  </p:cNvSpPr>
                  <p:nvPr/>
                </p:nvSpPr>
                <p:spPr bwMode="auto">
                  <a:xfrm>
                    <a:off x="336" y="2902"/>
                    <a:ext cx="672" cy="240"/>
                  </a:xfrm>
                  <a:custGeom>
                    <a:avLst/>
                    <a:gdLst>
                      <a:gd name="T0" fmla="*/ 0 w 672"/>
                      <a:gd name="T1" fmla="*/ 0 h 192"/>
                      <a:gd name="T2" fmla="*/ 144 w 672"/>
                      <a:gd name="T3" fmla="*/ 180 h 192"/>
                      <a:gd name="T4" fmla="*/ 336 w 672"/>
                      <a:gd name="T5" fmla="*/ 240 h 192"/>
                      <a:gd name="T6" fmla="*/ 528 w 672"/>
                      <a:gd name="T7" fmla="*/ 180 h 192"/>
                      <a:gd name="T8" fmla="*/ 672 w 672"/>
                      <a:gd name="T9" fmla="*/ 0 h 1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2"/>
                      <a:gd name="T16" fmla="*/ 0 h 192"/>
                      <a:gd name="T17" fmla="*/ 672 w 672"/>
                      <a:gd name="T18" fmla="*/ 192 h 1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2" h="192">
                        <a:moveTo>
                          <a:pt x="0" y="0"/>
                        </a:moveTo>
                        <a:cubicBezTo>
                          <a:pt x="44" y="56"/>
                          <a:pt x="88" y="112"/>
                          <a:pt x="144" y="144"/>
                        </a:cubicBezTo>
                        <a:cubicBezTo>
                          <a:pt x="200" y="176"/>
                          <a:pt x="272" y="192"/>
                          <a:pt x="336" y="192"/>
                        </a:cubicBezTo>
                        <a:cubicBezTo>
                          <a:pt x="400" y="192"/>
                          <a:pt x="472" y="176"/>
                          <a:pt x="528" y="144"/>
                        </a:cubicBezTo>
                        <a:cubicBezTo>
                          <a:pt x="584" y="112"/>
                          <a:pt x="628" y="56"/>
                          <a:pt x="672" y="0"/>
                        </a:cubicBezTo>
                      </a:path>
                    </a:pathLst>
                  </a:custGeom>
                  <a:solidFill>
                    <a:srgbClr val="CCE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80" name="Freeform 9"/>
                  <p:cNvSpPr>
                    <a:spLocks/>
                  </p:cNvSpPr>
                  <p:nvPr/>
                </p:nvSpPr>
                <p:spPr bwMode="auto">
                  <a:xfrm>
                    <a:off x="336" y="399"/>
                    <a:ext cx="672" cy="2496"/>
                  </a:xfrm>
                  <a:custGeom>
                    <a:avLst/>
                    <a:gdLst>
                      <a:gd name="T0" fmla="*/ 672 w 672"/>
                      <a:gd name="T1" fmla="*/ 2496 h 2496"/>
                      <a:gd name="T2" fmla="*/ 672 w 672"/>
                      <a:gd name="T3" fmla="*/ 0 h 2496"/>
                      <a:gd name="T4" fmla="*/ 0 w 672"/>
                      <a:gd name="T5" fmla="*/ 0 h 2496"/>
                      <a:gd name="T6" fmla="*/ 0 w 672"/>
                      <a:gd name="T7" fmla="*/ 2496 h 24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2"/>
                      <a:gd name="T13" fmla="*/ 0 h 2496"/>
                      <a:gd name="T14" fmla="*/ 672 w 672"/>
                      <a:gd name="T15" fmla="*/ 2496 h 24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2" h="2496">
                        <a:moveTo>
                          <a:pt x="672" y="2496"/>
                        </a:moveTo>
                        <a:lnTo>
                          <a:pt x="672" y="0"/>
                        </a:lnTo>
                        <a:lnTo>
                          <a:pt x="0" y="0"/>
                        </a:lnTo>
                        <a:lnTo>
                          <a:pt x="0" y="2496"/>
                        </a:lnTo>
                      </a:path>
                    </a:pathLst>
                  </a:custGeom>
                  <a:solidFill>
                    <a:srgbClr val="CCE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78" name="Rectangle 10"/>
                <p:cNvSpPr>
                  <a:spLocks noChangeArrowheads="1"/>
                </p:cNvSpPr>
                <p:nvPr/>
              </p:nvSpPr>
              <p:spPr bwMode="auto">
                <a:xfrm>
                  <a:off x="768" y="1008"/>
                  <a:ext cx="576" cy="6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5068" name="Line 11"/>
              <p:cNvSpPr>
                <a:spLocks noChangeShapeType="1"/>
              </p:cNvSpPr>
              <p:nvPr/>
            </p:nvSpPr>
            <p:spPr bwMode="auto">
              <a:xfrm flipH="1">
                <a:off x="2841" y="2568"/>
                <a:ext cx="20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69" name="Line 12"/>
              <p:cNvSpPr>
                <a:spLocks noChangeShapeType="1"/>
              </p:cNvSpPr>
              <p:nvPr/>
            </p:nvSpPr>
            <p:spPr bwMode="auto">
              <a:xfrm>
                <a:off x="2889" y="3884"/>
                <a:ext cx="21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70" name="Line 13"/>
              <p:cNvSpPr>
                <a:spLocks noChangeShapeType="1"/>
              </p:cNvSpPr>
              <p:nvPr/>
            </p:nvSpPr>
            <p:spPr bwMode="auto">
              <a:xfrm>
                <a:off x="3129" y="2568"/>
                <a:ext cx="0" cy="13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71" name="Text Box 14"/>
              <p:cNvSpPr txBox="1">
                <a:spLocks noChangeArrowheads="1"/>
              </p:cNvSpPr>
              <p:nvPr/>
            </p:nvSpPr>
            <p:spPr bwMode="auto">
              <a:xfrm>
                <a:off x="2789" y="2974"/>
                <a:ext cx="27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en-US" sz="4000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  <a:endParaRPr kumimoji="1" lang="en-US" altLang="zh-CN" sz="40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5072" name="Group 15"/>
              <p:cNvGrpSpPr>
                <a:grpSpLocks/>
              </p:cNvGrpSpPr>
              <p:nvPr/>
            </p:nvGrpSpPr>
            <p:grpSpPr bwMode="auto">
              <a:xfrm>
                <a:off x="4198" y="2160"/>
                <a:ext cx="723" cy="1733"/>
                <a:chOff x="768" y="1008"/>
                <a:chExt cx="576" cy="2647"/>
              </a:xfrm>
            </p:grpSpPr>
            <p:grpSp>
              <p:nvGrpSpPr>
                <p:cNvPr id="45073" name="Group 16"/>
                <p:cNvGrpSpPr>
                  <a:grpSpLocks/>
                </p:cNvGrpSpPr>
                <p:nvPr/>
              </p:nvGrpSpPr>
              <p:grpSpPr bwMode="auto">
                <a:xfrm>
                  <a:off x="768" y="1632"/>
                  <a:ext cx="576" cy="2023"/>
                  <a:chOff x="336" y="399"/>
                  <a:chExt cx="672" cy="2743"/>
                </a:xfrm>
              </p:grpSpPr>
              <p:sp>
                <p:nvSpPr>
                  <p:cNvPr id="45075" name="Freeform 17"/>
                  <p:cNvSpPr>
                    <a:spLocks/>
                  </p:cNvSpPr>
                  <p:nvPr/>
                </p:nvSpPr>
                <p:spPr bwMode="auto">
                  <a:xfrm>
                    <a:off x="336" y="2902"/>
                    <a:ext cx="672" cy="240"/>
                  </a:xfrm>
                  <a:custGeom>
                    <a:avLst/>
                    <a:gdLst>
                      <a:gd name="T0" fmla="*/ 0 w 672"/>
                      <a:gd name="T1" fmla="*/ 0 h 192"/>
                      <a:gd name="T2" fmla="*/ 144 w 672"/>
                      <a:gd name="T3" fmla="*/ 180 h 192"/>
                      <a:gd name="T4" fmla="*/ 336 w 672"/>
                      <a:gd name="T5" fmla="*/ 240 h 192"/>
                      <a:gd name="T6" fmla="*/ 528 w 672"/>
                      <a:gd name="T7" fmla="*/ 180 h 192"/>
                      <a:gd name="T8" fmla="*/ 672 w 672"/>
                      <a:gd name="T9" fmla="*/ 0 h 1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72"/>
                      <a:gd name="T16" fmla="*/ 0 h 192"/>
                      <a:gd name="T17" fmla="*/ 672 w 672"/>
                      <a:gd name="T18" fmla="*/ 192 h 1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72" h="192">
                        <a:moveTo>
                          <a:pt x="0" y="0"/>
                        </a:moveTo>
                        <a:cubicBezTo>
                          <a:pt x="44" y="56"/>
                          <a:pt x="88" y="112"/>
                          <a:pt x="144" y="144"/>
                        </a:cubicBezTo>
                        <a:cubicBezTo>
                          <a:pt x="200" y="176"/>
                          <a:pt x="272" y="192"/>
                          <a:pt x="336" y="192"/>
                        </a:cubicBezTo>
                        <a:cubicBezTo>
                          <a:pt x="400" y="192"/>
                          <a:pt x="472" y="176"/>
                          <a:pt x="528" y="144"/>
                        </a:cubicBezTo>
                        <a:cubicBezTo>
                          <a:pt x="584" y="112"/>
                          <a:pt x="628" y="56"/>
                          <a:pt x="672" y="0"/>
                        </a:cubicBezTo>
                      </a:path>
                    </a:pathLst>
                  </a:custGeom>
                  <a:solidFill>
                    <a:srgbClr val="CCE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076" name="Freeform 18"/>
                  <p:cNvSpPr>
                    <a:spLocks/>
                  </p:cNvSpPr>
                  <p:nvPr/>
                </p:nvSpPr>
                <p:spPr bwMode="auto">
                  <a:xfrm>
                    <a:off x="336" y="399"/>
                    <a:ext cx="672" cy="2496"/>
                  </a:xfrm>
                  <a:custGeom>
                    <a:avLst/>
                    <a:gdLst>
                      <a:gd name="T0" fmla="*/ 672 w 672"/>
                      <a:gd name="T1" fmla="*/ 2496 h 2496"/>
                      <a:gd name="T2" fmla="*/ 672 w 672"/>
                      <a:gd name="T3" fmla="*/ 0 h 2496"/>
                      <a:gd name="T4" fmla="*/ 0 w 672"/>
                      <a:gd name="T5" fmla="*/ 0 h 2496"/>
                      <a:gd name="T6" fmla="*/ 0 w 672"/>
                      <a:gd name="T7" fmla="*/ 2496 h 24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72"/>
                      <a:gd name="T13" fmla="*/ 0 h 2496"/>
                      <a:gd name="T14" fmla="*/ 672 w 672"/>
                      <a:gd name="T15" fmla="*/ 2496 h 24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72" h="2496">
                        <a:moveTo>
                          <a:pt x="672" y="2496"/>
                        </a:moveTo>
                        <a:lnTo>
                          <a:pt x="672" y="0"/>
                        </a:lnTo>
                        <a:lnTo>
                          <a:pt x="0" y="0"/>
                        </a:lnTo>
                        <a:lnTo>
                          <a:pt x="0" y="2496"/>
                        </a:lnTo>
                      </a:path>
                    </a:pathLst>
                  </a:custGeom>
                  <a:solidFill>
                    <a:srgbClr val="CCE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50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68" y="1008"/>
                  <a:ext cx="576" cy="6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065" name="Text Box 20"/>
            <p:cNvSpPr txBox="1">
              <a:spLocks noChangeArrowheads="1"/>
            </p:cNvSpPr>
            <p:nvPr/>
          </p:nvSpPr>
          <p:spPr bwMode="auto">
            <a:xfrm>
              <a:off x="3424" y="3884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</a:rPr>
                <a:t>甲</a:t>
              </a:r>
            </a:p>
          </p:txBody>
        </p:sp>
        <p:sp>
          <p:nvSpPr>
            <p:cNvPr id="45066" name="Text Box 21"/>
            <p:cNvSpPr txBox="1">
              <a:spLocks noChangeArrowheads="1"/>
            </p:cNvSpPr>
            <p:nvPr/>
          </p:nvSpPr>
          <p:spPr bwMode="auto">
            <a:xfrm>
              <a:off x="4377" y="3884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0000FF"/>
                  </a:solidFill>
                </a:rPr>
                <a:t>乙</a:t>
              </a:r>
            </a:p>
          </p:txBody>
        </p:sp>
      </p:grp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745413" y="1436688"/>
            <a:ext cx="433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887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9263" y="5456238"/>
            <a:ext cx="83058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一定时，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成正比。</a:t>
            </a:r>
          </a:p>
        </p:txBody>
      </p:sp>
      <p:sp>
        <p:nvSpPr>
          <p:cNvPr id="36888" name="Text Box 2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4663" y="6027738"/>
            <a:ext cx="83058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或者：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一定时，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 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成正比。</a:t>
            </a:r>
          </a:p>
        </p:txBody>
      </p:sp>
      <p:sp>
        <p:nvSpPr>
          <p:cNvPr id="45063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86" grpId="0"/>
      <p:bldP spid="36887" grpId="0" animBg="1" autoUpdateAnimBg="0"/>
      <p:bldP spid="3688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5763" y="2643188"/>
            <a:ext cx="2332037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2" name="Rectangle 3"/>
          <p:cNvSpPr>
            <a:spLocks noGrp="1"/>
          </p:cNvSpPr>
          <p:nvPr>
            <p:ph type="title"/>
          </p:nvPr>
        </p:nvSpPr>
        <p:spPr>
          <a:xfrm>
            <a:off x="523875" y="352425"/>
            <a:ext cx="8435975" cy="5815013"/>
          </a:xfrm>
        </p:spPr>
        <p:txBody>
          <a:bodyPr/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</a:rPr>
              <a:t>2</a:t>
            </a:r>
            <a:r>
              <a:rPr lang="zh-CN" altLang="en-US" sz="2400" b="1" smtClean="0">
                <a:solidFill>
                  <a:srgbClr val="FF0000"/>
                </a:solidFill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</a:rPr>
              <a:t>如图所示，完全相同的甲，乙两试管中装有体积相同的水和酒精</a:t>
            </a: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(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水 </a:t>
            </a:r>
            <a:r>
              <a:rPr lang="en-US" altLang="zh-CN" sz="1600" b="1" smtClean="0">
                <a:solidFill>
                  <a:srgbClr val="FF0000"/>
                </a:solidFill>
              </a:rPr>
              <a:t>&gt;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酒精</a:t>
            </a: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)</a:t>
            </a:r>
            <a:r>
              <a:rPr lang="en-US" altLang="zh-CN" sz="2400" b="1" smtClean="0">
                <a:solidFill>
                  <a:srgbClr val="0000FF"/>
                </a:solidFill>
              </a:rPr>
              <a:t> </a:t>
            </a:r>
            <a:r>
              <a:rPr lang="zh-CN" altLang="en-US" sz="2400" b="1" smtClean="0">
                <a:solidFill>
                  <a:srgbClr val="0000FF"/>
                </a:solidFill>
              </a:rPr>
              <a:t>，则甲，乙两试管底部所受液体压强关系是（     ）</a:t>
            </a:r>
            <a:br>
              <a:rPr lang="zh-CN" altLang="en-US" sz="2400" b="1" smtClean="0">
                <a:solidFill>
                  <a:srgbClr val="0000FF"/>
                </a:solidFill>
              </a:rPr>
            </a:br>
            <a:r>
              <a:rPr lang="zh-CN" altLang="en-US" sz="2400" b="1" smtClean="0">
                <a:solidFill>
                  <a:srgbClr val="0000FF"/>
                </a:solidFill>
              </a:rPr>
              <a:t> </a:t>
            </a:r>
            <a:br>
              <a:rPr lang="zh-CN" altLang="en-US" sz="2400" b="1" smtClean="0">
                <a:solidFill>
                  <a:srgbClr val="0000FF"/>
                </a:solidFill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A.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&gt;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B.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&lt;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C.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=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b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D.  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无法判断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5003800" y="2508250"/>
            <a:ext cx="1008063" cy="3182938"/>
            <a:chOff x="768" y="1008"/>
            <a:chExt cx="576" cy="2647"/>
          </a:xfrm>
        </p:grpSpPr>
        <p:grpSp>
          <p:nvGrpSpPr>
            <p:cNvPr id="46100" name="Group 5"/>
            <p:cNvGrpSpPr>
              <a:grpSpLocks/>
            </p:cNvGrpSpPr>
            <p:nvPr/>
          </p:nvGrpSpPr>
          <p:grpSpPr bwMode="auto">
            <a:xfrm>
              <a:off x="768" y="1632"/>
              <a:ext cx="576" cy="2023"/>
              <a:chOff x="336" y="399"/>
              <a:chExt cx="672" cy="2743"/>
            </a:xfrm>
          </p:grpSpPr>
          <p:sp>
            <p:nvSpPr>
              <p:cNvPr id="46102" name="Freeform 6"/>
              <p:cNvSpPr>
                <a:spLocks/>
              </p:cNvSpPr>
              <p:nvPr/>
            </p:nvSpPr>
            <p:spPr bwMode="auto">
              <a:xfrm>
                <a:off x="336" y="2902"/>
                <a:ext cx="672" cy="240"/>
              </a:xfrm>
              <a:custGeom>
                <a:avLst/>
                <a:gdLst>
                  <a:gd name="T0" fmla="*/ 0 w 672"/>
                  <a:gd name="T1" fmla="*/ 0 h 192"/>
                  <a:gd name="T2" fmla="*/ 144 w 672"/>
                  <a:gd name="T3" fmla="*/ 180 h 192"/>
                  <a:gd name="T4" fmla="*/ 336 w 672"/>
                  <a:gd name="T5" fmla="*/ 240 h 192"/>
                  <a:gd name="T6" fmla="*/ 528 w 672"/>
                  <a:gd name="T7" fmla="*/ 180 h 192"/>
                  <a:gd name="T8" fmla="*/ 672 w 67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192"/>
                  <a:gd name="T17" fmla="*/ 672 w 67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192">
                    <a:moveTo>
                      <a:pt x="0" y="0"/>
                    </a:moveTo>
                    <a:cubicBezTo>
                      <a:pt x="44" y="56"/>
                      <a:pt x="88" y="112"/>
                      <a:pt x="144" y="144"/>
                    </a:cubicBezTo>
                    <a:cubicBezTo>
                      <a:pt x="200" y="176"/>
                      <a:pt x="272" y="192"/>
                      <a:pt x="336" y="192"/>
                    </a:cubicBezTo>
                    <a:cubicBezTo>
                      <a:pt x="400" y="192"/>
                      <a:pt x="472" y="176"/>
                      <a:pt x="528" y="144"/>
                    </a:cubicBezTo>
                    <a:cubicBezTo>
                      <a:pt x="584" y="112"/>
                      <a:pt x="628" y="56"/>
                      <a:pt x="672" y="0"/>
                    </a:cubicBez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03" name="Freeform 7"/>
              <p:cNvSpPr>
                <a:spLocks/>
              </p:cNvSpPr>
              <p:nvPr/>
            </p:nvSpPr>
            <p:spPr bwMode="auto">
              <a:xfrm>
                <a:off x="336" y="399"/>
                <a:ext cx="672" cy="2496"/>
              </a:xfrm>
              <a:custGeom>
                <a:avLst/>
                <a:gdLst>
                  <a:gd name="T0" fmla="*/ 672 w 672"/>
                  <a:gd name="T1" fmla="*/ 2496 h 2496"/>
                  <a:gd name="T2" fmla="*/ 672 w 672"/>
                  <a:gd name="T3" fmla="*/ 0 h 2496"/>
                  <a:gd name="T4" fmla="*/ 0 w 672"/>
                  <a:gd name="T5" fmla="*/ 0 h 2496"/>
                  <a:gd name="T6" fmla="*/ 0 w 672"/>
                  <a:gd name="T7" fmla="*/ 2496 h 2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496"/>
                  <a:gd name="T14" fmla="*/ 672 w 672"/>
                  <a:gd name="T15" fmla="*/ 2496 h 2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496">
                    <a:moveTo>
                      <a:pt x="672" y="2496"/>
                    </a:moveTo>
                    <a:lnTo>
                      <a:pt x="672" y="0"/>
                    </a:lnTo>
                    <a:lnTo>
                      <a:pt x="0" y="0"/>
                    </a:lnTo>
                    <a:lnTo>
                      <a:pt x="0" y="2496"/>
                    </a:ln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6101" name="Rectangle 8"/>
            <p:cNvSpPr>
              <a:spLocks noChangeArrowheads="1"/>
            </p:cNvSpPr>
            <p:nvPr/>
          </p:nvSpPr>
          <p:spPr bwMode="auto">
            <a:xfrm>
              <a:off x="768" y="1008"/>
              <a:ext cx="57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084" name="Group 9"/>
          <p:cNvGrpSpPr>
            <a:grpSpLocks/>
          </p:cNvGrpSpPr>
          <p:nvPr/>
        </p:nvGrpSpPr>
        <p:grpSpPr bwMode="auto">
          <a:xfrm>
            <a:off x="6372225" y="2508250"/>
            <a:ext cx="1008063" cy="3182938"/>
            <a:chOff x="768" y="1008"/>
            <a:chExt cx="576" cy="2647"/>
          </a:xfrm>
        </p:grpSpPr>
        <p:grpSp>
          <p:nvGrpSpPr>
            <p:cNvPr id="46096" name="Group 10"/>
            <p:cNvGrpSpPr>
              <a:grpSpLocks/>
            </p:cNvGrpSpPr>
            <p:nvPr/>
          </p:nvGrpSpPr>
          <p:grpSpPr bwMode="auto">
            <a:xfrm>
              <a:off x="768" y="1632"/>
              <a:ext cx="576" cy="2023"/>
              <a:chOff x="336" y="399"/>
              <a:chExt cx="672" cy="2743"/>
            </a:xfrm>
          </p:grpSpPr>
          <p:sp>
            <p:nvSpPr>
              <p:cNvPr id="46098" name="Freeform 11"/>
              <p:cNvSpPr>
                <a:spLocks/>
              </p:cNvSpPr>
              <p:nvPr/>
            </p:nvSpPr>
            <p:spPr bwMode="auto">
              <a:xfrm>
                <a:off x="336" y="2902"/>
                <a:ext cx="672" cy="240"/>
              </a:xfrm>
              <a:custGeom>
                <a:avLst/>
                <a:gdLst>
                  <a:gd name="T0" fmla="*/ 0 w 672"/>
                  <a:gd name="T1" fmla="*/ 0 h 192"/>
                  <a:gd name="T2" fmla="*/ 144 w 672"/>
                  <a:gd name="T3" fmla="*/ 180 h 192"/>
                  <a:gd name="T4" fmla="*/ 336 w 672"/>
                  <a:gd name="T5" fmla="*/ 240 h 192"/>
                  <a:gd name="T6" fmla="*/ 528 w 672"/>
                  <a:gd name="T7" fmla="*/ 180 h 192"/>
                  <a:gd name="T8" fmla="*/ 672 w 67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192"/>
                  <a:gd name="T17" fmla="*/ 672 w 67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192">
                    <a:moveTo>
                      <a:pt x="0" y="0"/>
                    </a:moveTo>
                    <a:cubicBezTo>
                      <a:pt x="44" y="56"/>
                      <a:pt x="88" y="112"/>
                      <a:pt x="144" y="144"/>
                    </a:cubicBezTo>
                    <a:cubicBezTo>
                      <a:pt x="200" y="176"/>
                      <a:pt x="272" y="192"/>
                      <a:pt x="336" y="192"/>
                    </a:cubicBezTo>
                    <a:cubicBezTo>
                      <a:pt x="400" y="192"/>
                      <a:pt x="472" y="176"/>
                      <a:pt x="528" y="144"/>
                    </a:cubicBezTo>
                    <a:cubicBezTo>
                      <a:pt x="584" y="112"/>
                      <a:pt x="628" y="56"/>
                      <a:pt x="672" y="0"/>
                    </a:cubicBez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099" name="Freeform 12"/>
              <p:cNvSpPr>
                <a:spLocks/>
              </p:cNvSpPr>
              <p:nvPr/>
            </p:nvSpPr>
            <p:spPr bwMode="auto">
              <a:xfrm>
                <a:off x="336" y="399"/>
                <a:ext cx="672" cy="2496"/>
              </a:xfrm>
              <a:custGeom>
                <a:avLst/>
                <a:gdLst>
                  <a:gd name="T0" fmla="*/ 672 w 672"/>
                  <a:gd name="T1" fmla="*/ 2496 h 2496"/>
                  <a:gd name="T2" fmla="*/ 672 w 672"/>
                  <a:gd name="T3" fmla="*/ 0 h 2496"/>
                  <a:gd name="T4" fmla="*/ 0 w 672"/>
                  <a:gd name="T5" fmla="*/ 0 h 2496"/>
                  <a:gd name="T6" fmla="*/ 0 w 672"/>
                  <a:gd name="T7" fmla="*/ 2496 h 24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496"/>
                  <a:gd name="T14" fmla="*/ 672 w 672"/>
                  <a:gd name="T15" fmla="*/ 2496 h 24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496">
                    <a:moveTo>
                      <a:pt x="672" y="2496"/>
                    </a:moveTo>
                    <a:lnTo>
                      <a:pt x="672" y="0"/>
                    </a:lnTo>
                    <a:lnTo>
                      <a:pt x="0" y="0"/>
                    </a:lnTo>
                    <a:lnTo>
                      <a:pt x="0" y="2496"/>
                    </a:ln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6097" name="Rectangle 13"/>
            <p:cNvSpPr>
              <a:spLocks noChangeArrowheads="1"/>
            </p:cNvSpPr>
            <p:nvPr/>
          </p:nvSpPr>
          <p:spPr bwMode="auto">
            <a:xfrm>
              <a:off x="768" y="1008"/>
              <a:ext cx="57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6085" name="Text Box 14"/>
          <p:cNvSpPr txBox="1">
            <a:spLocks noChangeArrowheads="1"/>
          </p:cNvSpPr>
          <p:nvPr/>
        </p:nvSpPr>
        <p:spPr bwMode="auto">
          <a:xfrm>
            <a:off x="5292725" y="4198938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水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6443663" y="401955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酒精</a:t>
            </a:r>
          </a:p>
        </p:txBody>
      </p:sp>
      <p:sp>
        <p:nvSpPr>
          <p:cNvPr id="46087" name="Line 16"/>
          <p:cNvSpPr>
            <a:spLocks noChangeShapeType="1"/>
          </p:cNvSpPr>
          <p:nvPr/>
        </p:nvSpPr>
        <p:spPr bwMode="auto">
          <a:xfrm flipH="1" flipV="1">
            <a:off x="4284663" y="3244850"/>
            <a:ext cx="3717925" cy="31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8" name="Line 17"/>
          <p:cNvSpPr>
            <a:spLocks noChangeShapeType="1"/>
          </p:cNvSpPr>
          <p:nvPr/>
        </p:nvSpPr>
        <p:spPr bwMode="auto">
          <a:xfrm>
            <a:off x="4314825" y="5711825"/>
            <a:ext cx="3570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89" name="Line 18"/>
          <p:cNvSpPr>
            <a:spLocks noChangeShapeType="1"/>
          </p:cNvSpPr>
          <p:nvPr/>
        </p:nvSpPr>
        <p:spPr bwMode="auto">
          <a:xfrm flipH="1">
            <a:off x="4695825" y="3262313"/>
            <a:ext cx="20638" cy="2449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090" name="Text Box 19"/>
          <p:cNvSpPr txBox="1">
            <a:spLocks noChangeArrowheads="1"/>
          </p:cNvSpPr>
          <p:nvPr/>
        </p:nvSpPr>
        <p:spPr bwMode="auto">
          <a:xfrm>
            <a:off x="4156075" y="41021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altLang="en-US" sz="4000">
                <a:solidFill>
                  <a:srgbClr val="FF0000"/>
                </a:solidFill>
                <a:latin typeface="Times New Roman" pitchFamily="18" charset="0"/>
              </a:rPr>
              <a:t>h</a:t>
            </a:r>
            <a:endParaRPr kumimoji="1" lang="en-US" altLang="zh-CN" sz="4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866900" y="2000250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092" name="Text Box 21"/>
          <p:cNvSpPr txBox="1">
            <a:spLocks noChangeArrowheads="1"/>
          </p:cNvSpPr>
          <p:nvPr/>
        </p:nvSpPr>
        <p:spPr bwMode="auto">
          <a:xfrm>
            <a:off x="6659563" y="568642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乙</a:t>
            </a:r>
          </a:p>
        </p:txBody>
      </p:sp>
      <p:sp>
        <p:nvSpPr>
          <p:cNvPr id="46093" name="Text Box 22"/>
          <p:cNvSpPr txBox="1">
            <a:spLocks noChangeArrowheads="1"/>
          </p:cNvSpPr>
          <p:nvPr/>
        </p:nvSpPr>
        <p:spPr bwMode="auto">
          <a:xfrm>
            <a:off x="5219700" y="57118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甲</a:t>
            </a:r>
          </a:p>
        </p:txBody>
      </p:sp>
      <p:sp>
        <p:nvSpPr>
          <p:cNvPr id="37911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09588" y="6097588"/>
            <a:ext cx="83058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一定时，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 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成正比。</a:t>
            </a:r>
          </a:p>
        </p:txBody>
      </p:sp>
      <p:sp>
        <p:nvSpPr>
          <p:cNvPr id="46095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908" grpId="0"/>
      <p:bldP spid="37911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52450" y="3465513"/>
            <a:ext cx="2260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7106" name="Rectangle 3"/>
          <p:cNvSpPr>
            <a:spLocks noGrp="1"/>
          </p:cNvSpPr>
          <p:nvPr>
            <p:ph type="title"/>
          </p:nvPr>
        </p:nvSpPr>
        <p:spPr>
          <a:xfrm>
            <a:off x="638175" y="893763"/>
            <a:ext cx="8229600" cy="4370387"/>
          </a:xfrm>
        </p:spPr>
        <p:txBody>
          <a:bodyPr/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</a:rPr>
              <a:t>3</a:t>
            </a:r>
            <a:r>
              <a:rPr lang="zh-CN" altLang="en-US" sz="2400" b="1" smtClean="0">
                <a:solidFill>
                  <a:srgbClr val="FF0000"/>
                </a:solidFill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</a:rPr>
              <a:t>如图所示，甲，乙两试管中均装有水，则甲，乙两试管底部所受液体压强关系是（     ）</a:t>
            </a:r>
            <a:br>
              <a:rPr lang="zh-CN" altLang="en-US" sz="2400" b="1" smtClean="0">
                <a:solidFill>
                  <a:srgbClr val="0000FF"/>
                </a:solidFill>
              </a:rPr>
            </a:br>
            <a:r>
              <a:rPr lang="zh-CN" altLang="en-US" sz="2400" b="1" smtClean="0">
                <a:solidFill>
                  <a:srgbClr val="0000FF"/>
                </a:solidFill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A.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&gt;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B.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&lt;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C.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=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b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D.  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无法判断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3995738" y="2482850"/>
            <a:ext cx="4465637" cy="2897188"/>
            <a:chOff x="2426" y="2069"/>
            <a:chExt cx="2813" cy="1825"/>
          </a:xfrm>
        </p:grpSpPr>
        <p:grpSp>
          <p:nvGrpSpPr>
            <p:cNvPr id="47113" name="Group 5"/>
            <p:cNvGrpSpPr>
              <a:grpSpLocks/>
            </p:cNvGrpSpPr>
            <p:nvPr/>
          </p:nvGrpSpPr>
          <p:grpSpPr bwMode="auto">
            <a:xfrm>
              <a:off x="3016" y="2160"/>
              <a:ext cx="408" cy="1733"/>
              <a:chOff x="768" y="1008"/>
              <a:chExt cx="576" cy="2647"/>
            </a:xfrm>
          </p:grpSpPr>
          <p:grpSp>
            <p:nvGrpSpPr>
              <p:cNvPr id="47124" name="Group 6"/>
              <p:cNvGrpSpPr>
                <a:grpSpLocks/>
              </p:cNvGrpSpPr>
              <p:nvPr/>
            </p:nvGrpSpPr>
            <p:grpSpPr bwMode="auto">
              <a:xfrm>
                <a:off x="768" y="1632"/>
                <a:ext cx="576" cy="2023"/>
                <a:chOff x="336" y="399"/>
                <a:chExt cx="672" cy="2743"/>
              </a:xfrm>
            </p:grpSpPr>
            <p:sp>
              <p:nvSpPr>
                <p:cNvPr id="47126" name="Freeform 7"/>
                <p:cNvSpPr>
                  <a:spLocks/>
                </p:cNvSpPr>
                <p:nvPr/>
              </p:nvSpPr>
              <p:spPr bwMode="auto">
                <a:xfrm>
                  <a:off x="336" y="2902"/>
                  <a:ext cx="672" cy="240"/>
                </a:xfrm>
                <a:custGeom>
                  <a:avLst/>
                  <a:gdLst>
                    <a:gd name="T0" fmla="*/ 0 w 672"/>
                    <a:gd name="T1" fmla="*/ 0 h 192"/>
                    <a:gd name="T2" fmla="*/ 144 w 672"/>
                    <a:gd name="T3" fmla="*/ 180 h 192"/>
                    <a:gd name="T4" fmla="*/ 336 w 672"/>
                    <a:gd name="T5" fmla="*/ 240 h 192"/>
                    <a:gd name="T6" fmla="*/ 528 w 672"/>
                    <a:gd name="T7" fmla="*/ 180 h 192"/>
                    <a:gd name="T8" fmla="*/ 672 w 67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2"/>
                    <a:gd name="T16" fmla="*/ 0 h 192"/>
                    <a:gd name="T17" fmla="*/ 672 w 67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2" h="192">
                      <a:moveTo>
                        <a:pt x="0" y="0"/>
                      </a:moveTo>
                      <a:cubicBezTo>
                        <a:pt x="44" y="56"/>
                        <a:pt x="88" y="112"/>
                        <a:pt x="144" y="144"/>
                      </a:cubicBezTo>
                      <a:cubicBezTo>
                        <a:pt x="200" y="176"/>
                        <a:pt x="272" y="192"/>
                        <a:pt x="336" y="192"/>
                      </a:cubicBezTo>
                      <a:cubicBezTo>
                        <a:pt x="400" y="192"/>
                        <a:pt x="472" y="176"/>
                        <a:pt x="528" y="144"/>
                      </a:cubicBezTo>
                      <a:cubicBezTo>
                        <a:pt x="584" y="112"/>
                        <a:pt x="628" y="56"/>
                        <a:pt x="672" y="0"/>
                      </a:cubicBez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127" name="Freeform 8"/>
                <p:cNvSpPr>
                  <a:spLocks/>
                </p:cNvSpPr>
                <p:nvPr/>
              </p:nvSpPr>
              <p:spPr bwMode="auto">
                <a:xfrm>
                  <a:off x="336" y="399"/>
                  <a:ext cx="672" cy="2496"/>
                </a:xfrm>
                <a:custGeom>
                  <a:avLst/>
                  <a:gdLst>
                    <a:gd name="T0" fmla="*/ 672 w 672"/>
                    <a:gd name="T1" fmla="*/ 2496 h 2496"/>
                    <a:gd name="T2" fmla="*/ 672 w 672"/>
                    <a:gd name="T3" fmla="*/ 0 h 2496"/>
                    <a:gd name="T4" fmla="*/ 0 w 672"/>
                    <a:gd name="T5" fmla="*/ 0 h 2496"/>
                    <a:gd name="T6" fmla="*/ 0 w 672"/>
                    <a:gd name="T7" fmla="*/ 2496 h 24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2496"/>
                    <a:gd name="T14" fmla="*/ 672 w 672"/>
                    <a:gd name="T15" fmla="*/ 2496 h 24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2496">
                      <a:moveTo>
                        <a:pt x="672" y="2496"/>
                      </a:moveTo>
                      <a:lnTo>
                        <a:pt x="672" y="0"/>
                      </a:lnTo>
                      <a:lnTo>
                        <a:pt x="0" y="0"/>
                      </a:lnTo>
                      <a:lnTo>
                        <a:pt x="0" y="2496"/>
                      </a:ln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7125" name="Rectangle 9"/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576" cy="6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 flipH="1">
              <a:off x="2478" y="2568"/>
              <a:ext cx="276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2526" y="3884"/>
              <a:ext cx="27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2766" y="2568"/>
              <a:ext cx="0" cy="13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2426" y="297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altLang="en-US" sz="4000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endParaRPr kumimoji="1" lang="en-US" altLang="zh-CN" sz="4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47118" name="Group 14"/>
            <p:cNvGrpSpPr>
              <a:grpSpLocks/>
            </p:cNvGrpSpPr>
            <p:nvPr/>
          </p:nvGrpSpPr>
          <p:grpSpPr bwMode="auto">
            <a:xfrm>
              <a:off x="3606" y="2069"/>
              <a:ext cx="1496" cy="1825"/>
              <a:chOff x="3334" y="2069"/>
              <a:chExt cx="1496" cy="1825"/>
            </a:xfrm>
          </p:grpSpPr>
          <p:sp>
            <p:nvSpPr>
              <p:cNvPr id="47119" name="Freeform 15"/>
              <p:cNvSpPr>
                <a:spLocks/>
              </p:cNvSpPr>
              <p:nvPr/>
            </p:nvSpPr>
            <p:spPr bwMode="auto">
              <a:xfrm rot="2508154">
                <a:off x="3334" y="3748"/>
                <a:ext cx="409" cy="85"/>
              </a:xfrm>
              <a:custGeom>
                <a:avLst/>
                <a:gdLst>
                  <a:gd name="T0" fmla="*/ 0 w 672"/>
                  <a:gd name="T1" fmla="*/ 0 h 192"/>
                  <a:gd name="T2" fmla="*/ 88 w 672"/>
                  <a:gd name="T3" fmla="*/ 64 h 192"/>
                  <a:gd name="T4" fmla="*/ 205 w 672"/>
                  <a:gd name="T5" fmla="*/ 85 h 192"/>
                  <a:gd name="T6" fmla="*/ 321 w 672"/>
                  <a:gd name="T7" fmla="*/ 64 h 192"/>
                  <a:gd name="T8" fmla="*/ 409 w 67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192"/>
                  <a:gd name="T17" fmla="*/ 672 w 67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192">
                    <a:moveTo>
                      <a:pt x="0" y="0"/>
                    </a:moveTo>
                    <a:cubicBezTo>
                      <a:pt x="44" y="56"/>
                      <a:pt x="88" y="112"/>
                      <a:pt x="144" y="144"/>
                    </a:cubicBezTo>
                    <a:cubicBezTo>
                      <a:pt x="200" y="176"/>
                      <a:pt x="272" y="192"/>
                      <a:pt x="336" y="192"/>
                    </a:cubicBezTo>
                    <a:cubicBezTo>
                      <a:pt x="400" y="192"/>
                      <a:pt x="472" y="176"/>
                      <a:pt x="528" y="144"/>
                    </a:cubicBezTo>
                    <a:cubicBezTo>
                      <a:pt x="584" y="112"/>
                      <a:pt x="628" y="56"/>
                      <a:pt x="672" y="0"/>
                    </a:cubicBez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0" name="Line 16"/>
              <p:cNvSpPr>
                <a:spLocks noChangeShapeType="1"/>
              </p:cNvSpPr>
              <p:nvPr/>
            </p:nvSpPr>
            <p:spPr bwMode="auto">
              <a:xfrm flipH="1">
                <a:off x="3999" y="2528"/>
                <a:ext cx="15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1" name="Freeform 17"/>
              <p:cNvSpPr>
                <a:spLocks/>
              </p:cNvSpPr>
              <p:nvPr/>
            </p:nvSpPr>
            <p:spPr bwMode="auto">
              <a:xfrm>
                <a:off x="3411" y="2568"/>
                <a:ext cx="1238" cy="1326"/>
              </a:xfrm>
              <a:custGeom>
                <a:avLst/>
                <a:gdLst>
                  <a:gd name="T0" fmla="*/ 301 w 1776"/>
                  <a:gd name="T1" fmla="*/ 1326 h 1584"/>
                  <a:gd name="T2" fmla="*/ 1238 w 1776"/>
                  <a:gd name="T3" fmla="*/ 0 h 1584"/>
                  <a:gd name="T4" fmla="*/ 703 w 1776"/>
                  <a:gd name="T5" fmla="*/ 0 h 1584"/>
                  <a:gd name="T6" fmla="*/ 0 w 1776"/>
                  <a:gd name="T7" fmla="*/ 1045 h 15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1584"/>
                  <a:gd name="T14" fmla="*/ 1776 w 1776"/>
                  <a:gd name="T15" fmla="*/ 1584 h 15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1584">
                    <a:moveTo>
                      <a:pt x="432" y="1584"/>
                    </a:moveTo>
                    <a:lnTo>
                      <a:pt x="1776" y="0"/>
                    </a:lnTo>
                    <a:lnTo>
                      <a:pt x="1008" y="0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2" name="Freeform 18"/>
              <p:cNvSpPr>
                <a:spLocks/>
              </p:cNvSpPr>
              <p:nvPr/>
            </p:nvSpPr>
            <p:spPr bwMode="auto">
              <a:xfrm rot="-263923">
                <a:off x="4104" y="2069"/>
                <a:ext cx="726" cy="519"/>
              </a:xfrm>
              <a:custGeom>
                <a:avLst/>
                <a:gdLst>
                  <a:gd name="T0" fmla="*/ 0 w 1008"/>
                  <a:gd name="T1" fmla="*/ 484 h 720"/>
                  <a:gd name="T2" fmla="*/ 415 w 1008"/>
                  <a:gd name="T3" fmla="*/ 0 h 720"/>
                  <a:gd name="T4" fmla="*/ 726 w 1008"/>
                  <a:gd name="T5" fmla="*/ 277 h 720"/>
                  <a:gd name="T6" fmla="*/ 519 w 1008"/>
                  <a:gd name="T7" fmla="*/ 519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720"/>
                  <a:gd name="T14" fmla="*/ 1008 w 1008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720">
                    <a:moveTo>
                      <a:pt x="0" y="672"/>
                    </a:moveTo>
                    <a:lnTo>
                      <a:pt x="576" y="0"/>
                    </a:lnTo>
                    <a:lnTo>
                      <a:pt x="1008" y="384"/>
                    </a:lnTo>
                    <a:lnTo>
                      <a:pt x="720" y="72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123" name="Line 19"/>
              <p:cNvSpPr>
                <a:spLocks noChangeShapeType="1"/>
              </p:cNvSpPr>
              <p:nvPr/>
            </p:nvSpPr>
            <p:spPr bwMode="auto">
              <a:xfrm>
                <a:off x="4120" y="2568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4932363" y="53800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甲</a:t>
            </a:r>
          </a:p>
        </p:txBody>
      </p:sp>
      <p:sp>
        <p:nvSpPr>
          <p:cNvPr id="47109" name="Text Box 21"/>
          <p:cNvSpPr txBox="1">
            <a:spLocks noChangeArrowheads="1"/>
          </p:cNvSpPr>
          <p:nvPr/>
        </p:nvSpPr>
        <p:spPr bwMode="auto">
          <a:xfrm>
            <a:off x="6300788" y="53546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乙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745038" y="1681163"/>
            <a:ext cx="433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8935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88963" y="6032500"/>
            <a:ext cx="83058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一定时，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成正比。</a:t>
            </a:r>
          </a:p>
        </p:txBody>
      </p:sp>
      <p:sp>
        <p:nvSpPr>
          <p:cNvPr id="4711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34" grpId="0"/>
      <p:bldP spid="3893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825500" y="2414588"/>
            <a:ext cx="2087563" cy="6477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0" name="Rectangle 3"/>
          <p:cNvSpPr>
            <a:spLocks noGrp="1"/>
          </p:cNvSpPr>
          <p:nvPr>
            <p:ph type="title"/>
          </p:nvPr>
        </p:nvSpPr>
        <p:spPr>
          <a:xfrm>
            <a:off x="739775" y="258763"/>
            <a:ext cx="8229600" cy="6103937"/>
          </a:xfrm>
        </p:spPr>
        <p:txBody>
          <a:bodyPr/>
          <a:lstStyle/>
          <a:p>
            <a:r>
              <a:rPr lang="zh-CN" altLang="en-US" sz="2400" b="1" smtClean="0">
                <a:solidFill>
                  <a:srgbClr val="FF0000"/>
                </a:solidFill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</a:rPr>
              <a:t>如图所示，两支相同的试管，内盛等质量的液体。甲管竖直放置，乙管倾斜放置，两管液面相平，比较两管中的液体对管底压强的大小可得（       ）</a:t>
            </a:r>
            <a:br>
              <a:rPr lang="zh-CN" altLang="en-US" sz="2400" b="1" smtClean="0">
                <a:solidFill>
                  <a:srgbClr val="0000FF"/>
                </a:solidFill>
              </a:rPr>
            </a:br>
            <a:r>
              <a:rPr lang="zh-CN" altLang="en-US" sz="2400" b="1" smtClean="0">
                <a:solidFill>
                  <a:srgbClr val="0000FF"/>
                </a:solidFill>
              </a:rPr>
              <a:t> </a:t>
            </a: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A.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&gt;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B.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&lt;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C. 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甲 </a:t>
            </a:r>
            <a:r>
              <a:rPr lang="en-US" altLang="zh-CN" sz="1800" b="1" smtClean="0">
                <a:solidFill>
                  <a:srgbClr val="FF0000"/>
                </a:solidFill>
                <a:latin typeface="宋体" charset="-122"/>
              </a:rPr>
              <a:t>= </a:t>
            </a:r>
            <a:r>
              <a:rPr lang="en-US" altLang="zh-CN" sz="28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  <a:t>乙</a:t>
            </a:r>
            <a:br>
              <a:rPr lang="zh-CN" altLang="en-US" sz="18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8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800" b="1" smtClean="0">
                <a:solidFill>
                  <a:srgbClr val="0000FF"/>
                </a:solidFill>
                <a:latin typeface="宋体" charset="-122"/>
              </a:rPr>
              <a:t>D.  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无法判断</a:t>
            </a:r>
          </a:p>
        </p:txBody>
      </p:sp>
      <p:grpSp>
        <p:nvGrpSpPr>
          <p:cNvPr id="48131" name="Group 4"/>
          <p:cNvGrpSpPr>
            <a:grpSpLocks/>
          </p:cNvGrpSpPr>
          <p:nvPr/>
        </p:nvGrpSpPr>
        <p:grpSpPr bwMode="auto">
          <a:xfrm>
            <a:off x="3995738" y="2549525"/>
            <a:ext cx="4465637" cy="2897188"/>
            <a:chOff x="2426" y="2069"/>
            <a:chExt cx="2813" cy="1825"/>
          </a:xfrm>
        </p:grpSpPr>
        <p:grpSp>
          <p:nvGrpSpPr>
            <p:cNvPr id="48137" name="Group 5"/>
            <p:cNvGrpSpPr>
              <a:grpSpLocks/>
            </p:cNvGrpSpPr>
            <p:nvPr/>
          </p:nvGrpSpPr>
          <p:grpSpPr bwMode="auto">
            <a:xfrm>
              <a:off x="3016" y="2160"/>
              <a:ext cx="408" cy="1733"/>
              <a:chOff x="768" y="1008"/>
              <a:chExt cx="576" cy="2647"/>
            </a:xfrm>
          </p:grpSpPr>
          <p:grpSp>
            <p:nvGrpSpPr>
              <p:cNvPr id="48148" name="Group 6"/>
              <p:cNvGrpSpPr>
                <a:grpSpLocks/>
              </p:cNvGrpSpPr>
              <p:nvPr/>
            </p:nvGrpSpPr>
            <p:grpSpPr bwMode="auto">
              <a:xfrm>
                <a:off x="768" y="1632"/>
                <a:ext cx="576" cy="2023"/>
                <a:chOff x="336" y="399"/>
                <a:chExt cx="672" cy="2743"/>
              </a:xfrm>
            </p:grpSpPr>
            <p:sp>
              <p:nvSpPr>
                <p:cNvPr id="48150" name="Freeform 7"/>
                <p:cNvSpPr>
                  <a:spLocks/>
                </p:cNvSpPr>
                <p:nvPr/>
              </p:nvSpPr>
              <p:spPr bwMode="auto">
                <a:xfrm>
                  <a:off x="336" y="2902"/>
                  <a:ext cx="672" cy="240"/>
                </a:xfrm>
                <a:custGeom>
                  <a:avLst/>
                  <a:gdLst>
                    <a:gd name="T0" fmla="*/ 0 w 672"/>
                    <a:gd name="T1" fmla="*/ 0 h 192"/>
                    <a:gd name="T2" fmla="*/ 144 w 672"/>
                    <a:gd name="T3" fmla="*/ 180 h 192"/>
                    <a:gd name="T4" fmla="*/ 336 w 672"/>
                    <a:gd name="T5" fmla="*/ 240 h 192"/>
                    <a:gd name="T6" fmla="*/ 528 w 672"/>
                    <a:gd name="T7" fmla="*/ 180 h 192"/>
                    <a:gd name="T8" fmla="*/ 672 w 67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2"/>
                    <a:gd name="T16" fmla="*/ 0 h 192"/>
                    <a:gd name="T17" fmla="*/ 672 w 67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2" h="192">
                      <a:moveTo>
                        <a:pt x="0" y="0"/>
                      </a:moveTo>
                      <a:cubicBezTo>
                        <a:pt x="44" y="56"/>
                        <a:pt x="88" y="112"/>
                        <a:pt x="144" y="144"/>
                      </a:cubicBezTo>
                      <a:cubicBezTo>
                        <a:pt x="200" y="176"/>
                        <a:pt x="272" y="192"/>
                        <a:pt x="336" y="192"/>
                      </a:cubicBezTo>
                      <a:cubicBezTo>
                        <a:pt x="400" y="192"/>
                        <a:pt x="472" y="176"/>
                        <a:pt x="528" y="144"/>
                      </a:cubicBezTo>
                      <a:cubicBezTo>
                        <a:pt x="584" y="112"/>
                        <a:pt x="628" y="56"/>
                        <a:pt x="672" y="0"/>
                      </a:cubicBez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151" name="Freeform 8"/>
                <p:cNvSpPr>
                  <a:spLocks/>
                </p:cNvSpPr>
                <p:nvPr/>
              </p:nvSpPr>
              <p:spPr bwMode="auto">
                <a:xfrm>
                  <a:off x="336" y="399"/>
                  <a:ext cx="672" cy="2496"/>
                </a:xfrm>
                <a:custGeom>
                  <a:avLst/>
                  <a:gdLst>
                    <a:gd name="T0" fmla="*/ 672 w 672"/>
                    <a:gd name="T1" fmla="*/ 2496 h 2496"/>
                    <a:gd name="T2" fmla="*/ 672 w 672"/>
                    <a:gd name="T3" fmla="*/ 0 h 2496"/>
                    <a:gd name="T4" fmla="*/ 0 w 672"/>
                    <a:gd name="T5" fmla="*/ 0 h 2496"/>
                    <a:gd name="T6" fmla="*/ 0 w 672"/>
                    <a:gd name="T7" fmla="*/ 2496 h 24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2496"/>
                    <a:gd name="T14" fmla="*/ 672 w 672"/>
                    <a:gd name="T15" fmla="*/ 2496 h 24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2496">
                      <a:moveTo>
                        <a:pt x="672" y="2496"/>
                      </a:moveTo>
                      <a:lnTo>
                        <a:pt x="672" y="0"/>
                      </a:lnTo>
                      <a:lnTo>
                        <a:pt x="0" y="0"/>
                      </a:lnTo>
                      <a:lnTo>
                        <a:pt x="0" y="2496"/>
                      </a:ln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8149" name="Rectangle 9"/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576" cy="6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>
              <a:off x="2478" y="2568"/>
              <a:ext cx="276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2526" y="3884"/>
              <a:ext cx="27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2766" y="2568"/>
              <a:ext cx="0" cy="13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426" y="2974"/>
              <a:ext cx="2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1" lang="en-US" altLang="en-US" sz="4000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endParaRPr kumimoji="1" lang="en-US" altLang="zh-CN" sz="4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48142" name="Group 14"/>
            <p:cNvGrpSpPr>
              <a:grpSpLocks/>
            </p:cNvGrpSpPr>
            <p:nvPr/>
          </p:nvGrpSpPr>
          <p:grpSpPr bwMode="auto">
            <a:xfrm>
              <a:off x="3606" y="2069"/>
              <a:ext cx="1496" cy="1825"/>
              <a:chOff x="3334" y="2069"/>
              <a:chExt cx="1496" cy="1825"/>
            </a:xfrm>
          </p:grpSpPr>
          <p:sp>
            <p:nvSpPr>
              <p:cNvPr id="48143" name="Freeform 15"/>
              <p:cNvSpPr>
                <a:spLocks/>
              </p:cNvSpPr>
              <p:nvPr/>
            </p:nvSpPr>
            <p:spPr bwMode="auto">
              <a:xfrm rot="2508154">
                <a:off x="3334" y="3748"/>
                <a:ext cx="409" cy="85"/>
              </a:xfrm>
              <a:custGeom>
                <a:avLst/>
                <a:gdLst>
                  <a:gd name="T0" fmla="*/ 0 w 672"/>
                  <a:gd name="T1" fmla="*/ 0 h 192"/>
                  <a:gd name="T2" fmla="*/ 88 w 672"/>
                  <a:gd name="T3" fmla="*/ 64 h 192"/>
                  <a:gd name="T4" fmla="*/ 205 w 672"/>
                  <a:gd name="T5" fmla="*/ 85 h 192"/>
                  <a:gd name="T6" fmla="*/ 321 w 672"/>
                  <a:gd name="T7" fmla="*/ 64 h 192"/>
                  <a:gd name="T8" fmla="*/ 409 w 672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192"/>
                  <a:gd name="T17" fmla="*/ 672 w 672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192">
                    <a:moveTo>
                      <a:pt x="0" y="0"/>
                    </a:moveTo>
                    <a:cubicBezTo>
                      <a:pt x="44" y="56"/>
                      <a:pt x="88" y="112"/>
                      <a:pt x="144" y="144"/>
                    </a:cubicBezTo>
                    <a:cubicBezTo>
                      <a:pt x="200" y="176"/>
                      <a:pt x="272" y="192"/>
                      <a:pt x="336" y="192"/>
                    </a:cubicBezTo>
                    <a:cubicBezTo>
                      <a:pt x="400" y="192"/>
                      <a:pt x="472" y="176"/>
                      <a:pt x="528" y="144"/>
                    </a:cubicBezTo>
                    <a:cubicBezTo>
                      <a:pt x="584" y="112"/>
                      <a:pt x="628" y="56"/>
                      <a:pt x="672" y="0"/>
                    </a:cubicBez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44" name="Line 16"/>
              <p:cNvSpPr>
                <a:spLocks noChangeShapeType="1"/>
              </p:cNvSpPr>
              <p:nvPr/>
            </p:nvSpPr>
            <p:spPr bwMode="auto">
              <a:xfrm flipH="1">
                <a:off x="3999" y="2528"/>
                <a:ext cx="15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45" name="Freeform 17"/>
              <p:cNvSpPr>
                <a:spLocks/>
              </p:cNvSpPr>
              <p:nvPr/>
            </p:nvSpPr>
            <p:spPr bwMode="auto">
              <a:xfrm>
                <a:off x="3411" y="2568"/>
                <a:ext cx="1238" cy="1326"/>
              </a:xfrm>
              <a:custGeom>
                <a:avLst/>
                <a:gdLst>
                  <a:gd name="T0" fmla="*/ 301 w 1776"/>
                  <a:gd name="T1" fmla="*/ 1326 h 1584"/>
                  <a:gd name="T2" fmla="*/ 1238 w 1776"/>
                  <a:gd name="T3" fmla="*/ 0 h 1584"/>
                  <a:gd name="T4" fmla="*/ 703 w 1776"/>
                  <a:gd name="T5" fmla="*/ 0 h 1584"/>
                  <a:gd name="T6" fmla="*/ 0 w 1776"/>
                  <a:gd name="T7" fmla="*/ 1045 h 15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1584"/>
                  <a:gd name="T14" fmla="*/ 1776 w 1776"/>
                  <a:gd name="T15" fmla="*/ 1584 h 15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1584">
                    <a:moveTo>
                      <a:pt x="432" y="1584"/>
                    </a:moveTo>
                    <a:lnTo>
                      <a:pt x="1776" y="0"/>
                    </a:lnTo>
                    <a:lnTo>
                      <a:pt x="1008" y="0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E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46" name="Freeform 18"/>
              <p:cNvSpPr>
                <a:spLocks/>
              </p:cNvSpPr>
              <p:nvPr/>
            </p:nvSpPr>
            <p:spPr bwMode="auto">
              <a:xfrm rot="-263923">
                <a:off x="4104" y="2069"/>
                <a:ext cx="726" cy="519"/>
              </a:xfrm>
              <a:custGeom>
                <a:avLst/>
                <a:gdLst>
                  <a:gd name="T0" fmla="*/ 0 w 1008"/>
                  <a:gd name="T1" fmla="*/ 484 h 720"/>
                  <a:gd name="T2" fmla="*/ 415 w 1008"/>
                  <a:gd name="T3" fmla="*/ 0 h 720"/>
                  <a:gd name="T4" fmla="*/ 726 w 1008"/>
                  <a:gd name="T5" fmla="*/ 277 h 720"/>
                  <a:gd name="T6" fmla="*/ 519 w 1008"/>
                  <a:gd name="T7" fmla="*/ 519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720"/>
                  <a:gd name="T14" fmla="*/ 1008 w 1008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720">
                    <a:moveTo>
                      <a:pt x="0" y="672"/>
                    </a:moveTo>
                    <a:lnTo>
                      <a:pt x="576" y="0"/>
                    </a:lnTo>
                    <a:lnTo>
                      <a:pt x="1008" y="384"/>
                    </a:lnTo>
                    <a:lnTo>
                      <a:pt x="720" y="720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>
                <a:off x="4120" y="2568"/>
                <a:ext cx="4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8132" name="Text Box 20"/>
          <p:cNvSpPr txBox="1">
            <a:spLocks noChangeArrowheads="1"/>
          </p:cNvSpPr>
          <p:nvPr/>
        </p:nvSpPr>
        <p:spPr bwMode="auto">
          <a:xfrm>
            <a:off x="5003800" y="55022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甲</a:t>
            </a:r>
          </a:p>
        </p:txBody>
      </p:sp>
      <p:sp>
        <p:nvSpPr>
          <p:cNvPr id="48133" name="Text Box 21"/>
          <p:cNvSpPr txBox="1">
            <a:spLocks noChangeArrowheads="1"/>
          </p:cNvSpPr>
          <p:nvPr/>
        </p:nvSpPr>
        <p:spPr bwMode="auto">
          <a:xfrm>
            <a:off x="6156325" y="54768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乙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4910138" y="20970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959" name="Text Box 2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1338" y="6045200"/>
            <a:ext cx="83058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 一定时，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成正比。</a:t>
            </a:r>
          </a:p>
        </p:txBody>
      </p:sp>
      <p:sp>
        <p:nvSpPr>
          <p:cNvPr id="48136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58" grpId="0"/>
      <p:bldP spid="3995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852488" y="623888"/>
            <a:ext cx="7886700" cy="1325562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★总结</a:t>
            </a:r>
            <a:r>
              <a:rPr lang="en-US" altLang="zh-CN" b="1" smtClean="0">
                <a:solidFill>
                  <a:srgbClr val="FF0000"/>
                </a:solidFill>
              </a:rPr>
              <a:t>1</a:t>
            </a:r>
            <a:r>
              <a:rPr lang="zh-CN" altLang="en-US" b="1" smtClean="0">
                <a:solidFill>
                  <a:srgbClr val="FF0000"/>
                </a:solidFill>
              </a:rPr>
              <a:t>：</a:t>
            </a:r>
            <a:r>
              <a:rPr lang="zh-CN" altLang="en-US" smtClean="0"/>
              <a:t>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39738" y="1501775"/>
            <a:ext cx="9144000" cy="3600450"/>
          </a:xfrm>
        </p:spPr>
        <p:txBody>
          <a:bodyPr/>
          <a:lstStyle/>
          <a:p>
            <a:pPr>
              <a:buFont typeface="Arial" charset="0"/>
              <a:buNone/>
            </a:pPr>
            <a:endParaRPr lang="zh-CN" altLang="en-US" b="1" smtClean="0">
              <a:solidFill>
                <a:srgbClr val="0000FF"/>
              </a:solidFill>
            </a:endParaRPr>
          </a:p>
          <a:p>
            <a:r>
              <a:rPr lang="zh-CN" altLang="en-US" sz="2700" b="1" smtClean="0">
                <a:solidFill>
                  <a:srgbClr val="0000FF"/>
                </a:solidFill>
              </a:rPr>
              <a:t>液体压强只与</a:t>
            </a:r>
            <a:r>
              <a:rPr lang="zh-CN" altLang="en-US" sz="2700" b="1" smtClean="0">
                <a:solidFill>
                  <a:srgbClr val="FF0000"/>
                </a:solidFill>
              </a:rPr>
              <a:t>液体密度</a:t>
            </a:r>
            <a:r>
              <a:rPr lang="zh-CN" altLang="en-US" sz="2700" b="1" smtClean="0">
                <a:solidFill>
                  <a:srgbClr val="0000FF"/>
                </a:solidFill>
              </a:rPr>
              <a:t>和物体所处</a:t>
            </a:r>
            <a:r>
              <a:rPr lang="zh-CN" altLang="en-US" sz="2700" b="1" smtClean="0">
                <a:solidFill>
                  <a:srgbClr val="FF0000"/>
                </a:solidFill>
              </a:rPr>
              <a:t>深度</a:t>
            </a:r>
            <a:r>
              <a:rPr lang="zh-CN" altLang="en-US" sz="2700" b="1" smtClean="0">
                <a:solidFill>
                  <a:srgbClr val="0000FF"/>
                </a:solidFill>
              </a:rPr>
              <a:t>有关。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04825" y="3187700"/>
            <a:ext cx="2087563" cy="6477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78" name="Rectangle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4303713"/>
          </a:xfrm>
        </p:spPr>
        <p:txBody>
          <a:bodyPr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5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>如图所示，有两个粗细相同的玻璃管，分别装有体积相等的不同液体，它们对管底产生的压强相等，则（    ）</a:t>
            </a:r>
            <a:b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A. 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甲 </a:t>
            </a:r>
            <a:r>
              <a:rPr lang="en-US" altLang="zh-CN" sz="1600" b="1" smtClean="0">
                <a:solidFill>
                  <a:srgbClr val="FF0000"/>
                </a:solidFill>
              </a:rPr>
              <a:t>=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乙  </a:t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zh-CN" altLang="en-US" sz="1600" b="1" smtClean="0">
                <a:solidFill>
                  <a:srgbClr val="FF0000"/>
                </a:solidFill>
              </a:rPr>
              <a:t>     </a:t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en-US" altLang="zh-CN" sz="2400" b="1" smtClean="0">
                <a:solidFill>
                  <a:srgbClr val="0000FF"/>
                </a:solidFill>
              </a:rPr>
              <a:t>B</a:t>
            </a:r>
            <a:r>
              <a:rPr lang="en-US" altLang="zh-CN" sz="1600" b="1" smtClean="0">
                <a:solidFill>
                  <a:srgbClr val="0000FF"/>
                </a:solidFill>
              </a:rPr>
              <a:t> .</a:t>
            </a:r>
            <a:r>
              <a:rPr lang="en-US" altLang="zh-CN" sz="1600" b="1" smtClean="0"/>
              <a:t> 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甲 </a:t>
            </a:r>
            <a:r>
              <a:rPr lang="en-US" altLang="zh-CN" sz="1600" b="1" smtClean="0">
                <a:solidFill>
                  <a:srgbClr val="FF0000"/>
                </a:solidFill>
              </a:rPr>
              <a:t>&gt;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乙 </a:t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zh-CN" altLang="en-US" sz="1600" b="1" smtClean="0">
                <a:solidFill>
                  <a:srgbClr val="FF0000"/>
                </a:solidFill>
              </a:rPr>
              <a:t/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en-US" altLang="zh-CN" sz="2400" b="1" smtClean="0">
                <a:solidFill>
                  <a:srgbClr val="0000FF"/>
                </a:solidFill>
              </a:rPr>
              <a:t>C.  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甲 </a:t>
            </a:r>
            <a:r>
              <a:rPr lang="en-US" altLang="zh-CN" sz="1600" b="1" smtClean="0">
                <a:solidFill>
                  <a:srgbClr val="FF0000"/>
                </a:solidFill>
              </a:rPr>
              <a:t>&lt;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乙   </a:t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zh-CN" altLang="en-US" sz="1600" b="1" smtClean="0">
                <a:solidFill>
                  <a:srgbClr val="FF0000"/>
                </a:solidFill>
              </a:rPr>
              <a:t>  </a:t>
            </a:r>
            <a:br>
              <a:rPr lang="zh-CN" altLang="en-US" sz="1600" b="1" smtClean="0">
                <a:solidFill>
                  <a:srgbClr val="FF0000"/>
                </a:solidFill>
              </a:rPr>
            </a:br>
            <a:r>
              <a:rPr lang="en-US" altLang="zh-CN" sz="2400" b="1" smtClean="0">
                <a:solidFill>
                  <a:srgbClr val="0000FF"/>
                </a:solidFill>
              </a:rPr>
              <a:t>D</a:t>
            </a:r>
            <a:r>
              <a:rPr lang="en-US" altLang="zh-CN" sz="2800" b="1" smtClean="0">
                <a:solidFill>
                  <a:srgbClr val="0000FF"/>
                </a:solidFill>
              </a:rPr>
              <a:t>.  </a:t>
            </a:r>
            <a:r>
              <a:rPr lang="zh-CN" altLang="en-US" sz="2400" b="1" smtClean="0">
                <a:solidFill>
                  <a:srgbClr val="FF0000"/>
                </a:solidFill>
              </a:rPr>
              <a:t>无法判断</a:t>
            </a:r>
          </a:p>
        </p:txBody>
      </p:sp>
      <p:grpSp>
        <p:nvGrpSpPr>
          <p:cNvPr id="50179" name="Group 4"/>
          <p:cNvGrpSpPr>
            <a:grpSpLocks/>
          </p:cNvGrpSpPr>
          <p:nvPr/>
        </p:nvGrpSpPr>
        <p:grpSpPr bwMode="auto">
          <a:xfrm>
            <a:off x="3956050" y="2157413"/>
            <a:ext cx="1755775" cy="2751137"/>
            <a:chOff x="1819" y="2160"/>
            <a:chExt cx="1106" cy="1733"/>
          </a:xfrm>
        </p:grpSpPr>
        <p:grpSp>
          <p:nvGrpSpPr>
            <p:cNvPr id="50199" name="Group 5"/>
            <p:cNvGrpSpPr>
              <a:grpSpLocks/>
            </p:cNvGrpSpPr>
            <p:nvPr/>
          </p:nvGrpSpPr>
          <p:grpSpPr bwMode="auto">
            <a:xfrm>
              <a:off x="2517" y="2160"/>
              <a:ext cx="408" cy="1733"/>
              <a:chOff x="768" y="1008"/>
              <a:chExt cx="576" cy="2647"/>
            </a:xfrm>
          </p:grpSpPr>
          <p:grpSp>
            <p:nvGrpSpPr>
              <p:cNvPr id="50205" name="Group 6"/>
              <p:cNvGrpSpPr>
                <a:grpSpLocks/>
              </p:cNvGrpSpPr>
              <p:nvPr/>
            </p:nvGrpSpPr>
            <p:grpSpPr bwMode="auto">
              <a:xfrm>
                <a:off x="768" y="1632"/>
                <a:ext cx="576" cy="2023"/>
                <a:chOff x="336" y="399"/>
                <a:chExt cx="672" cy="2743"/>
              </a:xfrm>
            </p:grpSpPr>
            <p:sp>
              <p:nvSpPr>
                <p:cNvPr id="50207" name="Freeform 7"/>
                <p:cNvSpPr>
                  <a:spLocks/>
                </p:cNvSpPr>
                <p:nvPr/>
              </p:nvSpPr>
              <p:spPr bwMode="auto">
                <a:xfrm>
                  <a:off x="336" y="2902"/>
                  <a:ext cx="672" cy="240"/>
                </a:xfrm>
                <a:custGeom>
                  <a:avLst/>
                  <a:gdLst>
                    <a:gd name="T0" fmla="*/ 0 w 672"/>
                    <a:gd name="T1" fmla="*/ 0 h 192"/>
                    <a:gd name="T2" fmla="*/ 144 w 672"/>
                    <a:gd name="T3" fmla="*/ 180 h 192"/>
                    <a:gd name="T4" fmla="*/ 336 w 672"/>
                    <a:gd name="T5" fmla="*/ 240 h 192"/>
                    <a:gd name="T6" fmla="*/ 528 w 672"/>
                    <a:gd name="T7" fmla="*/ 180 h 192"/>
                    <a:gd name="T8" fmla="*/ 672 w 67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2"/>
                    <a:gd name="T16" fmla="*/ 0 h 192"/>
                    <a:gd name="T17" fmla="*/ 672 w 67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2" h="192">
                      <a:moveTo>
                        <a:pt x="0" y="0"/>
                      </a:moveTo>
                      <a:cubicBezTo>
                        <a:pt x="44" y="56"/>
                        <a:pt x="88" y="112"/>
                        <a:pt x="144" y="144"/>
                      </a:cubicBezTo>
                      <a:cubicBezTo>
                        <a:pt x="200" y="176"/>
                        <a:pt x="272" y="192"/>
                        <a:pt x="336" y="192"/>
                      </a:cubicBezTo>
                      <a:cubicBezTo>
                        <a:pt x="400" y="192"/>
                        <a:pt x="472" y="176"/>
                        <a:pt x="528" y="144"/>
                      </a:cubicBezTo>
                      <a:cubicBezTo>
                        <a:pt x="584" y="112"/>
                        <a:pt x="628" y="56"/>
                        <a:pt x="672" y="0"/>
                      </a:cubicBez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208" name="Freeform 8"/>
                <p:cNvSpPr>
                  <a:spLocks/>
                </p:cNvSpPr>
                <p:nvPr/>
              </p:nvSpPr>
              <p:spPr bwMode="auto">
                <a:xfrm>
                  <a:off x="336" y="399"/>
                  <a:ext cx="672" cy="2496"/>
                </a:xfrm>
                <a:custGeom>
                  <a:avLst/>
                  <a:gdLst>
                    <a:gd name="T0" fmla="*/ 672 w 672"/>
                    <a:gd name="T1" fmla="*/ 2496 h 2496"/>
                    <a:gd name="T2" fmla="*/ 672 w 672"/>
                    <a:gd name="T3" fmla="*/ 0 h 2496"/>
                    <a:gd name="T4" fmla="*/ 0 w 672"/>
                    <a:gd name="T5" fmla="*/ 0 h 2496"/>
                    <a:gd name="T6" fmla="*/ 0 w 672"/>
                    <a:gd name="T7" fmla="*/ 2496 h 24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2496"/>
                    <a:gd name="T14" fmla="*/ 672 w 672"/>
                    <a:gd name="T15" fmla="*/ 2496 h 24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2496">
                      <a:moveTo>
                        <a:pt x="672" y="2496"/>
                      </a:moveTo>
                      <a:lnTo>
                        <a:pt x="672" y="0"/>
                      </a:lnTo>
                      <a:lnTo>
                        <a:pt x="0" y="0"/>
                      </a:lnTo>
                      <a:lnTo>
                        <a:pt x="0" y="2496"/>
                      </a:ln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0206" name="Rectangle 9"/>
              <p:cNvSpPr>
                <a:spLocks noChangeArrowheads="1"/>
              </p:cNvSpPr>
              <p:nvPr/>
            </p:nvSpPr>
            <p:spPr bwMode="auto">
              <a:xfrm>
                <a:off x="768" y="1008"/>
                <a:ext cx="576" cy="6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0200" name="Group 10"/>
            <p:cNvGrpSpPr>
              <a:grpSpLocks/>
            </p:cNvGrpSpPr>
            <p:nvPr/>
          </p:nvGrpSpPr>
          <p:grpSpPr bwMode="auto">
            <a:xfrm>
              <a:off x="1819" y="2568"/>
              <a:ext cx="688" cy="1316"/>
              <a:chOff x="1520" y="1968"/>
              <a:chExt cx="688" cy="2016"/>
            </a:xfrm>
          </p:grpSpPr>
          <p:sp>
            <p:nvSpPr>
              <p:cNvPr id="50201" name="Line 11"/>
              <p:cNvSpPr>
                <a:spLocks noChangeShapeType="1"/>
              </p:cNvSpPr>
              <p:nvPr/>
            </p:nvSpPr>
            <p:spPr bwMode="auto">
              <a:xfrm flipH="1">
                <a:off x="1680" y="1968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2" name="Line 12"/>
              <p:cNvSpPr>
                <a:spLocks noChangeShapeType="1"/>
              </p:cNvSpPr>
              <p:nvPr/>
            </p:nvSpPr>
            <p:spPr bwMode="auto">
              <a:xfrm>
                <a:off x="1728" y="398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3" name="Line 13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0" cy="201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204" name="Text Box 14"/>
              <p:cNvSpPr txBox="1">
                <a:spLocks noChangeArrowheads="1"/>
              </p:cNvSpPr>
              <p:nvPr/>
            </p:nvSpPr>
            <p:spPr bwMode="auto">
              <a:xfrm>
                <a:off x="1520" y="2590"/>
                <a:ext cx="492" cy="6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1" lang="en-US" altLang="zh-CN" sz="4000">
                    <a:solidFill>
                      <a:srgbClr val="FF0000"/>
                    </a:solidFill>
                    <a:latin typeface="Times New Roman" pitchFamily="18" charset="0"/>
                  </a:rPr>
                  <a:t>h</a:t>
                </a:r>
                <a:r>
                  <a:rPr kumimoji="1" lang="en-US" altLang="zh-CN" sz="4000" baseline="-25000">
                    <a:solidFill>
                      <a:srgbClr val="FF0000"/>
                    </a:solidFill>
                    <a:latin typeface="Times New Roman" pitchFamily="18" charset="0"/>
                  </a:rPr>
                  <a:t>甲</a:t>
                </a:r>
              </a:p>
            </p:txBody>
          </p:sp>
        </p:grpSp>
      </p:grpSp>
      <p:grpSp>
        <p:nvGrpSpPr>
          <p:cNvPr id="50180" name="Group 15"/>
          <p:cNvGrpSpPr>
            <a:grpSpLocks/>
          </p:cNvGrpSpPr>
          <p:nvPr/>
        </p:nvGrpSpPr>
        <p:grpSpPr bwMode="auto">
          <a:xfrm>
            <a:off x="5711825" y="2300288"/>
            <a:ext cx="2663825" cy="2608262"/>
            <a:chOff x="3379" y="2251"/>
            <a:chExt cx="1678" cy="1643"/>
          </a:xfrm>
        </p:grpSpPr>
        <p:grpSp>
          <p:nvGrpSpPr>
            <p:cNvPr id="50186" name="Group 16"/>
            <p:cNvGrpSpPr>
              <a:grpSpLocks/>
            </p:cNvGrpSpPr>
            <p:nvPr/>
          </p:nvGrpSpPr>
          <p:grpSpPr bwMode="auto">
            <a:xfrm>
              <a:off x="3379" y="2251"/>
              <a:ext cx="1361" cy="1643"/>
              <a:chOff x="2086" y="1344"/>
              <a:chExt cx="2160" cy="2278"/>
            </a:xfrm>
          </p:grpSpPr>
          <p:grpSp>
            <p:nvGrpSpPr>
              <p:cNvPr id="50193" name="Group 17"/>
              <p:cNvGrpSpPr>
                <a:grpSpLocks/>
              </p:cNvGrpSpPr>
              <p:nvPr/>
            </p:nvGrpSpPr>
            <p:grpSpPr bwMode="auto">
              <a:xfrm>
                <a:off x="2086" y="1344"/>
                <a:ext cx="2160" cy="2278"/>
                <a:chOff x="2880" y="1344"/>
                <a:chExt cx="2160" cy="2278"/>
              </a:xfrm>
            </p:grpSpPr>
            <p:sp>
              <p:nvSpPr>
                <p:cNvPr id="50195" name="Freeform 18"/>
                <p:cNvSpPr>
                  <a:spLocks/>
                </p:cNvSpPr>
                <p:nvPr/>
              </p:nvSpPr>
              <p:spPr bwMode="auto">
                <a:xfrm rot="2345935">
                  <a:off x="2880" y="3426"/>
                  <a:ext cx="576" cy="177"/>
                </a:xfrm>
                <a:custGeom>
                  <a:avLst/>
                  <a:gdLst>
                    <a:gd name="T0" fmla="*/ 0 w 672"/>
                    <a:gd name="T1" fmla="*/ 0 h 192"/>
                    <a:gd name="T2" fmla="*/ 123 w 672"/>
                    <a:gd name="T3" fmla="*/ 133 h 192"/>
                    <a:gd name="T4" fmla="*/ 288 w 672"/>
                    <a:gd name="T5" fmla="*/ 177 h 192"/>
                    <a:gd name="T6" fmla="*/ 453 w 672"/>
                    <a:gd name="T7" fmla="*/ 133 h 192"/>
                    <a:gd name="T8" fmla="*/ 576 w 672"/>
                    <a:gd name="T9" fmla="*/ 0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2"/>
                    <a:gd name="T16" fmla="*/ 0 h 192"/>
                    <a:gd name="T17" fmla="*/ 672 w 672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2" h="192">
                      <a:moveTo>
                        <a:pt x="0" y="0"/>
                      </a:moveTo>
                      <a:cubicBezTo>
                        <a:pt x="44" y="56"/>
                        <a:pt x="88" y="112"/>
                        <a:pt x="144" y="144"/>
                      </a:cubicBezTo>
                      <a:cubicBezTo>
                        <a:pt x="200" y="176"/>
                        <a:pt x="272" y="192"/>
                        <a:pt x="336" y="192"/>
                      </a:cubicBezTo>
                      <a:cubicBezTo>
                        <a:pt x="400" y="192"/>
                        <a:pt x="472" y="176"/>
                        <a:pt x="528" y="144"/>
                      </a:cubicBezTo>
                      <a:cubicBezTo>
                        <a:pt x="584" y="112"/>
                        <a:pt x="628" y="56"/>
                        <a:pt x="672" y="0"/>
                      </a:cubicBez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19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040" y="1728"/>
                  <a:ext cx="24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197" name="Freeform 20"/>
                <p:cNvSpPr>
                  <a:spLocks/>
                </p:cNvSpPr>
                <p:nvPr/>
              </p:nvSpPr>
              <p:spPr bwMode="auto">
                <a:xfrm>
                  <a:off x="3002" y="2038"/>
                  <a:ext cx="1776" cy="1584"/>
                </a:xfrm>
                <a:custGeom>
                  <a:avLst/>
                  <a:gdLst>
                    <a:gd name="T0" fmla="*/ 432 w 1776"/>
                    <a:gd name="T1" fmla="*/ 1584 h 1584"/>
                    <a:gd name="T2" fmla="*/ 1776 w 1776"/>
                    <a:gd name="T3" fmla="*/ 0 h 1584"/>
                    <a:gd name="T4" fmla="*/ 1008 w 1776"/>
                    <a:gd name="T5" fmla="*/ 0 h 1584"/>
                    <a:gd name="T6" fmla="*/ 0 w 1776"/>
                    <a:gd name="T7" fmla="*/ 1248 h 15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76"/>
                    <a:gd name="T13" fmla="*/ 0 h 1584"/>
                    <a:gd name="T14" fmla="*/ 1776 w 1776"/>
                    <a:gd name="T15" fmla="*/ 1584 h 15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76" h="1584">
                      <a:moveTo>
                        <a:pt x="432" y="1584"/>
                      </a:moveTo>
                      <a:lnTo>
                        <a:pt x="1776" y="0"/>
                      </a:lnTo>
                      <a:lnTo>
                        <a:pt x="1008" y="0"/>
                      </a:lnTo>
                      <a:lnTo>
                        <a:pt x="0" y="1248"/>
                      </a:lnTo>
                    </a:path>
                  </a:pathLst>
                </a:custGeom>
                <a:solidFill>
                  <a:srgbClr val="CCE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198" name="Freeform 21"/>
                <p:cNvSpPr>
                  <a:spLocks/>
                </p:cNvSpPr>
                <p:nvPr/>
              </p:nvSpPr>
              <p:spPr bwMode="auto">
                <a:xfrm>
                  <a:off x="4032" y="1344"/>
                  <a:ext cx="1008" cy="720"/>
                </a:xfrm>
                <a:custGeom>
                  <a:avLst/>
                  <a:gdLst>
                    <a:gd name="T0" fmla="*/ 0 w 1008"/>
                    <a:gd name="T1" fmla="*/ 672 h 720"/>
                    <a:gd name="T2" fmla="*/ 576 w 1008"/>
                    <a:gd name="T3" fmla="*/ 0 h 720"/>
                    <a:gd name="T4" fmla="*/ 1008 w 1008"/>
                    <a:gd name="T5" fmla="*/ 384 h 720"/>
                    <a:gd name="T6" fmla="*/ 720 w 1008"/>
                    <a:gd name="T7" fmla="*/ 720 h 7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8"/>
                    <a:gd name="T13" fmla="*/ 0 h 720"/>
                    <a:gd name="T14" fmla="*/ 1008 w 1008"/>
                    <a:gd name="T15" fmla="*/ 720 h 7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8" h="720">
                      <a:moveTo>
                        <a:pt x="0" y="672"/>
                      </a:moveTo>
                      <a:lnTo>
                        <a:pt x="576" y="0"/>
                      </a:lnTo>
                      <a:lnTo>
                        <a:pt x="1008" y="384"/>
                      </a:lnTo>
                      <a:lnTo>
                        <a:pt x="720" y="720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0194" name="Line 22"/>
              <p:cNvSpPr>
                <a:spLocks noChangeShapeType="1"/>
              </p:cNvSpPr>
              <p:nvPr/>
            </p:nvSpPr>
            <p:spPr bwMode="auto">
              <a:xfrm>
                <a:off x="3216" y="203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0187" name="Group 23"/>
            <p:cNvGrpSpPr>
              <a:grpSpLocks/>
            </p:cNvGrpSpPr>
            <p:nvPr/>
          </p:nvGrpSpPr>
          <p:grpSpPr bwMode="auto">
            <a:xfrm>
              <a:off x="4380" y="2750"/>
              <a:ext cx="677" cy="1143"/>
              <a:chOff x="3163" y="2352"/>
              <a:chExt cx="677" cy="1632"/>
            </a:xfrm>
          </p:grpSpPr>
          <p:sp>
            <p:nvSpPr>
              <p:cNvPr id="50188" name="Line 24"/>
              <p:cNvSpPr>
                <a:spLocks noChangeShapeType="1"/>
              </p:cNvSpPr>
              <p:nvPr/>
            </p:nvSpPr>
            <p:spPr bwMode="auto">
              <a:xfrm>
                <a:off x="3360" y="398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50189" name="Group 25"/>
              <p:cNvGrpSpPr>
                <a:grpSpLocks/>
              </p:cNvGrpSpPr>
              <p:nvPr/>
            </p:nvGrpSpPr>
            <p:grpSpPr bwMode="auto">
              <a:xfrm>
                <a:off x="3163" y="2352"/>
                <a:ext cx="640" cy="1632"/>
                <a:chOff x="3636" y="2352"/>
                <a:chExt cx="640" cy="1632"/>
              </a:xfrm>
            </p:grpSpPr>
            <p:sp>
              <p:nvSpPr>
                <p:cNvPr id="5019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796" y="2374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191" name="Line 27"/>
                <p:cNvSpPr>
                  <a:spLocks noChangeShapeType="1"/>
                </p:cNvSpPr>
                <p:nvPr/>
              </p:nvSpPr>
              <p:spPr bwMode="auto">
                <a:xfrm>
                  <a:off x="4084" y="2352"/>
                  <a:ext cx="0" cy="163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19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636" y="2813"/>
                  <a:ext cx="492" cy="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kumimoji="1" lang="en-US" altLang="zh-CN" sz="4000">
                      <a:solidFill>
                        <a:srgbClr val="FF0000"/>
                      </a:solidFill>
                      <a:latin typeface="Times New Roman" pitchFamily="18" charset="0"/>
                    </a:rPr>
                    <a:t>h</a:t>
                  </a:r>
                  <a:r>
                    <a:rPr kumimoji="1" lang="zh-CN" altLang="en-US" sz="4000" baseline="-25000">
                      <a:solidFill>
                        <a:srgbClr val="FF0000"/>
                      </a:solidFill>
                      <a:latin typeface="Times New Roman" pitchFamily="18" charset="0"/>
                    </a:rPr>
                    <a:t>乙</a:t>
                  </a:r>
                </a:p>
              </p:txBody>
            </p:sp>
          </p:grpSp>
        </p:grpSp>
      </p:grpSp>
      <p:sp>
        <p:nvSpPr>
          <p:cNvPr id="50181" name="Text Box 29"/>
          <p:cNvSpPr txBox="1">
            <a:spLocks noChangeArrowheads="1"/>
          </p:cNvSpPr>
          <p:nvPr/>
        </p:nvSpPr>
        <p:spPr bwMode="auto">
          <a:xfrm>
            <a:off x="6978650" y="493077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乙</a:t>
            </a:r>
          </a:p>
        </p:txBody>
      </p:sp>
      <p:sp>
        <p:nvSpPr>
          <p:cNvPr id="50182" name="Text Box 30"/>
          <p:cNvSpPr txBox="1">
            <a:spLocks noChangeArrowheads="1"/>
          </p:cNvSpPr>
          <p:nvPr/>
        </p:nvSpPr>
        <p:spPr bwMode="auto">
          <a:xfrm>
            <a:off x="4835525" y="49784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</a:rPr>
              <a:t>甲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7686675" y="142875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2016" name="Text Box 3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1338" y="6045200"/>
            <a:ext cx="83058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r>
              <a:rPr kumimoji="1" lang="zh-CN" altLang="en-US" sz="2800" b="1">
                <a:latin typeface="Times New Roman" pitchFamily="18" charset="0"/>
              </a:rPr>
              <a:t>， 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一定时，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zh-CN" altLang="en-US" sz="2800" b="1">
                <a:latin typeface="Times New Roman" pitchFamily="18" charset="0"/>
              </a:rPr>
              <a:t>与</a:t>
            </a:r>
            <a:r>
              <a:rPr kumimoji="1" lang="en-US" altLang="zh-CN" sz="2800" b="1">
                <a:latin typeface="Times New Roman" pitchFamily="18" charset="0"/>
              </a:rPr>
              <a:t>h</a:t>
            </a:r>
            <a:r>
              <a:rPr kumimoji="1" lang="zh-CN" altLang="en-US" sz="2800" b="1">
                <a:latin typeface="Times New Roman" pitchFamily="18" charset="0"/>
              </a:rPr>
              <a:t>成反比。</a:t>
            </a:r>
          </a:p>
        </p:txBody>
      </p:sp>
      <p:sp>
        <p:nvSpPr>
          <p:cNvPr id="50185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15" grpId="0"/>
      <p:bldP spid="4201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47675" y="3738563"/>
            <a:ext cx="2147888" cy="647700"/>
          </a:xfrm>
          <a:prstGeom prst="rect">
            <a:avLst/>
          </a:prstGeom>
          <a:solidFill>
            <a:srgbClr val="FFFF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2" name="Rectang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03938"/>
          </a:xfrm>
        </p:spPr>
        <p:txBody>
          <a:bodyPr/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（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6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>）</a:t>
            </a: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>如图所示，有两个粗细相同的玻璃管，分别装有质量相等的水和酒精，则它们对管底产生的压强</a:t>
            </a: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(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水 </a:t>
            </a:r>
            <a:r>
              <a:rPr lang="en-US" altLang="zh-CN" sz="1600" b="1" smtClean="0">
                <a:solidFill>
                  <a:srgbClr val="FF0000"/>
                </a:solidFill>
              </a:rPr>
              <a:t>&gt;</a:t>
            </a:r>
            <a:r>
              <a:rPr lang="en-US" altLang="zh-CN" sz="3500" b="1" smtClean="0">
                <a:solidFill>
                  <a:srgbClr val="FF0000"/>
                </a:solidFill>
              </a:rPr>
              <a:t>ρ</a:t>
            </a:r>
            <a:r>
              <a:rPr lang="zh-CN" altLang="en-US" sz="1600" b="1" smtClean="0">
                <a:solidFill>
                  <a:srgbClr val="FF0000"/>
                </a:solidFill>
              </a:rPr>
              <a:t>酒精</a:t>
            </a: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) </a:t>
            </a: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>（    ）</a:t>
            </a:r>
            <a:b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A. 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水 </a:t>
            </a:r>
            <a:r>
              <a:rPr lang="en-US" altLang="zh-CN" sz="1600" b="1" smtClean="0">
                <a:solidFill>
                  <a:srgbClr val="FF0000"/>
                </a:solidFill>
                <a:latin typeface="宋体" charset="-122"/>
              </a:rPr>
              <a:t>&gt;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酒精</a:t>
            </a:r>
            <a:r>
              <a:rPr lang="zh-CN" altLang="en-US" sz="16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600" b="1" smtClean="0">
                <a:solidFill>
                  <a:srgbClr val="0000FF"/>
                </a:solidFill>
                <a:latin typeface="宋体" charset="-122"/>
              </a:rPr>
            </a:br>
            <a:r>
              <a:rPr lang="zh-CN" altLang="en-US" sz="16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16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B. 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水 </a:t>
            </a:r>
            <a:r>
              <a:rPr lang="en-US" altLang="zh-CN" sz="1600" b="1" smtClean="0">
                <a:solidFill>
                  <a:srgbClr val="FF0000"/>
                </a:solidFill>
                <a:latin typeface="宋体" charset="-122"/>
              </a:rPr>
              <a:t>&lt;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酒精</a:t>
            </a:r>
            <a: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  <a:t/>
            </a:r>
            <a:br>
              <a:rPr lang="zh-CN" altLang="en-US" sz="24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C. 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水 </a:t>
            </a:r>
            <a:r>
              <a:rPr lang="en-US" altLang="zh-CN" sz="1600" b="1" smtClean="0">
                <a:solidFill>
                  <a:srgbClr val="FF0000"/>
                </a:solidFill>
                <a:latin typeface="宋体" charset="-122"/>
              </a:rPr>
              <a:t>= </a:t>
            </a:r>
            <a:r>
              <a:rPr lang="en-US" altLang="zh-CN" sz="2400" b="1" smtClean="0">
                <a:solidFill>
                  <a:srgbClr val="FF0000"/>
                </a:solidFill>
                <a:latin typeface="宋体" charset="-122"/>
              </a:rPr>
              <a:t>p</a:t>
            </a:r>
            <a: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  <a:t>酒精</a:t>
            </a:r>
            <a:br>
              <a:rPr lang="zh-CN" altLang="en-US" sz="1600" b="1" smtClean="0">
                <a:solidFill>
                  <a:srgbClr val="FF0000"/>
                </a:solidFill>
                <a:latin typeface="宋体" charset="-122"/>
              </a:rPr>
            </a:br>
            <a: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400" b="1" smtClean="0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 smtClean="0">
                <a:solidFill>
                  <a:srgbClr val="0000FF"/>
                </a:solidFill>
                <a:latin typeface="宋体" charset="-122"/>
              </a:rPr>
              <a:t>D.  </a:t>
            </a:r>
            <a:r>
              <a:rPr lang="zh-CN" altLang="en-US" sz="2000" b="1" smtClean="0">
                <a:solidFill>
                  <a:srgbClr val="FF0000"/>
                </a:solidFill>
                <a:latin typeface="宋体" charset="-122"/>
              </a:rPr>
              <a:t>无法判断</a:t>
            </a: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5240338" y="2201863"/>
            <a:ext cx="914400" cy="3405187"/>
            <a:chOff x="3243" y="1525"/>
            <a:chExt cx="576" cy="2553"/>
          </a:xfrm>
        </p:grpSpPr>
        <p:sp>
          <p:nvSpPr>
            <p:cNvPr id="51215" name="Freeform 5"/>
            <p:cNvSpPr>
              <a:spLocks/>
            </p:cNvSpPr>
            <p:nvPr/>
          </p:nvSpPr>
          <p:spPr bwMode="auto">
            <a:xfrm rot="10800000">
              <a:off x="3243" y="2478"/>
              <a:ext cx="576" cy="1600"/>
            </a:xfrm>
            <a:custGeom>
              <a:avLst/>
              <a:gdLst>
                <a:gd name="T0" fmla="*/ 576 w 672"/>
                <a:gd name="T1" fmla="*/ 1600 h 2496"/>
                <a:gd name="T2" fmla="*/ 576 w 672"/>
                <a:gd name="T3" fmla="*/ 0 h 2496"/>
                <a:gd name="T4" fmla="*/ 0 w 672"/>
                <a:gd name="T5" fmla="*/ 0 h 2496"/>
                <a:gd name="T6" fmla="*/ 0 w 672"/>
                <a:gd name="T7" fmla="*/ 1600 h 24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96"/>
                <a:gd name="T14" fmla="*/ 672 w 672"/>
                <a:gd name="T15" fmla="*/ 2496 h 24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96">
                  <a:moveTo>
                    <a:pt x="672" y="2496"/>
                  </a:moveTo>
                  <a:lnTo>
                    <a:pt x="672" y="0"/>
                  </a:lnTo>
                  <a:lnTo>
                    <a:pt x="0" y="0"/>
                  </a:lnTo>
                  <a:lnTo>
                    <a:pt x="0" y="2496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6" name="Rectangle 6"/>
            <p:cNvSpPr>
              <a:spLocks noChangeArrowheads="1"/>
            </p:cNvSpPr>
            <p:nvPr/>
          </p:nvSpPr>
          <p:spPr bwMode="auto">
            <a:xfrm>
              <a:off x="3243" y="1525"/>
              <a:ext cx="576" cy="9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1204" name="Group 7"/>
          <p:cNvGrpSpPr>
            <a:grpSpLocks/>
          </p:cNvGrpSpPr>
          <p:nvPr/>
        </p:nvGrpSpPr>
        <p:grpSpPr bwMode="auto">
          <a:xfrm>
            <a:off x="6513513" y="2222500"/>
            <a:ext cx="914400" cy="3405188"/>
            <a:chOff x="4059" y="1752"/>
            <a:chExt cx="576" cy="2145"/>
          </a:xfrm>
        </p:grpSpPr>
        <p:sp>
          <p:nvSpPr>
            <p:cNvPr id="51213" name="Freeform 8"/>
            <p:cNvSpPr>
              <a:spLocks/>
            </p:cNvSpPr>
            <p:nvPr/>
          </p:nvSpPr>
          <p:spPr bwMode="auto">
            <a:xfrm rot="10800000">
              <a:off x="4059" y="2205"/>
              <a:ext cx="576" cy="1692"/>
            </a:xfrm>
            <a:custGeom>
              <a:avLst/>
              <a:gdLst>
                <a:gd name="T0" fmla="*/ 576 w 672"/>
                <a:gd name="T1" fmla="*/ 1692 h 2496"/>
                <a:gd name="T2" fmla="*/ 576 w 672"/>
                <a:gd name="T3" fmla="*/ 0 h 2496"/>
                <a:gd name="T4" fmla="*/ 0 w 672"/>
                <a:gd name="T5" fmla="*/ 0 h 2496"/>
                <a:gd name="T6" fmla="*/ 0 w 672"/>
                <a:gd name="T7" fmla="*/ 1692 h 24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96"/>
                <a:gd name="T14" fmla="*/ 672 w 672"/>
                <a:gd name="T15" fmla="*/ 2496 h 24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96">
                  <a:moveTo>
                    <a:pt x="672" y="2496"/>
                  </a:moveTo>
                  <a:lnTo>
                    <a:pt x="672" y="0"/>
                  </a:lnTo>
                  <a:lnTo>
                    <a:pt x="0" y="0"/>
                  </a:lnTo>
                  <a:lnTo>
                    <a:pt x="0" y="2496"/>
                  </a:lnTo>
                </a:path>
              </a:pathLst>
            </a:cu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14" name="Rectangle 9"/>
            <p:cNvSpPr>
              <a:spLocks noChangeArrowheads="1"/>
            </p:cNvSpPr>
            <p:nvPr/>
          </p:nvSpPr>
          <p:spPr bwMode="auto">
            <a:xfrm>
              <a:off x="4059" y="1752"/>
              <a:ext cx="576" cy="4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513513" y="39497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酒精</a:t>
            </a:r>
          </a:p>
        </p:txBody>
      </p:sp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5362575" y="4094163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水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63613" y="19653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021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4313" y="5138738"/>
            <a:ext cx="4511675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分析：根据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ρ</a:t>
            </a:r>
            <a:r>
              <a:rPr kumimoji="1" lang="zh-CN" altLang="en-US" sz="2800" b="1" baseline="-25000">
                <a:latin typeface="Times New Roman" pitchFamily="18" charset="0"/>
              </a:rPr>
              <a:t>液</a:t>
            </a:r>
            <a:r>
              <a:rPr kumimoji="1" lang="en-US" altLang="zh-CN" sz="2800" b="1">
                <a:latin typeface="Times New Roman" pitchFamily="18" charset="0"/>
              </a:rPr>
              <a:t>gh</a:t>
            </a:r>
            <a:endParaRPr kumimoji="1" lang="zh-CN" altLang="en-US" sz="2800" b="1">
              <a:latin typeface="Times New Roman" pitchFamily="18" charset="0"/>
            </a:endParaRPr>
          </a:p>
        </p:txBody>
      </p:sp>
      <p:sp>
        <p:nvSpPr>
          <p:cNvPr id="4302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39838" y="5889625"/>
            <a:ext cx="299085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1" lang="zh-CN" altLang="en-US" sz="2800" b="1">
                <a:latin typeface="Times New Roman" pitchFamily="18" charset="0"/>
              </a:rPr>
              <a:t>根据</a:t>
            </a:r>
            <a:r>
              <a:rPr kumimoji="1" lang="en-US" altLang="zh-CN" sz="2800" b="1">
                <a:latin typeface="Times New Roman" pitchFamily="18" charset="0"/>
              </a:rPr>
              <a:t>p</a:t>
            </a:r>
            <a:r>
              <a:rPr kumimoji="1" lang="zh-CN" altLang="en-US" sz="2800" b="1">
                <a:latin typeface="Times New Roman" pitchFamily="18" charset="0"/>
              </a:rPr>
              <a:t>＝</a:t>
            </a:r>
            <a:r>
              <a:rPr kumimoji="1" lang="en-US" altLang="zh-CN" sz="2800" b="1">
                <a:latin typeface="Times New Roman" pitchFamily="18" charset="0"/>
              </a:rPr>
              <a:t>F/S</a:t>
            </a:r>
            <a:endParaRPr kumimoji="1" lang="zh-CN" altLang="en-US" sz="2800" b="1">
              <a:latin typeface="Times New Roman" pitchFamily="18" charset="0"/>
            </a:endParaRPr>
          </a:p>
        </p:txBody>
      </p:sp>
      <p:pic>
        <p:nvPicPr>
          <p:cNvPr id="43027" name="Picture 19" descr="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4953000"/>
            <a:ext cx="8016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20" descr="xi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5756275"/>
            <a:ext cx="854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20" grpId="0"/>
      <p:bldP spid="43021" grpId="0" animBg="1" autoUpdateAnimBg="0"/>
      <p:bldP spid="4302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>
          <a:xfrm>
            <a:off x="628650" y="508000"/>
            <a:ext cx="7886700" cy="13255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★总结</a:t>
            </a:r>
            <a:r>
              <a:rPr lang="en-US" altLang="zh-CN" b="1" smtClean="0">
                <a:solidFill>
                  <a:srgbClr val="FF0000"/>
                </a:solidFill>
              </a:rPr>
              <a:t>2</a:t>
            </a:r>
            <a:r>
              <a:rPr lang="zh-CN" altLang="en-US" b="1" smtClean="0">
                <a:solidFill>
                  <a:srgbClr val="FF0000"/>
                </a:solidFill>
              </a:rPr>
              <a:t>：</a:t>
            </a:r>
            <a:r>
              <a:rPr lang="zh-CN" altLang="en-US" smtClean="0"/>
              <a:t> 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1012825" y="1447800"/>
            <a:ext cx="7435850" cy="445452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zh-CN" altLang="en-US" sz="4000" b="1" smtClean="0">
                <a:solidFill>
                  <a:srgbClr val="0000FF"/>
                </a:solidFill>
              </a:rPr>
              <a:t>对于</a:t>
            </a:r>
            <a:r>
              <a:rPr lang="zh-CN" altLang="en-US" sz="4000" b="1" smtClean="0">
                <a:solidFill>
                  <a:srgbClr val="FF0000"/>
                </a:solidFill>
              </a:rPr>
              <a:t>形状规则的柱体</a:t>
            </a:r>
            <a:r>
              <a:rPr lang="zh-CN" altLang="en-US" sz="4000" b="1" smtClean="0">
                <a:solidFill>
                  <a:srgbClr val="0000FF"/>
                </a:solidFill>
              </a:rPr>
              <a:t>且</a:t>
            </a:r>
            <a:r>
              <a:rPr lang="zh-CN" altLang="en-US" sz="4000" b="1" smtClean="0">
                <a:solidFill>
                  <a:srgbClr val="FF0000"/>
                </a:solidFill>
              </a:rPr>
              <a:t>放置在水平面上</a:t>
            </a:r>
            <a:r>
              <a:rPr lang="zh-CN" altLang="en-US" sz="4000" b="1" smtClean="0">
                <a:solidFill>
                  <a:srgbClr val="0000FF"/>
                </a:solidFill>
              </a:rPr>
              <a:t>的容器，可用</a:t>
            </a:r>
            <a:r>
              <a:rPr lang="zh-CN" altLang="en-US" sz="4000" b="1" smtClean="0">
                <a:solidFill>
                  <a:srgbClr val="FF0000"/>
                </a:solidFill>
              </a:rPr>
              <a:t>压强公式</a:t>
            </a:r>
            <a:r>
              <a:rPr lang="zh-CN" altLang="en-US" sz="4000" b="1" u="sng" smtClean="0">
                <a:solidFill>
                  <a:srgbClr val="FF0000"/>
                </a:solidFill>
              </a:rPr>
              <a:t>            </a:t>
            </a:r>
            <a:r>
              <a:rPr lang="zh-CN" altLang="en-US" sz="4000" b="1" smtClean="0">
                <a:solidFill>
                  <a:srgbClr val="0000FF"/>
                </a:solidFill>
              </a:rPr>
              <a:t>求解液体对容器底部的压强，此时</a:t>
            </a:r>
            <a:r>
              <a:rPr lang="zh-CN" altLang="en-US" sz="4000" b="1" u="sng" smtClean="0">
                <a:solidFill>
                  <a:srgbClr val="0000FF"/>
                </a:solidFill>
              </a:rPr>
              <a:t>                 </a:t>
            </a:r>
            <a:r>
              <a:rPr lang="zh-CN" altLang="en-US" sz="4000" b="1" smtClean="0">
                <a:solidFill>
                  <a:srgbClr val="0000FF"/>
                </a:solidFill>
              </a:rPr>
              <a:t>。</a:t>
            </a:r>
          </a:p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zh-CN" altLang="en-US" sz="4000" b="1" smtClean="0">
                <a:solidFill>
                  <a:srgbClr val="0000FF"/>
                </a:solidFill>
              </a:rPr>
              <a:t>压强公式</a:t>
            </a:r>
            <a:r>
              <a:rPr lang="en-US" altLang="zh-CN" sz="4000" b="1" smtClean="0">
                <a:solidFill>
                  <a:srgbClr val="0000FF"/>
                </a:solidFill>
              </a:rPr>
              <a:t>P=F/S</a:t>
            </a:r>
            <a:r>
              <a:rPr lang="zh-CN" altLang="en-US" sz="4000" b="1" smtClean="0">
                <a:solidFill>
                  <a:srgbClr val="0000FF"/>
                </a:solidFill>
              </a:rPr>
              <a:t>适用于固液气各种物质。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2836863"/>
            <a:ext cx="9191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929063" y="3503613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hlinkClick r:id="rId3" action="ppaction://hlinksldjump"/>
              </a:rPr>
              <a:t>F</a:t>
            </a:r>
            <a:r>
              <a:rPr lang="zh-CN" altLang="en-US" sz="4000" b="1" baseline="-25000">
                <a:solidFill>
                  <a:srgbClr val="FF0000"/>
                </a:solidFill>
                <a:hlinkClick r:id="rId3" action="ppaction://hlinksldjump"/>
              </a:rPr>
              <a:t>压</a:t>
            </a:r>
            <a:r>
              <a:rPr lang="en-US" altLang="zh-CN" sz="4000" b="1">
                <a:solidFill>
                  <a:srgbClr val="FF0000"/>
                </a:solidFill>
                <a:hlinkClick r:id="rId3" action="ppaction://hlinksldjump"/>
              </a:rPr>
              <a:t>=G</a:t>
            </a:r>
            <a:r>
              <a:rPr lang="zh-CN" altLang="en-US" sz="4000" b="1" baseline="-25000">
                <a:solidFill>
                  <a:srgbClr val="FF0000"/>
                </a:solidFill>
              </a:rPr>
              <a:t>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2413" y="631825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8900"/>
            <a:endParaRPr lang="zh-CN" altLang="en-US" sz="3200" b="1">
              <a:solidFill>
                <a:srgbClr val="FF3300"/>
              </a:solidFill>
            </a:endParaRPr>
          </a:p>
          <a:p>
            <a:pPr indent="88900"/>
            <a:r>
              <a:rPr lang="en-US" altLang="zh-CN" sz="3200" b="1">
                <a:solidFill>
                  <a:srgbClr val="0000FF"/>
                </a:solidFill>
              </a:rPr>
              <a:t>1</a:t>
            </a:r>
            <a:r>
              <a:rPr lang="zh-CN" altLang="en-US" sz="3200" b="1">
                <a:solidFill>
                  <a:srgbClr val="0000FF"/>
                </a:solidFill>
              </a:rPr>
              <a:t>、液体内部产生压强的原因：</a:t>
            </a:r>
          </a:p>
          <a:p>
            <a:pPr indent="88900"/>
            <a:r>
              <a:rPr lang="zh-CN" altLang="en-US" sz="3200" b="1">
                <a:solidFill>
                  <a:srgbClr val="0000FF"/>
                </a:solidFill>
              </a:rPr>
              <a:t>         </a:t>
            </a:r>
            <a:r>
              <a:rPr lang="zh-CN" altLang="en-US" sz="3200" b="1"/>
              <a:t>液体受</a:t>
            </a:r>
            <a:r>
              <a:rPr lang="zh-CN" altLang="en-US" sz="3200" b="1">
                <a:solidFill>
                  <a:srgbClr val="FF0000"/>
                </a:solidFill>
              </a:rPr>
              <a:t>重力</a:t>
            </a:r>
            <a:r>
              <a:rPr lang="zh-CN" altLang="en-US" sz="3200" b="1"/>
              <a:t>作用且具有</a:t>
            </a:r>
            <a:r>
              <a:rPr lang="zh-CN" altLang="en-US" sz="3200" b="1">
                <a:solidFill>
                  <a:srgbClr val="FF0000"/>
                </a:solidFill>
              </a:rPr>
              <a:t>流动性</a:t>
            </a:r>
            <a:r>
              <a:rPr lang="zh-CN" altLang="en-US" sz="3200" b="1"/>
              <a:t>。</a:t>
            </a:r>
          </a:p>
          <a:p>
            <a:pPr indent="88900"/>
            <a:endParaRPr lang="zh-CN" altLang="en-US" sz="2800" b="1">
              <a:solidFill>
                <a:srgbClr val="0000FF"/>
              </a:solidFill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600200" y="3544888"/>
            <a:ext cx="5616575" cy="2808287"/>
            <a:chOff x="2976" y="2256"/>
            <a:chExt cx="2784" cy="2064"/>
          </a:xfrm>
        </p:grpSpPr>
        <p:pic>
          <p:nvPicPr>
            <p:cNvPr id="18442" name="Picture 4" descr="陈3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60000"/>
            </a:blip>
            <a:srcRect/>
            <a:stretch>
              <a:fillRect/>
            </a:stretch>
          </p:blipFill>
          <p:spPr bwMode="auto">
            <a:xfrm>
              <a:off x="4373" y="2256"/>
              <a:ext cx="1387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5" descr="陈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42000"/>
            </a:blip>
            <a:srcRect/>
            <a:stretch>
              <a:fillRect/>
            </a:stretch>
          </p:blipFill>
          <p:spPr bwMode="auto">
            <a:xfrm>
              <a:off x="2976" y="2256"/>
              <a:ext cx="1333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288" y="2257425"/>
            <a:ext cx="431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2</a:t>
            </a:r>
            <a:r>
              <a:rPr lang="zh-CN" altLang="en-US" sz="3200" b="1">
                <a:solidFill>
                  <a:srgbClr val="0000FF"/>
                </a:solidFill>
              </a:rPr>
              <a:t>、液体压强的规律：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7238" y="2852738"/>
            <a:ext cx="7343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/>
              <a:t>⑴ 液体对容器</a:t>
            </a:r>
            <a:r>
              <a:rPr lang="zh-CN" altLang="en-US" sz="3200" b="1" u="sng"/>
              <a:t>         </a:t>
            </a:r>
            <a:r>
              <a:rPr lang="zh-CN" altLang="en-US" sz="3200" b="1"/>
              <a:t>和</a:t>
            </a:r>
            <a:r>
              <a:rPr lang="zh-CN" altLang="en-US" sz="3200" b="1" u="sng"/>
              <a:t>         </a:t>
            </a:r>
            <a:r>
              <a:rPr lang="zh-CN" altLang="en-US" sz="3200" b="1"/>
              <a:t>都有压强；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19475" y="2711450"/>
            <a:ext cx="1008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底部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787900" y="2728913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侧壁</a:t>
            </a: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 rot="2396770">
            <a:off x="2987675" y="2332038"/>
            <a:ext cx="1044575" cy="201612"/>
          </a:xfrm>
          <a:prstGeom prst="rightArrow">
            <a:avLst>
              <a:gd name="adj1" fmla="val 50000"/>
              <a:gd name="adj2" fmla="val 1295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 rot="8284576">
            <a:off x="5281613" y="2365375"/>
            <a:ext cx="1044575" cy="201613"/>
          </a:xfrm>
          <a:prstGeom prst="rightArrow">
            <a:avLst>
              <a:gd name="adj1" fmla="val 50000"/>
              <a:gd name="adj2" fmla="val 1295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1" name="KSO_Shape"/>
          <p:cNvSpPr>
            <a:spLocks noChangeArrowheads="1"/>
          </p:cNvSpPr>
          <p:nvPr/>
        </p:nvSpPr>
        <p:spPr bwMode="auto">
          <a:xfrm flipV="1">
            <a:off x="6197600" y="233363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4" grpId="0"/>
      <p:bldP spid="27655" grpId="0"/>
      <p:bldP spid="27656" grpId="0"/>
      <p:bldP spid="27657" grpId="0"/>
      <p:bldP spid="27658" grpId="0" animBg="1"/>
      <p:bldP spid="276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2"/>
          <p:cNvGrpSpPr>
            <a:grpSpLocks/>
          </p:cNvGrpSpPr>
          <p:nvPr/>
        </p:nvGrpSpPr>
        <p:grpSpPr bwMode="auto">
          <a:xfrm>
            <a:off x="2881313" y="1447800"/>
            <a:ext cx="1333500" cy="2514600"/>
            <a:chOff x="1048" y="816"/>
            <a:chExt cx="840" cy="1584"/>
          </a:xfrm>
        </p:grpSpPr>
        <p:sp>
          <p:nvSpPr>
            <p:cNvPr id="53275" name="Freeform 3"/>
            <p:cNvSpPr>
              <a:spLocks/>
            </p:cNvSpPr>
            <p:nvPr/>
          </p:nvSpPr>
          <p:spPr bwMode="auto">
            <a:xfrm>
              <a:off x="1048" y="864"/>
              <a:ext cx="840" cy="1536"/>
            </a:xfrm>
            <a:custGeom>
              <a:avLst/>
              <a:gdLst>
                <a:gd name="T0" fmla="*/ 344 w 840"/>
                <a:gd name="T1" fmla="*/ 0 h 1536"/>
                <a:gd name="T2" fmla="*/ 344 w 840"/>
                <a:gd name="T3" fmla="*/ 384 h 1536"/>
                <a:gd name="T4" fmla="*/ 200 w 840"/>
                <a:gd name="T5" fmla="*/ 528 h 1536"/>
                <a:gd name="T6" fmla="*/ 152 w 840"/>
                <a:gd name="T7" fmla="*/ 624 h 1536"/>
                <a:gd name="T8" fmla="*/ 104 w 840"/>
                <a:gd name="T9" fmla="*/ 864 h 1536"/>
                <a:gd name="T10" fmla="*/ 104 w 840"/>
                <a:gd name="T11" fmla="*/ 1200 h 1536"/>
                <a:gd name="T12" fmla="*/ 104 w 840"/>
                <a:gd name="T13" fmla="*/ 1488 h 1536"/>
                <a:gd name="T14" fmla="*/ 728 w 840"/>
                <a:gd name="T15" fmla="*/ 1488 h 1536"/>
                <a:gd name="T16" fmla="*/ 776 w 840"/>
                <a:gd name="T17" fmla="*/ 1248 h 1536"/>
                <a:gd name="T18" fmla="*/ 776 w 840"/>
                <a:gd name="T19" fmla="*/ 816 h 1536"/>
                <a:gd name="T20" fmla="*/ 728 w 840"/>
                <a:gd name="T21" fmla="*/ 576 h 1536"/>
                <a:gd name="T22" fmla="*/ 584 w 840"/>
                <a:gd name="T23" fmla="*/ 432 h 1536"/>
                <a:gd name="T24" fmla="*/ 584 w 840"/>
                <a:gd name="T25" fmla="*/ 144 h 1536"/>
                <a:gd name="T26" fmla="*/ 584 w 840"/>
                <a:gd name="T27" fmla="*/ 0 h 1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536"/>
                <a:gd name="T44" fmla="*/ 840 w 840"/>
                <a:gd name="T45" fmla="*/ 1536 h 1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536">
                  <a:moveTo>
                    <a:pt x="344" y="0"/>
                  </a:moveTo>
                  <a:cubicBezTo>
                    <a:pt x="356" y="148"/>
                    <a:pt x="368" y="296"/>
                    <a:pt x="344" y="384"/>
                  </a:cubicBezTo>
                  <a:cubicBezTo>
                    <a:pt x="320" y="472"/>
                    <a:pt x="232" y="488"/>
                    <a:pt x="200" y="528"/>
                  </a:cubicBezTo>
                  <a:cubicBezTo>
                    <a:pt x="168" y="568"/>
                    <a:pt x="168" y="568"/>
                    <a:pt x="152" y="624"/>
                  </a:cubicBezTo>
                  <a:cubicBezTo>
                    <a:pt x="136" y="680"/>
                    <a:pt x="112" y="768"/>
                    <a:pt x="104" y="864"/>
                  </a:cubicBezTo>
                  <a:cubicBezTo>
                    <a:pt x="96" y="960"/>
                    <a:pt x="104" y="1096"/>
                    <a:pt x="104" y="1200"/>
                  </a:cubicBezTo>
                  <a:cubicBezTo>
                    <a:pt x="104" y="1304"/>
                    <a:pt x="0" y="1440"/>
                    <a:pt x="104" y="1488"/>
                  </a:cubicBezTo>
                  <a:cubicBezTo>
                    <a:pt x="208" y="1536"/>
                    <a:pt x="616" y="1528"/>
                    <a:pt x="728" y="1488"/>
                  </a:cubicBezTo>
                  <a:cubicBezTo>
                    <a:pt x="840" y="1448"/>
                    <a:pt x="768" y="1360"/>
                    <a:pt x="776" y="1248"/>
                  </a:cubicBezTo>
                  <a:cubicBezTo>
                    <a:pt x="784" y="1136"/>
                    <a:pt x="784" y="928"/>
                    <a:pt x="776" y="816"/>
                  </a:cubicBezTo>
                  <a:cubicBezTo>
                    <a:pt x="768" y="704"/>
                    <a:pt x="760" y="640"/>
                    <a:pt x="728" y="576"/>
                  </a:cubicBezTo>
                  <a:cubicBezTo>
                    <a:pt x="696" y="512"/>
                    <a:pt x="608" y="504"/>
                    <a:pt x="584" y="432"/>
                  </a:cubicBezTo>
                  <a:cubicBezTo>
                    <a:pt x="560" y="360"/>
                    <a:pt x="584" y="216"/>
                    <a:pt x="584" y="144"/>
                  </a:cubicBezTo>
                  <a:cubicBezTo>
                    <a:pt x="584" y="72"/>
                    <a:pt x="584" y="32"/>
                    <a:pt x="5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6" name="Rectangle 4"/>
            <p:cNvSpPr>
              <a:spLocks noChangeArrowheads="1"/>
            </p:cNvSpPr>
            <p:nvPr/>
          </p:nvSpPr>
          <p:spPr bwMode="auto">
            <a:xfrm>
              <a:off x="1392" y="816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77" name="Line 5"/>
            <p:cNvSpPr>
              <a:spLocks noChangeShapeType="1"/>
            </p:cNvSpPr>
            <p:nvPr/>
          </p:nvSpPr>
          <p:spPr bwMode="auto">
            <a:xfrm>
              <a:off x="1152" y="1728"/>
              <a:ext cx="57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8" name="Line 6"/>
            <p:cNvSpPr>
              <a:spLocks noChangeShapeType="1"/>
            </p:cNvSpPr>
            <p:nvPr/>
          </p:nvSpPr>
          <p:spPr bwMode="auto">
            <a:xfrm>
              <a:off x="1200" y="1872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9" name="Line 7"/>
            <p:cNvSpPr>
              <a:spLocks noChangeShapeType="1"/>
            </p:cNvSpPr>
            <p:nvPr/>
          </p:nvSpPr>
          <p:spPr bwMode="auto">
            <a:xfrm>
              <a:off x="1392" y="1968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80" name="Line 8"/>
            <p:cNvSpPr>
              <a:spLocks noChangeShapeType="1"/>
            </p:cNvSpPr>
            <p:nvPr/>
          </p:nvSpPr>
          <p:spPr bwMode="auto">
            <a:xfrm>
              <a:off x="1248" y="2064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81" name="Line 9"/>
            <p:cNvSpPr>
              <a:spLocks noChangeShapeType="1"/>
            </p:cNvSpPr>
            <p:nvPr/>
          </p:nvSpPr>
          <p:spPr bwMode="auto">
            <a:xfrm>
              <a:off x="1440" y="2160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82" name="Line 10"/>
            <p:cNvSpPr>
              <a:spLocks noChangeShapeType="1"/>
            </p:cNvSpPr>
            <p:nvPr/>
          </p:nvSpPr>
          <p:spPr bwMode="auto">
            <a:xfrm>
              <a:off x="1152" y="2256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83" name="Line 11"/>
            <p:cNvSpPr>
              <a:spLocks noChangeShapeType="1"/>
            </p:cNvSpPr>
            <p:nvPr/>
          </p:nvSpPr>
          <p:spPr bwMode="auto">
            <a:xfrm>
              <a:off x="1344" y="2304"/>
              <a:ext cx="48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3250" name="Line 12"/>
          <p:cNvSpPr>
            <a:spLocks noChangeShapeType="1"/>
          </p:cNvSpPr>
          <p:nvPr/>
        </p:nvSpPr>
        <p:spPr bwMode="auto">
          <a:xfrm>
            <a:off x="3392488" y="25908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1" name="Line 13"/>
          <p:cNvSpPr>
            <a:spLocks noChangeShapeType="1"/>
          </p:cNvSpPr>
          <p:nvPr/>
        </p:nvSpPr>
        <p:spPr bwMode="auto">
          <a:xfrm>
            <a:off x="3316288" y="2286000"/>
            <a:ext cx="3048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2" name="Line 14"/>
          <p:cNvSpPr>
            <a:spLocks noChangeShapeType="1"/>
          </p:cNvSpPr>
          <p:nvPr/>
        </p:nvSpPr>
        <p:spPr bwMode="auto">
          <a:xfrm>
            <a:off x="3468688" y="1981200"/>
            <a:ext cx="1524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3" name="Line 15"/>
          <p:cNvSpPr>
            <a:spLocks noChangeShapeType="1"/>
          </p:cNvSpPr>
          <p:nvPr/>
        </p:nvSpPr>
        <p:spPr bwMode="auto">
          <a:xfrm>
            <a:off x="3468688" y="1752600"/>
            <a:ext cx="3048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4" name="Line 16"/>
          <p:cNvSpPr>
            <a:spLocks noChangeShapeType="1"/>
          </p:cNvSpPr>
          <p:nvPr/>
        </p:nvSpPr>
        <p:spPr bwMode="auto">
          <a:xfrm>
            <a:off x="3468688" y="2133600"/>
            <a:ext cx="2286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3255" name="Group 17"/>
          <p:cNvGrpSpPr>
            <a:grpSpLocks/>
          </p:cNvGrpSpPr>
          <p:nvPr/>
        </p:nvGrpSpPr>
        <p:grpSpPr bwMode="auto">
          <a:xfrm>
            <a:off x="6386513" y="1524000"/>
            <a:ext cx="1333500" cy="2438400"/>
            <a:chOff x="3256" y="864"/>
            <a:chExt cx="840" cy="1536"/>
          </a:xfrm>
        </p:grpSpPr>
        <p:sp>
          <p:nvSpPr>
            <p:cNvPr id="53263" name="Freeform 18"/>
            <p:cNvSpPr>
              <a:spLocks/>
            </p:cNvSpPr>
            <p:nvPr/>
          </p:nvSpPr>
          <p:spPr bwMode="auto">
            <a:xfrm rot="10800000">
              <a:off x="3256" y="864"/>
              <a:ext cx="840" cy="1536"/>
            </a:xfrm>
            <a:custGeom>
              <a:avLst/>
              <a:gdLst>
                <a:gd name="T0" fmla="*/ 344 w 840"/>
                <a:gd name="T1" fmla="*/ 0 h 1536"/>
                <a:gd name="T2" fmla="*/ 344 w 840"/>
                <a:gd name="T3" fmla="*/ 384 h 1536"/>
                <a:gd name="T4" fmla="*/ 200 w 840"/>
                <a:gd name="T5" fmla="*/ 528 h 1536"/>
                <a:gd name="T6" fmla="*/ 152 w 840"/>
                <a:gd name="T7" fmla="*/ 624 h 1536"/>
                <a:gd name="T8" fmla="*/ 104 w 840"/>
                <a:gd name="T9" fmla="*/ 864 h 1536"/>
                <a:gd name="T10" fmla="*/ 104 w 840"/>
                <a:gd name="T11" fmla="*/ 1200 h 1536"/>
                <a:gd name="T12" fmla="*/ 104 w 840"/>
                <a:gd name="T13" fmla="*/ 1488 h 1536"/>
                <a:gd name="T14" fmla="*/ 728 w 840"/>
                <a:gd name="T15" fmla="*/ 1488 h 1536"/>
                <a:gd name="T16" fmla="*/ 776 w 840"/>
                <a:gd name="T17" fmla="*/ 1248 h 1536"/>
                <a:gd name="T18" fmla="*/ 776 w 840"/>
                <a:gd name="T19" fmla="*/ 816 h 1536"/>
                <a:gd name="T20" fmla="*/ 728 w 840"/>
                <a:gd name="T21" fmla="*/ 576 h 1536"/>
                <a:gd name="T22" fmla="*/ 584 w 840"/>
                <a:gd name="T23" fmla="*/ 432 h 1536"/>
                <a:gd name="T24" fmla="*/ 584 w 840"/>
                <a:gd name="T25" fmla="*/ 144 h 1536"/>
                <a:gd name="T26" fmla="*/ 584 w 840"/>
                <a:gd name="T27" fmla="*/ 0 h 1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536"/>
                <a:gd name="T44" fmla="*/ 840 w 840"/>
                <a:gd name="T45" fmla="*/ 1536 h 1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536">
                  <a:moveTo>
                    <a:pt x="344" y="0"/>
                  </a:moveTo>
                  <a:cubicBezTo>
                    <a:pt x="356" y="148"/>
                    <a:pt x="368" y="296"/>
                    <a:pt x="344" y="384"/>
                  </a:cubicBezTo>
                  <a:cubicBezTo>
                    <a:pt x="320" y="472"/>
                    <a:pt x="232" y="488"/>
                    <a:pt x="200" y="528"/>
                  </a:cubicBezTo>
                  <a:cubicBezTo>
                    <a:pt x="168" y="568"/>
                    <a:pt x="168" y="568"/>
                    <a:pt x="152" y="624"/>
                  </a:cubicBezTo>
                  <a:cubicBezTo>
                    <a:pt x="136" y="680"/>
                    <a:pt x="112" y="768"/>
                    <a:pt x="104" y="864"/>
                  </a:cubicBezTo>
                  <a:cubicBezTo>
                    <a:pt x="96" y="960"/>
                    <a:pt x="104" y="1096"/>
                    <a:pt x="104" y="1200"/>
                  </a:cubicBezTo>
                  <a:cubicBezTo>
                    <a:pt x="104" y="1304"/>
                    <a:pt x="0" y="1440"/>
                    <a:pt x="104" y="1488"/>
                  </a:cubicBezTo>
                  <a:cubicBezTo>
                    <a:pt x="208" y="1536"/>
                    <a:pt x="616" y="1528"/>
                    <a:pt x="728" y="1488"/>
                  </a:cubicBezTo>
                  <a:cubicBezTo>
                    <a:pt x="840" y="1448"/>
                    <a:pt x="768" y="1360"/>
                    <a:pt x="776" y="1248"/>
                  </a:cubicBezTo>
                  <a:cubicBezTo>
                    <a:pt x="784" y="1136"/>
                    <a:pt x="784" y="928"/>
                    <a:pt x="776" y="816"/>
                  </a:cubicBezTo>
                  <a:cubicBezTo>
                    <a:pt x="768" y="704"/>
                    <a:pt x="760" y="640"/>
                    <a:pt x="728" y="576"/>
                  </a:cubicBezTo>
                  <a:cubicBezTo>
                    <a:pt x="696" y="512"/>
                    <a:pt x="608" y="504"/>
                    <a:pt x="584" y="432"/>
                  </a:cubicBezTo>
                  <a:cubicBezTo>
                    <a:pt x="560" y="360"/>
                    <a:pt x="584" y="216"/>
                    <a:pt x="584" y="144"/>
                  </a:cubicBezTo>
                  <a:cubicBezTo>
                    <a:pt x="584" y="72"/>
                    <a:pt x="584" y="32"/>
                    <a:pt x="5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4" name="Rectangle 19"/>
            <p:cNvSpPr>
              <a:spLocks noChangeArrowheads="1"/>
            </p:cNvSpPr>
            <p:nvPr/>
          </p:nvSpPr>
          <p:spPr bwMode="auto">
            <a:xfrm rot="10800000">
              <a:off x="3504" y="2256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265" name="Line 20"/>
            <p:cNvSpPr>
              <a:spLocks noChangeShapeType="1"/>
            </p:cNvSpPr>
            <p:nvPr/>
          </p:nvSpPr>
          <p:spPr bwMode="auto">
            <a:xfrm rot="10800000">
              <a:off x="3504" y="1200"/>
              <a:ext cx="48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6" name="Line 21"/>
            <p:cNvSpPr>
              <a:spLocks noChangeShapeType="1"/>
            </p:cNvSpPr>
            <p:nvPr/>
          </p:nvSpPr>
          <p:spPr bwMode="auto">
            <a:xfrm rot="10800000">
              <a:off x="3360" y="1344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7" name="Line 22"/>
            <p:cNvSpPr>
              <a:spLocks noChangeShapeType="1"/>
            </p:cNvSpPr>
            <p:nvPr/>
          </p:nvSpPr>
          <p:spPr bwMode="auto">
            <a:xfrm rot="10800000">
              <a:off x="3600" y="1440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8" name="Line 23"/>
            <p:cNvSpPr>
              <a:spLocks noChangeShapeType="1"/>
            </p:cNvSpPr>
            <p:nvPr/>
          </p:nvSpPr>
          <p:spPr bwMode="auto">
            <a:xfrm rot="10800000">
              <a:off x="3408" y="1584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69" name="Line 24"/>
            <p:cNvSpPr>
              <a:spLocks noChangeShapeType="1"/>
            </p:cNvSpPr>
            <p:nvPr/>
          </p:nvSpPr>
          <p:spPr bwMode="auto">
            <a:xfrm rot="10800000">
              <a:off x="3552" y="1680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0" name="Line 25"/>
            <p:cNvSpPr>
              <a:spLocks noChangeShapeType="1"/>
            </p:cNvSpPr>
            <p:nvPr/>
          </p:nvSpPr>
          <p:spPr bwMode="auto">
            <a:xfrm rot="10800000">
              <a:off x="3456" y="1872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1" name="Line 26"/>
            <p:cNvSpPr>
              <a:spLocks noChangeShapeType="1"/>
            </p:cNvSpPr>
            <p:nvPr/>
          </p:nvSpPr>
          <p:spPr bwMode="auto">
            <a:xfrm rot="10800000">
              <a:off x="3552" y="2064"/>
              <a:ext cx="14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2" name="Line 27"/>
            <p:cNvSpPr>
              <a:spLocks noChangeShapeType="1"/>
            </p:cNvSpPr>
            <p:nvPr/>
          </p:nvSpPr>
          <p:spPr bwMode="auto">
            <a:xfrm>
              <a:off x="3504" y="2208"/>
              <a:ext cx="19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3" name="Line 28"/>
            <p:cNvSpPr>
              <a:spLocks noChangeShapeType="1"/>
            </p:cNvSpPr>
            <p:nvPr/>
          </p:nvSpPr>
          <p:spPr bwMode="auto">
            <a:xfrm>
              <a:off x="3360" y="1056"/>
              <a:ext cx="38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3274" name="Line 29"/>
            <p:cNvSpPr>
              <a:spLocks noChangeShapeType="1"/>
            </p:cNvSpPr>
            <p:nvPr/>
          </p:nvSpPr>
          <p:spPr bwMode="auto">
            <a:xfrm>
              <a:off x="3504" y="960"/>
              <a:ext cx="48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3256" name="Line 30"/>
          <p:cNvSpPr>
            <a:spLocks noChangeShapeType="1"/>
          </p:cNvSpPr>
          <p:nvPr/>
        </p:nvSpPr>
        <p:spPr bwMode="auto">
          <a:xfrm>
            <a:off x="4418013" y="2819400"/>
            <a:ext cx="18288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57" name="Text Box 31"/>
          <p:cNvSpPr txBox="1">
            <a:spLocks noChangeArrowheads="1"/>
          </p:cNvSpPr>
          <p:nvPr/>
        </p:nvSpPr>
        <p:spPr bwMode="auto">
          <a:xfrm>
            <a:off x="762000" y="4419600"/>
            <a:ext cx="4724400" cy="1465263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容器对桌面的压强：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水对容器底的压强：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791200" y="4419600"/>
            <a:ext cx="1390650" cy="641350"/>
          </a:xfrm>
          <a:prstGeom prst="rect">
            <a:avLst/>
          </a:prstGeom>
          <a:solidFill>
            <a:srgbClr val="0000FF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变大</a:t>
            </a:r>
          </a:p>
        </p:txBody>
      </p:sp>
      <p:sp>
        <p:nvSpPr>
          <p:cNvPr id="53259" name="Line 33"/>
          <p:cNvSpPr>
            <a:spLocks noChangeShapeType="1"/>
          </p:cNvSpPr>
          <p:nvPr/>
        </p:nvSpPr>
        <p:spPr bwMode="auto">
          <a:xfrm>
            <a:off x="381000" y="3962400"/>
            <a:ext cx="80772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3260" name="Text Box 34"/>
          <p:cNvSpPr txBox="1">
            <a:spLocks noChangeArrowheads="1"/>
          </p:cNvSpPr>
          <p:nvPr/>
        </p:nvSpPr>
        <p:spPr bwMode="auto">
          <a:xfrm>
            <a:off x="381000" y="795338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</a:rPr>
              <a:t>2.</a:t>
            </a:r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zh-CN" altLang="en-US" sz="3200" b="1">
                <a:solidFill>
                  <a:srgbClr val="0000FF"/>
                </a:solidFill>
              </a:rPr>
              <a:t>如图：把装满水的容器倒置后，判断压强变化？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5791200" y="5230813"/>
            <a:ext cx="1406525" cy="641350"/>
          </a:xfrm>
          <a:prstGeom prst="rect">
            <a:avLst/>
          </a:prstGeom>
          <a:solidFill>
            <a:srgbClr val="0000FF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不变</a:t>
            </a:r>
          </a:p>
        </p:txBody>
      </p:sp>
      <p:sp>
        <p:nvSpPr>
          <p:cNvPr id="5326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8" grpId="0" animBg="1"/>
      <p:bldP spid="4509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2"/>
          <p:cNvSpPr>
            <a:spLocks noChangeShapeType="1"/>
          </p:cNvSpPr>
          <p:nvPr/>
        </p:nvSpPr>
        <p:spPr bwMode="auto">
          <a:xfrm>
            <a:off x="2544763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379663" y="1295400"/>
            <a:ext cx="1333500" cy="2514600"/>
            <a:chOff x="1048" y="816"/>
            <a:chExt cx="840" cy="1584"/>
          </a:xfrm>
        </p:grpSpPr>
        <p:sp>
          <p:nvSpPr>
            <p:cNvPr id="54293" name="Freeform 4"/>
            <p:cNvSpPr>
              <a:spLocks/>
            </p:cNvSpPr>
            <p:nvPr/>
          </p:nvSpPr>
          <p:spPr bwMode="auto">
            <a:xfrm>
              <a:off x="1048" y="864"/>
              <a:ext cx="840" cy="1536"/>
            </a:xfrm>
            <a:custGeom>
              <a:avLst/>
              <a:gdLst>
                <a:gd name="T0" fmla="*/ 344 w 840"/>
                <a:gd name="T1" fmla="*/ 0 h 1536"/>
                <a:gd name="T2" fmla="*/ 344 w 840"/>
                <a:gd name="T3" fmla="*/ 384 h 1536"/>
                <a:gd name="T4" fmla="*/ 200 w 840"/>
                <a:gd name="T5" fmla="*/ 528 h 1536"/>
                <a:gd name="T6" fmla="*/ 152 w 840"/>
                <a:gd name="T7" fmla="*/ 624 h 1536"/>
                <a:gd name="T8" fmla="*/ 104 w 840"/>
                <a:gd name="T9" fmla="*/ 864 h 1536"/>
                <a:gd name="T10" fmla="*/ 104 w 840"/>
                <a:gd name="T11" fmla="*/ 1200 h 1536"/>
                <a:gd name="T12" fmla="*/ 104 w 840"/>
                <a:gd name="T13" fmla="*/ 1488 h 1536"/>
                <a:gd name="T14" fmla="*/ 728 w 840"/>
                <a:gd name="T15" fmla="*/ 1488 h 1536"/>
                <a:gd name="T16" fmla="*/ 776 w 840"/>
                <a:gd name="T17" fmla="*/ 1248 h 1536"/>
                <a:gd name="T18" fmla="*/ 776 w 840"/>
                <a:gd name="T19" fmla="*/ 816 h 1536"/>
                <a:gd name="T20" fmla="*/ 728 w 840"/>
                <a:gd name="T21" fmla="*/ 576 h 1536"/>
                <a:gd name="T22" fmla="*/ 584 w 840"/>
                <a:gd name="T23" fmla="*/ 432 h 1536"/>
                <a:gd name="T24" fmla="*/ 584 w 840"/>
                <a:gd name="T25" fmla="*/ 144 h 1536"/>
                <a:gd name="T26" fmla="*/ 584 w 840"/>
                <a:gd name="T27" fmla="*/ 0 h 1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536"/>
                <a:gd name="T44" fmla="*/ 840 w 840"/>
                <a:gd name="T45" fmla="*/ 1536 h 1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536">
                  <a:moveTo>
                    <a:pt x="344" y="0"/>
                  </a:moveTo>
                  <a:cubicBezTo>
                    <a:pt x="356" y="148"/>
                    <a:pt x="368" y="296"/>
                    <a:pt x="344" y="384"/>
                  </a:cubicBezTo>
                  <a:cubicBezTo>
                    <a:pt x="320" y="472"/>
                    <a:pt x="232" y="488"/>
                    <a:pt x="200" y="528"/>
                  </a:cubicBezTo>
                  <a:cubicBezTo>
                    <a:pt x="168" y="568"/>
                    <a:pt x="168" y="568"/>
                    <a:pt x="152" y="624"/>
                  </a:cubicBezTo>
                  <a:cubicBezTo>
                    <a:pt x="136" y="680"/>
                    <a:pt x="112" y="768"/>
                    <a:pt x="104" y="864"/>
                  </a:cubicBezTo>
                  <a:cubicBezTo>
                    <a:pt x="96" y="960"/>
                    <a:pt x="104" y="1096"/>
                    <a:pt x="104" y="1200"/>
                  </a:cubicBezTo>
                  <a:cubicBezTo>
                    <a:pt x="104" y="1304"/>
                    <a:pt x="0" y="1440"/>
                    <a:pt x="104" y="1488"/>
                  </a:cubicBezTo>
                  <a:cubicBezTo>
                    <a:pt x="208" y="1536"/>
                    <a:pt x="616" y="1528"/>
                    <a:pt x="728" y="1488"/>
                  </a:cubicBezTo>
                  <a:cubicBezTo>
                    <a:pt x="840" y="1448"/>
                    <a:pt x="768" y="1360"/>
                    <a:pt x="776" y="1248"/>
                  </a:cubicBezTo>
                  <a:cubicBezTo>
                    <a:pt x="784" y="1136"/>
                    <a:pt x="784" y="928"/>
                    <a:pt x="776" y="816"/>
                  </a:cubicBezTo>
                  <a:cubicBezTo>
                    <a:pt x="768" y="704"/>
                    <a:pt x="760" y="640"/>
                    <a:pt x="728" y="576"/>
                  </a:cubicBezTo>
                  <a:cubicBezTo>
                    <a:pt x="696" y="512"/>
                    <a:pt x="608" y="504"/>
                    <a:pt x="584" y="432"/>
                  </a:cubicBezTo>
                  <a:cubicBezTo>
                    <a:pt x="560" y="360"/>
                    <a:pt x="584" y="216"/>
                    <a:pt x="584" y="144"/>
                  </a:cubicBezTo>
                  <a:cubicBezTo>
                    <a:pt x="584" y="72"/>
                    <a:pt x="584" y="32"/>
                    <a:pt x="5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4" name="Rectangle 5"/>
            <p:cNvSpPr>
              <a:spLocks noChangeArrowheads="1"/>
            </p:cNvSpPr>
            <p:nvPr/>
          </p:nvSpPr>
          <p:spPr bwMode="auto">
            <a:xfrm>
              <a:off x="1392" y="816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5" name="Line 6"/>
            <p:cNvSpPr>
              <a:spLocks noChangeShapeType="1"/>
            </p:cNvSpPr>
            <p:nvPr/>
          </p:nvSpPr>
          <p:spPr bwMode="auto">
            <a:xfrm>
              <a:off x="1152" y="1728"/>
              <a:ext cx="67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6" name="Line 7"/>
            <p:cNvSpPr>
              <a:spLocks noChangeShapeType="1"/>
            </p:cNvSpPr>
            <p:nvPr/>
          </p:nvSpPr>
          <p:spPr bwMode="auto">
            <a:xfrm>
              <a:off x="1200" y="1872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7" name="Line 8"/>
            <p:cNvSpPr>
              <a:spLocks noChangeShapeType="1"/>
            </p:cNvSpPr>
            <p:nvPr/>
          </p:nvSpPr>
          <p:spPr bwMode="auto">
            <a:xfrm>
              <a:off x="1392" y="1968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8" name="Line 9"/>
            <p:cNvSpPr>
              <a:spLocks noChangeShapeType="1"/>
            </p:cNvSpPr>
            <p:nvPr/>
          </p:nvSpPr>
          <p:spPr bwMode="auto">
            <a:xfrm>
              <a:off x="1248" y="2064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9" name="Line 10"/>
            <p:cNvSpPr>
              <a:spLocks noChangeShapeType="1"/>
            </p:cNvSpPr>
            <p:nvPr/>
          </p:nvSpPr>
          <p:spPr bwMode="auto">
            <a:xfrm>
              <a:off x="1440" y="2160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00" name="Line 11"/>
            <p:cNvSpPr>
              <a:spLocks noChangeShapeType="1"/>
            </p:cNvSpPr>
            <p:nvPr/>
          </p:nvSpPr>
          <p:spPr bwMode="auto">
            <a:xfrm>
              <a:off x="1152" y="2256"/>
              <a:ext cx="33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301" name="Line 12"/>
            <p:cNvSpPr>
              <a:spLocks noChangeShapeType="1"/>
            </p:cNvSpPr>
            <p:nvPr/>
          </p:nvSpPr>
          <p:spPr bwMode="auto">
            <a:xfrm>
              <a:off x="1344" y="2304"/>
              <a:ext cx="48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5884863" y="1371600"/>
            <a:ext cx="1333500" cy="2438400"/>
            <a:chOff x="3256" y="864"/>
            <a:chExt cx="840" cy="1536"/>
          </a:xfrm>
        </p:grpSpPr>
        <p:sp>
          <p:nvSpPr>
            <p:cNvPr id="54283" name="Freeform 14"/>
            <p:cNvSpPr>
              <a:spLocks/>
            </p:cNvSpPr>
            <p:nvPr/>
          </p:nvSpPr>
          <p:spPr bwMode="auto">
            <a:xfrm rot="10800000">
              <a:off x="3256" y="864"/>
              <a:ext cx="840" cy="1536"/>
            </a:xfrm>
            <a:custGeom>
              <a:avLst/>
              <a:gdLst>
                <a:gd name="T0" fmla="*/ 344 w 840"/>
                <a:gd name="T1" fmla="*/ 0 h 1536"/>
                <a:gd name="T2" fmla="*/ 344 w 840"/>
                <a:gd name="T3" fmla="*/ 384 h 1536"/>
                <a:gd name="T4" fmla="*/ 200 w 840"/>
                <a:gd name="T5" fmla="*/ 528 h 1536"/>
                <a:gd name="T6" fmla="*/ 152 w 840"/>
                <a:gd name="T7" fmla="*/ 624 h 1536"/>
                <a:gd name="T8" fmla="*/ 104 w 840"/>
                <a:gd name="T9" fmla="*/ 864 h 1536"/>
                <a:gd name="T10" fmla="*/ 104 w 840"/>
                <a:gd name="T11" fmla="*/ 1200 h 1536"/>
                <a:gd name="T12" fmla="*/ 104 w 840"/>
                <a:gd name="T13" fmla="*/ 1488 h 1536"/>
                <a:gd name="T14" fmla="*/ 728 w 840"/>
                <a:gd name="T15" fmla="*/ 1488 h 1536"/>
                <a:gd name="T16" fmla="*/ 776 w 840"/>
                <a:gd name="T17" fmla="*/ 1248 h 1536"/>
                <a:gd name="T18" fmla="*/ 776 w 840"/>
                <a:gd name="T19" fmla="*/ 816 h 1536"/>
                <a:gd name="T20" fmla="*/ 728 w 840"/>
                <a:gd name="T21" fmla="*/ 576 h 1536"/>
                <a:gd name="T22" fmla="*/ 584 w 840"/>
                <a:gd name="T23" fmla="*/ 432 h 1536"/>
                <a:gd name="T24" fmla="*/ 584 w 840"/>
                <a:gd name="T25" fmla="*/ 144 h 1536"/>
                <a:gd name="T26" fmla="*/ 584 w 840"/>
                <a:gd name="T27" fmla="*/ 0 h 1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0"/>
                <a:gd name="T43" fmla="*/ 0 h 1536"/>
                <a:gd name="T44" fmla="*/ 840 w 840"/>
                <a:gd name="T45" fmla="*/ 1536 h 1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0" h="1536">
                  <a:moveTo>
                    <a:pt x="344" y="0"/>
                  </a:moveTo>
                  <a:cubicBezTo>
                    <a:pt x="356" y="148"/>
                    <a:pt x="368" y="296"/>
                    <a:pt x="344" y="384"/>
                  </a:cubicBezTo>
                  <a:cubicBezTo>
                    <a:pt x="320" y="472"/>
                    <a:pt x="232" y="488"/>
                    <a:pt x="200" y="528"/>
                  </a:cubicBezTo>
                  <a:cubicBezTo>
                    <a:pt x="168" y="568"/>
                    <a:pt x="168" y="568"/>
                    <a:pt x="152" y="624"/>
                  </a:cubicBezTo>
                  <a:cubicBezTo>
                    <a:pt x="136" y="680"/>
                    <a:pt x="112" y="768"/>
                    <a:pt x="104" y="864"/>
                  </a:cubicBezTo>
                  <a:cubicBezTo>
                    <a:pt x="96" y="960"/>
                    <a:pt x="104" y="1096"/>
                    <a:pt x="104" y="1200"/>
                  </a:cubicBezTo>
                  <a:cubicBezTo>
                    <a:pt x="104" y="1304"/>
                    <a:pt x="0" y="1440"/>
                    <a:pt x="104" y="1488"/>
                  </a:cubicBezTo>
                  <a:cubicBezTo>
                    <a:pt x="208" y="1536"/>
                    <a:pt x="616" y="1528"/>
                    <a:pt x="728" y="1488"/>
                  </a:cubicBezTo>
                  <a:cubicBezTo>
                    <a:pt x="840" y="1448"/>
                    <a:pt x="768" y="1360"/>
                    <a:pt x="776" y="1248"/>
                  </a:cubicBezTo>
                  <a:cubicBezTo>
                    <a:pt x="784" y="1136"/>
                    <a:pt x="784" y="928"/>
                    <a:pt x="776" y="816"/>
                  </a:cubicBezTo>
                  <a:cubicBezTo>
                    <a:pt x="768" y="704"/>
                    <a:pt x="760" y="640"/>
                    <a:pt x="728" y="576"/>
                  </a:cubicBezTo>
                  <a:cubicBezTo>
                    <a:pt x="696" y="512"/>
                    <a:pt x="608" y="504"/>
                    <a:pt x="584" y="432"/>
                  </a:cubicBezTo>
                  <a:cubicBezTo>
                    <a:pt x="560" y="360"/>
                    <a:pt x="584" y="216"/>
                    <a:pt x="584" y="144"/>
                  </a:cubicBezTo>
                  <a:cubicBezTo>
                    <a:pt x="584" y="72"/>
                    <a:pt x="584" y="32"/>
                    <a:pt x="5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84" name="Rectangle 15"/>
            <p:cNvSpPr>
              <a:spLocks noChangeArrowheads="1"/>
            </p:cNvSpPr>
            <p:nvPr/>
          </p:nvSpPr>
          <p:spPr bwMode="auto">
            <a:xfrm rot="10800000">
              <a:off x="3504" y="2256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85" name="Line 16"/>
            <p:cNvSpPr>
              <a:spLocks noChangeShapeType="1"/>
            </p:cNvSpPr>
            <p:nvPr/>
          </p:nvSpPr>
          <p:spPr bwMode="auto">
            <a:xfrm rot="10800000">
              <a:off x="3312" y="1200"/>
              <a:ext cx="67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86" name="Line 17"/>
            <p:cNvSpPr>
              <a:spLocks noChangeShapeType="1"/>
            </p:cNvSpPr>
            <p:nvPr/>
          </p:nvSpPr>
          <p:spPr bwMode="auto">
            <a:xfrm rot="10800000">
              <a:off x="3360" y="1344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87" name="Line 18"/>
            <p:cNvSpPr>
              <a:spLocks noChangeShapeType="1"/>
            </p:cNvSpPr>
            <p:nvPr/>
          </p:nvSpPr>
          <p:spPr bwMode="auto">
            <a:xfrm rot="10800000">
              <a:off x="3600" y="1440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88" name="Line 19"/>
            <p:cNvSpPr>
              <a:spLocks noChangeShapeType="1"/>
            </p:cNvSpPr>
            <p:nvPr/>
          </p:nvSpPr>
          <p:spPr bwMode="auto">
            <a:xfrm rot="10800000">
              <a:off x="3408" y="1584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89" name="Line 20"/>
            <p:cNvSpPr>
              <a:spLocks noChangeShapeType="1"/>
            </p:cNvSpPr>
            <p:nvPr/>
          </p:nvSpPr>
          <p:spPr bwMode="auto">
            <a:xfrm rot="10800000">
              <a:off x="3552" y="1680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0" name="Line 21"/>
            <p:cNvSpPr>
              <a:spLocks noChangeShapeType="1"/>
            </p:cNvSpPr>
            <p:nvPr/>
          </p:nvSpPr>
          <p:spPr bwMode="auto">
            <a:xfrm rot="10800000">
              <a:off x="3456" y="1872"/>
              <a:ext cx="336" cy="1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1" name="Line 22"/>
            <p:cNvSpPr>
              <a:spLocks noChangeShapeType="1"/>
            </p:cNvSpPr>
            <p:nvPr/>
          </p:nvSpPr>
          <p:spPr bwMode="auto">
            <a:xfrm rot="10800000">
              <a:off x="3552" y="2064"/>
              <a:ext cx="14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54292" name="Line 23"/>
            <p:cNvSpPr>
              <a:spLocks noChangeShapeType="1"/>
            </p:cNvSpPr>
            <p:nvPr/>
          </p:nvSpPr>
          <p:spPr bwMode="auto">
            <a:xfrm>
              <a:off x="3504" y="2208"/>
              <a:ext cx="19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54276" name="Line 24"/>
          <p:cNvSpPr>
            <a:spLocks noChangeShapeType="1"/>
          </p:cNvSpPr>
          <p:nvPr/>
        </p:nvSpPr>
        <p:spPr bwMode="auto">
          <a:xfrm>
            <a:off x="304800" y="3810000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4277" name="Line 25"/>
          <p:cNvSpPr>
            <a:spLocks noChangeShapeType="1"/>
          </p:cNvSpPr>
          <p:nvPr/>
        </p:nvSpPr>
        <p:spPr bwMode="auto">
          <a:xfrm>
            <a:off x="3916363" y="2667000"/>
            <a:ext cx="1676400" cy="0"/>
          </a:xfrm>
          <a:prstGeom prst="line">
            <a:avLst/>
          </a:prstGeom>
          <a:noFill/>
          <a:ln w="76200">
            <a:solidFill>
              <a:srgbClr val="FF66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54278" name="Text Box 26"/>
          <p:cNvSpPr txBox="1">
            <a:spLocks noChangeArrowheads="1"/>
          </p:cNvSpPr>
          <p:nvPr/>
        </p:nvSpPr>
        <p:spPr bwMode="auto">
          <a:xfrm>
            <a:off x="609600" y="4267200"/>
            <a:ext cx="4343400" cy="1465263"/>
          </a:xfrm>
          <a:prstGeom prst="rect">
            <a:avLst/>
          </a:prstGeom>
          <a:solidFill>
            <a:schemeClr val="accent2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容器对桌面的压强：</a:t>
            </a:r>
          </a:p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水对容器底的压强：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5334000" y="4267200"/>
            <a:ext cx="1238250" cy="641350"/>
          </a:xfrm>
          <a:prstGeom prst="rect">
            <a:avLst/>
          </a:prstGeom>
          <a:solidFill>
            <a:srgbClr val="0000FF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变大</a:t>
            </a:r>
          </a:p>
        </p:txBody>
      </p:sp>
      <p:sp>
        <p:nvSpPr>
          <p:cNvPr id="54280" name="Text Box 28"/>
          <p:cNvSpPr txBox="1">
            <a:spLocks noChangeArrowheads="1"/>
          </p:cNvSpPr>
          <p:nvPr/>
        </p:nvSpPr>
        <p:spPr bwMode="auto">
          <a:xfrm>
            <a:off x="381000" y="74295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（</a:t>
            </a:r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）</a:t>
            </a:r>
            <a:r>
              <a:rPr lang="zh-CN" altLang="en-US" sz="3200" b="1">
                <a:solidFill>
                  <a:srgbClr val="0000FF"/>
                </a:solidFill>
              </a:rPr>
              <a:t>如图：把如图所示的容器倒置后，判断压强变化？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5340350" y="5111750"/>
            <a:ext cx="1238250" cy="641350"/>
          </a:xfrm>
          <a:prstGeom prst="rect">
            <a:avLst/>
          </a:prstGeom>
          <a:solidFill>
            <a:srgbClr val="0000FF"/>
          </a:solidFill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chemeClr val="bg1"/>
                </a:solidFill>
                <a:latin typeface="Times New Roman" pitchFamily="18" charset="0"/>
                <a:ea typeface="隶书"/>
                <a:cs typeface="隶书"/>
              </a:rPr>
              <a:t>变大</a:t>
            </a:r>
          </a:p>
        </p:txBody>
      </p:sp>
      <p:sp>
        <p:nvSpPr>
          <p:cNvPr id="54282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7" grpId="0" animBg="1"/>
      <p:bldP spid="46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628650" y="485775"/>
            <a:ext cx="7886700" cy="13255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★总结</a:t>
            </a:r>
            <a:r>
              <a:rPr lang="en-US" altLang="zh-CN" b="1" smtClean="0">
                <a:solidFill>
                  <a:srgbClr val="FF0000"/>
                </a:solidFill>
              </a:rPr>
              <a:t>3</a:t>
            </a:r>
            <a:r>
              <a:rPr lang="zh-CN" altLang="en-US" b="1" smtClean="0">
                <a:solidFill>
                  <a:srgbClr val="FF0000"/>
                </a:solidFill>
              </a:rPr>
              <a:t>：</a:t>
            </a:r>
            <a:r>
              <a:rPr lang="zh-CN" altLang="en-US" smtClean="0"/>
              <a:t> 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547688" y="1738313"/>
            <a:ext cx="8039100" cy="3600450"/>
          </a:xfrm>
        </p:spPr>
        <p:txBody>
          <a:bodyPr/>
          <a:lstStyle/>
          <a:p>
            <a:r>
              <a:rPr lang="zh-CN" altLang="en-US" sz="4000" b="1" smtClean="0">
                <a:solidFill>
                  <a:srgbClr val="0000FF"/>
                </a:solidFill>
              </a:rPr>
              <a:t>固体间压强大小由</a:t>
            </a:r>
            <a:r>
              <a:rPr lang="zh-CN" altLang="en-US" sz="4000" b="1" smtClean="0">
                <a:solidFill>
                  <a:srgbClr val="FF0000"/>
                </a:solidFill>
              </a:rPr>
              <a:t>压力</a:t>
            </a:r>
            <a:r>
              <a:rPr lang="zh-CN" altLang="en-US" sz="4000" b="1" smtClean="0">
                <a:solidFill>
                  <a:srgbClr val="0000FF"/>
                </a:solidFill>
              </a:rPr>
              <a:t>和</a:t>
            </a:r>
            <a:r>
              <a:rPr lang="zh-CN" altLang="en-US" sz="4000" b="1" smtClean="0">
                <a:solidFill>
                  <a:srgbClr val="FF0000"/>
                </a:solidFill>
              </a:rPr>
              <a:t>受力面积</a:t>
            </a:r>
            <a:r>
              <a:rPr lang="zh-CN" altLang="en-US" sz="4000" b="1" smtClean="0">
                <a:solidFill>
                  <a:srgbClr val="0000FF"/>
                </a:solidFill>
              </a:rPr>
              <a:t>大小共同决定。</a:t>
            </a:r>
          </a:p>
          <a:p>
            <a:endParaRPr lang="zh-CN" altLang="en-US" sz="4000" b="1" smtClean="0">
              <a:solidFill>
                <a:srgbClr val="0000FF"/>
              </a:solidFill>
            </a:endParaRPr>
          </a:p>
          <a:p>
            <a:r>
              <a:rPr lang="zh-CN" altLang="en-US" sz="4000" b="1" smtClean="0">
                <a:solidFill>
                  <a:srgbClr val="0000FF"/>
                </a:solidFill>
              </a:rPr>
              <a:t>液体压强则与</a:t>
            </a:r>
            <a:r>
              <a:rPr lang="zh-CN" altLang="en-US" sz="4000" b="1" smtClean="0">
                <a:solidFill>
                  <a:srgbClr val="FF0000"/>
                </a:solidFill>
              </a:rPr>
              <a:t>液体密度</a:t>
            </a:r>
            <a:r>
              <a:rPr lang="zh-CN" altLang="en-US" sz="4000" b="1" smtClean="0">
                <a:solidFill>
                  <a:srgbClr val="0000FF"/>
                </a:solidFill>
              </a:rPr>
              <a:t>和物体所处</a:t>
            </a:r>
            <a:r>
              <a:rPr lang="zh-CN" altLang="en-US" sz="4000" b="1" smtClean="0">
                <a:solidFill>
                  <a:srgbClr val="FF0000"/>
                </a:solidFill>
              </a:rPr>
              <a:t>深度</a:t>
            </a:r>
            <a:r>
              <a:rPr lang="zh-CN" altLang="en-US" sz="4000" b="1" smtClean="0">
                <a:solidFill>
                  <a:srgbClr val="0000FF"/>
                </a:solidFill>
              </a:rPr>
              <a:t>有关。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-2536825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 cstate="print"/>
          <a:srcRect b="29010"/>
          <a:stretch>
            <a:fillRect/>
          </a:stretch>
        </p:blipFill>
        <p:spPr bwMode="auto">
          <a:xfrm>
            <a:off x="5688013" y="3500438"/>
            <a:ext cx="34559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250825" y="3500438"/>
            <a:ext cx="5192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①水对桶底的压强多大？ 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②桶底受到水的压力多大？ 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95288" y="936625"/>
            <a:ext cx="8280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300" b="1">
                <a:solidFill>
                  <a:srgbClr val="0000FF"/>
                </a:solidFill>
              </a:rPr>
              <a:t>3.</a:t>
            </a:r>
            <a:r>
              <a:rPr lang="zh-CN" altLang="en-US" sz="3300" b="1">
                <a:solidFill>
                  <a:srgbClr val="0000FF"/>
                </a:solidFill>
              </a:rPr>
              <a:t>如图所示，铁桶重</a:t>
            </a:r>
            <a:r>
              <a:rPr lang="en-US" altLang="zh-CN" sz="3300" b="1">
                <a:solidFill>
                  <a:srgbClr val="0000FF"/>
                </a:solidFill>
              </a:rPr>
              <a:t>20N</a:t>
            </a:r>
            <a:r>
              <a:rPr lang="zh-CN" altLang="en-US" sz="3300" b="1">
                <a:solidFill>
                  <a:srgbClr val="0000FF"/>
                </a:solidFill>
              </a:rPr>
              <a:t>，桶的底面积为</a:t>
            </a:r>
            <a:r>
              <a:rPr lang="en-US" altLang="zh-CN" sz="3300" b="1">
                <a:solidFill>
                  <a:srgbClr val="0000FF"/>
                </a:solidFill>
              </a:rPr>
              <a:t>200cm</a:t>
            </a:r>
            <a:r>
              <a:rPr lang="en-US" altLang="zh-CN" sz="3300" b="1" baseline="30000">
                <a:solidFill>
                  <a:srgbClr val="0000FF"/>
                </a:solidFill>
              </a:rPr>
              <a:t>2</a:t>
            </a:r>
            <a:r>
              <a:rPr lang="zh-CN" altLang="en-US" sz="3300" b="1">
                <a:solidFill>
                  <a:srgbClr val="0000FF"/>
                </a:solidFill>
              </a:rPr>
              <a:t>，往桶里倒入</a:t>
            </a:r>
            <a:r>
              <a:rPr lang="en-US" altLang="zh-CN" sz="3300" b="1">
                <a:solidFill>
                  <a:srgbClr val="0000FF"/>
                </a:solidFill>
              </a:rPr>
              <a:t>80N</a:t>
            </a:r>
            <a:r>
              <a:rPr lang="zh-CN" altLang="en-US" sz="3300" b="1">
                <a:solidFill>
                  <a:srgbClr val="0000FF"/>
                </a:solidFill>
              </a:rPr>
              <a:t>的水，水的深度</a:t>
            </a:r>
            <a:r>
              <a:rPr lang="en-US" altLang="zh-CN" sz="3300" b="1">
                <a:solidFill>
                  <a:srgbClr val="0000FF"/>
                </a:solidFill>
              </a:rPr>
              <a:t>25cm</a:t>
            </a:r>
            <a:r>
              <a:rPr lang="zh-CN" altLang="en-US" sz="3300" b="1">
                <a:solidFill>
                  <a:srgbClr val="0000FF"/>
                </a:solidFill>
              </a:rPr>
              <a:t>，平放在面积为</a:t>
            </a:r>
            <a:r>
              <a:rPr lang="en-US" altLang="zh-CN" sz="3300" b="1">
                <a:solidFill>
                  <a:srgbClr val="0000FF"/>
                </a:solidFill>
              </a:rPr>
              <a:t>1m</a:t>
            </a:r>
            <a:r>
              <a:rPr lang="en-US" altLang="zh-CN" sz="3300" b="1" baseline="30000">
                <a:solidFill>
                  <a:srgbClr val="0000FF"/>
                </a:solidFill>
              </a:rPr>
              <a:t>2</a:t>
            </a:r>
            <a:r>
              <a:rPr lang="zh-CN" altLang="en-US" sz="3300" b="1">
                <a:solidFill>
                  <a:srgbClr val="0000FF"/>
                </a:solidFill>
              </a:rPr>
              <a:t>的水平台面上，（</a:t>
            </a:r>
            <a:r>
              <a:rPr lang="zh-CN" altLang="en-US" sz="3300" b="1">
                <a:solidFill>
                  <a:srgbClr val="FF0000"/>
                </a:solidFill>
              </a:rPr>
              <a:t>不计桶壁的厚度</a:t>
            </a:r>
            <a:r>
              <a:rPr lang="zh-CN" altLang="en-US" sz="3300" b="1">
                <a:solidFill>
                  <a:srgbClr val="0000FF"/>
                </a:solidFill>
              </a:rPr>
              <a:t>）求：（</a:t>
            </a:r>
            <a:r>
              <a:rPr lang="en-US" altLang="zh-CN" sz="3300" b="1">
                <a:solidFill>
                  <a:srgbClr val="0000FF"/>
                </a:solidFill>
              </a:rPr>
              <a:t>g=10N/kg</a:t>
            </a:r>
            <a:r>
              <a:rPr lang="zh-CN" altLang="en-US" sz="3300" b="1">
                <a:solidFill>
                  <a:srgbClr val="0000FF"/>
                </a:solidFill>
                <a:sym typeface="Wingdings" pitchFamily="2" charset="2"/>
              </a:rPr>
              <a:t>）</a:t>
            </a:r>
            <a:endParaRPr lang="zh-CN" altLang="en-US" sz="3300" b="1">
              <a:solidFill>
                <a:srgbClr val="0000FF"/>
              </a:solidFill>
            </a:endParaRP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276225" y="4403725"/>
            <a:ext cx="508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③台面受到桶的压强多大？</a:t>
            </a:r>
          </a:p>
          <a:p>
            <a:r>
              <a:rPr lang="zh-CN" altLang="en-US" sz="3200" b="1">
                <a:solidFill>
                  <a:srgbClr val="FF0000"/>
                </a:solidFill>
              </a:rPr>
              <a:t>④空桶对台面的压强多大？</a:t>
            </a:r>
          </a:p>
        </p:txBody>
      </p:sp>
      <p:sp>
        <p:nvSpPr>
          <p:cNvPr id="56326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438150" y="1374775"/>
            <a:ext cx="6048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</a:rPr>
              <a:t>解：①</a:t>
            </a:r>
            <a:r>
              <a:rPr lang="en-US" altLang="zh-CN" sz="3200" b="1">
                <a:solidFill>
                  <a:srgbClr val="0000FF"/>
                </a:solidFill>
              </a:rPr>
              <a:t>h=25cm=0.25m</a:t>
            </a:r>
          </a:p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∴p=ρ</a:t>
            </a:r>
            <a:r>
              <a:rPr lang="zh-CN" altLang="en-US" sz="3200" b="1" baseline="-25000">
                <a:solidFill>
                  <a:srgbClr val="0000FF"/>
                </a:solidFill>
              </a:rPr>
              <a:t>液</a:t>
            </a:r>
            <a:r>
              <a:rPr lang="en-US" altLang="zh-CN" sz="2800" b="1">
                <a:solidFill>
                  <a:srgbClr val="FF0000"/>
                </a:solidFill>
              </a:rPr>
              <a:t>g</a:t>
            </a:r>
            <a:r>
              <a:rPr lang="en-US" altLang="zh-CN" sz="2800" b="1">
                <a:solidFill>
                  <a:srgbClr val="0000FF"/>
                </a:solidFill>
              </a:rPr>
              <a:t> h</a:t>
            </a:r>
          </a:p>
          <a:p>
            <a:pPr algn="ctr"/>
            <a:r>
              <a:rPr lang="en-US" altLang="zh-CN" sz="2800" b="1">
                <a:solidFill>
                  <a:srgbClr val="0000FF"/>
                </a:solidFill>
              </a:rPr>
              <a:t>=1.0×10</a:t>
            </a:r>
            <a:r>
              <a:rPr lang="en-US" altLang="zh-CN" sz="2800" b="1" baseline="30000">
                <a:solidFill>
                  <a:srgbClr val="0000FF"/>
                </a:solidFill>
              </a:rPr>
              <a:t>3</a:t>
            </a:r>
            <a:r>
              <a:rPr lang="en-US" altLang="zh-CN" sz="2800" b="1">
                <a:solidFill>
                  <a:srgbClr val="0000FF"/>
                </a:solidFill>
              </a:rPr>
              <a:t>kg/m</a:t>
            </a:r>
            <a:r>
              <a:rPr lang="en-US" altLang="zh-CN" sz="2800" b="1" baseline="30000">
                <a:solidFill>
                  <a:srgbClr val="0000FF"/>
                </a:solidFill>
              </a:rPr>
              <a:t>3</a:t>
            </a:r>
            <a:r>
              <a:rPr lang="en-US" altLang="zh-CN" sz="2800" b="1">
                <a:solidFill>
                  <a:srgbClr val="0000FF"/>
                </a:solidFill>
              </a:rPr>
              <a:t>×</a:t>
            </a:r>
            <a:r>
              <a:rPr lang="en-US" altLang="zh-CN" sz="2800" b="1">
                <a:solidFill>
                  <a:srgbClr val="FF0000"/>
                </a:solidFill>
              </a:rPr>
              <a:t>10N/kg</a:t>
            </a:r>
            <a:r>
              <a:rPr lang="en-US" altLang="zh-CN" sz="2800" b="1">
                <a:solidFill>
                  <a:srgbClr val="0000FF"/>
                </a:solidFill>
              </a:rPr>
              <a:t>×</a:t>
            </a:r>
            <a:r>
              <a:rPr lang="en-US" altLang="zh-CN" sz="2800" b="1">
                <a:solidFill>
                  <a:srgbClr val="FF0000"/>
                </a:solidFill>
              </a:rPr>
              <a:t>0.25m</a:t>
            </a:r>
          </a:p>
          <a:p>
            <a:pPr algn="ctr"/>
            <a:r>
              <a:rPr lang="en-US" altLang="zh-CN" sz="2800" b="1">
                <a:solidFill>
                  <a:srgbClr val="0000FF"/>
                </a:solidFill>
              </a:rPr>
              <a:t>=2.5×10</a:t>
            </a:r>
            <a:r>
              <a:rPr lang="en-US" altLang="zh-CN" sz="2800" b="1" baseline="30000">
                <a:solidFill>
                  <a:srgbClr val="0000FF"/>
                </a:solidFill>
              </a:rPr>
              <a:t>3</a:t>
            </a:r>
            <a:r>
              <a:rPr lang="en-US" altLang="zh-CN" sz="2800" b="1">
                <a:solidFill>
                  <a:srgbClr val="0000FF"/>
                </a:solidFill>
              </a:rPr>
              <a:t>Pa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528638" y="3838575"/>
            <a:ext cx="6121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② </a:t>
            </a:r>
            <a:r>
              <a:rPr lang="en-US" altLang="zh-CN" sz="2800" b="1">
                <a:solidFill>
                  <a:srgbClr val="0000FF"/>
                </a:solidFill>
              </a:rPr>
              <a:t>S=200cm</a:t>
            </a:r>
            <a:r>
              <a:rPr lang="en-US" altLang="zh-CN" sz="2800" b="1" baseline="30000">
                <a:solidFill>
                  <a:srgbClr val="0000FF"/>
                </a:solidFill>
              </a:rPr>
              <a:t>2</a:t>
            </a:r>
            <a:r>
              <a:rPr lang="en-US" altLang="zh-CN" sz="2800" b="1">
                <a:solidFill>
                  <a:srgbClr val="0000FF"/>
                </a:solidFill>
              </a:rPr>
              <a:t>=2×10</a:t>
            </a:r>
            <a:r>
              <a:rPr lang="en-US" altLang="zh-CN" sz="2800" b="1" baseline="30000">
                <a:solidFill>
                  <a:srgbClr val="0000FF"/>
                </a:solidFill>
              </a:rPr>
              <a:t>-2</a:t>
            </a:r>
            <a:r>
              <a:rPr lang="en-US" altLang="zh-CN" sz="2800" b="1">
                <a:solidFill>
                  <a:srgbClr val="0000FF"/>
                </a:solidFill>
              </a:rPr>
              <a:t>m</a:t>
            </a:r>
            <a:r>
              <a:rPr lang="en-US" altLang="zh-CN" sz="2800" b="1" baseline="30000">
                <a:solidFill>
                  <a:srgbClr val="0000FF"/>
                </a:solidFill>
              </a:rPr>
              <a:t>2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F</a:t>
            </a:r>
            <a:r>
              <a:rPr lang="en-US" altLang="zh-CN" sz="3200" b="1" baseline="-25000">
                <a:solidFill>
                  <a:srgbClr val="0000FF"/>
                </a:solidFill>
              </a:rPr>
              <a:t>1</a:t>
            </a:r>
            <a:r>
              <a:rPr lang="en-US" altLang="zh-CN" sz="3200" b="1">
                <a:solidFill>
                  <a:srgbClr val="0000FF"/>
                </a:solidFill>
              </a:rPr>
              <a:t>=</a:t>
            </a:r>
            <a:r>
              <a:rPr lang="en-US" altLang="zh-CN" sz="3200" b="1">
                <a:solidFill>
                  <a:srgbClr val="FF0000"/>
                </a:solidFill>
              </a:rPr>
              <a:t>P</a:t>
            </a:r>
            <a:r>
              <a:rPr lang="en-US" altLang="zh-CN" sz="3200" b="1">
                <a:solidFill>
                  <a:srgbClr val="0000FF"/>
                </a:solidFill>
              </a:rPr>
              <a:t>S=</a:t>
            </a:r>
            <a:r>
              <a:rPr lang="en-US" altLang="zh-CN" sz="3200" b="1">
                <a:solidFill>
                  <a:srgbClr val="FF0000"/>
                </a:solidFill>
              </a:rPr>
              <a:t>2.5×10</a:t>
            </a:r>
            <a:r>
              <a:rPr lang="en-US" altLang="zh-CN" sz="3200" b="1" baseline="30000">
                <a:solidFill>
                  <a:srgbClr val="FF0000"/>
                </a:solidFill>
              </a:rPr>
              <a:t>3</a:t>
            </a:r>
            <a:r>
              <a:rPr lang="en-US" altLang="zh-CN" sz="3200" b="1">
                <a:solidFill>
                  <a:srgbClr val="FF0000"/>
                </a:solidFill>
              </a:rPr>
              <a:t>Pa</a:t>
            </a:r>
            <a:r>
              <a:rPr lang="en-US" altLang="zh-CN" sz="3200" b="1">
                <a:solidFill>
                  <a:srgbClr val="0000FF"/>
                </a:solidFill>
              </a:rPr>
              <a:t>×2×10</a:t>
            </a:r>
            <a:r>
              <a:rPr lang="en-US" altLang="zh-CN" sz="3200" b="1" baseline="30000">
                <a:solidFill>
                  <a:srgbClr val="0000FF"/>
                </a:solidFill>
              </a:rPr>
              <a:t>-2</a:t>
            </a:r>
            <a:r>
              <a:rPr lang="en-US" altLang="zh-CN" sz="3200" b="1">
                <a:solidFill>
                  <a:srgbClr val="0000FF"/>
                </a:solidFill>
              </a:rPr>
              <a:t>m</a:t>
            </a:r>
            <a:r>
              <a:rPr lang="en-US" altLang="zh-CN" sz="3200" b="1" baseline="30000">
                <a:solidFill>
                  <a:srgbClr val="0000FF"/>
                </a:solidFill>
              </a:rPr>
              <a:t>2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=</a:t>
            </a:r>
            <a:r>
              <a:rPr lang="en-US" altLang="zh-CN" sz="3200" b="1">
                <a:solidFill>
                  <a:srgbClr val="FF0000"/>
                </a:solidFill>
              </a:rPr>
              <a:t>50N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 b="29010"/>
          <a:stretch>
            <a:fillRect/>
          </a:stretch>
        </p:blipFill>
        <p:spPr bwMode="auto">
          <a:xfrm>
            <a:off x="5826125" y="4343400"/>
            <a:ext cx="34559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print"/>
          <a:srcRect b="29010"/>
          <a:stretch>
            <a:fillRect/>
          </a:stretch>
        </p:blipFill>
        <p:spPr bwMode="auto">
          <a:xfrm>
            <a:off x="5435600" y="546100"/>
            <a:ext cx="29162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539750" y="619125"/>
            <a:ext cx="568801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③桶对台面的压力</a:t>
            </a:r>
            <a:r>
              <a:rPr lang="en-US" altLang="zh-CN" sz="3200" b="1">
                <a:solidFill>
                  <a:srgbClr val="0000FF"/>
                </a:solidFill>
              </a:rPr>
              <a:t>F</a:t>
            </a:r>
            <a:r>
              <a:rPr lang="en-US" altLang="zh-CN" sz="3200" b="1" baseline="-25000">
                <a:solidFill>
                  <a:srgbClr val="0000FF"/>
                </a:solidFill>
              </a:rPr>
              <a:t>2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应为桶和水的重力之和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∴</a:t>
            </a:r>
            <a:r>
              <a:rPr lang="en-US" altLang="zh-CN" sz="3200" b="1">
                <a:solidFill>
                  <a:srgbClr val="0000FF"/>
                </a:solidFill>
              </a:rPr>
              <a:t>F</a:t>
            </a:r>
            <a:r>
              <a:rPr lang="en-US" altLang="zh-CN" sz="3200" b="1" baseline="-25000">
                <a:solidFill>
                  <a:srgbClr val="0000FF"/>
                </a:solidFill>
              </a:rPr>
              <a:t>2</a:t>
            </a:r>
            <a:r>
              <a:rPr lang="en-US" altLang="zh-CN" sz="3200" b="1">
                <a:solidFill>
                  <a:srgbClr val="0000FF"/>
                </a:solidFill>
              </a:rPr>
              <a:t>=G</a:t>
            </a:r>
            <a:r>
              <a:rPr lang="zh-CN" altLang="en-US" sz="3200" b="1" baseline="-25000">
                <a:solidFill>
                  <a:srgbClr val="0000FF"/>
                </a:solidFill>
              </a:rPr>
              <a:t>水</a:t>
            </a:r>
            <a:r>
              <a:rPr lang="zh-CN" altLang="en-US" sz="3200" b="1">
                <a:solidFill>
                  <a:srgbClr val="0000FF"/>
                </a:solidFill>
              </a:rPr>
              <a:t>＋</a:t>
            </a:r>
            <a:r>
              <a:rPr lang="en-US" altLang="zh-CN" sz="3200" b="1">
                <a:solidFill>
                  <a:srgbClr val="0000FF"/>
                </a:solidFill>
              </a:rPr>
              <a:t>G</a:t>
            </a:r>
            <a:r>
              <a:rPr lang="zh-CN" altLang="en-US" sz="3200" b="1" baseline="-25000">
                <a:solidFill>
                  <a:srgbClr val="0000FF"/>
                </a:solidFill>
              </a:rPr>
              <a:t>桶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=</a:t>
            </a:r>
            <a:r>
              <a:rPr lang="en-US" altLang="zh-CN" sz="3200" b="1">
                <a:solidFill>
                  <a:srgbClr val="FF0000"/>
                </a:solidFill>
              </a:rPr>
              <a:t>80N</a:t>
            </a:r>
            <a:r>
              <a:rPr lang="zh-CN" altLang="en-US" sz="3200" b="1">
                <a:solidFill>
                  <a:srgbClr val="0000FF"/>
                </a:solidFill>
              </a:rPr>
              <a:t>＋</a:t>
            </a:r>
            <a:r>
              <a:rPr lang="en-US" altLang="zh-CN" sz="3200" b="1">
                <a:solidFill>
                  <a:srgbClr val="FF0000"/>
                </a:solidFill>
              </a:rPr>
              <a:t>20N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=100N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∴</a:t>
            </a:r>
            <a:r>
              <a:rPr lang="zh-CN" altLang="en-US" sz="3200" b="1">
                <a:solidFill>
                  <a:srgbClr val="0000FF"/>
                </a:solidFill>
              </a:rPr>
              <a:t>台面受到桶的压强</a:t>
            </a:r>
            <a:r>
              <a:rPr lang="en-US" altLang="zh-CN" sz="3200" b="1">
                <a:solidFill>
                  <a:srgbClr val="0000FF"/>
                </a:solidFill>
              </a:rPr>
              <a:t>P</a:t>
            </a:r>
            <a:r>
              <a:rPr lang="en-US" altLang="zh-CN" sz="3200" b="1" baseline="-25000">
                <a:solidFill>
                  <a:srgbClr val="0000FF"/>
                </a:solidFill>
              </a:rPr>
              <a:t>2</a:t>
            </a:r>
            <a:r>
              <a:rPr lang="en-US" altLang="zh-CN" sz="3200" b="1">
                <a:solidFill>
                  <a:srgbClr val="0000FF"/>
                </a:solidFill>
              </a:rPr>
              <a:t>=</a:t>
            </a:r>
          </a:p>
          <a:p>
            <a:endParaRPr lang="en-US" altLang="zh-CN" sz="3200" b="1">
              <a:solidFill>
                <a:srgbClr val="0000FF"/>
              </a:solidFill>
            </a:endParaRPr>
          </a:p>
          <a:p>
            <a:r>
              <a:rPr lang="en-US" altLang="zh-CN" sz="3200" b="1">
                <a:solidFill>
                  <a:srgbClr val="0000FF"/>
                </a:solidFill>
              </a:rPr>
              <a:t>=                        =</a:t>
            </a:r>
            <a:r>
              <a:rPr lang="en-US" altLang="zh-CN" sz="3200" b="1">
                <a:solidFill>
                  <a:srgbClr val="FF0000"/>
                </a:solidFill>
              </a:rPr>
              <a:t>5×10</a:t>
            </a:r>
            <a:r>
              <a:rPr lang="en-US" altLang="zh-CN" sz="3200" b="1" baseline="30000">
                <a:solidFill>
                  <a:srgbClr val="FF0000"/>
                </a:solidFill>
              </a:rPr>
              <a:t>3</a:t>
            </a:r>
            <a:r>
              <a:rPr lang="en-US" altLang="zh-CN" sz="3200" b="1">
                <a:solidFill>
                  <a:srgbClr val="FF0000"/>
                </a:solidFill>
              </a:rPr>
              <a:t>Pa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59213"/>
            <a:ext cx="230505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562225"/>
            <a:ext cx="11334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755650" y="4972050"/>
            <a:ext cx="7632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④空桶对台面的压强</a:t>
            </a:r>
            <a:r>
              <a:rPr lang="en-US" altLang="zh-CN" sz="3200" b="1">
                <a:solidFill>
                  <a:srgbClr val="0000FF"/>
                </a:solidFill>
              </a:rPr>
              <a:t>P</a:t>
            </a:r>
            <a:r>
              <a:rPr lang="en-US" altLang="zh-CN" sz="3200" b="1" baseline="-25000">
                <a:solidFill>
                  <a:srgbClr val="0000FF"/>
                </a:solidFill>
              </a:rPr>
              <a:t>3</a:t>
            </a:r>
            <a:r>
              <a:rPr lang="en-US" altLang="zh-CN" sz="3200" b="1">
                <a:solidFill>
                  <a:srgbClr val="0000FF"/>
                </a:solidFill>
              </a:rPr>
              <a:t>=          =  </a:t>
            </a:r>
          </a:p>
          <a:p>
            <a:endParaRPr lang="en-US" altLang="zh-CN" sz="3200" b="1">
              <a:solidFill>
                <a:srgbClr val="0000FF"/>
              </a:solidFill>
            </a:endParaRPr>
          </a:p>
          <a:p>
            <a:r>
              <a:rPr lang="en-US" altLang="zh-CN" sz="3200" b="1">
                <a:solidFill>
                  <a:srgbClr val="0000FF"/>
                </a:solidFill>
              </a:rPr>
              <a:t>                                         =</a:t>
            </a:r>
            <a:r>
              <a:rPr lang="en-US" altLang="zh-CN" sz="3200" b="1">
                <a:solidFill>
                  <a:srgbClr val="FF0000"/>
                </a:solidFill>
              </a:rPr>
              <a:t>1×10</a:t>
            </a:r>
            <a:r>
              <a:rPr lang="en-US" altLang="zh-CN" sz="3200" b="1" baseline="30000">
                <a:solidFill>
                  <a:srgbClr val="FF0000"/>
                </a:solidFill>
              </a:rPr>
              <a:t>3</a:t>
            </a:r>
            <a:r>
              <a:rPr lang="en-US" altLang="zh-CN" sz="3200" b="1">
                <a:solidFill>
                  <a:srgbClr val="FF0000"/>
                </a:solidFill>
              </a:rPr>
              <a:t>Pa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                                           </a:t>
            </a:r>
          </a:p>
        </p:txBody>
      </p:sp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606925"/>
            <a:ext cx="942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716463"/>
            <a:ext cx="20161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xfrm>
            <a:off x="628650" y="485775"/>
            <a:ext cx="7886700" cy="13255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★总结</a:t>
            </a:r>
            <a:r>
              <a:rPr lang="en-US" altLang="zh-CN" b="1" smtClean="0">
                <a:solidFill>
                  <a:srgbClr val="FF0000"/>
                </a:solidFill>
              </a:rPr>
              <a:t>4</a:t>
            </a:r>
            <a:r>
              <a:rPr lang="zh-CN" altLang="en-US" b="1" smtClean="0">
                <a:solidFill>
                  <a:srgbClr val="FF0000"/>
                </a:solidFill>
              </a:rPr>
              <a:t>：解压强题的基本思路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547688" y="1738313"/>
            <a:ext cx="8039100" cy="1978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3600" b="1" smtClean="0">
                <a:solidFill>
                  <a:srgbClr val="0000FF"/>
                </a:solidFill>
              </a:rPr>
              <a:t>由① ② 可知：</a:t>
            </a:r>
          </a:p>
          <a:p>
            <a:pPr>
              <a:buFont typeface="Arial" charset="0"/>
              <a:buNone/>
            </a:pPr>
            <a:r>
              <a:rPr lang="zh-CN" altLang="en-US" sz="3600" b="1" smtClean="0">
                <a:solidFill>
                  <a:srgbClr val="0000FF"/>
                </a:solidFill>
              </a:rPr>
              <a:t>求液体对容器底的压力和压强时：</a:t>
            </a:r>
          </a:p>
          <a:p>
            <a:pPr>
              <a:buFont typeface="Arial" charset="0"/>
              <a:buNone/>
            </a:pPr>
            <a:r>
              <a:rPr lang="zh-CN" altLang="en-US" sz="3600" b="1" smtClean="0">
                <a:solidFill>
                  <a:srgbClr val="0000FF"/>
                </a:solidFill>
              </a:rPr>
              <a:t>先求</a:t>
            </a:r>
            <a:r>
              <a:rPr lang="zh-CN" altLang="en-US" sz="3600" b="1" smtClean="0">
                <a:solidFill>
                  <a:srgbClr val="FF0000"/>
                </a:solidFill>
              </a:rPr>
              <a:t>压强</a:t>
            </a:r>
            <a:r>
              <a:rPr lang="en-US" altLang="zh-CN" sz="3600" b="1" smtClean="0">
                <a:solidFill>
                  <a:srgbClr val="FF0000"/>
                </a:solidFill>
              </a:rPr>
              <a:t>P =ρgh</a:t>
            </a:r>
            <a:r>
              <a:rPr lang="zh-CN" altLang="en-US" sz="3600" b="1" smtClean="0">
                <a:solidFill>
                  <a:srgbClr val="0000FF"/>
                </a:solidFill>
              </a:rPr>
              <a:t>      后求</a:t>
            </a:r>
            <a:r>
              <a:rPr lang="zh-CN" altLang="en-US" sz="3600" b="1" smtClean="0">
                <a:solidFill>
                  <a:srgbClr val="FF0000"/>
                </a:solidFill>
              </a:rPr>
              <a:t>压力</a:t>
            </a:r>
            <a:r>
              <a:rPr lang="en-US" altLang="zh-CN" sz="3600" b="1" smtClean="0">
                <a:solidFill>
                  <a:srgbClr val="FF0000"/>
                </a:solidFill>
              </a:rPr>
              <a:t>F=PS</a:t>
            </a:r>
            <a:endParaRPr lang="zh-CN" altLang="en-US" sz="3600" b="1" smtClean="0">
              <a:solidFill>
                <a:srgbClr val="0000FF"/>
              </a:solidFill>
            </a:endParaRPr>
          </a:p>
        </p:txBody>
      </p:sp>
      <p:sp>
        <p:nvSpPr>
          <p:cNvPr id="115717" name="Rectangle 5"/>
          <p:cNvSpPr>
            <a:spLocks/>
          </p:cNvSpPr>
          <p:nvPr/>
        </p:nvSpPr>
        <p:spPr bwMode="auto">
          <a:xfrm>
            <a:off x="638175" y="3946525"/>
            <a:ext cx="82550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由③ ④ 可知：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求容器对桌面的压力和压强时：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先求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压力</a:t>
            </a:r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F =G=mg</a:t>
            </a:r>
            <a:r>
              <a:rPr lang="en-US" altLang="zh-CN" sz="3600" b="1">
                <a:solidFill>
                  <a:srgbClr val="0000FF"/>
                </a:solidFill>
                <a:latin typeface="Calibri" pitchFamily="34" charset="0"/>
              </a:rPr>
              <a:t>  </a:t>
            </a:r>
            <a:r>
              <a:rPr lang="zh-CN" altLang="en-US" sz="3600" b="1">
                <a:solidFill>
                  <a:srgbClr val="0000FF"/>
                </a:solidFill>
                <a:latin typeface="Calibri" pitchFamily="34" charset="0"/>
              </a:rPr>
              <a:t>    后求</a:t>
            </a: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压强</a:t>
            </a:r>
            <a:r>
              <a:rPr lang="en-US" altLang="zh-CN" sz="3600" b="1">
                <a:solidFill>
                  <a:srgbClr val="FF0000"/>
                </a:solidFill>
                <a:latin typeface="Calibri" pitchFamily="34" charset="0"/>
              </a:rPr>
              <a:t>P =F/S</a:t>
            </a:r>
            <a:endParaRPr lang="zh-CN" altLang="en-US" sz="36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468313" y="1677988"/>
            <a:ext cx="82089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如图所示，一个重为</a:t>
            </a:r>
            <a:r>
              <a:rPr lang="en-US" altLang="zh-CN" sz="2800" b="1">
                <a:solidFill>
                  <a:srgbClr val="0000FF"/>
                </a:solidFill>
              </a:rPr>
              <a:t>1N</a:t>
            </a:r>
            <a:r>
              <a:rPr lang="zh-CN" altLang="en-US" sz="2800" b="1">
                <a:solidFill>
                  <a:srgbClr val="0000FF"/>
                </a:solidFill>
              </a:rPr>
              <a:t>的开口的杯子，装上</a:t>
            </a:r>
            <a:r>
              <a:rPr lang="en-US" altLang="zh-CN" sz="2800" b="1">
                <a:solidFill>
                  <a:srgbClr val="0000FF"/>
                </a:solidFill>
              </a:rPr>
              <a:t>8 cm</a:t>
            </a:r>
            <a:r>
              <a:rPr lang="zh-CN" altLang="en-US" sz="2800" b="1">
                <a:solidFill>
                  <a:srgbClr val="0000FF"/>
                </a:solidFill>
              </a:rPr>
              <a:t>深的水后，放在水平桌面上。已知杯子内部底面积为</a:t>
            </a:r>
            <a:r>
              <a:rPr lang="en-US" altLang="zh-CN" sz="2800" b="1">
                <a:solidFill>
                  <a:srgbClr val="0000FF"/>
                </a:solidFill>
              </a:rPr>
              <a:t>50 cm</a:t>
            </a:r>
            <a:r>
              <a:rPr lang="en-US" altLang="zh-CN" sz="2800" b="1" baseline="30000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，外部底面积为</a:t>
            </a:r>
            <a:r>
              <a:rPr lang="en-US" altLang="zh-CN" sz="2800" b="1">
                <a:solidFill>
                  <a:srgbClr val="0000FF"/>
                </a:solidFill>
              </a:rPr>
              <a:t>60 cm</a:t>
            </a:r>
            <a:r>
              <a:rPr lang="en-US" altLang="zh-CN" sz="2800" b="1" baseline="30000">
                <a:solidFill>
                  <a:srgbClr val="0000FF"/>
                </a:solidFill>
              </a:rPr>
              <a:t>2</a:t>
            </a:r>
            <a:r>
              <a:rPr lang="zh-CN" altLang="en-US" sz="2800" b="1">
                <a:solidFill>
                  <a:srgbClr val="0000FF"/>
                </a:solidFill>
              </a:rPr>
              <a:t>；杯子装上水后的总重力为</a:t>
            </a:r>
            <a:r>
              <a:rPr lang="en-US" altLang="zh-CN" sz="2800" b="1">
                <a:solidFill>
                  <a:srgbClr val="0000FF"/>
                </a:solidFill>
              </a:rPr>
              <a:t>6N</a:t>
            </a:r>
            <a:r>
              <a:rPr lang="zh-CN" altLang="en-US" sz="2800" b="1">
                <a:solidFill>
                  <a:srgbClr val="0000FF"/>
                </a:solidFill>
              </a:rPr>
              <a:t>。则水对杯底的压力为＿＿＿</a:t>
            </a:r>
            <a:r>
              <a:rPr lang="en-US" altLang="zh-CN" sz="2800" b="1">
                <a:solidFill>
                  <a:srgbClr val="0000FF"/>
                </a:solidFill>
              </a:rPr>
              <a:t>N</a:t>
            </a:r>
            <a:r>
              <a:rPr lang="zh-CN" altLang="en-US" sz="2800" b="1">
                <a:solidFill>
                  <a:srgbClr val="0000FF"/>
                </a:solidFill>
              </a:rPr>
              <a:t>。杯子对桌面的压强为</a:t>
            </a:r>
            <a:r>
              <a:rPr lang="en-US" altLang="zh-CN" sz="2800" b="1">
                <a:solidFill>
                  <a:srgbClr val="0000FF"/>
                </a:solidFill>
              </a:rPr>
              <a:t>________ Pa</a:t>
            </a:r>
            <a:r>
              <a:rPr lang="zh-CN" altLang="en-US" sz="2800" b="1">
                <a:solidFill>
                  <a:srgbClr val="0000FF"/>
                </a:solidFill>
              </a:rPr>
              <a:t>。（</a:t>
            </a:r>
            <a:r>
              <a:rPr lang="en-US" altLang="zh-CN" sz="2800" b="1">
                <a:solidFill>
                  <a:srgbClr val="0000FF"/>
                </a:solidFill>
              </a:rPr>
              <a:t>g</a:t>
            </a:r>
            <a:r>
              <a:rPr lang="zh-CN" altLang="en-US" sz="2800" b="1">
                <a:solidFill>
                  <a:srgbClr val="0000FF"/>
                </a:solidFill>
              </a:rPr>
              <a:t>取</a:t>
            </a:r>
            <a:r>
              <a:rPr lang="en-US" altLang="zh-CN" sz="2800" b="1">
                <a:solidFill>
                  <a:srgbClr val="0000FF"/>
                </a:solidFill>
              </a:rPr>
              <a:t>10N</a:t>
            </a:r>
            <a:r>
              <a:rPr lang="zh-CN" altLang="en-US" sz="2800" b="1">
                <a:solidFill>
                  <a:srgbClr val="0000FF"/>
                </a:solidFill>
              </a:rPr>
              <a:t>／</a:t>
            </a:r>
            <a:r>
              <a:rPr lang="en-US" altLang="zh-CN" sz="2800" b="1">
                <a:solidFill>
                  <a:srgbClr val="0000FF"/>
                </a:solidFill>
              </a:rPr>
              <a:t>kg</a:t>
            </a:r>
            <a:r>
              <a:rPr lang="zh-CN" altLang="en-US" sz="2800" b="1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395288" y="654050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【</a:t>
            </a:r>
            <a:r>
              <a:rPr lang="zh-CN" altLang="en-US" sz="3600" b="1">
                <a:solidFill>
                  <a:srgbClr val="FF0000"/>
                </a:solidFill>
              </a:rPr>
              <a:t>变式</a:t>
            </a:r>
            <a:r>
              <a:rPr lang="en-US" altLang="zh-CN" sz="3600">
                <a:solidFill>
                  <a:srgbClr val="FF0000"/>
                </a:solidFill>
              </a:rPr>
              <a:t>】</a:t>
            </a:r>
            <a:r>
              <a:rPr lang="en-US" altLang="zh-CN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4119563"/>
            <a:ext cx="26654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684213" y="923925"/>
            <a:ext cx="5140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</a:rPr>
              <a:t>解</a:t>
            </a:r>
            <a:r>
              <a:rPr lang="en-US" altLang="zh-CN" sz="3200" b="1">
                <a:solidFill>
                  <a:srgbClr val="0000FF"/>
                </a:solidFill>
              </a:rPr>
              <a:t>: ①F=PS=</a:t>
            </a:r>
            <a:r>
              <a:rPr lang="en-US" altLang="zh-CN" sz="3200" b="1" i="1">
                <a:solidFill>
                  <a:srgbClr val="0000FF"/>
                </a:solidFill>
              </a:rPr>
              <a:t>ρ</a:t>
            </a:r>
            <a:r>
              <a:rPr lang="zh-CN" altLang="en-US" sz="3200" b="1" baseline="-25000">
                <a:solidFill>
                  <a:srgbClr val="0000FF"/>
                </a:solidFill>
              </a:rPr>
              <a:t>液</a:t>
            </a:r>
            <a:r>
              <a:rPr lang="en-US" altLang="zh-CN" sz="3200" b="1">
                <a:solidFill>
                  <a:srgbClr val="FF0000"/>
                </a:solidFill>
              </a:rPr>
              <a:t>g</a:t>
            </a:r>
            <a:r>
              <a:rPr lang="en-US" altLang="zh-CN" sz="3200" b="1">
                <a:solidFill>
                  <a:srgbClr val="0000FF"/>
                </a:solidFill>
              </a:rPr>
              <a:t> h </a:t>
            </a:r>
            <a:r>
              <a:rPr lang="en-US" altLang="zh-CN" sz="3200" b="1">
                <a:solidFill>
                  <a:srgbClr val="FF0000"/>
                </a:solidFill>
              </a:rPr>
              <a:t>S</a:t>
            </a:r>
            <a:r>
              <a:rPr lang="zh-CN" altLang="en-US" sz="3200" b="1" baseline="-25000">
                <a:solidFill>
                  <a:srgbClr val="FF0000"/>
                </a:solidFill>
              </a:rPr>
              <a:t>内</a:t>
            </a:r>
          </a:p>
          <a:p>
            <a:r>
              <a:rPr lang="en-US" altLang="zh-CN" sz="3200" b="1">
                <a:solidFill>
                  <a:srgbClr val="0000FF"/>
                </a:solidFill>
              </a:rPr>
              <a:t>=1.0×10</a:t>
            </a:r>
            <a:r>
              <a:rPr lang="en-US" altLang="zh-CN" sz="3200" b="1" baseline="30000">
                <a:solidFill>
                  <a:srgbClr val="0000FF"/>
                </a:solidFill>
              </a:rPr>
              <a:t>3</a:t>
            </a:r>
            <a:r>
              <a:rPr lang="en-US" altLang="zh-CN" sz="3200" b="1">
                <a:solidFill>
                  <a:srgbClr val="0000FF"/>
                </a:solidFill>
              </a:rPr>
              <a:t>kg/m</a:t>
            </a:r>
            <a:r>
              <a:rPr lang="en-US" altLang="zh-CN" sz="3200" b="1" baseline="30000">
                <a:solidFill>
                  <a:srgbClr val="0000FF"/>
                </a:solidFill>
              </a:rPr>
              <a:t>3</a:t>
            </a:r>
            <a:r>
              <a:rPr lang="en-US" altLang="zh-CN" sz="3200" b="1">
                <a:solidFill>
                  <a:srgbClr val="0000FF"/>
                </a:solidFill>
              </a:rPr>
              <a:t>×</a:t>
            </a:r>
            <a:r>
              <a:rPr lang="en-US" altLang="zh-CN" sz="3200" b="1">
                <a:solidFill>
                  <a:srgbClr val="FF0000"/>
                </a:solidFill>
              </a:rPr>
              <a:t>10N/kg</a:t>
            </a:r>
            <a:r>
              <a:rPr lang="en-US" altLang="zh-CN" sz="3200" b="1">
                <a:solidFill>
                  <a:srgbClr val="0000FF"/>
                </a:solidFill>
              </a:rPr>
              <a:t>×8</a:t>
            </a:r>
            <a:r>
              <a:rPr lang="en-US" altLang="zh-CN" sz="3600" b="1">
                <a:solidFill>
                  <a:srgbClr val="0000FF"/>
                </a:solidFill>
              </a:rPr>
              <a:t>×10</a:t>
            </a:r>
            <a:r>
              <a:rPr lang="en-US" altLang="zh-CN" sz="3600" b="1" baseline="30000">
                <a:solidFill>
                  <a:srgbClr val="0000FF"/>
                </a:solidFill>
              </a:rPr>
              <a:t>-2</a:t>
            </a:r>
            <a:r>
              <a:rPr lang="en-US" altLang="zh-CN" sz="3200" b="1">
                <a:solidFill>
                  <a:srgbClr val="0000FF"/>
                </a:solidFill>
              </a:rPr>
              <a:t>m×</a:t>
            </a:r>
            <a:r>
              <a:rPr lang="en-US" altLang="zh-CN" sz="3200" b="1">
                <a:solidFill>
                  <a:srgbClr val="FF0000"/>
                </a:solidFill>
              </a:rPr>
              <a:t>5×10</a:t>
            </a:r>
            <a:r>
              <a:rPr lang="en-US" altLang="zh-CN" sz="3200" b="1" baseline="30000">
                <a:solidFill>
                  <a:srgbClr val="FF0000"/>
                </a:solidFill>
              </a:rPr>
              <a:t>-2</a:t>
            </a:r>
            <a:r>
              <a:rPr lang="en-US" altLang="zh-CN" sz="3200" b="1">
                <a:solidFill>
                  <a:srgbClr val="FF0000"/>
                </a:solidFill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</a:rPr>
              <a:t>2</a:t>
            </a:r>
          </a:p>
          <a:p>
            <a:r>
              <a:rPr lang="en-US" altLang="zh-CN" sz="3200" b="1">
                <a:solidFill>
                  <a:srgbClr val="FF0000"/>
                </a:solidFill>
              </a:rPr>
              <a:t>=4N</a:t>
            </a:r>
            <a:endParaRPr lang="en-US" altLang="zh-CN" sz="3200" b="1">
              <a:solidFill>
                <a:srgbClr val="0000FF"/>
              </a:solidFill>
            </a:endParaRPr>
          </a:p>
          <a:p>
            <a:endParaRPr lang="zh-CN" altLang="en-US" sz="3200" b="1">
              <a:solidFill>
                <a:srgbClr val="0000FF"/>
              </a:solidFill>
            </a:endParaRP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560388" y="3136900"/>
            <a:ext cx="6119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</a:rPr>
              <a:t>②杯子对桌面的压强  </a:t>
            </a:r>
            <a:r>
              <a:rPr lang="en-US" altLang="zh-CN" sz="3600" b="1">
                <a:solidFill>
                  <a:srgbClr val="0000FF"/>
                </a:solidFill>
              </a:rPr>
              <a:t>P</a:t>
            </a:r>
            <a:r>
              <a:rPr lang="en-US" altLang="zh-CN" sz="3600" b="1" baseline="-25000">
                <a:solidFill>
                  <a:srgbClr val="0000FF"/>
                </a:solidFill>
              </a:rPr>
              <a:t>2</a:t>
            </a:r>
            <a:r>
              <a:rPr lang="en-US" altLang="zh-CN" sz="36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279525" y="4308475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=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1208088" y="55324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=</a:t>
            </a:r>
            <a:r>
              <a:rPr lang="en-US" altLang="zh-CN" sz="3600" b="1">
                <a:solidFill>
                  <a:srgbClr val="FF0000"/>
                </a:solidFill>
              </a:rPr>
              <a:t>1×10</a:t>
            </a:r>
            <a:r>
              <a:rPr lang="en-US" altLang="zh-CN" sz="3600" b="1" baseline="30000">
                <a:solidFill>
                  <a:srgbClr val="FF0000"/>
                </a:solidFill>
              </a:rPr>
              <a:t>3</a:t>
            </a:r>
            <a:r>
              <a:rPr lang="en-US" altLang="zh-CN" sz="3600" b="1">
                <a:solidFill>
                  <a:srgbClr val="FF0000"/>
                </a:solidFill>
              </a:rPr>
              <a:t>Pa</a:t>
            </a:r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2724150"/>
            <a:ext cx="1130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4021138"/>
            <a:ext cx="11525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3008313" y="4308475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=</a:t>
            </a:r>
          </a:p>
        </p:txBody>
      </p:sp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138" y="4092575"/>
            <a:ext cx="23764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KSO_Shape"/>
          <p:cNvSpPr>
            <a:spLocks noChangeArrowheads="1"/>
          </p:cNvSpPr>
          <p:nvPr/>
        </p:nvSpPr>
        <p:spPr bwMode="auto">
          <a:xfrm flipV="1">
            <a:off x="6467475" y="6032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思维训练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5997575" y="992188"/>
            <a:ext cx="2605088" cy="1563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</a:rPr>
              <a:t>错解：</a:t>
            </a:r>
            <a:r>
              <a:rPr lang="en-US" altLang="zh-CN" sz="3200">
                <a:solidFill>
                  <a:srgbClr val="FF0000"/>
                </a:solidFill>
              </a:rPr>
              <a:t>F=G</a:t>
            </a:r>
            <a:r>
              <a:rPr lang="zh-CN" altLang="en-US" sz="3200" baseline="-25000">
                <a:solidFill>
                  <a:srgbClr val="FF0000"/>
                </a:solidFill>
              </a:rPr>
              <a:t>水</a:t>
            </a:r>
            <a:r>
              <a:rPr lang="en-US" altLang="zh-CN" sz="3200">
                <a:solidFill>
                  <a:srgbClr val="FF0000"/>
                </a:solidFill>
              </a:rPr>
              <a:t>=G</a:t>
            </a:r>
            <a:r>
              <a:rPr lang="zh-CN" altLang="en-US" sz="3200" baseline="-25000">
                <a:solidFill>
                  <a:srgbClr val="FF0000"/>
                </a:solidFill>
              </a:rPr>
              <a:t>总</a:t>
            </a:r>
            <a:r>
              <a:rPr lang="en-US" altLang="zh-CN" sz="3200">
                <a:solidFill>
                  <a:srgbClr val="FF0000"/>
                </a:solidFill>
              </a:rPr>
              <a:t>-G</a:t>
            </a:r>
            <a:r>
              <a:rPr lang="zh-CN" altLang="en-US" sz="3200" baseline="-25000">
                <a:solidFill>
                  <a:srgbClr val="FF0000"/>
                </a:solidFill>
              </a:rPr>
              <a:t>杯</a:t>
            </a:r>
            <a:r>
              <a:rPr lang="en-US" altLang="zh-CN" sz="3200">
                <a:solidFill>
                  <a:srgbClr val="FF0000"/>
                </a:solidFill>
              </a:rPr>
              <a:t>=6N-1N=5N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ChangeArrowheads="1"/>
          </p:cNvSpPr>
          <p:nvPr/>
        </p:nvSpPr>
        <p:spPr bwMode="auto">
          <a:xfrm>
            <a:off x="179388" y="3232150"/>
            <a:ext cx="669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2.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容器底部对桌面的压力大小关系</a:t>
            </a:r>
          </a:p>
        </p:txBody>
      </p:sp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179388" y="3806825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3.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容器底部对桌面的压强大小关系</a:t>
            </a:r>
          </a:p>
        </p:txBody>
      </p:sp>
      <p:sp>
        <p:nvSpPr>
          <p:cNvPr id="62467" name="Rectangle 9"/>
          <p:cNvSpPr>
            <a:spLocks noChangeArrowheads="1"/>
          </p:cNvSpPr>
          <p:nvPr/>
        </p:nvSpPr>
        <p:spPr bwMode="auto">
          <a:xfrm>
            <a:off x="473075" y="1968500"/>
            <a:ext cx="7935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zh-CN" altLang="en-US" sz="3200" b="1">
                <a:solidFill>
                  <a:srgbClr val="0000FF"/>
                </a:solidFill>
                <a:latin typeface="Times New Roman" pitchFamily="18" charset="0"/>
                <a:ea typeface="黑体" pitchFamily="2" charset="-122"/>
              </a:rPr>
              <a:t>同种液体，相同深度，相同底面积，试比较</a:t>
            </a:r>
          </a:p>
        </p:txBody>
      </p:sp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179388" y="4383088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4.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液体对容器底部的压强大小关系</a:t>
            </a: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179388" y="4959350"/>
            <a:ext cx="6553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5.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液体对容器底部的压力大小关系</a:t>
            </a:r>
          </a:p>
        </p:txBody>
      </p:sp>
      <p:sp>
        <p:nvSpPr>
          <p:cNvPr id="62470" name="Rectangle 12"/>
          <p:cNvSpPr>
            <a:spLocks noChangeArrowheads="1"/>
          </p:cNvSpPr>
          <p:nvPr/>
        </p:nvSpPr>
        <p:spPr bwMode="auto">
          <a:xfrm>
            <a:off x="179388" y="2724150"/>
            <a:ext cx="669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1.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容器中液体的重力大小关系</a:t>
            </a:r>
          </a:p>
        </p:txBody>
      </p:sp>
      <p:sp>
        <p:nvSpPr>
          <p:cNvPr id="522253" name="Rectangle 13"/>
          <p:cNvSpPr>
            <a:spLocks noChangeArrowheads="1"/>
          </p:cNvSpPr>
          <p:nvPr/>
        </p:nvSpPr>
        <p:spPr bwMode="auto">
          <a:xfrm>
            <a:off x="6505575" y="2576513"/>
            <a:ext cx="24495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G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&gt;G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&gt;G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</a:p>
        </p:txBody>
      </p:sp>
      <p:sp>
        <p:nvSpPr>
          <p:cNvPr id="522254" name="Rectangle 14"/>
          <p:cNvSpPr>
            <a:spLocks noChangeArrowheads="1"/>
          </p:cNvSpPr>
          <p:nvPr/>
        </p:nvSpPr>
        <p:spPr bwMode="auto">
          <a:xfrm>
            <a:off x="6545263" y="3141663"/>
            <a:ext cx="2211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&gt;F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&gt;F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endParaRPr kumimoji="1" lang="en-US" altLang="zh-CN" b="1">
              <a:solidFill>
                <a:srgbClr val="FF0000"/>
              </a:solidFill>
            </a:endParaRPr>
          </a:p>
        </p:txBody>
      </p:sp>
      <p:sp>
        <p:nvSpPr>
          <p:cNvPr id="522255" name="Rectangle 15"/>
          <p:cNvSpPr>
            <a:spLocks noChangeArrowheads="1"/>
          </p:cNvSpPr>
          <p:nvPr/>
        </p:nvSpPr>
        <p:spPr bwMode="auto">
          <a:xfrm>
            <a:off x="6516688" y="3716338"/>
            <a:ext cx="2211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&gt;P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&gt;P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endParaRPr kumimoji="1" lang="en-US" altLang="zh-CN" b="1">
              <a:solidFill>
                <a:srgbClr val="FF0000"/>
              </a:solidFill>
            </a:endParaRPr>
          </a:p>
        </p:txBody>
      </p:sp>
      <p:sp>
        <p:nvSpPr>
          <p:cNvPr id="522256" name="Rectangle 16"/>
          <p:cNvSpPr>
            <a:spLocks noChangeArrowheads="1"/>
          </p:cNvSpPr>
          <p:nvPr/>
        </p:nvSpPr>
        <p:spPr bwMode="auto">
          <a:xfrm>
            <a:off x="6516688" y="4292600"/>
            <a:ext cx="2366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P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=P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=P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endParaRPr kumimoji="1" lang="en-US" altLang="zh-CN" b="1">
              <a:solidFill>
                <a:srgbClr val="FF0000"/>
              </a:solidFill>
            </a:endParaRPr>
          </a:p>
        </p:txBody>
      </p:sp>
      <p:sp>
        <p:nvSpPr>
          <p:cNvPr id="522257" name="Rectangle 17"/>
          <p:cNvSpPr>
            <a:spLocks noChangeArrowheads="1"/>
          </p:cNvSpPr>
          <p:nvPr/>
        </p:nvSpPr>
        <p:spPr bwMode="auto">
          <a:xfrm>
            <a:off x="6516688" y="4868863"/>
            <a:ext cx="2211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=F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=F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endParaRPr kumimoji="1" lang="en-US" altLang="zh-CN" b="1">
              <a:solidFill>
                <a:srgbClr val="FF0000"/>
              </a:solidFill>
            </a:endParaRPr>
          </a:p>
        </p:txBody>
      </p:sp>
      <p:sp>
        <p:nvSpPr>
          <p:cNvPr id="62476" name="Rectangle 18"/>
          <p:cNvSpPr>
            <a:spLocks noChangeArrowheads="1"/>
          </p:cNvSpPr>
          <p:nvPr/>
        </p:nvSpPr>
        <p:spPr bwMode="auto">
          <a:xfrm>
            <a:off x="179388" y="5626100"/>
            <a:ext cx="6553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en-US" altLang="zh-CN" sz="2600" b="1">
                <a:solidFill>
                  <a:srgbClr val="0000FF"/>
                </a:solidFill>
                <a:ea typeface="黑体" pitchFamily="2" charset="-122"/>
              </a:rPr>
              <a:t>6.</a:t>
            </a:r>
            <a:r>
              <a:rPr lang="zh-CN" altLang="en-US" sz="2600" b="1">
                <a:solidFill>
                  <a:srgbClr val="0000FF"/>
                </a:solidFill>
                <a:ea typeface="黑体" pitchFamily="2" charset="-122"/>
              </a:rPr>
              <a:t>液体对容器底部的压力与液体的重力大小关系</a:t>
            </a:r>
          </a:p>
        </p:txBody>
      </p:sp>
      <p:sp>
        <p:nvSpPr>
          <p:cNvPr id="522259" name="Rectangle 19"/>
          <p:cNvSpPr>
            <a:spLocks noChangeArrowheads="1"/>
          </p:cNvSpPr>
          <p:nvPr/>
        </p:nvSpPr>
        <p:spPr bwMode="auto">
          <a:xfrm>
            <a:off x="1120775" y="6037263"/>
            <a:ext cx="4237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kumimoji="1" lang="zh-CN" altLang="en-US" b="1">
                <a:solidFill>
                  <a:srgbClr val="FF0000"/>
                </a:solidFill>
              </a:rPr>
              <a:t>甲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&lt;G</a:t>
            </a:r>
            <a:r>
              <a:rPr kumimoji="1" lang="zh-CN" altLang="en-US" b="1">
                <a:solidFill>
                  <a:srgbClr val="FF0000"/>
                </a:solidFill>
              </a:rPr>
              <a:t>甲   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kumimoji="1" lang="zh-CN" altLang="en-US" b="1">
                <a:solidFill>
                  <a:srgbClr val="FF0000"/>
                </a:solidFill>
              </a:rPr>
              <a:t>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=G</a:t>
            </a:r>
            <a:r>
              <a:rPr kumimoji="1" lang="zh-CN" altLang="en-US" b="1">
                <a:solidFill>
                  <a:srgbClr val="FF0000"/>
                </a:solidFill>
              </a:rPr>
              <a:t>乙  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F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r>
              <a:rPr kumimoji="1" lang="en-US" altLang="zh-CN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&gt;G</a:t>
            </a:r>
            <a:r>
              <a:rPr kumimoji="1" lang="zh-CN" altLang="en-US" b="1">
                <a:solidFill>
                  <a:srgbClr val="FF0000"/>
                </a:solidFill>
              </a:rPr>
              <a:t>丙</a:t>
            </a:r>
            <a:endParaRPr kumimoji="1" lang="en-US" altLang="zh-CN" b="1">
              <a:solidFill>
                <a:srgbClr val="FF0000"/>
              </a:solidFill>
            </a:endParaRPr>
          </a:p>
        </p:txBody>
      </p:sp>
      <p:sp>
        <p:nvSpPr>
          <p:cNvPr id="62478" name="Rectangle 20"/>
          <p:cNvSpPr>
            <a:spLocks noChangeArrowheads="1"/>
          </p:cNvSpPr>
          <p:nvPr/>
        </p:nvSpPr>
        <p:spPr bwMode="auto">
          <a:xfrm>
            <a:off x="0" y="1087438"/>
            <a:ext cx="2079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【</a:t>
            </a:r>
            <a:r>
              <a:rPr lang="zh-CN" altLang="en-US" sz="3600" b="1">
                <a:solidFill>
                  <a:srgbClr val="FF0000"/>
                </a:solidFill>
              </a:rPr>
              <a:t>引申</a:t>
            </a:r>
            <a:r>
              <a:rPr lang="en-US" altLang="zh-CN" sz="3600">
                <a:solidFill>
                  <a:srgbClr val="FF0000"/>
                </a:solidFill>
              </a:rPr>
              <a:t>】</a:t>
            </a:r>
            <a:r>
              <a:rPr lang="en-US" altLang="zh-CN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2479" name="Picture 21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9525"/>
            <a:ext cx="6981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3" grpId="0"/>
      <p:bldP spid="522254" grpId="0"/>
      <p:bldP spid="522255" grpId="0"/>
      <p:bldP spid="522256" grpId="0"/>
      <p:bldP spid="522257" grpId="0"/>
      <p:bldP spid="522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4213" y="3806825"/>
            <a:ext cx="842486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>
              <a:tabLst>
                <a:tab pos="-8731250" algn="l"/>
              </a:tabLst>
            </a:pPr>
            <a:endParaRPr lang="zh-CN" altLang="en-US" sz="3200" b="1"/>
          </a:p>
          <a:p>
            <a:pPr indent="90488">
              <a:tabLst>
                <a:tab pos="-8731250" algn="l"/>
              </a:tabLst>
            </a:pPr>
            <a:r>
              <a:rPr lang="zh-CN" altLang="en-US" sz="3200" b="1"/>
              <a:t>⑵液体内部向</a:t>
            </a:r>
            <a:r>
              <a:rPr lang="zh-CN" altLang="en-US" sz="3200" b="1" u="sng"/>
              <a:t>              </a:t>
            </a:r>
            <a:r>
              <a:rPr lang="zh-CN" altLang="en-US" sz="3200" b="1"/>
              <a:t>都有压强；</a:t>
            </a:r>
          </a:p>
          <a:p>
            <a:pPr indent="90488">
              <a:tabLst>
                <a:tab pos="-8731250" algn="l"/>
              </a:tabLst>
            </a:pPr>
            <a:r>
              <a:rPr lang="zh-CN" altLang="en-US" sz="3200" b="1"/>
              <a:t>⑶同一深度</a:t>
            </a:r>
            <a:r>
              <a:rPr lang="en-US" altLang="zh-CN" sz="3200" b="1"/>
              <a:t>,</a:t>
            </a:r>
            <a:r>
              <a:rPr lang="zh-CN" altLang="en-US" sz="3200" b="1"/>
              <a:t>液体向</a:t>
            </a:r>
            <a:r>
              <a:rPr lang="zh-CN" altLang="en-US" sz="3200" b="1">
                <a:solidFill>
                  <a:srgbClr val="FF3300"/>
                </a:solidFill>
              </a:rPr>
              <a:t>各个方向</a:t>
            </a:r>
            <a:r>
              <a:rPr lang="zh-CN" altLang="en-US" sz="3200" b="1"/>
              <a:t>的压强都</a:t>
            </a:r>
            <a:r>
              <a:rPr lang="zh-CN" altLang="en-US" sz="3200" b="1" u="sng"/>
              <a:t>          </a:t>
            </a:r>
            <a:r>
              <a:rPr lang="en-US" altLang="zh-CN" sz="3200" b="1"/>
              <a:t>;</a:t>
            </a:r>
          </a:p>
          <a:p>
            <a:pPr indent="90488">
              <a:tabLst>
                <a:tab pos="-8731250" algn="l"/>
              </a:tabLst>
            </a:pPr>
            <a:r>
              <a:rPr lang="en-US" altLang="zh-CN" sz="3200" b="1"/>
              <a:t>⑷</a:t>
            </a:r>
            <a:r>
              <a:rPr lang="zh-CN" altLang="en-US" sz="3200" b="1"/>
              <a:t>液体的压强随深度的</a:t>
            </a:r>
            <a:r>
              <a:rPr lang="zh-CN" altLang="en-US" sz="3200" b="1">
                <a:solidFill>
                  <a:srgbClr val="FF3300"/>
                </a:solidFill>
              </a:rPr>
              <a:t>增加</a:t>
            </a:r>
            <a:r>
              <a:rPr lang="zh-CN" altLang="en-US" sz="3200" b="1"/>
              <a:t>而</a:t>
            </a:r>
            <a:r>
              <a:rPr lang="zh-CN" altLang="en-US" sz="3200" b="1" u="sng"/>
              <a:t>          </a:t>
            </a:r>
            <a:r>
              <a:rPr lang="en-US" altLang="zh-CN" sz="3200" b="1"/>
              <a:t>;</a:t>
            </a:r>
          </a:p>
          <a:p>
            <a:pPr indent="90488">
              <a:tabLst>
                <a:tab pos="-8731250" algn="l"/>
              </a:tabLst>
            </a:pPr>
            <a:r>
              <a:rPr lang="en-US" altLang="zh-CN" sz="3200" b="1"/>
              <a:t>⑸</a:t>
            </a:r>
            <a:r>
              <a:rPr lang="zh-CN" altLang="en-US" sz="3200" b="1"/>
              <a:t>不同液体的压强与液体的</a:t>
            </a:r>
            <a:r>
              <a:rPr lang="zh-CN" altLang="en-US" sz="3200" b="1" u="sng"/>
              <a:t>          </a:t>
            </a:r>
            <a:r>
              <a:rPr lang="zh-CN" altLang="en-US" sz="3200" b="1"/>
              <a:t>有关。</a:t>
            </a: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03575" y="4230688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各个方向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451725" y="4732338"/>
            <a:ext cx="133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84888" y="5218113"/>
            <a:ext cx="1187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增大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795963" y="5705475"/>
            <a:ext cx="1187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</a:rPr>
              <a:t>密度</a:t>
            </a:r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684213" y="692150"/>
            <a:ext cx="79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</a:rPr>
              <a:t>微小压强计</a:t>
            </a:r>
          </a:p>
        </p:txBody>
      </p:sp>
      <p:sp>
        <p:nvSpPr>
          <p:cNvPr id="26636" name="KSO_Shape"/>
          <p:cNvSpPr>
            <a:spLocks noChangeArrowheads="1"/>
          </p:cNvSpPr>
          <p:nvPr/>
        </p:nvSpPr>
        <p:spPr bwMode="auto">
          <a:xfrm flipV="1">
            <a:off x="6534150" y="-28575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29" grpId="0"/>
      <p:bldP spid="2" grpId="0"/>
      <p:bldP spid="26631" grpId="0"/>
      <p:bldP spid="266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xfrm>
            <a:off x="628650" y="485775"/>
            <a:ext cx="7886700" cy="1325563"/>
          </a:xfrm>
        </p:spPr>
        <p:txBody>
          <a:bodyPr/>
          <a:lstStyle/>
          <a:p>
            <a:r>
              <a:rPr lang="zh-CN" altLang="en-US" b="1" smtClean="0">
                <a:solidFill>
                  <a:srgbClr val="FF0000"/>
                </a:solidFill>
              </a:rPr>
              <a:t>★总结</a:t>
            </a:r>
            <a:r>
              <a:rPr lang="en-US" altLang="zh-CN" b="1" smtClean="0">
                <a:solidFill>
                  <a:srgbClr val="FF0000"/>
                </a:solidFill>
              </a:rPr>
              <a:t>5</a:t>
            </a:r>
            <a:r>
              <a:rPr lang="zh-CN" altLang="en-US" b="1" smtClean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>
          <a:xfrm>
            <a:off x="687388" y="2287588"/>
            <a:ext cx="8039100" cy="11223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2800" b="1" smtClean="0">
                <a:solidFill>
                  <a:srgbClr val="FF0000"/>
                </a:solidFill>
              </a:rPr>
              <a:t>如图乙：圆柱形容器中液体对容器底的压力等于液体的重力</a:t>
            </a:r>
            <a:r>
              <a:rPr lang="zh-CN" altLang="en-US" sz="1800" b="1" smtClean="0">
                <a:solidFill>
                  <a:srgbClr val="FF0000"/>
                </a:solidFill>
              </a:rPr>
              <a:t>。（此种情况也可以先求压力，后求压强）</a:t>
            </a:r>
            <a:endParaRPr lang="zh-CN" altLang="en-US" sz="1800" b="1" smtClean="0">
              <a:solidFill>
                <a:srgbClr val="0000FF"/>
              </a:solidFill>
            </a:endParaRPr>
          </a:p>
        </p:txBody>
      </p:sp>
      <p:sp>
        <p:nvSpPr>
          <p:cNvPr id="116741" name="Rectangle 5"/>
          <p:cNvSpPr>
            <a:spLocks/>
          </p:cNvSpPr>
          <p:nvPr/>
        </p:nvSpPr>
        <p:spPr bwMode="auto">
          <a:xfrm>
            <a:off x="650875" y="3332163"/>
            <a:ext cx="80391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如图甲：敞开容器中液体对容器底的压力小于液体的重力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。（因为一部分重力作用在侧壁上，此种情况必须先求压强，后求压力）</a:t>
            </a:r>
          </a:p>
        </p:txBody>
      </p:sp>
      <p:sp>
        <p:nvSpPr>
          <p:cNvPr id="116742" name="Rectangle 6"/>
          <p:cNvSpPr>
            <a:spLocks/>
          </p:cNvSpPr>
          <p:nvPr/>
        </p:nvSpPr>
        <p:spPr bwMode="auto">
          <a:xfrm>
            <a:off x="652463" y="4564063"/>
            <a:ext cx="80391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如图丙：撮口容器容器中液体对容器底的压力大于液体的重力</a:t>
            </a:r>
            <a:r>
              <a:rPr lang="zh-CN" altLang="en-US" b="1">
                <a:solidFill>
                  <a:srgbClr val="FF0000"/>
                </a:solidFill>
                <a:latin typeface="Calibri" pitchFamily="34" charset="0"/>
              </a:rPr>
              <a:t>。（此种情况必须先求压强，后求压力）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endParaRPr lang="zh-CN" altLang="en-US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6743" name="Rectangle 7"/>
          <p:cNvSpPr>
            <a:spLocks/>
          </p:cNvSpPr>
          <p:nvPr/>
        </p:nvSpPr>
        <p:spPr bwMode="auto">
          <a:xfrm>
            <a:off x="717550" y="1314450"/>
            <a:ext cx="80391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800" b="1">
                <a:solidFill>
                  <a:srgbClr val="0000FF"/>
                </a:solidFill>
                <a:latin typeface="Calibri" pitchFamily="34" charset="0"/>
              </a:rPr>
              <a:t>由上题可知：甲乙丙三个容器受到液体的压强相等，压力也相等。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41" grpId="0" build="p"/>
      <p:bldP spid="116742" grpId="0" build="p"/>
      <p:bldP spid="1167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>
            <a:spLocks noChangeArrowheads="1"/>
          </p:cNvSpPr>
          <p:nvPr/>
        </p:nvSpPr>
        <p:spPr bwMode="auto">
          <a:xfrm>
            <a:off x="323850" y="908050"/>
            <a:ext cx="2797175" cy="615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" bIns="10800">
            <a:spAutoFit/>
          </a:bodyPr>
          <a:lstStyle/>
          <a:p>
            <a:r>
              <a:rPr lang="en-US" altLang="zh-CN" sz="39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Calibri" pitchFamily="34" charset="0"/>
              </a:rPr>
              <a:t>帕斯卡裂桶实验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285750" y="1628775"/>
            <a:ext cx="6373813" cy="2220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</a:rPr>
              <a:t>　　帕斯卡在</a:t>
            </a:r>
            <a:r>
              <a:rPr lang="en-US" altLang="zh-CN" sz="2400" b="1" dirty="0">
                <a:solidFill>
                  <a:schemeClr val="tx2"/>
                </a:solidFill>
                <a:latin typeface="Times New Roman" pitchFamily="18" charset="0"/>
              </a:rPr>
              <a:t>1648</a:t>
            </a:r>
            <a:r>
              <a:rPr lang="zh-CN" altLang="en-US" sz="2400" b="1" dirty="0">
                <a:solidFill>
                  <a:schemeClr val="tx2"/>
                </a:solidFill>
                <a:latin typeface="宋体" pitchFamily="2" charset="-122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0825" y="4221163"/>
            <a:ext cx="6408738" cy="20193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2857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>
                <a:solidFill>
                  <a:srgbClr val="1F497D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400" b="1">
                <a:latin typeface="宋体" charset="-122"/>
              </a:rPr>
              <a:t>原来由于细管子的容积较小，几杯水灌进去，其深度</a:t>
            </a:r>
            <a:r>
              <a:rPr lang="en-US" altLang="zh-CN" sz="2400" b="1" i="1">
                <a:latin typeface="Times New Roman" pitchFamily="18" charset="0"/>
              </a:rPr>
              <a:t>h</a:t>
            </a:r>
            <a:r>
              <a:rPr lang="zh-CN" altLang="en-US" sz="2400" b="1">
                <a:latin typeface="宋体" charset="-122"/>
              </a:rPr>
              <a:t>是很大了，能对水桶产生很大的压强。这个很大的压强就在各个方向产生很大的压力，把桶压裂了。</a:t>
            </a:r>
            <a:endParaRPr lang="zh-CN" altLang="en-US" sz="2400">
              <a:latin typeface="宋体" charset="-122"/>
            </a:endParaRPr>
          </a:p>
        </p:txBody>
      </p:sp>
      <p:pic>
        <p:nvPicPr>
          <p:cNvPr id="64516" name="Picture 5" descr="8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196975"/>
            <a:ext cx="21574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文本框 2"/>
          <p:cNvSpPr txBox="1">
            <a:spLocks noChangeArrowheads="1"/>
          </p:cNvSpPr>
          <p:nvPr/>
        </p:nvSpPr>
        <p:spPr bwMode="auto">
          <a:xfrm>
            <a:off x="7354888" y="103188"/>
            <a:ext cx="172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知识扩展</a:t>
            </a:r>
          </a:p>
        </p:txBody>
      </p:sp>
      <p:sp>
        <p:nvSpPr>
          <p:cNvPr id="64518" name="KSO_Shape"/>
          <p:cNvSpPr>
            <a:spLocks noChangeArrowheads="1"/>
          </p:cNvSpPr>
          <p:nvPr/>
        </p:nvSpPr>
        <p:spPr bwMode="auto">
          <a:xfrm flipV="1">
            <a:off x="7035800" y="112713"/>
            <a:ext cx="2219325" cy="508000"/>
          </a:xfrm>
          <a:custGeom>
            <a:avLst/>
            <a:gdLst>
              <a:gd name="T0" fmla="*/ 0 w 1584176"/>
              <a:gd name="T1" fmla="*/ 0 h 1584176"/>
              <a:gd name="T2" fmla="*/ 4355676 w 1584176"/>
              <a:gd name="T3" fmla="*/ 0 h 1584176"/>
              <a:gd name="T4" fmla="*/ 4355676 w 1584176"/>
              <a:gd name="T5" fmla="*/ 6181 h 1584176"/>
              <a:gd name="T6" fmla="*/ 521334 w 1584176"/>
              <a:gd name="T7" fmla="*/ 6181 h 1584176"/>
              <a:gd name="T8" fmla="*/ 521334 w 1584176"/>
              <a:gd name="T9" fmla="*/ 52238 h 1584176"/>
              <a:gd name="T10" fmla="*/ 0 w 1584176"/>
              <a:gd name="T11" fmla="*/ 52238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3"/>
          <p:cNvGrpSpPr>
            <a:grpSpLocks/>
          </p:cNvGrpSpPr>
          <p:nvPr/>
        </p:nvGrpSpPr>
        <p:grpSpPr bwMode="auto">
          <a:xfrm>
            <a:off x="762000" y="990600"/>
            <a:ext cx="8016875" cy="1920875"/>
            <a:chOff x="480" y="912"/>
            <a:chExt cx="5050" cy="1210"/>
          </a:xfrm>
        </p:grpSpPr>
        <p:sp>
          <p:nvSpPr>
            <p:cNvPr id="65566" name="Text Box 4"/>
            <p:cNvSpPr txBox="1">
              <a:spLocks noChangeArrowheads="1"/>
            </p:cNvSpPr>
            <p:nvPr/>
          </p:nvSpPr>
          <p:spPr bwMode="auto">
            <a:xfrm>
              <a:off x="480" y="912"/>
              <a:ext cx="5050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帕斯卡原理</a:t>
              </a:r>
              <a:r>
                <a:rPr kumimoji="1" lang="en-US" altLang="zh-CN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:</a:t>
              </a:r>
            </a:p>
            <a:p>
              <a:r>
                <a:rPr kumimoji="1" lang="en-US" altLang="zh-CN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     </a:t>
              </a:r>
              <a:r>
                <a:rPr kumimoji="1" lang="zh-CN" altLang="en-US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加在密闭液体上的压强</a:t>
              </a:r>
              <a:r>
                <a:rPr kumimoji="1" lang="en-US" altLang="zh-CN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,</a:t>
              </a:r>
              <a:r>
                <a:rPr kumimoji="1" lang="zh-CN" altLang="en-US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能够大小不变的被液体向各个方向传递</a:t>
              </a:r>
              <a:r>
                <a:rPr kumimoji="1" lang="en-US" altLang="zh-CN" sz="4000" b="1">
                  <a:solidFill>
                    <a:srgbClr val="0000FF"/>
                  </a:solidFill>
                  <a:latin typeface="隶书"/>
                  <a:ea typeface="隶书"/>
                  <a:cs typeface="隶书"/>
                </a:rPr>
                <a:t>.</a:t>
              </a:r>
            </a:p>
          </p:txBody>
        </p:sp>
        <p:sp>
          <p:nvSpPr>
            <p:cNvPr id="65567" name="Rectangle 5"/>
            <p:cNvSpPr>
              <a:spLocks noChangeArrowheads="1"/>
            </p:cNvSpPr>
            <p:nvPr/>
          </p:nvSpPr>
          <p:spPr bwMode="auto">
            <a:xfrm>
              <a:off x="1920" y="1286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4000" b="1">
                  <a:solidFill>
                    <a:srgbClr val="FF3300"/>
                  </a:solidFill>
                  <a:latin typeface="隶书"/>
                  <a:ea typeface="隶书"/>
                  <a:cs typeface="隶书"/>
                </a:rPr>
                <a:t>密闭</a:t>
              </a:r>
            </a:p>
          </p:txBody>
        </p:sp>
        <p:sp>
          <p:nvSpPr>
            <p:cNvPr id="65568" name="Rectangle 6"/>
            <p:cNvSpPr>
              <a:spLocks noChangeArrowheads="1"/>
            </p:cNvSpPr>
            <p:nvPr/>
          </p:nvSpPr>
          <p:spPr bwMode="auto">
            <a:xfrm>
              <a:off x="480" y="1670"/>
              <a:ext cx="16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4000" b="1">
                  <a:solidFill>
                    <a:srgbClr val="FF3300"/>
                  </a:solidFill>
                  <a:latin typeface="隶书"/>
                  <a:ea typeface="隶书"/>
                  <a:cs typeface="隶书"/>
                </a:rPr>
                <a:t>大小不变</a:t>
              </a:r>
            </a:p>
          </p:txBody>
        </p:sp>
        <p:sp>
          <p:nvSpPr>
            <p:cNvPr id="65569" name="Rectangle 7"/>
            <p:cNvSpPr>
              <a:spLocks noChangeArrowheads="1"/>
            </p:cNvSpPr>
            <p:nvPr/>
          </p:nvSpPr>
          <p:spPr bwMode="auto">
            <a:xfrm>
              <a:off x="3356" y="1680"/>
              <a:ext cx="14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4000" b="1">
                  <a:solidFill>
                    <a:srgbClr val="FF3300"/>
                  </a:solidFill>
                  <a:latin typeface="隶书"/>
                  <a:ea typeface="隶书"/>
                  <a:cs typeface="隶书"/>
                </a:rPr>
                <a:t>各个方向</a:t>
              </a:r>
            </a:p>
          </p:txBody>
        </p:sp>
      </p:grpSp>
      <p:grpSp>
        <p:nvGrpSpPr>
          <p:cNvPr id="439304" name="Group 8"/>
          <p:cNvGrpSpPr>
            <a:grpSpLocks/>
          </p:cNvGrpSpPr>
          <p:nvPr/>
        </p:nvGrpSpPr>
        <p:grpSpPr bwMode="auto">
          <a:xfrm>
            <a:off x="838200" y="3048000"/>
            <a:ext cx="6851650" cy="2057400"/>
            <a:chOff x="528" y="1920"/>
            <a:chExt cx="4316" cy="1296"/>
          </a:xfrm>
        </p:grpSpPr>
        <p:grpSp>
          <p:nvGrpSpPr>
            <p:cNvPr id="65542" name="Group 9"/>
            <p:cNvGrpSpPr>
              <a:grpSpLocks/>
            </p:cNvGrpSpPr>
            <p:nvPr/>
          </p:nvGrpSpPr>
          <p:grpSpPr bwMode="auto">
            <a:xfrm>
              <a:off x="3024" y="2160"/>
              <a:ext cx="1820" cy="902"/>
              <a:chOff x="1622" y="2175"/>
              <a:chExt cx="1820" cy="902"/>
            </a:xfrm>
          </p:grpSpPr>
          <p:sp>
            <p:nvSpPr>
              <p:cNvPr id="65561" name="Text Box 10"/>
              <p:cNvSpPr txBox="1">
                <a:spLocks noChangeArrowheads="1"/>
              </p:cNvSpPr>
              <p:nvPr/>
            </p:nvSpPr>
            <p:spPr bwMode="auto">
              <a:xfrm>
                <a:off x="1622" y="2175"/>
                <a:ext cx="1820" cy="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4400" b="1">
                    <a:solidFill>
                      <a:srgbClr val="0000FF"/>
                    </a:solidFill>
                    <a:latin typeface="Times New Roman" pitchFamily="18" charset="0"/>
                  </a:rPr>
                  <a:t>F</a:t>
                </a:r>
                <a:r>
                  <a:rPr kumimoji="1" lang="en-US" altLang="zh-CN" sz="3200" b="1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r>
                  <a:rPr kumimoji="1" lang="en-US" altLang="zh-CN" sz="4400" b="1">
                    <a:solidFill>
                      <a:srgbClr val="0000FF"/>
                    </a:solidFill>
                    <a:latin typeface="Times New Roman" pitchFamily="18" charset="0"/>
                  </a:rPr>
                  <a:t>           F</a:t>
                </a:r>
                <a:r>
                  <a:rPr kumimoji="1" lang="en-US" altLang="zh-CN" sz="3200" b="1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</a:p>
              <a:p>
                <a:r>
                  <a:rPr kumimoji="1" lang="en-US" altLang="zh-CN" sz="4400" b="1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r>
                  <a:rPr kumimoji="1" lang="en-US" altLang="zh-CN" sz="3200" b="1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  <a:r>
                  <a:rPr kumimoji="1" lang="en-US" altLang="zh-CN" sz="4400" b="1">
                    <a:solidFill>
                      <a:srgbClr val="0000FF"/>
                    </a:solidFill>
                    <a:latin typeface="Times New Roman" pitchFamily="18" charset="0"/>
                  </a:rPr>
                  <a:t>            S</a:t>
                </a:r>
                <a:r>
                  <a:rPr kumimoji="1" lang="en-US" altLang="zh-CN" sz="3200" b="1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65562" name="Line 11"/>
              <p:cNvSpPr>
                <a:spLocks noChangeShapeType="1"/>
              </p:cNvSpPr>
              <p:nvPr/>
            </p:nvSpPr>
            <p:spPr bwMode="auto">
              <a:xfrm>
                <a:off x="1632" y="264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63" name="Line 12"/>
              <p:cNvSpPr>
                <a:spLocks noChangeShapeType="1"/>
              </p:cNvSpPr>
              <p:nvPr/>
            </p:nvSpPr>
            <p:spPr bwMode="auto">
              <a:xfrm>
                <a:off x="2976" y="2640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64" name="Line 13"/>
              <p:cNvSpPr>
                <a:spLocks noChangeShapeType="1"/>
              </p:cNvSpPr>
              <p:nvPr/>
            </p:nvSpPr>
            <p:spPr bwMode="auto">
              <a:xfrm>
                <a:off x="2304" y="259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65" name="Line 14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5543" name="Group 15"/>
            <p:cNvGrpSpPr>
              <a:grpSpLocks/>
            </p:cNvGrpSpPr>
            <p:nvPr/>
          </p:nvGrpSpPr>
          <p:grpSpPr bwMode="auto">
            <a:xfrm>
              <a:off x="528" y="2400"/>
              <a:ext cx="1920" cy="816"/>
              <a:chOff x="960" y="816"/>
              <a:chExt cx="3456" cy="2160"/>
            </a:xfrm>
          </p:grpSpPr>
          <p:grpSp>
            <p:nvGrpSpPr>
              <p:cNvPr id="65547" name="Group 16"/>
              <p:cNvGrpSpPr>
                <a:grpSpLocks/>
              </p:cNvGrpSpPr>
              <p:nvPr/>
            </p:nvGrpSpPr>
            <p:grpSpPr bwMode="auto">
              <a:xfrm>
                <a:off x="960" y="816"/>
                <a:ext cx="3456" cy="2160"/>
                <a:chOff x="1008" y="1008"/>
                <a:chExt cx="2208" cy="1392"/>
              </a:xfrm>
            </p:grpSpPr>
            <p:grpSp>
              <p:nvGrpSpPr>
                <p:cNvPr id="65552" name="Group 17"/>
                <p:cNvGrpSpPr>
                  <a:grpSpLocks/>
                </p:cNvGrpSpPr>
                <p:nvPr/>
              </p:nvGrpSpPr>
              <p:grpSpPr bwMode="auto">
                <a:xfrm>
                  <a:off x="1008" y="1008"/>
                  <a:ext cx="2208" cy="1392"/>
                  <a:chOff x="1008" y="1008"/>
                  <a:chExt cx="2208" cy="1392"/>
                </a:xfrm>
              </p:grpSpPr>
              <p:sp>
                <p:nvSpPr>
                  <p:cNvPr id="6555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008"/>
                    <a:ext cx="0" cy="11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5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008"/>
                    <a:ext cx="0" cy="13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5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160"/>
                    <a:ext cx="105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5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400"/>
                    <a:ext cx="220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59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2" y="1056"/>
                    <a:ext cx="0" cy="110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65560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6" y="1056"/>
                    <a:ext cx="0" cy="13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553" name="Rectangle 24"/>
                <p:cNvSpPr>
                  <a:spLocks noChangeArrowheads="1"/>
                </p:cNvSpPr>
                <p:nvPr/>
              </p:nvSpPr>
              <p:spPr bwMode="auto">
                <a:xfrm>
                  <a:off x="1008" y="1296"/>
                  <a:ext cx="288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65554" name="Rectangle 25"/>
                <p:cNvSpPr>
                  <a:spLocks noChangeArrowheads="1"/>
                </p:cNvSpPr>
                <p:nvPr/>
              </p:nvSpPr>
              <p:spPr bwMode="auto">
                <a:xfrm>
                  <a:off x="2352" y="1296"/>
                  <a:ext cx="864" cy="9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2000">
                    <a:solidFill>
                      <a:schemeClr val="folHlink"/>
                    </a:solidFill>
                  </a:endParaRPr>
                </a:p>
              </p:txBody>
            </p:sp>
          </p:grpSp>
          <p:sp>
            <p:nvSpPr>
              <p:cNvPr id="65548" name="Rectangle 26" descr="水滴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432" cy="158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0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5549" name="Rectangle 27" descr="水滴"/>
              <p:cNvSpPr>
                <a:spLocks noChangeArrowheads="1"/>
              </p:cNvSpPr>
              <p:nvPr/>
            </p:nvSpPr>
            <p:spPr bwMode="auto">
              <a:xfrm>
                <a:off x="1392" y="2592"/>
                <a:ext cx="1680" cy="38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0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5550" name="Rectangle 28" descr="水滴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1344" cy="158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200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5544" name="Line 30"/>
            <p:cNvSpPr>
              <a:spLocks noChangeShapeType="1"/>
            </p:cNvSpPr>
            <p:nvPr/>
          </p:nvSpPr>
          <p:spPr bwMode="auto">
            <a:xfrm>
              <a:off x="624" y="20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327" name="Rectangle 31"/>
            <p:cNvSpPr>
              <a:spLocks noChangeArrowheads="1"/>
            </p:cNvSpPr>
            <p:nvPr/>
          </p:nvSpPr>
          <p:spPr bwMode="auto">
            <a:xfrm>
              <a:off x="1824" y="2352"/>
              <a:ext cx="432" cy="240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2000">
                <a:solidFill>
                  <a:schemeClr val="folHlin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546" name="Text Box 32"/>
            <p:cNvSpPr txBox="1">
              <a:spLocks noChangeArrowheads="1"/>
            </p:cNvSpPr>
            <p:nvPr/>
          </p:nvSpPr>
          <p:spPr bwMode="auto">
            <a:xfrm>
              <a:off x="1824" y="1920"/>
              <a:ext cx="5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2800" b="1">
                  <a:solidFill>
                    <a:srgbClr val="0000FF"/>
                  </a:solidFill>
                  <a:latin typeface="Times New Roman" pitchFamily="18" charset="0"/>
                  <a:ea typeface="楷体_GB2312" pitchFamily="49" charset="-122"/>
                </a:rPr>
                <a:t>重物</a:t>
              </a:r>
            </a:p>
          </p:txBody>
        </p:sp>
      </p:grpSp>
      <p:pic>
        <p:nvPicPr>
          <p:cNvPr id="439329" name="Picture 33" descr="11-23"/>
          <p:cNvPicPr>
            <a:picLocks noChangeAspect="1" noChangeArrowheads="1"/>
          </p:cNvPicPr>
          <p:nvPr/>
        </p:nvPicPr>
        <p:blipFill>
          <a:blip r:embed="rId3" cstate="print">
            <a:lum bright="42000" contrast="54000"/>
          </a:blip>
          <a:srcRect b="8902"/>
          <a:stretch>
            <a:fillRect/>
          </a:stretch>
        </p:blipFill>
        <p:spPr bwMode="auto">
          <a:xfrm>
            <a:off x="323850" y="3113088"/>
            <a:ext cx="388778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文本框 2"/>
          <p:cNvSpPr txBox="1">
            <a:spLocks noChangeArrowheads="1"/>
          </p:cNvSpPr>
          <p:nvPr/>
        </p:nvSpPr>
        <p:spPr bwMode="auto">
          <a:xfrm>
            <a:off x="7354888" y="103188"/>
            <a:ext cx="172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知识扩展</a:t>
            </a:r>
          </a:p>
        </p:txBody>
      </p:sp>
      <p:sp>
        <p:nvSpPr>
          <p:cNvPr id="65541" name="KSO_Shape"/>
          <p:cNvSpPr>
            <a:spLocks noChangeArrowheads="1"/>
          </p:cNvSpPr>
          <p:nvPr/>
        </p:nvSpPr>
        <p:spPr bwMode="auto">
          <a:xfrm flipV="1">
            <a:off x="7035800" y="112713"/>
            <a:ext cx="2219325" cy="508000"/>
          </a:xfrm>
          <a:custGeom>
            <a:avLst/>
            <a:gdLst>
              <a:gd name="T0" fmla="*/ 0 w 1584176"/>
              <a:gd name="T1" fmla="*/ 0 h 1584176"/>
              <a:gd name="T2" fmla="*/ 4355676 w 1584176"/>
              <a:gd name="T3" fmla="*/ 0 h 1584176"/>
              <a:gd name="T4" fmla="*/ 4355676 w 1584176"/>
              <a:gd name="T5" fmla="*/ 6181 h 1584176"/>
              <a:gd name="T6" fmla="*/ 521334 w 1584176"/>
              <a:gd name="T7" fmla="*/ 6181 h 1584176"/>
              <a:gd name="T8" fmla="*/ 521334 w 1584176"/>
              <a:gd name="T9" fmla="*/ 52238 h 1584176"/>
              <a:gd name="T10" fmla="*/ 0 w 1584176"/>
              <a:gd name="T11" fmla="*/ 52238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框 1"/>
          <p:cNvSpPr txBox="1">
            <a:spLocks noChangeArrowheads="1"/>
          </p:cNvSpPr>
          <p:nvPr/>
        </p:nvSpPr>
        <p:spPr bwMode="auto">
          <a:xfrm>
            <a:off x="614363" y="768350"/>
            <a:ext cx="156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课堂小结</a:t>
            </a:r>
          </a:p>
        </p:txBody>
      </p:sp>
      <p:sp>
        <p:nvSpPr>
          <p:cNvPr id="1048602" name="KSO_Shape"/>
          <p:cNvSpPr/>
          <p:nvPr/>
        </p:nvSpPr>
        <p:spPr>
          <a:xfrm flipV="1">
            <a:off x="288925" y="768350"/>
            <a:ext cx="2219325" cy="509588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6563" name="文本框 3"/>
          <p:cNvSpPr txBox="1">
            <a:spLocks noChangeArrowheads="1"/>
          </p:cNvSpPr>
          <p:nvPr/>
        </p:nvSpPr>
        <p:spPr bwMode="auto">
          <a:xfrm>
            <a:off x="1057275" y="1195388"/>
            <a:ext cx="696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000" b="1">
                <a:latin typeface="黑体" pitchFamily="2" charset="-122"/>
                <a:ea typeface="黑体" pitchFamily="2" charset="-122"/>
              </a:rPr>
              <a:t>、本节课的重点难点</a:t>
            </a:r>
          </a:p>
          <a:p>
            <a:r>
              <a:rPr lang="zh-CN" altLang="en-US" b="1"/>
              <a:t>    重点是液体压强的特点和液体压强的大小。</a:t>
            </a:r>
          </a:p>
          <a:p>
            <a:r>
              <a:rPr lang="zh-CN" altLang="en-US" b="1"/>
              <a:t>    难点是应用液体压强特点和液体压强公式解决实际问题。</a:t>
            </a:r>
            <a:endParaRPr lang="zh-CN" altLang="en-US" sz="3000" b="1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000" b="1">
                <a:latin typeface="黑体" pitchFamily="2" charset="-122"/>
                <a:ea typeface="黑体" pitchFamily="2" charset="-122"/>
              </a:rPr>
              <a:t>、学习注意事项（学生的优点和问题）</a:t>
            </a:r>
          </a:p>
          <a:p>
            <a:pPr>
              <a:lnSpc>
                <a:spcPct val="150000"/>
              </a:lnSpc>
            </a:pPr>
            <a:r>
              <a:rPr lang="zh-CN" altLang="en-US" b="1"/>
              <a:t>    </a:t>
            </a:r>
            <a:r>
              <a:rPr lang="en-US" altLang="zh-CN" b="1"/>
              <a:t>(1)</a:t>
            </a:r>
            <a:r>
              <a:rPr lang="zh-CN" altLang="en-US" b="1"/>
              <a:t>在掌握固体压强知识的基础上学习液体压强，用已知求未知。</a:t>
            </a:r>
          </a:p>
          <a:p>
            <a:pPr>
              <a:lnSpc>
                <a:spcPct val="150000"/>
              </a:lnSpc>
            </a:pPr>
            <a:r>
              <a:rPr lang="en-US" altLang="zh-CN" b="1"/>
              <a:t>    (2)</a:t>
            </a:r>
            <a:r>
              <a:rPr lang="zh-CN" altLang="en-US" b="1"/>
              <a:t>弄清固体压强和液体压强知识的区别和联系，不要一概而论。</a:t>
            </a:r>
          </a:p>
          <a:p>
            <a:pPr>
              <a:lnSpc>
                <a:spcPct val="150000"/>
              </a:lnSpc>
            </a:pPr>
            <a:r>
              <a:rPr lang="en-US" altLang="zh-CN" b="1"/>
              <a:t>    (3)</a:t>
            </a:r>
            <a:r>
              <a:rPr lang="zh-CN" altLang="en-US" b="1"/>
              <a:t>学以致用，用所学的压强知识解决实际问题。</a:t>
            </a:r>
          </a:p>
          <a:p>
            <a:pPr>
              <a:lnSpc>
                <a:spcPct val="150000"/>
              </a:lnSpc>
            </a:pPr>
            <a:r>
              <a:rPr lang="en-US" altLang="zh-CN" sz="3000" b="1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000" b="1">
                <a:latin typeface="黑体" pitchFamily="2" charset="-122"/>
                <a:ea typeface="黑体" pitchFamily="2" charset="-122"/>
              </a:rPr>
              <a:t>、学习建议</a:t>
            </a:r>
          </a:p>
          <a:p>
            <a:pPr>
              <a:lnSpc>
                <a:spcPct val="150000"/>
              </a:lnSpc>
            </a:pPr>
            <a:r>
              <a:rPr lang="zh-CN" altLang="en-US" b="1"/>
              <a:t>    </a:t>
            </a:r>
            <a:r>
              <a:rPr lang="en-US" altLang="zh-CN" b="1"/>
              <a:t>(1)</a:t>
            </a:r>
            <a:r>
              <a:rPr lang="zh-CN" altLang="en-US" b="1"/>
              <a:t>善于归纳总结知识点、典型题、解题方法。</a:t>
            </a:r>
          </a:p>
          <a:p>
            <a:pPr>
              <a:lnSpc>
                <a:spcPct val="150000"/>
              </a:lnSpc>
            </a:pPr>
            <a:r>
              <a:rPr lang="en-US" altLang="zh-CN" b="1"/>
              <a:t>    (2)</a:t>
            </a:r>
            <a:r>
              <a:rPr lang="zh-CN" altLang="en-US" b="1"/>
              <a:t> 适当加大练习力度，使知识融会贯通。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框 1"/>
          <p:cNvSpPr txBox="1">
            <a:spLocks noChangeArrowheads="1"/>
          </p:cNvSpPr>
          <p:nvPr/>
        </p:nvSpPr>
        <p:spPr bwMode="auto">
          <a:xfrm>
            <a:off x="614363" y="768350"/>
            <a:ext cx="156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课后作业</a:t>
            </a:r>
          </a:p>
        </p:txBody>
      </p:sp>
      <p:sp>
        <p:nvSpPr>
          <p:cNvPr id="1048602" name="KSO_Shape"/>
          <p:cNvSpPr/>
          <p:nvPr/>
        </p:nvSpPr>
        <p:spPr>
          <a:xfrm flipV="1">
            <a:off x="288925" y="768350"/>
            <a:ext cx="2219325" cy="509588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7587" name="文本框 1"/>
          <p:cNvSpPr txBox="1">
            <a:spLocks noChangeArrowheads="1"/>
          </p:cNvSpPr>
          <p:nvPr/>
        </p:nvSpPr>
        <p:spPr bwMode="auto">
          <a:xfrm>
            <a:off x="1803400" y="2670175"/>
            <a:ext cx="615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练习册、作业纸、测试卷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0000FF"/>
                </a:solidFill>
              </a:rPr>
              <a:t>深度：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384300"/>
            <a:ext cx="8686800" cy="903288"/>
          </a:xfrm>
        </p:spPr>
        <p:txBody>
          <a:bodyPr/>
          <a:lstStyle/>
          <a:p>
            <a:r>
              <a:rPr lang="zh-CN" altLang="en-US" sz="2700" b="1" smtClean="0">
                <a:solidFill>
                  <a:srgbClr val="0000FF"/>
                </a:solidFill>
              </a:rPr>
              <a:t>液体内部某点深度是指该点到</a:t>
            </a:r>
            <a:r>
              <a:rPr lang="zh-CN" altLang="en-US" sz="2700" b="1" u="sng" smtClean="0">
                <a:solidFill>
                  <a:srgbClr val="0000FF"/>
                </a:solidFill>
              </a:rPr>
              <a:t>                      </a:t>
            </a:r>
            <a:r>
              <a:rPr lang="zh-CN" altLang="en-US" sz="2700" b="1" smtClean="0">
                <a:solidFill>
                  <a:srgbClr val="0000FF"/>
                </a:solidFill>
              </a:rPr>
              <a:t>的竖直距离，单位要用</a:t>
            </a:r>
            <a:r>
              <a:rPr lang="zh-CN" altLang="en-US" sz="2700" b="1" u="sng" smtClean="0">
                <a:solidFill>
                  <a:srgbClr val="0000FF"/>
                </a:solidFill>
              </a:rPr>
              <a:t>       </a:t>
            </a:r>
            <a:r>
              <a:rPr lang="zh-CN" altLang="en-US" u="sng" smtClean="0"/>
              <a:t> </a:t>
            </a:r>
            <a:r>
              <a:rPr lang="zh-CN" altLang="en-US" sz="2700" b="1" u="sng" smtClean="0">
                <a:solidFill>
                  <a:srgbClr val="0000FF"/>
                </a:solidFill>
              </a:rPr>
              <a:t>     </a:t>
            </a:r>
            <a:r>
              <a:rPr lang="zh-CN" altLang="en-US" sz="2700" b="1" smtClean="0">
                <a:solidFill>
                  <a:srgbClr val="0000FF"/>
                </a:solidFill>
              </a:rPr>
              <a:t>。</a:t>
            </a:r>
            <a:endParaRPr lang="en-US" altLang="zh-CN" sz="2700" b="1" smtClean="0">
              <a:solidFill>
                <a:srgbClr val="0000FF"/>
              </a:solidFill>
            </a:endParaRPr>
          </a:p>
        </p:txBody>
      </p:sp>
      <p:pic>
        <p:nvPicPr>
          <p:cNvPr id="27651" name="Picture 4" descr="CHILKAT-CID-cde421d6-3a26-afd5-354f-30f9a6cd2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309813"/>
            <a:ext cx="4176713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149850" y="1071563"/>
            <a:ext cx="1928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自由液面</a:t>
            </a:r>
            <a:r>
              <a:rPr lang="zh-CN" altLang="en-US" sz="3200"/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389188" y="1655763"/>
            <a:ext cx="541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米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7654" name="KSO_Shape"/>
          <p:cNvSpPr>
            <a:spLocks noChangeArrowheads="1"/>
          </p:cNvSpPr>
          <p:nvPr/>
        </p:nvSpPr>
        <p:spPr bwMode="auto">
          <a:xfrm flipV="1">
            <a:off x="6197600" y="233363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知识回顾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5127625" y="2711450"/>
            <a:ext cx="36417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700" b="1">
                <a:solidFill>
                  <a:srgbClr val="0000FF"/>
                </a:solidFill>
                <a:latin typeface="Calibri" pitchFamily="34" charset="0"/>
              </a:rPr>
              <a:t>如图可知：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n-US" altLang="zh-CN" sz="2700" b="1">
                <a:solidFill>
                  <a:srgbClr val="0000FF"/>
                </a:solidFill>
                <a:latin typeface="Calibri" pitchFamily="34" charset="0"/>
              </a:rPr>
              <a:t>A</a:t>
            </a:r>
            <a:r>
              <a:rPr lang="zh-CN" altLang="en-US" sz="2700" b="1">
                <a:solidFill>
                  <a:srgbClr val="0000FF"/>
                </a:solidFill>
                <a:latin typeface="Calibri" pitchFamily="34" charset="0"/>
              </a:rPr>
              <a:t>点的深度为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  </a:t>
            </a:r>
            <a:r>
              <a:rPr lang="zh-CN" altLang="en-US" sz="2100" u="sng">
                <a:latin typeface="Calibri" pitchFamily="34" charset="0"/>
              </a:rPr>
              <a:t> 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n-US" altLang="zh-CN" sz="2700" b="1">
                <a:solidFill>
                  <a:srgbClr val="0000FF"/>
                </a:solidFill>
                <a:latin typeface="Calibri" pitchFamily="34" charset="0"/>
              </a:rPr>
              <a:t>B</a:t>
            </a:r>
            <a:r>
              <a:rPr lang="zh-CN" altLang="en-US" sz="2700" b="1">
                <a:solidFill>
                  <a:srgbClr val="0000FF"/>
                </a:solidFill>
                <a:latin typeface="Calibri" pitchFamily="34" charset="0"/>
              </a:rPr>
              <a:t>点的深度为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  </a:t>
            </a:r>
            <a:r>
              <a:rPr lang="zh-CN" altLang="en-US" sz="2100" u="sng">
                <a:latin typeface="Calibri" pitchFamily="34" charset="0"/>
              </a:rPr>
              <a:t> 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n-US" altLang="zh-CN" sz="2700" b="1">
                <a:solidFill>
                  <a:srgbClr val="0000FF"/>
                </a:solidFill>
                <a:latin typeface="Calibri" pitchFamily="34" charset="0"/>
              </a:rPr>
              <a:t>C</a:t>
            </a:r>
            <a:r>
              <a:rPr lang="zh-CN" altLang="en-US" sz="2700" b="1">
                <a:solidFill>
                  <a:srgbClr val="0000FF"/>
                </a:solidFill>
                <a:latin typeface="Calibri" pitchFamily="34" charset="0"/>
              </a:rPr>
              <a:t>点的深度为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  </a:t>
            </a:r>
            <a:r>
              <a:rPr lang="zh-CN" altLang="en-US" sz="2100" u="sng">
                <a:latin typeface="Calibri" pitchFamily="34" charset="0"/>
              </a:rPr>
              <a:t> </a:t>
            </a:r>
            <a:r>
              <a:rPr lang="zh-CN" altLang="en-US" sz="2700" b="1" u="sng">
                <a:solidFill>
                  <a:srgbClr val="0000FF"/>
                </a:solidFill>
                <a:latin typeface="Calibri" pitchFamily="34" charset="0"/>
              </a:rPr>
              <a:t>     </a:t>
            </a: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en-US" altLang="zh-CN" sz="2700" b="1" u="sng">
                <a:solidFill>
                  <a:srgbClr val="0000FF"/>
                </a:solidFill>
                <a:latin typeface="Calibri" pitchFamily="34" charset="0"/>
              </a:rPr>
              <a:t>      </a:t>
            </a:r>
            <a:endParaRPr lang="en-US" altLang="zh-CN" sz="2700" b="1">
              <a:solidFill>
                <a:srgbClr val="0000FF"/>
              </a:solidFill>
              <a:latin typeface="Calibri" pitchFamily="34" charset="0"/>
            </a:endParaRPr>
          </a:p>
          <a:p>
            <a:pPr marL="171450" indent="-171450"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None/>
            </a:pPr>
            <a:r>
              <a:rPr lang="zh-CN" altLang="en-US" sz="2700" b="1">
                <a:solidFill>
                  <a:srgbClr val="0000FF"/>
                </a:solidFill>
                <a:latin typeface="Calibri" pitchFamily="34" charset="0"/>
              </a:rPr>
              <a:t>     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467600" y="2959100"/>
            <a:ext cx="544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h</a:t>
            </a:r>
            <a:r>
              <a:rPr lang="en-US" altLang="zh-CN" sz="3200"/>
              <a:t>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402513" y="3489325"/>
            <a:ext cx="76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2h</a:t>
            </a:r>
            <a:r>
              <a:rPr lang="en-US" altLang="zh-CN" sz="3200"/>
              <a:t>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7408863" y="3967163"/>
            <a:ext cx="76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3h</a:t>
            </a:r>
            <a:r>
              <a:rPr lang="en-US" altLang="zh-CN" sz="32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80" grpId="0"/>
      <p:bldP spid="28681" grpId="0"/>
      <p:bldP spid="28682" grpId="0"/>
      <p:bldP spid="286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64063" y="204152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-4564063" y="16446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95288" y="1023938"/>
            <a:ext cx="8280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4000" b="1">
                <a:solidFill>
                  <a:srgbClr val="0000FF"/>
                </a:solidFill>
              </a:rPr>
              <a:t>例</a:t>
            </a:r>
            <a:r>
              <a:rPr lang="en-US" altLang="zh-CN" sz="4000" b="1">
                <a:solidFill>
                  <a:srgbClr val="0000FF"/>
                </a:solidFill>
              </a:rPr>
              <a:t>1</a:t>
            </a:r>
            <a:r>
              <a:rPr lang="zh-CN" altLang="en-US" sz="4000" b="1">
                <a:solidFill>
                  <a:srgbClr val="0000FF"/>
                </a:solidFill>
              </a:rPr>
              <a:t>：某小组在研究液体压强的实验中，进行了如图所示的操作：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30188" y="5187950"/>
            <a:ext cx="8662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1</a:t>
            </a:r>
            <a:r>
              <a:rPr lang="zh-CN" altLang="en-US" sz="3600" b="1">
                <a:solidFill>
                  <a:srgbClr val="0000FF"/>
                </a:solidFill>
              </a:rPr>
              <a:t>）实验前，应调整</a:t>
            </a:r>
            <a:r>
              <a:rPr lang="en-US" altLang="zh-CN" sz="3600" b="1">
                <a:solidFill>
                  <a:srgbClr val="0000FF"/>
                </a:solidFill>
              </a:rPr>
              <a:t>U</a:t>
            </a:r>
            <a:r>
              <a:rPr lang="zh-CN" altLang="en-US" sz="3600" b="1">
                <a:solidFill>
                  <a:srgbClr val="0000FF"/>
                </a:solidFill>
              </a:rPr>
              <a:t>型管压强计，使左右两边玻璃管中的液面</a:t>
            </a:r>
            <a:r>
              <a:rPr lang="zh-CN" altLang="en-US" sz="3600" b="1" u="sng">
                <a:solidFill>
                  <a:srgbClr val="0000FF"/>
                </a:solidFill>
              </a:rPr>
              <a:t>         </a:t>
            </a:r>
            <a:r>
              <a:rPr lang="en-US" altLang="zh-CN" sz="36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448175" y="5594350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相平</a:t>
            </a:r>
          </a:p>
        </p:txBody>
      </p:sp>
      <p:sp>
        <p:nvSpPr>
          <p:cNvPr id="28678" name="KSO_Shape"/>
          <p:cNvSpPr>
            <a:spLocks noChangeArrowheads="1"/>
          </p:cNvSpPr>
          <p:nvPr/>
        </p:nvSpPr>
        <p:spPr bwMode="auto">
          <a:xfrm flipV="1">
            <a:off x="6197600" y="233363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例题解析</a:t>
            </a:r>
          </a:p>
        </p:txBody>
      </p:sp>
      <p:pic>
        <p:nvPicPr>
          <p:cNvPr id="28679" name="Picture 11" descr="未命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2552700"/>
            <a:ext cx="807561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77863" y="719138"/>
            <a:ext cx="8102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2</a:t>
            </a:r>
            <a:r>
              <a:rPr lang="zh-CN" altLang="en-US" sz="4000" b="1">
                <a:solidFill>
                  <a:srgbClr val="0000FF"/>
                </a:solidFill>
              </a:rPr>
              <a:t>）实验中，我们是通过观察压强计</a:t>
            </a:r>
            <a:r>
              <a:rPr lang="zh-CN" altLang="en-US" sz="4000" b="1" u="sng">
                <a:solidFill>
                  <a:srgbClr val="0000FF"/>
                </a:solidFill>
              </a:rPr>
              <a:t>                     </a:t>
            </a:r>
            <a:r>
              <a:rPr lang="zh-CN" altLang="en-US" sz="4000" b="1">
                <a:solidFill>
                  <a:srgbClr val="0000FF"/>
                </a:solidFill>
              </a:rPr>
              <a:t>来判断探头所处点的压强大小。乙、丙两图是探究液体压强与</a:t>
            </a:r>
            <a:r>
              <a:rPr lang="zh-CN" altLang="en-US" sz="4000" b="1" u="sng">
                <a:solidFill>
                  <a:srgbClr val="0000FF"/>
                </a:solidFill>
              </a:rPr>
              <a:t>                </a:t>
            </a:r>
            <a:r>
              <a:rPr lang="zh-CN" altLang="en-US" sz="4000" b="1">
                <a:solidFill>
                  <a:srgbClr val="0000FF"/>
                </a:solidFill>
              </a:rPr>
              <a:t>的关系．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52963" y="34956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09700" y="1174750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液面高度差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87663" y="2438400"/>
            <a:ext cx="3455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液体密度</a:t>
            </a:r>
          </a:p>
        </p:txBody>
      </p:sp>
      <p:pic>
        <p:nvPicPr>
          <p:cNvPr id="29701" name="Picture 7" descr="未命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3740150"/>
            <a:ext cx="807561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KSO_Shape"/>
          <p:cNvSpPr>
            <a:spLocks noChangeArrowheads="1"/>
          </p:cNvSpPr>
          <p:nvPr/>
        </p:nvSpPr>
        <p:spPr bwMode="auto">
          <a:xfrm flipV="1">
            <a:off x="6502400" y="52388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例题解析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64063" y="204152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-4564063" y="16446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288" y="455613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sz="4000" b="1">
              <a:solidFill>
                <a:srgbClr val="0000FF"/>
              </a:solidFill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7163" y="628650"/>
            <a:ext cx="8839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400" b="1">
                <a:solidFill>
                  <a:srgbClr val="0000FF"/>
                </a:solidFill>
              </a:rPr>
              <a:t>3</a:t>
            </a:r>
            <a:r>
              <a:rPr lang="zh-CN" altLang="en-US" sz="3400" b="1">
                <a:solidFill>
                  <a:srgbClr val="0000FF"/>
                </a:solidFill>
              </a:rPr>
              <a:t>）要探究液体压强与盛液体的容器形状是否有关，应选择</a:t>
            </a:r>
            <a:r>
              <a:rPr lang="zh-CN" altLang="en-US" sz="3400" b="1" u="sng">
                <a:solidFill>
                  <a:srgbClr val="0000FF"/>
                </a:solidFill>
              </a:rPr>
              <a:t>               </a:t>
            </a:r>
            <a:r>
              <a:rPr lang="zh-CN" altLang="en-US" sz="3400" b="1">
                <a:solidFill>
                  <a:srgbClr val="0000FF"/>
                </a:solidFill>
              </a:rPr>
              <a:t>两图进行对比，结论是：液体压强与盛液体的容器形状</a:t>
            </a:r>
            <a:r>
              <a:rPr lang="zh-CN" altLang="en-US" sz="3400" b="1" u="sng">
                <a:solidFill>
                  <a:srgbClr val="0000FF"/>
                </a:solidFill>
              </a:rPr>
              <a:t>              </a:t>
            </a:r>
            <a:r>
              <a:rPr lang="zh-CN" altLang="en-US" sz="3400" b="1">
                <a:solidFill>
                  <a:srgbClr val="0000FF"/>
                </a:solidFill>
              </a:rPr>
              <a:t>．</a:t>
            </a:r>
          </a:p>
          <a:p>
            <a:r>
              <a:rPr lang="en-US" altLang="zh-CN" sz="3400" b="1">
                <a:solidFill>
                  <a:srgbClr val="0000FF"/>
                </a:solidFill>
              </a:rPr>
              <a:t>4</a:t>
            </a:r>
            <a:r>
              <a:rPr lang="zh-CN" altLang="en-US" sz="3400" b="1">
                <a:solidFill>
                  <a:srgbClr val="0000FF"/>
                </a:solidFill>
              </a:rPr>
              <a:t>）要探究液体压强与液体深度的关系，应选用</a:t>
            </a:r>
            <a:r>
              <a:rPr lang="zh-CN" altLang="en-US" sz="3400" b="1" u="sng">
                <a:solidFill>
                  <a:srgbClr val="0000FF"/>
                </a:solidFill>
              </a:rPr>
              <a:t>               </a:t>
            </a:r>
            <a:r>
              <a:rPr lang="zh-CN" altLang="en-US" sz="3400" b="1">
                <a:solidFill>
                  <a:srgbClr val="0000FF"/>
                </a:solidFill>
              </a:rPr>
              <a:t>两个图进行对比．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278188" y="1003300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丙丁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007225" y="153987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无关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65213" y="2589213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甲乙</a:t>
            </a:r>
          </a:p>
        </p:txBody>
      </p:sp>
      <p:pic>
        <p:nvPicPr>
          <p:cNvPr id="30728" name="Picture 10" descr="未命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3722688"/>
            <a:ext cx="807561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KSO_Shape"/>
          <p:cNvSpPr>
            <a:spLocks noChangeArrowheads="1"/>
          </p:cNvSpPr>
          <p:nvPr/>
        </p:nvSpPr>
        <p:spPr bwMode="auto">
          <a:xfrm flipV="1">
            <a:off x="6511925" y="52388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例题解析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550863" y="787400"/>
            <a:ext cx="8104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5</a:t>
            </a:r>
            <a:r>
              <a:rPr lang="zh-CN" altLang="en-US" sz="3600" b="1">
                <a:solidFill>
                  <a:srgbClr val="0000FF"/>
                </a:solidFill>
              </a:rPr>
              <a:t>）在图丙中，固定</a:t>
            </a:r>
            <a:r>
              <a:rPr lang="en-US" altLang="zh-CN" sz="3600" b="1">
                <a:solidFill>
                  <a:srgbClr val="0000FF"/>
                </a:solidFill>
              </a:rPr>
              <a:t>U</a:t>
            </a:r>
            <a:r>
              <a:rPr lang="zh-CN" altLang="en-US" sz="3600" b="1">
                <a:solidFill>
                  <a:srgbClr val="0000FF"/>
                </a:solidFill>
              </a:rPr>
              <a:t>型管压强计金属盒在盐水中的深度，使橡皮膜处于：向上、向下、向左、向右等方位，这是为了探究同一深度处，液体向</a:t>
            </a:r>
            <a:r>
              <a:rPr lang="zh-CN" altLang="en-US" sz="3600" b="1" u="sng">
                <a:solidFill>
                  <a:srgbClr val="0000FF"/>
                </a:solidFill>
              </a:rPr>
              <a:t>               </a:t>
            </a:r>
            <a:r>
              <a:rPr lang="zh-CN" altLang="en-US" sz="3600" b="1">
                <a:solidFill>
                  <a:srgbClr val="0000FF"/>
                </a:solidFill>
              </a:rPr>
              <a:t>的压强大小关系．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959475" y="2305050"/>
            <a:ext cx="2401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各个方向</a:t>
            </a:r>
          </a:p>
        </p:txBody>
      </p:sp>
      <p:pic>
        <p:nvPicPr>
          <p:cNvPr id="31747" name="Picture 5" descr="未命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3722688"/>
            <a:ext cx="807561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KSO_Shape"/>
          <p:cNvSpPr>
            <a:spLocks noChangeArrowheads="1"/>
          </p:cNvSpPr>
          <p:nvPr/>
        </p:nvSpPr>
        <p:spPr bwMode="auto">
          <a:xfrm flipV="1">
            <a:off x="6511925" y="52388"/>
            <a:ext cx="2628900" cy="593725"/>
          </a:xfrm>
          <a:custGeom>
            <a:avLst/>
            <a:gdLst>
              <a:gd name="T0" fmla="*/ 0 w 1584176"/>
              <a:gd name="T1" fmla="*/ 0 h 1584176"/>
              <a:gd name="T2" fmla="*/ 34542964 w 1584176"/>
              <a:gd name="T3" fmla="*/ 0 h 1584176"/>
              <a:gd name="T4" fmla="*/ 34542964 w 1584176"/>
              <a:gd name="T5" fmla="*/ 5119 h 1584176"/>
              <a:gd name="T6" fmla="*/ 4134469 w 1584176"/>
              <a:gd name="T7" fmla="*/ 5119 h 1584176"/>
              <a:gd name="T8" fmla="*/ 4134469 w 1584176"/>
              <a:gd name="T9" fmla="*/ 43261 h 1584176"/>
              <a:gd name="T10" fmla="*/ 0 w 1584176"/>
              <a:gd name="T11" fmla="*/ 43261 h 1584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176"/>
              <a:gd name="T19" fmla="*/ 0 h 1584176"/>
              <a:gd name="T20" fmla="*/ 1584176 w 1584176"/>
              <a:gd name="T21" fmla="*/ 1584176 h 1584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chemeClr val="accent2"/>
          </a:solidFill>
          <a:ln w="127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r>
              <a:rPr lang="zh-CN" altLang="en-US" sz="3600" b="1">
                <a:latin typeface="Calibri" pitchFamily="34" charset="0"/>
              </a:rPr>
              <a:t>例题解析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3108</Words>
  <Application>Microsoft Office PowerPoint</Application>
  <PresentationFormat>全屏显示(4:3)</PresentationFormat>
  <Paragraphs>287</Paragraphs>
  <Slides>44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深度：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1.（1）如图1所示，甲，乙两试管中装有深度相同的水，则水对甲，乙两试管底部的压强关系是（     ）  A.  p甲&gt; p乙  B.  p甲 &lt; p乙  C.  p甲 = p乙  D.  无法判断</vt:lpstr>
      <vt:lpstr>（2）如图所示，完全相同的甲，乙两试管中装有体积相同的水和酒精(ρ水 &gt;ρ酒精) ，则甲，乙两试管底部所受液体压强关系是（     ）   A.  p甲&gt; p乙  B.  p甲 &lt; p乙  C.  p甲 = p乙  D.  无法判断</vt:lpstr>
      <vt:lpstr>（3）如图所示，甲，乙两试管中均装有水，则甲，乙两试管底部所受液体压强关系是（     ）  A.  p甲&gt; p乙  B.  p甲 &lt; p乙  C.  p甲 = p乙  D.  无法判断</vt:lpstr>
      <vt:lpstr>（4）如图所示，两支相同的试管，内盛等质量的液体。甲管竖直放置，乙管倾斜放置，两管液面相平，比较两管中的液体对管底压强的大小可得（       ）  A.  p甲&gt; p乙  B.  p甲 &lt; p乙  C.  p甲 = p乙  D.  无法判断</vt:lpstr>
      <vt:lpstr>★总结1： </vt:lpstr>
      <vt:lpstr>（5）如图所示，有两个粗细相同的玻璃管，分别装有体积相等的不同液体，它们对管底产生的压强相等，则（    ） A. ρ甲 =ρ乙         B . ρ甲 &gt;ρ乙   C.  ρ甲 &lt;ρ乙       D.  无法判断</vt:lpstr>
      <vt:lpstr>（6）如图所示，有两个粗细相同的玻璃管，分别装有质量相等的水和酒精，则它们对管底产生的压强(ρ水 &gt;ρ酒精) （    ）  A.  p水 &gt; p酒精  B.  p水 &lt; p酒精  C.  p水 = p酒精  D.  无法判断</vt:lpstr>
      <vt:lpstr>★总结2： </vt:lpstr>
      <vt:lpstr>幻灯片 30</vt:lpstr>
      <vt:lpstr>幻灯片 31</vt:lpstr>
      <vt:lpstr>★总结3： </vt:lpstr>
      <vt:lpstr>幻灯片 33</vt:lpstr>
      <vt:lpstr>幻灯片 34</vt:lpstr>
      <vt:lpstr>幻灯片 35</vt:lpstr>
      <vt:lpstr>★总结4：解压强题的基本思路</vt:lpstr>
      <vt:lpstr>幻灯片 37</vt:lpstr>
      <vt:lpstr>幻灯片 38</vt:lpstr>
      <vt:lpstr>幻灯片 39</vt:lpstr>
      <vt:lpstr>★总结5：</vt:lpstr>
      <vt:lpstr>幻灯片 41</vt:lpstr>
      <vt:lpstr>幻灯片 42</vt:lpstr>
      <vt:lpstr>幻灯片 43</vt:lpstr>
      <vt:lpstr>幻灯片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100教育教研语文学科</dc:creator>
  <cp:lastModifiedBy>Administrator</cp:lastModifiedBy>
  <cp:revision>75</cp:revision>
  <dcterms:created xsi:type="dcterms:W3CDTF">2016-04-20T16:58:00Z</dcterms:created>
  <dcterms:modified xsi:type="dcterms:W3CDTF">2018-04-19T06:44:26Z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