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5"/>
  </p:notesMasterIdLst>
  <p:sldIdLst>
    <p:sldId id="404" r:id="rId2"/>
    <p:sldId id="260" r:id="rId3"/>
    <p:sldId id="263" r:id="rId4"/>
    <p:sldId id="265" r:id="rId5"/>
    <p:sldId id="267" r:id="rId6"/>
    <p:sldId id="270" r:id="rId7"/>
    <p:sldId id="273" r:id="rId8"/>
    <p:sldId id="276" r:id="rId9"/>
    <p:sldId id="278" r:id="rId10"/>
    <p:sldId id="280" r:id="rId11"/>
    <p:sldId id="282" r:id="rId12"/>
    <p:sldId id="285" r:id="rId13"/>
    <p:sldId id="288" r:id="rId14"/>
    <p:sldId id="291" r:id="rId15"/>
    <p:sldId id="295" r:id="rId16"/>
    <p:sldId id="297" r:id="rId17"/>
    <p:sldId id="300" r:id="rId18"/>
    <p:sldId id="303" r:id="rId19"/>
    <p:sldId id="304" r:id="rId20"/>
    <p:sldId id="305" r:id="rId21"/>
    <p:sldId id="307" r:id="rId22"/>
    <p:sldId id="310" r:id="rId23"/>
    <p:sldId id="312" r:id="rId24"/>
    <p:sldId id="314" r:id="rId25"/>
    <p:sldId id="318" r:id="rId26"/>
    <p:sldId id="323" r:id="rId27"/>
    <p:sldId id="324" r:id="rId28"/>
    <p:sldId id="325" r:id="rId29"/>
    <p:sldId id="327" r:id="rId30"/>
    <p:sldId id="328" r:id="rId31"/>
    <p:sldId id="329" r:id="rId32"/>
    <p:sldId id="331" r:id="rId33"/>
    <p:sldId id="332" r:id="rId34"/>
    <p:sldId id="334" r:id="rId35"/>
    <p:sldId id="336" r:id="rId36"/>
    <p:sldId id="338" r:id="rId37"/>
    <p:sldId id="339" r:id="rId38"/>
    <p:sldId id="341" r:id="rId39"/>
    <p:sldId id="343" r:id="rId40"/>
    <p:sldId id="345" r:id="rId41"/>
    <p:sldId id="349" r:id="rId42"/>
    <p:sldId id="353" r:id="rId43"/>
    <p:sldId id="357" r:id="rId44"/>
    <p:sldId id="360" r:id="rId45"/>
    <p:sldId id="361" r:id="rId46"/>
    <p:sldId id="365" r:id="rId47"/>
    <p:sldId id="368" r:id="rId48"/>
    <p:sldId id="371" r:id="rId49"/>
    <p:sldId id="372" r:id="rId50"/>
    <p:sldId id="374" r:id="rId51"/>
    <p:sldId id="375" r:id="rId52"/>
    <p:sldId id="376" r:id="rId53"/>
    <p:sldId id="379" r:id="rId54"/>
    <p:sldId id="381" r:id="rId55"/>
    <p:sldId id="383" r:id="rId56"/>
    <p:sldId id="385" r:id="rId57"/>
    <p:sldId id="387" r:id="rId58"/>
    <p:sldId id="390" r:id="rId59"/>
    <p:sldId id="393" r:id="rId60"/>
    <p:sldId id="396" r:id="rId61"/>
    <p:sldId id="398" r:id="rId62"/>
    <p:sldId id="400" r:id="rId63"/>
    <p:sldId id="402" r:id="rId64"/>
  </p:sldIdLst>
  <p:sldSz cx="9144000" cy="5111750"/>
  <p:notesSz cx="6858000" cy="9144000"/>
  <p:custDataLst>
    <p:tags r:id="rId6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142" autoAdjust="0"/>
  </p:normalViewPr>
  <p:slideViewPr>
    <p:cSldViewPr>
      <p:cViewPr varScale="1">
        <p:scale>
          <a:sx n="154" d="100"/>
          <a:sy n="154" d="100"/>
        </p:scale>
        <p:origin x="-384" y="-84"/>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image" Target="../media/image63.wmf"/><Relationship Id="rId3" Type="http://schemas.openxmlformats.org/officeDocument/2006/relationships/image" Target="../media/image53.wmf"/><Relationship Id="rId7" Type="http://schemas.openxmlformats.org/officeDocument/2006/relationships/image" Target="../media/image57.wmf"/><Relationship Id="rId12" Type="http://schemas.openxmlformats.org/officeDocument/2006/relationships/image" Target="../media/image62.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11" Type="http://schemas.openxmlformats.org/officeDocument/2006/relationships/image" Target="../media/image61.wmf"/><Relationship Id="rId5" Type="http://schemas.openxmlformats.org/officeDocument/2006/relationships/image" Target="../media/image55.wmf"/><Relationship Id="rId10" Type="http://schemas.openxmlformats.org/officeDocument/2006/relationships/image" Target="../media/image60.wmf"/><Relationship Id="rId4" Type="http://schemas.openxmlformats.org/officeDocument/2006/relationships/image" Target="../media/image54.wmf"/><Relationship Id="rId9" Type="http://schemas.openxmlformats.org/officeDocument/2006/relationships/image" Target="../media/image5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5" Type="http://schemas.openxmlformats.org/officeDocument/2006/relationships/image" Target="../media/image75.wmf"/><Relationship Id="rId4" Type="http://schemas.openxmlformats.org/officeDocument/2006/relationships/image" Target="../media/image7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4" Type="http://schemas.openxmlformats.org/officeDocument/2006/relationships/image" Target="../media/image80.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4" Type="http://schemas.openxmlformats.org/officeDocument/2006/relationships/image" Target="../media/image9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image" Target="../media/image9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 Id="rId5" Type="http://schemas.openxmlformats.org/officeDocument/2006/relationships/image" Target="../media/image108.wmf"/><Relationship Id="rId4" Type="http://schemas.openxmlformats.org/officeDocument/2006/relationships/image" Target="../media/image10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11.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112.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image" Target="../media/image116.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24.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 Id="rId4" Type="http://schemas.openxmlformats.org/officeDocument/2006/relationships/image" Target="../media/image12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t>2021/4/26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t>‹#›</a:t>
            </a:fld>
            <a:endParaRPr lang="zh-CN" altLang="en-US"/>
          </a:p>
        </p:txBody>
      </p:sp>
    </p:spTree>
    <p:extLst>
      <p:ext uri="{BB962C8B-B14F-4D97-AF65-F5344CB8AC3E}">
        <p14:creationId xmlns:p14="http://schemas.microsoft.com/office/powerpoint/2010/main" val="144490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87957"/>
            <a:ext cx="7772400" cy="1095713"/>
          </a:xfrm>
          <a:prstGeom prst="rect">
            <a:avLst/>
          </a:prstGeo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2896658"/>
            <a:ext cx="6400800" cy="1306336"/>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a:xfrm>
            <a:off x="457200" y="4737835"/>
            <a:ext cx="2133600" cy="272154"/>
          </a:xfrm>
          <a:prstGeom prst="rect">
            <a:avLst/>
          </a:prstGeom>
        </p:spPr>
        <p:txBody>
          <a:bodyPr/>
          <a:lstStyle/>
          <a:p>
            <a:fld id="{D819A9AE-DFF2-479B-AF37-FAA367F55B3D}" type="datetimeFigureOut">
              <a:rPr lang="zh-CN" altLang="en-US" smtClean="0"/>
              <a:t>2021/4/26</a:t>
            </a:fld>
            <a:endParaRPr lang="zh-CN" altLang="en-US"/>
          </a:p>
        </p:txBody>
      </p:sp>
      <p:sp>
        <p:nvSpPr>
          <p:cNvPr id="5" name="页脚占位符 4"/>
          <p:cNvSpPr>
            <a:spLocks noGrp="1"/>
          </p:cNvSpPr>
          <p:nvPr>
            <p:ph type="ftr" sz="quarter" idx="11"/>
          </p:nvPr>
        </p:nvSpPr>
        <p:spPr>
          <a:xfrm>
            <a:off x="3124200" y="4737835"/>
            <a:ext cx="2895600" cy="272154"/>
          </a:xfrm>
          <a:prstGeom prst="rect">
            <a:avLst/>
          </a:prstGeom>
        </p:spPr>
        <p:txBody>
          <a:bodyPr/>
          <a:lstStyle/>
          <a:p>
            <a:endParaRPr lang="zh-CN" altLang="en-US"/>
          </a:p>
        </p:txBody>
      </p:sp>
      <p:sp>
        <p:nvSpPr>
          <p:cNvPr id="6" name="幻灯片编号占位符 5"/>
          <p:cNvSpPr>
            <a:spLocks noGrp="1"/>
          </p:cNvSpPr>
          <p:nvPr>
            <p:ph type="sldNum" sz="quarter" idx="12"/>
          </p:nvPr>
        </p:nvSpPr>
        <p:spPr>
          <a:xfrm>
            <a:off x="6553200" y="4737835"/>
            <a:ext cx="2133600" cy="272154"/>
          </a:xfrm>
          <a:prstGeom prst="rect">
            <a:avLst/>
          </a:prstGeom>
        </p:spPr>
        <p:txBody>
          <a:bodyPr/>
          <a:lstStyle/>
          <a:p>
            <a:fld id="{3F8935AA-09F9-4C1A-89F2-CB34E0111C49}" type="slidenum">
              <a:rPr lang="zh-CN" altLang="en-US" smtClean="0"/>
              <a:t>‹#›</a:t>
            </a:fld>
            <a:endParaRPr lang="zh-CN" altLang="en-US"/>
          </a:p>
        </p:txBody>
      </p:sp>
      <p:pic>
        <p:nvPicPr>
          <p:cNvPr id="8" name="图片 7"/>
          <p:cNvPicPr>
            <a:picLocks noChangeAspect="1"/>
          </p:cNvPicPr>
          <p:nvPr/>
        </p:nvPicPr>
        <p:blipFill>
          <a:blip r:embed="rId2"/>
          <a:stretch>
            <a:fillRect/>
          </a:stretch>
        </p:blipFill>
        <p:spPr>
          <a:xfrm>
            <a:off x="0" y="0"/>
            <a:ext cx="9144000" cy="5203458"/>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t>2021/4/26</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两项内容">
    <p:spTree>
      <p:nvGrpSpPr>
        <p:cNvPr id="1" name=""/>
        <p:cNvGrpSpPr/>
        <p:nvPr/>
      </p:nvGrpSpPr>
      <p:grpSpPr>
        <a:xfrm>
          <a:off x="0" y="0"/>
          <a:ext cx="0" cy="0"/>
          <a:chOff x="0" y="0"/>
          <a:chExt cx="0" cy="0"/>
        </a:xfrm>
      </p:grpSpPr>
      <p:sp>
        <p:nvSpPr>
          <p:cNvPr id="3" name="矩形 2"/>
          <p:cNvSpPr/>
          <p:nvPr/>
        </p:nvSpPr>
        <p:spPr>
          <a:xfrm>
            <a:off x="2130964"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
        <p:nvSpPr>
          <p:cNvPr id="4" name="矩形 3"/>
          <p:cNvSpPr/>
          <p:nvPr/>
        </p:nvSpPr>
        <p:spPr>
          <a:xfrm>
            <a:off x="2603639"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矩形 2"/>
          <p:cNvSpPr/>
          <p:nvPr/>
        </p:nvSpPr>
        <p:spPr>
          <a:xfrm>
            <a:off x="2130964"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
        <p:nvSpPr>
          <p:cNvPr id="4" name="矩形 3"/>
          <p:cNvSpPr/>
          <p:nvPr/>
        </p:nvSpPr>
        <p:spPr>
          <a:xfrm>
            <a:off x="2603639"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竖排标题和文本">
    <p:spTree>
      <p:nvGrpSpPr>
        <p:cNvPr id="1" name=""/>
        <p:cNvGrpSpPr/>
        <p:nvPr/>
      </p:nvGrpSpPr>
      <p:grpSpPr>
        <a:xfrm>
          <a:off x="0" y="0"/>
          <a:ext cx="0" cy="0"/>
          <a:chOff x="0" y="0"/>
          <a:chExt cx="0" cy="0"/>
        </a:xfrm>
      </p:grpSpPr>
      <p:sp>
        <p:nvSpPr>
          <p:cNvPr id="3" name="矩形 2"/>
          <p:cNvSpPr/>
          <p:nvPr/>
        </p:nvSpPr>
        <p:spPr>
          <a:xfrm>
            <a:off x="4878020" y="847836"/>
            <a:ext cx="104646" cy="2031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slide" Target="../slides/slide9.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52.xml"/><Relationship Id="rId2" Type="http://schemas.openxmlformats.org/officeDocument/2006/relationships/slideLayout" Target="../slideLayouts/slideLayout2.xml"/><Relationship Id="rId16" Type="http://schemas.openxmlformats.org/officeDocument/2006/relationships/slide" Target="../slides/slide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8" name="图片 7" descr="53中考ppt文件13.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 y="0"/>
            <a:ext cx="9141291" cy="5111750"/>
          </a:xfrm>
          <a:prstGeom prst="rect">
            <a:avLst/>
          </a:prstGeom>
        </p:spPr>
      </p:pic>
      <p:grpSp>
        <p:nvGrpSpPr>
          <p:cNvPr id="2" name="组合 38"/>
          <p:cNvGrpSpPr/>
          <p:nvPr/>
        </p:nvGrpSpPr>
        <p:grpSpPr>
          <a:xfrm>
            <a:off x="7496052" y="-768655"/>
            <a:ext cx="1477010" cy="684722"/>
            <a:chOff x="7885535" y="892779"/>
            <a:chExt cx="928694" cy="761923"/>
          </a:xfrm>
        </p:grpSpPr>
        <p:sp>
          <p:nvSpPr>
            <p:cNvPr id="10" name="圆角矩形 9"/>
            <p:cNvSpPr/>
            <p:nvPr/>
          </p:nvSpPr>
          <p:spPr>
            <a:xfrm>
              <a:off x="8024796" y="892779"/>
              <a:ext cx="663103" cy="76192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solidFill>
                    <a:srgbClr val="00B0F0"/>
                  </a:solidFill>
                </a:ln>
                <a:solidFill>
                  <a:schemeClr val="lt1"/>
                </a:solidFill>
                <a:effectLst/>
                <a:uLnTx/>
                <a:uFillTx/>
                <a:latin typeface="+mn-lt"/>
                <a:ea typeface="+mn-ea"/>
                <a:cs typeface="+mn-cs"/>
              </a:endParaRPr>
            </a:p>
          </p:txBody>
        </p:sp>
        <p:sp>
          <p:nvSpPr>
            <p:cNvPr id="11" name="TextBox 15"/>
            <p:cNvSpPr txBox="1"/>
            <p:nvPr/>
          </p:nvSpPr>
          <p:spPr>
            <a:xfrm>
              <a:off x="7885535" y="899520"/>
              <a:ext cx="928694" cy="714764"/>
            </a:xfrm>
            <a:prstGeom prst="rect">
              <a:avLst/>
            </a:prstGeom>
            <a:noFill/>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solidFill>
                    <a:srgbClr val="FF6600"/>
                  </a:solidFill>
                  <a:effectLst/>
                  <a:uLnTx/>
                  <a:uFillTx/>
                  <a:latin typeface="黑体" panose="02010609060101010101" pitchFamily="49" charset="-122"/>
                  <a:ea typeface="黑体" panose="02010609060101010101" pitchFamily="49" charset="-122"/>
                  <a:cs typeface="+mn-cs"/>
                  <a:hlinkClick r:id="rId15" action="ppaction://hlinksldjump"/>
                </a:rPr>
                <a:t>五年中考</a:t>
              </a:r>
              <a:endParaRPr kumimoji="0" lang="zh-CN" altLang="en-US" sz="1200" b="1" i="0" u="sng" strike="noStrike" kern="1200" cap="none" spc="0" normalizeH="0" baseline="0" noProof="0">
                <a:ln>
                  <a:noFill/>
                </a:ln>
                <a:solidFill>
                  <a:srgbClr val="FF6600"/>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hlinkClick r:id="rId16" action="ppaction://hlinksldjump"/>
                </a:rPr>
                <a:t>三年模拟</a:t>
              </a:r>
              <a:endParaRPr kumimoji="0" lang="en-US" altLang="zh-CN"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hlinkClick r:id="rId17" action="ppaction://hlinksldjump"/>
                </a:rPr>
                <a:t>专题检测</a:t>
              </a:r>
              <a:endParaRPr kumimoji="0" lang="zh-CN" altLang="en-US"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hlinkClick r:id="rId18" action="ppaction://hlinksldjump"/>
              </a:endParaRPr>
            </a:p>
          </p:txBody>
        </p:sp>
      </p:grpSp>
      <p:grpSp>
        <p:nvGrpSpPr>
          <p:cNvPr id="3" name="组合 8"/>
          <p:cNvGrpSpPr/>
          <p:nvPr/>
        </p:nvGrpSpPr>
        <p:grpSpPr>
          <a:xfrm>
            <a:off x="7788275" y="262877"/>
            <a:ext cx="915988" cy="306074"/>
            <a:chOff x="7788275" y="264509"/>
            <a:chExt cx="915988" cy="307975"/>
          </a:xfrm>
        </p:grpSpPr>
        <p:sp>
          <p:nvSpPr>
            <p:cNvPr id="13" name="流程图: 终止 11"/>
            <p:cNvSpPr/>
            <p:nvPr/>
          </p:nvSpPr>
          <p:spPr>
            <a:xfrm>
              <a:off x="7788275" y="295275"/>
              <a:ext cx="915988" cy="254000"/>
            </a:xfrm>
            <a:prstGeom prst="flowChartTerminator">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4" name="TextBox 12"/>
            <p:cNvSpPr txBox="1"/>
            <p:nvPr userDrawn="1"/>
          </p:nvSpPr>
          <p:spPr>
            <a:xfrm>
              <a:off x="7799794" y="264509"/>
              <a:ext cx="903288" cy="30797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栏目索引</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cond evt="onBegin" delay="0">
                          <p:tn val="2"/>
                        </p:cond>
                      </p:stCondLst>
                      <p:childTnLst>
                        <p:par>
                          <p:cTn id="4" fill="hold" nodeType="afterGroup">
                            <p:stCondLst>
                              <p:cond delay="0"/>
                            </p:stCondLst>
                            <p:childTnLst>
                              <p:par>
                                <p:cTn id="5" presetID="42" presetClass="path" presetSubtype="0" accel="50000" decel="50000" fill="hold" nodeType="withEffect">
                                  <p:stCondLst>
                                    <p:cond delay="0"/>
                                  </p:stCondLst>
                                  <p:childTnLst>
                                    <p:animMotion origin="layout" path="M -0.00017 -0.09194 L -0.00052 0.24807" pathEditMode="relative" rAng="0" ptsTypes="AA">
                                      <p:cBhvr>
                                        <p:cTn id="6" dur="500" fill="hold"/>
                                        <p:tgtEl>
                                          <p:spTgt spid="2"/>
                                        </p:tgtEl>
                                        <p:attrNameLst>
                                          <p:attrName>ppt_x</p:attrName>
                                          <p:attrName>ppt_y</p:attrName>
                                        </p:attrNameLst>
                                      </p:cBhvr>
                                      <p:rCtr x="-17" y="17001"/>
                                    </p:animMotion>
                                  </p:childTnLst>
                                </p:cTn>
                              </p:par>
                            </p:childTnLst>
                          </p:cTn>
                        </p:par>
                      </p:childTnLst>
                    </p:cTn>
                  </p:par>
                  <p:par>
                    <p:cTn id="7" fill="hold" nodeType="clickPar">
                      <p:stCondLst>
                        <p:cond delay="indefinite"/>
                        <p:cond evt="onBegin" delay="0">
                          <p:tn val="6"/>
                        </p:cond>
                      </p:stCondLst>
                      <p:childTnLst>
                        <p:par>
                          <p:cTn id="8" fill="hold" nodeType="afterGroup">
                            <p:stCondLst>
                              <p:cond delay="0"/>
                            </p:stCondLst>
                            <p:childTnLst>
                              <p:par>
                                <p:cTn id="9" presetID="64" presetClass="path" presetSubtype="0" accel="50000" decel="50000" fill="hold" nodeType="clickEffect">
                                  <p:stCondLst>
                                    <p:cond delay="0"/>
                                  </p:stCondLst>
                                  <p:childTnLst>
                                    <p:animMotion origin="layout" path="M 0 0 L 0 -0.33426 E" pathEditMode="relative" ptsTypes="">
                                      <p:cBhvr>
                                        <p:cTn id="10" dur="500" fill="hold"/>
                                        <p:tgtEl>
                                          <p:spTgt spid="2"/>
                                        </p:tgtEl>
                                        <p:attrNameLst>
                                          <p:attrName>ppt_x</p:attrName>
                                          <p:attrName>ppt_y</p:attrName>
                                        </p:attrNameLst>
                                      </p:cBhvr>
                                    </p:animMotion>
                                  </p:childTnLst>
                                </p:cTn>
                              </p:par>
                            </p:childTnLst>
                          </p:cTn>
                        </p:par>
                      </p:childTnLst>
                    </p:cTn>
                  </p:par>
                </p:childTnLst>
              </p:cTn>
              <p:nextCondLst>
                <p:cond evt="onClick" delay="0">
                  <p:tgtEl>
                    <p:spTgt spid="3"/>
                  </p:tgtEl>
                </p:cond>
              </p:nextCondLst>
            </p:seq>
          </p:childTnLst>
        </p:cTn>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0.xml"/><Relationship Id="rId7" Type="http://schemas.openxmlformats.org/officeDocument/2006/relationships/image" Target="../media/image22.wmf"/><Relationship Id="rId2" Type="http://schemas.openxmlformats.org/officeDocument/2006/relationships/slideLayout" Target="../slideLayouts/slideLayout11.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image" Target="../media/image21.wmf"/><Relationship Id="rId4" Type="http://schemas.openxmlformats.org/officeDocument/2006/relationships/oleObject" Target="../embeddings/oleObject14.bin"/><Relationship Id="rId9" Type="http://schemas.openxmlformats.org/officeDocument/2006/relationships/image" Target="../media/image23.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2.xml"/><Relationship Id="rId7" Type="http://schemas.openxmlformats.org/officeDocument/2006/relationships/image" Target="../media/image25.wmf"/><Relationship Id="rId2" Type="http://schemas.openxmlformats.org/officeDocument/2006/relationships/slideLayout" Target="../slideLayouts/slideLayout11.xml"/><Relationship Id="rId1" Type="http://schemas.openxmlformats.org/officeDocument/2006/relationships/vmlDrawing" Target="../drawings/vmlDrawing7.vml"/><Relationship Id="rId6" Type="http://schemas.openxmlformats.org/officeDocument/2006/relationships/oleObject" Target="../embeddings/oleObject18.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26.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wmf"/><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19.xml"/><Relationship Id="rId7" Type="http://schemas.openxmlformats.org/officeDocument/2006/relationships/image" Target="../media/image32.wmf"/><Relationship Id="rId2" Type="http://schemas.openxmlformats.org/officeDocument/2006/relationships/slideLayout" Target="../slideLayouts/slideLayout11.xml"/><Relationship Id="rId1" Type="http://schemas.openxmlformats.org/officeDocument/2006/relationships/vmlDrawing" Target="../drawings/vmlDrawing8.vml"/><Relationship Id="rId6" Type="http://schemas.openxmlformats.org/officeDocument/2006/relationships/oleObject" Target="../embeddings/oleObject22.bin"/><Relationship Id="rId5" Type="http://schemas.openxmlformats.org/officeDocument/2006/relationships/image" Target="../media/image31.wmf"/><Relationship Id="rId4" Type="http://schemas.openxmlformats.org/officeDocument/2006/relationships/oleObject" Target="../embeddings/oleObject21.bin"/><Relationship Id="rId9" Type="http://schemas.openxmlformats.org/officeDocument/2006/relationships/image" Target="../media/image33.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5.wmf"/><Relationship Id="rId2" Type="http://schemas.openxmlformats.org/officeDocument/2006/relationships/slideLayout" Target="../slideLayouts/slideLayout11.xml"/><Relationship Id="rId1" Type="http://schemas.openxmlformats.org/officeDocument/2006/relationships/vmlDrawing" Target="../drawings/vmlDrawing9.vml"/><Relationship Id="rId6" Type="http://schemas.openxmlformats.org/officeDocument/2006/relationships/oleObject" Target="../embeddings/oleObject25.bin"/><Relationship Id="rId5" Type="http://schemas.openxmlformats.org/officeDocument/2006/relationships/image" Target="../media/image34.wmf"/><Relationship Id="rId4" Type="http://schemas.openxmlformats.org/officeDocument/2006/relationships/oleObject" Target="../embeddings/oleObject24.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22.xml"/><Relationship Id="rId7" Type="http://schemas.openxmlformats.org/officeDocument/2006/relationships/image" Target="../media/image37.wmf"/><Relationship Id="rId2" Type="http://schemas.openxmlformats.org/officeDocument/2006/relationships/slideLayout" Target="../slideLayouts/slideLayout11.xml"/><Relationship Id="rId1" Type="http://schemas.openxmlformats.org/officeDocument/2006/relationships/vmlDrawing" Target="../drawings/vmlDrawing10.vml"/><Relationship Id="rId6" Type="http://schemas.openxmlformats.org/officeDocument/2006/relationships/oleObject" Target="../embeddings/oleObject27.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38.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vmlDrawing" Target="../drawings/vmlDrawing11.vml"/><Relationship Id="rId5" Type="http://schemas.openxmlformats.org/officeDocument/2006/relationships/image" Target="../media/image40.wmf"/><Relationship Id="rId4" Type="http://schemas.openxmlformats.org/officeDocument/2006/relationships/oleObject" Target="../embeddings/oleObject30.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45.wmf"/><Relationship Id="rId18" Type="http://schemas.openxmlformats.org/officeDocument/2006/relationships/oleObject" Target="../embeddings/oleObject38.bin"/><Relationship Id="rId3" Type="http://schemas.openxmlformats.org/officeDocument/2006/relationships/notesSlide" Target="../notesSlides/notesSlide24.xml"/><Relationship Id="rId7" Type="http://schemas.openxmlformats.org/officeDocument/2006/relationships/image" Target="../media/image42.wmf"/><Relationship Id="rId12" Type="http://schemas.openxmlformats.org/officeDocument/2006/relationships/oleObject" Target="../embeddings/oleObject35.bin"/><Relationship Id="rId17" Type="http://schemas.openxmlformats.org/officeDocument/2006/relationships/image" Target="../media/image47.wmf"/><Relationship Id="rId2" Type="http://schemas.openxmlformats.org/officeDocument/2006/relationships/slideLayout" Target="../slideLayouts/slideLayout11.xml"/><Relationship Id="rId16" Type="http://schemas.openxmlformats.org/officeDocument/2006/relationships/oleObject" Target="../embeddings/oleObject37.bin"/><Relationship Id="rId1" Type="http://schemas.openxmlformats.org/officeDocument/2006/relationships/vmlDrawing" Target="../drawings/vmlDrawing12.vml"/><Relationship Id="rId6" Type="http://schemas.openxmlformats.org/officeDocument/2006/relationships/oleObject" Target="../embeddings/oleObject32.bin"/><Relationship Id="rId11" Type="http://schemas.openxmlformats.org/officeDocument/2006/relationships/image" Target="../media/image44.wmf"/><Relationship Id="rId5" Type="http://schemas.openxmlformats.org/officeDocument/2006/relationships/image" Target="../media/image41.wmf"/><Relationship Id="rId15" Type="http://schemas.openxmlformats.org/officeDocument/2006/relationships/image" Target="../media/image46.wmf"/><Relationship Id="rId10" Type="http://schemas.openxmlformats.org/officeDocument/2006/relationships/oleObject" Target="../embeddings/oleObject34.bin"/><Relationship Id="rId19" Type="http://schemas.openxmlformats.org/officeDocument/2006/relationships/image" Target="../media/image48.wmf"/><Relationship Id="rId4" Type="http://schemas.openxmlformats.org/officeDocument/2006/relationships/oleObject" Target="../embeddings/oleObject31.bin"/><Relationship Id="rId9" Type="http://schemas.openxmlformats.org/officeDocument/2006/relationships/image" Target="../media/image43.wmf"/><Relationship Id="rId14" Type="http://schemas.openxmlformats.org/officeDocument/2006/relationships/oleObject" Target="../embeddings/oleObject36.bin"/></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55.wmf"/><Relationship Id="rId18" Type="http://schemas.openxmlformats.org/officeDocument/2006/relationships/oleObject" Target="../embeddings/oleObject46.bin"/><Relationship Id="rId26" Type="http://schemas.openxmlformats.org/officeDocument/2006/relationships/oleObject" Target="../embeddings/oleObject50.bin"/><Relationship Id="rId3" Type="http://schemas.openxmlformats.org/officeDocument/2006/relationships/notesSlide" Target="../notesSlides/notesSlide28.xml"/><Relationship Id="rId21" Type="http://schemas.openxmlformats.org/officeDocument/2006/relationships/image" Target="../media/image59.wmf"/><Relationship Id="rId7" Type="http://schemas.openxmlformats.org/officeDocument/2006/relationships/image" Target="../media/image52.wmf"/><Relationship Id="rId12" Type="http://schemas.openxmlformats.org/officeDocument/2006/relationships/oleObject" Target="../embeddings/oleObject43.bin"/><Relationship Id="rId17" Type="http://schemas.openxmlformats.org/officeDocument/2006/relationships/image" Target="../media/image57.wmf"/><Relationship Id="rId25" Type="http://schemas.openxmlformats.org/officeDocument/2006/relationships/image" Target="../media/image61.wmf"/><Relationship Id="rId2" Type="http://schemas.openxmlformats.org/officeDocument/2006/relationships/slideLayout" Target="../slideLayouts/slideLayout11.xml"/><Relationship Id="rId16" Type="http://schemas.openxmlformats.org/officeDocument/2006/relationships/oleObject" Target="../embeddings/oleObject45.bin"/><Relationship Id="rId20" Type="http://schemas.openxmlformats.org/officeDocument/2006/relationships/oleObject" Target="../embeddings/oleObject47.bin"/><Relationship Id="rId29" Type="http://schemas.openxmlformats.org/officeDocument/2006/relationships/image" Target="../media/image63.wmf"/><Relationship Id="rId1" Type="http://schemas.openxmlformats.org/officeDocument/2006/relationships/vmlDrawing" Target="../drawings/vmlDrawing13.vml"/><Relationship Id="rId6" Type="http://schemas.openxmlformats.org/officeDocument/2006/relationships/oleObject" Target="../embeddings/oleObject40.bin"/><Relationship Id="rId11" Type="http://schemas.openxmlformats.org/officeDocument/2006/relationships/image" Target="../media/image54.wmf"/><Relationship Id="rId24" Type="http://schemas.openxmlformats.org/officeDocument/2006/relationships/oleObject" Target="../embeddings/oleObject49.bin"/><Relationship Id="rId5" Type="http://schemas.openxmlformats.org/officeDocument/2006/relationships/image" Target="../media/image51.wmf"/><Relationship Id="rId15" Type="http://schemas.openxmlformats.org/officeDocument/2006/relationships/image" Target="../media/image56.wmf"/><Relationship Id="rId23" Type="http://schemas.openxmlformats.org/officeDocument/2006/relationships/image" Target="../media/image60.wmf"/><Relationship Id="rId28" Type="http://schemas.openxmlformats.org/officeDocument/2006/relationships/oleObject" Target="../embeddings/oleObject51.bin"/><Relationship Id="rId10" Type="http://schemas.openxmlformats.org/officeDocument/2006/relationships/oleObject" Target="../embeddings/oleObject42.bin"/><Relationship Id="rId19" Type="http://schemas.openxmlformats.org/officeDocument/2006/relationships/image" Target="../media/image58.wmf"/><Relationship Id="rId4" Type="http://schemas.openxmlformats.org/officeDocument/2006/relationships/oleObject" Target="../embeddings/oleObject39.bin"/><Relationship Id="rId9" Type="http://schemas.openxmlformats.org/officeDocument/2006/relationships/image" Target="../media/image53.wmf"/><Relationship Id="rId14" Type="http://schemas.openxmlformats.org/officeDocument/2006/relationships/oleObject" Target="../embeddings/oleObject44.bin"/><Relationship Id="rId22" Type="http://schemas.openxmlformats.org/officeDocument/2006/relationships/oleObject" Target="../embeddings/oleObject48.bin"/><Relationship Id="rId27" Type="http://schemas.openxmlformats.org/officeDocument/2006/relationships/image" Target="../media/image62.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0.wmf"/><Relationship Id="rId3" Type="http://schemas.openxmlformats.org/officeDocument/2006/relationships/notesSlide" Target="../notesSlides/notesSlide2.xml"/><Relationship Id="rId7" Type="http://schemas.openxmlformats.org/officeDocument/2006/relationships/image" Target="../media/image7.wmf"/><Relationship Id="rId12" Type="http://schemas.openxmlformats.org/officeDocument/2006/relationships/oleObject" Target="../embeddings/oleObject7.bin"/><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8.wmf"/></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1.xml"/><Relationship Id="rId1" Type="http://schemas.openxmlformats.org/officeDocument/2006/relationships/vmlDrawing" Target="../drawings/vmlDrawing14.vml"/><Relationship Id="rId5" Type="http://schemas.openxmlformats.org/officeDocument/2006/relationships/image" Target="../media/image65.wmf"/><Relationship Id="rId4" Type="http://schemas.openxmlformats.org/officeDocument/2006/relationships/oleObject" Target="../embeddings/oleObject52.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notesSlide" Target="../notesSlides/notesSlide31.xml"/><Relationship Id="rId7" Type="http://schemas.openxmlformats.org/officeDocument/2006/relationships/image" Target="../media/image67.wmf"/><Relationship Id="rId2" Type="http://schemas.openxmlformats.org/officeDocument/2006/relationships/slideLayout" Target="../slideLayouts/slideLayout11.xml"/><Relationship Id="rId1" Type="http://schemas.openxmlformats.org/officeDocument/2006/relationships/vmlDrawing" Target="../drawings/vmlDrawing15.vml"/><Relationship Id="rId6" Type="http://schemas.openxmlformats.org/officeDocument/2006/relationships/oleObject" Target="../embeddings/oleObject54.bin"/><Relationship Id="rId11" Type="http://schemas.openxmlformats.org/officeDocument/2006/relationships/image" Target="../media/image69.wmf"/><Relationship Id="rId5" Type="http://schemas.openxmlformats.org/officeDocument/2006/relationships/image" Target="../media/image66.wmf"/><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68.wmf"/></Relationships>
</file>

<file path=ppt/slides/_rels/slide3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75.wmf"/><Relationship Id="rId3" Type="http://schemas.openxmlformats.org/officeDocument/2006/relationships/notesSlide" Target="../notesSlides/notesSlide33.xml"/><Relationship Id="rId7" Type="http://schemas.openxmlformats.org/officeDocument/2006/relationships/image" Target="../media/image72.wmf"/><Relationship Id="rId12" Type="http://schemas.openxmlformats.org/officeDocument/2006/relationships/oleObject" Target="../embeddings/oleObject61.bin"/><Relationship Id="rId2" Type="http://schemas.openxmlformats.org/officeDocument/2006/relationships/slideLayout" Target="../slideLayouts/slideLayout11.xml"/><Relationship Id="rId1" Type="http://schemas.openxmlformats.org/officeDocument/2006/relationships/vmlDrawing" Target="../drawings/vmlDrawing16.vml"/><Relationship Id="rId6" Type="http://schemas.openxmlformats.org/officeDocument/2006/relationships/oleObject" Target="../embeddings/oleObject58.bin"/><Relationship Id="rId11" Type="http://schemas.openxmlformats.org/officeDocument/2006/relationships/image" Target="../media/image74.wmf"/><Relationship Id="rId5" Type="http://schemas.openxmlformats.org/officeDocument/2006/relationships/image" Target="../media/image71.wmf"/><Relationship Id="rId10" Type="http://schemas.openxmlformats.org/officeDocument/2006/relationships/oleObject" Target="../embeddings/oleObject60.bin"/><Relationship Id="rId4" Type="http://schemas.openxmlformats.org/officeDocument/2006/relationships/oleObject" Target="../embeddings/oleObject57.bin"/><Relationship Id="rId9" Type="http://schemas.openxmlformats.org/officeDocument/2006/relationships/image" Target="../media/image73.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notesSlide" Target="../notesSlides/notesSlide37.xml"/><Relationship Id="rId7" Type="http://schemas.openxmlformats.org/officeDocument/2006/relationships/image" Target="../media/image78.wmf"/><Relationship Id="rId2" Type="http://schemas.openxmlformats.org/officeDocument/2006/relationships/slideLayout" Target="../slideLayouts/slideLayout11.xml"/><Relationship Id="rId1" Type="http://schemas.openxmlformats.org/officeDocument/2006/relationships/vmlDrawing" Target="../drawings/vmlDrawing17.vml"/><Relationship Id="rId6" Type="http://schemas.openxmlformats.org/officeDocument/2006/relationships/oleObject" Target="../embeddings/oleObject63.bin"/><Relationship Id="rId11" Type="http://schemas.openxmlformats.org/officeDocument/2006/relationships/image" Target="../media/image80.wmf"/><Relationship Id="rId5" Type="http://schemas.openxmlformats.org/officeDocument/2006/relationships/image" Target="../media/image77.w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79.wmf"/></Relationships>
</file>

<file path=ppt/slides/_rels/slide3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83.wmf"/><Relationship Id="rId2" Type="http://schemas.openxmlformats.org/officeDocument/2006/relationships/slideLayout" Target="../slideLayouts/slideLayout11.xml"/><Relationship Id="rId1" Type="http://schemas.openxmlformats.org/officeDocument/2006/relationships/vmlDrawing" Target="../drawings/vmlDrawing18.vml"/><Relationship Id="rId6" Type="http://schemas.openxmlformats.org/officeDocument/2006/relationships/oleObject" Target="../embeddings/oleObject67.bin"/><Relationship Id="rId5" Type="http://schemas.openxmlformats.org/officeDocument/2006/relationships/image" Target="../media/image82.wmf"/><Relationship Id="rId4" Type="http://schemas.openxmlformats.org/officeDocument/2006/relationships/oleObject" Target="../embeddings/oleObject66.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notesSlide" Target="../notesSlides/notesSlide41.xml"/><Relationship Id="rId7" Type="http://schemas.openxmlformats.org/officeDocument/2006/relationships/image" Target="../media/image85.wmf"/><Relationship Id="rId2" Type="http://schemas.openxmlformats.org/officeDocument/2006/relationships/slideLayout" Target="../slideLayouts/slideLayout11.xml"/><Relationship Id="rId1" Type="http://schemas.openxmlformats.org/officeDocument/2006/relationships/vmlDrawing" Target="../drawings/vmlDrawing19.vml"/><Relationship Id="rId6" Type="http://schemas.openxmlformats.org/officeDocument/2006/relationships/oleObject" Target="../embeddings/oleObject69.bin"/><Relationship Id="rId5" Type="http://schemas.openxmlformats.org/officeDocument/2006/relationships/image" Target="../media/image84.wmf"/><Relationship Id="rId4" Type="http://schemas.openxmlformats.org/officeDocument/2006/relationships/oleObject" Target="../embeddings/oleObject68.bin"/><Relationship Id="rId9" Type="http://schemas.openxmlformats.org/officeDocument/2006/relationships/image" Target="../media/image86.wmf"/></Relationships>
</file>

<file path=ppt/slides/_rels/slide43.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notesSlide" Target="../notesSlides/notesSlide42.xml"/><Relationship Id="rId7" Type="http://schemas.openxmlformats.org/officeDocument/2006/relationships/oleObject" Target="../embeddings/oleObject72.bin"/><Relationship Id="rId2" Type="http://schemas.openxmlformats.org/officeDocument/2006/relationships/slideLayout" Target="../slideLayouts/slideLayout11.xml"/><Relationship Id="rId1" Type="http://schemas.openxmlformats.org/officeDocument/2006/relationships/vmlDrawing" Target="../drawings/vmlDrawing20.vml"/><Relationship Id="rId6" Type="http://schemas.openxmlformats.org/officeDocument/2006/relationships/image" Target="../media/image87.wmf"/><Relationship Id="rId5" Type="http://schemas.openxmlformats.org/officeDocument/2006/relationships/oleObject" Target="../embeddings/oleObject71.bin"/><Relationship Id="rId4" Type="http://schemas.openxmlformats.org/officeDocument/2006/relationships/image" Target="../media/image89.jpeg"/></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notesSlide" Target="../notesSlides/notesSlide43.xml"/><Relationship Id="rId7" Type="http://schemas.openxmlformats.org/officeDocument/2006/relationships/image" Target="../media/image91.wmf"/><Relationship Id="rId2" Type="http://schemas.openxmlformats.org/officeDocument/2006/relationships/slideLayout" Target="../slideLayouts/slideLayout11.xml"/><Relationship Id="rId1" Type="http://schemas.openxmlformats.org/officeDocument/2006/relationships/vmlDrawing" Target="../drawings/vmlDrawing21.vml"/><Relationship Id="rId6" Type="http://schemas.openxmlformats.org/officeDocument/2006/relationships/oleObject" Target="../embeddings/oleObject74.bin"/><Relationship Id="rId11" Type="http://schemas.openxmlformats.org/officeDocument/2006/relationships/image" Target="../media/image93.wmf"/><Relationship Id="rId5" Type="http://schemas.openxmlformats.org/officeDocument/2006/relationships/image" Target="../media/image90.wmf"/><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92.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notesSlide" Target="../notesSlides/notesSlide46.xml"/><Relationship Id="rId7" Type="http://schemas.openxmlformats.org/officeDocument/2006/relationships/image" Target="../media/image95.wmf"/><Relationship Id="rId2" Type="http://schemas.openxmlformats.org/officeDocument/2006/relationships/slideLayout" Target="../slideLayouts/slideLayout11.xml"/><Relationship Id="rId1" Type="http://schemas.openxmlformats.org/officeDocument/2006/relationships/vmlDrawing" Target="../drawings/vmlDrawing22.vml"/><Relationship Id="rId6" Type="http://schemas.openxmlformats.org/officeDocument/2006/relationships/oleObject" Target="../embeddings/oleObject77.bin"/><Relationship Id="rId5" Type="http://schemas.openxmlformats.org/officeDocument/2006/relationships/image" Target="../media/image98.jpeg"/><Relationship Id="rId4" Type="http://schemas.openxmlformats.org/officeDocument/2006/relationships/image" Target="../media/image97.jpeg"/><Relationship Id="rId9" Type="http://schemas.openxmlformats.org/officeDocument/2006/relationships/image" Target="../media/image96.wmf"/></Relationships>
</file>

<file path=ppt/slides/_rels/slide4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1.xml"/><Relationship Id="rId1" Type="http://schemas.openxmlformats.org/officeDocument/2006/relationships/vmlDrawing" Target="../drawings/vmlDrawing23.vml"/><Relationship Id="rId5" Type="http://schemas.openxmlformats.org/officeDocument/2006/relationships/image" Target="../media/image100.wmf"/><Relationship Id="rId4" Type="http://schemas.openxmlformats.org/officeDocument/2006/relationships/oleObject" Target="../embeddings/oleObject79.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wmf"/><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12.wmf"/><Relationship Id="rId4" Type="http://schemas.openxmlformats.org/officeDocument/2006/relationships/oleObject" Target="../embeddings/oleObject8.bin"/></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notesSlide" Target="../notesSlides/notesSlide49.xml"/><Relationship Id="rId7" Type="http://schemas.openxmlformats.org/officeDocument/2006/relationships/image" Target="../media/image102.wmf"/><Relationship Id="rId2" Type="http://schemas.openxmlformats.org/officeDocument/2006/relationships/slideLayout" Target="../slideLayouts/slideLayout11.xml"/><Relationship Id="rId1" Type="http://schemas.openxmlformats.org/officeDocument/2006/relationships/vmlDrawing" Target="../drawings/vmlDrawing24.vml"/><Relationship Id="rId6" Type="http://schemas.openxmlformats.org/officeDocument/2006/relationships/oleObject" Target="../embeddings/oleObject81.bin"/><Relationship Id="rId5" Type="http://schemas.openxmlformats.org/officeDocument/2006/relationships/image" Target="../media/image101.wmf"/><Relationship Id="rId4" Type="http://schemas.openxmlformats.org/officeDocument/2006/relationships/oleObject" Target="../embeddings/oleObject80.bin"/><Relationship Id="rId9" Type="http://schemas.openxmlformats.org/officeDocument/2006/relationships/image" Target="../media/image103.w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85.bin"/><Relationship Id="rId13" Type="http://schemas.openxmlformats.org/officeDocument/2006/relationships/image" Target="../media/image108.wmf"/><Relationship Id="rId3" Type="http://schemas.openxmlformats.org/officeDocument/2006/relationships/notesSlide" Target="../notesSlides/notesSlide50.xml"/><Relationship Id="rId7" Type="http://schemas.openxmlformats.org/officeDocument/2006/relationships/image" Target="../media/image105.wmf"/><Relationship Id="rId12" Type="http://schemas.openxmlformats.org/officeDocument/2006/relationships/oleObject" Target="../embeddings/oleObject87.bin"/><Relationship Id="rId2" Type="http://schemas.openxmlformats.org/officeDocument/2006/relationships/slideLayout" Target="../slideLayouts/slideLayout11.xml"/><Relationship Id="rId1" Type="http://schemas.openxmlformats.org/officeDocument/2006/relationships/vmlDrawing" Target="../drawings/vmlDrawing25.vml"/><Relationship Id="rId6" Type="http://schemas.openxmlformats.org/officeDocument/2006/relationships/oleObject" Target="../embeddings/oleObject84.bin"/><Relationship Id="rId11" Type="http://schemas.openxmlformats.org/officeDocument/2006/relationships/image" Target="../media/image107.wmf"/><Relationship Id="rId5" Type="http://schemas.openxmlformats.org/officeDocument/2006/relationships/image" Target="../media/image104.wmf"/><Relationship Id="rId10" Type="http://schemas.openxmlformats.org/officeDocument/2006/relationships/oleObject" Target="../embeddings/oleObject86.bin"/><Relationship Id="rId4" Type="http://schemas.openxmlformats.org/officeDocument/2006/relationships/oleObject" Target="../embeddings/oleObject83.bin"/><Relationship Id="rId9" Type="http://schemas.openxmlformats.org/officeDocument/2006/relationships/image" Target="../media/image106.wmf"/></Relationships>
</file>

<file path=ppt/slides/_rels/slide52.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1.xml"/><Relationship Id="rId1" Type="http://schemas.openxmlformats.org/officeDocument/2006/relationships/vmlDrawing" Target="../drawings/vmlDrawing26.vml"/><Relationship Id="rId5" Type="http://schemas.openxmlformats.org/officeDocument/2006/relationships/image" Target="../media/image111.wmf"/><Relationship Id="rId4" Type="http://schemas.openxmlformats.org/officeDocument/2006/relationships/oleObject" Target="../embeddings/oleObject88.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8" Type="http://schemas.openxmlformats.org/officeDocument/2006/relationships/image" Target="../media/image113.wmf"/><Relationship Id="rId3" Type="http://schemas.openxmlformats.org/officeDocument/2006/relationships/notesSlide" Target="../notesSlides/notesSlide55.xml"/><Relationship Id="rId7" Type="http://schemas.openxmlformats.org/officeDocument/2006/relationships/oleObject" Target="../embeddings/oleObject90.bin"/><Relationship Id="rId2" Type="http://schemas.openxmlformats.org/officeDocument/2006/relationships/slideLayout" Target="../slideLayouts/slideLayout11.xml"/><Relationship Id="rId1" Type="http://schemas.openxmlformats.org/officeDocument/2006/relationships/vmlDrawing" Target="../drawings/vmlDrawing27.vml"/><Relationship Id="rId6" Type="http://schemas.openxmlformats.org/officeDocument/2006/relationships/image" Target="../media/image112.wmf"/><Relationship Id="rId5" Type="http://schemas.openxmlformats.org/officeDocument/2006/relationships/oleObject" Target="../embeddings/oleObject89.bin"/><Relationship Id="rId4" Type="http://schemas.openxmlformats.org/officeDocument/2006/relationships/image" Target="../media/image114.jpeg"/></Relationships>
</file>

<file path=ppt/slides/_rels/slide57.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notesSlide" Target="../notesSlides/notesSlide57.xml"/><Relationship Id="rId7" Type="http://schemas.openxmlformats.org/officeDocument/2006/relationships/oleObject" Target="../embeddings/oleObject92.bin"/><Relationship Id="rId2" Type="http://schemas.openxmlformats.org/officeDocument/2006/relationships/slideLayout" Target="../slideLayouts/slideLayout11.xml"/><Relationship Id="rId1" Type="http://schemas.openxmlformats.org/officeDocument/2006/relationships/vmlDrawing" Target="../drawings/vmlDrawing28.vml"/><Relationship Id="rId6" Type="http://schemas.openxmlformats.org/officeDocument/2006/relationships/image" Target="../media/image116.wmf"/><Relationship Id="rId5" Type="http://schemas.openxmlformats.org/officeDocument/2006/relationships/oleObject" Target="../embeddings/oleObject91.bin"/><Relationship Id="rId4" Type="http://schemas.openxmlformats.org/officeDocument/2006/relationships/image" Target="../media/image118.jpeg"/></Relationships>
</file>

<file path=ppt/slides/_rels/slide59.x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notesSlide" Target="../notesSlides/notesSlide58.xml"/><Relationship Id="rId7" Type="http://schemas.openxmlformats.org/officeDocument/2006/relationships/oleObject" Target="../embeddings/oleObject94.bin"/><Relationship Id="rId2" Type="http://schemas.openxmlformats.org/officeDocument/2006/relationships/slideLayout" Target="../slideLayouts/slideLayout11.xml"/><Relationship Id="rId1" Type="http://schemas.openxmlformats.org/officeDocument/2006/relationships/vmlDrawing" Target="../drawings/vmlDrawing29.vml"/><Relationship Id="rId6" Type="http://schemas.openxmlformats.org/officeDocument/2006/relationships/image" Target="../media/image119.wmf"/><Relationship Id="rId5" Type="http://schemas.openxmlformats.org/officeDocument/2006/relationships/oleObject" Target="../embeddings/oleObject93.bin"/><Relationship Id="rId10" Type="http://schemas.openxmlformats.org/officeDocument/2006/relationships/image" Target="../media/image121.wmf"/><Relationship Id="rId4" Type="http://schemas.openxmlformats.org/officeDocument/2006/relationships/image" Target="../media/image122.jpeg"/><Relationship Id="rId9" Type="http://schemas.openxmlformats.org/officeDocument/2006/relationships/oleObject" Target="../embeddings/oleObject95.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1.xml"/><Relationship Id="rId1" Type="http://schemas.openxmlformats.org/officeDocument/2006/relationships/vmlDrawing" Target="../drawings/vmlDrawing30.vml"/><Relationship Id="rId5" Type="http://schemas.openxmlformats.org/officeDocument/2006/relationships/image" Target="../media/image124.wmf"/><Relationship Id="rId4" Type="http://schemas.openxmlformats.org/officeDocument/2006/relationships/oleObject" Target="../embeddings/oleObject96.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notesSlide" Target="../notesSlides/notesSlide62.xml"/><Relationship Id="rId7" Type="http://schemas.openxmlformats.org/officeDocument/2006/relationships/image" Target="../media/image126.wmf"/><Relationship Id="rId12" Type="http://schemas.openxmlformats.org/officeDocument/2006/relationships/image" Target="../media/image129.png"/><Relationship Id="rId2" Type="http://schemas.openxmlformats.org/officeDocument/2006/relationships/slideLayout" Target="../slideLayouts/slideLayout11.xml"/><Relationship Id="rId1" Type="http://schemas.openxmlformats.org/officeDocument/2006/relationships/vmlDrawing" Target="../drawings/vmlDrawing31.vml"/><Relationship Id="rId6" Type="http://schemas.openxmlformats.org/officeDocument/2006/relationships/oleObject" Target="../embeddings/oleObject98.bin"/><Relationship Id="rId11" Type="http://schemas.openxmlformats.org/officeDocument/2006/relationships/image" Target="../media/image128.wmf"/><Relationship Id="rId5" Type="http://schemas.openxmlformats.org/officeDocument/2006/relationships/image" Target="../media/image125.wmf"/><Relationship Id="rId10" Type="http://schemas.openxmlformats.org/officeDocument/2006/relationships/oleObject" Target="../embeddings/oleObject100.bin"/><Relationship Id="rId4" Type="http://schemas.openxmlformats.org/officeDocument/2006/relationships/oleObject" Target="../embeddings/oleObject97.bin"/><Relationship Id="rId9" Type="http://schemas.openxmlformats.org/officeDocument/2006/relationships/image" Target="../media/image127.wmf"/></Relationships>
</file>

<file path=ppt/slides/_rels/slide7.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6.xml"/><Relationship Id="rId7" Type="http://schemas.openxmlformats.org/officeDocument/2006/relationships/oleObject" Target="../embeddings/oleObject11.bin"/><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10.bin"/><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9.wmf"/><Relationship Id="rId2" Type="http://schemas.openxmlformats.org/officeDocument/2006/relationships/slideLayout" Target="../slideLayouts/slideLayout11.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18.wmf"/><Relationship Id="rId4"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5011362" y="1538533"/>
            <a:ext cx="2922059" cy="77622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40000"/>
              </a:lnSpc>
            </a:pPr>
            <a:r>
              <a:rPr kumimoji="1" lang="en-US" altLang="zh-CN" sz="2800">
                <a:solidFill>
                  <a:schemeClr val="bg1"/>
                </a:solidFill>
                <a:latin typeface="微软雅黑" panose="020B0503020204020204" charset="-122"/>
                <a:ea typeface="微软雅黑" panose="020B0503020204020204" charset="-122"/>
                <a:cs typeface="微软雅黑" panose="020B0503020204020204" charset="-122"/>
              </a:rPr>
              <a:t>  </a:t>
            </a:r>
            <a:r>
              <a:rPr kumimoji="1" lang="zh-CN" altLang="en-US" sz="2800" smtClean="0">
                <a:solidFill>
                  <a:schemeClr val="bg1"/>
                </a:solidFill>
                <a:latin typeface="微软雅黑" panose="020B0503020204020204" charset="-122"/>
                <a:ea typeface="微软雅黑" panose="020B0503020204020204" charset="-122"/>
                <a:cs typeface="微软雅黑" panose="020B0503020204020204" charset="-122"/>
              </a:rPr>
              <a:t>中考物理</a:t>
            </a:r>
            <a:endParaRPr kumimoji="1" lang="zh-CN" altLang="en-US" sz="110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6" name="标题 1"/>
          <p:cNvSpPr txBox="1"/>
          <p:nvPr/>
        </p:nvSpPr>
        <p:spPr>
          <a:xfrm>
            <a:off x="611560" y="3203947"/>
            <a:ext cx="7743202" cy="59976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zh-CN" altLang="en-US" sz="4000" baseline="30000" dirty="0" smtClean="0">
                <a:solidFill>
                  <a:schemeClr val="bg1"/>
                </a:solidFill>
                <a:latin typeface="微软雅黑" panose="020B0503020204020204" charset="-122"/>
                <a:ea typeface="微软雅黑" panose="020B0503020204020204" charset="-122"/>
                <a:cs typeface="微软雅黑" panose="020B0503020204020204" charset="-122"/>
              </a:rPr>
              <a:t>专题四　质量和密度</a:t>
            </a:r>
            <a:endParaRPr kumimoji="1" lang="zh-CN" altLang="en-US" sz="40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7" name="TextBox 6"/>
          <p:cNvSpPr txBox="1"/>
          <p:nvPr/>
        </p:nvSpPr>
        <p:spPr>
          <a:xfrm>
            <a:off x="1403648" y="107603"/>
            <a:ext cx="6624736" cy="769441"/>
          </a:xfrm>
          <a:prstGeom prst="rect">
            <a:avLst/>
          </a:prstGeom>
          <a:noFill/>
        </p:spPr>
        <p:txBody>
          <a:bodyPr wrap="square" rtlCol="0">
            <a:spAutoFit/>
          </a:bodyPr>
          <a:lstStyle/>
          <a:p>
            <a:r>
              <a:rPr lang="en-US" altLang="zh-CN" sz="4400" dirty="0" smtClean="0">
                <a:solidFill>
                  <a:schemeClr val="bg1"/>
                </a:solidFill>
              </a:rPr>
              <a:t>2021</a:t>
            </a:r>
            <a:r>
              <a:rPr lang="zh-CN" altLang="en-US" sz="4400" dirty="0" smtClean="0">
                <a:solidFill>
                  <a:schemeClr val="bg1"/>
                </a:solidFill>
              </a:rPr>
              <a:t>物理中考二轮总复习</a:t>
            </a:r>
            <a:endParaRPr lang="zh-CN" altLang="en-US" sz="4400" dirty="0">
              <a:solidFill>
                <a:schemeClr val="bg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9503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(2020山西,33,5分)山西老陈醋采用82道传统固态发酵工序酿造而成,与勾兑醋有着本质的不同。小明</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在实践活动中调查了它们的药用价值和作用,并设计实验测定它们的密度进行比较。请帮助他完善以</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下实验方案。</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(1)把天平放在</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上, 游码调至标尺左端的零刻度线处,天平的状态如图所示,接下来的操作应该</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,直至横梁平衡。</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(2)小明进行了如下实验操作:</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a.向烧杯中倒入适量老陈醋,测出烧杯与老陈醋的总质量</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;b.将烧杯中一部分老陈醋倒入量筒中,测出</a:t>
            </a:r>
            <a:endParaRPr lang="zh-CN" altLang="en-US"/>
          </a:p>
        </p:txBody>
      </p:sp>
      <p:pic>
        <p:nvPicPr>
          <p:cNvPr id="3" name="图片 3" descr="textimage3.jpeg"/>
          <p:cNvPicPr>
            <a:picLocks noChangeAspect="1"/>
          </p:cNvPicPr>
          <p:nvPr/>
        </p:nvPicPr>
        <p:blipFill>
          <a:blip r:embed="rId3"/>
          <a:stretch>
            <a:fillRect/>
          </a:stretch>
        </p:blipFill>
        <p:spPr>
          <a:xfrm>
            <a:off x="2357422" y="1422858"/>
            <a:ext cx="2786082" cy="1314983"/>
          </a:xfrm>
          <a:prstGeom prst="rect">
            <a:avLst/>
          </a:prstGeom>
        </p:spPr>
      </p:pic>
      <p:sp>
        <p:nvSpPr>
          <p:cNvPr id="4" name="TextBox 2"/>
          <p:cNvSpPr txBox="1"/>
          <p:nvPr/>
        </p:nvSpPr>
        <p:spPr>
          <a:xfrm>
            <a:off x="720000" y="3746221"/>
            <a:ext cx="8316000" cy="66704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老陈醋的体积</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;c.用天平测出烧杯与剩余老陈醋的总质量</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;d.则老陈醋的密度</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(用所测物理</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量的符号表示); e.重复上述实验步骤测出勾兑醋的密度。</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(3)请你设计记录实验数据的表格。</a:t>
            </a:r>
            <a:endParaRPr lang="zh-CN" alt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66152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(1)水平台　向左调节平衡螺母　(2)</a:t>
            </a:r>
            <a:r>
              <a:rPr lang="zh-CN" altLang="en-US" sz="2465" kern="0" spc="1884"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510"/>
              </a:spcBef>
              <a:buNone/>
            </a:pPr>
            <a:r>
              <a:rPr lang="zh-CN" altLang="en-US" sz="1415" kern="0" smtClean="0">
                <a:solidFill>
                  <a:srgbClr val="000000"/>
                </a:solidFill>
                <a:latin typeface="Times New Roman" panose="02020603050405020304" pitchFamily="65" charset="-122"/>
                <a:ea typeface="宋体" panose="02010600030101010101" pitchFamily="2" charset="-122"/>
              </a:rPr>
              <a:t>(3)表格如下所示</a:t>
            </a:r>
            <a:endParaRPr lang="zh-CN" altLang="en-US"/>
          </a:p>
        </p:txBody>
      </p:sp>
      <p:graphicFrame>
        <p:nvGraphicFramePr>
          <p:cNvPr id="4" name="对象 3"/>
          <p:cNvGraphicFramePr>
            <a:graphicFrameLocks noChangeAspect="1"/>
          </p:cNvGraphicFramePr>
          <p:nvPr/>
        </p:nvGraphicFramePr>
        <p:xfrm>
          <a:off x="4019765" y="986853"/>
          <a:ext cx="552449" cy="419099"/>
        </p:xfrm>
        <a:graphic>
          <a:graphicData uri="http://schemas.openxmlformats.org/presentationml/2006/ole">
            <mc:AlternateContent xmlns:mc="http://schemas.openxmlformats.org/markup-compatibility/2006">
              <mc:Choice xmlns:v="urn:schemas-microsoft-com:vml" Requires="v">
                <p:oleObj spid="_x0000_s6148" name="Equation" r:id="rId4" imgW="14630400" imgH="10972800" progId="">
                  <p:embed/>
                </p:oleObj>
              </mc:Choice>
              <mc:Fallback>
                <p:oleObj name="Equation" r:id="rId4" imgW="14630400" imgH="10972800" progId="">
                  <p:embed/>
                  <p:pic>
                    <p:nvPicPr>
                      <p:cNvPr id="0" name="OLE substitute image"/>
                      <p:cNvPicPr/>
                      <p:nvPr/>
                    </p:nvPicPr>
                    <p:blipFill>
                      <a:blip r:embed="rId5"/>
                      <a:stretch>
                        <a:fillRect/>
                      </a:stretch>
                    </p:blipFill>
                    <p:spPr>
                      <a:xfrm>
                        <a:off x="4019765" y="986853"/>
                        <a:ext cx="552449" cy="419099"/>
                      </a:xfrm>
                      <a:prstGeom prst="rect">
                        <a:avLst/>
                      </a:prstGeom>
                      <a:noFill/>
                    </p:spPr>
                  </p:pic>
                </p:oleObj>
              </mc:Fallback>
            </mc:AlternateContent>
          </a:graphicData>
        </a:graphic>
      </p:graphicFrame>
      <p:graphicFrame>
        <p:nvGraphicFramePr>
          <p:cNvPr id="5" name="表格 2"/>
          <p:cNvGraphicFramePr>
            <a:graphicFrameLocks noGrp="1"/>
          </p:cNvGraphicFramePr>
          <p:nvPr/>
        </p:nvGraphicFramePr>
        <p:xfrm>
          <a:off x="720000" y="1780048"/>
          <a:ext cx="7740000" cy="1301418"/>
        </p:xfrm>
        <a:graphic>
          <a:graphicData uri="http://schemas.openxmlformats.org/drawingml/2006/table">
            <a:tbl>
              <a:tblPr/>
              <a:tblGrid>
                <a:gridCol w="1290000"/>
                <a:gridCol w="1290000"/>
                <a:gridCol w="1290000"/>
                <a:gridCol w="1290000"/>
                <a:gridCol w="1290000"/>
                <a:gridCol w="1290000"/>
              </a:tblGrid>
              <a:tr h="152867">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物理量</a:t>
                      </a:r>
                    </a:p>
                  </a:txBody>
                  <a:tcPr marL="45720" marR="45720"/>
                </a:tc>
                <a:tc>
                  <a:txBody>
                    <a:bodyPr/>
                    <a:lstStyle/>
                    <a:p>
                      <a:pPr eaLnBrk="0" latinLnBrk="1" hangingPunct="0">
                        <a:lnSpc>
                          <a:spcPct val="150000"/>
                        </a:lnSpc>
                        <a:spcBef>
                          <a:spcPct val="0"/>
                        </a:spcBef>
                      </a:pP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/g</a:t>
                      </a:r>
                    </a:p>
                  </a:txBody>
                  <a:tcPr marL="45720" marR="45720"/>
                </a:tc>
                <a:tc>
                  <a:txBody>
                    <a:bodyPr/>
                    <a:lstStyle/>
                    <a:p>
                      <a:pPr eaLnBrk="0" latinLnBrk="1" hangingPunct="0">
                        <a:lnSpc>
                          <a:spcPct val="150000"/>
                        </a:lnSpc>
                        <a:spcBef>
                          <a:spcPct val="0"/>
                        </a:spcBef>
                      </a:pP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/g</a:t>
                      </a:r>
                    </a:p>
                  </a:txBody>
                  <a:tcPr marL="45720" marR="45720"/>
                </a:tc>
                <a:tc>
                  <a:txBody>
                    <a:bodyPr/>
                    <a:lstStyle/>
                    <a:p>
                      <a:pPr eaLnBrk="0" latinLnBrk="1" hangingPunct="0">
                        <a:lnSpc>
                          <a:spcPct val="150000"/>
                        </a:lnSpc>
                        <a:spcBef>
                          <a:spcPct val="0"/>
                        </a:spcBef>
                      </a:pP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)/g</a:t>
                      </a:r>
                    </a:p>
                  </a:txBody>
                  <a:tcPr marL="45720" marR="45720"/>
                </a:tc>
                <a:tc>
                  <a:txBody>
                    <a:bodyPr/>
                    <a:lstStyle/>
                    <a:p>
                      <a:pPr eaLnBrk="0" latinLnBrk="1" hangingPunct="0">
                        <a:lnSpc>
                          <a:spcPct val="150000"/>
                        </a:lnSpc>
                        <a:spcBef>
                          <a:spcPct val="0"/>
                        </a:spcBef>
                      </a:pP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p>
                  </a:txBody>
                  <a:tcPr marL="45720" marR="45720"/>
                </a:tc>
              </a:tr>
              <a:tr h="133438">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老陈醋</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 </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 </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 </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 </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 </a:t>
                      </a:r>
                    </a:p>
                  </a:txBody>
                  <a:tcPr marL="45720" marR="45720"/>
                </a:tc>
              </a:tr>
              <a:tr h="471600">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勾兑醋</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 </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 </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 </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 </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 </a:t>
                      </a:r>
                    </a:p>
                  </a:txBody>
                  <a:tcPr marL="45720" marR="45720"/>
                </a:tc>
              </a:tr>
            </a:tbl>
          </a:graphicData>
        </a:graphic>
      </p:graphicFrame>
      <p:grpSp>
        <p:nvGrpSpPr>
          <p:cNvPr id="6" name="组合 5"/>
          <p:cNvGrpSpPr/>
          <p:nvPr/>
        </p:nvGrpSpPr>
        <p:grpSpPr>
          <a:xfrm>
            <a:off x="720000" y="3280246"/>
            <a:ext cx="8316000" cy="1119172"/>
            <a:chOff x="720000" y="1260000"/>
            <a:chExt cx="8316000" cy="1119172"/>
          </a:xfrm>
        </p:grpSpPr>
        <p:sp>
          <p:nvSpPr>
            <p:cNvPr id="7" name="TextBox 2"/>
            <p:cNvSpPr txBox="1"/>
            <p:nvPr/>
          </p:nvSpPr>
          <p:spPr>
            <a:xfrm>
              <a:off x="720000" y="1260000"/>
              <a:ext cx="8316000" cy="102803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(1)天平只有放在水平台上才能正常测量;图中天平指针偏右,横梁右侧下沉,所以应当向左调节平</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衡螺母。(2)倒入量筒中老陈醋的质量为</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,这部分老陈醋的体积是</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,所以老陈醋的密度</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0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365"/>
                </a:spcBef>
                <a:buNone/>
              </a:pPr>
              <a:r>
                <a:rPr lang="zh-CN" altLang="en-US" sz="2465" kern="0" spc="188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。(3)根据所测物理量的种类设计表格,为了记录简洁,要标注出所测物理量的单位。</a:t>
              </a:r>
              <a:endParaRPr lang="zh-CN" altLang="en-US"/>
            </a:p>
          </p:txBody>
        </p:sp>
        <p:graphicFrame>
          <p:nvGraphicFramePr>
            <p:cNvPr id="8" name="对象 7"/>
            <p:cNvGraphicFramePr>
              <a:graphicFrameLocks noChangeAspect="1"/>
            </p:cNvGraphicFramePr>
            <p:nvPr/>
          </p:nvGraphicFramePr>
          <p:xfrm>
            <a:off x="7841970" y="1500214"/>
            <a:ext cx="180975" cy="419100"/>
          </p:xfrm>
          <a:graphic>
            <a:graphicData uri="http://schemas.openxmlformats.org/presentationml/2006/ole">
              <mc:AlternateContent xmlns:mc="http://schemas.openxmlformats.org/markup-compatibility/2006">
                <mc:Choice xmlns:v="urn:schemas-microsoft-com:vml" Requires="v">
                  <p:oleObj spid="_x0000_s6149" name="Equation" r:id="rId6" imgW="4876800" imgH="10972800" progId="">
                    <p:embed/>
                  </p:oleObj>
                </mc:Choice>
                <mc:Fallback>
                  <p:oleObj name="Equation" r:id="rId6" imgW="4876800" imgH="10972800" progId="">
                    <p:embed/>
                    <p:pic>
                      <p:nvPicPr>
                        <p:cNvPr id="0" name="OLE substitute image"/>
                        <p:cNvPicPr/>
                        <p:nvPr/>
                      </p:nvPicPr>
                      <p:blipFill>
                        <a:blip r:embed="rId7"/>
                        <a:stretch>
                          <a:fillRect/>
                        </a:stretch>
                      </p:blipFill>
                      <p:spPr>
                        <a:xfrm>
                          <a:off x="7841970" y="1500214"/>
                          <a:ext cx="180975" cy="419100"/>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720000" y="1960073"/>
            <a:ext cx="552449" cy="419099"/>
          </p:xfrm>
          <a:graphic>
            <a:graphicData uri="http://schemas.openxmlformats.org/presentationml/2006/ole">
              <mc:AlternateContent xmlns:mc="http://schemas.openxmlformats.org/markup-compatibility/2006">
                <mc:Choice xmlns:v="urn:schemas-microsoft-com:vml" Requires="v">
                  <p:oleObj spid="_x0000_s6150" name="Equation" r:id="rId8" imgW="14630400" imgH="10972800" progId="">
                    <p:embed/>
                  </p:oleObj>
                </mc:Choice>
                <mc:Fallback>
                  <p:oleObj name="Equation" r:id="rId8" imgW="14630400" imgH="10972800" progId="">
                    <p:embed/>
                    <p:pic>
                      <p:nvPicPr>
                        <p:cNvPr id="0" name="OLE substitute image"/>
                        <p:cNvPicPr/>
                        <p:nvPr/>
                      </p:nvPicPr>
                      <p:blipFill>
                        <a:blip r:embed="rId9"/>
                        <a:stretch>
                          <a:fillRect/>
                        </a:stretch>
                      </p:blipFill>
                      <p:spPr>
                        <a:xfrm>
                          <a:off x="720000" y="1960073"/>
                          <a:ext cx="552449" cy="419099"/>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质量、密度概念及密度知识的应用</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831180" y="841363"/>
            <a:ext cx="7680960" cy="323165"/>
          </a:xfrm>
          <a:prstGeom prst="rect">
            <a:avLst/>
          </a:prstGeom>
        </p:spPr>
        <p:txBody>
          <a:bodyPr wrap="square">
            <a:spAutoFit/>
          </a:bodyPr>
          <a:lstStyle/>
          <a:p>
            <a:pPr algn="ctr"/>
            <a:r>
              <a:rPr lang="en-US" altLang="zh-CN" sz="1500" smtClean="0">
                <a:latin typeface="微软雅黑" panose="020B0503020204020204" charset="-122"/>
                <a:ea typeface="微软雅黑" panose="020B0503020204020204" charset="-122"/>
                <a:cs typeface="微软雅黑" panose="020B0503020204020204" charset="-122"/>
              </a:rPr>
              <a:t>B</a:t>
            </a:r>
            <a:r>
              <a:rPr lang="zh-TW" altLang="en-US" sz="1500" smtClean="0">
                <a:latin typeface="微软雅黑" panose="020B0503020204020204" charset="-122"/>
                <a:ea typeface="微软雅黑" panose="020B0503020204020204" charset="-122"/>
                <a:cs typeface="微软雅黑" panose="020B0503020204020204" charset="-122"/>
              </a:rPr>
              <a:t>组   </a:t>
            </a:r>
            <a:r>
              <a:rPr lang="en-US" altLang="zh-CN" sz="1500" smtClean="0">
                <a:latin typeface="微软雅黑" panose="020B0503020204020204" charset="-122"/>
                <a:ea typeface="微软雅黑" panose="020B0503020204020204" charset="-122"/>
                <a:cs typeface="微软雅黑" panose="020B0503020204020204" charset="-122"/>
              </a:rPr>
              <a:t>2016—2019</a:t>
            </a:r>
            <a:r>
              <a:rPr lang="zh-CN" altLang="en-US" sz="1500" smtClean="0">
                <a:latin typeface="微软雅黑" panose="020B0503020204020204" charset="-122"/>
                <a:ea typeface="微软雅黑" panose="020B0503020204020204" charset="-122"/>
                <a:cs typeface="微软雅黑" panose="020B0503020204020204" charset="-122"/>
              </a:rPr>
              <a:t>年全国中考题组</a:t>
            </a:r>
            <a:endParaRPr lang="zh-CN" altLang="en-US" sz="1400">
              <a:latin typeface="+mn-ea"/>
            </a:endParaRPr>
          </a:p>
        </p:txBody>
      </p:sp>
      <p:sp>
        <p:nvSpPr>
          <p:cNvPr id="4" name="TextBox 2"/>
          <p:cNvSpPr txBox="1"/>
          <p:nvPr/>
        </p:nvSpPr>
        <p:spPr>
          <a:xfrm>
            <a:off x="720000" y="1602156"/>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(2019广东,4,3分)下列说法正确的是 (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A.体积越大的物体,质量一定越大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B.固体的密度总是大于液体的密度</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C.同一物质,质量越大,比热容越大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D.晶体都有固定的熔点</a:t>
            </a:r>
            <a:endParaRPr lang="zh-CN" altLang="en-US"/>
          </a:p>
        </p:txBody>
      </p:sp>
      <p:sp>
        <p:nvSpPr>
          <p:cNvPr id="5" name="TextBox 4"/>
          <p:cNvSpPr txBox="1"/>
          <p:nvPr/>
        </p:nvSpPr>
        <p:spPr>
          <a:xfrm>
            <a:off x="720000" y="2898031"/>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对于同一物质,体积越大,质量越大,但对于不同物质就不一定了,所以A错误;固体的密度不一</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定大于液体的密度,如干松木的密度小于水的密度,故B错误;比热容是物质的一种特性,同一物质的比热</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容不随物质质量的改变而改变,故C错误;晶体与非晶体按是否有固定的熔点区分,有固定熔点的为晶体,</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反之为非晶体,故D正确。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(2019黑龙江齐齐哈尔,20,2分)某物理课外兴趣小组的同学利用天平和一个小塑料杯测量酸奶的密</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度。实验过程如下:用调节好的天平测出空塑料杯的质量为5 g,将塑料杯中装满水,测出塑料杯和水的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总质量为77 g;再将塑料杯中的水倒净擦干后装满酸奶,测出塑料杯和酸奶的总质量为95 g,则塑料杯中</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酸奶的质量为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g,酸奶的密度为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g</a:t>
            </a:r>
            <a:r>
              <a:rPr lang="zh-CN" altLang="en-US" sz="1415" kern="0" smtClean="0">
                <a:solidFill>
                  <a:srgbClr val="000000"/>
                </a:solidFill>
                <a:latin typeface="Times New Roman" panose="02020603050405020304" pitchFamily="65" charset="-122"/>
                <a:ea typeface="宋体" panose="02010600030101010101" pitchFamily="2" charset="-122"/>
              </a:rPr>
              <a:t>取10 N/kg)</a:t>
            </a:r>
            <a:endParaRPr lang="zh-CN" altLang="en-US"/>
          </a:p>
        </p:txBody>
      </p:sp>
      <p:sp>
        <p:nvSpPr>
          <p:cNvPr id="3" name="TextBox 2"/>
          <p:cNvSpPr txBox="1"/>
          <p:nvPr/>
        </p:nvSpPr>
        <p:spPr>
          <a:xfrm>
            <a:off x="720000" y="247444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90　1.25</a:t>
            </a:r>
            <a:endParaRPr lang="zh-CN" altLang="en-US"/>
          </a:p>
        </p:txBody>
      </p:sp>
      <p:grpSp>
        <p:nvGrpSpPr>
          <p:cNvPr id="4" name="组合 3"/>
          <p:cNvGrpSpPr/>
          <p:nvPr/>
        </p:nvGrpSpPr>
        <p:grpSpPr>
          <a:xfrm>
            <a:off x="720000" y="2913065"/>
            <a:ext cx="8316000" cy="1277649"/>
            <a:chOff x="720000" y="1260000"/>
            <a:chExt cx="8316000" cy="1277649"/>
          </a:xfrm>
        </p:grpSpPr>
        <p:sp>
          <p:nvSpPr>
            <p:cNvPr id="5" name="TextBox 2"/>
            <p:cNvSpPr txBox="1"/>
            <p:nvPr/>
          </p:nvSpPr>
          <p:spPr>
            <a:xfrm>
              <a:off x="720000" y="1260000"/>
              <a:ext cx="8316000" cy="11306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酸奶的质量</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奶</a:t>
              </a:r>
              <a:r>
                <a:rPr lang="zh-CN" altLang="en-US" sz="1415" kern="0" smtClean="0">
                  <a:solidFill>
                    <a:srgbClr val="000000"/>
                  </a:solidFill>
                  <a:latin typeface="Times New Roman" panose="02020603050405020304" pitchFamily="65" charset="-122"/>
                  <a:ea typeface="宋体" panose="02010600030101010101" pitchFamily="2" charset="-122"/>
                </a:rPr>
                <a:t>=95 g-5 g=90 g,</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由题意知,塑料杯中酸奶的体积等于水的体积,</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奶</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715" kern="0" spc="-46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00" kern="0" spc="3051"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=72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500"/>
                </a:spcBef>
                <a:buNone/>
              </a:pPr>
              <a:r>
                <a:rPr lang="zh-CN" altLang="en-US" sz="1415" kern="0" smtClean="0">
                  <a:solidFill>
                    <a:srgbClr val="000000"/>
                  </a:solidFill>
                  <a:latin typeface="Times New Roman" panose="02020603050405020304" pitchFamily="65" charset="-122"/>
                  <a:ea typeface="宋体" panose="02010600030101010101" pitchFamily="2" charset="-122"/>
                </a:rPr>
                <a:t>则酸奶的密度</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奶</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715" kern="0" spc="-46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390" kern="0" spc="143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=1.25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graphicFrame>
          <p:nvGraphicFramePr>
            <p:cNvPr id="6" name="对象 5"/>
            <p:cNvGraphicFramePr>
              <a:graphicFrameLocks noChangeAspect="1"/>
            </p:cNvGraphicFramePr>
            <p:nvPr/>
          </p:nvGraphicFramePr>
          <p:xfrm>
            <a:off x="4841810" y="1542873"/>
            <a:ext cx="285750" cy="476250"/>
          </p:xfrm>
          <a:graphic>
            <a:graphicData uri="http://schemas.openxmlformats.org/presentationml/2006/ole">
              <mc:AlternateContent xmlns:mc="http://schemas.openxmlformats.org/markup-compatibility/2006">
                <mc:Choice xmlns:v="urn:schemas-microsoft-com:vml" Requires="v">
                  <p:oleObj spid="_x0000_s7173" name="Equation" r:id="rId4" imgW="7620000" imgH="12496800" progId="">
                    <p:embed/>
                  </p:oleObj>
                </mc:Choice>
                <mc:Fallback>
                  <p:oleObj name="Equation" r:id="rId4" imgW="7620000" imgH="12496800" progId="">
                    <p:embed/>
                    <p:pic>
                      <p:nvPicPr>
                        <p:cNvPr id="0" name="OLE substitute image"/>
                        <p:cNvPicPr/>
                        <p:nvPr/>
                      </p:nvPicPr>
                      <p:blipFill>
                        <a:blip r:embed="rId5"/>
                        <a:stretch>
                          <a:fillRect/>
                        </a:stretch>
                      </p:blipFill>
                      <p:spPr>
                        <a:xfrm>
                          <a:off x="4841810" y="1542873"/>
                          <a:ext cx="285750" cy="47625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5229073" y="1552175"/>
            <a:ext cx="704850" cy="438150"/>
          </p:xfrm>
          <a:graphic>
            <a:graphicData uri="http://schemas.openxmlformats.org/presentationml/2006/ole">
              <mc:AlternateContent xmlns:mc="http://schemas.openxmlformats.org/markup-compatibility/2006">
                <mc:Choice xmlns:v="urn:schemas-microsoft-com:vml" Requires="v">
                  <p:oleObj spid="_x0000_s7174" name="Equation" r:id="rId6" imgW="18592800" imgH="11582400" progId="">
                    <p:embed/>
                  </p:oleObj>
                </mc:Choice>
                <mc:Fallback>
                  <p:oleObj name="Equation" r:id="rId6" imgW="18592800" imgH="11582400" progId="">
                    <p:embed/>
                    <p:pic>
                      <p:nvPicPr>
                        <p:cNvPr id="0" name="OLE substitute image"/>
                        <p:cNvPicPr/>
                        <p:nvPr/>
                      </p:nvPicPr>
                      <p:blipFill>
                        <a:blip r:embed="rId7"/>
                        <a:stretch>
                          <a:fillRect/>
                        </a:stretch>
                      </p:blipFill>
                      <p:spPr>
                        <a:xfrm>
                          <a:off x="5229073" y="1552175"/>
                          <a:ext cx="704850" cy="438150"/>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2081337" y="2061399"/>
            <a:ext cx="285750" cy="476250"/>
          </p:xfrm>
          <a:graphic>
            <a:graphicData uri="http://schemas.openxmlformats.org/presentationml/2006/ole">
              <mc:AlternateContent xmlns:mc="http://schemas.openxmlformats.org/markup-compatibility/2006">
                <mc:Choice xmlns:v="urn:schemas-microsoft-com:vml" Requires="v">
                  <p:oleObj spid="_x0000_s7175" name="Equation" r:id="rId8" imgW="7620000" imgH="12496800" progId="">
                    <p:embed/>
                  </p:oleObj>
                </mc:Choice>
                <mc:Fallback>
                  <p:oleObj name="Equation" r:id="rId8" imgW="7620000" imgH="12496800" progId="">
                    <p:embed/>
                    <p:pic>
                      <p:nvPicPr>
                        <p:cNvPr id="0" name="OLE substitute image"/>
                        <p:cNvPicPr/>
                        <p:nvPr/>
                      </p:nvPicPr>
                      <p:blipFill>
                        <a:blip r:embed="rId9"/>
                        <a:stretch>
                          <a:fillRect/>
                        </a:stretch>
                      </p:blipFill>
                      <p:spPr>
                        <a:xfrm>
                          <a:off x="2081337" y="2061399"/>
                          <a:ext cx="285750" cy="476250"/>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2468601" y="2070403"/>
            <a:ext cx="485775" cy="419100"/>
          </p:xfrm>
          <a:graphic>
            <a:graphicData uri="http://schemas.openxmlformats.org/presentationml/2006/ole">
              <mc:AlternateContent xmlns:mc="http://schemas.openxmlformats.org/markup-compatibility/2006">
                <mc:Choice xmlns:v="urn:schemas-microsoft-com:vml" Requires="v">
                  <p:oleObj spid="_x0000_s7176" name="Equation" r:id="rId10" imgW="12801600" imgH="10972800" progId="">
                    <p:embed/>
                  </p:oleObj>
                </mc:Choice>
                <mc:Fallback>
                  <p:oleObj name="Equation" r:id="rId10" imgW="12801600" imgH="10972800" progId="">
                    <p:embed/>
                    <p:pic>
                      <p:nvPicPr>
                        <p:cNvPr id="0" name="OLE substitute image"/>
                        <p:cNvPicPr/>
                        <p:nvPr/>
                      </p:nvPicPr>
                      <p:blipFill>
                        <a:blip r:embed="rId11"/>
                        <a:stretch>
                          <a:fillRect/>
                        </a:stretch>
                      </p:blipFill>
                      <p:spPr>
                        <a:xfrm>
                          <a:off x="2468601" y="2070403"/>
                          <a:ext cx="485775" cy="419100"/>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(2018江西,6,2分)寒冷的冬天,裸露在室外的自来水管爆裂,其原因是水管中的水由液态变成固态时,</a:t>
            </a:r>
            <a:r>
              <a:rPr lang="zh-CN" altLang="en-US" sz="1415" u="sng" kern="0" smtClean="0">
                <a:solidFill>
                  <a:srgbClr val="000000"/>
                </a:solidFill>
                <a:latin typeface="Times New Roman" panose="02020603050405020304" pitchFamily="65" charset="-122"/>
                <a:ea typeface="宋体" panose="02010600030101010101" pitchFamily="2" charset="-122"/>
              </a:rPr>
              <a:t>    </a:t>
            </a:r>
            <a:r>
              <a:rPr/>
              <a:t/>
            </a:r>
            <a:br>
              <a:rP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减小,</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增大。</a:t>
            </a:r>
            <a:endParaRPr lang="zh-CN" altLang="en-US"/>
          </a:p>
        </p:txBody>
      </p:sp>
      <p:sp>
        <p:nvSpPr>
          <p:cNvPr id="3" name="TextBox 2"/>
          <p:cNvSpPr txBox="1"/>
          <p:nvPr/>
        </p:nvSpPr>
        <p:spPr>
          <a:xfrm>
            <a:off x="720000" y="183526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密度　体积</a:t>
            </a:r>
            <a:endParaRPr lang="zh-CN" altLang="en-US"/>
          </a:p>
        </p:txBody>
      </p:sp>
      <p:sp>
        <p:nvSpPr>
          <p:cNvPr id="4" name="TextBox 3"/>
          <p:cNvSpPr txBox="1"/>
          <p:nvPr/>
        </p:nvSpPr>
        <p:spPr>
          <a:xfrm>
            <a:off x="714348" y="212724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水管爆裂是因为内部物体体积膨胀导致,水在凝固过程中质量不变,密度减小,体积变大。</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28331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(2019湖北武汉,13,3分)为了测出金属块的密度,某实验小组制订了如下的实验计划:</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①用天平测出金属块的质量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②用细线系住金属块,轻轻放入空量筒中</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③在量筒中装入适量的水,记下水的体积</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④将金属块从量筒中取出,记下水的体积</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⑤用细线系住金属块,把金属块浸没在量筒的水中,记下水的体积</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⑥根据实验数据计算金属块的密度</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以上实验步骤安排最合理的是 (　　)</a:t>
            </a:r>
            <a:endParaRPr lang="zh-CN" altLang="en-US"/>
          </a:p>
          <a:p>
            <a:pPr marL="0" indent="0" eaLnBrk="0" latinLnBrk="1" hangingPunct="0">
              <a:lnSpc>
                <a:spcPct val="100000"/>
              </a:lnSpc>
              <a:spcBef>
                <a:spcPts val="45"/>
              </a:spcBef>
              <a:buNone/>
            </a:pPr>
            <a:r>
              <a:rPr lang="zh-CN" altLang="en-US" sz="1415" kern="0" smtClean="0">
                <a:solidFill>
                  <a:srgbClr val="000000"/>
                </a:solidFill>
                <a:latin typeface="Times New Roman" panose="02020603050405020304" pitchFamily="65" charset="-122"/>
                <a:ea typeface="宋体" panose="02010600030101010101" pitchFamily="2" charset="-122"/>
              </a:rPr>
              <a:t>A.①②③④⑥　    B.②③④①⑥</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C.①③⑤⑥　    D.①②③⑥</a:t>
            </a:r>
            <a:endParaRPr lang="zh-CN" altLang="en-US"/>
          </a:p>
        </p:txBody>
      </p:sp>
      <p:sp>
        <p:nvSpPr>
          <p:cNvPr id="3" name="TextBox 2"/>
          <p:cNvSpPr txBox="1"/>
          <p:nvPr/>
        </p:nvSpPr>
        <p:spPr>
          <a:xfrm>
            <a:off x="720000" y="841363"/>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质量和密度的测量</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2"/>
          <p:cNvSpPr txBox="1"/>
          <p:nvPr/>
        </p:nvSpPr>
        <p:spPr>
          <a:xfrm>
            <a:off x="720000" y="3698883"/>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测量金属块密度的合理步骤:第一步,用天平测出金属块的质量;第二步,在量筒中装入适量的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水,记下水的体积;第三步,用细线系住金属块,把金属块浸没在量筒的水中,记下水的体积;第四步,根据实</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验数据计算出金属块的密度。分析知第一、二步的先后顺序对实验结果没有影响,故可互换,综合分析</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只有C正确。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96318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(2019四川成都,A27,8分)在“测量石块的密度”实验中:</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(1)小李同学首先用天平测出石块的质量,天平平衡时右盘砝码和游码位置如图甲所示,则石块的质量为</a:t>
            </a:r>
            <a:r>
              <a:rPr/>
              <a:t/>
            </a:r>
            <a:br>
              <a:rP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g。</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(2)为了测量出石块的体积,小李同学先往量筒中加入一定量的水,如图乙所示,他的操作合理吗?为什么?</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答:</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pic>
        <p:nvPicPr>
          <p:cNvPr id="3" name="图片 3" descr="textimage4.jpeg"/>
          <p:cNvPicPr>
            <a:picLocks noChangeAspect="1"/>
          </p:cNvPicPr>
          <p:nvPr/>
        </p:nvPicPr>
        <p:blipFill>
          <a:blip r:embed="rId3"/>
          <a:stretch>
            <a:fillRect/>
          </a:stretch>
        </p:blipFill>
        <p:spPr>
          <a:xfrm>
            <a:off x="2643174" y="1341429"/>
            <a:ext cx="2500330" cy="1678793"/>
          </a:xfrm>
          <a:prstGeom prst="rect">
            <a:avLst/>
          </a:prstGeom>
        </p:spPr>
      </p:pic>
      <p:sp>
        <p:nvSpPr>
          <p:cNvPr id="4" name="TextBox 2"/>
          <p:cNvSpPr txBox="1"/>
          <p:nvPr/>
        </p:nvSpPr>
        <p:spPr>
          <a:xfrm>
            <a:off x="720000" y="377032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(3)四个小组测量出的石块密度如表所示:</a:t>
            </a:r>
            <a:endParaRPr lang="zh-CN" altLang="en-US"/>
          </a:p>
        </p:txBody>
      </p:sp>
      <p:graphicFrame>
        <p:nvGraphicFramePr>
          <p:cNvPr id="5" name="表格 2"/>
          <p:cNvGraphicFramePr>
            <a:graphicFrameLocks noGrp="1"/>
          </p:cNvGraphicFramePr>
          <p:nvPr/>
        </p:nvGraphicFramePr>
        <p:xfrm>
          <a:off x="720000" y="4082495"/>
          <a:ext cx="7740000" cy="829818"/>
        </p:xfrm>
        <a:graphic>
          <a:graphicData uri="http://schemas.openxmlformats.org/drawingml/2006/table">
            <a:tbl>
              <a:tblPr/>
              <a:tblGrid>
                <a:gridCol w="1935000"/>
                <a:gridCol w="1935000"/>
                <a:gridCol w="1935000"/>
                <a:gridCol w="1935000"/>
              </a:tblGrid>
              <a:tr h="224305">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第一组</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第二组</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第三组</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第四组</a:t>
                      </a:r>
                    </a:p>
                  </a:txBody>
                  <a:tcPr marL="45720" marR="45720"/>
                </a:tc>
              </a:tr>
              <a:tr h="278473">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2.5</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2.6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2.6</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2.5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p>
                  </a:txBody>
                  <a:tcPr marL="45720" marR="45720"/>
                </a:tc>
              </a:tr>
            </a:tbl>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137255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其中错误的是第</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组的测量结果。</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(4)对实验进行评估时,下列分析正确的是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A.放置天平的操作台面不水平,测出的质量偏大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B.放置天平的操作台面不水平,测出的质量偏小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C.先测石块体积,后测石块质量,测出的密度偏小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D.先测石块体积,后测石块质量,测出的密度偏大</a:t>
            </a:r>
            <a:endParaRPr lang="zh-CN" altLang="en-US"/>
          </a:p>
        </p:txBody>
      </p:sp>
      <p:sp>
        <p:nvSpPr>
          <p:cNvPr id="3" name="TextBox 2"/>
          <p:cNvSpPr txBox="1"/>
          <p:nvPr/>
        </p:nvSpPr>
        <p:spPr>
          <a:xfrm>
            <a:off x="720000" y="247444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(1)43　(2)不合理。水太多,石块浸没后,总体积会超过量筒的量程　(3)三　(4)D</a:t>
            </a:r>
            <a:endParaRPr lang="zh-CN" altLang="en-US"/>
          </a:p>
        </p:txBody>
      </p:sp>
      <p:sp>
        <p:nvSpPr>
          <p:cNvPr id="4" name="TextBox 3"/>
          <p:cNvSpPr txBox="1"/>
          <p:nvPr/>
        </p:nvSpPr>
        <p:spPr>
          <a:xfrm>
            <a:off x="720000" y="2841627"/>
            <a:ext cx="8316000" cy="156498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物</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砝码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游示</a:t>
            </a:r>
            <a:r>
              <a:rPr lang="zh-CN" altLang="en-US" sz="1415" kern="0" smtClean="0">
                <a:solidFill>
                  <a:srgbClr val="000000"/>
                </a:solidFill>
                <a:latin typeface="Times New Roman" panose="02020603050405020304" pitchFamily="65" charset="-122"/>
                <a:ea typeface="宋体" panose="02010600030101010101" pitchFamily="2" charset="-122"/>
              </a:rPr>
              <a:t>=20 g+20 g+3 g=43 g。</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(2)水太多,放入石块后液面会超过量筒的最大刻度值,测不出石块体积。</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(3)第一组中2.5</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=2.5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,和第二组数据相近,与第四组数据相同,在误差允许的范围内,可以</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认为这三组数据合理;第三组数据2.6</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=0.26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,这是错误数据。</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(4)放置天平的台面不水平,台面左高右低时,测量值偏小;台面右高左低时,测量值偏大,故A、B两项错</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误。先测石块体积,后测石块质量,由于从量筒中取出的石块会沾有水,使测出的质量偏大,故测出的密度</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偏大,C项错误,D项正确。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328141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(2017山西,37,7分)小明家乡种植的杏树今年获得了丰收,他想利用托盘天平和量筒测量一颗新鲜杏的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密度,进行了下列操作:</a:t>
            </a:r>
            <a:endParaRPr lang="zh-CN" altLang="en-US"/>
          </a:p>
          <a:p>
            <a:pPr marL="0" indent="0" eaLnBrk="0" latinLnBrk="1" hangingPunct="0">
              <a:lnSpc>
                <a:spcPct val="100000"/>
              </a:lnSpc>
              <a:spcBef>
                <a:spcPts val="140"/>
              </a:spcBef>
              <a:buNone/>
            </a:pPr>
            <a:r>
              <a:rPr lang="zh-CN" altLang="en-US" sz="6640" kern="0" spc="13236"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870"/>
              </a:spcBef>
              <a:buNone/>
            </a:pPr>
            <a:r>
              <a:rPr lang="en-US" altLang="zh-CN" sz="1415"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甲</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    </a:t>
            </a:r>
            <a:r>
              <a:rPr lang="zh-CN" altLang="en-US" sz="8685" kern="0" spc="10515"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5.jpeg"/>
          <p:cNvPicPr>
            <a:picLocks noChangeAspect="1"/>
          </p:cNvPicPr>
          <p:nvPr/>
        </p:nvPicPr>
        <p:blipFill>
          <a:blip r:embed="rId3"/>
          <a:stretch>
            <a:fillRect/>
          </a:stretch>
        </p:blipFill>
        <p:spPr>
          <a:xfrm>
            <a:off x="2571736" y="1269991"/>
            <a:ext cx="2057097" cy="1117818"/>
          </a:xfrm>
          <a:prstGeom prst="rect">
            <a:avLst/>
          </a:prstGeom>
        </p:spPr>
      </p:pic>
      <p:pic>
        <p:nvPicPr>
          <p:cNvPr id="4" name="图片 4" descr="textimage6.jpeg"/>
          <p:cNvPicPr>
            <a:picLocks noChangeAspect="1"/>
          </p:cNvPicPr>
          <p:nvPr/>
        </p:nvPicPr>
        <p:blipFill>
          <a:blip r:embed="rId4"/>
          <a:stretch>
            <a:fillRect/>
          </a:stretch>
        </p:blipFill>
        <p:spPr>
          <a:xfrm>
            <a:off x="2428860" y="2770189"/>
            <a:ext cx="2438400" cy="1838325"/>
          </a:xfrm>
          <a:prstGeom prst="rect">
            <a:avLst/>
          </a:prstGeom>
        </p:spPr>
      </p:pic>
      <p:sp>
        <p:nvSpPr>
          <p:cNvPr id="5" name="矩形 4"/>
          <p:cNvSpPr/>
          <p:nvPr/>
        </p:nvSpPr>
        <p:spPr>
          <a:xfrm>
            <a:off x="3357554" y="4699015"/>
            <a:ext cx="364202" cy="307777"/>
          </a:xfrm>
          <a:prstGeom prst="rect">
            <a:avLst/>
          </a:prstGeom>
        </p:spPr>
        <p:txBody>
          <a:bodyPr wrap="none">
            <a:spAutoFit/>
          </a:bodyPr>
          <a:lstStyle/>
          <a:p>
            <a:pPr eaLnBrk="0" latinLnBrk="1" hangingPunct="0">
              <a:spcBef>
                <a:spcPts val="2590"/>
              </a:spcBef>
            </a:pPr>
            <a:r>
              <a:rPr lang="zh-CN" altLang="en-US" sz="1400" kern="0" smtClean="0">
                <a:solidFill>
                  <a:srgbClr val="000000"/>
                </a:solidFill>
                <a:latin typeface="Times New Roman" panose="02020603050405020304" pitchFamily="65" charset="-122"/>
                <a:ea typeface="宋体" panose="02010600030101010101" pitchFamily="2" charset="-122"/>
              </a:rPr>
              <a:t>乙</a:t>
            </a:r>
            <a:endParaRPr lang="zh-CN" altLang="en-US" sz="140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92471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(1)先把天平放在水平台上,然后将游码移至标尺左端的零刻度线处,为使天平横梁平衡,他应该调节横梁</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右端的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(2)将鲜杏放在调好的天平左盘,天平平衡时右盘中的砝码和游码位置如图甲所示,则鲜杏的质量为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a:t/>
            </a:r>
            <a:br>
              <a:rP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g;</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(3)为了能将鲜杏放入量筒,小明选取了容积为200 mL的量筒,他先往量筒中加入适量的水,记下此时水</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的体积,如图乙所示;再将这个鲜杏放入量筒,再次记录读数,请你帮他计算鲜杏的密度为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(4)小明继续实验时不小心将量筒碰倒摔碎了,他又选取了小烧杯、溢水杯、容积为50 mL的量筒测量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鲜杏的体积,他的做法如下,请你将下列步骤补充完整。</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a.先将溢水杯中盛满水,再将鲜杏轻轻放入溢水杯中,让溢出的水流入小烧杯中;</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c.记录此时量筒中水的体积。</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你认为小明按上述做法所测出鲜杏的密度比真实值</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(选填“偏大”或“偏小”),其原因是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a:t/>
            </a:r>
            <a:br>
              <a:rP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698619"/>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质量、密度概念及密度知识的应用</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7" name="矩形 6"/>
          <p:cNvSpPr/>
          <p:nvPr/>
        </p:nvSpPr>
        <p:spPr>
          <a:xfrm>
            <a:off x="839641" y="1269991"/>
            <a:ext cx="7680960" cy="323165"/>
          </a:xfrm>
          <a:prstGeom prst="rect">
            <a:avLst/>
          </a:prstGeom>
        </p:spPr>
        <p:txBody>
          <a:bodyPr wrap="square">
            <a:spAutoFit/>
          </a:bodyPr>
          <a:lstStyle/>
          <a:p>
            <a:pPr algn="ctr"/>
            <a:r>
              <a:rPr lang="en-US" altLang="zh-CN" sz="1500" smtClean="0">
                <a:latin typeface="微软雅黑" panose="020B0503020204020204" charset="-122"/>
                <a:ea typeface="微软雅黑" panose="020B0503020204020204" charset="-122"/>
                <a:cs typeface="微软雅黑" panose="020B0503020204020204" charset="-122"/>
              </a:rPr>
              <a:t>A</a:t>
            </a:r>
            <a:r>
              <a:rPr lang="zh-TW" altLang="en-US" sz="1500" smtClean="0">
                <a:latin typeface="微软雅黑" panose="020B0503020204020204" charset="-122"/>
                <a:ea typeface="微软雅黑" panose="020B0503020204020204" charset="-122"/>
                <a:cs typeface="微软雅黑" panose="020B0503020204020204" charset="-122"/>
              </a:rPr>
              <a:t>组   </a:t>
            </a:r>
            <a:r>
              <a:rPr lang="en-US" altLang="zh-CN" sz="1500" smtClean="0">
                <a:latin typeface="微软雅黑" panose="020B0503020204020204" charset="-122"/>
                <a:ea typeface="微软雅黑" panose="020B0503020204020204" charset="-122"/>
                <a:cs typeface="微软雅黑" panose="020B0503020204020204" charset="-122"/>
              </a:rPr>
              <a:t>2020</a:t>
            </a:r>
            <a:r>
              <a:rPr lang="zh-CN" altLang="en-US" sz="1500" smtClean="0">
                <a:latin typeface="微软雅黑" panose="020B0503020204020204" charset="-122"/>
                <a:ea typeface="微软雅黑" panose="020B0503020204020204" charset="-122"/>
                <a:cs typeface="微软雅黑" panose="020B0503020204020204" charset="-122"/>
              </a:rPr>
              <a:t>年全国中考题组</a:t>
            </a:r>
            <a:endParaRPr lang="zh-CN" altLang="en-US" sz="1400">
              <a:latin typeface="+mn-ea"/>
            </a:endParaRPr>
          </a:p>
        </p:txBody>
      </p:sp>
      <p:sp>
        <p:nvSpPr>
          <p:cNvPr id="8" name="TextBox 2"/>
          <p:cNvSpPr txBox="1"/>
          <p:nvPr/>
        </p:nvSpPr>
        <p:spPr>
          <a:xfrm>
            <a:off x="720000" y="2055809"/>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(2020山东青岛,4,2分)关于物质的密度,下列说法正确的是 (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A.一罐氧气用掉部分后,罐内氧气的质量变小,密度不变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B.一只气球受热膨胀后,球内气体的质量不变,密度变大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C.一支粉笔用掉部分后,它的体积变小,密度变小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D.一块冰熔化成水后,它的体积变小,密度变大</a:t>
            </a:r>
            <a:endParaRPr lang="zh-CN" altLang="en-US"/>
          </a:p>
        </p:txBody>
      </p:sp>
      <p:grpSp>
        <p:nvGrpSpPr>
          <p:cNvPr id="9" name="组合 8"/>
          <p:cNvGrpSpPr/>
          <p:nvPr/>
        </p:nvGrpSpPr>
        <p:grpSpPr>
          <a:xfrm>
            <a:off x="720000" y="3280246"/>
            <a:ext cx="8316000" cy="1356773"/>
            <a:chOff x="720000" y="1260000"/>
            <a:chExt cx="8316000" cy="1356773"/>
          </a:xfrm>
        </p:grpSpPr>
        <p:sp>
          <p:nvSpPr>
            <p:cNvPr id="10" name="TextBox 2"/>
            <p:cNvSpPr txBox="1"/>
            <p:nvPr/>
          </p:nvSpPr>
          <p:spPr>
            <a:xfrm>
              <a:off x="720000" y="1260000"/>
              <a:ext cx="8316000" cy="124611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一罐氧气用掉部分后,罐内氧气的质量变小,体积不变,根据</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0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可知,密度变小,A选项错;一</a:t>
              </a:r>
              <a:endParaRPr lang="zh-CN" altLang="en-US"/>
            </a:p>
            <a:p>
              <a:pPr marL="0" indent="0" eaLnBrk="0" latinLnBrk="1" hangingPunct="0">
                <a:lnSpc>
                  <a:spcPct val="100000"/>
                </a:lnSpc>
                <a:spcBef>
                  <a:spcPts val="365"/>
                </a:spcBef>
                <a:buNone/>
              </a:pPr>
              <a:r>
                <a:rPr lang="zh-CN" altLang="en-US" sz="1415" kern="0" smtClean="0">
                  <a:solidFill>
                    <a:srgbClr val="000000"/>
                  </a:solidFill>
                  <a:latin typeface="Times New Roman" panose="02020603050405020304" pitchFamily="65" charset="-122"/>
                  <a:ea typeface="宋体" panose="02010600030101010101" pitchFamily="2" charset="-122"/>
                </a:rPr>
                <a:t>只气球受热膨胀后,球内气体的质量不变,体积变大,密度变小,B选项错;一支粉笔用掉部分后,它的质量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和体积都变小,密度是粉笔的一种性质,故粉笔密度不变,C选项错;一块冰熔化成水后,它的体积变小,质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量不变,根据</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0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可知,密度变大,D选项正确。故选D。</a:t>
              </a:r>
              <a:endParaRPr lang="zh-CN" altLang="en-US"/>
            </a:p>
          </p:txBody>
        </p:sp>
        <p:graphicFrame>
          <p:nvGraphicFramePr>
            <p:cNvPr id="11" name="对象 10"/>
            <p:cNvGraphicFramePr>
              <a:graphicFrameLocks noChangeAspect="1"/>
            </p:cNvGraphicFramePr>
            <p:nvPr/>
          </p:nvGraphicFramePr>
          <p:xfrm>
            <a:off x="6216328" y="1262614"/>
            <a:ext cx="180975" cy="419100"/>
          </p:xfrm>
          <a:graphic>
            <a:graphicData uri="http://schemas.openxmlformats.org/presentationml/2006/ole">
              <mc:AlternateContent xmlns:mc="http://schemas.openxmlformats.org/markup-compatibility/2006">
                <mc:Choice xmlns:v="urn:schemas-microsoft-com:vml" Requires="v">
                  <p:oleObj spid="_x0000_s1042" name="Equation" r:id="rId4" imgW="4876800" imgH="10972800" progId="">
                    <p:embed/>
                  </p:oleObj>
                </mc:Choice>
                <mc:Fallback>
                  <p:oleObj name="Equation" r:id="rId4" imgW="4876800" imgH="10972800" progId="">
                    <p:embed/>
                    <p:pic>
                      <p:nvPicPr>
                        <p:cNvPr id="0" name="OLE substitute image"/>
                        <p:cNvPicPr/>
                        <p:nvPr/>
                      </p:nvPicPr>
                      <p:blipFill>
                        <a:blip r:embed="rId5"/>
                        <a:stretch>
                          <a:fillRect/>
                        </a:stretch>
                      </p:blipFill>
                      <p:spPr>
                        <a:xfrm>
                          <a:off x="6216328" y="1262614"/>
                          <a:ext cx="180975" cy="419100"/>
                        </a:xfrm>
                        <a:prstGeom prst="rect">
                          <a:avLst/>
                        </a:prstGeom>
                        <a:noFill/>
                      </p:spPr>
                    </p:pic>
                  </p:oleObj>
                </mc:Fallback>
              </mc:AlternateContent>
            </a:graphicData>
          </a:graphic>
        </p:graphicFrame>
        <p:graphicFrame>
          <p:nvGraphicFramePr>
            <p:cNvPr id="12" name="对象 11"/>
            <p:cNvGraphicFramePr>
              <a:graphicFrameLocks noChangeAspect="1"/>
            </p:cNvGraphicFramePr>
            <p:nvPr/>
          </p:nvGraphicFramePr>
          <p:xfrm>
            <a:off x="1856337" y="2197673"/>
            <a:ext cx="180975" cy="419100"/>
          </p:xfrm>
          <a:graphic>
            <a:graphicData uri="http://schemas.openxmlformats.org/presentationml/2006/ole">
              <mc:AlternateContent xmlns:mc="http://schemas.openxmlformats.org/markup-compatibility/2006">
                <mc:Choice xmlns:v="urn:schemas-microsoft-com:vml" Requires="v">
                  <p:oleObj spid="_x0000_s1043" name="Equation" r:id="rId6" imgW="4876800" imgH="10972800" progId="">
                    <p:embed/>
                  </p:oleObj>
                </mc:Choice>
                <mc:Fallback>
                  <p:oleObj name="Equation" r:id="rId6" imgW="4876800" imgH="10972800" progId="">
                    <p:embed/>
                    <p:pic>
                      <p:nvPicPr>
                        <p:cNvPr id="0" name="OLE substitute image"/>
                        <p:cNvPicPr/>
                        <p:nvPr/>
                      </p:nvPicPr>
                      <p:blipFill>
                        <a:blip r:embed="rId7"/>
                        <a:stretch>
                          <a:fillRect/>
                        </a:stretch>
                      </p:blipFill>
                      <p:spPr>
                        <a:xfrm>
                          <a:off x="1856337" y="2197673"/>
                          <a:ext cx="180975" cy="419100"/>
                        </a:xfrm>
                        <a:prstGeom prst="rect">
                          <a:avLst/>
                        </a:prstGeom>
                        <a:noFill/>
                      </p:spPr>
                    </p:pic>
                  </p:oleObj>
                </mc:Fallback>
              </mc:AlternateContent>
            </a:graphicData>
          </a:graphic>
        </p:graphicFrame>
      </p:grpSp>
      <p:sp>
        <p:nvSpPr>
          <p:cNvPr id="14" name="TextBox 13"/>
          <p:cNvSpPr txBox="1"/>
          <p:nvPr/>
        </p:nvSpPr>
        <p:spPr>
          <a:xfrm>
            <a:off x="1763688" y="611659"/>
            <a:ext cx="6120680" cy="523220"/>
          </a:xfrm>
          <a:prstGeom prst="rect">
            <a:avLst/>
          </a:prstGeom>
          <a:solidFill>
            <a:srgbClr val="FFFF00"/>
          </a:solidFill>
        </p:spPr>
        <p:txBody>
          <a:bodyPr wrap="square" rtlCol="0">
            <a:spAutoFit/>
          </a:bodyPr>
          <a:lstStyle/>
          <a:p>
            <a:r>
              <a:rPr lang="zh-CN" altLang="en-US" sz="2800" dirty="0" smtClean="0">
                <a:solidFill>
                  <a:srgbClr val="FF0000"/>
                </a:solidFill>
                <a:latin typeface="等线 Light" pitchFamily="2" charset="-122"/>
                <a:ea typeface="等线 Light" pitchFamily="2" charset="-122"/>
              </a:rPr>
              <a:t>中    考    真    题    再    现</a:t>
            </a:r>
            <a:endParaRPr lang="zh-CN" altLang="en-US" sz="2800" dirty="0">
              <a:solidFill>
                <a:srgbClr val="FF0000"/>
              </a:solidFill>
              <a:latin typeface="等线 Light" pitchFamily="2" charset="-122"/>
              <a:ea typeface="等线 Light"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59740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(1)平衡螺母　(2)21.2　(3)1.06</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(4)将小烧杯中的水全部倒入量筒　偏大　小烧杯中的水未</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倒尽,杯壁有残留,所测鲜杏的体积会偏小,所测鲜杏的质量一定,由密度公式</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0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,可知杏的密度偏大</a:t>
            </a:r>
            <a:endParaRPr lang="zh-CN" altLang="en-US"/>
          </a:p>
        </p:txBody>
      </p:sp>
      <p:graphicFrame>
        <p:nvGraphicFramePr>
          <p:cNvPr id="4" name="对象 3"/>
          <p:cNvGraphicFramePr>
            <a:graphicFrameLocks noChangeAspect="1"/>
          </p:cNvGraphicFramePr>
          <p:nvPr/>
        </p:nvGraphicFramePr>
        <p:xfrm>
          <a:off x="6671337" y="1500214"/>
          <a:ext cx="180975" cy="419100"/>
        </p:xfrm>
        <a:graphic>
          <a:graphicData uri="http://schemas.openxmlformats.org/presentationml/2006/ole">
            <mc:AlternateContent xmlns:mc="http://schemas.openxmlformats.org/markup-compatibility/2006">
              <mc:Choice xmlns:v="urn:schemas-microsoft-com:vml" Requires="v">
                <p:oleObj spid="_x0000_s8196" name="Equation" r:id="rId4" imgW="4876800" imgH="10972800" progId="">
                  <p:embed/>
                </p:oleObj>
              </mc:Choice>
              <mc:Fallback>
                <p:oleObj name="Equation" r:id="rId4" imgW="4876800" imgH="10972800" progId="">
                  <p:embed/>
                  <p:pic>
                    <p:nvPicPr>
                      <p:cNvPr id="0" name="OLE substitute image"/>
                      <p:cNvPicPr/>
                      <p:nvPr/>
                    </p:nvPicPr>
                    <p:blipFill>
                      <a:blip r:embed="rId5"/>
                      <a:stretch>
                        <a:fillRect/>
                      </a:stretch>
                    </p:blipFill>
                    <p:spPr>
                      <a:xfrm>
                        <a:off x="6671337" y="1500214"/>
                        <a:ext cx="180975" cy="419100"/>
                      </a:xfrm>
                      <a:prstGeom prst="rect">
                        <a:avLst/>
                      </a:prstGeom>
                      <a:noFill/>
                    </p:spPr>
                  </p:pic>
                </p:oleObj>
              </mc:Fallback>
            </mc:AlternateContent>
          </a:graphicData>
        </a:graphic>
      </p:graphicFrame>
      <p:grpSp>
        <p:nvGrpSpPr>
          <p:cNvPr id="5" name="组合 4"/>
          <p:cNvGrpSpPr/>
          <p:nvPr/>
        </p:nvGrpSpPr>
        <p:grpSpPr>
          <a:xfrm>
            <a:off x="720000" y="2198685"/>
            <a:ext cx="8316000" cy="1341393"/>
            <a:chOff x="720000" y="1260000"/>
            <a:chExt cx="8316000" cy="1341393"/>
          </a:xfrm>
        </p:grpSpPr>
        <p:sp>
          <p:nvSpPr>
            <p:cNvPr id="6" name="TextBox 2"/>
            <p:cNvSpPr txBox="1"/>
            <p:nvPr/>
          </p:nvSpPr>
          <p:spPr>
            <a:xfrm>
              <a:off x="720000" y="1260000"/>
              <a:ext cx="8316000" cy="134139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(1)测量前应调节平衡螺母,使横梁平衡。</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(2)物体质量等于砝码质量加游码示数。</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(3)杏的体积</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=40 mL-20 mL=20 mL=20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杏</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0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35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=1.06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=1.06</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410"/>
                </a:spcBef>
                <a:buNone/>
              </a:pPr>
              <a:r>
                <a:rPr lang="zh-CN" altLang="en-US" sz="1415" kern="0" smtClean="0">
                  <a:solidFill>
                    <a:srgbClr val="000000"/>
                  </a:solidFill>
                  <a:latin typeface="Times New Roman" panose="02020603050405020304" pitchFamily="65" charset="-122"/>
                  <a:ea typeface="宋体" panose="02010600030101010101" pitchFamily="2" charset="-122"/>
                </a:rPr>
                <a:t>(4)略</a:t>
              </a:r>
              <a:endParaRPr lang="zh-CN" altLang="en-US"/>
            </a:p>
          </p:txBody>
        </p:sp>
        <p:graphicFrame>
          <p:nvGraphicFramePr>
            <p:cNvPr id="7" name="对象 6"/>
            <p:cNvGraphicFramePr>
              <a:graphicFrameLocks noChangeAspect="1"/>
            </p:cNvGraphicFramePr>
            <p:nvPr/>
          </p:nvGraphicFramePr>
          <p:xfrm>
            <a:off x="1001337" y="1984371"/>
            <a:ext cx="180975" cy="419100"/>
          </p:xfrm>
          <a:graphic>
            <a:graphicData uri="http://schemas.openxmlformats.org/presentationml/2006/ole">
              <mc:AlternateContent xmlns:mc="http://schemas.openxmlformats.org/markup-compatibility/2006">
                <mc:Choice xmlns:v="urn:schemas-microsoft-com:vml" Requires="v">
                  <p:oleObj spid="_x0000_s8197" name="Equation" r:id="rId6" imgW="4876800" imgH="10972800" progId="">
                    <p:embed/>
                  </p:oleObj>
                </mc:Choice>
                <mc:Fallback>
                  <p:oleObj name="Equation" r:id="rId6" imgW="4876800" imgH="10972800" progId="">
                    <p:embed/>
                    <p:pic>
                      <p:nvPicPr>
                        <p:cNvPr id="0" name="OLE substitute image"/>
                        <p:cNvPicPr/>
                        <p:nvPr/>
                      </p:nvPicPr>
                      <p:blipFill>
                        <a:blip r:embed="rId7"/>
                        <a:stretch>
                          <a:fillRect/>
                        </a:stretch>
                      </p:blipFill>
                      <p:spPr>
                        <a:xfrm>
                          <a:off x="1001337" y="1984371"/>
                          <a:ext cx="180975" cy="419100"/>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1283826" y="1984371"/>
            <a:ext cx="485774" cy="419099"/>
          </p:xfrm>
          <a:graphic>
            <a:graphicData uri="http://schemas.openxmlformats.org/presentationml/2006/ole">
              <mc:AlternateContent xmlns:mc="http://schemas.openxmlformats.org/markup-compatibility/2006">
                <mc:Choice xmlns:v="urn:schemas-microsoft-com:vml" Requires="v">
                  <p:oleObj spid="_x0000_s8198" name="Equation" r:id="rId8" imgW="12801600" imgH="10972800" progId="">
                    <p:embed/>
                  </p:oleObj>
                </mc:Choice>
                <mc:Fallback>
                  <p:oleObj name="Equation" r:id="rId8" imgW="12801600" imgH="10972800" progId="">
                    <p:embed/>
                    <p:pic>
                      <p:nvPicPr>
                        <p:cNvPr id="0" name="OLE substitute image"/>
                        <p:cNvPicPr/>
                        <p:nvPr/>
                      </p:nvPicPr>
                      <p:blipFill>
                        <a:blip r:embed="rId9"/>
                        <a:stretch>
                          <a:fillRect/>
                        </a:stretch>
                      </p:blipFill>
                      <p:spPr>
                        <a:xfrm>
                          <a:off x="1283826" y="1984371"/>
                          <a:ext cx="485774" cy="419099"/>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质量、密度概念及密度知识的应用</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771978" y="841363"/>
            <a:ext cx="7680960" cy="323165"/>
          </a:xfrm>
          <a:prstGeom prst="rect">
            <a:avLst/>
          </a:prstGeom>
        </p:spPr>
        <p:txBody>
          <a:bodyPr wrap="square">
            <a:spAutoFit/>
          </a:bodyPr>
          <a:lstStyle/>
          <a:p>
            <a:pPr algn="ctr">
              <a:spcBef>
                <a:spcPts val="140"/>
              </a:spcBef>
            </a:pPr>
            <a:r>
              <a:rPr lang="zh-CN" altLang="en-US" sz="1500" smtClean="0">
                <a:latin typeface="微软雅黑" panose="020B0503020204020204" charset="-122"/>
                <a:ea typeface="微软雅黑" panose="020B0503020204020204" charset="-122"/>
                <a:cs typeface="微软雅黑" panose="020B0503020204020204" charset="-122"/>
              </a:rPr>
              <a:t>C组　教师专用题组</a:t>
            </a:r>
          </a:p>
        </p:txBody>
      </p:sp>
      <p:sp>
        <p:nvSpPr>
          <p:cNvPr id="4" name="TextBox 2"/>
          <p:cNvSpPr txBox="1"/>
          <p:nvPr/>
        </p:nvSpPr>
        <p:spPr>
          <a:xfrm>
            <a:off x="720000" y="1688628"/>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(2020天津,9,3分)某同学对预防新冠肺炎措施中使用的一些物品进行了估测,其中最接近实际的是 </a:t>
            </a:r>
            <a:endParaRPr lang="zh-CN" altLang="en-US"/>
          </a:p>
          <a:p>
            <a:pPr marL="0" indent="0" eaLnBrk="0" latinLnBrk="1" hangingPunct="0">
              <a:lnSpc>
                <a:spcPct val="100000"/>
              </a:lnSpc>
              <a:spcBef>
                <a:spcPct val="0"/>
              </a:spcBef>
              <a:buNone/>
            </a:pP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A.“测体温”:一只测温枪所受的重力约为40 N</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B.“勤洗手”:一瓶家用洗手液的质量约为50 kg</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C.“要消毒”:一张消毒湿巾的厚度约为20 mm</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D.“戴口罩”:一只长方形口罩的面积约为180 cm</a:t>
            </a:r>
            <a:r>
              <a:rPr lang="zh-CN" altLang="en-US" sz="1065" kern="0" baseline="59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grpSp>
        <p:nvGrpSpPr>
          <p:cNvPr id="5" name="组合 4"/>
          <p:cNvGrpSpPr/>
          <p:nvPr/>
        </p:nvGrpSpPr>
        <p:grpSpPr>
          <a:xfrm>
            <a:off x="720000" y="3484569"/>
            <a:ext cx="8316000" cy="879536"/>
            <a:chOff x="720000" y="3055941"/>
            <a:chExt cx="8316000" cy="879536"/>
          </a:xfrm>
        </p:grpSpPr>
        <p:sp>
          <p:nvSpPr>
            <p:cNvPr id="6" name="TextBox 5"/>
            <p:cNvSpPr txBox="1"/>
            <p:nvPr/>
          </p:nvSpPr>
          <p:spPr>
            <a:xfrm>
              <a:off x="720000" y="3055941"/>
              <a:ext cx="8316000" cy="87953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估测时取</a:t>
              </a:r>
              <a:r>
                <a:rPr lang="zh-CN" altLang="en-US" sz="1415" i="1" kern="0" smtClean="0">
                  <a:solidFill>
                    <a:srgbClr val="000000"/>
                  </a:solidFill>
                  <a:latin typeface="Times New Roman" panose="02020603050405020304" pitchFamily="65" charset="-122"/>
                  <a:ea typeface="宋体" panose="02010600030101010101" pitchFamily="2" charset="-122"/>
                </a:rPr>
                <a:t>g</a:t>
              </a:r>
              <a:r>
                <a:rPr lang="zh-CN" altLang="en-US" sz="1415" kern="0" smtClean="0">
                  <a:solidFill>
                    <a:srgbClr val="000000"/>
                  </a:solidFill>
                  <a:latin typeface="Times New Roman" panose="02020603050405020304" pitchFamily="65" charset="-122"/>
                  <a:ea typeface="宋体" panose="02010600030101010101" pitchFamily="2" charset="-122"/>
                </a:rPr>
                <a:t>=10 N/kg,若一只测温枪所受的重力约为40 N,则其质量约为</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50" kern="0" spc="-1123"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50" kern="0" spc="2326"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=4 kg,</a:t>
              </a:r>
              <a:endParaRPr lang="zh-CN" altLang="en-US"/>
            </a:p>
            <a:p>
              <a:pPr marL="0" indent="0" eaLnBrk="0" latinLnBrk="1" hangingPunct="0">
                <a:lnSpc>
                  <a:spcPct val="100000"/>
                </a:lnSpc>
                <a:spcBef>
                  <a:spcPts val="395"/>
                </a:spcBef>
                <a:buNone/>
              </a:pPr>
              <a:r>
                <a:rPr lang="zh-CN" altLang="en-US" sz="1415" kern="0" smtClean="0">
                  <a:solidFill>
                    <a:srgbClr val="000000"/>
                  </a:solidFill>
                  <a:latin typeface="Times New Roman" panose="02020603050405020304" pitchFamily="65" charset="-122"/>
                  <a:ea typeface="宋体" panose="02010600030101010101" pitchFamily="2" charset="-122"/>
                </a:rPr>
                <a:t>与实际不符,故A选项错误;一瓶洗手液的质量约为500 g,故B选项错误;一张湿巾的厚度约为1 mm,故C选</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项错误;一只长方形口罩的面积约为20 cm</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 cm=200 cm</a:t>
              </a:r>
              <a:r>
                <a:rPr lang="zh-CN" altLang="en-US" sz="1065" kern="0" baseline="59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,180 cm</a:t>
              </a:r>
              <a:r>
                <a:rPr lang="zh-CN" altLang="en-US" sz="1065" kern="0" baseline="59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最接近实际,故D选项正确。</a:t>
              </a:r>
              <a:endParaRPr lang="zh-CN" altLang="en-US"/>
            </a:p>
          </p:txBody>
        </p:sp>
        <p:graphicFrame>
          <p:nvGraphicFramePr>
            <p:cNvPr id="7" name="对象 6"/>
            <p:cNvGraphicFramePr>
              <a:graphicFrameLocks noChangeAspect="1"/>
            </p:cNvGraphicFramePr>
            <p:nvPr/>
          </p:nvGraphicFramePr>
          <p:xfrm>
            <a:off x="7156216" y="3070074"/>
            <a:ext cx="180975" cy="438150"/>
          </p:xfrm>
          <a:graphic>
            <a:graphicData uri="http://schemas.openxmlformats.org/presentationml/2006/ole">
              <mc:AlternateContent xmlns:mc="http://schemas.openxmlformats.org/markup-compatibility/2006">
                <mc:Choice xmlns:v="urn:schemas-microsoft-com:vml" Requires="v">
                  <p:oleObj spid="_x0000_s9219" name="Equation" r:id="rId4" imgW="4876800" imgH="11582400" progId="">
                    <p:embed/>
                  </p:oleObj>
                </mc:Choice>
                <mc:Fallback>
                  <p:oleObj name="Equation" r:id="rId4" imgW="4876800" imgH="11582400" progId="">
                    <p:embed/>
                    <p:pic>
                      <p:nvPicPr>
                        <p:cNvPr id="0" name="OLE substitute image"/>
                        <p:cNvPicPr/>
                        <p:nvPr/>
                      </p:nvPicPr>
                      <p:blipFill>
                        <a:blip r:embed="rId5"/>
                        <a:stretch>
                          <a:fillRect/>
                        </a:stretch>
                      </p:blipFill>
                      <p:spPr>
                        <a:xfrm>
                          <a:off x="7156216" y="3070074"/>
                          <a:ext cx="180975" cy="438150"/>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7438705" y="3070074"/>
            <a:ext cx="619124" cy="438149"/>
          </p:xfrm>
          <a:graphic>
            <a:graphicData uri="http://schemas.openxmlformats.org/presentationml/2006/ole">
              <mc:AlternateContent xmlns:mc="http://schemas.openxmlformats.org/markup-compatibility/2006">
                <mc:Choice xmlns:v="urn:schemas-microsoft-com:vml" Requires="v">
                  <p:oleObj spid="_x0000_s9220" name="Equation" r:id="rId6" imgW="16459200" imgH="11582400" progId="">
                    <p:embed/>
                  </p:oleObj>
                </mc:Choice>
                <mc:Fallback>
                  <p:oleObj name="Equation" r:id="rId6" imgW="16459200" imgH="11582400" progId="">
                    <p:embed/>
                    <p:pic>
                      <p:nvPicPr>
                        <p:cNvPr id="0" name="OLE substitute image"/>
                        <p:cNvPicPr/>
                        <p:nvPr/>
                      </p:nvPicPr>
                      <p:blipFill>
                        <a:blip r:embed="rId7"/>
                        <a:stretch>
                          <a:fillRect/>
                        </a:stretch>
                      </p:blipFill>
                      <p:spPr>
                        <a:xfrm>
                          <a:off x="7438705" y="3070074"/>
                          <a:ext cx="619124" cy="438149"/>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3408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(2018云南昆明,4,3分)为了来昆明过冬的红嘴鸥不饿着,每年都要用鸥粮喂它们。以前的鸥粮投入水</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中后,一部分由于海鸥不能及时吃到而迅速沉入水里,既浪费粮食又污染了水体。2017年,厂家对鸥粮进</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行了“膨化”处理,使其投入水中后能够漂在水面上较长时间,海鸥几乎能吃完它。膨化后的鸥粮能够</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漂在水面上是因为它的 (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A.质量变大　    B.体积变小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C.密度变大　    D.密度变小</a:t>
            </a:r>
            <a:endParaRPr lang="zh-CN" altLang="en-US"/>
          </a:p>
        </p:txBody>
      </p:sp>
      <p:sp>
        <p:nvSpPr>
          <p:cNvPr id="3" name="TextBox 2"/>
          <p:cNvSpPr txBox="1"/>
          <p:nvPr/>
        </p:nvSpPr>
        <p:spPr>
          <a:xfrm>
            <a:off x="720000" y="291306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鸥粮“膨化”后,其质量不变,体积变大,故密度变小,小于水的密度,故可以漂浮于水面,故</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选D。</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9793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(2018福建A,13,2分)很多同学知道自己的身高和体重,却不知道自己的体积。某同学身高170 cm,体重</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60 kg,他的体积约为(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A.0.006 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B.0.06 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C.0.6 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D.6 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grpSp>
        <p:nvGrpSpPr>
          <p:cNvPr id="3" name="组合 2"/>
          <p:cNvGrpSpPr/>
          <p:nvPr/>
        </p:nvGrpSpPr>
        <p:grpSpPr>
          <a:xfrm>
            <a:off x="720000" y="2341561"/>
            <a:ext cx="8316000" cy="909430"/>
            <a:chOff x="720000" y="1260000"/>
            <a:chExt cx="8316000" cy="909430"/>
          </a:xfrm>
        </p:grpSpPr>
        <p:sp>
          <p:nvSpPr>
            <p:cNvPr id="4" name="TextBox 2"/>
            <p:cNvSpPr txBox="1"/>
            <p:nvPr/>
          </p:nvSpPr>
          <p:spPr>
            <a:xfrm>
              <a:off x="720000" y="1260000"/>
              <a:ext cx="8316000" cy="81470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本题重在考查密度公式的应用,是对人体体积的估测。由密度公式</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35" kern="0" spc="-1012"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得</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50" kern="0" spc="-1123"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,已知</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=60kg,</a:t>
              </a: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人体的密度与水的密度相当,</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人</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630" kern="0" spc="-532"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20" kern="0" spc="5802"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 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,选B。</a:t>
              </a:r>
              <a:endParaRPr lang="zh-CN" altLang="en-US"/>
            </a:p>
          </p:txBody>
        </p:sp>
        <p:graphicFrame>
          <p:nvGraphicFramePr>
            <p:cNvPr id="5" name="对象 4"/>
            <p:cNvGraphicFramePr>
              <a:graphicFrameLocks noChangeAspect="1"/>
            </p:cNvGraphicFramePr>
            <p:nvPr/>
          </p:nvGraphicFramePr>
          <p:xfrm>
            <a:off x="6836396" y="1273835"/>
            <a:ext cx="180975" cy="419100"/>
          </p:xfrm>
          <a:graphic>
            <a:graphicData uri="http://schemas.openxmlformats.org/presentationml/2006/ole">
              <mc:AlternateContent xmlns:mc="http://schemas.openxmlformats.org/markup-compatibility/2006">
                <mc:Choice xmlns:v="urn:schemas-microsoft-com:vml" Requires="v">
                  <p:oleObj spid="_x0000_s10245" name="Equation" r:id="rId4" imgW="4876800" imgH="10972800" progId="">
                    <p:embed/>
                  </p:oleObj>
                </mc:Choice>
                <mc:Fallback>
                  <p:oleObj name="Equation" r:id="rId4" imgW="4876800" imgH="10972800" progId="">
                    <p:embed/>
                    <p:pic>
                      <p:nvPicPr>
                        <p:cNvPr id="0" name="OLE substitute image"/>
                        <p:cNvPicPr/>
                        <p:nvPr/>
                      </p:nvPicPr>
                      <p:blipFill>
                        <a:blip r:embed="rId5"/>
                        <a:stretch>
                          <a:fillRect/>
                        </a:stretch>
                      </p:blipFill>
                      <p:spPr>
                        <a:xfrm>
                          <a:off x="6836396" y="1273835"/>
                          <a:ext cx="180975" cy="419100"/>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7413276" y="1274133"/>
            <a:ext cx="180975" cy="438150"/>
          </p:xfrm>
          <a:graphic>
            <a:graphicData uri="http://schemas.openxmlformats.org/presentationml/2006/ole">
              <mc:AlternateContent xmlns:mc="http://schemas.openxmlformats.org/markup-compatibility/2006">
                <mc:Choice xmlns:v="urn:schemas-microsoft-com:vml" Requires="v">
                  <p:oleObj spid="_x0000_s10246" name="Equation" r:id="rId6" imgW="4876800" imgH="11582400" progId="">
                    <p:embed/>
                  </p:oleObj>
                </mc:Choice>
                <mc:Fallback>
                  <p:oleObj name="Equation" r:id="rId6" imgW="4876800" imgH="11582400" progId="">
                    <p:embed/>
                    <p:pic>
                      <p:nvPicPr>
                        <p:cNvPr id="0" name="OLE substitute image"/>
                        <p:cNvPicPr/>
                        <p:nvPr/>
                      </p:nvPicPr>
                      <p:blipFill>
                        <a:blip r:embed="rId7"/>
                        <a:stretch>
                          <a:fillRect/>
                        </a:stretch>
                      </p:blipFill>
                      <p:spPr>
                        <a:xfrm>
                          <a:off x="7413276" y="1274133"/>
                          <a:ext cx="180975" cy="43815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4557137" y="1712231"/>
            <a:ext cx="266699" cy="457199"/>
          </p:xfrm>
          <a:graphic>
            <a:graphicData uri="http://schemas.openxmlformats.org/presentationml/2006/ole">
              <mc:AlternateContent xmlns:mc="http://schemas.openxmlformats.org/markup-compatibility/2006">
                <mc:Choice xmlns:v="urn:schemas-microsoft-com:vml" Requires="v">
                  <p:oleObj spid="_x0000_s10247" name="Equation" r:id="rId8" imgW="7010400" imgH="12192000" progId="">
                    <p:embed/>
                  </p:oleObj>
                </mc:Choice>
                <mc:Fallback>
                  <p:oleObj name="Equation" r:id="rId8" imgW="7010400" imgH="12192000" progId="">
                    <p:embed/>
                    <p:pic>
                      <p:nvPicPr>
                        <p:cNvPr id="0" name="OLE substitute image"/>
                        <p:cNvPicPr/>
                        <p:nvPr/>
                      </p:nvPicPr>
                      <p:blipFill>
                        <a:blip r:embed="rId9"/>
                        <a:stretch>
                          <a:fillRect/>
                        </a:stretch>
                      </p:blipFill>
                      <p:spPr>
                        <a:xfrm>
                          <a:off x="4557137" y="1712231"/>
                          <a:ext cx="266699" cy="45719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5007266" y="1692437"/>
            <a:ext cx="1057275" cy="438150"/>
          </p:xfrm>
          <a:graphic>
            <a:graphicData uri="http://schemas.openxmlformats.org/presentationml/2006/ole">
              <mc:AlternateContent xmlns:mc="http://schemas.openxmlformats.org/markup-compatibility/2006">
                <mc:Choice xmlns:v="urn:schemas-microsoft-com:vml" Requires="v">
                  <p:oleObj spid="_x0000_s10248" name="Equation" r:id="rId10" imgW="28041600" imgH="11582400" progId="">
                    <p:embed/>
                  </p:oleObj>
                </mc:Choice>
                <mc:Fallback>
                  <p:oleObj name="Equation" r:id="rId10" imgW="28041600" imgH="11582400" progId="">
                    <p:embed/>
                    <p:pic>
                      <p:nvPicPr>
                        <p:cNvPr id="0" name="OLE substitute image"/>
                        <p:cNvPicPr/>
                        <p:nvPr/>
                      </p:nvPicPr>
                      <p:blipFill>
                        <a:blip r:embed="rId11"/>
                        <a:stretch>
                          <a:fillRect/>
                        </a:stretch>
                      </p:blipFill>
                      <p:spPr>
                        <a:xfrm>
                          <a:off x="5007266" y="1692437"/>
                          <a:ext cx="1057275" cy="438150"/>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66704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(2017湖北武汉,13,3分)空气的成分按体积计算,氮气约占78%,氧气约占21%。根据下表中一些气体密</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度估算你所在教室里空气的质量,合理的是 (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一些气体的密度(0 ℃,标准大气压)</a:t>
            </a:r>
            <a:endParaRPr lang="zh-CN" altLang="en-US"/>
          </a:p>
        </p:txBody>
      </p:sp>
      <p:graphicFrame>
        <p:nvGraphicFramePr>
          <p:cNvPr id="3" name="表格 2"/>
          <p:cNvGraphicFramePr>
            <a:graphicFrameLocks noGrp="1"/>
          </p:cNvGraphicFramePr>
          <p:nvPr/>
        </p:nvGraphicFramePr>
        <p:xfrm>
          <a:off x="720000" y="1592156"/>
          <a:ext cx="7740000" cy="829818"/>
        </p:xfrm>
        <a:graphic>
          <a:graphicData uri="http://schemas.openxmlformats.org/drawingml/2006/table">
            <a:tbl>
              <a:tblPr/>
              <a:tblGrid>
                <a:gridCol w="1548000"/>
                <a:gridCol w="1548000"/>
                <a:gridCol w="1548000"/>
                <a:gridCol w="1548000"/>
                <a:gridCol w="1548000"/>
              </a:tblGrid>
              <a:tr h="224305">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物质</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氮气</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氧气</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二氧化碳</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氢气</a:t>
                      </a:r>
                    </a:p>
                  </a:txBody>
                  <a:tcPr marL="45720" marR="45720"/>
                </a:tc>
              </a:tr>
              <a:tr h="135597">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密度/(kg·m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1.25</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1.43</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1.98</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0.09</a:t>
                      </a:r>
                    </a:p>
                  </a:txBody>
                  <a:tcPr marL="45720" marR="45720"/>
                </a:tc>
              </a:tr>
            </a:tbl>
          </a:graphicData>
        </a:graphic>
      </p:graphicFrame>
      <p:sp>
        <p:nvSpPr>
          <p:cNvPr id="4" name="TextBox 2"/>
          <p:cNvSpPr txBox="1"/>
          <p:nvPr/>
        </p:nvSpPr>
        <p:spPr>
          <a:xfrm>
            <a:off x="720000" y="2637304"/>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A.20 kg　　</a:t>
            </a:r>
            <a:r>
              <a:rPr lang="en-US" altLang="zh-CN" sz="1415"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B.200 kg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C.1 000 kg　　</a:t>
            </a:r>
            <a:r>
              <a:rPr lang="en-US" altLang="zh-CN" sz="1415"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D.2.0</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 kg</a:t>
            </a:r>
            <a:endParaRPr lang="zh-CN" altLang="en-US"/>
          </a:p>
        </p:txBody>
      </p:sp>
      <p:grpSp>
        <p:nvGrpSpPr>
          <p:cNvPr id="5" name="组合 4"/>
          <p:cNvGrpSpPr/>
          <p:nvPr/>
        </p:nvGrpSpPr>
        <p:grpSpPr>
          <a:xfrm>
            <a:off x="720000" y="3256842"/>
            <a:ext cx="8316000" cy="1585049"/>
            <a:chOff x="720000" y="1260000"/>
            <a:chExt cx="8316000" cy="1585049"/>
          </a:xfrm>
        </p:grpSpPr>
        <p:sp>
          <p:nvSpPr>
            <p:cNvPr id="6" name="TextBox 2"/>
            <p:cNvSpPr txBox="1"/>
            <p:nvPr/>
          </p:nvSpPr>
          <p:spPr>
            <a:xfrm>
              <a:off x="720000" y="1260000"/>
              <a:ext cx="8316000" cy="158504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教室的长、宽、高大约分别为10 m、6 m、3.5 m,</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所以教室的容积为</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=10 m</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6 m</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3.5 m=210 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根据空气中氮气和氧气的体积百分比,可知空气的密度约为:</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50" kern="0" spc="20851"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黑体" panose="02010609060101010101" pitchFamily="49" charset="-122"/>
                  <a:ea typeface="宋体" panose="02010600030101010101" pitchFamily="2" charset="-122"/>
                </a:rPr>
                <a:t>≈</a:t>
              </a:r>
              <a:r>
                <a:rPr lang="zh-CN" altLang="en-US" sz="1415" kern="0" smtClean="0">
                  <a:solidFill>
                    <a:srgbClr val="000000"/>
                  </a:solidFill>
                  <a:latin typeface="Times New Roman" panose="02020603050405020304" pitchFamily="65" charset="-122"/>
                  <a:ea typeface="宋体" panose="02010600030101010101" pitchFamily="2" charset="-122"/>
                </a:rPr>
                <a:t>1.28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440"/>
                </a:spcBef>
                <a:buNone/>
              </a:pPr>
              <a:r>
                <a:rPr lang="zh-CN" altLang="en-US" sz="1415" kern="0" smtClean="0">
                  <a:solidFill>
                    <a:srgbClr val="000000"/>
                  </a:solidFill>
                  <a:latin typeface="Times New Roman" panose="02020603050405020304" pitchFamily="65" charset="-122"/>
                  <a:ea typeface="宋体" panose="02010600030101010101" pitchFamily="2" charset="-122"/>
                </a:rPr>
                <a:t>教室内空气的质量约为</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ρV</a:t>
              </a:r>
              <a:r>
                <a:rPr lang="zh-CN" altLang="en-US" sz="1415" kern="0" smtClean="0">
                  <a:solidFill>
                    <a:srgbClr val="000000"/>
                  </a:solidFill>
                  <a:latin typeface="Times New Roman" panose="02020603050405020304" pitchFamily="65" charset="-122"/>
                  <a:ea typeface="宋体" panose="02010600030101010101" pitchFamily="2" charset="-122"/>
                </a:rPr>
                <a:t>=1.28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210 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=268.8 kg,</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故选B。</a:t>
              </a:r>
              <a:endParaRPr lang="zh-CN" altLang="en-US"/>
            </a:p>
          </p:txBody>
        </p:sp>
        <p:graphicFrame>
          <p:nvGraphicFramePr>
            <p:cNvPr id="7" name="对象 6"/>
            <p:cNvGraphicFramePr>
              <a:graphicFrameLocks noChangeAspect="1"/>
            </p:cNvGraphicFramePr>
            <p:nvPr/>
          </p:nvGraphicFramePr>
          <p:xfrm>
            <a:off x="911337" y="2022106"/>
            <a:ext cx="2971799" cy="438150"/>
          </p:xfrm>
          <a:graphic>
            <a:graphicData uri="http://schemas.openxmlformats.org/presentationml/2006/ole">
              <mc:AlternateContent xmlns:mc="http://schemas.openxmlformats.org/markup-compatibility/2006">
                <mc:Choice xmlns:v="urn:schemas-microsoft-com:vml" Requires="v">
                  <p:oleObj spid="_x0000_s11266" name="Equation" r:id="rId4" imgW="78638400" imgH="11582400" progId="">
                    <p:embed/>
                  </p:oleObj>
                </mc:Choice>
                <mc:Fallback>
                  <p:oleObj name="Equation" r:id="rId4" imgW="78638400" imgH="11582400" progId="">
                    <p:embed/>
                    <p:pic>
                      <p:nvPicPr>
                        <p:cNvPr id="0" name="OLE substitute image"/>
                        <p:cNvPicPr/>
                        <p:nvPr/>
                      </p:nvPicPr>
                      <p:blipFill>
                        <a:blip r:embed="rId5"/>
                        <a:stretch>
                          <a:fillRect/>
                        </a:stretch>
                      </p:blipFill>
                      <p:spPr>
                        <a:xfrm>
                          <a:off x="911337" y="2022106"/>
                          <a:ext cx="2971799" cy="438150"/>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133408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5.(2017内蒙古呼和浩特,18,4分)王慧同学利用所学知识,测量一件用合金制成的实心构件中铝所占比</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例。她首先用天平测出构件质量为374 g,用量杯测出构件的体积是100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。已知合金由铝与钢两种材</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料合成,且铝的密度为2.7</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、钢的密度为7.9</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。如果构件的体积等于原来两种金属体</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积之和。求:</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(1)这种合金的平均密度;</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(2)这种合金中铝的质量占总质量的百分比。</a:t>
            </a:r>
            <a:endParaRPr lang="zh-CN" altLang="en-US"/>
          </a:p>
        </p:txBody>
      </p:sp>
      <p:sp>
        <p:nvSpPr>
          <p:cNvPr id="3" name="TextBox 2"/>
          <p:cNvSpPr txBox="1"/>
          <p:nvPr/>
        </p:nvSpPr>
        <p:spPr>
          <a:xfrm>
            <a:off x="720000" y="210973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(1)3.74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(2)57.8%</a:t>
            </a:r>
            <a:endParaRPr lang="zh-CN" altLang="en-US"/>
          </a:p>
        </p:txBody>
      </p:sp>
      <p:grpSp>
        <p:nvGrpSpPr>
          <p:cNvPr id="4" name="组合 3"/>
          <p:cNvGrpSpPr/>
          <p:nvPr/>
        </p:nvGrpSpPr>
        <p:grpSpPr>
          <a:xfrm>
            <a:off x="720000" y="2405482"/>
            <a:ext cx="8316000" cy="2196231"/>
            <a:chOff x="720000" y="1260000"/>
            <a:chExt cx="8316000" cy="2196231"/>
          </a:xfrm>
        </p:grpSpPr>
        <p:sp>
          <p:nvSpPr>
            <p:cNvPr id="5" name="TextBox 2"/>
            <p:cNvSpPr txBox="1"/>
            <p:nvPr/>
          </p:nvSpPr>
          <p:spPr>
            <a:xfrm>
              <a:off x="720000" y="1260000"/>
              <a:ext cx="8316000" cy="20110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0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88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=3.74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endParaRPr lang="zh-CN" altLang="en-US"/>
            </a:p>
            <a:p>
              <a:pPr marL="0" indent="0" eaLnBrk="0" latinLnBrk="1" hangingPunct="0">
                <a:lnSpc>
                  <a:spcPct val="100000"/>
                </a:lnSpc>
                <a:spcBef>
                  <a:spcPts val="510"/>
                </a:spcBef>
                <a:buNone/>
              </a:pPr>
              <a:r>
                <a:rPr lang="zh-CN" altLang="en-US" sz="1415" kern="0" smtClean="0">
                  <a:solidFill>
                    <a:srgbClr val="000000"/>
                  </a:solidFill>
                  <a:latin typeface="Times New Roman" panose="02020603050405020304" pitchFamily="65" charset="-122"/>
                  <a:ea typeface="宋体" panose="02010600030101010101" pitchFamily="2" charset="-122"/>
                </a:rPr>
                <a:t>(2)</a:t>
              </a:r>
              <a:r>
                <a:rPr lang="zh-CN" altLang="en-US" sz="2715" kern="0" spc="-46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715" kern="0" spc="163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endParaRPr lang="zh-CN" altLang="en-US"/>
            </a:p>
            <a:p>
              <a:pPr marL="0" indent="0" eaLnBrk="0" latinLnBrk="1" hangingPunct="0">
                <a:lnSpc>
                  <a:spcPct val="100000"/>
                </a:lnSpc>
                <a:spcBef>
                  <a:spcPts val="500"/>
                </a:spcBef>
                <a:buNone/>
              </a:pPr>
              <a:r>
                <a:rPr lang="zh-CN" altLang="en-US" sz="2590" kern="0" spc="310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90" kern="0" spc="333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=100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endParaRPr lang="zh-CN" altLang="en-US"/>
            </a:p>
            <a:p>
              <a:pPr marL="0" indent="0" eaLnBrk="0" latinLnBrk="1" hangingPunct="0">
                <a:lnSpc>
                  <a:spcPct val="100000"/>
                </a:lnSpc>
                <a:spcBef>
                  <a:spcPts val="455"/>
                </a:spcBef>
                <a:buNone/>
              </a:pPr>
              <a:r>
                <a:rPr lang="zh-CN" altLang="en-US" sz="1415" kern="0" smtClean="0">
                  <a:solidFill>
                    <a:srgbClr val="000000"/>
                  </a:solidFill>
                  <a:latin typeface="Times New Roman" panose="02020603050405020304" pitchFamily="65" charset="-122"/>
                  <a:ea typeface="宋体" panose="02010600030101010101" pitchFamily="2" charset="-122"/>
                </a:rPr>
                <a:t>解方程得:</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铝</a:t>
              </a:r>
              <a:r>
                <a:rPr lang="zh-CN" altLang="en-US" sz="1415" kern="0" smtClean="0">
                  <a:solidFill>
                    <a:srgbClr val="000000"/>
                  </a:solidFill>
                  <a:latin typeface="Times New Roman" panose="02020603050405020304" pitchFamily="65" charset="-122"/>
                  <a:ea typeface="宋体" panose="02010600030101010101" pitchFamily="2" charset="-122"/>
                </a:rPr>
                <a:t>=216 g</a:t>
              </a:r>
              <a:endParaRPr lang="zh-CN" altLang="en-US"/>
            </a:p>
            <a:p>
              <a:pPr marL="0" indent="0" eaLnBrk="0" latinLnBrk="1" hangingPunct="0">
                <a:lnSpc>
                  <a:spcPct val="100000"/>
                </a:lnSpc>
                <a:spcBef>
                  <a:spcPts val="140"/>
                </a:spcBef>
                <a:buNone/>
              </a:pPr>
              <a:r>
                <a:rPr lang="zh-CN" altLang="en-US" sz="2495" kern="0" spc="-243"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50" kern="0" spc="526"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黑体" panose="02010609060101010101" pitchFamily="49" charset="-122"/>
                  <a:ea typeface="宋体" panose="02010600030101010101" pitchFamily="2" charset="-122"/>
                </a:rPr>
                <a:t>≈</a:t>
              </a:r>
              <a:r>
                <a:rPr lang="zh-CN" altLang="en-US" sz="1415" kern="0" smtClean="0">
                  <a:solidFill>
                    <a:srgbClr val="000000"/>
                  </a:solidFill>
                  <a:latin typeface="Times New Roman" panose="02020603050405020304" pitchFamily="65" charset="-122"/>
                  <a:ea typeface="宋体" panose="02010600030101010101" pitchFamily="2" charset="-122"/>
                </a:rPr>
                <a:t>57.8%</a:t>
              </a:r>
              <a:endParaRPr lang="zh-CN" altLang="en-US"/>
            </a:p>
          </p:txBody>
        </p:sp>
        <p:graphicFrame>
          <p:nvGraphicFramePr>
            <p:cNvPr id="6" name="对象 5"/>
            <p:cNvGraphicFramePr>
              <a:graphicFrameLocks noChangeAspect="1"/>
            </p:cNvGraphicFramePr>
            <p:nvPr/>
          </p:nvGraphicFramePr>
          <p:xfrm>
            <a:off x="1661220" y="1262614"/>
            <a:ext cx="180975" cy="419100"/>
          </p:xfrm>
          <a:graphic>
            <a:graphicData uri="http://schemas.openxmlformats.org/presentationml/2006/ole">
              <mc:AlternateContent xmlns:mc="http://schemas.openxmlformats.org/markup-compatibility/2006">
                <mc:Choice xmlns:v="urn:schemas-microsoft-com:vml" Requires="v">
                  <p:oleObj spid="_x0000_s12297" name="Equation" r:id="rId4" imgW="4876800" imgH="10972800" progId="">
                    <p:embed/>
                  </p:oleObj>
                </mc:Choice>
                <mc:Fallback>
                  <p:oleObj name="Equation" r:id="rId4" imgW="4876800" imgH="10972800" progId="">
                    <p:embed/>
                    <p:pic>
                      <p:nvPicPr>
                        <p:cNvPr id="0" name="OLE substitute image"/>
                        <p:cNvPicPr/>
                        <p:nvPr/>
                      </p:nvPicPr>
                      <p:blipFill>
                        <a:blip r:embed="rId5"/>
                        <a:stretch>
                          <a:fillRect/>
                        </a:stretch>
                      </p:blipFill>
                      <p:spPr>
                        <a:xfrm>
                          <a:off x="1661220" y="1262614"/>
                          <a:ext cx="180975" cy="41910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1943709" y="1262614"/>
            <a:ext cx="552449" cy="419099"/>
          </p:xfrm>
          <a:graphic>
            <a:graphicData uri="http://schemas.openxmlformats.org/presentationml/2006/ole">
              <mc:AlternateContent xmlns:mc="http://schemas.openxmlformats.org/markup-compatibility/2006">
                <mc:Choice xmlns:v="urn:schemas-microsoft-com:vml" Requires="v">
                  <p:oleObj spid="_x0000_s12298" name="Equation" r:id="rId6" imgW="14630400" imgH="10972800" progId="">
                    <p:embed/>
                  </p:oleObj>
                </mc:Choice>
                <mc:Fallback>
                  <p:oleObj name="Equation" r:id="rId6" imgW="14630400" imgH="10972800" progId="">
                    <p:embed/>
                    <p:pic>
                      <p:nvPicPr>
                        <p:cNvPr id="0" name="OLE substitute image"/>
                        <p:cNvPicPr/>
                        <p:nvPr/>
                      </p:nvPicPr>
                      <p:blipFill>
                        <a:blip r:embed="rId7"/>
                        <a:stretch>
                          <a:fillRect/>
                        </a:stretch>
                      </p:blipFill>
                      <p:spPr>
                        <a:xfrm>
                          <a:off x="1943709" y="1262614"/>
                          <a:ext cx="552449" cy="41909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929882" y="1765133"/>
            <a:ext cx="285750" cy="476250"/>
          </p:xfrm>
          <a:graphic>
            <a:graphicData uri="http://schemas.openxmlformats.org/presentationml/2006/ole">
              <mc:AlternateContent xmlns:mc="http://schemas.openxmlformats.org/markup-compatibility/2006">
                <mc:Choice xmlns:v="urn:schemas-microsoft-com:vml" Requires="v">
                  <p:oleObj spid="_x0000_s12299" name="Equation" r:id="rId8" imgW="7620000" imgH="12496800" progId="">
                    <p:embed/>
                  </p:oleObj>
                </mc:Choice>
                <mc:Fallback>
                  <p:oleObj name="Equation" r:id="rId8" imgW="7620000" imgH="12496800" progId="">
                    <p:embed/>
                    <p:pic>
                      <p:nvPicPr>
                        <p:cNvPr id="0" name="OLE substitute image"/>
                        <p:cNvPicPr/>
                        <p:nvPr/>
                      </p:nvPicPr>
                      <p:blipFill>
                        <a:blip r:embed="rId9"/>
                        <a:stretch>
                          <a:fillRect/>
                        </a:stretch>
                      </p:blipFill>
                      <p:spPr>
                        <a:xfrm>
                          <a:off x="929882" y="1765133"/>
                          <a:ext cx="285750" cy="476250"/>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1317146" y="1765133"/>
            <a:ext cx="552449" cy="476249"/>
          </p:xfrm>
          <a:graphic>
            <a:graphicData uri="http://schemas.openxmlformats.org/presentationml/2006/ole">
              <mc:AlternateContent xmlns:mc="http://schemas.openxmlformats.org/markup-compatibility/2006">
                <mc:Choice xmlns:v="urn:schemas-microsoft-com:vml" Requires="v">
                  <p:oleObj spid="_x0000_s12300" name="Equation" r:id="rId10" imgW="14630400" imgH="12496800" progId="">
                    <p:embed/>
                  </p:oleObj>
                </mc:Choice>
                <mc:Fallback>
                  <p:oleObj name="Equation" r:id="rId10" imgW="14630400" imgH="12496800" progId="">
                    <p:embed/>
                    <p:pic>
                      <p:nvPicPr>
                        <p:cNvPr id="0" name="OLE substitute image"/>
                        <p:cNvPicPr/>
                        <p:nvPr/>
                      </p:nvPicPr>
                      <p:blipFill>
                        <a:blip r:embed="rId11"/>
                        <a:stretch>
                          <a:fillRect/>
                        </a:stretch>
                      </p:blipFill>
                      <p:spPr>
                        <a:xfrm>
                          <a:off x="1317146" y="1765133"/>
                          <a:ext cx="552449" cy="476249"/>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720000" y="2198685"/>
            <a:ext cx="723900" cy="447675"/>
          </p:xfrm>
          <a:graphic>
            <a:graphicData uri="http://schemas.openxmlformats.org/presentationml/2006/ole">
              <mc:AlternateContent xmlns:mc="http://schemas.openxmlformats.org/markup-compatibility/2006">
                <mc:Choice xmlns:v="urn:schemas-microsoft-com:vml" Requires="v">
                  <p:oleObj spid="_x0000_s12301" name="Equation" r:id="rId12" imgW="19202400" imgH="11887200" progId="">
                    <p:embed/>
                  </p:oleObj>
                </mc:Choice>
                <mc:Fallback>
                  <p:oleObj name="Equation" r:id="rId12" imgW="19202400" imgH="11887200" progId="">
                    <p:embed/>
                    <p:pic>
                      <p:nvPicPr>
                        <p:cNvPr id="0" name="OLE substitute image"/>
                        <p:cNvPicPr/>
                        <p:nvPr/>
                      </p:nvPicPr>
                      <p:blipFill>
                        <a:blip r:embed="rId13"/>
                        <a:stretch>
                          <a:fillRect/>
                        </a:stretch>
                      </p:blipFill>
                      <p:spPr>
                        <a:xfrm>
                          <a:off x="720000" y="2198685"/>
                          <a:ext cx="723900" cy="447675"/>
                        </a:xfrm>
                        <a:prstGeom prst="rect">
                          <a:avLst/>
                        </a:prstGeom>
                        <a:noFill/>
                      </p:spPr>
                    </p:pic>
                  </p:oleObj>
                </mc:Fallback>
              </mc:AlternateContent>
            </a:graphicData>
          </a:graphic>
        </p:graphicFrame>
        <p:graphicFrame>
          <p:nvGraphicFramePr>
            <p:cNvPr id="11" name="对象 10"/>
            <p:cNvGraphicFramePr>
              <a:graphicFrameLocks noChangeAspect="1"/>
            </p:cNvGraphicFramePr>
            <p:nvPr/>
          </p:nvGraphicFramePr>
          <p:xfrm>
            <a:off x="1545413" y="2198685"/>
            <a:ext cx="752475" cy="447675"/>
          </p:xfrm>
          <a:graphic>
            <a:graphicData uri="http://schemas.openxmlformats.org/presentationml/2006/ole">
              <mc:AlternateContent xmlns:mc="http://schemas.openxmlformats.org/markup-compatibility/2006">
                <mc:Choice xmlns:v="urn:schemas-microsoft-com:vml" Requires="v">
                  <p:oleObj spid="_x0000_s12302" name="Equation" r:id="rId14" imgW="19812000" imgH="11887200" progId="">
                    <p:embed/>
                  </p:oleObj>
                </mc:Choice>
                <mc:Fallback>
                  <p:oleObj name="Equation" r:id="rId14" imgW="19812000" imgH="11887200" progId="">
                    <p:embed/>
                    <p:pic>
                      <p:nvPicPr>
                        <p:cNvPr id="0" name="OLE substitute image"/>
                        <p:cNvPicPr/>
                        <p:nvPr/>
                      </p:nvPicPr>
                      <p:blipFill>
                        <a:blip r:embed="rId15"/>
                        <a:stretch>
                          <a:fillRect/>
                        </a:stretch>
                      </p:blipFill>
                      <p:spPr>
                        <a:xfrm>
                          <a:off x="1545413" y="2198685"/>
                          <a:ext cx="752475" cy="447675"/>
                        </a:xfrm>
                        <a:prstGeom prst="rect">
                          <a:avLst/>
                        </a:prstGeom>
                        <a:noFill/>
                      </p:spPr>
                    </p:pic>
                  </p:oleObj>
                </mc:Fallback>
              </mc:AlternateContent>
            </a:graphicData>
          </a:graphic>
        </p:graphicFrame>
        <p:graphicFrame>
          <p:nvGraphicFramePr>
            <p:cNvPr id="12" name="对象 11"/>
            <p:cNvGraphicFramePr>
              <a:graphicFrameLocks noChangeAspect="1"/>
            </p:cNvGraphicFramePr>
            <p:nvPr/>
          </p:nvGraphicFramePr>
          <p:xfrm>
            <a:off x="720000" y="3008593"/>
            <a:ext cx="285750" cy="428625"/>
          </p:xfrm>
          <a:graphic>
            <a:graphicData uri="http://schemas.openxmlformats.org/presentationml/2006/ole">
              <mc:AlternateContent xmlns:mc="http://schemas.openxmlformats.org/markup-compatibility/2006">
                <mc:Choice xmlns:v="urn:schemas-microsoft-com:vml" Requires="v">
                  <p:oleObj spid="_x0000_s12303" name="Equation" r:id="rId16" imgW="7620000" imgH="11277600" progId="">
                    <p:embed/>
                  </p:oleObj>
                </mc:Choice>
                <mc:Fallback>
                  <p:oleObj name="Equation" r:id="rId16" imgW="7620000" imgH="11277600" progId="">
                    <p:embed/>
                    <p:pic>
                      <p:nvPicPr>
                        <p:cNvPr id="0" name="OLE substitute image"/>
                        <p:cNvPicPr/>
                        <p:nvPr/>
                      </p:nvPicPr>
                      <p:blipFill>
                        <a:blip r:embed="rId17"/>
                        <a:stretch>
                          <a:fillRect/>
                        </a:stretch>
                      </p:blipFill>
                      <p:spPr>
                        <a:xfrm>
                          <a:off x="720000" y="3008593"/>
                          <a:ext cx="285750" cy="428625"/>
                        </a:xfrm>
                        <a:prstGeom prst="rect">
                          <a:avLst/>
                        </a:prstGeom>
                        <a:noFill/>
                      </p:spPr>
                    </p:pic>
                  </p:oleObj>
                </mc:Fallback>
              </mc:AlternateContent>
            </a:graphicData>
          </a:graphic>
        </p:graphicFrame>
        <p:graphicFrame>
          <p:nvGraphicFramePr>
            <p:cNvPr id="13" name="对象 12"/>
            <p:cNvGraphicFramePr>
              <a:graphicFrameLocks noChangeAspect="1"/>
            </p:cNvGraphicFramePr>
            <p:nvPr/>
          </p:nvGraphicFramePr>
          <p:xfrm>
            <a:off x="1107263" y="3018081"/>
            <a:ext cx="390524" cy="438150"/>
          </p:xfrm>
          <a:graphic>
            <a:graphicData uri="http://schemas.openxmlformats.org/presentationml/2006/ole">
              <mc:AlternateContent xmlns:mc="http://schemas.openxmlformats.org/markup-compatibility/2006">
                <mc:Choice xmlns:v="urn:schemas-microsoft-com:vml" Requires="v">
                  <p:oleObj spid="_x0000_s12304" name="Equation" r:id="rId18" imgW="10363200" imgH="11582400" progId="">
                    <p:embed/>
                  </p:oleObj>
                </mc:Choice>
                <mc:Fallback>
                  <p:oleObj name="Equation" r:id="rId18" imgW="10363200" imgH="11582400" progId="">
                    <p:embed/>
                    <p:pic>
                      <p:nvPicPr>
                        <p:cNvPr id="0" name="OLE substitute image"/>
                        <p:cNvPicPr/>
                        <p:nvPr/>
                      </p:nvPicPr>
                      <p:blipFill>
                        <a:blip r:embed="rId19"/>
                        <a:stretch>
                          <a:fillRect/>
                        </a:stretch>
                      </p:blipFill>
                      <p:spPr>
                        <a:xfrm>
                          <a:off x="1107263" y="3018081"/>
                          <a:ext cx="390524" cy="438150"/>
                        </a:xfrm>
                        <a:prstGeom prst="rect">
                          <a:avLst/>
                        </a:prstGeom>
                        <a:noFill/>
                      </p:spPr>
                    </p:pic>
                  </p:oleObj>
                </mc:Fallback>
              </mc:AlternateContent>
            </a:graphicData>
          </a:graphic>
        </p:graphicFrame>
      </p:grpSp>
      <p:sp>
        <p:nvSpPr>
          <p:cNvPr id="14" name="TextBox 2"/>
          <p:cNvSpPr txBox="1"/>
          <p:nvPr/>
        </p:nvSpPr>
        <p:spPr>
          <a:xfrm>
            <a:off x="720000" y="462006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解题关键</a:t>
            </a:r>
            <a:r>
              <a:rPr lang="zh-CN" altLang="en-US" sz="1415" kern="0" smtClean="0">
                <a:solidFill>
                  <a:srgbClr val="000000"/>
                </a:solidFill>
                <a:latin typeface="Times New Roman" panose="02020603050405020304" pitchFamily="65" charset="-122"/>
                <a:ea typeface="宋体" panose="02010600030101010101" pitchFamily="2" charset="-122"/>
              </a:rPr>
              <a:t>　利用总体积等于钢和铝两种金属体积之和列方程,两种金属的体积都用质量与密度的比值</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来表示,即可求得铝的质量。</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72070" y="1090601"/>
            <a:ext cx="8316000" cy="337002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(2020重庆A,17,8分)小张发现外婆家的盐蛋咸淡适中恰到好处,猜想可能和盐水的密度有关,他和小华</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共同测量外婆家用来腌制盐蛋的盐水密度。</a:t>
            </a:r>
            <a:endParaRPr lang="zh-CN" altLang="en-US"/>
          </a:p>
          <a:p>
            <a:pPr marL="0" indent="0" eaLnBrk="0" latinLnBrk="1" hangingPunct="0">
              <a:lnSpc>
                <a:spcPct val="100000"/>
              </a:lnSpc>
              <a:spcBef>
                <a:spcPts val="140"/>
              </a:spcBef>
              <a:buNone/>
            </a:pPr>
            <a:r>
              <a:rPr lang="zh-CN" altLang="en-US" sz="11645" kern="0" spc="26452"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3625"/>
              </a:spcBef>
              <a:buNone/>
            </a:pPr>
            <a:r>
              <a:rPr lang="en-US" altLang="zh-CN" sz="1415"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图1</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(1)将天平放在水平工作台上,游码移到标尺的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刻度处,观察到指针偏向分度盘的左侧(图1甲),</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应将平衡螺母向</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调节,使天平平衡。</a:t>
            </a:r>
            <a:endParaRPr lang="zh-CN" altLang="en-US"/>
          </a:p>
        </p:txBody>
      </p:sp>
      <p:pic>
        <p:nvPicPr>
          <p:cNvPr id="3" name="图片 3" descr="textimage7.jpeg"/>
          <p:cNvPicPr>
            <a:picLocks noChangeAspect="1"/>
          </p:cNvPicPr>
          <p:nvPr/>
        </p:nvPicPr>
        <p:blipFill>
          <a:blip r:embed="rId3"/>
          <a:stretch>
            <a:fillRect/>
          </a:stretch>
        </p:blipFill>
        <p:spPr>
          <a:xfrm>
            <a:off x="1785620" y="1565910"/>
            <a:ext cx="3226435" cy="1676400"/>
          </a:xfrm>
          <a:prstGeom prst="rect">
            <a:avLst/>
          </a:prstGeom>
        </p:spPr>
      </p:pic>
      <p:sp>
        <p:nvSpPr>
          <p:cNvPr id="4" name="TextBox 2"/>
          <p:cNvSpPr txBox="1"/>
          <p:nvPr/>
        </p:nvSpPr>
        <p:spPr>
          <a:xfrm>
            <a:off x="608240" y="681515"/>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质量和密度的测量</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37800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(2)调节天平平衡后,进行以下实验操作:</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①测量空烧杯的质量</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0</a:t>
            </a:r>
            <a:r>
              <a:rPr lang="zh-CN" altLang="en-US" sz="1415" kern="0" smtClean="0">
                <a:solidFill>
                  <a:srgbClr val="000000"/>
                </a:solidFill>
                <a:latin typeface="Times New Roman" panose="02020603050405020304" pitchFamily="65" charset="-122"/>
                <a:ea typeface="宋体" panose="02010600030101010101" pitchFamily="2" charset="-122"/>
              </a:rPr>
              <a:t>,天平平衡时,砝码及游码位置如图1乙,</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0</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g;</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②向烧杯中倒入适量盐水,测出烧杯和盐水的总质量</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为55.0 g;然后将盐水全部倒入量筒(图1丙),读数</a:t>
            </a:r>
            <a:r>
              <a:t/>
            </a:r>
            <a:br/>
            <a:r>
              <a:rPr lang="zh-CN" altLang="en-US" sz="1415" kern="0" smtClean="0">
                <a:solidFill>
                  <a:srgbClr val="000000"/>
                </a:solidFill>
                <a:latin typeface="Times New Roman" panose="02020603050405020304" pitchFamily="65" charset="-122"/>
                <a:ea typeface="宋体" panose="02010600030101010101" pitchFamily="2" charset="-122"/>
              </a:rPr>
              <a:t>时视线与凹液面底部</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,读出体积</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mL;</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③算出盐水的密度</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(3)小华指出:以上测量过程中,烧杯中会残留部分盐水导致测得盐水的密度偏大,于是他与小张利用电子</a:t>
            </a:r>
            <a:r>
              <a:t/>
            </a:r>
            <a:br/>
            <a:r>
              <a:rPr lang="zh-CN" altLang="en-US" sz="1415" kern="0" smtClean="0">
                <a:solidFill>
                  <a:srgbClr val="000000"/>
                </a:solidFill>
                <a:latin typeface="Times New Roman" panose="02020603050405020304" pitchFamily="65" charset="-122"/>
                <a:ea typeface="宋体" panose="02010600030101010101" pitchFamily="2" charset="-122"/>
              </a:rPr>
              <a:t>秤再次测量该盐水密度。</a:t>
            </a:r>
            <a:endParaRPr lang="zh-CN" altLang="en-US"/>
          </a:p>
          <a:p>
            <a:pPr marL="0" indent="0" eaLnBrk="0" latinLnBrk="1" hangingPunct="0">
              <a:lnSpc>
                <a:spcPct val="100000"/>
              </a:lnSpc>
              <a:spcBef>
                <a:spcPts val="140"/>
              </a:spcBef>
              <a:buNone/>
            </a:pPr>
            <a:r>
              <a:rPr lang="zh-CN" altLang="en-US" sz="9520" kern="0" spc="46581"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8.jpeg"/>
          <p:cNvPicPr>
            <a:picLocks noChangeAspect="1"/>
          </p:cNvPicPr>
          <p:nvPr/>
        </p:nvPicPr>
        <p:blipFill>
          <a:blip r:embed="rId3"/>
          <a:stretch>
            <a:fillRect/>
          </a:stretch>
        </p:blipFill>
        <p:spPr>
          <a:xfrm>
            <a:off x="1500166" y="2627313"/>
            <a:ext cx="5429288" cy="1546041"/>
          </a:xfrm>
          <a:prstGeom prst="rect">
            <a:avLst/>
          </a:prstGeom>
        </p:spPr>
      </p:pic>
      <p:sp>
        <p:nvSpPr>
          <p:cNvPr id="4" name="矩形 3"/>
          <p:cNvSpPr/>
          <p:nvPr/>
        </p:nvSpPr>
        <p:spPr>
          <a:xfrm>
            <a:off x="4071934" y="4341825"/>
            <a:ext cx="453970" cy="307777"/>
          </a:xfrm>
          <a:prstGeom prst="rect">
            <a:avLst/>
          </a:prstGeom>
        </p:spPr>
        <p:txBody>
          <a:bodyPr wrap="none">
            <a:spAutoFit/>
          </a:bodyPr>
          <a:lstStyle/>
          <a:p>
            <a:pPr eaLnBrk="0" latinLnBrk="1" hangingPunct="0">
              <a:spcBef>
                <a:spcPts val="2880"/>
              </a:spcBef>
            </a:pPr>
            <a:r>
              <a:rPr lang="zh-CN" altLang="en-US" sz="1400" kern="0" smtClean="0">
                <a:solidFill>
                  <a:srgbClr val="000000"/>
                </a:solidFill>
                <a:latin typeface="Times New Roman" panose="02020603050405020304" pitchFamily="65" charset="-122"/>
                <a:ea typeface="宋体" panose="02010600030101010101" pitchFamily="2" charset="-122"/>
              </a:rPr>
              <a:t>图2</a:t>
            </a:r>
            <a:endParaRPr lang="zh-CN" altLang="en-US" sz="140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7780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进行了以下实验操作:</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①取密度为8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的合金块,用电子秤测得其质量为80.0 g(图2甲);</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②将合金块放入溢水杯中后向溢水杯中注满盐水,测得杯、盐水、合金块的总质量为100.0 g(图2乙);</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③取出合金块,向溢水杯中补满盐水,测得杯和盐水的总质量为31.0 g(图2丙)。</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根据以上数据,计算出盐水的密度</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。若测量后才发现此电子秤的每次测量值均比真实</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值大1 g左右,则以上步骤所测得的盐水密度与真实值相比</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(选填“偏大”“不变”或“偏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小”)。</a:t>
            </a:r>
            <a:endParaRPr lang="zh-CN" altLang="en-US"/>
          </a:p>
        </p:txBody>
      </p:sp>
      <p:sp>
        <p:nvSpPr>
          <p:cNvPr id="3" name="TextBox 2"/>
          <p:cNvSpPr txBox="1"/>
          <p:nvPr/>
        </p:nvSpPr>
        <p:spPr>
          <a:xfrm>
            <a:off x="720000" y="3127379"/>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(1)零(或“0”)　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(2)①32.0　②相平　20　③1.15　(3)1.1　偏大</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720000" y="1260000"/>
            <a:ext cx="8316000" cy="3296139"/>
            <a:chOff x="720000" y="1260000"/>
            <a:chExt cx="8316000" cy="3296139"/>
          </a:xfrm>
        </p:grpSpPr>
        <p:sp>
          <p:nvSpPr>
            <p:cNvPr id="2" name="TextBox 2"/>
            <p:cNvSpPr txBox="1"/>
            <p:nvPr/>
          </p:nvSpPr>
          <p:spPr>
            <a:xfrm>
              <a:off x="720000" y="1260000"/>
              <a:ext cx="8316000" cy="329487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(1)天平放在水平台上,将游码拨到标尺左端的零刻度处,因为指针偏左,故应将平衡螺母向右调</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节,使天平平衡。(2)①由图乙可知,空烧杯的质量</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0</a:t>
              </a:r>
              <a:r>
                <a:rPr lang="zh-CN" altLang="en-US" sz="1415" kern="0" smtClean="0">
                  <a:solidFill>
                    <a:srgbClr val="000000"/>
                  </a:solidFill>
                  <a:latin typeface="Times New Roman" panose="02020603050405020304" pitchFamily="65" charset="-122"/>
                  <a:ea typeface="宋体" panose="02010600030101010101" pitchFamily="2" charset="-122"/>
                </a:rPr>
                <a:t>=20 g+10 g+2.0 g=32.0 g;②盐水倒入量筒,读数时视</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线应与凹液面的底部相平,由图丙可知盐水的体积为</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=20 mL=20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;③烧杯中盐水的质量为</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=55 g-32</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 g=23 g,故盐水的密度</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390" kern="0" spc="-96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390" kern="0" spc="143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=1.15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。(3)合金块的体积</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金</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715" kern="0" spc="-46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00" kern="0" spc="2151"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=10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;图乙中溢水</a:t>
              </a:r>
              <a:endParaRPr lang="zh-CN" altLang="en-US"/>
            </a:p>
            <a:p>
              <a:pPr marL="0" indent="0" eaLnBrk="0" latinLnBrk="1" hangingPunct="0">
                <a:lnSpc>
                  <a:spcPct val="100000"/>
                </a:lnSpc>
                <a:spcBef>
                  <a:spcPts val="455"/>
                </a:spcBef>
                <a:buNone/>
              </a:pPr>
              <a:r>
                <a:rPr lang="zh-CN" altLang="en-US" sz="1415" kern="0" smtClean="0">
                  <a:solidFill>
                    <a:srgbClr val="000000"/>
                  </a:solidFill>
                  <a:latin typeface="Times New Roman" panose="02020603050405020304" pitchFamily="65" charset="-122"/>
                  <a:ea typeface="宋体" panose="02010600030101010101" pitchFamily="2" charset="-122"/>
                </a:rPr>
                <a:t>杯和盐水的总质量</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乙</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乙</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甲</a:t>
              </a:r>
              <a:r>
                <a:rPr lang="zh-CN" altLang="en-US" sz="1415" kern="0" smtClean="0">
                  <a:solidFill>
                    <a:srgbClr val="000000"/>
                  </a:solidFill>
                  <a:latin typeface="Times New Roman" panose="02020603050405020304" pitchFamily="65" charset="-122"/>
                  <a:ea typeface="宋体" panose="02010600030101010101" pitchFamily="2" charset="-122"/>
                </a:rPr>
                <a:t>=100 g-80 g=20 g,由图丙得出与合金块等体积的盐水质量</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盐水</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丙</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乙</a:t>
              </a:r>
              <a:r>
                <a:rPr lang="zh-CN" altLang="en-US" sz="1415" kern="0" smtClean="0">
                  <a:solidFill>
                    <a:srgbClr val="000000"/>
                  </a:solidFill>
                  <a:latin typeface="Times New Roman" panose="02020603050405020304" pitchFamily="65" charset="-122"/>
                  <a:ea typeface="宋体" panose="02010600030101010101" pitchFamily="2" charset="-122"/>
                </a:rPr>
                <a:t>'=31</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 g-20 g=11 g,故盐水的密度</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715" kern="0" spc="28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390" kern="0" spc="136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=1.1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。若测量后发现电子秤每次测量值均比真实值大1 </a:t>
              </a:r>
              <a:endParaRPr lang="zh-CN" altLang="en-US"/>
            </a:p>
            <a:p>
              <a:pPr marL="0" indent="0" eaLnBrk="0" latinLnBrk="1" hangingPunct="0">
                <a:lnSpc>
                  <a:spcPct val="100000"/>
                </a:lnSpc>
                <a:spcBef>
                  <a:spcPts val="455"/>
                </a:spcBef>
                <a:buNone/>
              </a:pPr>
              <a:r>
                <a:rPr lang="zh-CN" altLang="en-US" sz="1415" kern="0" smtClean="0">
                  <a:solidFill>
                    <a:srgbClr val="000000"/>
                  </a:solidFill>
                  <a:latin typeface="Times New Roman" panose="02020603050405020304" pitchFamily="65" charset="-122"/>
                  <a:ea typeface="宋体" panose="02010600030101010101" pitchFamily="2" charset="-122"/>
                </a:rPr>
                <a:t>g左右,则合金块体积的真实值</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金</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715" kern="0" spc="-46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00" kern="0" spc="2151"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390" kern="0" spc="-58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,图乙中溢水杯和盐水的总质量</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乙</a:t>
              </a:r>
              <a:r>
                <a:rPr lang="zh-CN" altLang="en-US" sz="1415" kern="0" smtClean="0">
                  <a:solidFill>
                    <a:srgbClr val="000000"/>
                  </a:solidFill>
                  <a:latin typeface="Times New Roman" panose="02020603050405020304" pitchFamily="65" charset="-122"/>
                  <a:ea typeface="宋体" panose="02010600030101010101" pitchFamily="2" charset="-122"/>
                </a:rPr>
                <a:t>″=99 g-79 g</a:t>
              </a:r>
              <a:endParaRPr lang="zh-CN" altLang="en-US"/>
            </a:p>
            <a:p>
              <a:pPr marL="0" indent="0" eaLnBrk="0" latinLnBrk="1" hangingPunct="0">
                <a:lnSpc>
                  <a:spcPct val="100000"/>
                </a:lnSpc>
                <a:spcBef>
                  <a:spcPts val="455"/>
                </a:spcBef>
                <a:buNone/>
              </a:pPr>
              <a:r>
                <a:rPr lang="zh-CN" altLang="en-US" sz="1415" kern="0" smtClean="0">
                  <a:solidFill>
                    <a:srgbClr val="000000"/>
                  </a:solidFill>
                  <a:latin typeface="Times New Roman" panose="02020603050405020304" pitchFamily="65" charset="-122"/>
                  <a:ea typeface="宋体" panose="02010600030101010101" pitchFamily="2" charset="-122"/>
                </a:rPr>
                <a:t>=20 g,与合金块等体积的盐水质量</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盐水</a:t>
              </a:r>
              <a:r>
                <a:rPr lang="zh-CN" altLang="en-US" sz="1415" kern="0" smtClean="0">
                  <a:solidFill>
                    <a:srgbClr val="000000"/>
                  </a:solidFill>
                  <a:latin typeface="Times New Roman" panose="02020603050405020304" pitchFamily="65" charset="-122"/>
                  <a:ea typeface="宋体" panose="02010600030101010101" pitchFamily="2" charset="-122"/>
                </a:rPr>
                <a:t>'=30 g-20 </a:t>
              </a:r>
              <a:r>
                <a:rPr lang="zh-CN" altLang="en-US" sz="1415" i="1" kern="0" smtClean="0">
                  <a:solidFill>
                    <a:srgbClr val="000000"/>
                  </a:solidFill>
                  <a:latin typeface="Times New Roman" panose="02020603050405020304" pitchFamily="65" charset="-122"/>
                  <a:ea typeface="宋体" panose="02010600030101010101" pitchFamily="2" charset="-122"/>
                </a:rPr>
                <a:t>g</a:t>
              </a:r>
              <a:r>
                <a:rPr lang="zh-CN" altLang="en-US" sz="1415" kern="0" smtClean="0">
                  <a:solidFill>
                    <a:srgbClr val="000000"/>
                  </a:solidFill>
                  <a:latin typeface="Times New Roman" panose="02020603050405020304" pitchFamily="65" charset="-122"/>
                  <a:ea typeface="宋体" panose="02010600030101010101" pitchFamily="2" charset="-122"/>
                </a:rPr>
                <a:t>=10 </a:t>
              </a:r>
              <a:r>
                <a:rPr lang="zh-CN" altLang="en-US" sz="1415" i="1" kern="0" smtClean="0">
                  <a:solidFill>
                    <a:srgbClr val="000000"/>
                  </a:solidFill>
                  <a:latin typeface="Times New Roman" panose="02020603050405020304" pitchFamily="65" charset="-122"/>
                  <a:ea typeface="宋体" panose="02010600030101010101" pitchFamily="2" charset="-122"/>
                </a:rPr>
                <a:t>g</a:t>
              </a:r>
              <a:r>
                <a:rPr lang="zh-CN" altLang="en-US" sz="1415" kern="0" smtClean="0">
                  <a:solidFill>
                    <a:srgbClr val="000000"/>
                  </a:solidFill>
                  <a:latin typeface="Times New Roman" panose="02020603050405020304" pitchFamily="65" charset="-122"/>
                  <a:ea typeface="宋体" panose="02010600030101010101" pitchFamily="2" charset="-122"/>
                </a:rPr>
                <a:t>,故盐水的密度真实值</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80" kern="0" spc="721"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3300" kern="0" spc="75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270" kern="0" spc="-468"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660"/>
                </a:spcBef>
                <a:buNone/>
              </a:pPr>
              <a:r>
                <a:rPr lang="zh-CN" altLang="en-US" sz="1415" kern="0" smtClean="0">
                  <a:solidFill>
                    <a:srgbClr val="000000"/>
                  </a:solidFill>
                  <a:latin typeface="Times New Roman" panose="02020603050405020304" pitchFamily="65" charset="-122"/>
                  <a:ea typeface="宋体" panose="02010600030101010101" pitchFamily="2" charset="-122"/>
                </a:rPr>
                <a:t>1.1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&gt;</a:t>
              </a:r>
              <a:r>
                <a:rPr lang="zh-CN" altLang="en-US" sz="2465" kern="0" spc="-66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,故导致所测盐水的密度比真实值偏大。</a:t>
              </a:r>
              <a:endParaRPr lang="zh-CN" altLang="en-US"/>
            </a:p>
          </p:txBody>
        </p:sp>
        <p:graphicFrame>
          <p:nvGraphicFramePr>
            <p:cNvPr id="4" name="对象 3"/>
            <p:cNvGraphicFramePr>
              <a:graphicFrameLocks noChangeAspect="1"/>
            </p:cNvGraphicFramePr>
            <p:nvPr/>
          </p:nvGraphicFramePr>
          <p:xfrm>
            <a:off x="2587851" y="2009077"/>
            <a:ext cx="180975" cy="419100"/>
          </p:xfrm>
          <a:graphic>
            <a:graphicData uri="http://schemas.openxmlformats.org/presentationml/2006/ole">
              <mc:AlternateContent xmlns:mc="http://schemas.openxmlformats.org/markup-compatibility/2006">
                <mc:Choice xmlns:v="urn:schemas-microsoft-com:vml" Requires="v">
                  <p:oleObj spid="_x0000_s13326" name="Equation" r:id="rId4" imgW="4876800" imgH="10972800" progId="">
                    <p:embed/>
                  </p:oleObj>
                </mc:Choice>
                <mc:Fallback>
                  <p:oleObj name="Equation" r:id="rId4" imgW="4876800" imgH="10972800" progId="">
                    <p:embed/>
                    <p:pic>
                      <p:nvPicPr>
                        <p:cNvPr id="0" name="OLE substitute image"/>
                        <p:cNvPicPr/>
                        <p:nvPr/>
                      </p:nvPicPr>
                      <p:blipFill>
                        <a:blip r:embed="rId5"/>
                        <a:stretch>
                          <a:fillRect/>
                        </a:stretch>
                      </p:blipFill>
                      <p:spPr>
                        <a:xfrm>
                          <a:off x="2587851" y="2009077"/>
                          <a:ext cx="180975" cy="419100"/>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2870340" y="1984371"/>
            <a:ext cx="485775" cy="419100"/>
          </p:xfrm>
          <a:graphic>
            <a:graphicData uri="http://schemas.openxmlformats.org/presentationml/2006/ole">
              <mc:AlternateContent xmlns:mc="http://schemas.openxmlformats.org/markup-compatibility/2006">
                <mc:Choice xmlns:v="urn:schemas-microsoft-com:vml" Requires="v">
                  <p:oleObj spid="_x0000_s13327" name="Equation" r:id="rId6" imgW="12801600" imgH="10972800" progId="">
                    <p:embed/>
                  </p:oleObj>
                </mc:Choice>
                <mc:Fallback>
                  <p:oleObj name="Equation" r:id="rId6" imgW="12801600" imgH="10972800" progId="">
                    <p:embed/>
                    <p:pic>
                      <p:nvPicPr>
                        <p:cNvPr id="0" name="OLE substitute image"/>
                        <p:cNvPicPr/>
                        <p:nvPr/>
                      </p:nvPicPr>
                      <p:blipFill>
                        <a:blip r:embed="rId7"/>
                        <a:stretch>
                          <a:fillRect/>
                        </a:stretch>
                      </p:blipFill>
                      <p:spPr>
                        <a:xfrm>
                          <a:off x="2870340" y="1984371"/>
                          <a:ext cx="485775" cy="419100"/>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5998328" y="1912933"/>
            <a:ext cx="285750" cy="476250"/>
          </p:xfrm>
          <a:graphic>
            <a:graphicData uri="http://schemas.openxmlformats.org/presentationml/2006/ole">
              <mc:AlternateContent xmlns:mc="http://schemas.openxmlformats.org/markup-compatibility/2006">
                <mc:Choice xmlns:v="urn:schemas-microsoft-com:vml" Requires="v">
                  <p:oleObj spid="_x0000_s13328" name="Equation" r:id="rId8" imgW="7620000" imgH="12496800" progId="">
                    <p:embed/>
                  </p:oleObj>
                </mc:Choice>
                <mc:Fallback>
                  <p:oleObj name="Equation" r:id="rId8" imgW="7620000" imgH="12496800" progId="">
                    <p:embed/>
                    <p:pic>
                      <p:nvPicPr>
                        <p:cNvPr id="0" name="OLE substitute image"/>
                        <p:cNvPicPr/>
                        <p:nvPr/>
                      </p:nvPicPr>
                      <p:blipFill>
                        <a:blip r:embed="rId9"/>
                        <a:stretch>
                          <a:fillRect/>
                        </a:stretch>
                      </p:blipFill>
                      <p:spPr>
                        <a:xfrm>
                          <a:off x="5998328" y="1912933"/>
                          <a:ext cx="285750" cy="47625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6385592" y="1912933"/>
            <a:ext cx="590550" cy="438149"/>
          </p:xfrm>
          <a:graphic>
            <a:graphicData uri="http://schemas.openxmlformats.org/presentationml/2006/ole">
              <mc:AlternateContent xmlns:mc="http://schemas.openxmlformats.org/markup-compatibility/2006">
                <mc:Choice xmlns:v="urn:schemas-microsoft-com:vml" Requires="v">
                  <p:oleObj spid="_x0000_s13329" name="Equation" r:id="rId10" imgW="15544800" imgH="11582400" progId="">
                    <p:embed/>
                  </p:oleObj>
                </mc:Choice>
                <mc:Fallback>
                  <p:oleObj name="Equation" r:id="rId10" imgW="15544800" imgH="11582400" progId="">
                    <p:embed/>
                    <p:pic>
                      <p:nvPicPr>
                        <p:cNvPr id="0" name="OLE substitute image"/>
                        <p:cNvPicPr/>
                        <p:nvPr/>
                      </p:nvPicPr>
                      <p:blipFill>
                        <a:blip r:embed="rId11"/>
                        <a:stretch>
                          <a:fillRect/>
                        </a:stretch>
                      </p:blipFill>
                      <p:spPr>
                        <a:xfrm>
                          <a:off x="6385592" y="1912933"/>
                          <a:ext cx="590550" cy="43814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2962792" y="2627313"/>
            <a:ext cx="380999" cy="476249"/>
          </p:xfrm>
          <a:graphic>
            <a:graphicData uri="http://schemas.openxmlformats.org/presentationml/2006/ole">
              <mc:AlternateContent xmlns:mc="http://schemas.openxmlformats.org/markup-compatibility/2006">
                <mc:Choice xmlns:v="urn:schemas-microsoft-com:vml" Requires="v">
                  <p:oleObj spid="_x0000_s13330" name="Equation" r:id="rId12" imgW="10058400" imgH="12496800" progId="">
                    <p:embed/>
                  </p:oleObj>
                </mc:Choice>
                <mc:Fallback>
                  <p:oleObj name="Equation" r:id="rId12" imgW="10058400" imgH="12496800" progId="">
                    <p:embed/>
                    <p:pic>
                      <p:nvPicPr>
                        <p:cNvPr id="0" name="OLE substitute image"/>
                        <p:cNvPicPr/>
                        <p:nvPr/>
                      </p:nvPicPr>
                      <p:blipFill>
                        <a:blip r:embed="rId13"/>
                        <a:stretch>
                          <a:fillRect/>
                        </a:stretch>
                      </p:blipFill>
                      <p:spPr>
                        <a:xfrm>
                          <a:off x="2962792" y="2627313"/>
                          <a:ext cx="380999" cy="476249"/>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3445306" y="2627313"/>
            <a:ext cx="476250" cy="419099"/>
          </p:xfrm>
          <a:graphic>
            <a:graphicData uri="http://schemas.openxmlformats.org/presentationml/2006/ole">
              <mc:AlternateContent xmlns:mc="http://schemas.openxmlformats.org/markup-compatibility/2006">
                <mc:Choice xmlns:v="urn:schemas-microsoft-com:vml" Requires="v">
                  <p:oleObj spid="_x0000_s13331" name="Equation" r:id="rId14" imgW="12496800" imgH="10972800" progId="">
                    <p:embed/>
                  </p:oleObj>
                </mc:Choice>
                <mc:Fallback>
                  <p:oleObj name="Equation" r:id="rId14" imgW="12496800" imgH="10972800" progId="">
                    <p:embed/>
                    <p:pic>
                      <p:nvPicPr>
                        <p:cNvPr id="0" name="OLE substitute image"/>
                        <p:cNvPicPr/>
                        <p:nvPr/>
                      </p:nvPicPr>
                      <p:blipFill>
                        <a:blip r:embed="rId15"/>
                        <a:stretch>
                          <a:fillRect/>
                        </a:stretch>
                      </p:blipFill>
                      <p:spPr>
                        <a:xfrm>
                          <a:off x="3445306" y="2627313"/>
                          <a:ext cx="476250" cy="419099"/>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3353336" y="3127379"/>
            <a:ext cx="285750" cy="476250"/>
          </p:xfrm>
          <a:graphic>
            <a:graphicData uri="http://schemas.openxmlformats.org/presentationml/2006/ole">
              <mc:AlternateContent xmlns:mc="http://schemas.openxmlformats.org/markup-compatibility/2006">
                <mc:Choice xmlns:v="urn:schemas-microsoft-com:vml" Requires="v">
                  <p:oleObj spid="_x0000_s13332" name="Equation" r:id="rId16" imgW="7620000" imgH="12496800" progId="">
                    <p:embed/>
                  </p:oleObj>
                </mc:Choice>
                <mc:Fallback>
                  <p:oleObj name="Equation" r:id="rId16" imgW="7620000" imgH="12496800" progId="">
                    <p:embed/>
                    <p:pic>
                      <p:nvPicPr>
                        <p:cNvPr id="0" name="OLE substitute image"/>
                        <p:cNvPicPr/>
                        <p:nvPr/>
                      </p:nvPicPr>
                      <p:blipFill>
                        <a:blip r:embed="rId17"/>
                        <a:stretch>
                          <a:fillRect/>
                        </a:stretch>
                      </p:blipFill>
                      <p:spPr>
                        <a:xfrm>
                          <a:off x="3353336" y="3127379"/>
                          <a:ext cx="285750" cy="476250"/>
                        </a:xfrm>
                        <a:prstGeom prst="rect">
                          <a:avLst/>
                        </a:prstGeom>
                        <a:noFill/>
                      </p:spPr>
                    </p:pic>
                  </p:oleObj>
                </mc:Fallback>
              </mc:AlternateContent>
            </a:graphicData>
          </a:graphic>
        </p:graphicFrame>
        <p:graphicFrame>
          <p:nvGraphicFramePr>
            <p:cNvPr id="11" name="对象 10"/>
            <p:cNvGraphicFramePr>
              <a:graphicFrameLocks noChangeAspect="1"/>
            </p:cNvGraphicFramePr>
            <p:nvPr/>
          </p:nvGraphicFramePr>
          <p:xfrm>
            <a:off x="3740600" y="3127379"/>
            <a:ext cx="590550" cy="438150"/>
          </p:xfrm>
          <a:graphic>
            <a:graphicData uri="http://schemas.openxmlformats.org/presentationml/2006/ole">
              <mc:AlternateContent xmlns:mc="http://schemas.openxmlformats.org/markup-compatibility/2006">
                <mc:Choice xmlns:v="urn:schemas-microsoft-com:vml" Requires="v">
                  <p:oleObj spid="_x0000_s13333" name="Equation" r:id="rId18" imgW="15544800" imgH="11582400" progId="">
                    <p:embed/>
                  </p:oleObj>
                </mc:Choice>
                <mc:Fallback>
                  <p:oleObj name="Equation" r:id="rId18" imgW="15544800" imgH="11582400" progId="">
                    <p:embed/>
                    <p:pic>
                      <p:nvPicPr>
                        <p:cNvPr id="0" name="OLE substitute image"/>
                        <p:cNvPicPr/>
                        <p:nvPr/>
                      </p:nvPicPr>
                      <p:blipFill>
                        <a:blip r:embed="rId19"/>
                        <a:stretch>
                          <a:fillRect/>
                        </a:stretch>
                      </p:blipFill>
                      <p:spPr>
                        <a:xfrm>
                          <a:off x="3740600" y="3127379"/>
                          <a:ext cx="590550" cy="438150"/>
                        </a:xfrm>
                        <a:prstGeom prst="rect">
                          <a:avLst/>
                        </a:prstGeom>
                        <a:noFill/>
                      </p:spPr>
                    </p:pic>
                  </p:oleObj>
                </mc:Fallback>
              </mc:AlternateContent>
            </a:graphicData>
          </a:graphic>
        </p:graphicFrame>
        <p:graphicFrame>
          <p:nvGraphicFramePr>
            <p:cNvPr id="12" name="对象 11"/>
            <p:cNvGraphicFramePr>
              <a:graphicFrameLocks noChangeAspect="1"/>
            </p:cNvGraphicFramePr>
            <p:nvPr/>
          </p:nvGraphicFramePr>
          <p:xfrm>
            <a:off x="4432664" y="3127379"/>
            <a:ext cx="228600" cy="419100"/>
          </p:xfrm>
          <a:graphic>
            <a:graphicData uri="http://schemas.openxmlformats.org/presentationml/2006/ole">
              <mc:AlternateContent xmlns:mc="http://schemas.openxmlformats.org/markup-compatibility/2006">
                <mc:Choice xmlns:v="urn:schemas-microsoft-com:vml" Requires="v">
                  <p:oleObj spid="_x0000_s13334" name="Equation" r:id="rId20" imgW="6096000" imgH="10972800" progId="">
                    <p:embed/>
                  </p:oleObj>
                </mc:Choice>
                <mc:Fallback>
                  <p:oleObj name="Equation" r:id="rId20" imgW="6096000" imgH="10972800" progId="">
                    <p:embed/>
                    <p:pic>
                      <p:nvPicPr>
                        <p:cNvPr id="0" name="OLE substitute image"/>
                        <p:cNvPicPr/>
                        <p:nvPr/>
                      </p:nvPicPr>
                      <p:blipFill>
                        <a:blip r:embed="rId21"/>
                        <a:stretch>
                          <a:fillRect/>
                        </a:stretch>
                      </p:blipFill>
                      <p:spPr>
                        <a:xfrm>
                          <a:off x="4432664" y="3127379"/>
                          <a:ext cx="228600" cy="419100"/>
                        </a:xfrm>
                        <a:prstGeom prst="rect">
                          <a:avLst/>
                        </a:prstGeom>
                        <a:noFill/>
                      </p:spPr>
                    </p:pic>
                  </p:oleObj>
                </mc:Fallback>
              </mc:AlternateContent>
            </a:graphicData>
          </a:graphic>
        </p:graphicFrame>
        <p:graphicFrame>
          <p:nvGraphicFramePr>
            <p:cNvPr id="13" name="对象 12"/>
            <p:cNvGraphicFramePr>
              <a:graphicFrameLocks noChangeAspect="1"/>
            </p:cNvGraphicFramePr>
            <p:nvPr/>
          </p:nvGraphicFramePr>
          <p:xfrm>
            <a:off x="6773892" y="3651933"/>
            <a:ext cx="419100" cy="476250"/>
          </p:xfrm>
          <a:graphic>
            <a:graphicData uri="http://schemas.openxmlformats.org/presentationml/2006/ole">
              <mc:AlternateContent xmlns:mc="http://schemas.openxmlformats.org/markup-compatibility/2006">
                <mc:Choice xmlns:v="urn:schemas-microsoft-com:vml" Requires="v">
                  <p:oleObj spid="_x0000_s13335" name="Equation" r:id="rId22" imgW="10972800" imgH="12496800" progId="">
                    <p:embed/>
                  </p:oleObj>
                </mc:Choice>
                <mc:Fallback>
                  <p:oleObj name="Equation" r:id="rId22" imgW="10972800" imgH="12496800" progId="">
                    <p:embed/>
                    <p:pic>
                      <p:nvPicPr>
                        <p:cNvPr id="0" name="OLE substitute image"/>
                        <p:cNvPicPr/>
                        <p:nvPr/>
                      </p:nvPicPr>
                      <p:blipFill>
                        <a:blip r:embed="rId23"/>
                        <a:stretch>
                          <a:fillRect/>
                        </a:stretch>
                      </p:blipFill>
                      <p:spPr>
                        <a:xfrm>
                          <a:off x="6773892" y="3651933"/>
                          <a:ext cx="419100" cy="476250"/>
                        </a:xfrm>
                        <a:prstGeom prst="rect">
                          <a:avLst/>
                        </a:prstGeom>
                        <a:noFill/>
                      </p:spPr>
                    </p:pic>
                  </p:oleObj>
                </mc:Fallback>
              </mc:AlternateContent>
            </a:graphicData>
          </a:graphic>
        </p:graphicFrame>
        <p:graphicFrame>
          <p:nvGraphicFramePr>
            <p:cNvPr id="14" name="对象 13"/>
            <p:cNvGraphicFramePr>
              <a:graphicFrameLocks noChangeAspect="1"/>
            </p:cNvGraphicFramePr>
            <p:nvPr/>
          </p:nvGraphicFramePr>
          <p:xfrm>
            <a:off x="7294505" y="3660788"/>
            <a:ext cx="514349" cy="609599"/>
          </p:xfrm>
          <a:graphic>
            <a:graphicData uri="http://schemas.openxmlformats.org/presentationml/2006/ole">
              <mc:AlternateContent xmlns:mc="http://schemas.openxmlformats.org/markup-compatibility/2006">
                <mc:Choice xmlns:v="urn:schemas-microsoft-com:vml" Requires="v">
                  <p:oleObj spid="_x0000_s13336" name="Equation" r:id="rId24" imgW="13716000" imgH="16154400" progId="">
                    <p:embed/>
                  </p:oleObj>
                </mc:Choice>
                <mc:Fallback>
                  <p:oleObj name="Equation" r:id="rId24" imgW="13716000" imgH="16154400" progId="">
                    <p:embed/>
                    <p:pic>
                      <p:nvPicPr>
                        <p:cNvPr id="0" name="OLE substitute image"/>
                        <p:cNvPicPr/>
                        <p:nvPr/>
                      </p:nvPicPr>
                      <p:blipFill>
                        <a:blip r:embed="rId25"/>
                        <a:stretch>
                          <a:fillRect/>
                        </a:stretch>
                      </p:blipFill>
                      <p:spPr>
                        <a:xfrm>
                          <a:off x="7294505" y="3660788"/>
                          <a:ext cx="514349" cy="609599"/>
                        </a:xfrm>
                        <a:prstGeom prst="rect">
                          <a:avLst/>
                        </a:prstGeom>
                        <a:noFill/>
                      </p:spPr>
                    </p:pic>
                  </p:oleObj>
                </mc:Fallback>
              </mc:AlternateContent>
            </a:graphicData>
          </a:graphic>
        </p:graphicFrame>
        <p:graphicFrame>
          <p:nvGraphicFramePr>
            <p:cNvPr id="15" name="对象 14"/>
            <p:cNvGraphicFramePr>
              <a:graphicFrameLocks noChangeAspect="1"/>
            </p:cNvGraphicFramePr>
            <p:nvPr/>
          </p:nvGraphicFramePr>
          <p:xfrm>
            <a:off x="7910369" y="3660937"/>
            <a:ext cx="228599" cy="419099"/>
          </p:xfrm>
          <a:graphic>
            <a:graphicData uri="http://schemas.openxmlformats.org/presentationml/2006/ole">
              <mc:AlternateContent xmlns:mc="http://schemas.openxmlformats.org/markup-compatibility/2006">
                <mc:Choice xmlns:v="urn:schemas-microsoft-com:vml" Requires="v">
                  <p:oleObj spid="_x0000_s13337" name="Equation" r:id="rId26" imgW="6096000" imgH="10972800" progId="">
                    <p:embed/>
                  </p:oleObj>
                </mc:Choice>
                <mc:Fallback>
                  <p:oleObj name="Equation" r:id="rId26" imgW="6096000" imgH="10972800" progId="">
                    <p:embed/>
                    <p:pic>
                      <p:nvPicPr>
                        <p:cNvPr id="0" name="OLE substitute image"/>
                        <p:cNvPicPr/>
                        <p:nvPr/>
                      </p:nvPicPr>
                      <p:blipFill>
                        <a:blip r:embed="rId27"/>
                        <a:stretch>
                          <a:fillRect/>
                        </a:stretch>
                      </p:blipFill>
                      <p:spPr>
                        <a:xfrm>
                          <a:off x="7910369" y="3660937"/>
                          <a:ext cx="228599" cy="419099"/>
                        </a:xfrm>
                        <a:prstGeom prst="rect">
                          <a:avLst/>
                        </a:prstGeom>
                        <a:noFill/>
                      </p:spPr>
                    </p:pic>
                  </p:oleObj>
                </mc:Fallback>
              </mc:AlternateContent>
            </a:graphicData>
          </a:graphic>
        </p:graphicFrame>
        <p:graphicFrame>
          <p:nvGraphicFramePr>
            <p:cNvPr id="16" name="对象 15"/>
            <p:cNvGraphicFramePr>
              <a:graphicFrameLocks noChangeAspect="1"/>
            </p:cNvGraphicFramePr>
            <p:nvPr/>
          </p:nvGraphicFramePr>
          <p:xfrm>
            <a:off x="1496425" y="4137040"/>
            <a:ext cx="228600" cy="419099"/>
          </p:xfrm>
          <a:graphic>
            <a:graphicData uri="http://schemas.openxmlformats.org/presentationml/2006/ole">
              <mc:AlternateContent xmlns:mc="http://schemas.openxmlformats.org/markup-compatibility/2006">
                <mc:Choice xmlns:v="urn:schemas-microsoft-com:vml" Requires="v">
                  <p:oleObj spid="_x0000_s13338" name="Equation" r:id="rId28" imgW="6096000" imgH="10972800" progId="">
                    <p:embed/>
                  </p:oleObj>
                </mc:Choice>
                <mc:Fallback>
                  <p:oleObj name="Equation" r:id="rId28" imgW="6096000" imgH="10972800" progId="">
                    <p:embed/>
                    <p:pic>
                      <p:nvPicPr>
                        <p:cNvPr id="0" name="OLE substitute image"/>
                        <p:cNvPicPr/>
                        <p:nvPr/>
                      </p:nvPicPr>
                      <p:blipFill>
                        <a:blip r:embed="rId29"/>
                        <a:stretch>
                          <a:fillRect/>
                        </a:stretch>
                      </p:blipFill>
                      <p:spPr>
                        <a:xfrm>
                          <a:off x="1496425" y="4137040"/>
                          <a:ext cx="228600" cy="419099"/>
                        </a:xfrm>
                        <a:prstGeom prst="rect">
                          <a:avLst/>
                        </a:prstGeom>
                        <a:noFill/>
                      </p:spPr>
                    </p:pic>
                  </p:oleObj>
                </mc:Fallback>
              </mc:AlternateContent>
            </a:graphicData>
          </a:graphic>
        </p:graphicFrame>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9793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(2020湖南常德,12,3分)一个钢瓶内装有密度为6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的氧气,某次抢救新冠病人用去了其质量的三分</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之一,钢瓶内剩余氧气的密度为 (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A.6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B.4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C.3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D.2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grpSp>
        <p:nvGrpSpPr>
          <p:cNvPr id="3" name="组合 2"/>
          <p:cNvGrpSpPr/>
          <p:nvPr/>
        </p:nvGrpSpPr>
        <p:grpSpPr>
          <a:xfrm>
            <a:off x="720000" y="2341561"/>
            <a:ext cx="8316000" cy="881573"/>
            <a:chOff x="720000" y="1260000"/>
            <a:chExt cx="8316000" cy="881573"/>
          </a:xfrm>
        </p:grpSpPr>
        <p:sp>
          <p:nvSpPr>
            <p:cNvPr id="4" name="TextBox 2"/>
            <p:cNvSpPr txBox="1"/>
            <p:nvPr/>
          </p:nvSpPr>
          <p:spPr>
            <a:xfrm>
              <a:off x="720000" y="1260000"/>
              <a:ext cx="8316000" cy="80996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钢瓶内剩余氧气的体积与使用之前的体积一样,质量变为原来的</a:t>
              </a:r>
              <a:r>
                <a:rPr lang="zh-CN" altLang="en-US" sz="2465" kern="0" spc="-126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,由</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0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可知,钢瓶内剩余</a:t>
              </a:r>
              <a:endParaRPr lang="zh-CN" altLang="en-US"/>
            </a:p>
            <a:p>
              <a:pPr marL="0" indent="0" eaLnBrk="0" latinLnBrk="1" hangingPunct="0">
                <a:lnSpc>
                  <a:spcPct val="100000"/>
                </a:lnSpc>
                <a:spcBef>
                  <a:spcPts val="365"/>
                </a:spcBef>
                <a:buNone/>
              </a:pPr>
              <a:r>
                <a:rPr lang="zh-CN" altLang="en-US" sz="1415" kern="0" smtClean="0">
                  <a:solidFill>
                    <a:srgbClr val="000000"/>
                  </a:solidFill>
                  <a:latin typeface="Times New Roman" panose="02020603050405020304" pitchFamily="65" charset="-122"/>
                  <a:ea typeface="宋体" panose="02010600030101010101" pitchFamily="2" charset="-122"/>
                </a:rPr>
                <a:t>氧气的密度变为原来的</a:t>
              </a:r>
              <a:r>
                <a:rPr lang="zh-CN" altLang="en-US" sz="2465" kern="0" spc="-126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,即</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265" smtClean="0">
                  <a:solidFill>
                    <a:srgbClr val="000000"/>
                  </a:solidFill>
                  <a:latin typeface="Times New Roman" panose="02020603050405020304" pitchFamily="65" charset="-122"/>
                  <a:ea typeface="宋体" panose="02010600030101010101" pitchFamily="2" charset="-122"/>
                </a:rPr>
                <a:t> </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0</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26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6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=4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,故选B。</a:t>
              </a:r>
              <a:endParaRPr lang="zh-CN" altLang="en-US"/>
            </a:p>
          </p:txBody>
        </p:sp>
        <p:graphicFrame>
          <p:nvGraphicFramePr>
            <p:cNvPr id="5" name="对象 4"/>
            <p:cNvGraphicFramePr>
              <a:graphicFrameLocks noChangeAspect="1"/>
            </p:cNvGraphicFramePr>
            <p:nvPr/>
          </p:nvGraphicFramePr>
          <p:xfrm>
            <a:off x="6465058" y="1262614"/>
            <a:ext cx="152399" cy="419099"/>
          </p:xfrm>
          <a:graphic>
            <a:graphicData uri="http://schemas.openxmlformats.org/presentationml/2006/ole">
              <mc:AlternateContent xmlns:mc="http://schemas.openxmlformats.org/markup-compatibility/2006">
                <mc:Choice xmlns:v="urn:schemas-microsoft-com:vml" Requires="v">
                  <p:oleObj spid="_x0000_s2054" name="Equation" r:id="rId4" imgW="3962400" imgH="10972800" progId="">
                    <p:embed/>
                  </p:oleObj>
                </mc:Choice>
                <mc:Fallback>
                  <p:oleObj name="Equation" r:id="rId4" imgW="3962400" imgH="10972800" progId="">
                    <p:embed/>
                    <p:pic>
                      <p:nvPicPr>
                        <p:cNvPr id="0" name="OLE substitute image"/>
                        <p:cNvPicPr/>
                        <p:nvPr/>
                      </p:nvPicPr>
                      <p:blipFill>
                        <a:blip r:embed="rId5"/>
                        <a:stretch>
                          <a:fillRect/>
                        </a:stretch>
                      </p:blipFill>
                      <p:spPr>
                        <a:xfrm>
                          <a:off x="6465058" y="1262614"/>
                          <a:ext cx="152399" cy="4190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7033796" y="1262614"/>
            <a:ext cx="180975" cy="419100"/>
          </p:xfrm>
          <a:graphic>
            <a:graphicData uri="http://schemas.openxmlformats.org/presentationml/2006/ole">
              <mc:AlternateContent xmlns:mc="http://schemas.openxmlformats.org/markup-compatibility/2006">
                <mc:Choice xmlns:v="urn:schemas-microsoft-com:vml" Requires="v">
                  <p:oleObj spid="_x0000_s2055" name="Equation" r:id="rId6" imgW="4876800" imgH="10972800" progId="">
                    <p:embed/>
                  </p:oleObj>
                </mc:Choice>
                <mc:Fallback>
                  <p:oleObj name="Equation" r:id="rId6" imgW="4876800" imgH="10972800" progId="">
                    <p:embed/>
                    <p:pic>
                      <p:nvPicPr>
                        <p:cNvPr id="0" name="OLE substitute image"/>
                        <p:cNvPicPr/>
                        <p:nvPr/>
                      </p:nvPicPr>
                      <p:blipFill>
                        <a:blip r:embed="rId7"/>
                        <a:stretch>
                          <a:fillRect/>
                        </a:stretch>
                      </p:blipFill>
                      <p:spPr>
                        <a:xfrm>
                          <a:off x="7033796" y="1262614"/>
                          <a:ext cx="180975" cy="41910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2520000" y="1722473"/>
            <a:ext cx="152400" cy="419100"/>
          </p:xfrm>
          <a:graphic>
            <a:graphicData uri="http://schemas.openxmlformats.org/presentationml/2006/ole">
              <mc:AlternateContent xmlns:mc="http://schemas.openxmlformats.org/markup-compatibility/2006">
                <mc:Choice xmlns:v="urn:schemas-microsoft-com:vml" Requires="v">
                  <p:oleObj spid="_x0000_s2056" name="Equation" r:id="rId8" imgW="3962400" imgH="10972800" progId="">
                    <p:embed/>
                  </p:oleObj>
                </mc:Choice>
                <mc:Fallback>
                  <p:oleObj name="Equation" r:id="rId8" imgW="3962400" imgH="10972800" progId="">
                    <p:embed/>
                    <p:pic>
                      <p:nvPicPr>
                        <p:cNvPr id="0" name="OLE substitute image"/>
                        <p:cNvPicPr/>
                        <p:nvPr/>
                      </p:nvPicPr>
                      <p:blipFill>
                        <a:blip r:embed="rId9"/>
                        <a:stretch>
                          <a:fillRect/>
                        </a:stretch>
                      </p:blipFill>
                      <p:spPr>
                        <a:xfrm>
                          <a:off x="2520000" y="1722473"/>
                          <a:ext cx="152400" cy="419100"/>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3088737" y="1722473"/>
            <a:ext cx="152400" cy="419100"/>
          </p:xfrm>
          <a:graphic>
            <a:graphicData uri="http://schemas.openxmlformats.org/presentationml/2006/ole">
              <mc:AlternateContent xmlns:mc="http://schemas.openxmlformats.org/markup-compatibility/2006">
                <mc:Choice xmlns:v="urn:schemas-microsoft-com:vml" Requires="v">
                  <p:oleObj spid="_x0000_s2057" name="Equation" r:id="rId10" imgW="3962400" imgH="10972800" progId="">
                    <p:embed/>
                  </p:oleObj>
                </mc:Choice>
                <mc:Fallback>
                  <p:oleObj name="Equation" r:id="rId10" imgW="3962400" imgH="10972800" progId="">
                    <p:embed/>
                    <p:pic>
                      <p:nvPicPr>
                        <p:cNvPr id="0" name="OLE substitute image"/>
                        <p:cNvPicPr/>
                        <p:nvPr/>
                      </p:nvPicPr>
                      <p:blipFill>
                        <a:blip r:embed="rId11"/>
                        <a:stretch>
                          <a:fillRect/>
                        </a:stretch>
                      </p:blipFill>
                      <p:spPr>
                        <a:xfrm>
                          <a:off x="3088737" y="1722473"/>
                          <a:ext cx="152400" cy="419100"/>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3477475" y="1722473"/>
            <a:ext cx="152400" cy="419100"/>
          </p:xfrm>
          <a:graphic>
            <a:graphicData uri="http://schemas.openxmlformats.org/presentationml/2006/ole">
              <mc:AlternateContent xmlns:mc="http://schemas.openxmlformats.org/markup-compatibility/2006">
                <mc:Choice xmlns:v="urn:schemas-microsoft-com:vml" Requires="v">
                  <p:oleObj spid="_x0000_s2058" name="Equation" r:id="rId12" imgW="3962400" imgH="10972800" progId="">
                    <p:embed/>
                  </p:oleObj>
                </mc:Choice>
                <mc:Fallback>
                  <p:oleObj name="Equation" r:id="rId12" imgW="3962400" imgH="10972800" progId="">
                    <p:embed/>
                    <p:pic>
                      <p:nvPicPr>
                        <p:cNvPr id="0" name="OLE substitute image"/>
                        <p:cNvPicPr/>
                        <p:nvPr/>
                      </p:nvPicPr>
                      <p:blipFill>
                        <a:blip r:embed="rId13"/>
                        <a:stretch>
                          <a:fillRect/>
                        </a:stretch>
                      </p:blipFill>
                      <p:spPr>
                        <a:xfrm>
                          <a:off x="3477475" y="1722473"/>
                          <a:ext cx="152400" cy="419100"/>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12801"/>
            <a:ext cx="8316000" cy="348569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(2020福建,29,6分)在测量某液体密度的实验中:</a:t>
            </a:r>
            <a:endParaRPr lang="zh-CN" altLang="en-US"/>
          </a:p>
          <a:p>
            <a:pPr marL="0" indent="0" eaLnBrk="0" latinLnBrk="1" hangingPunct="0">
              <a:lnSpc>
                <a:spcPct val="100000"/>
              </a:lnSpc>
              <a:spcBef>
                <a:spcPts val="140"/>
              </a:spcBef>
              <a:buNone/>
            </a:pPr>
            <a:r>
              <a:rPr lang="zh-CN" altLang="en-US" sz="12230" kern="0" spc="33817"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3830"/>
              </a:spcBef>
              <a:buNone/>
            </a:pPr>
            <a:r>
              <a:rPr lang="zh-CN" altLang="en-US" sz="1415" kern="0" smtClean="0">
                <a:solidFill>
                  <a:srgbClr val="000000"/>
                </a:solidFill>
                <a:latin typeface="Times New Roman" panose="02020603050405020304" pitchFamily="65" charset="-122"/>
                <a:ea typeface="宋体" panose="02010600030101010101" pitchFamily="2" charset="-122"/>
              </a:rPr>
              <a:t>(1)把托盘天平放在水平工作台上,将游码移到标尺左端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刻度线处,指针位置如图甲所示,应将平</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衡螺母向</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调节,使天平横梁平衡。</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(2)将装有待测液体的烧杯放在天平左盘,平衡时,右盘砝码质量和称量标尺上的示数值如图乙,待测液体</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和烧杯的总质量为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g。</a:t>
            </a:r>
            <a:endParaRPr lang="zh-CN" altLang="en-US"/>
          </a:p>
        </p:txBody>
      </p:sp>
      <p:pic>
        <p:nvPicPr>
          <p:cNvPr id="3" name="图片 3" descr="textimage9.jpeg"/>
          <p:cNvPicPr>
            <a:picLocks noChangeAspect="1"/>
          </p:cNvPicPr>
          <p:nvPr/>
        </p:nvPicPr>
        <p:blipFill>
          <a:blip r:embed="rId3"/>
          <a:stretch>
            <a:fillRect/>
          </a:stretch>
        </p:blipFill>
        <p:spPr>
          <a:xfrm>
            <a:off x="1643042" y="1293172"/>
            <a:ext cx="4388718" cy="1987074"/>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03959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(3)将烧杯中适量的液体倒入量筒内,液面位置如图丙,则量筒中的液体体积为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mL。称得剩余</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液体和烧杯的总质量为22 g,则液体的密度为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(4)小明提出另一种测量待测液体密度的方案,器材有弹簧测力计、金属块、水和两个烧杯。简要步骤</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如下:</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①分别往两个烧杯中装适量的水和待测液体;</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②将金属块挂在弹簧测力计下,静止时测力计示数记为</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③将挂着的金属块浸没在水中(未接触烧杯),静止时测力计示数记为</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④将挂着的金属块浸没在待测液体中(未接触烧杯),静止时测力计示数记为</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⑤液体的密度</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液</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(用</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及测得的物理量表示)。</a:t>
            </a:r>
            <a:endParaRPr lang="zh-CN" altLang="en-US"/>
          </a:p>
        </p:txBody>
      </p:sp>
      <p:grpSp>
        <p:nvGrpSpPr>
          <p:cNvPr id="5" name="组合 4"/>
          <p:cNvGrpSpPr/>
          <p:nvPr/>
        </p:nvGrpSpPr>
        <p:grpSpPr>
          <a:xfrm>
            <a:off x="720000" y="3198817"/>
            <a:ext cx="8316000" cy="693588"/>
            <a:chOff x="720000" y="3198817"/>
            <a:chExt cx="8316000" cy="693588"/>
          </a:xfrm>
        </p:grpSpPr>
        <p:sp>
          <p:nvSpPr>
            <p:cNvPr id="3" name="TextBox 2"/>
            <p:cNvSpPr txBox="1"/>
            <p:nvPr/>
          </p:nvSpPr>
          <p:spPr>
            <a:xfrm>
              <a:off x="720000" y="3198817"/>
              <a:ext cx="8316000" cy="69358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(1)零　右　(2)82　(3)50　1.2　(4)</a:t>
              </a:r>
              <a:r>
                <a:rPr lang="zh-CN" altLang="en-US" sz="2590" kern="0" spc="1384" smtClean="0">
                  <a:solidFill>
                    <a:srgbClr val="000000"/>
                  </a:solidFill>
                  <a:latin typeface="Times New Roman" panose="02020603050405020304" pitchFamily="65" charset="-122"/>
                  <a:ea typeface="宋体" panose="02010600030101010101" pitchFamily="2" charset="-122"/>
                </a:rPr>
                <a:t> </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endParaRPr lang="zh-CN" altLang="en-US"/>
            </a:p>
            <a:p>
              <a:pPr marL="0" indent="0" eaLnBrk="0" latinLnBrk="1" hangingPunct="0">
                <a:lnSpc>
                  <a:spcPct val="100000"/>
                </a:lnSpc>
                <a:spcBef>
                  <a:spcPts val="550"/>
                </a:spcBef>
                <a:buNone/>
              </a:pPr>
              <a:r>
                <a:rPr lang="zh-CN" altLang="en-US" sz="1415" kern="0" smtClean="0">
                  <a:solidFill>
                    <a:srgbClr val="000000"/>
                  </a:solidFill>
                  <a:latin typeface="Times New Roman" panose="02020603050405020304" pitchFamily="65" charset="-122"/>
                  <a:ea typeface="宋体" panose="02010600030101010101" pitchFamily="2" charset="-122"/>
                </a:rPr>
                <a:t>(6分)(每空1分)</a:t>
              </a:r>
              <a:endParaRPr lang="zh-CN" altLang="en-US"/>
            </a:p>
          </p:txBody>
        </p:sp>
        <p:graphicFrame>
          <p:nvGraphicFramePr>
            <p:cNvPr id="4" name="对象 3"/>
            <p:cNvGraphicFramePr>
              <a:graphicFrameLocks noChangeAspect="1"/>
            </p:cNvGraphicFramePr>
            <p:nvPr/>
          </p:nvGraphicFramePr>
          <p:xfrm>
            <a:off x="3944531" y="3228718"/>
            <a:ext cx="504825" cy="447675"/>
          </p:xfrm>
          <a:graphic>
            <a:graphicData uri="http://schemas.openxmlformats.org/presentationml/2006/ole">
              <mc:AlternateContent xmlns:mc="http://schemas.openxmlformats.org/markup-compatibility/2006">
                <mc:Choice xmlns:v="urn:schemas-microsoft-com:vml" Requires="v">
                  <p:oleObj spid="_x0000_s14338" name="Equation" r:id="rId4" imgW="13411200" imgH="11887200" progId="">
                    <p:embed/>
                  </p:oleObj>
                </mc:Choice>
                <mc:Fallback>
                  <p:oleObj name="Equation" r:id="rId4" imgW="13411200" imgH="11887200" progId="">
                    <p:embed/>
                    <p:pic>
                      <p:nvPicPr>
                        <p:cNvPr id="0" name="OLE substitute image"/>
                        <p:cNvPicPr/>
                        <p:nvPr/>
                      </p:nvPicPr>
                      <p:blipFill>
                        <a:blip r:embed="rId5"/>
                        <a:stretch>
                          <a:fillRect/>
                        </a:stretch>
                      </p:blipFill>
                      <p:spPr>
                        <a:xfrm>
                          <a:off x="3944531" y="3228718"/>
                          <a:ext cx="504825" cy="447675"/>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20000" y="1260000"/>
            <a:ext cx="8316000" cy="1881662"/>
            <a:chOff x="720000" y="1260000"/>
            <a:chExt cx="8316000" cy="1881662"/>
          </a:xfrm>
        </p:grpSpPr>
        <p:sp>
          <p:nvSpPr>
            <p:cNvPr id="2" name="TextBox 2"/>
            <p:cNvSpPr txBox="1"/>
            <p:nvPr/>
          </p:nvSpPr>
          <p:spPr>
            <a:xfrm>
              <a:off x="720000" y="1260000"/>
              <a:ext cx="8316000" cy="16383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(1)天平使用之前调节平衡,应先把游码移到最左端的零刻度线上,再调节平衡螺母,指针左偏,将</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平衡螺母向右调节。(2)天平测物体质量,物体的质量等于砝码质量加上游码对应的刻度值,</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=80 g+</a:t>
              </a: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 g=82 g。(3)由图丙可知量筒中液体的体积为50 mL,量筒中液体的质量82 g-22 g=60 g,则液体密度为</a:t>
              </a:r>
              <a:r>
                <a:rPr/>
                <a:t/>
              </a:r>
              <a:br>
                <a:rPr/>
              </a:br>
              <a:r>
                <a:rPr lang="zh-CN" altLang="en-US" sz="2465" kern="0" spc="135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=1.2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。(4)金属块浸没在水中受到的浮力</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浮</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i="1" kern="0" smtClean="0">
                  <a:solidFill>
                    <a:srgbClr val="000000"/>
                  </a:solidFill>
                  <a:latin typeface="Times New Roman" panose="02020603050405020304" pitchFamily="65" charset="-122"/>
                  <a:ea typeface="宋体" panose="02010600030101010101" pitchFamily="2" charset="-122"/>
                </a:rPr>
                <a:t>gV</a:t>
              </a:r>
              <a:r>
                <a:rPr lang="zh-CN" altLang="en-US" sz="1065" kern="0" baseline="-15000" smtClean="0">
                  <a:solidFill>
                    <a:srgbClr val="000000"/>
                  </a:solidFill>
                  <a:latin typeface="Times New Roman" panose="02020603050405020304" pitchFamily="65" charset="-122"/>
                  <a:ea typeface="宋体" panose="02010600030101010101" pitchFamily="2" charset="-122"/>
                </a:rPr>
                <a:t>金</a:t>
              </a:r>
              <a:r>
                <a:rPr lang="zh-CN" altLang="en-US" sz="1415" kern="0" smtClean="0">
                  <a:solidFill>
                    <a:srgbClr val="000000"/>
                  </a:solidFill>
                  <a:latin typeface="Times New Roman" panose="02020603050405020304" pitchFamily="65" charset="-122"/>
                  <a:ea typeface="宋体" panose="02010600030101010101" pitchFamily="2" charset="-122"/>
                </a:rPr>
                <a:t>,金属块浸没在待测液体中受到的</a:t>
              </a:r>
              <a:endParaRPr lang="zh-CN" altLang="en-US"/>
            </a:p>
            <a:p>
              <a:pPr marL="0" indent="0" eaLnBrk="0" latinLnBrk="1" hangingPunct="0">
                <a:lnSpc>
                  <a:spcPct val="100000"/>
                </a:lnSpc>
                <a:spcBef>
                  <a:spcPts val="365"/>
                </a:spcBef>
                <a:buNone/>
              </a:pPr>
              <a:r>
                <a:rPr lang="zh-CN" altLang="en-US" sz="1415" kern="0" smtClean="0">
                  <a:solidFill>
                    <a:srgbClr val="000000"/>
                  </a:solidFill>
                  <a:latin typeface="Times New Roman" panose="02020603050405020304" pitchFamily="65" charset="-122"/>
                  <a:ea typeface="宋体" panose="02010600030101010101" pitchFamily="2" charset="-122"/>
                </a:rPr>
                <a:t>浮力</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浮</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液</a:t>
              </a:r>
              <a:r>
                <a:rPr lang="zh-CN" altLang="en-US" sz="1415" i="1" kern="0" smtClean="0">
                  <a:solidFill>
                    <a:srgbClr val="000000"/>
                  </a:solidFill>
                  <a:latin typeface="Times New Roman" panose="02020603050405020304" pitchFamily="65" charset="-122"/>
                  <a:ea typeface="宋体" panose="02010600030101010101" pitchFamily="2" charset="-122"/>
                </a:rPr>
                <a:t>gV</a:t>
              </a:r>
              <a:r>
                <a:rPr lang="zh-CN" altLang="en-US" sz="1065" kern="0" baseline="-15000" smtClean="0">
                  <a:solidFill>
                    <a:srgbClr val="000000"/>
                  </a:solidFill>
                  <a:latin typeface="Times New Roman" panose="02020603050405020304" pitchFamily="65" charset="-122"/>
                  <a:ea typeface="宋体" panose="02010600030101010101" pitchFamily="2" charset="-122"/>
                </a:rPr>
                <a:t>金</a:t>
              </a:r>
              <a:r>
                <a:rPr lang="zh-CN" altLang="en-US" sz="1415" kern="0" smtClean="0">
                  <a:solidFill>
                    <a:srgbClr val="000000"/>
                  </a:solidFill>
                  <a:latin typeface="Times New Roman" panose="02020603050405020304" pitchFamily="65" charset="-122"/>
                  <a:ea typeface="宋体" panose="02010600030101010101" pitchFamily="2" charset="-122"/>
                </a:rPr>
                <a:t>,联立解得,</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液</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40" kern="0" spc="145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3510" kern="0" spc="1591"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390" kern="0" spc="1585" smtClean="0">
                  <a:solidFill>
                    <a:srgbClr val="000000"/>
                  </a:solidFill>
                  <a:latin typeface="Times New Roman" panose="02020603050405020304" pitchFamily="65" charset="-122"/>
                  <a:ea typeface="宋体" panose="02010600030101010101" pitchFamily="2" charset="-122"/>
                </a:rPr>
                <a:t> </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graphicFrame>
          <p:nvGraphicFramePr>
            <p:cNvPr id="4" name="对象 3"/>
            <p:cNvGraphicFramePr>
              <a:graphicFrameLocks noChangeAspect="1"/>
            </p:cNvGraphicFramePr>
            <p:nvPr/>
          </p:nvGraphicFramePr>
          <p:xfrm>
            <a:off x="720000" y="1912933"/>
            <a:ext cx="485774" cy="419099"/>
          </p:xfrm>
          <a:graphic>
            <a:graphicData uri="http://schemas.openxmlformats.org/presentationml/2006/ole">
              <mc:AlternateContent xmlns:mc="http://schemas.openxmlformats.org/markup-compatibility/2006">
                <mc:Choice xmlns:v="urn:schemas-microsoft-com:vml" Requires="v">
                  <p:oleObj spid="_x0000_s15365" name="Equation" r:id="rId4" imgW="12801600" imgH="10972800" progId="">
                    <p:embed/>
                  </p:oleObj>
                </mc:Choice>
                <mc:Fallback>
                  <p:oleObj name="Equation" r:id="rId4" imgW="12801600" imgH="10972800" progId="">
                    <p:embed/>
                    <p:pic>
                      <p:nvPicPr>
                        <p:cNvPr id="0" name="OLE substitute image"/>
                        <p:cNvPicPr/>
                        <p:nvPr/>
                      </p:nvPicPr>
                      <p:blipFill>
                        <a:blip r:embed="rId5"/>
                        <a:stretch>
                          <a:fillRect/>
                        </a:stretch>
                      </p:blipFill>
                      <p:spPr>
                        <a:xfrm>
                          <a:off x="720000" y="1912933"/>
                          <a:ext cx="485774" cy="419099"/>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3451308" y="2494706"/>
            <a:ext cx="495300" cy="457200"/>
          </p:xfrm>
          <a:graphic>
            <a:graphicData uri="http://schemas.openxmlformats.org/presentationml/2006/ole">
              <mc:AlternateContent xmlns:mc="http://schemas.openxmlformats.org/markup-compatibility/2006">
                <mc:Choice xmlns:v="urn:schemas-microsoft-com:vml" Requires="v">
                  <p:oleObj spid="_x0000_s15366" name="Equation" r:id="rId6" imgW="13106400" imgH="12192000" progId="">
                    <p:embed/>
                  </p:oleObj>
                </mc:Choice>
                <mc:Fallback>
                  <p:oleObj name="Equation" r:id="rId6" imgW="13106400" imgH="12192000" progId="">
                    <p:embed/>
                    <p:pic>
                      <p:nvPicPr>
                        <p:cNvPr id="0" name="OLE substitute image"/>
                        <p:cNvPicPr/>
                        <p:nvPr/>
                      </p:nvPicPr>
                      <p:blipFill>
                        <a:blip r:embed="rId7"/>
                        <a:stretch>
                          <a:fillRect/>
                        </a:stretch>
                      </p:blipFill>
                      <p:spPr>
                        <a:xfrm>
                          <a:off x="3451308" y="2494706"/>
                          <a:ext cx="495300" cy="457200"/>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4048122" y="2484437"/>
            <a:ext cx="647700" cy="657225"/>
          </p:xfrm>
          <a:graphic>
            <a:graphicData uri="http://schemas.openxmlformats.org/presentationml/2006/ole">
              <mc:AlternateContent xmlns:mc="http://schemas.openxmlformats.org/markup-compatibility/2006">
                <mc:Choice xmlns:v="urn:schemas-microsoft-com:vml" Requires="v">
                  <p:oleObj spid="_x0000_s15367" name="Equation" r:id="rId8" imgW="17068800" imgH="17373600" progId="">
                    <p:embed/>
                  </p:oleObj>
                </mc:Choice>
                <mc:Fallback>
                  <p:oleObj name="Equation" r:id="rId8" imgW="17068800" imgH="17373600" progId="">
                    <p:embed/>
                    <p:pic>
                      <p:nvPicPr>
                        <p:cNvPr id="0" name="OLE substitute image"/>
                        <p:cNvPicPr/>
                        <p:nvPr/>
                      </p:nvPicPr>
                      <p:blipFill>
                        <a:blip r:embed="rId9"/>
                        <a:stretch>
                          <a:fillRect/>
                        </a:stretch>
                      </p:blipFill>
                      <p:spPr>
                        <a:xfrm>
                          <a:off x="4048122" y="2484437"/>
                          <a:ext cx="647700" cy="657225"/>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4797335" y="2494594"/>
            <a:ext cx="504825" cy="447675"/>
          </p:xfrm>
          <a:graphic>
            <a:graphicData uri="http://schemas.openxmlformats.org/presentationml/2006/ole">
              <mc:AlternateContent xmlns:mc="http://schemas.openxmlformats.org/markup-compatibility/2006">
                <mc:Choice xmlns:v="urn:schemas-microsoft-com:vml" Requires="v">
                  <p:oleObj spid="_x0000_s15368" name="Equation" r:id="rId10" imgW="13411200" imgH="11887200" progId="">
                    <p:embed/>
                  </p:oleObj>
                </mc:Choice>
                <mc:Fallback>
                  <p:oleObj name="Equation" r:id="rId10" imgW="13411200" imgH="11887200" progId="">
                    <p:embed/>
                    <p:pic>
                      <p:nvPicPr>
                        <p:cNvPr id="0" name="OLE substitute image"/>
                        <p:cNvPicPr/>
                        <p:nvPr/>
                      </p:nvPicPr>
                      <p:blipFill>
                        <a:blip r:embed="rId11"/>
                        <a:stretch>
                          <a:fillRect/>
                        </a:stretch>
                      </p:blipFill>
                      <p:spPr>
                        <a:xfrm>
                          <a:off x="4797335" y="2494594"/>
                          <a:ext cx="504825" cy="447675"/>
                        </a:xfrm>
                        <a:prstGeom prst="rect">
                          <a:avLst/>
                        </a:prstGeom>
                        <a:noFill/>
                      </p:spPr>
                    </p:pic>
                  </p:oleObj>
                </mc:Fallback>
              </mc:AlternateContent>
            </a:graphicData>
          </a:graphic>
        </p:graphicFrame>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92124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(2019江苏苏州,29,6分)用不同的方法测量小石块和小瓷杯的密度。</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(1)测小石块的密度</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①天平放置于</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工作台上,将游码移到标尺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处,调节平衡螺母使横梁平衡;</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②用此天平测量小石块的质量,右盘所加砝码和游码位置如图甲所示,则小石块的质量为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g。在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量筒内放入适量的水,用细线绑好小石块,缓慢放入水中,如图乙所示,则小石块的密度为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1565" kern="0" spc="44535"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10.jpeg"/>
          <p:cNvPicPr>
            <a:picLocks noChangeAspect="1"/>
          </p:cNvPicPr>
          <p:nvPr/>
        </p:nvPicPr>
        <p:blipFill>
          <a:blip r:embed="rId3"/>
          <a:stretch>
            <a:fillRect/>
          </a:stretch>
        </p:blipFill>
        <p:spPr>
          <a:xfrm>
            <a:off x="1928794" y="1962915"/>
            <a:ext cx="4780694" cy="1674521"/>
          </a:xfrm>
          <a:prstGeom prst="rect">
            <a:avLst/>
          </a:prstGeom>
        </p:spPr>
      </p:pic>
      <p:sp>
        <p:nvSpPr>
          <p:cNvPr id="4" name="TextBox 2"/>
          <p:cNvSpPr txBox="1"/>
          <p:nvPr/>
        </p:nvSpPr>
        <p:spPr>
          <a:xfrm>
            <a:off x="720000" y="3738704"/>
            <a:ext cx="8316000" cy="1103187"/>
          </a:xfrm>
          <a:prstGeom prst="rect">
            <a:avLst/>
          </a:prstGeom>
          <a:noFill/>
        </p:spPr>
        <p:txBody>
          <a:bodyPr wrap="square" lIns="0" tIns="0" rIns="0" bIns="0" rtlCol="0">
            <a:spAutoFit/>
          </a:bodyPr>
          <a:lstStyle/>
          <a:p>
            <a:pPr marL="0" indent="0" eaLnBrk="0" latinLnBrk="1" hangingPunct="0">
              <a:lnSpc>
                <a:spcPct val="100000"/>
              </a:lnSpc>
              <a:spcBef>
                <a:spcPts val="3600"/>
              </a:spcBef>
              <a:buNone/>
            </a:pPr>
            <a:r>
              <a:rPr lang="zh-CN" altLang="en-US" sz="1415" kern="0" smtClean="0">
                <a:solidFill>
                  <a:srgbClr val="000000"/>
                </a:solidFill>
                <a:latin typeface="Times New Roman" panose="02020603050405020304" pitchFamily="65" charset="-122"/>
                <a:ea typeface="宋体" panose="02010600030101010101" pitchFamily="2" charset="-122"/>
              </a:rPr>
              <a:t>(2)测小瓷杯的密度</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如图丙所示,先在量筒内放入适量的水,液面刻度为</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;再将小瓷杯浸没于水中,液面刻度为</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;最后捞起</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小瓷杯并将杯中的水倒回量筒,使其浮于水面(水未损失),液面刻度为</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。小瓷杯密度的表达式</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杯</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u="sng" kern="0" smtClean="0">
                <a:solidFill>
                  <a:srgbClr val="000000"/>
                </a:solidFill>
                <a:latin typeface="Times New Roman" panose="02020603050405020304" pitchFamily="65" charset="-122"/>
                <a:ea typeface="宋体" panose="02010600030101010101" pitchFamily="2" charset="-122"/>
              </a:rPr>
              <a:t>　    </a:t>
            </a:r>
            <a:r>
              <a:rPr/>
              <a:t/>
            </a:r>
            <a:br>
              <a:rP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(用</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和</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表示)。实验完毕后发现小瓷杯内的水未倒干净,则所测结果</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大”、“偏小”或“不变”)。</a:t>
            </a:r>
            <a:endParaRPr lang="zh-CN" alt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20000" y="841363"/>
            <a:ext cx="8316000" cy="733175"/>
            <a:chOff x="720000" y="841363"/>
            <a:chExt cx="8316000" cy="733175"/>
          </a:xfrm>
        </p:grpSpPr>
        <p:sp>
          <p:nvSpPr>
            <p:cNvPr id="2" name="TextBox 2"/>
            <p:cNvSpPr txBox="1"/>
            <p:nvPr/>
          </p:nvSpPr>
          <p:spPr>
            <a:xfrm>
              <a:off x="720000" y="841363"/>
              <a:ext cx="8316000" cy="62946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(1)①水平　零刻度　②17.4　3.48</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a:t>
              </a:r>
              <a:r>
                <a:rPr lang="zh-CN" altLang="en-US" sz="2590" kern="0" spc="1234" smtClean="0">
                  <a:solidFill>
                    <a:srgbClr val="000000"/>
                  </a:solidFill>
                  <a:latin typeface="Times New Roman" panose="02020603050405020304" pitchFamily="65" charset="-122"/>
                  <a:ea typeface="宋体" panose="02010600030101010101" pitchFamily="2" charset="-122"/>
                </a:rPr>
                <a:t> </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　不变</a:t>
              </a:r>
              <a:endParaRPr lang="zh-CN" altLang="en-US"/>
            </a:p>
          </p:txBody>
        </p:sp>
        <p:graphicFrame>
          <p:nvGraphicFramePr>
            <p:cNvPr id="4" name="对象 3"/>
            <p:cNvGraphicFramePr>
              <a:graphicFrameLocks noChangeAspect="1"/>
            </p:cNvGraphicFramePr>
            <p:nvPr/>
          </p:nvGraphicFramePr>
          <p:xfrm>
            <a:off x="929882" y="1126864"/>
            <a:ext cx="485774" cy="447674"/>
          </p:xfrm>
          <a:graphic>
            <a:graphicData uri="http://schemas.openxmlformats.org/presentationml/2006/ole">
              <mc:AlternateContent xmlns:mc="http://schemas.openxmlformats.org/markup-compatibility/2006">
                <mc:Choice xmlns:v="urn:schemas-microsoft-com:vml" Requires="v">
                  <p:oleObj spid="_x0000_s16390" name="Equation" r:id="rId4" imgW="12801600" imgH="11887200" progId="">
                    <p:embed/>
                  </p:oleObj>
                </mc:Choice>
                <mc:Fallback>
                  <p:oleObj name="Equation" r:id="rId4" imgW="12801600" imgH="11887200" progId="">
                    <p:embed/>
                    <p:pic>
                      <p:nvPicPr>
                        <p:cNvPr id="0" name="OLE substitute image"/>
                        <p:cNvPicPr/>
                        <p:nvPr/>
                      </p:nvPicPr>
                      <p:blipFill>
                        <a:blip r:embed="rId5"/>
                        <a:stretch>
                          <a:fillRect/>
                        </a:stretch>
                      </p:blipFill>
                      <p:spPr>
                        <a:xfrm>
                          <a:off x="929882" y="1126864"/>
                          <a:ext cx="485774" cy="447674"/>
                        </a:xfrm>
                        <a:prstGeom prst="rect">
                          <a:avLst/>
                        </a:prstGeom>
                        <a:noFill/>
                      </p:spPr>
                    </p:pic>
                  </p:oleObj>
                </mc:Fallback>
              </mc:AlternateContent>
            </a:graphicData>
          </a:graphic>
        </p:graphicFrame>
      </p:grpSp>
      <p:grpSp>
        <p:nvGrpSpPr>
          <p:cNvPr id="6" name="组合 5"/>
          <p:cNvGrpSpPr/>
          <p:nvPr/>
        </p:nvGrpSpPr>
        <p:grpSpPr>
          <a:xfrm>
            <a:off x="720000" y="1676273"/>
            <a:ext cx="8316000" cy="3094180"/>
            <a:chOff x="720000" y="1260000"/>
            <a:chExt cx="8316000" cy="3094180"/>
          </a:xfrm>
        </p:grpSpPr>
        <p:sp>
          <p:nvSpPr>
            <p:cNvPr id="7" name="TextBox 2"/>
            <p:cNvSpPr txBox="1"/>
            <p:nvPr/>
          </p:nvSpPr>
          <p:spPr>
            <a:xfrm>
              <a:off x="720000" y="1260000"/>
              <a:ext cx="8316000" cy="309418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(1)①天平在使用时要将其放置在水平工作台上,然后游码置于零刻度线处,然后调平。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②天平的读数为砝码的总质量+游码在标尺上所对的刻度值,即</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=10 g+5 g+2.4 g=17.4 g;注意游码读数</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时要读左侧对应的刻度。由图可知小石块的体积</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=5 mL=5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,则</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0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83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=3.48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=3.48</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410"/>
                </a:spcBef>
                <a:buNone/>
              </a:pPr>
              <a:r>
                <a:rPr lang="zh-CN" altLang="en-US" sz="1415" kern="0" smtClean="0">
                  <a:solidFill>
                    <a:srgbClr val="000000"/>
                  </a:solidFill>
                  <a:latin typeface="Times New Roman" panose="02020603050405020304" pitchFamily="65" charset="-122"/>
                  <a:ea typeface="宋体" panose="02010600030101010101" pitchFamily="2" charset="-122"/>
                </a:rPr>
                <a:t>(2)初始液面刻度为</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,再将小瓷杯浸没于水中,液面刻度为</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,由此可以算出小瓷杯的体积为</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杯</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;捞</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起小瓷杯并将杯中的水倒回量筒,使其浮于水面(水未损失),液面刻度为</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,将小瓷杯中水倒回量筒后,水</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的体积仍是</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,放入空杯后漂浮于水面,</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浮</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G</a:t>
              </a:r>
              <a:r>
                <a:rPr lang="zh-CN" altLang="en-US" sz="1415" kern="0" smtClean="0">
                  <a:solidFill>
                    <a:srgbClr val="000000"/>
                  </a:solidFill>
                  <a:latin typeface="Times New Roman" panose="02020603050405020304" pitchFamily="65" charset="-122"/>
                  <a:ea typeface="宋体" panose="02010600030101010101" pitchFamily="2" charset="-122"/>
                </a:rPr>
                <a:t>;根据阿基米德原理</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浮</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G</a:t>
              </a:r>
              <a:r>
                <a:rPr lang="zh-CN" altLang="en-US" sz="1065" kern="0" baseline="-15000" smtClean="0">
                  <a:solidFill>
                    <a:srgbClr val="000000"/>
                  </a:solidFill>
                  <a:latin typeface="Times New Roman" panose="02020603050405020304" pitchFamily="65" charset="-122"/>
                  <a:ea typeface="宋体" panose="02010600030101010101" pitchFamily="2" charset="-122"/>
                </a:rPr>
                <a:t>排水</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i="1" kern="0" smtClean="0">
                  <a:solidFill>
                    <a:srgbClr val="000000"/>
                  </a:solidFill>
                  <a:latin typeface="Times New Roman" panose="02020603050405020304" pitchFamily="65" charset="-122"/>
                  <a:ea typeface="宋体" panose="02010600030101010101" pitchFamily="2" charset="-122"/>
                </a:rPr>
                <a:t>gV</a:t>
              </a:r>
              <a:r>
                <a:rPr lang="zh-CN" altLang="en-US" sz="1065" kern="0" baseline="-15000" smtClean="0">
                  <a:solidFill>
                    <a:srgbClr val="000000"/>
                  </a:solidFill>
                  <a:latin typeface="Times New Roman" panose="02020603050405020304" pitchFamily="65" charset="-122"/>
                  <a:ea typeface="宋体" panose="02010600030101010101" pitchFamily="2" charset="-122"/>
                </a:rPr>
                <a:t>排</a:t>
              </a:r>
              <a:r>
                <a:rPr lang="zh-CN" altLang="en-US" sz="1415" kern="0" smtClean="0">
                  <a:solidFill>
                    <a:srgbClr val="000000"/>
                  </a:solidFill>
                  <a:latin typeface="Times New Roman" panose="02020603050405020304" pitchFamily="65" charset="-122"/>
                  <a:ea typeface="宋体" panose="02010600030101010101" pitchFamily="2" charset="-122"/>
                </a:rPr>
                <a:t>,而此时</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排</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,因此根</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据</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0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求得</a:t>
              </a:r>
              <a:endParaRPr lang="zh-CN" altLang="en-US"/>
            </a:p>
            <a:p>
              <a:pPr marL="0" indent="0" eaLnBrk="0" latinLnBrk="1" hangingPunct="0">
                <a:lnSpc>
                  <a:spcPct val="100000"/>
                </a:lnSpc>
                <a:spcBef>
                  <a:spcPts val="410"/>
                </a:spcBef>
                <a:buNone/>
              </a:pP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杯</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90" kern="0" spc="1234" smtClean="0">
                  <a:solidFill>
                    <a:srgbClr val="000000"/>
                  </a:solidFill>
                  <a:latin typeface="Times New Roman" panose="02020603050405020304" pitchFamily="65" charset="-122"/>
                  <a:ea typeface="宋体" panose="02010600030101010101" pitchFamily="2" charset="-122"/>
                </a:rPr>
                <a:t> </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455"/>
                </a:spcBef>
                <a:buNone/>
              </a:pPr>
              <a:r>
                <a:rPr lang="zh-CN" altLang="en-US" sz="1415" kern="0" smtClean="0">
                  <a:solidFill>
                    <a:srgbClr val="000000"/>
                  </a:solidFill>
                  <a:latin typeface="Times New Roman" panose="02020603050405020304" pitchFamily="65" charset="-122"/>
                  <a:ea typeface="宋体" panose="02010600030101010101" pitchFamily="2" charset="-122"/>
                </a:rPr>
                <a:t>如果小瓷杯内水未倒干净,假如剩余Δ</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,则</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杯</a:t>
              </a:r>
              <a:r>
                <a:rPr lang="zh-CN" altLang="en-US" sz="1415" kern="0" smtClean="0">
                  <a:solidFill>
                    <a:srgbClr val="000000"/>
                  </a:solidFill>
                  <a:latin typeface="Times New Roman" panose="02020603050405020304" pitchFamily="65" charset="-122"/>
                  <a:ea typeface="宋体" panose="02010600030101010101" pitchFamily="2" charset="-122"/>
                </a:rPr>
                <a:t>= </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排</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-Δ</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)①;根据阿基米德原理,有</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i="1" kern="0" smtClean="0">
                  <a:solidFill>
                    <a:srgbClr val="000000"/>
                  </a:solidFill>
                  <a:latin typeface="Times New Roman" panose="02020603050405020304" pitchFamily="65" charset="-122"/>
                  <a:ea typeface="宋体" panose="02010600030101010101" pitchFamily="2" charset="-122"/>
                </a:rPr>
                <a:t>gV</a:t>
              </a:r>
              <a:r>
                <a:rPr lang="zh-CN" altLang="en-US" sz="1065" kern="0" baseline="-15000" smtClean="0">
                  <a:solidFill>
                    <a:srgbClr val="000000"/>
                  </a:solidFill>
                  <a:latin typeface="Times New Roman" panose="02020603050405020304" pitchFamily="65" charset="-122"/>
                  <a:ea typeface="宋体" panose="02010600030101010101" pitchFamily="2" charset="-122"/>
                </a:rPr>
                <a:t>排</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G</a:t>
              </a:r>
              <a:r>
                <a:rPr lang="zh-CN" altLang="en-US" sz="1415" kern="0" smtClean="0">
                  <a:solidFill>
                    <a:srgbClr val="000000"/>
                  </a:solidFill>
                  <a:latin typeface="Times New Roman" panose="02020603050405020304" pitchFamily="65" charset="-122"/>
                  <a:ea typeface="宋体" panose="02010600030101010101" pitchFamily="2" charset="-122"/>
                </a:rPr>
                <a:t>+</a:t>
              </a:r>
              <a:r>
                <a:rPr/>
                <a:t/>
              </a:r>
              <a:br>
                <a:rPr/>
              </a:b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i="1" kern="0" smtClean="0">
                  <a:solidFill>
                    <a:srgbClr val="000000"/>
                  </a:solidFill>
                  <a:latin typeface="Times New Roman" panose="02020603050405020304" pitchFamily="65" charset="-122"/>
                  <a:ea typeface="宋体" panose="02010600030101010101" pitchFamily="2" charset="-122"/>
                </a:rPr>
                <a:t>g</a:t>
              </a:r>
              <a:r>
                <a:rPr lang="zh-CN" altLang="en-US" sz="1415" kern="0" smtClean="0">
                  <a:solidFill>
                    <a:srgbClr val="000000"/>
                  </a:solidFill>
                  <a:latin typeface="Times New Roman" panose="02020603050405020304" pitchFamily="65" charset="-122"/>
                  <a:ea typeface="宋体" panose="02010600030101010101" pitchFamily="2" charset="-122"/>
                </a:rPr>
                <a:t>Δ</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i="1" kern="0" smtClean="0">
                  <a:solidFill>
                    <a:srgbClr val="000000"/>
                  </a:solidFill>
                  <a:latin typeface="Times New Roman" panose="02020603050405020304" pitchFamily="65" charset="-122"/>
                  <a:ea typeface="宋体" panose="02010600030101010101" pitchFamily="2" charset="-122"/>
                </a:rPr>
                <a:t>gV</a:t>
              </a:r>
              <a:r>
                <a:rPr lang="zh-CN" altLang="en-US" sz="1065" kern="0" baseline="-15000" smtClean="0">
                  <a:solidFill>
                    <a:srgbClr val="000000"/>
                  </a:solidFill>
                  <a:latin typeface="Times New Roman" panose="02020603050405020304" pitchFamily="65" charset="-122"/>
                  <a:ea typeface="宋体" panose="02010600030101010101" pitchFamily="2" charset="-122"/>
                </a:rPr>
                <a:t>排</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i="1" kern="0" smtClean="0">
                  <a:solidFill>
                    <a:srgbClr val="000000"/>
                  </a:solidFill>
                  <a:latin typeface="Times New Roman" panose="02020603050405020304" pitchFamily="65" charset="-122"/>
                  <a:ea typeface="宋体" panose="02010600030101010101" pitchFamily="2" charset="-122"/>
                </a:rPr>
                <a:t>g</a:t>
              </a:r>
              <a:r>
                <a:rPr lang="zh-CN" altLang="en-US" sz="1415" kern="0" smtClean="0">
                  <a:solidFill>
                    <a:srgbClr val="000000"/>
                  </a:solidFill>
                  <a:latin typeface="Times New Roman" panose="02020603050405020304" pitchFamily="65" charset="-122"/>
                  <a:ea typeface="宋体" panose="02010600030101010101" pitchFamily="2" charset="-122"/>
                </a:rPr>
                <a:t>Δ</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i="1" kern="0" smtClean="0">
                  <a:solidFill>
                    <a:srgbClr val="000000"/>
                  </a:solidFill>
                  <a:latin typeface="Times New Roman" panose="02020603050405020304" pitchFamily="65" charset="-122"/>
                  <a:ea typeface="宋体" panose="02010600030101010101" pitchFamily="2" charset="-122"/>
                </a:rPr>
                <a:t>g</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+Δ</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),即</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排</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+Δ</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②,由①②两式可知</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,因此所测结果不受影响。</a:t>
              </a:r>
              <a:endParaRPr lang="zh-CN" altLang="en-US"/>
            </a:p>
          </p:txBody>
        </p:sp>
        <p:graphicFrame>
          <p:nvGraphicFramePr>
            <p:cNvPr id="8" name="对象 7"/>
            <p:cNvGraphicFramePr>
              <a:graphicFrameLocks noChangeAspect="1"/>
            </p:cNvGraphicFramePr>
            <p:nvPr/>
          </p:nvGraphicFramePr>
          <p:xfrm>
            <a:off x="911337" y="1912933"/>
            <a:ext cx="180975" cy="419100"/>
          </p:xfrm>
          <a:graphic>
            <a:graphicData uri="http://schemas.openxmlformats.org/presentationml/2006/ole">
              <mc:AlternateContent xmlns:mc="http://schemas.openxmlformats.org/markup-compatibility/2006">
                <mc:Choice xmlns:v="urn:schemas-microsoft-com:vml" Requires="v">
                  <p:oleObj spid="_x0000_s16391" name="Equation" r:id="rId6" imgW="4876800" imgH="10972800" progId="">
                    <p:embed/>
                  </p:oleObj>
                </mc:Choice>
                <mc:Fallback>
                  <p:oleObj name="Equation" r:id="rId6" imgW="4876800" imgH="10972800" progId="">
                    <p:embed/>
                    <p:pic>
                      <p:nvPicPr>
                        <p:cNvPr id="0" name="OLE substitute image"/>
                        <p:cNvPicPr/>
                        <p:nvPr/>
                      </p:nvPicPr>
                      <p:blipFill>
                        <a:blip r:embed="rId7"/>
                        <a:stretch>
                          <a:fillRect/>
                        </a:stretch>
                      </p:blipFill>
                      <p:spPr>
                        <a:xfrm>
                          <a:off x="911337" y="1912933"/>
                          <a:ext cx="180975" cy="419100"/>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1193826" y="1912933"/>
            <a:ext cx="419099" cy="419099"/>
          </p:xfrm>
          <a:graphic>
            <a:graphicData uri="http://schemas.openxmlformats.org/presentationml/2006/ole">
              <mc:AlternateContent xmlns:mc="http://schemas.openxmlformats.org/markup-compatibility/2006">
                <mc:Choice xmlns:v="urn:schemas-microsoft-com:vml" Requires="v">
                  <p:oleObj spid="_x0000_s16392" name="Equation" r:id="rId8" imgW="10972800" imgH="10972800" progId="">
                    <p:embed/>
                  </p:oleObj>
                </mc:Choice>
                <mc:Fallback>
                  <p:oleObj name="Equation" r:id="rId8" imgW="10972800" imgH="10972800" progId="">
                    <p:embed/>
                    <p:pic>
                      <p:nvPicPr>
                        <p:cNvPr id="0" name="OLE substitute image"/>
                        <p:cNvPicPr/>
                        <p:nvPr/>
                      </p:nvPicPr>
                      <p:blipFill>
                        <a:blip r:embed="rId9"/>
                        <a:stretch>
                          <a:fillRect/>
                        </a:stretch>
                      </p:blipFill>
                      <p:spPr>
                        <a:xfrm>
                          <a:off x="1193826" y="1912933"/>
                          <a:ext cx="419099" cy="419099"/>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1091337" y="2984503"/>
            <a:ext cx="180975" cy="419100"/>
          </p:xfrm>
          <a:graphic>
            <a:graphicData uri="http://schemas.openxmlformats.org/presentationml/2006/ole">
              <mc:AlternateContent xmlns:mc="http://schemas.openxmlformats.org/markup-compatibility/2006">
                <mc:Choice xmlns:v="urn:schemas-microsoft-com:vml" Requires="v">
                  <p:oleObj spid="_x0000_s16393" name="Equation" r:id="rId10" imgW="4876800" imgH="10972800" progId="">
                    <p:embed/>
                  </p:oleObj>
                </mc:Choice>
                <mc:Fallback>
                  <p:oleObj name="Equation" r:id="rId10" imgW="4876800" imgH="10972800" progId="">
                    <p:embed/>
                    <p:pic>
                      <p:nvPicPr>
                        <p:cNvPr id="0" name="OLE substitute image"/>
                        <p:cNvPicPr/>
                        <p:nvPr/>
                      </p:nvPicPr>
                      <p:blipFill>
                        <a:blip r:embed="rId11"/>
                        <a:stretch>
                          <a:fillRect/>
                        </a:stretch>
                      </p:blipFill>
                      <p:spPr>
                        <a:xfrm>
                          <a:off x="1091337" y="2984503"/>
                          <a:ext cx="180975" cy="419100"/>
                        </a:xfrm>
                        <a:prstGeom prst="rect">
                          <a:avLst/>
                        </a:prstGeom>
                        <a:noFill/>
                      </p:spPr>
                    </p:pic>
                  </p:oleObj>
                </mc:Fallback>
              </mc:AlternateContent>
            </a:graphicData>
          </a:graphic>
        </p:graphicFrame>
        <p:graphicFrame>
          <p:nvGraphicFramePr>
            <p:cNvPr id="11" name="对象 10"/>
            <p:cNvGraphicFramePr>
              <a:graphicFrameLocks noChangeAspect="1"/>
            </p:cNvGraphicFramePr>
            <p:nvPr/>
          </p:nvGraphicFramePr>
          <p:xfrm>
            <a:off x="1001337" y="3465522"/>
            <a:ext cx="485774" cy="447675"/>
          </p:xfrm>
          <a:graphic>
            <a:graphicData uri="http://schemas.openxmlformats.org/presentationml/2006/ole">
              <mc:AlternateContent xmlns:mc="http://schemas.openxmlformats.org/markup-compatibility/2006">
                <mc:Choice xmlns:v="urn:schemas-microsoft-com:vml" Requires="v">
                  <p:oleObj spid="_x0000_s16394" name="Equation" r:id="rId12" imgW="12801600" imgH="11887200" progId="">
                    <p:embed/>
                  </p:oleObj>
                </mc:Choice>
                <mc:Fallback>
                  <p:oleObj name="Equation" r:id="rId12" imgW="12801600" imgH="11887200" progId="">
                    <p:embed/>
                    <p:pic>
                      <p:nvPicPr>
                        <p:cNvPr id="0" name="OLE substitute image"/>
                        <p:cNvPicPr/>
                        <p:nvPr/>
                      </p:nvPicPr>
                      <p:blipFill>
                        <a:blip r:embed="rId13"/>
                        <a:stretch>
                          <a:fillRect/>
                        </a:stretch>
                      </p:blipFill>
                      <p:spPr>
                        <a:xfrm>
                          <a:off x="1001337" y="3465522"/>
                          <a:ext cx="485774" cy="447675"/>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解题关键</a:t>
            </a:r>
            <a:r>
              <a:rPr lang="zh-CN" altLang="en-US" sz="1415" kern="0" smtClean="0">
                <a:solidFill>
                  <a:srgbClr val="000000"/>
                </a:solidFill>
                <a:latin typeface="Times New Roman" panose="02020603050405020304" pitchFamily="65" charset="-122"/>
                <a:ea typeface="宋体" panose="02010600030101010101" pitchFamily="2" charset="-122"/>
              </a:rPr>
              <a:t>　本题测小瓷杯密度时并没有直接测出小瓷杯的质量,而是应用了阿基米德原理,物体所受的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浮力等于排开液体的重力,并且漂浮时浮力等于物体重力,得出小瓷杯的质量等于小瓷杯排开液体的质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量。</a:t>
            </a:r>
            <a:endParaRPr lang="zh-CN" altLang="en-US"/>
          </a:p>
        </p:txBody>
      </p:sp>
      <p:sp>
        <p:nvSpPr>
          <p:cNvPr id="3" name="TextBox 2"/>
          <p:cNvSpPr txBox="1"/>
          <p:nvPr/>
        </p:nvSpPr>
        <p:spPr>
          <a:xfrm>
            <a:off x="685156" y="2198685"/>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易错警示</a:t>
            </a:r>
            <a:r>
              <a:rPr lang="zh-CN" altLang="en-US" sz="1415" kern="0" smtClean="0">
                <a:solidFill>
                  <a:srgbClr val="000000"/>
                </a:solidFill>
                <a:latin typeface="Times New Roman" panose="02020603050405020304" pitchFamily="65" charset="-122"/>
                <a:ea typeface="宋体" panose="02010600030101010101" pitchFamily="2" charset="-122"/>
              </a:rPr>
              <a:t>　在本题最后一空中,小瓷杯内还有残留的水,很多同学只看到杯子的质量会随之增大,从而得</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到密度变大这一错误结论,忽略了杯中的水来自量筒,杯中有水,量筒的水位自然就下降了,故最终结果不</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变。</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12801"/>
            <a:ext cx="8316000" cy="348569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(2019云南,20,7分)学习了密度的知识后,好奇的小王同学想知道老师所用粉笔的密度,在老师指导下进</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行了如下探究:</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(1)他把10支粉笔放到调好的托盘天平上,当天平再次平衡时,右盘的砝码和标尺上游码的位置如图甲所</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示,则每支粉笔的质量为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g。</a:t>
            </a:r>
            <a:endParaRPr lang="zh-CN" altLang="en-US"/>
          </a:p>
          <a:p>
            <a:pPr marL="0" indent="0" eaLnBrk="0" latinLnBrk="1" hangingPunct="0">
              <a:lnSpc>
                <a:spcPct val="100000"/>
              </a:lnSpc>
              <a:spcBef>
                <a:spcPts val="140"/>
              </a:spcBef>
              <a:buNone/>
            </a:pPr>
            <a:r>
              <a:rPr lang="zh-CN" altLang="en-US" sz="12230" kern="0" spc="23617"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3830"/>
              </a:spcBef>
              <a:buNone/>
            </a:pPr>
            <a:r>
              <a:rPr lang="zh-CN" altLang="en-US" sz="1415" kern="0" smtClean="0">
                <a:solidFill>
                  <a:srgbClr val="000000"/>
                </a:solidFill>
                <a:latin typeface="Times New Roman" panose="02020603050405020304" pitchFamily="65" charset="-122"/>
                <a:ea typeface="宋体" panose="02010600030101010101" pitchFamily="2" charset="-122"/>
              </a:rPr>
              <a:t>(2)小王在量筒中加入体积为</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的水,把一支粉笔放入量筒,发现粉笔在水面停留一瞬,冒出大量的气泡后</a:t>
            </a:r>
            <a:endParaRPr lang="zh-CN" altLang="en-US"/>
          </a:p>
        </p:txBody>
      </p:sp>
      <p:pic>
        <p:nvPicPr>
          <p:cNvPr id="3" name="图片 3" descr="textimage11.jpeg"/>
          <p:cNvPicPr>
            <a:picLocks noChangeAspect="1"/>
          </p:cNvPicPr>
          <p:nvPr/>
        </p:nvPicPr>
        <p:blipFill>
          <a:blip r:embed="rId3"/>
          <a:stretch>
            <a:fillRect/>
          </a:stretch>
        </p:blipFill>
        <p:spPr>
          <a:xfrm>
            <a:off x="2000232" y="1873180"/>
            <a:ext cx="3770498" cy="2192884"/>
          </a:xfrm>
          <a:prstGeom prst="rect">
            <a:avLst/>
          </a:prstGeom>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780000"/>
          </a:xfrm>
          <a:prstGeom prst="rect">
            <a:avLst/>
          </a:prstGeom>
          <a:noFill/>
        </p:spPr>
        <p:txBody>
          <a:bodyPr wrap="square" lIns="0" tIns="0" rIns="0" bIns="0" rtlCol="0">
            <a:spAutoFit/>
          </a:bodyPr>
          <a:lstStyle/>
          <a:p>
            <a:pPr marL="0" indent="0" eaLnBrk="0" latinLnBrk="1" hangingPunct="0">
              <a:lnSpc>
                <a:spcPct val="100000"/>
              </a:lnSpc>
              <a:spcBef>
                <a:spcPts val="3830"/>
              </a:spcBef>
              <a:buNone/>
            </a:pPr>
            <a:r>
              <a:rPr lang="zh-CN" altLang="en-US" sz="1415" kern="0" smtClean="0">
                <a:solidFill>
                  <a:srgbClr val="000000"/>
                </a:solidFill>
                <a:latin typeface="Times New Roman" panose="02020603050405020304" pitchFamily="65" charset="-122"/>
                <a:ea typeface="宋体" panose="02010600030101010101" pitchFamily="2" charset="-122"/>
              </a:rPr>
              <a:t>沉底,量筒中水面到达的刻度为</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。若把(</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)作为粉笔的体积来计算粉笔的密度,则得出粉笔的密度</a:t>
            </a:r>
            <a:r>
              <a:t/>
            </a:r>
            <a:br/>
            <a:r>
              <a:rPr lang="zh-CN" altLang="en-US" sz="1415" kern="0" smtClean="0">
                <a:solidFill>
                  <a:srgbClr val="000000"/>
                </a:solidFill>
                <a:latin typeface="Times New Roman" panose="02020603050405020304" pitchFamily="65" charset="-122"/>
                <a:ea typeface="宋体" panose="02010600030101010101" pitchFamily="2" charset="-122"/>
              </a:rPr>
              <a:t>会比真实值偏</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(选填“大”或“小”),原因是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(3)小王把一支同样的粉笔用一层保鲜膜紧密包裹好放入水中(保鲜膜的体积忽略不计),发现粉笔漂浮</a:t>
            </a:r>
            <a:r>
              <a:t/>
            </a:r>
            <a:br/>
            <a:r>
              <a:rPr lang="zh-CN" altLang="en-US" sz="1415" kern="0" smtClean="0">
                <a:solidFill>
                  <a:srgbClr val="000000"/>
                </a:solidFill>
                <a:latin typeface="Times New Roman" panose="02020603050405020304" pitchFamily="65" charset="-122"/>
                <a:ea typeface="宋体" panose="02010600030101010101" pitchFamily="2" charset="-122"/>
              </a:rPr>
              <a:t>在水面上,于是他用水、小金属块、量筒和细线测量粉笔的体积,如图乙所示。粉笔的密度为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g</a:t>
            </a:r>
            <a:r>
              <a:t/>
            </a:r>
            <a:br/>
            <a:r>
              <a:rPr lang="zh-CN" altLang="en-US" sz="1415" kern="0" smtClean="0">
                <a:solidFill>
                  <a:srgbClr val="000000"/>
                </a:solidFill>
                <a:latin typeface="Times New Roman" panose="02020603050405020304" pitchFamily="65" charset="-122"/>
                <a:ea typeface="宋体" panose="02010600030101010101" pitchFamily="2" charset="-122"/>
              </a:rPr>
              <a:t>/cm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,粉笔越写越短后密度</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(选填“变大”“变小”或“不变”)。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(4)小王看到步骤(3)中量筒内浸在水里的粉笔变长变粗,这是由于光的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(选填“反射”“折射”</a:t>
            </a:r>
            <a:r>
              <a:t/>
            </a:r>
            <a:br/>
            <a:r>
              <a:rPr lang="zh-CN" altLang="en-US" sz="1415" kern="0" smtClean="0">
                <a:solidFill>
                  <a:srgbClr val="000000"/>
                </a:solidFill>
                <a:latin typeface="Times New Roman" panose="02020603050405020304" pitchFamily="65" charset="-122"/>
                <a:ea typeface="宋体" panose="02010600030101010101" pitchFamily="2" charset="-122"/>
              </a:rPr>
              <a:t>或“直线传播”)形成的粉笔的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像(选填“实”或“虚”)。</a:t>
            </a:r>
            <a:endParaRPr lang="zh-CN" altLang="en-US"/>
          </a:p>
        </p:txBody>
      </p:sp>
      <p:sp>
        <p:nvSpPr>
          <p:cNvPr id="3" name="TextBox 2"/>
          <p:cNvSpPr txBox="1"/>
          <p:nvPr/>
        </p:nvSpPr>
        <p:spPr>
          <a:xfrm>
            <a:off x="720000" y="3198817"/>
            <a:ext cx="8316000" cy="67986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(1)3.84　(2)大　粉笔吸水,体积测量值偏小(合理即可)</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(3)0.64　不变　(4)折射　虚</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(每空1分,共7分)</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20000" y="912801"/>
            <a:ext cx="8316000" cy="2505075"/>
            <a:chOff x="720000" y="1260000"/>
            <a:chExt cx="8316000" cy="2505075"/>
          </a:xfrm>
        </p:grpSpPr>
        <p:sp>
          <p:nvSpPr>
            <p:cNvPr id="2" name="TextBox 2"/>
            <p:cNvSpPr txBox="1"/>
            <p:nvPr/>
          </p:nvSpPr>
          <p:spPr>
            <a:xfrm>
              <a:off x="720000" y="1260000"/>
              <a:ext cx="8316000" cy="250507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(1)10支粉笔质量</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总</a:t>
              </a:r>
              <a:r>
                <a:rPr lang="zh-CN" altLang="en-US" sz="1415" kern="0" smtClean="0">
                  <a:solidFill>
                    <a:srgbClr val="000000"/>
                  </a:solidFill>
                  <a:latin typeface="Times New Roman" panose="02020603050405020304" pitchFamily="65" charset="-122"/>
                  <a:ea typeface="宋体" panose="02010600030101010101" pitchFamily="2" charset="-122"/>
                </a:rPr>
                <a:t>=20 g+10 g+5 g+3.4 g=38.4 g</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一支粉笔质量</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81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38.4 g=3.84 g。</a:t>
              </a:r>
              <a:endParaRPr lang="zh-CN" altLang="en-US"/>
            </a:p>
            <a:p>
              <a:pPr marL="0" indent="0" eaLnBrk="0" latinLnBrk="1" hangingPunct="0">
                <a:lnSpc>
                  <a:spcPct val="100000"/>
                </a:lnSpc>
                <a:spcBef>
                  <a:spcPts val="410"/>
                </a:spcBef>
                <a:buNone/>
              </a:pPr>
              <a:r>
                <a:rPr lang="zh-CN" altLang="en-US" sz="1415" kern="0" smtClean="0">
                  <a:solidFill>
                    <a:srgbClr val="000000"/>
                  </a:solidFill>
                  <a:latin typeface="Times New Roman" panose="02020603050405020304" pitchFamily="65" charset="-122"/>
                  <a:ea typeface="宋体" panose="02010600030101010101" pitchFamily="2" charset="-122"/>
                </a:rPr>
                <a:t>(2)粉笔吸水,使水面偏低,</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读数比实际值偏小,则(</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)偏小,根据</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90" kern="0" spc="123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,可知</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偏大。</a:t>
              </a:r>
              <a:endParaRPr lang="zh-CN" altLang="en-US"/>
            </a:p>
            <a:p>
              <a:pPr marL="0" indent="0" eaLnBrk="0" latinLnBrk="1" hangingPunct="0">
                <a:lnSpc>
                  <a:spcPct val="100000"/>
                </a:lnSpc>
                <a:spcBef>
                  <a:spcPts val="455"/>
                </a:spcBef>
                <a:buNone/>
              </a:pPr>
              <a:r>
                <a:rPr lang="zh-CN" altLang="en-US" sz="1415" kern="0" smtClean="0">
                  <a:solidFill>
                    <a:srgbClr val="000000"/>
                  </a:solidFill>
                  <a:latin typeface="Times New Roman" panose="02020603050405020304" pitchFamily="65" charset="-122"/>
                  <a:ea typeface="宋体" panose="02010600030101010101" pitchFamily="2" charset="-122"/>
                </a:rPr>
                <a:t>(3)金属块放入量筒中,水面到达的刻度为</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'=80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,金属块与粉笔绑在一起没入水中,水面到达的刻度</a:t>
              </a:r>
            </a:p>
            <a:p>
              <a:pPr marL="0" indent="0" eaLnBrk="0" latinLnBrk="1" hangingPunct="0">
                <a:lnSpc>
                  <a:spcPct val="100000"/>
                </a:lnSpc>
                <a:spcBef>
                  <a:spcPts val="455"/>
                </a:spcBef>
                <a:buNone/>
              </a:pP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'=86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,故粉笔体积为</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=86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-80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=6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,粉笔密度</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0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90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=0.64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410"/>
                </a:spcBef>
                <a:buNone/>
              </a:pPr>
              <a:r>
                <a:rPr lang="zh-CN" altLang="en-US" sz="1415" kern="0" smtClean="0">
                  <a:solidFill>
                    <a:srgbClr val="000000"/>
                  </a:solidFill>
                  <a:latin typeface="Times New Roman" panose="02020603050405020304" pitchFamily="65" charset="-122"/>
                  <a:ea typeface="宋体" panose="02010600030101010101" pitchFamily="2" charset="-122"/>
                </a:rPr>
                <a:t>使用粉笔写字时,粉笔变短,其质量、体积都变小,但质量与体积的比值不变,其密度不变。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(4)粉笔放入水中变长变粗是由于量筒内装水后相当于凸透镜,粉笔处在一倍焦距以内,故由光的折射形</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成正立、放大的虚像。</a:t>
              </a:r>
              <a:endParaRPr lang="zh-CN" altLang="en-US"/>
            </a:p>
          </p:txBody>
        </p:sp>
        <p:graphicFrame>
          <p:nvGraphicFramePr>
            <p:cNvPr id="4" name="对象 3"/>
            <p:cNvGraphicFramePr>
              <a:graphicFrameLocks noChangeAspect="1"/>
            </p:cNvGraphicFramePr>
            <p:nvPr/>
          </p:nvGraphicFramePr>
          <p:xfrm>
            <a:off x="2024722" y="1518214"/>
            <a:ext cx="209549" cy="419099"/>
          </p:xfrm>
          <a:graphic>
            <a:graphicData uri="http://schemas.openxmlformats.org/presentationml/2006/ole">
              <mc:AlternateContent xmlns:mc="http://schemas.openxmlformats.org/markup-compatibility/2006">
                <mc:Choice xmlns:v="urn:schemas-microsoft-com:vml" Requires="v">
                  <p:oleObj spid="_x0000_s17413" name="Equation" r:id="rId4" imgW="5486400" imgH="10972800" progId="">
                    <p:embed/>
                  </p:oleObj>
                </mc:Choice>
                <mc:Fallback>
                  <p:oleObj name="Equation" r:id="rId4" imgW="5486400" imgH="10972800" progId="">
                    <p:embed/>
                    <p:pic>
                      <p:nvPicPr>
                        <p:cNvPr id="0" name="OLE substitute image"/>
                        <p:cNvPicPr/>
                        <p:nvPr/>
                      </p:nvPicPr>
                      <p:blipFill>
                        <a:blip r:embed="rId5"/>
                        <a:stretch>
                          <a:fillRect/>
                        </a:stretch>
                      </p:blipFill>
                      <p:spPr>
                        <a:xfrm>
                          <a:off x="2024722" y="1518214"/>
                          <a:ext cx="209549" cy="419099"/>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5919219" y="1965324"/>
            <a:ext cx="485775" cy="447675"/>
          </p:xfrm>
          <a:graphic>
            <a:graphicData uri="http://schemas.openxmlformats.org/presentationml/2006/ole">
              <mc:AlternateContent xmlns:mc="http://schemas.openxmlformats.org/markup-compatibility/2006">
                <mc:Choice xmlns:v="urn:schemas-microsoft-com:vml" Requires="v">
                  <p:oleObj spid="_x0000_s17414" name="Equation" r:id="rId6" imgW="12801600" imgH="11887200" progId="">
                    <p:embed/>
                  </p:oleObj>
                </mc:Choice>
                <mc:Fallback>
                  <p:oleObj name="Equation" r:id="rId6" imgW="12801600" imgH="11887200" progId="">
                    <p:embed/>
                    <p:pic>
                      <p:nvPicPr>
                        <p:cNvPr id="0" name="OLE substitute image"/>
                        <p:cNvPicPr/>
                        <p:nvPr/>
                      </p:nvPicPr>
                      <p:blipFill>
                        <a:blip r:embed="rId7"/>
                        <a:stretch>
                          <a:fillRect/>
                        </a:stretch>
                      </p:blipFill>
                      <p:spPr>
                        <a:xfrm>
                          <a:off x="5919219" y="1965324"/>
                          <a:ext cx="485775" cy="447675"/>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5373374" y="2629856"/>
            <a:ext cx="180975" cy="419100"/>
          </p:xfrm>
          <a:graphic>
            <a:graphicData uri="http://schemas.openxmlformats.org/presentationml/2006/ole">
              <mc:AlternateContent xmlns:mc="http://schemas.openxmlformats.org/markup-compatibility/2006">
                <mc:Choice xmlns:v="urn:schemas-microsoft-com:vml" Requires="v">
                  <p:oleObj spid="_x0000_s17415" name="Equation" r:id="rId8" imgW="4876800" imgH="10972800" progId="">
                    <p:embed/>
                  </p:oleObj>
                </mc:Choice>
                <mc:Fallback>
                  <p:oleObj name="Equation" r:id="rId8" imgW="4876800" imgH="10972800" progId="">
                    <p:embed/>
                    <p:pic>
                      <p:nvPicPr>
                        <p:cNvPr id="0" name="OLE substitute image"/>
                        <p:cNvPicPr/>
                        <p:nvPr/>
                      </p:nvPicPr>
                      <p:blipFill>
                        <a:blip r:embed="rId9"/>
                        <a:stretch>
                          <a:fillRect/>
                        </a:stretch>
                      </p:blipFill>
                      <p:spPr>
                        <a:xfrm>
                          <a:off x="5373374" y="2629856"/>
                          <a:ext cx="180975" cy="41910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5648878" y="2629856"/>
            <a:ext cx="428625" cy="419099"/>
          </p:xfrm>
          <a:graphic>
            <a:graphicData uri="http://schemas.openxmlformats.org/presentationml/2006/ole">
              <mc:AlternateContent xmlns:mc="http://schemas.openxmlformats.org/markup-compatibility/2006">
                <mc:Choice xmlns:v="urn:schemas-microsoft-com:vml" Requires="v">
                  <p:oleObj spid="_x0000_s17416" name="Equation" r:id="rId10" imgW="11277600" imgH="10972800" progId="">
                    <p:embed/>
                  </p:oleObj>
                </mc:Choice>
                <mc:Fallback>
                  <p:oleObj name="Equation" r:id="rId10" imgW="11277600" imgH="10972800" progId="">
                    <p:embed/>
                    <p:pic>
                      <p:nvPicPr>
                        <p:cNvPr id="0" name="OLE substitute image"/>
                        <p:cNvPicPr/>
                        <p:nvPr/>
                      </p:nvPicPr>
                      <p:blipFill>
                        <a:blip r:embed="rId11"/>
                        <a:stretch>
                          <a:fillRect/>
                        </a:stretch>
                      </p:blipFill>
                      <p:spPr>
                        <a:xfrm>
                          <a:off x="5648878" y="2629856"/>
                          <a:ext cx="428625" cy="419099"/>
                        </a:xfrm>
                        <a:prstGeom prst="rect">
                          <a:avLst/>
                        </a:prstGeom>
                        <a:noFill/>
                      </p:spPr>
                    </p:pic>
                  </p:oleObj>
                </mc:Fallback>
              </mc:AlternateContent>
            </a:graphicData>
          </a:graphic>
        </p:graphicFrame>
      </p:grpSp>
      <p:sp>
        <p:nvSpPr>
          <p:cNvPr id="9" name="TextBox 2"/>
          <p:cNvSpPr txBox="1"/>
          <p:nvPr/>
        </p:nvSpPr>
        <p:spPr>
          <a:xfrm>
            <a:off x="720000" y="3494560"/>
            <a:ext cx="8316000" cy="66704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易错点拨</a:t>
            </a:r>
            <a:r>
              <a:rPr lang="zh-CN" altLang="en-US" sz="1415" kern="0" smtClean="0">
                <a:solidFill>
                  <a:srgbClr val="000000"/>
                </a:solidFill>
                <a:latin typeface="Times New Roman" panose="02020603050405020304" pitchFamily="65" charset="-122"/>
                <a:ea typeface="宋体" panose="02010600030101010101" pitchFamily="2" charset="-122"/>
              </a:rPr>
              <a:t>　①读题要仔细,(1)问中10支粉笔的质量与1支粉笔的质量要分清。</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②一支粉笔刚放入水中,会在水面停留一会儿,然后沉入水中,这是因为粉笔吸水后,其重力增加,重力大</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于浮力时下沉。</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347826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(2019湖北黄冈,14,4分)把一枚鸡蛋放入水中,鸡蛋沉入水底。这枚鸡蛋的密度究竟多大呢?为此,小利</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同学进行了实验。</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(1)以下实验步骤,合理的顺序应为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①将鸡蛋放入装满水的溢水杯中,并用小烧杯接住溢出来的水。</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②往量筒中放鸡蛋时,发现量筒口径小,放不进去。</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③用托盘天平测得鸡蛋的质量为54 g。</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④将小烧杯中的水倒入量筒中,测出水的体积(如图)。</a:t>
            </a:r>
            <a:endParaRPr lang="zh-CN" altLang="en-US"/>
          </a:p>
          <a:p>
            <a:pPr marL="0" indent="0" eaLnBrk="0" latinLnBrk="1" hangingPunct="0">
              <a:lnSpc>
                <a:spcPct val="100000"/>
              </a:lnSpc>
              <a:spcBef>
                <a:spcPts val="140"/>
              </a:spcBef>
              <a:buNone/>
            </a:pPr>
            <a:r>
              <a:rPr lang="zh-CN" altLang="en-US" sz="7430" kern="0" spc="2017"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150"/>
              </a:spcBef>
              <a:buNone/>
            </a:pPr>
            <a:r>
              <a:rPr lang="zh-CN" altLang="en-US" sz="1415" kern="0" smtClean="0">
                <a:solidFill>
                  <a:srgbClr val="000000"/>
                </a:solidFill>
                <a:latin typeface="Times New Roman" panose="02020603050405020304" pitchFamily="65" charset="-122"/>
                <a:ea typeface="宋体" panose="02010600030101010101" pitchFamily="2" charset="-122"/>
              </a:rPr>
              <a:t>(2)实验中,托盘天平应放在</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桌面上。</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(3)测得鸡蛋的密度应为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pic>
        <p:nvPicPr>
          <p:cNvPr id="3" name="图片 3" descr="textimage12.jpeg"/>
          <p:cNvPicPr>
            <a:picLocks noChangeAspect="1"/>
          </p:cNvPicPr>
          <p:nvPr/>
        </p:nvPicPr>
        <p:blipFill>
          <a:blip r:embed="rId3"/>
          <a:stretch>
            <a:fillRect/>
          </a:stretch>
        </p:blipFill>
        <p:spPr>
          <a:xfrm>
            <a:off x="2857488" y="2565866"/>
            <a:ext cx="959355" cy="1241071"/>
          </a:xfrm>
          <a:prstGeom prst="rect">
            <a:avLst/>
          </a:prstGeom>
        </p:spPr>
      </p:pic>
      <p:sp>
        <p:nvSpPr>
          <p:cNvPr id="4" name="TextBox 2"/>
          <p:cNvSpPr txBox="1"/>
          <p:nvPr/>
        </p:nvSpPr>
        <p:spPr>
          <a:xfrm>
            <a:off x="720000" y="434182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(4)从理论上分析,实验中,由于小烧杯的水不能倒干净,会导致测量结果偏</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278582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(2020海南,8,3分)椰雕是用经过处理的椰子壳雕刻的艺术品,海南的椰雕工艺被列入国家非物质文化</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遗产,如图所示工艺师正在进行椰雕雕刻。一个处理后的椰子壳假设质量分布均匀,经过雕刻之后,椰子</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壳的 (　　)</a:t>
            </a:r>
            <a:endParaRPr lang="zh-CN" altLang="en-US"/>
          </a:p>
          <a:p>
            <a:pPr marL="0" indent="0" eaLnBrk="0" latinLnBrk="1" hangingPunct="0">
              <a:lnSpc>
                <a:spcPct val="100000"/>
              </a:lnSpc>
              <a:spcBef>
                <a:spcPts val="140"/>
              </a:spcBef>
              <a:buNone/>
            </a:pPr>
            <a:r>
              <a:rPr lang="zh-CN" altLang="en-US" sz="8685" kern="0" spc="12690"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590"/>
              </a:spcBef>
              <a:buNone/>
            </a:pPr>
            <a:r>
              <a:rPr lang="zh-CN" altLang="en-US" sz="1415" kern="0" smtClean="0">
                <a:solidFill>
                  <a:srgbClr val="000000"/>
                </a:solidFill>
                <a:latin typeface="Times New Roman" panose="02020603050405020304" pitchFamily="65" charset="-122"/>
                <a:ea typeface="宋体" panose="02010600030101010101" pitchFamily="2" charset="-122"/>
              </a:rPr>
              <a:t>A.质量变小　    B.热值变小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C.密度变小　    D.比热容变小</a:t>
            </a:r>
            <a:endParaRPr lang="zh-CN" altLang="en-US"/>
          </a:p>
        </p:txBody>
      </p:sp>
      <p:pic>
        <p:nvPicPr>
          <p:cNvPr id="3" name="图片 3" descr="textimage0.jpeg"/>
          <p:cNvPicPr>
            <a:picLocks noChangeAspect="1"/>
          </p:cNvPicPr>
          <p:nvPr/>
        </p:nvPicPr>
        <p:blipFill>
          <a:blip r:embed="rId3"/>
          <a:stretch>
            <a:fillRect/>
          </a:stretch>
        </p:blipFill>
        <p:spPr>
          <a:xfrm>
            <a:off x="2714612" y="1637172"/>
            <a:ext cx="2120046" cy="1435680"/>
          </a:xfrm>
          <a:prstGeom prst="rect">
            <a:avLst/>
          </a:prstGeom>
        </p:spPr>
      </p:pic>
      <p:sp>
        <p:nvSpPr>
          <p:cNvPr id="4" name="TextBox 2"/>
          <p:cNvSpPr txBox="1"/>
          <p:nvPr/>
        </p:nvSpPr>
        <p:spPr>
          <a:xfrm>
            <a:off x="720000" y="385175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a:t>
            </a:r>
            <a:r>
              <a:rPr lang="zh-CN" altLang="en-US" sz="1415" kern="0" smtClean="0">
                <a:solidFill>
                  <a:srgbClr val="000000"/>
                </a:solidFill>
                <a:latin typeface="Times New Roman" panose="02020603050405020304" pitchFamily="65" charset="-122"/>
                <a:ea typeface="宋体" panose="02010600030101010101" pitchFamily="2" charset="-122"/>
              </a:rPr>
              <a:t>    经过雕刻,有部分材料会从椰子壳上脱落下来,使椰子壳的质量变小,A正确;热值、密度和比</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热容都属于材料本身的一种特性,大小与质量、形状无关,雕刻后的椰子壳的热值、密度和比热容都不</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变,B、C、D错误。故选A。</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(1)③②①④或②③①④　(2)水平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(3)1.08　(4)大</a:t>
            </a:r>
            <a:endParaRPr lang="zh-CN" altLang="en-US"/>
          </a:p>
        </p:txBody>
      </p:sp>
      <p:grpSp>
        <p:nvGrpSpPr>
          <p:cNvPr id="3" name="组合 2"/>
          <p:cNvGrpSpPr/>
          <p:nvPr/>
        </p:nvGrpSpPr>
        <p:grpSpPr>
          <a:xfrm>
            <a:off x="720000" y="1897245"/>
            <a:ext cx="8316000" cy="2444580"/>
            <a:chOff x="720000" y="1260000"/>
            <a:chExt cx="8316000" cy="2444580"/>
          </a:xfrm>
        </p:grpSpPr>
        <p:sp>
          <p:nvSpPr>
            <p:cNvPr id="4" name="TextBox 2"/>
            <p:cNvSpPr txBox="1"/>
            <p:nvPr/>
          </p:nvSpPr>
          <p:spPr>
            <a:xfrm>
              <a:off x="720000" y="1260000"/>
              <a:ext cx="8316000" cy="244458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(1)为了测量鸡蛋的密度,应该测量鸡蛋的质量和鸡蛋的体积。用天平测量鸡蛋的质量与试一下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鸡蛋能否放入量筒,这两个步骤的先后顺序对实验结果没有影响,所以这两个步骤可以互换,但是若先测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量体积再测量质量,鸡蛋上面的水会造成测量的鸡蛋的质量偏大,影响测量结果,为了测量鸡蛋的体积,应</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该先在溢水杯里面装满水,把鸡蛋放入溢水杯中,用量筒测出溢出水的体积,即鸡蛋的体积,从而测出鸡蛋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密度,因此实验步骤是③②①④或②③①④;</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(2)用天平测量鸡蛋的质量,首先把托盘天平放在水平桌面上;</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(3)鸡蛋的质量</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=54 g</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鸡蛋的体积</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=50 mL=50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则鸡蛋的密度</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0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35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=1.08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endParaRPr lang="zh-CN" altLang="en-US"/>
            </a:p>
            <a:p>
              <a:pPr marL="0" indent="0" eaLnBrk="0" latinLnBrk="1" hangingPunct="0">
                <a:lnSpc>
                  <a:spcPct val="100000"/>
                </a:lnSpc>
                <a:spcBef>
                  <a:spcPts val="410"/>
                </a:spcBef>
                <a:buNone/>
              </a:pPr>
              <a:r>
                <a:rPr lang="zh-CN" altLang="en-US" sz="1415" kern="0" smtClean="0">
                  <a:solidFill>
                    <a:srgbClr val="000000"/>
                  </a:solidFill>
                  <a:latin typeface="Times New Roman" panose="02020603050405020304" pitchFamily="65" charset="-122"/>
                  <a:ea typeface="宋体" panose="02010600030101010101" pitchFamily="2" charset="-122"/>
                </a:rPr>
                <a:t>(4)小烧杯中的水不能完全倒入量筒中,则鸡蛋体积的测量值偏小,导致鸡蛋密度的测量值偏大。</a:t>
              </a:r>
              <a:endParaRPr lang="zh-CN" altLang="en-US"/>
            </a:p>
          </p:txBody>
        </p:sp>
        <p:graphicFrame>
          <p:nvGraphicFramePr>
            <p:cNvPr id="5" name="对象 4"/>
            <p:cNvGraphicFramePr>
              <a:graphicFrameLocks noChangeAspect="1"/>
            </p:cNvGraphicFramePr>
            <p:nvPr/>
          </p:nvGraphicFramePr>
          <p:xfrm>
            <a:off x="1991337" y="3055941"/>
            <a:ext cx="180975" cy="419100"/>
          </p:xfrm>
          <a:graphic>
            <a:graphicData uri="http://schemas.openxmlformats.org/presentationml/2006/ole">
              <mc:AlternateContent xmlns:mc="http://schemas.openxmlformats.org/markup-compatibility/2006">
                <mc:Choice xmlns:v="urn:schemas-microsoft-com:vml" Requires="v">
                  <p:oleObj spid="_x0000_s18435" name="Equation" r:id="rId4" imgW="4876800" imgH="10972800" progId="">
                    <p:embed/>
                  </p:oleObj>
                </mc:Choice>
                <mc:Fallback>
                  <p:oleObj name="Equation" r:id="rId4" imgW="4876800" imgH="10972800" progId="">
                    <p:embed/>
                    <p:pic>
                      <p:nvPicPr>
                        <p:cNvPr id="0" name="OLE substitute image"/>
                        <p:cNvPicPr/>
                        <p:nvPr/>
                      </p:nvPicPr>
                      <p:blipFill>
                        <a:blip r:embed="rId5"/>
                        <a:stretch>
                          <a:fillRect/>
                        </a:stretch>
                      </p:blipFill>
                      <p:spPr>
                        <a:xfrm>
                          <a:off x="1991337" y="3055941"/>
                          <a:ext cx="180975" cy="419100"/>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2273826" y="3055941"/>
            <a:ext cx="485775" cy="419099"/>
          </p:xfrm>
          <a:graphic>
            <a:graphicData uri="http://schemas.openxmlformats.org/presentationml/2006/ole">
              <mc:AlternateContent xmlns:mc="http://schemas.openxmlformats.org/markup-compatibility/2006">
                <mc:Choice xmlns:v="urn:schemas-microsoft-com:vml" Requires="v">
                  <p:oleObj spid="_x0000_s18436" name="Equation" r:id="rId6" imgW="12801600" imgH="10972800" progId="">
                    <p:embed/>
                  </p:oleObj>
                </mc:Choice>
                <mc:Fallback>
                  <p:oleObj name="Equation" r:id="rId6" imgW="12801600" imgH="10972800" progId="">
                    <p:embed/>
                    <p:pic>
                      <p:nvPicPr>
                        <p:cNvPr id="0" name="OLE substitute image"/>
                        <p:cNvPicPr/>
                        <p:nvPr/>
                      </p:nvPicPr>
                      <p:blipFill>
                        <a:blip r:embed="rId7"/>
                        <a:stretch>
                          <a:fillRect/>
                        </a:stretch>
                      </p:blipFill>
                      <p:spPr>
                        <a:xfrm>
                          <a:off x="2273826" y="3055941"/>
                          <a:ext cx="485775" cy="419099"/>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984371"/>
            <a:ext cx="8316000" cy="67986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(2020云南昆明模拟二,6,3分)自行车轮胎在烈日下曝晒后,车胎内的气体 (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A.质量变大　    B.气压增大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C.体积不变　    D.密度变大</a:t>
            </a:r>
            <a:endParaRPr lang="zh-CN" altLang="en-US"/>
          </a:p>
        </p:txBody>
      </p:sp>
      <p:sp>
        <p:nvSpPr>
          <p:cNvPr id="3" name="TextBox 2"/>
          <p:cNvSpPr txBox="1"/>
          <p:nvPr/>
        </p:nvSpPr>
        <p:spPr>
          <a:xfrm>
            <a:off x="720000" y="1610663"/>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质量、密度概念及密度知识的应用</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2"/>
          <p:cNvSpPr txBox="1"/>
          <p:nvPr/>
        </p:nvSpPr>
        <p:spPr>
          <a:xfrm>
            <a:off x="720000" y="2841627"/>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自行车在烈日下曝晒,车胎内气体温度升高,体积变大,其质量不随温度改变而改变,所以密度</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变小;由于温度升高,分子运动更剧烈,所以气体压强增大。故选B。</a:t>
            </a:r>
            <a:endParaRPr lang="zh-CN" altLang="en-US"/>
          </a:p>
        </p:txBody>
      </p:sp>
      <p:sp>
        <p:nvSpPr>
          <p:cNvPr id="6" name="TextBox 2"/>
          <p:cNvSpPr txBox="1"/>
          <p:nvPr/>
        </p:nvSpPr>
        <p:spPr>
          <a:xfrm>
            <a:off x="720000" y="3474578"/>
            <a:ext cx="8316000" cy="67986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(2019吉林长春朝阳一模,5)在用橡皮擦掉纸上的铅笔字的过程中,橡皮的 (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A.质量不变　    B.密度不变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C.体积不变　    D.形状不变</a:t>
            </a:r>
            <a:endParaRPr lang="zh-CN" altLang="en-US"/>
          </a:p>
        </p:txBody>
      </p:sp>
      <p:sp>
        <p:nvSpPr>
          <p:cNvPr id="7" name="TextBox 6"/>
          <p:cNvSpPr txBox="1"/>
          <p:nvPr/>
        </p:nvSpPr>
        <p:spPr>
          <a:xfrm>
            <a:off x="720000" y="4270387"/>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橡皮在擦掉铅笔字的过程中,橡皮屑掉下来,橡皮的质量和体积都会减小,形状会改变,但密度</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不变。故选择B。</a:t>
            </a:r>
            <a:endParaRPr lang="zh-CN" altLang="en-US"/>
          </a:p>
        </p:txBody>
      </p:sp>
      <p:sp>
        <p:nvSpPr>
          <p:cNvPr id="8" name="TextBox 7"/>
          <p:cNvSpPr txBox="1"/>
          <p:nvPr/>
        </p:nvSpPr>
        <p:spPr>
          <a:xfrm>
            <a:off x="2195736" y="539651"/>
            <a:ext cx="5760640" cy="523220"/>
          </a:xfrm>
          <a:prstGeom prst="rect">
            <a:avLst/>
          </a:prstGeom>
          <a:solidFill>
            <a:srgbClr val="FFFF00"/>
          </a:solidFill>
        </p:spPr>
        <p:txBody>
          <a:bodyPr wrap="square" rtlCol="0">
            <a:spAutoFit/>
          </a:bodyPr>
          <a:lstStyle/>
          <a:p>
            <a:r>
              <a:rPr lang="zh-CN" altLang="en-US" sz="2800" smtClean="0">
                <a:solidFill>
                  <a:srgbClr val="FF0000"/>
                </a:solidFill>
                <a:latin typeface="等线 Light" pitchFamily="2" charset="-122"/>
                <a:ea typeface="等线 Light" pitchFamily="2" charset="-122"/>
              </a:rPr>
              <a:t>最       新       模       拟</a:t>
            </a:r>
            <a:endParaRPr lang="zh-CN" altLang="en-US" sz="2800">
              <a:solidFill>
                <a:srgbClr val="FF0000"/>
              </a:solidFill>
              <a:latin typeface="等线 Light" pitchFamily="2" charset="-122"/>
              <a:ea typeface="等线 Light"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(2020天津南开一模,14,2分)一个质量为60 kg的宇航员从地球进入太空后,质量</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(选填“变</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大”“变小”或“不变”)。如果人的密度和水的密度相等,那么宇航员的体积是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sp>
        <p:nvSpPr>
          <p:cNvPr id="3" name="TextBox 2"/>
          <p:cNvSpPr txBox="1"/>
          <p:nvPr/>
        </p:nvSpPr>
        <p:spPr>
          <a:xfrm>
            <a:off x="720000" y="178456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不变　0.06</a:t>
            </a:r>
            <a:endParaRPr lang="zh-CN" altLang="en-US"/>
          </a:p>
        </p:txBody>
      </p:sp>
      <p:grpSp>
        <p:nvGrpSpPr>
          <p:cNvPr id="4" name="组合 3"/>
          <p:cNvGrpSpPr/>
          <p:nvPr/>
        </p:nvGrpSpPr>
        <p:grpSpPr>
          <a:xfrm>
            <a:off x="720000" y="2151744"/>
            <a:ext cx="8316000" cy="689883"/>
            <a:chOff x="720000" y="1627181"/>
            <a:chExt cx="8316000" cy="689883"/>
          </a:xfrm>
        </p:grpSpPr>
        <p:sp>
          <p:nvSpPr>
            <p:cNvPr id="5" name="TextBox 4"/>
            <p:cNvSpPr txBox="1"/>
            <p:nvPr/>
          </p:nvSpPr>
          <p:spPr>
            <a:xfrm>
              <a:off x="720000" y="1627181"/>
              <a:ext cx="8316000" cy="61016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宇航员的质量不随空间位置的变化而变化,所以宇航员从地球进入太空后质量不变;如果人的密</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度和水的密度相等,为1.0</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,根据密度公式</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35" kern="0" spc="-1012"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得到宇航员的体积</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50" kern="0" spc="-1123"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50" kern="0" spc="5776"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=0.06 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graphicFrame>
          <p:nvGraphicFramePr>
            <p:cNvPr id="6" name="对象 5"/>
            <p:cNvGraphicFramePr>
              <a:graphicFrameLocks noChangeAspect="1"/>
            </p:cNvGraphicFramePr>
            <p:nvPr/>
          </p:nvGraphicFramePr>
          <p:xfrm>
            <a:off x="4714822" y="1878616"/>
            <a:ext cx="180975" cy="419100"/>
          </p:xfrm>
          <a:graphic>
            <a:graphicData uri="http://schemas.openxmlformats.org/presentationml/2006/ole">
              <mc:AlternateContent xmlns:mc="http://schemas.openxmlformats.org/markup-compatibility/2006">
                <mc:Choice xmlns:v="urn:schemas-microsoft-com:vml" Requires="v">
                  <p:oleObj spid="_x0000_s19460" name="Equation" r:id="rId4" imgW="4876800" imgH="10972800" progId="">
                    <p:embed/>
                  </p:oleObj>
                </mc:Choice>
                <mc:Fallback>
                  <p:oleObj name="Equation" r:id="rId4" imgW="4876800" imgH="10972800" progId="">
                    <p:embed/>
                    <p:pic>
                      <p:nvPicPr>
                        <p:cNvPr id="0" name="OLE substitute image"/>
                        <p:cNvPicPr/>
                        <p:nvPr/>
                      </p:nvPicPr>
                      <p:blipFill>
                        <a:blip r:embed="rId5"/>
                        <a:stretch>
                          <a:fillRect/>
                        </a:stretch>
                      </p:blipFill>
                      <p:spPr>
                        <a:xfrm>
                          <a:off x="4714822" y="1878616"/>
                          <a:ext cx="180975" cy="41910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6551702" y="1878914"/>
            <a:ext cx="180975" cy="438150"/>
          </p:xfrm>
          <a:graphic>
            <a:graphicData uri="http://schemas.openxmlformats.org/presentationml/2006/ole">
              <mc:AlternateContent xmlns:mc="http://schemas.openxmlformats.org/markup-compatibility/2006">
                <mc:Choice xmlns:v="urn:schemas-microsoft-com:vml" Requires="v">
                  <p:oleObj spid="_x0000_s19461" name="Equation" r:id="rId6" imgW="4876800" imgH="11582400" progId="">
                    <p:embed/>
                  </p:oleObj>
                </mc:Choice>
                <mc:Fallback>
                  <p:oleObj name="Equation" r:id="rId6" imgW="4876800" imgH="11582400" progId="">
                    <p:embed/>
                    <p:pic>
                      <p:nvPicPr>
                        <p:cNvPr id="0" name="OLE substitute image"/>
                        <p:cNvPicPr/>
                        <p:nvPr/>
                      </p:nvPicPr>
                      <p:blipFill>
                        <a:blip r:embed="rId7"/>
                        <a:stretch>
                          <a:fillRect/>
                        </a:stretch>
                      </p:blipFill>
                      <p:spPr>
                        <a:xfrm>
                          <a:off x="6551702" y="1878914"/>
                          <a:ext cx="180975" cy="438150"/>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6834191" y="1878914"/>
            <a:ext cx="1057275" cy="438150"/>
          </p:xfrm>
          <a:graphic>
            <a:graphicData uri="http://schemas.openxmlformats.org/presentationml/2006/ole">
              <mc:AlternateContent xmlns:mc="http://schemas.openxmlformats.org/markup-compatibility/2006">
                <mc:Choice xmlns:v="urn:schemas-microsoft-com:vml" Requires="v">
                  <p:oleObj spid="_x0000_s19462" name="Equation" r:id="rId8" imgW="28041600" imgH="11582400" progId="">
                    <p:embed/>
                  </p:oleObj>
                </mc:Choice>
                <mc:Fallback>
                  <p:oleObj name="Equation" r:id="rId8" imgW="28041600" imgH="11582400" progId="">
                    <p:embed/>
                    <p:pic>
                      <p:nvPicPr>
                        <p:cNvPr id="0" name="OLE substitute image"/>
                        <p:cNvPicPr/>
                        <p:nvPr/>
                      </p:nvPicPr>
                      <p:blipFill>
                        <a:blip r:embed="rId9"/>
                        <a:stretch>
                          <a:fillRect/>
                        </a:stretch>
                      </p:blipFill>
                      <p:spPr>
                        <a:xfrm>
                          <a:off x="6834191" y="1878914"/>
                          <a:ext cx="1057275" cy="438150"/>
                        </a:xfrm>
                        <a:prstGeom prst="rect">
                          <a:avLst/>
                        </a:prstGeom>
                        <a:noFill/>
                      </p:spPr>
                    </p:pic>
                  </p:oleObj>
                </mc:Fallback>
              </mc:AlternateContent>
            </a:graphicData>
          </a:graphic>
        </p:graphicFrame>
      </p:grpSp>
      <p:sp>
        <p:nvSpPr>
          <p:cNvPr id="9" name="TextBox 2"/>
          <p:cNvSpPr txBox="1"/>
          <p:nvPr/>
        </p:nvSpPr>
        <p:spPr>
          <a:xfrm>
            <a:off x="720000" y="3055941"/>
            <a:ext cx="8316000" cy="66704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知识归纳</a:t>
            </a:r>
            <a:r>
              <a:rPr lang="zh-CN" altLang="en-US" sz="1415" kern="0" smtClean="0">
                <a:solidFill>
                  <a:srgbClr val="000000"/>
                </a:solidFill>
                <a:latin typeface="Times New Roman" panose="02020603050405020304" pitchFamily="65" charset="-122"/>
                <a:ea typeface="宋体" panose="02010600030101010101" pitchFamily="2" charset="-122"/>
              </a:rPr>
              <a:t>　(1)质量不随物体形状、状态、位置的改变而改变,质量是物体的一种属性;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(2)密度大小等于物体的质量与体积的比值,密度大小与物体的质量大小、体积大小无关,密度大小与温</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度、状态、物质的种类有关,密度是物质的一种特性。</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12801"/>
            <a:ext cx="8316000" cy="179132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(2019河南重点中学摸底,4)某同学在测量某液体的质量和体积的关系的实验中,得到了如图所示图像,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其中纵坐标</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表示烧杯和液体的总质量,</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表示液体的体积,该液体的密度是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,图中</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的值</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应为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g。</a:t>
            </a:r>
            <a:endParaRPr lang="zh-CN" altLang="en-US"/>
          </a:p>
          <a:p>
            <a:pPr marL="0" indent="0" eaLnBrk="0" latinLnBrk="1" hangingPunct="0">
              <a:lnSpc>
                <a:spcPct val="100000"/>
              </a:lnSpc>
              <a:spcBef>
                <a:spcPts val="140"/>
              </a:spcBef>
              <a:buNone/>
            </a:pPr>
            <a:r>
              <a:rPr lang="zh-CN" altLang="en-US" sz="7305" kern="0" spc="7918"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13.jpeg"/>
          <p:cNvPicPr>
            <a:picLocks noChangeAspect="1"/>
          </p:cNvPicPr>
          <p:nvPr/>
        </p:nvPicPr>
        <p:blipFill>
          <a:blip r:embed="rId4"/>
          <a:stretch>
            <a:fillRect/>
          </a:stretch>
        </p:blipFill>
        <p:spPr>
          <a:xfrm>
            <a:off x="3214678" y="1637172"/>
            <a:ext cx="1933575" cy="1524000"/>
          </a:xfrm>
          <a:prstGeom prst="rect">
            <a:avLst/>
          </a:prstGeom>
        </p:spPr>
      </p:pic>
      <p:sp>
        <p:nvSpPr>
          <p:cNvPr id="4" name="TextBox 2"/>
          <p:cNvSpPr txBox="1"/>
          <p:nvPr/>
        </p:nvSpPr>
        <p:spPr>
          <a:xfrm>
            <a:off x="720000" y="327025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0.8</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88</a:t>
            </a:r>
            <a:endParaRPr lang="zh-CN" altLang="en-US"/>
          </a:p>
        </p:txBody>
      </p:sp>
      <p:grpSp>
        <p:nvGrpSpPr>
          <p:cNvPr id="5" name="组合 4"/>
          <p:cNvGrpSpPr/>
          <p:nvPr/>
        </p:nvGrpSpPr>
        <p:grpSpPr>
          <a:xfrm>
            <a:off x="720000" y="3637436"/>
            <a:ext cx="8316000" cy="886012"/>
            <a:chOff x="720000" y="1260000"/>
            <a:chExt cx="8316000" cy="886012"/>
          </a:xfrm>
        </p:grpSpPr>
        <p:sp>
          <p:nvSpPr>
            <p:cNvPr id="6" name="TextBox 2"/>
            <p:cNvSpPr txBox="1"/>
            <p:nvPr/>
          </p:nvSpPr>
          <p:spPr>
            <a:xfrm>
              <a:off x="720000" y="1260000"/>
              <a:ext cx="8316000" cy="88601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由图可知液体体积</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=0时,烧杯的质量</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0</a:t>
              </a:r>
              <a:r>
                <a:rPr lang="zh-CN" altLang="en-US" sz="1415" kern="0" smtClean="0">
                  <a:solidFill>
                    <a:srgbClr val="000000"/>
                  </a:solidFill>
                  <a:latin typeface="Times New Roman" panose="02020603050405020304" pitchFamily="65" charset="-122"/>
                  <a:ea typeface="宋体" panose="02010600030101010101" pitchFamily="2" charset="-122"/>
                </a:rPr>
                <a:t>=40 g,液体体积</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时,总质量</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=56 g,则液体质量</a:t>
              </a:r>
              <a:r>
                <a:rPr/>
                <a:t/>
              </a:r>
              <a:br>
                <a:rPr/>
              </a:b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=56 g-40 g=16 g;故液体密度</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90" kern="0" spc="-71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25" kern="0" spc="140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=0.8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=0.8</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;当液体体积为60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时,液体质量</a:t>
              </a:r>
              <a:endParaRPr lang="zh-CN" altLang="en-US"/>
            </a:p>
            <a:p>
              <a:pPr marL="0" indent="0" eaLnBrk="0" latinLnBrk="1" hangingPunct="0">
                <a:lnSpc>
                  <a:spcPct val="100000"/>
                </a:lnSpc>
                <a:spcBef>
                  <a:spcPts val="410"/>
                </a:spcBef>
                <a:buNone/>
              </a:pP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液</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ρV</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=0.8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60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=48 g,则</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=48 g+40 g=88 g。</a:t>
              </a:r>
              <a:endParaRPr lang="zh-CN" altLang="en-US"/>
            </a:p>
          </p:txBody>
        </p:sp>
        <p:graphicFrame>
          <p:nvGraphicFramePr>
            <p:cNvPr id="7" name="对象 6"/>
            <p:cNvGraphicFramePr>
              <a:graphicFrameLocks noChangeAspect="1"/>
            </p:cNvGraphicFramePr>
            <p:nvPr/>
          </p:nvGraphicFramePr>
          <p:xfrm>
            <a:off x="3237525" y="1527501"/>
            <a:ext cx="238124" cy="447674"/>
          </p:xfrm>
          <a:graphic>
            <a:graphicData uri="http://schemas.openxmlformats.org/presentationml/2006/ole">
              <mc:AlternateContent xmlns:mc="http://schemas.openxmlformats.org/markup-compatibility/2006">
                <mc:Choice xmlns:v="urn:schemas-microsoft-com:vml" Requires="v">
                  <p:oleObj spid="_x0000_s20483" name="Equation" r:id="rId5" imgW="6400800" imgH="11887200" progId="">
                    <p:embed/>
                  </p:oleObj>
                </mc:Choice>
                <mc:Fallback>
                  <p:oleObj name="Equation" r:id="rId5" imgW="6400800" imgH="11887200" progId="">
                    <p:embed/>
                    <p:pic>
                      <p:nvPicPr>
                        <p:cNvPr id="0" name="OLE substitute image"/>
                        <p:cNvPicPr/>
                        <p:nvPr/>
                      </p:nvPicPr>
                      <p:blipFill>
                        <a:blip r:embed="rId6"/>
                        <a:stretch>
                          <a:fillRect/>
                        </a:stretch>
                      </p:blipFill>
                      <p:spPr>
                        <a:xfrm>
                          <a:off x="3237525" y="1527501"/>
                          <a:ext cx="238124" cy="447674"/>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3577163" y="1517046"/>
            <a:ext cx="485775" cy="419100"/>
          </p:xfrm>
          <a:graphic>
            <a:graphicData uri="http://schemas.openxmlformats.org/presentationml/2006/ole">
              <mc:AlternateContent xmlns:mc="http://schemas.openxmlformats.org/markup-compatibility/2006">
                <mc:Choice xmlns:v="urn:schemas-microsoft-com:vml" Requires="v">
                  <p:oleObj spid="_x0000_s20484" name="Equation" r:id="rId7" imgW="12801600" imgH="10972800" progId="">
                    <p:embed/>
                  </p:oleObj>
                </mc:Choice>
                <mc:Fallback>
                  <p:oleObj name="Equation" r:id="rId7" imgW="12801600" imgH="10972800" progId="">
                    <p:embed/>
                    <p:pic>
                      <p:nvPicPr>
                        <p:cNvPr id="0" name="OLE substitute image"/>
                        <p:cNvPicPr/>
                        <p:nvPr/>
                      </p:nvPicPr>
                      <p:blipFill>
                        <a:blip r:embed="rId8"/>
                        <a:stretch>
                          <a:fillRect/>
                        </a:stretch>
                      </p:blipFill>
                      <p:spPr>
                        <a:xfrm>
                          <a:off x="3577163" y="1517046"/>
                          <a:ext cx="485775" cy="419100"/>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4229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一题多解</a:t>
            </a:r>
            <a:r>
              <a:rPr lang="zh-CN" altLang="en-US" sz="1415" kern="0" smtClean="0">
                <a:solidFill>
                  <a:srgbClr val="000000"/>
                </a:solidFill>
                <a:latin typeface="Times New Roman" panose="02020603050405020304" pitchFamily="65" charset="-122"/>
                <a:ea typeface="宋体" panose="02010600030101010101" pitchFamily="2" charset="-122"/>
              </a:rPr>
              <a:t>　利用密度不变可列方程如下:</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90" kern="0" spc="175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90" kern="0" spc="1834"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455"/>
              </a:spcBef>
              <a:buNone/>
            </a:pPr>
            <a:r>
              <a:rPr lang="zh-CN" altLang="en-US" sz="1415" kern="0" smtClean="0">
                <a:solidFill>
                  <a:srgbClr val="000000"/>
                </a:solidFill>
                <a:latin typeface="Times New Roman" panose="02020603050405020304" pitchFamily="65" charset="-122"/>
                <a:ea typeface="宋体" panose="02010600030101010101" pitchFamily="2" charset="-122"/>
              </a:rPr>
              <a:t>代入数据:</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308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2034"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410"/>
              </a:spcBef>
              <a:buNone/>
            </a:pPr>
            <a:r>
              <a:rPr lang="zh-CN" altLang="en-US" sz="1415" kern="0" smtClean="0">
                <a:solidFill>
                  <a:srgbClr val="000000"/>
                </a:solidFill>
                <a:latin typeface="Times New Roman" panose="02020603050405020304" pitchFamily="65" charset="-122"/>
                <a:ea typeface="宋体" panose="02010600030101010101" pitchFamily="2" charset="-122"/>
              </a:rPr>
              <a:t>解得</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=0.8</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=88 g</a:t>
            </a:r>
            <a:endParaRPr lang="zh-CN" altLang="en-US"/>
          </a:p>
        </p:txBody>
      </p:sp>
      <p:graphicFrame>
        <p:nvGraphicFramePr>
          <p:cNvPr id="4" name="对象 3"/>
          <p:cNvGraphicFramePr>
            <a:graphicFrameLocks noChangeAspect="1"/>
          </p:cNvGraphicFramePr>
          <p:nvPr/>
        </p:nvGraphicFramePr>
        <p:xfrm>
          <a:off x="911337" y="1545501"/>
          <a:ext cx="552449" cy="447674"/>
        </p:xfrm>
        <a:graphic>
          <a:graphicData uri="http://schemas.openxmlformats.org/presentationml/2006/ole">
            <mc:AlternateContent xmlns:mc="http://schemas.openxmlformats.org/markup-compatibility/2006">
              <mc:Choice xmlns:v="urn:schemas-microsoft-com:vml" Requires="v">
                <p:oleObj spid="_x0000_s21509" name="Equation" r:id="rId4" imgW="14630400" imgH="11887200" progId="">
                  <p:embed/>
                </p:oleObj>
              </mc:Choice>
              <mc:Fallback>
                <p:oleObj name="Equation" r:id="rId4" imgW="14630400" imgH="11887200" progId="">
                  <p:embed/>
                  <p:pic>
                    <p:nvPicPr>
                      <p:cNvPr id="0" name="OLE substitute image"/>
                      <p:cNvPicPr/>
                      <p:nvPr/>
                    </p:nvPicPr>
                    <p:blipFill>
                      <a:blip r:embed="rId5"/>
                      <a:stretch>
                        <a:fillRect/>
                      </a:stretch>
                    </p:blipFill>
                    <p:spPr>
                      <a:xfrm>
                        <a:off x="911337" y="1545501"/>
                        <a:ext cx="552449" cy="447674"/>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1565301" y="1545501"/>
          <a:ext cx="561975" cy="447674"/>
        </p:xfrm>
        <a:graphic>
          <a:graphicData uri="http://schemas.openxmlformats.org/presentationml/2006/ole">
            <mc:AlternateContent xmlns:mc="http://schemas.openxmlformats.org/markup-compatibility/2006">
              <mc:Choice xmlns:v="urn:schemas-microsoft-com:vml" Requires="v">
                <p:oleObj spid="_x0000_s21510" name="Equation" r:id="rId6" imgW="14935200" imgH="11887200" progId="">
                  <p:embed/>
                </p:oleObj>
              </mc:Choice>
              <mc:Fallback>
                <p:oleObj name="Equation" r:id="rId6" imgW="14935200" imgH="11887200" progId="">
                  <p:embed/>
                  <p:pic>
                    <p:nvPicPr>
                      <p:cNvPr id="0" name="OLE substitute image"/>
                      <p:cNvPicPr/>
                      <p:nvPr/>
                    </p:nvPicPr>
                    <p:blipFill>
                      <a:blip r:embed="rId7"/>
                      <a:stretch>
                        <a:fillRect/>
                      </a:stretch>
                    </p:blipFill>
                    <p:spPr>
                      <a:xfrm>
                        <a:off x="1565301" y="1545501"/>
                        <a:ext cx="561975" cy="447674"/>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1681347" y="2010177"/>
          <a:ext cx="704850" cy="419099"/>
        </p:xfrm>
        <a:graphic>
          <a:graphicData uri="http://schemas.openxmlformats.org/presentationml/2006/ole">
            <mc:AlternateContent xmlns:mc="http://schemas.openxmlformats.org/markup-compatibility/2006">
              <mc:Choice xmlns:v="urn:schemas-microsoft-com:vml" Requires="v">
                <p:oleObj spid="_x0000_s21511" name="Equation" r:id="rId8" imgW="18592800" imgH="10972800" progId="">
                  <p:embed/>
                </p:oleObj>
              </mc:Choice>
              <mc:Fallback>
                <p:oleObj name="Equation" r:id="rId8" imgW="18592800" imgH="10972800" progId="">
                  <p:embed/>
                  <p:pic>
                    <p:nvPicPr>
                      <p:cNvPr id="0" name="OLE substitute image"/>
                      <p:cNvPicPr/>
                      <p:nvPr/>
                    </p:nvPicPr>
                    <p:blipFill>
                      <a:blip r:embed="rId9"/>
                      <a:stretch>
                        <a:fillRect/>
                      </a:stretch>
                    </p:blipFill>
                    <p:spPr>
                      <a:xfrm>
                        <a:off x="1681347" y="2010177"/>
                        <a:ext cx="704850" cy="419099"/>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2487711" y="2010177"/>
          <a:ext cx="571500" cy="419099"/>
        </p:xfrm>
        <a:graphic>
          <a:graphicData uri="http://schemas.openxmlformats.org/presentationml/2006/ole">
            <mc:AlternateContent xmlns:mc="http://schemas.openxmlformats.org/markup-compatibility/2006">
              <mc:Choice xmlns:v="urn:schemas-microsoft-com:vml" Requires="v">
                <p:oleObj spid="_x0000_s21512" name="Equation" r:id="rId10" imgW="15240000" imgH="10972800" progId="">
                  <p:embed/>
                </p:oleObj>
              </mc:Choice>
              <mc:Fallback>
                <p:oleObj name="Equation" r:id="rId10" imgW="15240000" imgH="10972800" progId="">
                  <p:embed/>
                  <p:pic>
                    <p:nvPicPr>
                      <p:cNvPr id="0" name="OLE substitute image"/>
                      <p:cNvPicPr/>
                      <p:nvPr/>
                    </p:nvPicPr>
                    <p:blipFill>
                      <a:blip r:embed="rId11"/>
                      <a:stretch>
                        <a:fillRect/>
                      </a:stretch>
                    </p:blipFill>
                    <p:spPr>
                      <a:xfrm>
                        <a:off x="2487711" y="2010177"/>
                        <a:ext cx="571500" cy="419099"/>
                      </a:xfrm>
                      <a:prstGeom prst="rect">
                        <a:avLst/>
                      </a:prstGeom>
                      <a:noFill/>
                    </p:spPr>
                  </p:pic>
                </p:oleObj>
              </mc:Fallback>
            </mc:AlternateContent>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质量和密度的测量</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2"/>
          <p:cNvSpPr txBox="1"/>
          <p:nvPr/>
        </p:nvSpPr>
        <p:spPr>
          <a:xfrm>
            <a:off x="720000" y="1760066"/>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(2019山东济南高新区一模,9)“用天平称物体质量”的实验中,张强同学用已调好的天平在称物体质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量时,通过增、减砝码后指针偏在分度盘中线左边一点,这时应该(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A.把横梁右端螺母向右旋出一些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B.把横梁右端螺母向左旋进一些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C.把天平右盘的砝码减少一些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D.向右移动游码</a:t>
            </a:r>
            <a:endParaRPr lang="zh-CN" altLang="en-US"/>
          </a:p>
        </p:txBody>
      </p:sp>
      <p:sp>
        <p:nvSpPr>
          <p:cNvPr id="4" name="TextBox 3"/>
          <p:cNvSpPr txBox="1"/>
          <p:nvPr/>
        </p:nvSpPr>
        <p:spPr>
          <a:xfrm>
            <a:off x="720000" y="3260264"/>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在称量过程中,指针偏向分度盘中线左侧,说明砝码一侧质量稍小一些,因为已经有过增减砝</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码的步骤,说明最小砝码放上后就会偏重,取下后偏轻,故应该向右移动游码使天平平衡。故选择D。</a:t>
            </a:r>
            <a:endParaRPr lang="zh-CN" altLang="en-US"/>
          </a:p>
        </p:txBody>
      </p:sp>
      <p:sp>
        <p:nvSpPr>
          <p:cNvPr id="5" name="TextBox 4"/>
          <p:cNvSpPr txBox="1"/>
          <p:nvPr/>
        </p:nvSpPr>
        <p:spPr>
          <a:xfrm>
            <a:off x="720000" y="3841759"/>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易错警示</a:t>
            </a:r>
            <a:r>
              <a:rPr lang="zh-CN" altLang="en-US" sz="1415" kern="0" smtClean="0">
                <a:solidFill>
                  <a:srgbClr val="000000"/>
                </a:solidFill>
                <a:latin typeface="Times New Roman" panose="02020603050405020304" pitchFamily="65" charset="-122"/>
                <a:ea typeface="宋体" panose="02010600030101010101" pitchFamily="2" charset="-122"/>
              </a:rPr>
              <a:t>　(1)在天平调节过程中:指针偏左,向右调平衡螺母;指针偏右,向左调平衡螺母。</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(2)在称量过程中:指针偏左,向右移动游码;指针偏右,取下最小砝码,再向右移动游码。</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231133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(2018江苏扬州树人中学检测,16)小红到菜场去买菜可以带如图所示的两种仪器用来检验商贩是否缺</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斤少两,而这两种仪器是有区别的:A是用来测量物体受到的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,B的工作原理是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在将来假如由我国登月宇航员把这两种仪器带到月球上,使用时刻度仍准确的是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(填“A”或</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“B”)。</a:t>
            </a:r>
            <a:endParaRPr lang="zh-CN" altLang="en-US"/>
          </a:p>
          <a:p>
            <a:pPr marL="0" indent="0" eaLnBrk="0" latinLnBrk="1" hangingPunct="0">
              <a:lnSpc>
                <a:spcPct val="100000"/>
              </a:lnSpc>
              <a:spcBef>
                <a:spcPts val="140"/>
              </a:spcBef>
              <a:buNone/>
            </a:pPr>
            <a:r>
              <a:rPr lang="zh-CN" altLang="en-US" sz="9270" kern="0" spc="20581"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14.jpeg"/>
          <p:cNvPicPr>
            <a:picLocks noChangeAspect="1"/>
          </p:cNvPicPr>
          <p:nvPr/>
        </p:nvPicPr>
        <p:blipFill>
          <a:blip r:embed="rId3"/>
          <a:stretch>
            <a:fillRect/>
          </a:stretch>
        </p:blipFill>
        <p:spPr>
          <a:xfrm>
            <a:off x="2786050" y="1851486"/>
            <a:ext cx="2739899" cy="1425023"/>
          </a:xfrm>
          <a:prstGeom prst="rect">
            <a:avLst/>
          </a:prstGeom>
        </p:spPr>
      </p:pic>
      <p:sp>
        <p:nvSpPr>
          <p:cNvPr id="4" name="TextBox 2"/>
          <p:cNvSpPr txBox="1"/>
          <p:nvPr/>
        </p:nvSpPr>
        <p:spPr>
          <a:xfrm>
            <a:off x="720000" y="341313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重力　杠杆的平衡条件    B</a:t>
            </a:r>
            <a:endParaRPr lang="zh-CN" altLang="en-US"/>
          </a:p>
        </p:txBody>
      </p:sp>
      <p:sp>
        <p:nvSpPr>
          <p:cNvPr id="5" name="TextBox 4"/>
          <p:cNvSpPr txBox="1"/>
          <p:nvPr/>
        </p:nvSpPr>
        <p:spPr>
          <a:xfrm>
            <a:off x="720000" y="3780312"/>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弹簧测力计可以用来测量物体的重力,但在地球和月球上,同一物体受到的引力是不同的,其重力</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也是不同的,因此弹簧测力计放到月球上测量物体重力时,刻度不再准确;杆秤的工作原理是杠杆的平衡</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条件,它是用来测量物体质量的,因物体的质量与物体所处的位置无关,则在月球上和在地球上,用杆秤测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量同一物体的质量,结果是一样的。</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66906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(2019广东广州模拟,20)在测量金属块密度的实验中,小明用调好的托盘天平测出金属块的质量如图甲</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所示,金属块的质量为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g;然后,小明将系好细线的金属块放入盛有50 mL水的量筒中,量筒中的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水面升高到如图乙所示的位置,金属块的体积为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,金属块的密度为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,其物理意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义为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en-US" altLang="zh-CN" sz="1415"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甲  </a:t>
            </a:r>
            <a:r>
              <a:rPr lang="zh-CN" altLang="en-US" sz="2590" kern="0" spc="-1615" smtClean="0">
                <a:solidFill>
                  <a:srgbClr val="000000"/>
                </a:solidFill>
                <a:latin typeface="Times New Roman" panose="02020603050405020304" pitchFamily="65" charset="-122"/>
                <a:ea typeface="宋体" panose="02010600030101010101" pitchFamily="2" charset="-122"/>
              </a:rPr>
              <a:t> </a:t>
            </a:r>
            <a:r>
              <a:rPr lang="en-US" altLang="zh-CN" sz="2590" kern="0" spc="-161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乙</a:t>
            </a:r>
            <a:endParaRPr lang="zh-CN" altLang="en-US"/>
          </a:p>
        </p:txBody>
      </p:sp>
      <p:pic>
        <p:nvPicPr>
          <p:cNvPr id="3" name="图片 3" descr="textimage15.jpeg"/>
          <p:cNvPicPr>
            <a:picLocks noChangeAspect="1"/>
          </p:cNvPicPr>
          <p:nvPr/>
        </p:nvPicPr>
        <p:blipFill>
          <a:blip r:embed="rId4"/>
          <a:stretch>
            <a:fillRect/>
          </a:stretch>
        </p:blipFill>
        <p:spPr>
          <a:xfrm>
            <a:off x="1142976" y="1780049"/>
            <a:ext cx="2701133" cy="1276430"/>
          </a:xfrm>
          <a:prstGeom prst="rect">
            <a:avLst/>
          </a:prstGeom>
        </p:spPr>
      </p:pic>
      <p:pic>
        <p:nvPicPr>
          <p:cNvPr id="4" name="图片 4" descr="textimage16.jpeg"/>
          <p:cNvPicPr>
            <a:picLocks noChangeAspect="1"/>
          </p:cNvPicPr>
          <p:nvPr/>
        </p:nvPicPr>
        <p:blipFill>
          <a:blip r:embed="rId5"/>
          <a:stretch>
            <a:fillRect/>
          </a:stretch>
        </p:blipFill>
        <p:spPr>
          <a:xfrm>
            <a:off x="6072198" y="1708610"/>
            <a:ext cx="372664" cy="1347331"/>
          </a:xfrm>
          <a:prstGeom prst="rect">
            <a:avLst/>
          </a:prstGeom>
        </p:spPr>
      </p:pic>
      <p:sp>
        <p:nvSpPr>
          <p:cNvPr id="5" name="TextBox 2"/>
          <p:cNvSpPr txBox="1"/>
          <p:nvPr/>
        </p:nvSpPr>
        <p:spPr>
          <a:xfrm>
            <a:off x="720000" y="348456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74　10　7.4　每立方厘米金属块的质量是7.4 g</a:t>
            </a:r>
            <a:endParaRPr lang="zh-CN" altLang="en-US"/>
          </a:p>
        </p:txBody>
      </p:sp>
      <p:grpSp>
        <p:nvGrpSpPr>
          <p:cNvPr id="6" name="组合 5"/>
          <p:cNvGrpSpPr/>
          <p:nvPr/>
        </p:nvGrpSpPr>
        <p:grpSpPr>
          <a:xfrm>
            <a:off x="720000" y="3812823"/>
            <a:ext cx="8316000" cy="1110497"/>
            <a:chOff x="720000" y="1260000"/>
            <a:chExt cx="8316000" cy="1110497"/>
          </a:xfrm>
        </p:grpSpPr>
        <p:sp>
          <p:nvSpPr>
            <p:cNvPr id="7" name="TextBox 2"/>
            <p:cNvSpPr txBox="1"/>
            <p:nvPr/>
          </p:nvSpPr>
          <p:spPr>
            <a:xfrm>
              <a:off x="720000" y="1260000"/>
              <a:ext cx="8316000" cy="111049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由图知,金属块的质量</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=50 g+20 g+4 g=74 g;</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金属块的体积</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=60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-50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=10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金属块的密度</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0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28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=7.4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410"/>
                </a:spcBef>
                <a:buNone/>
              </a:pPr>
              <a:r>
                <a:rPr lang="zh-CN" altLang="en-US" sz="1415" kern="0" smtClean="0">
                  <a:solidFill>
                    <a:srgbClr val="000000"/>
                  </a:solidFill>
                  <a:latin typeface="Times New Roman" panose="02020603050405020304" pitchFamily="65" charset="-122"/>
                  <a:ea typeface="宋体" panose="02010600030101010101" pitchFamily="2" charset="-122"/>
                </a:rPr>
                <a:t>7.4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的物理意义是每立方厘米该金属块的质量为7.4 g。</a:t>
              </a:r>
              <a:endParaRPr lang="zh-CN" altLang="en-US"/>
            </a:p>
          </p:txBody>
        </p:sp>
        <p:graphicFrame>
          <p:nvGraphicFramePr>
            <p:cNvPr id="8" name="对象 7"/>
            <p:cNvGraphicFramePr>
              <a:graphicFrameLocks noChangeAspect="1"/>
            </p:cNvGraphicFramePr>
            <p:nvPr/>
          </p:nvGraphicFramePr>
          <p:xfrm>
            <a:off x="1991337" y="1708147"/>
            <a:ext cx="180975" cy="419100"/>
          </p:xfrm>
          <a:graphic>
            <a:graphicData uri="http://schemas.openxmlformats.org/presentationml/2006/ole">
              <mc:AlternateContent xmlns:mc="http://schemas.openxmlformats.org/markup-compatibility/2006">
                <mc:Choice xmlns:v="urn:schemas-microsoft-com:vml" Requires="v">
                  <p:oleObj spid="_x0000_s22531" name="Equation" r:id="rId6" imgW="4876800" imgH="10972800" progId="">
                    <p:embed/>
                  </p:oleObj>
                </mc:Choice>
                <mc:Fallback>
                  <p:oleObj name="Equation" r:id="rId6" imgW="4876800" imgH="10972800" progId="">
                    <p:embed/>
                    <p:pic>
                      <p:nvPicPr>
                        <p:cNvPr id="0" name="OLE substitute image"/>
                        <p:cNvPicPr/>
                        <p:nvPr/>
                      </p:nvPicPr>
                      <p:blipFill>
                        <a:blip r:embed="rId7"/>
                        <a:stretch>
                          <a:fillRect/>
                        </a:stretch>
                      </p:blipFill>
                      <p:spPr>
                        <a:xfrm>
                          <a:off x="1991337" y="1708147"/>
                          <a:ext cx="180975" cy="419100"/>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2273826" y="1708147"/>
            <a:ext cx="476249" cy="419099"/>
          </p:xfrm>
          <a:graphic>
            <a:graphicData uri="http://schemas.openxmlformats.org/presentationml/2006/ole">
              <mc:AlternateContent xmlns:mc="http://schemas.openxmlformats.org/markup-compatibility/2006">
                <mc:Choice xmlns:v="urn:schemas-microsoft-com:vml" Requires="v">
                  <p:oleObj spid="_x0000_s22532" name="Equation" r:id="rId8" imgW="12496800" imgH="10972800" progId="">
                    <p:embed/>
                  </p:oleObj>
                </mc:Choice>
                <mc:Fallback>
                  <p:oleObj name="Equation" r:id="rId8" imgW="12496800" imgH="10972800" progId="">
                    <p:embed/>
                    <p:pic>
                      <p:nvPicPr>
                        <p:cNvPr id="0" name="OLE substitute image"/>
                        <p:cNvPicPr/>
                        <p:nvPr/>
                      </p:nvPicPr>
                      <p:blipFill>
                        <a:blip r:embed="rId9"/>
                        <a:stretch>
                          <a:fillRect/>
                        </a:stretch>
                      </p:blipFill>
                      <p:spPr>
                        <a:xfrm>
                          <a:off x="2273826" y="1708147"/>
                          <a:ext cx="476249" cy="419099"/>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349813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(2020江苏扬州高邮一模,28,8分)星宇想知道酱油的密度,于是她和小华用天平和量筒做了如下实验:</a:t>
            </a:r>
            <a:endParaRPr lang="zh-CN" altLang="en-US"/>
          </a:p>
          <a:p>
            <a:pPr marL="0" indent="0" eaLnBrk="0" latinLnBrk="1" hangingPunct="0">
              <a:lnSpc>
                <a:spcPct val="100000"/>
              </a:lnSpc>
              <a:spcBef>
                <a:spcPts val="140"/>
              </a:spcBef>
              <a:buNone/>
            </a:pPr>
            <a:r>
              <a:rPr lang="zh-CN" altLang="en-US" sz="11145" kern="0" spc="19678"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3450"/>
              </a:spcBef>
              <a:buNone/>
            </a:pPr>
            <a:r>
              <a:rPr lang="zh-CN" altLang="en-US" sz="1415" kern="0" smtClean="0">
                <a:solidFill>
                  <a:srgbClr val="000000"/>
                </a:solidFill>
                <a:latin typeface="Times New Roman" panose="02020603050405020304" pitchFamily="65" charset="-122"/>
                <a:ea typeface="宋体" panose="02010600030101010101" pitchFamily="2" charset="-122"/>
              </a:rPr>
              <a:t>(1)星宇将天平放在水平台上,把游码放在标尺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处,发现指针指在分度盘中线的右侧,要使横梁水</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平平衡,应将平衡螺母向</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(选填“右”或“左”)调;</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(2)星宇用天平测出空烧杯的质量为17 g,在烧杯中倒入适量的酱油,测出烧杯和酱油的总质量如图甲所</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示,将烧杯中的酱油全部倒入量筒中,酱油的体积如图乙所示,则烧杯中酱油的质量为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g,酱油的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密度为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pic>
        <p:nvPicPr>
          <p:cNvPr id="3" name="图片 3" descr="textimage17.jpeg"/>
          <p:cNvPicPr>
            <a:picLocks noChangeAspect="1"/>
          </p:cNvPicPr>
          <p:nvPr/>
        </p:nvPicPr>
        <p:blipFill>
          <a:blip r:embed="rId3"/>
          <a:stretch>
            <a:fillRect/>
          </a:stretch>
        </p:blipFill>
        <p:spPr>
          <a:xfrm>
            <a:off x="2357422" y="1351420"/>
            <a:ext cx="2965744" cy="1818412"/>
          </a:xfrm>
          <a:prstGeom prst="rect">
            <a:avLst/>
          </a:prstGeom>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7800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(3)星宇用这种方法测出的酱油体积会</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,密度会</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;(均选填“偏大”或“偏小”)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(4)小华不小心将量筒打碎了,老师说只用天平也能测量出酱油的密度。于是小华用烧杯和适量的水,设</a:t>
            </a:r>
            <a:r>
              <a:t/>
            </a:r>
            <a:br/>
            <a:r>
              <a:rPr lang="zh-CN" altLang="en-US" sz="1415" kern="0" smtClean="0">
                <a:solidFill>
                  <a:srgbClr val="000000"/>
                </a:solidFill>
                <a:latin typeface="Times New Roman" panose="02020603050405020304" pitchFamily="65" charset="-122"/>
                <a:ea typeface="宋体" panose="02010600030101010101" pitchFamily="2" charset="-122"/>
              </a:rPr>
              <a:t>计了如下实验步骤,请你补充完整:</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①调节好天平,用天平测出空烧杯质量为</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0</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②往烧杯中倒适量的水,在水面处做一标记,用天平测出烧杯和水的总质量为</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③倒出烧杯中的水,往烧杯中</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,用天平测出烧杯和酱油的总质量为</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④则酱油的密度表达式:</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酱油</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。(已知</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grpSp>
        <p:nvGrpSpPr>
          <p:cNvPr id="3" name="组合 2"/>
          <p:cNvGrpSpPr/>
          <p:nvPr/>
        </p:nvGrpSpPr>
        <p:grpSpPr>
          <a:xfrm>
            <a:off x="720000" y="3198817"/>
            <a:ext cx="8316000" cy="715175"/>
            <a:chOff x="720000" y="1260000"/>
            <a:chExt cx="8316000" cy="715175"/>
          </a:xfrm>
        </p:grpSpPr>
        <p:sp>
          <p:nvSpPr>
            <p:cNvPr id="4" name="TextBox 2"/>
            <p:cNvSpPr txBox="1"/>
            <p:nvPr/>
          </p:nvSpPr>
          <p:spPr>
            <a:xfrm>
              <a:off x="720000" y="1260000"/>
              <a:ext cx="8316000" cy="61664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(1)零刻度线　左　(2)45　1.125</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(3)偏小　偏大　(4)③倒入酱油直至液面到达标记处　④</a:t>
              </a:r>
              <a:r>
                <a:rPr/>
                <a:t/>
              </a:r>
              <a:br>
                <a:rPr/>
              </a:br>
              <a:r>
                <a:rPr lang="zh-CN" altLang="en-US" sz="2590" kern="0" spc="1834" smtClean="0">
                  <a:solidFill>
                    <a:srgbClr val="000000"/>
                  </a:solidFill>
                  <a:latin typeface="Times New Roman" panose="02020603050405020304" pitchFamily="65" charset="-122"/>
                  <a:ea typeface="宋体" panose="02010600030101010101" pitchFamily="2" charset="-122"/>
                </a:rPr>
                <a:t> </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graphicFrame>
          <p:nvGraphicFramePr>
            <p:cNvPr id="5" name="对象 4"/>
            <p:cNvGraphicFramePr>
              <a:graphicFrameLocks noChangeAspect="1"/>
            </p:cNvGraphicFramePr>
            <p:nvPr/>
          </p:nvGraphicFramePr>
          <p:xfrm>
            <a:off x="720000" y="1527501"/>
            <a:ext cx="561975" cy="447674"/>
          </p:xfrm>
          <a:graphic>
            <a:graphicData uri="http://schemas.openxmlformats.org/presentationml/2006/ole">
              <mc:AlternateContent xmlns:mc="http://schemas.openxmlformats.org/markup-compatibility/2006">
                <mc:Choice xmlns:v="urn:schemas-microsoft-com:vml" Requires="v">
                  <p:oleObj spid="_x0000_s23554" name="Equation" r:id="rId4" imgW="14935200" imgH="11887200" progId="">
                    <p:embed/>
                  </p:oleObj>
                </mc:Choice>
                <mc:Fallback>
                  <p:oleObj name="Equation" r:id="rId4" imgW="14935200" imgH="11887200" progId="">
                    <p:embed/>
                    <p:pic>
                      <p:nvPicPr>
                        <p:cNvPr id="0" name="OLE substitute image"/>
                        <p:cNvPicPr/>
                        <p:nvPr/>
                      </p:nvPicPr>
                      <p:blipFill>
                        <a:blip r:embed="rId5"/>
                        <a:stretch>
                          <a:fillRect/>
                        </a:stretch>
                      </p:blipFill>
                      <p:spPr>
                        <a:xfrm>
                          <a:off x="720000" y="1527501"/>
                          <a:ext cx="561975" cy="447674"/>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(2020四川南充,14,2分)一杯牛奶有250 mL,其质量为300 g,则牛奶的密度是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;小李喜欢喝</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加糖的牛奶,加糖溶解后,牛奶的密度会</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(选填“变大”“不变”或“变小”)。</a:t>
            </a:r>
            <a:endParaRPr lang="zh-CN" altLang="en-US"/>
          </a:p>
        </p:txBody>
      </p:sp>
      <p:sp>
        <p:nvSpPr>
          <p:cNvPr id="3" name="TextBox 2"/>
          <p:cNvSpPr txBox="1"/>
          <p:nvPr/>
        </p:nvSpPr>
        <p:spPr>
          <a:xfrm>
            <a:off x="720000" y="205205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变大</a:t>
            </a:r>
            <a:endParaRPr lang="zh-CN" altLang="en-US"/>
          </a:p>
        </p:txBody>
      </p:sp>
      <p:grpSp>
        <p:nvGrpSpPr>
          <p:cNvPr id="4" name="组合 3"/>
          <p:cNvGrpSpPr/>
          <p:nvPr/>
        </p:nvGrpSpPr>
        <p:grpSpPr>
          <a:xfrm>
            <a:off x="720000" y="2412999"/>
            <a:ext cx="8316000" cy="648704"/>
            <a:chOff x="720000" y="1260000"/>
            <a:chExt cx="8316000" cy="648704"/>
          </a:xfrm>
        </p:grpSpPr>
        <p:sp>
          <p:nvSpPr>
            <p:cNvPr id="5" name="TextBox 2"/>
            <p:cNvSpPr txBox="1"/>
            <p:nvPr/>
          </p:nvSpPr>
          <p:spPr>
            <a:xfrm>
              <a:off x="720000" y="1260000"/>
              <a:ext cx="8316000" cy="64870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牛奶的密度</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0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95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=1.2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=1.2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;牛奶加糖溶解后,质量增大,体积几乎不变,故</a:t>
              </a:r>
              <a:endParaRPr lang="zh-CN" altLang="en-US"/>
            </a:p>
            <a:p>
              <a:pPr marL="0" indent="0" eaLnBrk="0" latinLnBrk="1" hangingPunct="0">
                <a:lnSpc>
                  <a:spcPct val="100000"/>
                </a:lnSpc>
                <a:spcBef>
                  <a:spcPts val="365"/>
                </a:spcBef>
                <a:buNone/>
              </a:pPr>
              <a:r>
                <a:rPr lang="zh-CN" altLang="en-US" sz="1415" kern="0" smtClean="0">
                  <a:solidFill>
                    <a:srgbClr val="000000"/>
                  </a:solidFill>
                  <a:latin typeface="Times New Roman" panose="02020603050405020304" pitchFamily="65" charset="-122"/>
                  <a:ea typeface="宋体" panose="02010600030101010101" pitchFamily="2" charset="-122"/>
                </a:rPr>
                <a:t>密度变大。</a:t>
              </a:r>
              <a:endParaRPr lang="zh-CN" altLang="en-US"/>
            </a:p>
          </p:txBody>
        </p:sp>
        <p:graphicFrame>
          <p:nvGraphicFramePr>
            <p:cNvPr id="6" name="对象 5"/>
            <p:cNvGraphicFramePr>
              <a:graphicFrameLocks noChangeAspect="1"/>
            </p:cNvGraphicFramePr>
            <p:nvPr/>
          </p:nvGraphicFramePr>
          <p:xfrm>
            <a:off x="2351337" y="1262614"/>
            <a:ext cx="180975" cy="419100"/>
          </p:xfrm>
          <a:graphic>
            <a:graphicData uri="http://schemas.openxmlformats.org/presentationml/2006/ole">
              <mc:AlternateContent xmlns:mc="http://schemas.openxmlformats.org/markup-compatibility/2006">
                <mc:Choice xmlns:v="urn:schemas-microsoft-com:vml" Requires="v">
                  <p:oleObj spid="_x0000_s3075" name="Equation" r:id="rId4" imgW="4876800" imgH="10972800" progId="">
                    <p:embed/>
                  </p:oleObj>
                </mc:Choice>
                <mc:Fallback>
                  <p:oleObj name="Equation" r:id="rId4" imgW="4876800" imgH="10972800" progId="">
                    <p:embed/>
                    <p:pic>
                      <p:nvPicPr>
                        <p:cNvPr id="0" name="OLE substitute image"/>
                        <p:cNvPicPr/>
                        <p:nvPr/>
                      </p:nvPicPr>
                      <p:blipFill>
                        <a:blip r:embed="rId5"/>
                        <a:stretch>
                          <a:fillRect/>
                        </a:stretch>
                      </p:blipFill>
                      <p:spPr>
                        <a:xfrm>
                          <a:off x="2351337" y="1262614"/>
                          <a:ext cx="180975" cy="41910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2633826" y="1262614"/>
            <a:ext cx="561975" cy="419099"/>
          </p:xfrm>
          <a:graphic>
            <a:graphicData uri="http://schemas.openxmlformats.org/presentationml/2006/ole">
              <mc:AlternateContent xmlns:mc="http://schemas.openxmlformats.org/markup-compatibility/2006">
                <mc:Choice xmlns:v="urn:schemas-microsoft-com:vml" Requires="v">
                  <p:oleObj spid="_x0000_s3076" name="Equation" r:id="rId6" imgW="14935200" imgH="10972800" progId="">
                    <p:embed/>
                  </p:oleObj>
                </mc:Choice>
                <mc:Fallback>
                  <p:oleObj name="Equation" r:id="rId6" imgW="14935200" imgH="10972800" progId="">
                    <p:embed/>
                    <p:pic>
                      <p:nvPicPr>
                        <p:cNvPr id="0" name="OLE substitute image"/>
                        <p:cNvPicPr/>
                        <p:nvPr/>
                      </p:nvPicPr>
                      <p:blipFill>
                        <a:blip r:embed="rId7"/>
                        <a:stretch>
                          <a:fillRect/>
                        </a:stretch>
                      </p:blipFill>
                      <p:spPr>
                        <a:xfrm>
                          <a:off x="2633826" y="1262614"/>
                          <a:ext cx="561975" cy="419099"/>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36265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(1)把天平放在水平台上,将游码移至零刻度线处,发现指针指在分度盘中线的右侧,说明天平的左</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端上翘,应将平衡螺母向上翘的左端移动。</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(2)已知空烧杯</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=17 g,酱油和烧杯的总质量</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=50 g+10 g+2 g=62 g</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烧杯中酱油的质量</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=62 g-17 g=45 g</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以量筒中凹液面的底部为准,量筒中酱油的体积为</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=40 mL=40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酱油的密度</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0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35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=1.125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=1.125</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endParaRPr lang="zh-CN" altLang="en-US"/>
          </a:p>
          <a:p>
            <a:pPr marL="0" indent="0" eaLnBrk="0" latinLnBrk="1" hangingPunct="0">
              <a:lnSpc>
                <a:spcPct val="100000"/>
              </a:lnSpc>
              <a:spcBef>
                <a:spcPts val="410"/>
              </a:spcBef>
              <a:buNone/>
            </a:pPr>
            <a:r>
              <a:rPr lang="zh-CN" altLang="en-US" sz="1415" kern="0" smtClean="0">
                <a:solidFill>
                  <a:srgbClr val="000000"/>
                </a:solidFill>
                <a:latin typeface="Times New Roman" panose="02020603050405020304" pitchFamily="65" charset="-122"/>
                <a:ea typeface="宋体" panose="02010600030101010101" pitchFamily="2" charset="-122"/>
              </a:rPr>
              <a:t>(3)把烧杯中的酱油全部倒入量筒中,由于烧杯内壁沾有酱油,所以所测体积</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偏小,根据密度公式</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0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可</a:t>
            </a:r>
            <a:endParaRPr lang="zh-CN" altLang="en-US"/>
          </a:p>
          <a:p>
            <a:pPr marL="0" indent="0" eaLnBrk="0" latinLnBrk="1" hangingPunct="0">
              <a:lnSpc>
                <a:spcPct val="100000"/>
              </a:lnSpc>
              <a:spcBef>
                <a:spcPts val="270"/>
              </a:spcBef>
              <a:buNone/>
            </a:pPr>
            <a:r>
              <a:rPr lang="zh-CN" altLang="en-US" sz="1415" kern="0" smtClean="0">
                <a:solidFill>
                  <a:srgbClr val="000000"/>
                </a:solidFill>
                <a:latin typeface="Times New Roman" panose="02020603050405020304" pitchFamily="65" charset="-122"/>
                <a:ea typeface="宋体" panose="02010600030101010101" pitchFamily="2" charset="-122"/>
              </a:rPr>
              <a:t>知,密度偏大。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(4)③倒出烧杯中的水,往烧杯中倒入酱油直至液面到达标记处,用天平测出烧杯和酱油的总质量为</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graphicFrame>
        <p:nvGraphicFramePr>
          <p:cNvPr id="4" name="对象 3"/>
          <p:cNvGraphicFramePr>
            <a:graphicFrameLocks noChangeAspect="1"/>
          </p:cNvGraphicFramePr>
          <p:nvPr/>
        </p:nvGraphicFramePr>
        <p:xfrm>
          <a:off x="911337" y="3341693"/>
          <a:ext cx="180975" cy="419099"/>
        </p:xfrm>
        <a:graphic>
          <a:graphicData uri="http://schemas.openxmlformats.org/presentationml/2006/ole">
            <mc:AlternateContent xmlns:mc="http://schemas.openxmlformats.org/markup-compatibility/2006">
              <mc:Choice xmlns:v="urn:schemas-microsoft-com:vml" Requires="v">
                <p:oleObj spid="_x0000_s24580" name="Equation" r:id="rId4" imgW="4876800" imgH="10972800" progId="">
                  <p:embed/>
                </p:oleObj>
              </mc:Choice>
              <mc:Fallback>
                <p:oleObj name="Equation" r:id="rId4" imgW="4876800" imgH="10972800" progId="">
                  <p:embed/>
                  <p:pic>
                    <p:nvPicPr>
                      <p:cNvPr id="0" name="OLE substitute image"/>
                      <p:cNvPicPr/>
                      <p:nvPr/>
                    </p:nvPicPr>
                    <p:blipFill>
                      <a:blip r:embed="rId5"/>
                      <a:stretch>
                        <a:fillRect/>
                      </a:stretch>
                    </p:blipFill>
                    <p:spPr>
                      <a:xfrm>
                        <a:off x="911337" y="3341693"/>
                        <a:ext cx="180975" cy="419099"/>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1193826" y="3341693"/>
          <a:ext cx="485774" cy="419099"/>
        </p:xfrm>
        <a:graphic>
          <a:graphicData uri="http://schemas.openxmlformats.org/presentationml/2006/ole">
            <mc:AlternateContent xmlns:mc="http://schemas.openxmlformats.org/markup-compatibility/2006">
              <mc:Choice xmlns:v="urn:schemas-microsoft-com:vml" Requires="v">
                <p:oleObj spid="_x0000_s24581" name="Equation" r:id="rId6" imgW="12801600" imgH="10972800" progId="">
                  <p:embed/>
                </p:oleObj>
              </mc:Choice>
              <mc:Fallback>
                <p:oleObj name="Equation" r:id="rId6" imgW="12801600" imgH="10972800" progId="">
                  <p:embed/>
                  <p:pic>
                    <p:nvPicPr>
                      <p:cNvPr id="0" name="OLE substitute image"/>
                      <p:cNvPicPr/>
                      <p:nvPr/>
                    </p:nvPicPr>
                    <p:blipFill>
                      <a:blip r:embed="rId7"/>
                      <a:stretch>
                        <a:fillRect/>
                      </a:stretch>
                    </p:blipFill>
                    <p:spPr>
                      <a:xfrm>
                        <a:off x="1193826" y="3341693"/>
                        <a:ext cx="485774" cy="4190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8210612" y="3807093"/>
          <a:ext cx="180975" cy="419100"/>
        </p:xfrm>
        <a:graphic>
          <a:graphicData uri="http://schemas.openxmlformats.org/presentationml/2006/ole">
            <mc:AlternateContent xmlns:mc="http://schemas.openxmlformats.org/markup-compatibility/2006">
              <mc:Choice xmlns:v="urn:schemas-microsoft-com:vml" Requires="v">
                <p:oleObj spid="_x0000_s24582" name="Equation" r:id="rId8" imgW="4876800" imgH="10972800" progId="">
                  <p:embed/>
                </p:oleObj>
              </mc:Choice>
              <mc:Fallback>
                <p:oleObj name="Equation" r:id="rId8" imgW="4876800" imgH="10972800" progId="">
                  <p:embed/>
                  <p:pic>
                    <p:nvPicPr>
                      <p:cNvPr id="0" name="OLE substitute image"/>
                      <p:cNvPicPr/>
                      <p:nvPr/>
                    </p:nvPicPr>
                    <p:blipFill>
                      <a:blip r:embed="rId9"/>
                      <a:stretch>
                        <a:fillRect/>
                      </a:stretch>
                    </p:blipFill>
                    <p:spPr>
                      <a:xfrm>
                        <a:off x="8210612" y="3807093"/>
                        <a:ext cx="180975" cy="419100"/>
                      </a:xfrm>
                      <a:prstGeom prst="rect">
                        <a:avLst/>
                      </a:prstGeom>
                      <a:noFill/>
                    </p:spPr>
                  </p:pic>
                </p:oleObj>
              </mc:Fallback>
            </mc:AlternateContent>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7800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④在②中水的质量</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0</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由</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0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可得,水的体积</a:t>
            </a:r>
            <a:endParaRPr lang="zh-CN" altLang="en-US"/>
          </a:p>
          <a:p>
            <a:pPr marL="0" indent="0" eaLnBrk="0" latinLnBrk="1" hangingPunct="0">
              <a:lnSpc>
                <a:spcPct val="100000"/>
              </a:lnSpc>
              <a:spcBef>
                <a:spcPts val="410"/>
              </a:spcBef>
              <a:buNone/>
            </a:pP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630" kern="0" spc="1717"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470"/>
              </a:spcBef>
              <a:buNone/>
            </a:pPr>
            <a:r>
              <a:rPr lang="zh-CN" altLang="en-US" sz="1415" kern="0" smtClean="0">
                <a:solidFill>
                  <a:srgbClr val="000000"/>
                </a:solidFill>
                <a:latin typeface="Times New Roman" panose="02020603050405020304" pitchFamily="65" charset="-122"/>
                <a:ea typeface="宋体" panose="02010600030101010101" pitchFamily="2" charset="-122"/>
              </a:rPr>
              <a:t>在③中,酱油的质量</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酱油</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0</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烧杯内水的体积等于酱油的体积,酱油的密度表达式</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酱油</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40" kern="0" spc="382"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3510" kern="0" spc="991"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390" kern="0" spc="2035" smtClean="0">
                <a:solidFill>
                  <a:srgbClr val="000000"/>
                </a:solidFill>
                <a:latin typeface="Times New Roman" panose="02020603050405020304" pitchFamily="65" charset="-122"/>
                <a:ea typeface="宋体" panose="02010600030101010101" pitchFamily="2" charset="-122"/>
              </a:rPr>
              <a:t> </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graphicFrame>
        <p:nvGraphicFramePr>
          <p:cNvPr id="4" name="对象 3"/>
          <p:cNvGraphicFramePr>
            <a:graphicFrameLocks noChangeAspect="1"/>
          </p:cNvGraphicFramePr>
          <p:nvPr/>
        </p:nvGraphicFramePr>
        <p:xfrm>
          <a:off x="1091337" y="1773814"/>
          <a:ext cx="180975" cy="419100"/>
        </p:xfrm>
        <a:graphic>
          <a:graphicData uri="http://schemas.openxmlformats.org/presentationml/2006/ole">
            <mc:AlternateContent xmlns:mc="http://schemas.openxmlformats.org/markup-compatibility/2006">
              <mc:Choice xmlns:v="urn:schemas-microsoft-com:vml" Requires="v">
                <p:oleObj spid="_x0000_s25606" name="Equation" r:id="rId4" imgW="4876800" imgH="10972800" progId="">
                  <p:embed/>
                </p:oleObj>
              </mc:Choice>
              <mc:Fallback>
                <p:oleObj name="Equation" r:id="rId4" imgW="4876800" imgH="10972800" progId="">
                  <p:embed/>
                  <p:pic>
                    <p:nvPicPr>
                      <p:cNvPr id="0" name="OLE substitute image"/>
                      <p:cNvPicPr/>
                      <p:nvPr/>
                    </p:nvPicPr>
                    <p:blipFill>
                      <a:blip r:embed="rId5"/>
                      <a:stretch>
                        <a:fillRect/>
                      </a:stretch>
                    </p:blipFill>
                    <p:spPr>
                      <a:xfrm>
                        <a:off x="1091337" y="1773814"/>
                        <a:ext cx="180975" cy="419100"/>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1025905" y="2166554"/>
          <a:ext cx="552450" cy="457199"/>
        </p:xfrm>
        <a:graphic>
          <a:graphicData uri="http://schemas.openxmlformats.org/presentationml/2006/ole">
            <mc:AlternateContent xmlns:mc="http://schemas.openxmlformats.org/markup-compatibility/2006">
              <mc:Choice xmlns:v="urn:schemas-microsoft-com:vml" Requires="v">
                <p:oleObj spid="_x0000_s25607" name="Equation" r:id="rId6" imgW="14630400" imgH="12192000" progId="">
                  <p:embed/>
                </p:oleObj>
              </mc:Choice>
              <mc:Fallback>
                <p:oleObj name="Equation" r:id="rId6" imgW="14630400" imgH="12192000" progId="">
                  <p:embed/>
                  <p:pic>
                    <p:nvPicPr>
                      <p:cNvPr id="0" name="OLE substitute image"/>
                      <p:cNvPicPr/>
                      <p:nvPr/>
                    </p:nvPicPr>
                    <p:blipFill>
                      <a:blip r:embed="rId7"/>
                      <a:stretch>
                        <a:fillRect/>
                      </a:stretch>
                    </p:blipFill>
                    <p:spPr>
                      <a:xfrm>
                        <a:off x="1025905" y="2166554"/>
                        <a:ext cx="552450" cy="4571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1091337" y="3413131"/>
          <a:ext cx="371474" cy="476249"/>
        </p:xfrm>
        <a:graphic>
          <a:graphicData uri="http://schemas.openxmlformats.org/presentationml/2006/ole">
            <mc:AlternateContent xmlns:mc="http://schemas.openxmlformats.org/markup-compatibility/2006">
              <mc:Choice xmlns:v="urn:schemas-microsoft-com:vml" Requires="v">
                <p:oleObj spid="_x0000_s25608" name="Equation" r:id="rId8" imgW="9753600" imgH="12496800" progId="">
                  <p:embed/>
                </p:oleObj>
              </mc:Choice>
              <mc:Fallback>
                <p:oleObj name="Equation" r:id="rId8" imgW="9753600" imgH="12496800" progId="">
                  <p:embed/>
                  <p:pic>
                    <p:nvPicPr>
                      <p:cNvPr id="0" name="OLE substitute image"/>
                      <p:cNvPicPr/>
                      <p:nvPr/>
                    </p:nvPicPr>
                    <p:blipFill>
                      <a:blip r:embed="rId9"/>
                      <a:stretch>
                        <a:fillRect/>
                      </a:stretch>
                    </p:blipFill>
                    <p:spPr>
                      <a:xfrm>
                        <a:off x="1091337" y="3413131"/>
                        <a:ext cx="371474" cy="476249"/>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1564326" y="3422433"/>
          <a:ext cx="571500" cy="657224"/>
        </p:xfrm>
        <a:graphic>
          <a:graphicData uri="http://schemas.openxmlformats.org/presentationml/2006/ole">
            <mc:AlternateContent xmlns:mc="http://schemas.openxmlformats.org/markup-compatibility/2006">
              <mc:Choice xmlns:v="urn:schemas-microsoft-com:vml" Requires="v">
                <p:oleObj spid="_x0000_s25609" name="Equation" r:id="rId10" imgW="15240000" imgH="17373600" progId="">
                  <p:embed/>
                </p:oleObj>
              </mc:Choice>
              <mc:Fallback>
                <p:oleObj name="Equation" r:id="rId10" imgW="15240000" imgH="17373600" progId="">
                  <p:embed/>
                  <p:pic>
                    <p:nvPicPr>
                      <p:cNvPr id="0" name="OLE substitute image"/>
                      <p:cNvPicPr/>
                      <p:nvPr/>
                    </p:nvPicPr>
                    <p:blipFill>
                      <a:blip r:embed="rId11"/>
                      <a:stretch>
                        <a:fillRect/>
                      </a:stretch>
                    </p:blipFill>
                    <p:spPr>
                      <a:xfrm>
                        <a:off x="1564326" y="3422433"/>
                        <a:ext cx="571500" cy="657224"/>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2237340" y="3432591"/>
          <a:ext cx="561975" cy="447675"/>
        </p:xfrm>
        <a:graphic>
          <a:graphicData uri="http://schemas.openxmlformats.org/presentationml/2006/ole">
            <mc:AlternateContent xmlns:mc="http://schemas.openxmlformats.org/markup-compatibility/2006">
              <mc:Choice xmlns:v="urn:schemas-microsoft-com:vml" Requires="v">
                <p:oleObj spid="_x0000_s25610" name="Equation" r:id="rId12" imgW="14935200" imgH="11887200" progId="">
                  <p:embed/>
                </p:oleObj>
              </mc:Choice>
              <mc:Fallback>
                <p:oleObj name="Equation" r:id="rId12" imgW="14935200" imgH="11887200" progId="">
                  <p:embed/>
                  <p:pic>
                    <p:nvPicPr>
                      <p:cNvPr id="0" name="OLE substitute image"/>
                      <p:cNvPicPr/>
                      <p:nvPr/>
                    </p:nvPicPr>
                    <p:blipFill>
                      <a:blip r:embed="rId13"/>
                      <a:stretch>
                        <a:fillRect/>
                      </a:stretch>
                    </p:blipFill>
                    <p:spPr>
                      <a:xfrm>
                        <a:off x="2237340" y="3432591"/>
                        <a:ext cx="561975" cy="447675"/>
                      </a:xfrm>
                      <a:prstGeom prst="rect">
                        <a:avLst/>
                      </a:prstGeom>
                      <a:noFill/>
                    </p:spPr>
                  </p:pic>
                </p:oleObj>
              </mc:Fallback>
            </mc:AlternateContent>
          </a:graphicData>
        </a:graphic>
      </p:graphicFrame>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1286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00" smtClean="0">
                <a:latin typeface="微软雅黑" panose="020B0503020204020204" charset="-122"/>
                <a:ea typeface="微软雅黑" panose="020B0503020204020204" charset="-122"/>
                <a:cs typeface="微软雅黑" panose="020B0503020204020204" charset="-122"/>
              </a:rPr>
              <a:t>一、选择题</a:t>
            </a:r>
            <a:r>
              <a:rPr lang="zh-CN" altLang="en-US" sz="1415" kern="0" smtClean="0">
                <a:solidFill>
                  <a:srgbClr val="000000"/>
                </a:solidFill>
                <a:latin typeface="Times New Roman" panose="02020603050405020304" pitchFamily="65" charset="-122"/>
                <a:ea typeface="宋体" panose="02010600030101010101" pitchFamily="2" charset="-122"/>
              </a:rPr>
              <a:t>(每小题3分,共15分)</a:t>
            </a:r>
            <a:endParaRPr lang="zh-CN" altLang="en-US"/>
          </a:p>
        </p:txBody>
      </p:sp>
      <p:pic>
        <p:nvPicPr>
          <p:cNvPr id="3" name="图片 2"/>
          <p:cNvPicPr>
            <a:picLocks noChangeAspect="1"/>
          </p:cNvPicPr>
          <p:nvPr/>
        </p:nvPicPr>
        <p:blipFill>
          <a:blip r:embed="rId3"/>
          <a:stretch>
            <a:fillRect/>
          </a:stretch>
        </p:blipFill>
        <p:spPr>
          <a:xfrm>
            <a:off x="711200" y="769925"/>
            <a:ext cx="7708900" cy="495300"/>
          </a:xfrm>
          <a:prstGeom prst="rect">
            <a:avLst/>
          </a:prstGeom>
        </p:spPr>
      </p:pic>
      <p:sp>
        <p:nvSpPr>
          <p:cNvPr id="4" name="TextBox 2"/>
          <p:cNvSpPr txBox="1"/>
          <p:nvPr/>
        </p:nvSpPr>
        <p:spPr>
          <a:xfrm>
            <a:off x="720000" y="1902942"/>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(2019陕西西安西工大二模,1)下列物理量最接近实际的是 (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A.普通中学生步行速度约为11 m/s</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B.人感觉舒适的环境温度约为37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C.对人体的安全电压不高于3.6 V</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D.一名普通中学生的质量约为55 kg</a:t>
            </a:r>
            <a:endParaRPr lang="zh-CN" altLang="en-US"/>
          </a:p>
        </p:txBody>
      </p:sp>
      <p:sp>
        <p:nvSpPr>
          <p:cNvPr id="5" name="TextBox 4"/>
          <p:cNvSpPr txBox="1"/>
          <p:nvPr/>
        </p:nvSpPr>
        <p:spPr>
          <a:xfrm>
            <a:off x="720000" y="3270255"/>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中学生步行速度约为1.1 m/s,A项不符合实际;人感觉最舒服的环境温度约为23 ℃,B项不符</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合实际;对人体的安全电压是不高于36 V,C项不符合实际;普通中学生的质量约为55 kg,D项符合实际。</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故选择D。</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97786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(2019山东临沂二模)悉尼科技大学的研究小组研发了一种独特的复合材料——石墨纸,如图所示。其</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成分以石墨为主,薄如纸张,比钢要坚硬10倍且轻巧,还可以回收利用,未来应用非常广泛。下列说法错误</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的是 (　　)</a:t>
            </a:r>
            <a:endParaRPr lang="zh-CN" altLang="en-US"/>
          </a:p>
          <a:p>
            <a:pPr marL="0" indent="0" eaLnBrk="0" latinLnBrk="1" hangingPunct="0">
              <a:lnSpc>
                <a:spcPct val="100000"/>
              </a:lnSpc>
              <a:spcBef>
                <a:spcPts val="140"/>
              </a:spcBef>
              <a:buNone/>
            </a:pPr>
            <a:r>
              <a:rPr lang="zh-CN" altLang="en-US" sz="7350" kern="0" spc="9001"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120"/>
              </a:spcBef>
              <a:buNone/>
            </a:pPr>
            <a:r>
              <a:rPr lang="zh-CN" altLang="en-US" sz="1415" kern="0" smtClean="0">
                <a:solidFill>
                  <a:srgbClr val="000000"/>
                </a:solidFill>
                <a:latin typeface="Times New Roman" panose="02020603050405020304" pitchFamily="65" charset="-122"/>
                <a:ea typeface="宋体" panose="02010600030101010101" pitchFamily="2" charset="-122"/>
              </a:rPr>
              <a:t>A.石墨纸是绝缘体,不易导电</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B.与钢相比,石墨纸的硬度较大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C.石墨纸是一种环保材料</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D.与同体积的钢相比,石墨纸的质量较小</a:t>
            </a:r>
            <a:endParaRPr lang="zh-CN" altLang="en-US"/>
          </a:p>
        </p:txBody>
      </p:sp>
      <p:pic>
        <p:nvPicPr>
          <p:cNvPr id="3" name="图片 3" descr="textimage18.jpeg"/>
          <p:cNvPicPr>
            <a:picLocks noChangeAspect="1"/>
          </p:cNvPicPr>
          <p:nvPr/>
        </p:nvPicPr>
        <p:blipFill>
          <a:blip r:embed="rId3"/>
          <a:stretch>
            <a:fillRect/>
          </a:stretch>
        </p:blipFill>
        <p:spPr>
          <a:xfrm>
            <a:off x="2786050" y="1494296"/>
            <a:ext cx="1662889" cy="1228097"/>
          </a:xfrm>
          <a:prstGeom prst="rect">
            <a:avLst/>
          </a:prstGeom>
        </p:spPr>
      </p:pic>
      <p:sp>
        <p:nvSpPr>
          <p:cNvPr id="4" name="TextBox 2"/>
          <p:cNvSpPr txBox="1"/>
          <p:nvPr/>
        </p:nvSpPr>
        <p:spPr>
          <a:xfrm>
            <a:off x="720000" y="3913197"/>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a:t>
            </a:r>
            <a:r>
              <a:rPr lang="zh-CN" altLang="en-US" sz="1415" kern="0" smtClean="0">
                <a:solidFill>
                  <a:srgbClr val="000000"/>
                </a:solidFill>
                <a:latin typeface="Times New Roman" panose="02020603050405020304" pitchFamily="65" charset="-122"/>
                <a:ea typeface="宋体" panose="02010600030101010101" pitchFamily="2" charset="-122"/>
              </a:rPr>
              <a:t>　由题意知石墨纸与同体积的钢相比,石墨纸的质量较小,硬度较大,故B、D正确;石墨纸主要</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由石墨制取,石墨具有导电性,A错误;石墨纸能回收利用,是一种环保材料,C正确。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(2019山东滨州模拟,13)(多选)密度知识与生活联系非常紧密,下列关于密度的一些说法中正确的是(已</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知酒精的密度为0.8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,水的密度为1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A.1 kg冰与1 kg水的密度相等</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B.乒乓球不慎被挤瘪但无破损,球内气体密度变大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C.为减轻质量,比赛用自行车采用硬度高、密度小的材料制作</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D.最多能装1 kg酒精的瓶子一定能装下1 kg的水</a:t>
            </a:r>
            <a:endParaRPr lang="zh-CN" altLang="en-US"/>
          </a:p>
        </p:txBody>
      </p:sp>
      <p:grpSp>
        <p:nvGrpSpPr>
          <p:cNvPr id="5" name="组合 4"/>
          <p:cNvGrpSpPr/>
          <p:nvPr/>
        </p:nvGrpSpPr>
        <p:grpSpPr>
          <a:xfrm>
            <a:off x="720000" y="2913065"/>
            <a:ext cx="8316000" cy="1045845"/>
            <a:chOff x="720000" y="2913065"/>
            <a:chExt cx="8316000" cy="1045845"/>
          </a:xfrm>
        </p:grpSpPr>
        <p:sp>
          <p:nvSpPr>
            <p:cNvPr id="3" name="TextBox 2"/>
            <p:cNvSpPr txBox="1"/>
            <p:nvPr/>
          </p:nvSpPr>
          <p:spPr>
            <a:xfrm>
              <a:off x="720000" y="2913065"/>
              <a:ext cx="8316000" cy="10458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BCD</a:t>
              </a:r>
              <a:r>
                <a:rPr lang="zh-CN" altLang="en-US" sz="1415" kern="0" smtClean="0">
                  <a:solidFill>
                    <a:srgbClr val="000000"/>
                  </a:solidFill>
                  <a:latin typeface="Times New Roman" panose="02020603050405020304" pitchFamily="65" charset="-122"/>
                  <a:ea typeface="宋体" panose="02010600030101010101" pitchFamily="2" charset="-122"/>
                </a:rPr>
                <a:t>　冰的密度小于水的密度,这个关系与质量无关,A项错误;乒乓球被挤瘪但无破损,球内气体</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质量不变,体积减小,密度变大,B项正确;比赛用自行车用硬度高、密度小的材料制作可以在保证不易发</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生形变的前提下减小质量,C项正确;根据</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50" kern="0" spc="-1123"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可知,质量相同时密度越大体积越小,1 kg水的体积小于1 kg酒精的体积,故瓶子一定能装下1 kg的水,D项正确。故选择B、C、D。</a:t>
              </a:r>
              <a:endParaRPr lang="zh-CN" altLang="en-US"/>
            </a:p>
          </p:txBody>
        </p:sp>
        <p:graphicFrame>
          <p:nvGraphicFramePr>
            <p:cNvPr id="4" name="对象 3"/>
            <p:cNvGraphicFramePr>
              <a:graphicFrameLocks noChangeAspect="1"/>
            </p:cNvGraphicFramePr>
            <p:nvPr/>
          </p:nvGraphicFramePr>
          <p:xfrm>
            <a:off x="4030973" y="3402398"/>
            <a:ext cx="180975" cy="438150"/>
          </p:xfrm>
          <a:graphic>
            <a:graphicData uri="http://schemas.openxmlformats.org/presentationml/2006/ole">
              <mc:AlternateContent xmlns:mc="http://schemas.openxmlformats.org/markup-compatibility/2006">
                <mc:Choice xmlns:v="urn:schemas-microsoft-com:vml" Requires="v">
                  <p:oleObj spid="_x0000_s26626" name="Equation" r:id="rId4" imgW="4876800" imgH="11582400" progId="">
                    <p:embed/>
                  </p:oleObj>
                </mc:Choice>
                <mc:Fallback>
                  <p:oleObj name="Equation" r:id="rId4" imgW="4876800" imgH="11582400" progId="">
                    <p:embed/>
                    <p:pic>
                      <p:nvPicPr>
                        <p:cNvPr id="0" name="OLE substitute image"/>
                        <p:cNvPicPr/>
                        <p:nvPr/>
                      </p:nvPicPr>
                      <p:blipFill>
                        <a:blip r:embed="rId5"/>
                        <a:stretch>
                          <a:fillRect/>
                        </a:stretch>
                      </p:blipFill>
                      <p:spPr>
                        <a:xfrm>
                          <a:off x="4030973" y="3402398"/>
                          <a:ext cx="180975" cy="438150"/>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7800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4.(2020江苏灌南一模,1)下列数据最接近实际的是 (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A.灌南冬天最低气温约-20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B.一支普通圆珠笔的长度约40 cm</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C.一个鸡蛋的质量约50 g</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D.正常人10次脉搏的时间约1 min</a:t>
            </a:r>
            <a:endParaRPr lang="zh-CN" altLang="en-US"/>
          </a:p>
        </p:txBody>
      </p:sp>
      <p:sp>
        <p:nvSpPr>
          <p:cNvPr id="3" name="TextBox 2"/>
          <p:cNvSpPr txBox="1"/>
          <p:nvPr/>
        </p:nvSpPr>
        <p:spPr>
          <a:xfrm>
            <a:off x="720000" y="2698751"/>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灌南是江苏省连云港市的一个县城,冬天最低气温约-12 ℃,故A不符合实际;一支普通圆珠笔</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的长度约15 cm,故B不符合实际;一个鸡蛋的质量约50 g,故C符合实际;正常情况下,人的脉搏1 min跳动7</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5次左右,故D不符合实际。故选C。</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304878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(2020四川成都川大附中模拟,9)在测量液体密度的实验中,小明利用天平和量杯测量出液体和量杯的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总质量</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及液体的体积</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,得到几组数据并绘出如图所示的</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图像,下列说法正确的是 (　　)</a:t>
            </a:r>
            <a:endParaRPr lang="zh-CN" altLang="en-US"/>
          </a:p>
          <a:p>
            <a:pPr marL="0" indent="0" eaLnBrk="0" latinLnBrk="1" hangingPunct="0">
              <a:lnSpc>
                <a:spcPct val="100000"/>
              </a:lnSpc>
              <a:spcBef>
                <a:spcPts val="140"/>
              </a:spcBef>
              <a:buNone/>
            </a:pPr>
            <a:r>
              <a:rPr lang="zh-CN" altLang="en-US" sz="8810" kern="0" spc="13390"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635"/>
              </a:spcBef>
              <a:buNone/>
            </a:pPr>
            <a:r>
              <a:rPr lang="zh-CN" altLang="en-US" sz="1415" kern="0" smtClean="0">
                <a:solidFill>
                  <a:srgbClr val="000000"/>
                </a:solidFill>
                <a:latin typeface="Times New Roman" panose="02020603050405020304" pitchFamily="65" charset="-122"/>
                <a:ea typeface="宋体" panose="02010600030101010101" pitchFamily="2" charset="-122"/>
              </a:rPr>
              <a:t>A.量杯质量为40 g</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B.40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的该液体质量为40 g</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C.该液体密度为1.25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D.该液体密度为2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19.jpeg"/>
          <p:cNvPicPr>
            <a:picLocks noChangeAspect="1"/>
          </p:cNvPicPr>
          <p:nvPr/>
        </p:nvPicPr>
        <p:blipFill>
          <a:blip r:embed="rId4"/>
          <a:stretch>
            <a:fillRect/>
          </a:stretch>
        </p:blipFill>
        <p:spPr>
          <a:xfrm>
            <a:off x="3000364" y="1279982"/>
            <a:ext cx="2197561" cy="1455141"/>
          </a:xfrm>
          <a:prstGeom prst="rect">
            <a:avLst/>
          </a:prstGeom>
        </p:spPr>
      </p:pic>
      <p:grpSp>
        <p:nvGrpSpPr>
          <p:cNvPr id="8" name="组合 7"/>
          <p:cNvGrpSpPr/>
          <p:nvPr/>
        </p:nvGrpSpPr>
        <p:grpSpPr>
          <a:xfrm>
            <a:off x="720000" y="3955879"/>
            <a:ext cx="8316000" cy="886012"/>
            <a:chOff x="720000" y="1260000"/>
            <a:chExt cx="8316000" cy="886012"/>
          </a:xfrm>
        </p:grpSpPr>
        <p:sp>
          <p:nvSpPr>
            <p:cNvPr id="9" name="TextBox 2"/>
            <p:cNvSpPr txBox="1"/>
            <p:nvPr/>
          </p:nvSpPr>
          <p:spPr>
            <a:xfrm>
              <a:off x="720000" y="1260000"/>
              <a:ext cx="8316000" cy="88601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由图像可解出图像与纵轴交于20 g处,此时液体体积为0,则可知量杯质量为20 g;由图像可知,</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当液体体积为20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时,总质量为40 g,则液体质量为20 g,密度</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90" kern="0" spc="-79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25" kern="0" spc="140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=1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,则40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的该液体</a:t>
              </a:r>
              <a:endParaRPr lang="zh-CN" altLang="en-US"/>
            </a:p>
            <a:p>
              <a:pPr marL="0" indent="0" eaLnBrk="0" latinLnBrk="1" hangingPunct="0">
                <a:lnSpc>
                  <a:spcPct val="100000"/>
                </a:lnSpc>
                <a:spcBef>
                  <a:spcPts val="410"/>
                </a:spcBef>
                <a:buNone/>
              </a:pPr>
              <a:r>
                <a:rPr lang="zh-CN" altLang="en-US" sz="1415" kern="0" smtClean="0">
                  <a:solidFill>
                    <a:srgbClr val="000000"/>
                  </a:solidFill>
                  <a:latin typeface="Times New Roman" panose="02020603050405020304" pitchFamily="65" charset="-122"/>
                  <a:ea typeface="宋体" panose="02010600030101010101" pitchFamily="2" charset="-122"/>
                </a:rPr>
                <a:t>质量</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ρV</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=1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40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=40 g,故选B。</a:t>
              </a:r>
              <a:endParaRPr lang="zh-CN" altLang="en-US"/>
            </a:p>
          </p:txBody>
        </p:sp>
        <p:graphicFrame>
          <p:nvGraphicFramePr>
            <p:cNvPr id="10" name="对象 9"/>
            <p:cNvGraphicFramePr>
              <a:graphicFrameLocks noChangeAspect="1"/>
            </p:cNvGraphicFramePr>
            <p:nvPr/>
          </p:nvGraphicFramePr>
          <p:xfrm>
            <a:off x="5586240" y="1527501"/>
            <a:ext cx="228599" cy="447674"/>
          </p:xfrm>
          <a:graphic>
            <a:graphicData uri="http://schemas.openxmlformats.org/presentationml/2006/ole">
              <mc:AlternateContent xmlns:mc="http://schemas.openxmlformats.org/markup-compatibility/2006">
                <mc:Choice xmlns:v="urn:schemas-microsoft-com:vml" Requires="v">
                  <p:oleObj spid="_x0000_s27651" name="Equation" r:id="rId5" imgW="6096000" imgH="11887200" progId="">
                    <p:embed/>
                  </p:oleObj>
                </mc:Choice>
                <mc:Fallback>
                  <p:oleObj name="Equation" r:id="rId5" imgW="6096000" imgH="11887200" progId="">
                    <p:embed/>
                    <p:pic>
                      <p:nvPicPr>
                        <p:cNvPr id="0" name="OLE substitute image"/>
                        <p:cNvPicPr/>
                        <p:nvPr/>
                      </p:nvPicPr>
                      <p:blipFill>
                        <a:blip r:embed="rId6"/>
                        <a:stretch>
                          <a:fillRect/>
                        </a:stretch>
                      </p:blipFill>
                      <p:spPr>
                        <a:xfrm>
                          <a:off x="5586240" y="1527501"/>
                          <a:ext cx="228599" cy="447674"/>
                        </a:xfrm>
                        <a:prstGeom prst="rect">
                          <a:avLst/>
                        </a:prstGeom>
                        <a:noFill/>
                      </p:spPr>
                    </p:pic>
                  </p:oleObj>
                </mc:Fallback>
              </mc:AlternateContent>
            </a:graphicData>
          </a:graphic>
        </p:graphicFrame>
        <p:graphicFrame>
          <p:nvGraphicFramePr>
            <p:cNvPr id="11" name="对象 10"/>
            <p:cNvGraphicFramePr>
              <a:graphicFrameLocks noChangeAspect="1"/>
            </p:cNvGraphicFramePr>
            <p:nvPr/>
          </p:nvGraphicFramePr>
          <p:xfrm>
            <a:off x="5916353" y="1517046"/>
            <a:ext cx="485775" cy="419100"/>
          </p:xfrm>
          <a:graphic>
            <a:graphicData uri="http://schemas.openxmlformats.org/presentationml/2006/ole">
              <mc:AlternateContent xmlns:mc="http://schemas.openxmlformats.org/markup-compatibility/2006">
                <mc:Choice xmlns:v="urn:schemas-microsoft-com:vml" Requires="v">
                  <p:oleObj spid="_x0000_s27652" name="Equation" r:id="rId7" imgW="12801600" imgH="10972800" progId="">
                    <p:embed/>
                  </p:oleObj>
                </mc:Choice>
                <mc:Fallback>
                  <p:oleObj name="Equation" r:id="rId7" imgW="12801600" imgH="10972800" progId="">
                    <p:embed/>
                    <p:pic>
                      <p:nvPicPr>
                        <p:cNvPr id="0" name="OLE substitute image"/>
                        <p:cNvPicPr/>
                        <p:nvPr/>
                      </p:nvPicPr>
                      <p:blipFill>
                        <a:blip r:embed="rId8"/>
                        <a:stretch>
                          <a:fillRect/>
                        </a:stretch>
                      </p:blipFill>
                      <p:spPr>
                        <a:xfrm>
                          <a:off x="5916353" y="1517046"/>
                          <a:ext cx="485775" cy="419100"/>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59359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(2019江苏扬州梅岭中学,15)如图是一种流行的指尖陀螺玩具,这种玩具中间为一轴承,两侧各有一飞</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叶,拨动飞叶后可以在手指上转动,时长可达4~6分钟。这种陀螺的寿命是由轴承中滚珠决定,一般采用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陶瓷滚珠,这是利用该材料的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(选填“耐磨性强”、“密度大”或“导热性好”),同时飞叶一</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般采用密度大的金属制作,目的是通过增大质量来增大飞叶的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,从而在停止拨动陀螺后,陀螺依</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然能够长时间转动。</a:t>
            </a:r>
            <a:endParaRPr lang="zh-CN" altLang="en-US"/>
          </a:p>
          <a:p>
            <a:pPr marL="0" indent="0" eaLnBrk="0" latinLnBrk="1" hangingPunct="0">
              <a:lnSpc>
                <a:spcPct val="100000"/>
              </a:lnSpc>
              <a:spcBef>
                <a:spcPts val="140"/>
              </a:spcBef>
              <a:buNone/>
            </a:pPr>
            <a:r>
              <a:rPr lang="zh-CN" altLang="en-US" sz="9685" kern="0" spc="3898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20.jpeg"/>
          <p:cNvPicPr>
            <a:picLocks noChangeAspect="1"/>
          </p:cNvPicPr>
          <p:nvPr/>
        </p:nvPicPr>
        <p:blipFill>
          <a:blip r:embed="rId3"/>
          <a:stretch>
            <a:fillRect/>
          </a:stretch>
        </p:blipFill>
        <p:spPr>
          <a:xfrm>
            <a:off x="2071670" y="2412999"/>
            <a:ext cx="3857652" cy="1289847"/>
          </a:xfrm>
          <a:prstGeom prst="rect">
            <a:avLst/>
          </a:prstGeom>
        </p:spPr>
      </p:pic>
      <p:sp>
        <p:nvSpPr>
          <p:cNvPr id="4" name="TextBox 2"/>
          <p:cNvSpPr txBox="1"/>
          <p:nvPr/>
        </p:nvSpPr>
        <p:spPr>
          <a:xfrm>
            <a:off x="720000" y="383176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耐磨性强　惯性</a:t>
            </a:r>
            <a:endParaRPr lang="zh-CN" altLang="en-US"/>
          </a:p>
        </p:txBody>
      </p:sp>
      <p:sp>
        <p:nvSpPr>
          <p:cNvPr id="5" name="TextBox 4"/>
          <p:cNvSpPr txBox="1"/>
          <p:nvPr/>
        </p:nvSpPr>
        <p:spPr>
          <a:xfrm>
            <a:off x="720000" y="412751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这种陀螺的寿命是由轴承中滚珠决定,所以滚珠硬度大,耐磨性强就可以使用时间长;飞叶采用质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量较大的金属制成,其惯性就会较大,转动起来就会时间较长。</a:t>
            </a:r>
            <a:endParaRPr lang="zh-CN" altLang="en-US"/>
          </a:p>
        </p:txBody>
      </p:sp>
      <p:sp>
        <p:nvSpPr>
          <p:cNvPr id="6" name="TextBox 2"/>
          <p:cNvSpPr txBox="1"/>
          <p:nvPr/>
        </p:nvSpPr>
        <p:spPr>
          <a:xfrm>
            <a:off x="720000" y="91280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00" smtClean="0">
                <a:latin typeface="微软雅黑" panose="020B0503020204020204" charset="-122"/>
                <a:ea typeface="微软雅黑" panose="020B0503020204020204" charset="-122"/>
                <a:cs typeface="微软雅黑" panose="020B0503020204020204" charset="-122"/>
              </a:rPr>
              <a:t>二、填空题</a:t>
            </a:r>
            <a:r>
              <a:rPr lang="zh-CN" altLang="en-US" sz="1415" kern="0" smtClean="0">
                <a:solidFill>
                  <a:srgbClr val="000000"/>
                </a:solidFill>
                <a:latin typeface="Times New Roman" panose="02020603050405020304" pitchFamily="65" charset="-122"/>
                <a:ea typeface="宋体" panose="02010600030101010101" pitchFamily="2" charset="-122"/>
              </a:rPr>
              <a:t>(每空1分,共7分)</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7800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7.(2020五三,原创题)小明分别测量了三块橡皮泥的质量和体积,并根据测量数据画出如图所示的图像,</a:t>
            </a:r>
            <a:r>
              <a:t/>
            </a:r>
            <a:br/>
            <a:r>
              <a:rPr lang="zh-CN" altLang="en-US" sz="1415" kern="0" smtClean="0">
                <a:solidFill>
                  <a:srgbClr val="000000"/>
                </a:solidFill>
                <a:latin typeface="Times New Roman" panose="02020603050405020304" pitchFamily="65" charset="-122"/>
                <a:ea typeface="宋体" panose="02010600030101010101" pitchFamily="2" charset="-122"/>
              </a:rPr>
              <a:t>橡皮泥的密度是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,另一块同种橡皮泥的体积为20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,其质量是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g。</a:t>
            </a:r>
            <a:endParaRPr lang="zh-CN" altLang="en-US"/>
          </a:p>
          <a:p>
            <a:pPr marL="0" indent="0" eaLnBrk="0" latinLnBrk="1" hangingPunct="0">
              <a:lnSpc>
                <a:spcPct val="100000"/>
              </a:lnSpc>
              <a:spcBef>
                <a:spcPts val="140"/>
              </a:spcBef>
              <a:buNone/>
            </a:pPr>
            <a:r>
              <a:rPr lang="zh-CN" altLang="en-US" sz="7015" kern="0" spc="896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21.jpeg"/>
          <p:cNvPicPr>
            <a:picLocks noChangeAspect="1"/>
          </p:cNvPicPr>
          <p:nvPr/>
        </p:nvPicPr>
        <p:blipFill>
          <a:blip r:embed="rId4"/>
          <a:stretch>
            <a:fillRect/>
          </a:stretch>
        </p:blipFill>
        <p:spPr>
          <a:xfrm>
            <a:off x="3071802" y="1770057"/>
            <a:ext cx="1714512" cy="1231551"/>
          </a:xfrm>
          <a:prstGeom prst="rect">
            <a:avLst/>
          </a:prstGeom>
        </p:spPr>
      </p:pic>
      <p:sp>
        <p:nvSpPr>
          <p:cNvPr id="4" name="TextBox 2"/>
          <p:cNvSpPr txBox="1"/>
          <p:nvPr/>
        </p:nvSpPr>
        <p:spPr>
          <a:xfrm>
            <a:off x="720000" y="311738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40</a:t>
            </a:r>
            <a:endParaRPr lang="zh-CN" altLang="en-US"/>
          </a:p>
        </p:txBody>
      </p:sp>
      <p:grpSp>
        <p:nvGrpSpPr>
          <p:cNvPr id="8" name="组合 7"/>
          <p:cNvGrpSpPr/>
          <p:nvPr/>
        </p:nvGrpSpPr>
        <p:grpSpPr>
          <a:xfrm>
            <a:off x="720000" y="3462225"/>
            <a:ext cx="8316000" cy="879600"/>
            <a:chOff x="720000" y="3462225"/>
            <a:chExt cx="8316000" cy="879600"/>
          </a:xfrm>
        </p:grpSpPr>
        <p:sp>
          <p:nvSpPr>
            <p:cNvPr id="5" name="TextBox 4"/>
            <p:cNvSpPr txBox="1"/>
            <p:nvPr/>
          </p:nvSpPr>
          <p:spPr>
            <a:xfrm>
              <a:off x="720000" y="3462225"/>
              <a:ext cx="8316000" cy="8796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由</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图像可知,当</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=60 g时,</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=30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橡皮泥的密度</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0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35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=2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endParaRPr lang="zh-CN" altLang="en-US"/>
            </a:p>
            <a:p>
              <a:pPr marL="0" indent="0" eaLnBrk="0" latinLnBrk="1" hangingPunct="0">
                <a:lnSpc>
                  <a:spcPct val="100000"/>
                </a:lnSpc>
                <a:spcBef>
                  <a:spcPts val="410"/>
                </a:spcBef>
                <a:buNone/>
              </a:pPr>
              <a:r>
                <a:rPr lang="zh-CN" altLang="en-US" sz="1415" kern="0" smtClean="0">
                  <a:solidFill>
                    <a:srgbClr val="000000"/>
                  </a:solidFill>
                  <a:latin typeface="Times New Roman" panose="02020603050405020304" pitchFamily="65" charset="-122"/>
                  <a:ea typeface="宋体" panose="02010600030101010101" pitchFamily="2" charset="-122"/>
                </a:rPr>
                <a:t>当</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=20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时,</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ρV</a:t>
              </a:r>
              <a:r>
                <a:rPr lang="zh-CN" altLang="en-US" sz="1415" kern="0" smtClean="0">
                  <a:solidFill>
                    <a:srgbClr val="000000"/>
                  </a:solidFill>
                  <a:latin typeface="Times New Roman" panose="02020603050405020304" pitchFamily="65" charset="-122"/>
                  <a:ea typeface="宋体" panose="02010600030101010101" pitchFamily="2" charset="-122"/>
                </a:rPr>
                <a:t>=2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20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=40 g</a:t>
              </a:r>
              <a:endParaRPr lang="zh-CN" altLang="en-US"/>
            </a:p>
          </p:txBody>
        </p:sp>
        <p:graphicFrame>
          <p:nvGraphicFramePr>
            <p:cNvPr id="6" name="对象 5"/>
            <p:cNvGraphicFramePr>
              <a:graphicFrameLocks noChangeAspect="1"/>
            </p:cNvGraphicFramePr>
            <p:nvPr/>
          </p:nvGraphicFramePr>
          <p:xfrm>
            <a:off x="1991337" y="3720439"/>
            <a:ext cx="180975" cy="419100"/>
          </p:xfrm>
          <a:graphic>
            <a:graphicData uri="http://schemas.openxmlformats.org/presentationml/2006/ole">
              <mc:AlternateContent xmlns:mc="http://schemas.openxmlformats.org/markup-compatibility/2006">
                <mc:Choice xmlns:v="urn:schemas-microsoft-com:vml" Requires="v">
                  <p:oleObj spid="_x0000_s28675" name="Equation" r:id="rId5" imgW="4876800" imgH="10972800" progId="">
                    <p:embed/>
                  </p:oleObj>
                </mc:Choice>
                <mc:Fallback>
                  <p:oleObj name="Equation" r:id="rId5" imgW="4876800" imgH="10972800" progId="">
                    <p:embed/>
                    <p:pic>
                      <p:nvPicPr>
                        <p:cNvPr id="0" name="OLE substitute image"/>
                        <p:cNvPicPr/>
                        <p:nvPr/>
                      </p:nvPicPr>
                      <p:blipFill>
                        <a:blip r:embed="rId6"/>
                        <a:stretch>
                          <a:fillRect/>
                        </a:stretch>
                      </p:blipFill>
                      <p:spPr>
                        <a:xfrm>
                          <a:off x="1991337" y="3720439"/>
                          <a:ext cx="180975" cy="41910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2273826" y="3720439"/>
            <a:ext cx="485775" cy="419100"/>
          </p:xfrm>
          <a:graphic>
            <a:graphicData uri="http://schemas.openxmlformats.org/presentationml/2006/ole">
              <mc:AlternateContent xmlns:mc="http://schemas.openxmlformats.org/markup-compatibility/2006">
                <mc:Choice xmlns:v="urn:schemas-microsoft-com:vml" Requires="v">
                  <p:oleObj spid="_x0000_s28676" name="Equation" r:id="rId7" imgW="12801600" imgH="10972800" progId="">
                    <p:embed/>
                  </p:oleObj>
                </mc:Choice>
                <mc:Fallback>
                  <p:oleObj name="Equation" r:id="rId7" imgW="12801600" imgH="10972800" progId="">
                    <p:embed/>
                    <p:pic>
                      <p:nvPicPr>
                        <p:cNvPr id="0" name="OLE substitute image"/>
                        <p:cNvPicPr/>
                        <p:nvPr/>
                      </p:nvPicPr>
                      <p:blipFill>
                        <a:blip r:embed="rId8"/>
                        <a:stretch>
                          <a:fillRect/>
                        </a:stretch>
                      </p:blipFill>
                      <p:spPr>
                        <a:xfrm>
                          <a:off x="2273826" y="3720439"/>
                          <a:ext cx="485775" cy="419100"/>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16308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8.</a:t>
            </a:r>
            <a:r>
              <a:rPr lang="zh-CN" altLang="en-US" sz="1415" kern="0" smtClean="0">
                <a:solidFill>
                  <a:srgbClr val="000000"/>
                </a:solidFill>
                <a:latin typeface="Times New Roman" panose="02020603050405020304" pitchFamily="65" charset="-122"/>
                <a:ea typeface="宋体" panose="02010600030101010101" pitchFamily="2" charset="-122"/>
              </a:rPr>
              <a:t>(2017吉林,22)在测量盐水密度的实验中,已知空烧杯的质量是55 g,烧杯和盐水的总质量如图所示,则</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盐水的质量是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g;将烧杯中的盐水全部倒入量筒中测得体积是60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,则盐水的密度是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采用这种测量方法得到的结果将</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6265" kern="0" spc="18186"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22.jpeg"/>
          <p:cNvPicPr>
            <a:picLocks noChangeAspect="1"/>
          </p:cNvPicPr>
          <p:nvPr/>
        </p:nvPicPr>
        <p:blipFill>
          <a:blip r:embed="rId4"/>
          <a:stretch>
            <a:fillRect/>
          </a:stretch>
        </p:blipFill>
        <p:spPr>
          <a:xfrm>
            <a:off x="2714612" y="1851486"/>
            <a:ext cx="2500330" cy="1035412"/>
          </a:xfrm>
          <a:prstGeom prst="rect">
            <a:avLst/>
          </a:prstGeom>
        </p:spPr>
      </p:pic>
      <p:sp>
        <p:nvSpPr>
          <p:cNvPr id="4" name="TextBox 2"/>
          <p:cNvSpPr txBox="1"/>
          <p:nvPr/>
        </p:nvSpPr>
        <p:spPr>
          <a:xfrm>
            <a:off x="720000" y="298450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66　1.1　偏大(或变大;或增大;或增加)</a:t>
            </a:r>
            <a:endParaRPr lang="zh-CN" altLang="en-US"/>
          </a:p>
        </p:txBody>
      </p:sp>
      <p:grpSp>
        <p:nvGrpSpPr>
          <p:cNvPr id="5" name="组合 4"/>
          <p:cNvGrpSpPr/>
          <p:nvPr/>
        </p:nvGrpSpPr>
        <p:grpSpPr>
          <a:xfrm>
            <a:off x="720000" y="3423122"/>
            <a:ext cx="8316000" cy="1313180"/>
            <a:chOff x="720000" y="1698619"/>
            <a:chExt cx="8316000" cy="1313180"/>
          </a:xfrm>
        </p:grpSpPr>
        <p:sp>
          <p:nvSpPr>
            <p:cNvPr id="6" name="TextBox 5"/>
            <p:cNvSpPr txBox="1"/>
            <p:nvPr/>
          </p:nvSpPr>
          <p:spPr>
            <a:xfrm>
              <a:off x="720000" y="1698619"/>
              <a:ext cx="8316000" cy="131318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烧杯的质量</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=55 g,烧杯和盐水的总质量</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总</a:t>
              </a:r>
              <a:r>
                <a:rPr lang="zh-CN" altLang="en-US" sz="1415" kern="0" smtClean="0">
                  <a:solidFill>
                    <a:srgbClr val="000000"/>
                  </a:solidFill>
                  <a:latin typeface="Times New Roman" panose="02020603050405020304" pitchFamily="65" charset="-122"/>
                  <a:ea typeface="宋体" panose="02010600030101010101" pitchFamily="2" charset="-122"/>
                </a:rPr>
                <a:t>=100 g+20 g+1 g=121 g,盐水的质量</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总</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=121 g-</a:t>
              </a: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55 g=66 g,盐水的体积</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=60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,盐水的密度</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0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35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=1.1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510"/>
                </a:spcBef>
                <a:buNone/>
              </a:pPr>
              <a:r>
                <a:rPr lang="zh-CN" altLang="en-US" sz="1415" kern="0" smtClean="0">
                  <a:solidFill>
                    <a:srgbClr val="000000"/>
                  </a:solidFill>
                  <a:latin typeface="Times New Roman" panose="02020603050405020304" pitchFamily="65" charset="-122"/>
                  <a:ea typeface="宋体" panose="02010600030101010101" pitchFamily="2" charset="-122"/>
                </a:rPr>
                <a:t>盐水倒入量筒中时,烧杯内壁会残留少量盐水,使测量的盐水体积比实际偏小,由</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0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可知得到的盐水密</a:t>
              </a:r>
              <a:endParaRPr lang="zh-CN" altLang="en-US"/>
            </a:p>
            <a:p>
              <a:pPr marL="0" indent="0" eaLnBrk="0" latinLnBrk="1" hangingPunct="0">
                <a:lnSpc>
                  <a:spcPct val="100000"/>
                </a:lnSpc>
                <a:spcBef>
                  <a:spcPts val="270"/>
                </a:spcBef>
                <a:buNone/>
              </a:pPr>
              <a:r>
                <a:rPr lang="zh-CN" altLang="en-US" sz="1415" kern="0" smtClean="0">
                  <a:solidFill>
                    <a:srgbClr val="000000"/>
                  </a:solidFill>
                  <a:latin typeface="Times New Roman" panose="02020603050405020304" pitchFamily="65" charset="-122"/>
                  <a:ea typeface="宋体" panose="02010600030101010101" pitchFamily="2" charset="-122"/>
                </a:rPr>
                <a:t>度会偏大。</a:t>
              </a:r>
              <a:endParaRPr lang="zh-CN" altLang="en-US"/>
            </a:p>
          </p:txBody>
        </p:sp>
        <p:graphicFrame>
          <p:nvGraphicFramePr>
            <p:cNvPr id="7" name="对象 6"/>
            <p:cNvGraphicFramePr>
              <a:graphicFrameLocks noChangeAspect="1"/>
            </p:cNvGraphicFramePr>
            <p:nvPr/>
          </p:nvGraphicFramePr>
          <p:xfrm>
            <a:off x="4148658" y="1938833"/>
            <a:ext cx="180975" cy="419100"/>
          </p:xfrm>
          <a:graphic>
            <a:graphicData uri="http://schemas.openxmlformats.org/presentationml/2006/ole">
              <mc:AlternateContent xmlns:mc="http://schemas.openxmlformats.org/markup-compatibility/2006">
                <mc:Choice xmlns:v="urn:schemas-microsoft-com:vml" Requires="v">
                  <p:oleObj spid="_x0000_s29700" name="Equation" r:id="rId5" imgW="4876800" imgH="10972800" progId="">
                    <p:embed/>
                  </p:oleObj>
                </mc:Choice>
                <mc:Fallback>
                  <p:oleObj name="Equation" r:id="rId5" imgW="4876800" imgH="10972800" progId="">
                    <p:embed/>
                    <p:pic>
                      <p:nvPicPr>
                        <p:cNvPr id="0" name="OLE substitute image"/>
                        <p:cNvPicPr/>
                        <p:nvPr/>
                      </p:nvPicPr>
                      <p:blipFill>
                        <a:blip r:embed="rId6"/>
                        <a:stretch>
                          <a:fillRect/>
                        </a:stretch>
                      </p:blipFill>
                      <p:spPr>
                        <a:xfrm>
                          <a:off x="4148658" y="1938833"/>
                          <a:ext cx="180975" cy="419100"/>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4431147" y="1938833"/>
            <a:ext cx="485774" cy="419099"/>
          </p:xfrm>
          <a:graphic>
            <a:graphicData uri="http://schemas.openxmlformats.org/presentationml/2006/ole">
              <mc:AlternateContent xmlns:mc="http://schemas.openxmlformats.org/markup-compatibility/2006">
                <mc:Choice xmlns:v="urn:schemas-microsoft-com:vml" Requires="v">
                  <p:oleObj spid="_x0000_s29701" name="Equation" r:id="rId7" imgW="12801600" imgH="10972800" progId="">
                    <p:embed/>
                  </p:oleObj>
                </mc:Choice>
                <mc:Fallback>
                  <p:oleObj name="Equation" r:id="rId7" imgW="12801600" imgH="10972800" progId="">
                    <p:embed/>
                    <p:pic>
                      <p:nvPicPr>
                        <p:cNvPr id="0" name="OLE substitute image"/>
                        <p:cNvPicPr/>
                        <p:nvPr/>
                      </p:nvPicPr>
                      <p:blipFill>
                        <a:blip r:embed="rId8"/>
                        <a:stretch>
                          <a:fillRect/>
                        </a:stretch>
                      </p:blipFill>
                      <p:spPr>
                        <a:xfrm>
                          <a:off x="4431147" y="1938833"/>
                          <a:ext cx="485774" cy="419099"/>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6986337" y="2416692"/>
            <a:ext cx="180975" cy="419100"/>
          </p:xfrm>
          <a:graphic>
            <a:graphicData uri="http://schemas.openxmlformats.org/presentationml/2006/ole">
              <mc:AlternateContent xmlns:mc="http://schemas.openxmlformats.org/markup-compatibility/2006">
                <mc:Choice xmlns:v="urn:schemas-microsoft-com:vml" Requires="v">
                  <p:oleObj spid="_x0000_s29702" name="Equation" r:id="rId9" imgW="4876800" imgH="10972800" progId="">
                    <p:embed/>
                  </p:oleObj>
                </mc:Choice>
                <mc:Fallback>
                  <p:oleObj name="Equation" r:id="rId9" imgW="4876800" imgH="10972800" progId="">
                    <p:embed/>
                    <p:pic>
                      <p:nvPicPr>
                        <p:cNvPr id="0" name="OLE substitute image"/>
                        <p:cNvPicPr/>
                        <p:nvPr/>
                      </p:nvPicPr>
                      <p:blipFill>
                        <a:blip r:embed="rId10"/>
                        <a:stretch>
                          <a:fillRect/>
                        </a:stretch>
                      </p:blipFill>
                      <p:spPr>
                        <a:xfrm>
                          <a:off x="6986337" y="2416692"/>
                          <a:ext cx="180975" cy="419100"/>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质量和密度的测量</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2"/>
          <p:cNvSpPr txBox="1"/>
          <p:nvPr/>
        </p:nvSpPr>
        <p:spPr>
          <a:xfrm>
            <a:off x="720000" y="161719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(2020四川成都,A14,2分)下列测量方案中,最合理的是(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A.测小铁块密度:用装有适量水的量筒测体积后,再用天平测质量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B.测正方体小木块密度:用天平测质量后,再用刻度尺测边长并计算体积</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C.测小砖块密度:用天平测质量后,再用装有适量水的量筒测体积</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D.测比赛用铅球密度:用天平测质量后,再用装有适量水的量筒测体积</a:t>
            </a:r>
            <a:endParaRPr lang="zh-CN" altLang="en-US"/>
          </a:p>
        </p:txBody>
      </p:sp>
      <p:sp>
        <p:nvSpPr>
          <p:cNvPr id="4" name="TextBox 3"/>
          <p:cNvSpPr txBox="1"/>
          <p:nvPr/>
        </p:nvSpPr>
        <p:spPr>
          <a:xfrm>
            <a:off x="720000" y="2841627"/>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小铁块先测体积,后测质量,则铁块上会沾有水,测量的质量会偏大,且会将托盘内沾上水,A项</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不合理;正方体木块先用天平测质量,再用刻度尺测边长并计算体积,方法合理,B项合理;测小砖块密度,</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先用天平测质量正确,后用装有适量水的量筒测体积不合理,因为砖块会吸水导致体积测量不准确,C项</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不合理;测比赛用铅球密度时,用天平测质量,天平量程可能太小,用量筒测体积时,铅球不能放入量筒中,</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故测量方案不合理,D项不合理。故选择B。</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62924"/>
            <a:ext cx="8316000" cy="319408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9.</a:t>
            </a:r>
            <a:r>
              <a:rPr lang="zh-CN" altLang="en-US" sz="1415" kern="0" smtClean="0">
                <a:solidFill>
                  <a:srgbClr val="000000"/>
                </a:solidFill>
                <a:latin typeface="Times New Roman" panose="02020603050405020304" pitchFamily="65" charset="-122"/>
                <a:ea typeface="宋体" panose="02010600030101010101" pitchFamily="2" charset="-122"/>
              </a:rPr>
              <a:t>(2020江苏淮安清江浦一模,25)学习了密度知识后,小明想测出他家一块玉石的密度,他的操作过程如</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下:</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(1)在调节天平横梁平衡时,发现指针静止在如图甲所示的位置,此时应将平衡螺母向</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(填“左”</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或“右”)调节;</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(2)小明用调节好的天平测量玉石的质量,如图乙所示。请指出小明在操作中的错误: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en-US" altLang="zh-CN"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pic>
        <p:nvPicPr>
          <p:cNvPr id="3" name="图片 3" descr="textimage23.jpeg"/>
          <p:cNvPicPr>
            <a:picLocks noChangeAspect="1"/>
          </p:cNvPicPr>
          <p:nvPr/>
        </p:nvPicPr>
        <p:blipFill>
          <a:blip r:embed="rId3"/>
          <a:stretch>
            <a:fillRect/>
          </a:stretch>
        </p:blipFill>
        <p:spPr>
          <a:xfrm>
            <a:off x="2820564" y="1294636"/>
            <a:ext cx="2394377" cy="2182416"/>
          </a:xfrm>
          <a:prstGeom prst="rect">
            <a:avLst/>
          </a:prstGeom>
        </p:spPr>
      </p:pic>
      <p:sp>
        <p:nvSpPr>
          <p:cNvPr id="4" name="TextBox 2"/>
          <p:cNvSpPr txBox="1"/>
          <p:nvPr/>
        </p:nvSpPr>
        <p:spPr>
          <a:xfrm>
            <a:off x="720000" y="78340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00" smtClean="0">
                <a:latin typeface="微软雅黑" panose="020B0503020204020204" charset="-122"/>
                <a:ea typeface="微软雅黑" panose="020B0503020204020204" charset="-122"/>
                <a:cs typeface="微软雅黑" panose="020B0503020204020204" charset="-122"/>
              </a:rPr>
              <a:t>三、实验探究题</a:t>
            </a:r>
            <a:r>
              <a:rPr lang="zh-CN" altLang="en-US" sz="1415" kern="0" smtClean="0">
                <a:solidFill>
                  <a:srgbClr val="000000"/>
                </a:solidFill>
                <a:latin typeface="Times New Roman" panose="02020603050405020304" pitchFamily="65" charset="-122"/>
                <a:ea typeface="宋体" panose="02010600030101010101" pitchFamily="2" charset="-122"/>
              </a:rPr>
              <a:t>(共7分)</a:t>
            </a:r>
            <a:endParaRPr lang="zh-CN" altLang="en-US"/>
          </a:p>
        </p:txBody>
      </p:sp>
      <p:sp>
        <p:nvSpPr>
          <p:cNvPr id="5" name="TextBox 2"/>
          <p:cNvSpPr txBox="1"/>
          <p:nvPr/>
        </p:nvSpPr>
        <p:spPr>
          <a:xfrm>
            <a:off x="720000" y="4334308"/>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(3)改正错误后,天平平衡时,右盘中砝码的质量及游码在标尺上的位置如图丙所示,则该玉石的质量为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a:t/>
            </a:r>
            <a:br>
              <a:rP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g;再用图丁所示方法测出该玉石的体积为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,该玉石的密度是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(1)右　(2)用手拿取砝码　(3)52　20　2.6</a:t>
            </a:r>
            <a:endParaRPr lang="zh-CN" altLang="en-US"/>
          </a:p>
        </p:txBody>
      </p:sp>
      <p:grpSp>
        <p:nvGrpSpPr>
          <p:cNvPr id="5" name="组合 4"/>
          <p:cNvGrpSpPr/>
          <p:nvPr/>
        </p:nvGrpSpPr>
        <p:grpSpPr>
          <a:xfrm>
            <a:off x="720000" y="1841495"/>
            <a:ext cx="8316000" cy="2072164"/>
            <a:chOff x="720000" y="1841495"/>
            <a:chExt cx="8316000" cy="2072164"/>
          </a:xfrm>
        </p:grpSpPr>
        <p:sp>
          <p:nvSpPr>
            <p:cNvPr id="3" name="TextBox 2"/>
            <p:cNvSpPr txBox="1"/>
            <p:nvPr/>
          </p:nvSpPr>
          <p:spPr>
            <a:xfrm>
              <a:off x="720000" y="1841495"/>
              <a:ext cx="8316000" cy="199561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(1)图甲分度盘上的指针偏向了中线的左侧,这时需要将平衡螺母向右调。</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(2)在测量时要用镊子夹取砝码,不能用手拿砝码,所以图中用手直接拿取砝码是错误的。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(3)测量时左盘中物体的质量等于右盘中的砝码质量加上游码所对应的示数,所以玉石的质量为</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=20 g+20 g+10 g+2 g=52 g</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量筒中水的体积为20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,玉石和水的总体积为40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,则玉石的体积为</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=40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所以玉石的密度为</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0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=2.6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endParaRPr lang="zh-CN" altLang="en-US"/>
            </a:p>
          </p:txBody>
        </p:sp>
        <p:graphicFrame>
          <p:nvGraphicFramePr>
            <p:cNvPr id="4" name="对象 3"/>
            <p:cNvGraphicFramePr>
              <a:graphicFrameLocks noChangeAspect="1"/>
            </p:cNvGraphicFramePr>
            <p:nvPr/>
          </p:nvGraphicFramePr>
          <p:xfrm>
            <a:off x="911337" y="3494560"/>
            <a:ext cx="180975" cy="419099"/>
          </p:xfrm>
          <a:graphic>
            <a:graphicData uri="http://schemas.openxmlformats.org/presentationml/2006/ole">
              <mc:AlternateContent xmlns:mc="http://schemas.openxmlformats.org/markup-compatibility/2006">
                <mc:Choice xmlns:v="urn:schemas-microsoft-com:vml" Requires="v">
                  <p:oleObj spid="_x0000_s30722" name="Equation" r:id="rId4" imgW="4876800" imgH="10972800" progId="">
                    <p:embed/>
                  </p:oleObj>
                </mc:Choice>
                <mc:Fallback>
                  <p:oleObj name="Equation" r:id="rId4" imgW="4876800" imgH="10972800" progId="">
                    <p:embed/>
                    <p:pic>
                      <p:nvPicPr>
                        <p:cNvPr id="0" name="OLE substitute image"/>
                        <p:cNvPicPr/>
                        <p:nvPr/>
                      </p:nvPicPr>
                      <p:blipFill>
                        <a:blip r:embed="rId5"/>
                        <a:stretch>
                          <a:fillRect/>
                        </a:stretch>
                      </p:blipFill>
                      <p:spPr>
                        <a:xfrm>
                          <a:off x="911337" y="3494560"/>
                          <a:ext cx="180975" cy="419099"/>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2883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10.</a:t>
            </a:r>
            <a:r>
              <a:rPr lang="zh-CN" altLang="en-US" sz="1415" kern="0" smtClean="0">
                <a:solidFill>
                  <a:srgbClr val="000000"/>
                </a:solidFill>
                <a:latin typeface="Times New Roman" panose="02020603050405020304" pitchFamily="65" charset="-122"/>
                <a:ea typeface="宋体" panose="02010600030101010101" pitchFamily="2" charset="-122"/>
              </a:rPr>
              <a:t>(2020江苏宝应一模,27)已知铝的密度为2.7</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,小明的父亲外出时买了一个用铝材料制造的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球形艺术品,用天平测得此球的质量是594 g,体积为300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,求:</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(1)请通过计算说明此球是实心还是空心的?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(2)若是空心的,则空心部分的体积为多少?</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(3)若在空心部分注满水,则注入水后球的总质量是多少?(水的密度为1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sp>
        <p:nvSpPr>
          <p:cNvPr id="3" name="TextBox 2"/>
          <p:cNvSpPr txBox="1"/>
          <p:nvPr/>
        </p:nvSpPr>
        <p:spPr>
          <a:xfrm>
            <a:off x="720000" y="984239"/>
            <a:ext cx="8316000" cy="218073"/>
          </a:xfrm>
          <a:prstGeom prst="rect">
            <a:avLst/>
          </a:prstGeom>
          <a:noFill/>
        </p:spPr>
        <p:txBody>
          <a:bodyPr wrap="square" lIns="0" tIns="0" rIns="0" bIns="0" rtlCol="0">
            <a:spAutoFit/>
          </a:bodyPr>
          <a:lstStyle/>
          <a:p>
            <a:pPr marL="0" indent="0" eaLnBrk="0" latinLnBrk="1" hangingPunct="0">
              <a:lnSpc>
                <a:spcPct val="100000"/>
              </a:lnSpc>
              <a:spcBef>
                <a:spcPts val="410"/>
              </a:spcBef>
              <a:buNone/>
            </a:pPr>
            <a:r>
              <a:rPr lang="zh-CN" altLang="en-US" sz="1400" smtClean="0">
                <a:latin typeface="微软雅黑" panose="020B0503020204020204" charset="-122"/>
                <a:ea typeface="微软雅黑" panose="020B0503020204020204" charset="-122"/>
                <a:cs typeface="微软雅黑" panose="020B0503020204020204" charset="-122"/>
              </a:rPr>
              <a:t>四、计算题</a:t>
            </a:r>
            <a:r>
              <a:rPr lang="zh-CN" altLang="en-US" sz="1415" kern="0" smtClean="0">
                <a:solidFill>
                  <a:srgbClr val="000000"/>
                </a:solidFill>
                <a:latin typeface="Times New Roman" panose="02020603050405020304" pitchFamily="65" charset="-122"/>
                <a:ea typeface="宋体" panose="02010600030101010101" pitchFamily="2" charset="-122"/>
              </a:rPr>
              <a:t>(共6分)</a:t>
            </a:r>
            <a:endParaRPr lang="zh-CN" altLang="en-US"/>
          </a:p>
        </p:txBody>
      </p:sp>
      <p:sp>
        <p:nvSpPr>
          <p:cNvPr id="4" name="TextBox 2"/>
          <p:cNvSpPr txBox="1"/>
          <p:nvPr/>
        </p:nvSpPr>
        <p:spPr>
          <a:xfrm>
            <a:off x="720000" y="269875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(1)空心　(2)80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(3)674 g</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33956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(1)铝的密度</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铝</a:t>
            </a:r>
            <a:r>
              <a:rPr lang="zh-CN" altLang="en-US" sz="1415" kern="0" smtClean="0">
                <a:solidFill>
                  <a:srgbClr val="000000"/>
                </a:solidFill>
                <a:latin typeface="Times New Roman" panose="02020603050405020304" pitchFamily="65" charset="-122"/>
                <a:ea typeface="宋体" panose="02010600030101010101" pitchFamily="2" charset="-122"/>
              </a:rPr>
              <a:t>=2.7</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=2.7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由</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0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可得铝球中实心部分的体积</a:t>
            </a:r>
            <a:endParaRPr lang="zh-CN" altLang="en-US"/>
          </a:p>
          <a:p>
            <a:pPr marL="0" indent="0" eaLnBrk="0" latinLnBrk="1" hangingPunct="0">
              <a:lnSpc>
                <a:spcPct val="100000"/>
              </a:lnSpc>
              <a:spcBef>
                <a:spcPts val="410"/>
              </a:spcBef>
              <a:buNone/>
            </a:pP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实心</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630" kern="0" spc="-607"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20" kern="0" spc="3177"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=220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&lt;300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endParaRPr lang="zh-CN" altLang="en-US"/>
          </a:p>
          <a:p>
            <a:pPr marL="0" indent="0" eaLnBrk="0" latinLnBrk="1" hangingPunct="0">
              <a:lnSpc>
                <a:spcPct val="100000"/>
              </a:lnSpc>
              <a:spcBef>
                <a:spcPts val="470"/>
              </a:spcBef>
              <a:buNone/>
            </a:pPr>
            <a:r>
              <a:rPr lang="zh-CN" altLang="en-US" sz="1415" kern="0" smtClean="0">
                <a:solidFill>
                  <a:srgbClr val="000000"/>
                </a:solidFill>
                <a:latin typeface="Times New Roman" panose="02020603050405020304" pitchFamily="65" charset="-122"/>
                <a:ea typeface="宋体" panose="02010600030101010101" pitchFamily="2" charset="-122"/>
              </a:rPr>
              <a:t>因为</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实心</a:t>
            </a:r>
            <a:r>
              <a:rPr lang="zh-CN" altLang="en-US" sz="1415" kern="0" smtClean="0">
                <a:solidFill>
                  <a:srgbClr val="000000"/>
                </a:solidFill>
                <a:latin typeface="Times New Roman" panose="02020603050405020304" pitchFamily="65" charset="-122"/>
                <a:ea typeface="宋体" panose="02010600030101010101" pitchFamily="2" charset="-122"/>
              </a:rPr>
              <a:t>&lt;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球</a:t>
            </a:r>
            <a:r>
              <a:rPr lang="zh-CN" altLang="en-US" sz="1415" kern="0" smtClean="0">
                <a:solidFill>
                  <a:srgbClr val="000000"/>
                </a:solidFill>
                <a:latin typeface="Times New Roman" panose="02020603050405020304" pitchFamily="65" charset="-122"/>
                <a:ea typeface="宋体" panose="02010600030101010101" pitchFamily="2" charset="-122"/>
              </a:rPr>
              <a:t>,所以此球是空心的。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(2)空心部分的体积</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空心</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球</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实心</a:t>
            </a:r>
            <a:r>
              <a:rPr lang="zh-CN" altLang="en-US" sz="1415" kern="0" smtClean="0">
                <a:solidFill>
                  <a:srgbClr val="000000"/>
                </a:solidFill>
                <a:latin typeface="Times New Roman" panose="02020603050405020304" pitchFamily="65" charset="-122"/>
                <a:ea typeface="宋体" panose="02010600030101010101" pitchFamily="2" charset="-122"/>
              </a:rPr>
              <a:t>=300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-220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=80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所以空心部分的体积为80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(3)空心部分注满水,水的体积</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空</a:t>
            </a:r>
            <a:r>
              <a:rPr lang="zh-CN" altLang="en-US" sz="1415" kern="0" smtClean="0">
                <a:solidFill>
                  <a:srgbClr val="000000"/>
                </a:solidFill>
                <a:latin typeface="Times New Roman" panose="02020603050405020304" pitchFamily="65" charset="-122"/>
                <a:ea typeface="宋体" panose="02010600030101010101" pitchFamily="2" charset="-122"/>
              </a:rPr>
              <a:t>=80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由</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0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可得,水的质量</a:t>
            </a:r>
            <a:endParaRPr lang="zh-CN" altLang="en-US"/>
          </a:p>
          <a:p>
            <a:pPr marL="0" indent="0" eaLnBrk="0" latinLnBrk="1" hangingPunct="0">
              <a:lnSpc>
                <a:spcPct val="100000"/>
              </a:lnSpc>
              <a:spcBef>
                <a:spcPts val="410"/>
              </a:spcBef>
              <a:buNone/>
            </a:pP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=1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80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=80 g</a:t>
            </a:r>
            <a:endParaRPr lang="zh-CN" altLang="en-US"/>
          </a:p>
        </p:txBody>
      </p:sp>
      <p:graphicFrame>
        <p:nvGraphicFramePr>
          <p:cNvPr id="4" name="对象 3"/>
          <p:cNvGraphicFramePr>
            <a:graphicFrameLocks noChangeAspect="1"/>
          </p:cNvGraphicFramePr>
          <p:nvPr/>
        </p:nvGraphicFramePr>
        <p:xfrm>
          <a:off x="1091337" y="1147147"/>
          <a:ext cx="180975" cy="419100"/>
        </p:xfrm>
        <a:graphic>
          <a:graphicData uri="http://schemas.openxmlformats.org/presentationml/2006/ole">
            <mc:AlternateContent xmlns:mc="http://schemas.openxmlformats.org/markup-compatibility/2006">
              <mc:Choice xmlns:v="urn:schemas-microsoft-com:vml" Requires="v">
                <p:oleObj spid="_x0000_s31749" name="Equation" r:id="rId4" imgW="4876800" imgH="10972800" progId="">
                  <p:embed/>
                </p:oleObj>
              </mc:Choice>
              <mc:Fallback>
                <p:oleObj name="Equation" r:id="rId4" imgW="4876800" imgH="10972800" progId="">
                  <p:embed/>
                  <p:pic>
                    <p:nvPicPr>
                      <p:cNvPr id="0" name="OLE substitute image"/>
                      <p:cNvPicPr/>
                      <p:nvPr/>
                    </p:nvPicPr>
                    <p:blipFill>
                      <a:blip r:embed="rId5"/>
                      <a:stretch>
                        <a:fillRect/>
                      </a:stretch>
                    </p:blipFill>
                    <p:spPr>
                      <a:xfrm>
                        <a:off x="1091337" y="1147147"/>
                        <a:ext cx="180975" cy="419100"/>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1115905" y="1645557"/>
          <a:ext cx="257175" cy="457199"/>
        </p:xfrm>
        <a:graphic>
          <a:graphicData uri="http://schemas.openxmlformats.org/presentationml/2006/ole">
            <mc:AlternateContent xmlns:mc="http://schemas.openxmlformats.org/markup-compatibility/2006">
              <mc:Choice xmlns:v="urn:schemas-microsoft-com:vml" Requires="v">
                <p:oleObj spid="_x0000_s31750" name="Equation" r:id="rId6" imgW="6705600" imgH="12192000" progId="">
                  <p:embed/>
                </p:oleObj>
              </mc:Choice>
              <mc:Fallback>
                <p:oleObj name="Equation" r:id="rId6" imgW="6705600" imgH="12192000" progId="">
                  <p:embed/>
                  <p:pic>
                    <p:nvPicPr>
                      <p:cNvPr id="0" name="OLE substitute image"/>
                      <p:cNvPicPr/>
                      <p:nvPr/>
                    </p:nvPicPr>
                    <p:blipFill>
                      <a:blip r:embed="rId7"/>
                      <a:stretch>
                        <a:fillRect/>
                      </a:stretch>
                    </p:blipFill>
                    <p:spPr>
                      <a:xfrm>
                        <a:off x="1115905" y="1645557"/>
                        <a:ext cx="257175" cy="4571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1474593" y="1635287"/>
          <a:ext cx="723900" cy="438150"/>
        </p:xfrm>
        <a:graphic>
          <a:graphicData uri="http://schemas.openxmlformats.org/presentationml/2006/ole">
            <mc:AlternateContent xmlns:mc="http://schemas.openxmlformats.org/markup-compatibility/2006">
              <mc:Choice xmlns:v="urn:schemas-microsoft-com:vml" Requires="v">
                <p:oleObj spid="_x0000_s31751" name="Equation" r:id="rId8" imgW="19202400" imgH="11582400" progId="">
                  <p:embed/>
                </p:oleObj>
              </mc:Choice>
              <mc:Fallback>
                <p:oleObj name="Equation" r:id="rId8" imgW="19202400" imgH="11582400" progId="">
                  <p:embed/>
                  <p:pic>
                    <p:nvPicPr>
                      <p:cNvPr id="0" name="OLE substitute image"/>
                      <p:cNvPicPr/>
                      <p:nvPr/>
                    </p:nvPicPr>
                    <p:blipFill>
                      <a:blip r:embed="rId9"/>
                      <a:stretch>
                        <a:fillRect/>
                      </a:stretch>
                    </p:blipFill>
                    <p:spPr>
                      <a:xfrm>
                        <a:off x="1474593" y="1635287"/>
                        <a:ext cx="723900" cy="43815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1091337" y="3423122"/>
          <a:ext cx="180975" cy="419100"/>
        </p:xfrm>
        <a:graphic>
          <a:graphicData uri="http://schemas.openxmlformats.org/presentationml/2006/ole">
            <mc:AlternateContent xmlns:mc="http://schemas.openxmlformats.org/markup-compatibility/2006">
              <mc:Choice xmlns:v="urn:schemas-microsoft-com:vml" Requires="v">
                <p:oleObj spid="_x0000_s31752" name="Equation" r:id="rId10" imgW="4876800" imgH="10972800" progId="">
                  <p:embed/>
                </p:oleObj>
              </mc:Choice>
              <mc:Fallback>
                <p:oleObj name="Equation" r:id="rId10" imgW="4876800" imgH="10972800" progId="">
                  <p:embed/>
                  <p:pic>
                    <p:nvPicPr>
                      <p:cNvPr id="0" name="OLE substitute image"/>
                      <p:cNvPicPr/>
                      <p:nvPr/>
                    </p:nvPicPr>
                    <p:blipFill>
                      <a:blip r:embed="rId11"/>
                      <a:stretch>
                        <a:fillRect/>
                      </a:stretch>
                    </p:blipFill>
                    <p:spPr>
                      <a:xfrm>
                        <a:off x="1091337" y="3423122"/>
                        <a:ext cx="180975" cy="419100"/>
                      </a:xfrm>
                      <a:prstGeom prst="rect">
                        <a:avLst/>
                      </a:prstGeom>
                      <a:noFill/>
                    </p:spPr>
                  </p:pic>
                </p:oleObj>
              </mc:Fallback>
            </mc:AlternateContent>
          </a:graphicData>
        </a:graphic>
      </p:graphicFrame>
      <p:sp>
        <p:nvSpPr>
          <p:cNvPr id="8" name="TextBox 2"/>
          <p:cNvSpPr txBox="1"/>
          <p:nvPr/>
        </p:nvSpPr>
        <p:spPr>
          <a:xfrm>
            <a:off x="720000" y="4127511"/>
            <a:ext cx="8316000" cy="67986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注入水后球的总质量</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总</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球</a:t>
            </a:r>
            <a:r>
              <a:rPr lang="zh-CN" altLang="en-US" sz="1415" kern="0" smtClean="0">
                <a:solidFill>
                  <a:srgbClr val="000000"/>
                </a:solidFill>
                <a:latin typeface="Times New Roman" panose="02020603050405020304" pitchFamily="65" charset="-122"/>
                <a:ea typeface="宋体" panose="02010600030101010101" pitchFamily="2" charset="-122"/>
              </a:rPr>
              <a:t>=80 g+594 g=674 g</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则注入水后球的总质量是674 g。</a:t>
            </a:r>
            <a:endParaRPr lang="zh-CN" altLang="en-US"/>
          </a:p>
        </p:txBody>
      </p:sp>
      <p:pic>
        <p:nvPicPr>
          <p:cNvPr id="9" name="New picture"/>
          <p:cNvPicPr/>
          <p:nvPr/>
        </p:nvPicPr>
        <p:blipFill>
          <a:blip r:embed="rId12"/>
          <a:stretch>
            <a:fillRect/>
          </a:stretch>
        </p:blipFill>
        <p:spPr>
          <a:xfrm>
            <a:off x="11277600" y="11252200"/>
            <a:ext cx="317500" cy="241300"/>
          </a:xfrm>
          <a:prstGeom prst="cube">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3887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(2020江苏苏州,16,3分)用天平测量一石块的质量,天平平衡时所用砝码及游码如图甲所示,则石块的质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量为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g。将该石块放入盛有30 mL水的量筒中,液面位置如图乙所示,图中读数时视线正确的是</a:t>
            </a:r>
            <a:r>
              <a:rPr/>
              <a:t/>
            </a:r>
            <a:br>
              <a:rP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)。石块的密度是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1190" kern="0" spc="18961"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1.jpeg"/>
          <p:cNvPicPr>
            <a:picLocks noChangeAspect="1"/>
          </p:cNvPicPr>
          <p:nvPr/>
        </p:nvPicPr>
        <p:blipFill>
          <a:blip r:embed="rId4"/>
          <a:stretch>
            <a:fillRect/>
          </a:stretch>
        </p:blipFill>
        <p:spPr>
          <a:xfrm>
            <a:off x="2500298" y="1637172"/>
            <a:ext cx="2923306" cy="1839792"/>
          </a:xfrm>
          <a:prstGeom prst="rect">
            <a:avLst/>
          </a:prstGeom>
        </p:spPr>
      </p:pic>
      <p:sp>
        <p:nvSpPr>
          <p:cNvPr id="4" name="TextBox 2"/>
          <p:cNvSpPr txBox="1"/>
          <p:nvPr/>
        </p:nvSpPr>
        <p:spPr>
          <a:xfrm>
            <a:off x="720000" y="358778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29.2    </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　2.92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grpSp>
        <p:nvGrpSpPr>
          <p:cNvPr id="5" name="组合 4"/>
          <p:cNvGrpSpPr/>
          <p:nvPr/>
        </p:nvGrpSpPr>
        <p:grpSpPr>
          <a:xfrm>
            <a:off x="720000" y="3961953"/>
            <a:ext cx="8316000" cy="896914"/>
            <a:chOff x="720000" y="1260000"/>
            <a:chExt cx="8316000" cy="896914"/>
          </a:xfrm>
        </p:grpSpPr>
        <p:sp>
          <p:nvSpPr>
            <p:cNvPr id="6" name="TextBox 2"/>
            <p:cNvSpPr txBox="1"/>
            <p:nvPr/>
          </p:nvSpPr>
          <p:spPr>
            <a:xfrm>
              <a:off x="720000" y="1260000"/>
              <a:ext cx="8316000" cy="81534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砝码质量为25 g,游码在标尺上所对应的刻度值为4.2 g,则石块的质量为</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=25 g+4.2 g=29.2 g;读</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数时视线应该正视刻度线且与液体凹液面底部持平;用排水法可得石块体积</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=40 mL-30 mL=10 mL=10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则石块密度</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0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28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=2.92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=2.92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graphicFrame>
          <p:nvGraphicFramePr>
            <p:cNvPr id="7" name="对象 6"/>
            <p:cNvGraphicFramePr>
              <a:graphicFrameLocks noChangeAspect="1"/>
            </p:cNvGraphicFramePr>
            <p:nvPr/>
          </p:nvGraphicFramePr>
          <p:xfrm>
            <a:off x="1854455" y="1737814"/>
            <a:ext cx="180975" cy="419100"/>
          </p:xfrm>
          <a:graphic>
            <a:graphicData uri="http://schemas.openxmlformats.org/presentationml/2006/ole">
              <mc:AlternateContent xmlns:mc="http://schemas.openxmlformats.org/markup-compatibility/2006">
                <mc:Choice xmlns:v="urn:schemas-microsoft-com:vml" Requires="v">
                  <p:oleObj spid="_x0000_s4099" name="Equation" r:id="rId5" imgW="4876800" imgH="10972800" progId="">
                    <p:embed/>
                  </p:oleObj>
                </mc:Choice>
                <mc:Fallback>
                  <p:oleObj name="Equation" r:id="rId5" imgW="4876800" imgH="10972800" progId="">
                    <p:embed/>
                    <p:pic>
                      <p:nvPicPr>
                        <p:cNvPr id="0" name="OLE substitute image"/>
                        <p:cNvPicPr/>
                        <p:nvPr/>
                      </p:nvPicPr>
                      <p:blipFill>
                        <a:blip r:embed="rId6"/>
                        <a:stretch>
                          <a:fillRect/>
                        </a:stretch>
                      </p:blipFill>
                      <p:spPr>
                        <a:xfrm>
                          <a:off x="1854455" y="1737814"/>
                          <a:ext cx="180975" cy="419100"/>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2035343" y="1737814"/>
            <a:ext cx="476249" cy="419099"/>
          </p:xfrm>
          <a:graphic>
            <a:graphicData uri="http://schemas.openxmlformats.org/presentationml/2006/ole">
              <mc:AlternateContent xmlns:mc="http://schemas.openxmlformats.org/markup-compatibility/2006">
                <mc:Choice xmlns:v="urn:schemas-microsoft-com:vml" Requires="v">
                  <p:oleObj spid="_x0000_s4100" name="Equation" r:id="rId7" imgW="12496800" imgH="10972800" progId="">
                    <p:embed/>
                  </p:oleObj>
                </mc:Choice>
                <mc:Fallback>
                  <p:oleObj name="Equation" r:id="rId7" imgW="12496800" imgH="10972800" progId="">
                    <p:embed/>
                    <p:pic>
                      <p:nvPicPr>
                        <p:cNvPr id="0" name="OLE substitute image"/>
                        <p:cNvPicPr/>
                        <p:nvPr/>
                      </p:nvPicPr>
                      <p:blipFill>
                        <a:blip r:embed="rId8"/>
                        <a:stretch>
                          <a:fillRect/>
                        </a:stretch>
                      </p:blipFill>
                      <p:spPr>
                        <a:xfrm>
                          <a:off x="2035343" y="1737814"/>
                          <a:ext cx="476249" cy="419099"/>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73228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(2020黑龙江齐齐哈尔,25,8分)在“测量金属块的密度”实验中:实验器材有托盘天平、量筒、足量的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水、细线、待测小金属块(质地均匀)等。</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(1)小鑫同学首先将托盘天平放置于</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工作台上,将游码放在标尺的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处,发现</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指针的位置如图甲所示,要使横梁平衡,应将平衡螺母向</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(选填“左”或“右”)调节。</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(2)将金属块放在托盘天平的左盘内,向右盘中加减砝码,并调节游码,当横梁重新平衡时,所用砝码和游</a:t>
            </a:r>
            <a:endParaRPr lang="zh-CN" altLang="en-US"/>
          </a:p>
        </p:txBody>
      </p:sp>
      <p:pic>
        <p:nvPicPr>
          <p:cNvPr id="3" name="图片 3" descr="textimage2.jpeg"/>
          <p:cNvPicPr>
            <a:picLocks noChangeAspect="1"/>
          </p:cNvPicPr>
          <p:nvPr/>
        </p:nvPicPr>
        <p:blipFill>
          <a:blip r:embed="rId3"/>
          <a:stretch>
            <a:fillRect/>
          </a:stretch>
        </p:blipFill>
        <p:spPr>
          <a:xfrm>
            <a:off x="2500298" y="1208543"/>
            <a:ext cx="3143272" cy="1530349"/>
          </a:xfrm>
          <a:prstGeom prst="rect">
            <a:avLst/>
          </a:prstGeom>
        </p:spPr>
      </p:pic>
      <p:sp>
        <p:nvSpPr>
          <p:cNvPr id="4" name="TextBox 2"/>
          <p:cNvSpPr txBox="1"/>
          <p:nvPr/>
        </p:nvSpPr>
        <p:spPr>
          <a:xfrm>
            <a:off x="720000" y="3498742"/>
            <a:ext cx="8316000" cy="112883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码在标尺上的位置如图乙所示,金属块的质量为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g。</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(3)把金属块缓慢放入装有20 mL水的量筒内,使其浸没在水中,此时量筒内的水面如图丙所示,则金属块</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的体积是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(4)经过计算可知,金属块的密度是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,可以换算为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(5)将金属块截去一半,剩余金属块与原金属块相比,密度</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(选填“不变”或“改变”)。</a:t>
            </a:r>
            <a:endParaRPr lang="zh-CN" alt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(每空1分,共计8分)(1)水平　零刻度线　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(2)54　(3)20　(4)2.7　2.7</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(5)不变</a:t>
            </a:r>
            <a:endParaRPr lang="zh-CN" altLang="en-US"/>
          </a:p>
        </p:txBody>
      </p:sp>
      <p:grpSp>
        <p:nvGrpSpPr>
          <p:cNvPr id="3" name="组合 2"/>
          <p:cNvGrpSpPr/>
          <p:nvPr/>
        </p:nvGrpSpPr>
        <p:grpSpPr>
          <a:xfrm>
            <a:off x="720000" y="2127247"/>
            <a:ext cx="8316000" cy="1316355"/>
            <a:chOff x="720000" y="1260000"/>
            <a:chExt cx="8316000" cy="1316355"/>
          </a:xfrm>
        </p:grpSpPr>
        <p:sp>
          <p:nvSpPr>
            <p:cNvPr id="4" name="TextBox 2"/>
            <p:cNvSpPr txBox="1"/>
            <p:nvPr/>
          </p:nvSpPr>
          <p:spPr>
            <a:xfrm>
              <a:off x="720000" y="1260000"/>
              <a:ext cx="8316000" cy="131635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(1)天平放在水平工作台上,游码拨到标尺左端的零刻度线处,指针偏左,故应将平衡螺母向右调</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节,使天平平衡;(2)由图乙可知,金属块的质量</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=50 g+4 g=54 g;(3)金属块浸没在水中如题图丙所示,读数</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时视线应与凹液面的底部相平,金属块和水的总体积为</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15000" smtClean="0">
                  <a:solidFill>
                    <a:srgbClr val="000000"/>
                  </a:solidFill>
                  <a:latin typeface="Times New Roman" panose="02020603050405020304" pitchFamily="65" charset="-122"/>
                  <a:ea typeface="宋体" panose="02010600030101010101" pitchFamily="2" charset="-122"/>
                </a:rPr>
                <a:t>总</a:t>
              </a:r>
              <a:r>
                <a:rPr lang="zh-CN" altLang="en-US" sz="1415" kern="0" smtClean="0">
                  <a:solidFill>
                    <a:srgbClr val="000000"/>
                  </a:solidFill>
                  <a:latin typeface="Times New Roman" panose="02020603050405020304" pitchFamily="65" charset="-122"/>
                  <a:ea typeface="宋体" panose="02010600030101010101" pitchFamily="2" charset="-122"/>
                </a:rPr>
                <a:t>=40 mL=40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,金属块的体积</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=40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  20 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;(4)金属块的密度</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0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43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=2.7 g/cm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=2.7</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;(5)密度是物质的一种特性,其大小与质</a:t>
              </a:r>
              <a:endParaRPr lang="zh-CN" altLang="en-US"/>
            </a:p>
            <a:p>
              <a:pPr marL="0" indent="0" eaLnBrk="0" latinLnBrk="1" hangingPunct="0">
                <a:lnSpc>
                  <a:spcPct val="100000"/>
                </a:lnSpc>
                <a:spcBef>
                  <a:spcPts val="365"/>
                </a:spcBef>
                <a:buNone/>
              </a:pPr>
              <a:r>
                <a:rPr lang="zh-CN" altLang="en-US" sz="1415" kern="0" smtClean="0">
                  <a:solidFill>
                    <a:srgbClr val="000000"/>
                  </a:solidFill>
                  <a:latin typeface="Times New Roman" panose="02020603050405020304" pitchFamily="65" charset="-122"/>
                  <a:ea typeface="宋体" panose="02010600030101010101" pitchFamily="2" charset="-122"/>
                </a:rPr>
                <a:t>量和体积无关,其数值等于质量与体积的比值,故将金属块截去一半,剩余金属块的密度不变。</a:t>
              </a:r>
              <a:endParaRPr lang="zh-CN" altLang="en-US"/>
            </a:p>
          </p:txBody>
        </p:sp>
        <p:graphicFrame>
          <p:nvGraphicFramePr>
            <p:cNvPr id="5" name="对象 4"/>
            <p:cNvGraphicFramePr>
              <a:graphicFrameLocks noChangeAspect="1"/>
            </p:cNvGraphicFramePr>
            <p:nvPr/>
          </p:nvGraphicFramePr>
          <p:xfrm>
            <a:off x="2857488" y="1975414"/>
            <a:ext cx="180975" cy="419100"/>
          </p:xfrm>
          <a:graphic>
            <a:graphicData uri="http://schemas.openxmlformats.org/presentationml/2006/ole">
              <mc:AlternateContent xmlns:mc="http://schemas.openxmlformats.org/markup-compatibility/2006">
                <mc:Choice xmlns:v="urn:schemas-microsoft-com:vml" Requires="v">
                  <p:oleObj spid="_x0000_s5123" name="Equation" r:id="rId4" imgW="4876800" imgH="10972800" progId="">
                    <p:embed/>
                  </p:oleObj>
                </mc:Choice>
                <mc:Fallback>
                  <p:oleObj name="Equation" r:id="rId4" imgW="4876800" imgH="10972800" progId="">
                    <p:embed/>
                    <p:pic>
                      <p:nvPicPr>
                        <p:cNvPr id="0" name="OLE substitute image"/>
                        <p:cNvPicPr/>
                        <p:nvPr/>
                      </p:nvPicPr>
                      <p:blipFill>
                        <a:blip r:embed="rId5"/>
                        <a:stretch>
                          <a:fillRect/>
                        </a:stretch>
                      </p:blipFill>
                      <p:spPr>
                        <a:xfrm>
                          <a:off x="2857488" y="1975414"/>
                          <a:ext cx="180975" cy="419100"/>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3139977" y="1975414"/>
            <a:ext cx="495299" cy="419099"/>
          </p:xfrm>
          <a:graphic>
            <a:graphicData uri="http://schemas.openxmlformats.org/presentationml/2006/ole">
              <mc:AlternateContent xmlns:mc="http://schemas.openxmlformats.org/markup-compatibility/2006">
                <mc:Choice xmlns:v="urn:schemas-microsoft-com:vml" Requires="v">
                  <p:oleObj spid="_x0000_s5124" name="Equation" r:id="rId6" imgW="13106400" imgH="10972800" progId="">
                    <p:embed/>
                  </p:oleObj>
                </mc:Choice>
                <mc:Fallback>
                  <p:oleObj name="Equation" r:id="rId6" imgW="13106400" imgH="10972800" progId="">
                    <p:embed/>
                    <p:pic>
                      <p:nvPicPr>
                        <p:cNvPr id="0" name="OLE substitute image"/>
                        <p:cNvPicPr/>
                        <p:nvPr/>
                      </p:nvPicPr>
                      <p:blipFill>
                        <a:blip r:embed="rId7"/>
                        <a:stretch>
                          <a:fillRect/>
                        </a:stretch>
                      </p:blipFill>
                      <p:spPr>
                        <a:xfrm>
                          <a:off x="3139977" y="1975414"/>
                          <a:ext cx="495299" cy="419099"/>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21版53中考主题1">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xmlns:r="http://schemas.openxmlformats.org/officeDocument/2006/relationship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xmlns:r="http://schemas.openxmlformats.org/officeDocument/2006/relationship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2831</Words>
  <Application>Microsoft Office PowerPoint</Application>
  <PresentationFormat>自定义</PresentationFormat>
  <Paragraphs>490</Paragraphs>
  <Slides>63</Slides>
  <Notes>62</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63</vt:i4>
      </vt:variant>
    </vt:vector>
  </HeadingPairs>
  <TitlesOfParts>
    <vt:vector size="65" baseType="lpstr">
      <vt:lpstr>21版53中考主题1</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1</cp:revision>
  <cp:lastPrinted>2021-03-29T19:04:36Z</cp:lastPrinted>
  <dcterms:created xsi:type="dcterms:W3CDTF">2021-03-29T19:04:36Z</dcterms:created>
  <dcterms:modified xsi:type="dcterms:W3CDTF">2021-04-26T13:10:21Z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