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109"/>
  </p:notesMasterIdLst>
  <p:sldIdLst>
    <p:sldId id="416" r:id="rId3"/>
    <p:sldId id="417" r:id="rId4"/>
    <p:sldId id="261" r:id="rId5"/>
    <p:sldId id="263" r:id="rId6"/>
    <p:sldId id="264" r:id="rId7"/>
    <p:sldId id="265" r:id="rId8"/>
    <p:sldId id="266" r:id="rId9"/>
    <p:sldId id="268" r:id="rId10"/>
    <p:sldId id="271" r:id="rId11"/>
    <p:sldId id="273" r:id="rId12"/>
    <p:sldId id="274" r:id="rId13"/>
    <p:sldId id="276" r:id="rId14"/>
    <p:sldId id="278" r:id="rId15"/>
    <p:sldId id="279" r:id="rId16"/>
    <p:sldId id="280" r:id="rId17"/>
    <p:sldId id="282" r:id="rId18"/>
    <p:sldId id="284" r:id="rId19"/>
    <p:sldId id="286" r:id="rId20"/>
    <p:sldId id="289" r:id="rId21"/>
    <p:sldId id="290" r:id="rId22"/>
    <p:sldId id="291" r:id="rId23"/>
    <p:sldId id="292" r:id="rId24"/>
    <p:sldId id="296" r:id="rId25"/>
    <p:sldId id="298" r:id="rId26"/>
    <p:sldId id="300" r:id="rId27"/>
    <p:sldId id="418" r:id="rId28"/>
    <p:sldId id="301" r:id="rId29"/>
    <p:sldId id="304" r:id="rId30"/>
    <p:sldId id="305" r:id="rId31"/>
    <p:sldId id="306" r:id="rId32"/>
    <p:sldId id="307" r:id="rId33"/>
    <p:sldId id="308" r:id="rId34"/>
    <p:sldId id="311" r:id="rId35"/>
    <p:sldId id="312" r:id="rId36"/>
    <p:sldId id="314" r:id="rId37"/>
    <p:sldId id="317" r:id="rId38"/>
    <p:sldId id="318" r:id="rId39"/>
    <p:sldId id="319" r:id="rId40"/>
    <p:sldId id="320" r:id="rId41"/>
    <p:sldId id="322" r:id="rId42"/>
    <p:sldId id="323" r:id="rId43"/>
    <p:sldId id="325" r:id="rId44"/>
    <p:sldId id="326" r:id="rId45"/>
    <p:sldId id="328" r:id="rId46"/>
    <p:sldId id="329" r:id="rId47"/>
    <p:sldId id="330" r:id="rId48"/>
    <p:sldId id="332" r:id="rId49"/>
    <p:sldId id="333" r:id="rId50"/>
    <p:sldId id="335" r:id="rId51"/>
    <p:sldId id="336" r:id="rId52"/>
    <p:sldId id="338" r:id="rId53"/>
    <p:sldId id="339" r:id="rId54"/>
    <p:sldId id="340" r:id="rId55"/>
    <p:sldId id="342" r:id="rId56"/>
    <p:sldId id="344" r:id="rId57"/>
    <p:sldId id="345" r:id="rId58"/>
    <p:sldId id="347" r:id="rId59"/>
    <p:sldId id="348" r:id="rId60"/>
    <p:sldId id="349" r:id="rId61"/>
    <p:sldId id="350" r:id="rId62"/>
    <p:sldId id="352" r:id="rId63"/>
    <p:sldId id="353" r:id="rId64"/>
    <p:sldId id="354" r:id="rId65"/>
    <p:sldId id="356" r:id="rId66"/>
    <p:sldId id="357" r:id="rId67"/>
    <p:sldId id="359" r:id="rId68"/>
    <p:sldId id="360" r:id="rId69"/>
    <p:sldId id="362" r:id="rId70"/>
    <p:sldId id="363" r:id="rId71"/>
    <p:sldId id="366" r:id="rId72"/>
    <p:sldId id="368" r:id="rId73"/>
    <p:sldId id="369" r:id="rId74"/>
    <p:sldId id="371" r:id="rId75"/>
    <p:sldId id="372" r:id="rId76"/>
    <p:sldId id="375" r:id="rId77"/>
    <p:sldId id="377" r:id="rId78"/>
    <p:sldId id="379" r:id="rId79"/>
    <p:sldId id="380" r:id="rId80"/>
    <p:sldId id="382" r:id="rId81"/>
    <p:sldId id="383" r:id="rId82"/>
    <p:sldId id="384" r:id="rId83"/>
    <p:sldId id="385" r:id="rId84"/>
    <p:sldId id="386" r:id="rId85"/>
    <p:sldId id="387" r:id="rId86"/>
    <p:sldId id="388" r:id="rId87"/>
    <p:sldId id="390" r:id="rId88"/>
    <p:sldId id="391" r:id="rId89"/>
    <p:sldId id="393" r:id="rId90"/>
    <p:sldId id="394" r:id="rId91"/>
    <p:sldId id="395" r:id="rId92"/>
    <p:sldId id="397" r:id="rId93"/>
    <p:sldId id="398" r:id="rId94"/>
    <p:sldId id="399" r:id="rId95"/>
    <p:sldId id="401" r:id="rId96"/>
    <p:sldId id="402" r:id="rId97"/>
    <p:sldId id="403" r:id="rId98"/>
    <p:sldId id="404" r:id="rId99"/>
    <p:sldId id="405" r:id="rId100"/>
    <p:sldId id="406" r:id="rId101"/>
    <p:sldId id="407" r:id="rId102"/>
    <p:sldId id="408" r:id="rId103"/>
    <p:sldId id="410" r:id="rId104"/>
    <p:sldId id="411" r:id="rId105"/>
    <p:sldId id="412" r:id="rId106"/>
    <p:sldId id="414" r:id="rId107"/>
    <p:sldId id="415" r:id="rId10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22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0.wmf"/><Relationship Id="rId7" Type="http://schemas.openxmlformats.org/officeDocument/2006/relationships/image" Target="../media/image94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Relationship Id="rId6" Type="http://schemas.openxmlformats.org/officeDocument/2006/relationships/image" Target="../media/image93.wmf"/><Relationship Id="rId5" Type="http://schemas.openxmlformats.org/officeDocument/2006/relationships/image" Target="../media/image92.wmf"/><Relationship Id="rId10" Type="http://schemas.openxmlformats.org/officeDocument/2006/relationships/image" Target="../media/image97.wmf"/><Relationship Id="rId4" Type="http://schemas.openxmlformats.org/officeDocument/2006/relationships/image" Target="../media/image91.wmf"/><Relationship Id="rId9" Type="http://schemas.openxmlformats.org/officeDocument/2006/relationships/image" Target="../media/image9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74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第十二章</a:t>
            </a:r>
            <a:r>
              <a:rPr lang="zh-CN" altLang="en-US" sz="1800" kern="0" baseline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     简单机械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t>2020/4/10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00416" y="562356"/>
            <a:ext cx="662940" cy="192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>
            <a:hlinkHover r:id="" action="ppaction://noaction" highlightClick="1"/>
          </p:cNvPr>
          <p:cNvSpPr txBox="1"/>
          <p:nvPr/>
        </p:nvSpPr>
        <p:spPr>
          <a:xfrm>
            <a:off x="7471476" y="517676"/>
            <a:ext cx="97328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栏目索引</a:t>
            </a:r>
            <a:endParaRPr lang="zh-CN" altLang="en-US" sz="1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PPT模板八年级-09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236848" cy="69243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1" y="15108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第1节　杠杆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39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8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10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7" Type="http://schemas.openxmlformats.org/officeDocument/2006/relationships/image" Target="../media/image6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65.wmf"/><Relationship Id="rId4" Type="http://schemas.openxmlformats.org/officeDocument/2006/relationships/oleObject" Target="../embeddings/oleObject12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65.xml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30.png"/><Relationship Id="rId4" Type="http://schemas.openxmlformats.org/officeDocument/2006/relationships/image" Target="../media/image69.jpeg"/><Relationship Id="rId9" Type="http://schemas.openxmlformats.org/officeDocument/2006/relationships/image" Target="../media/image68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0.wmf"/><Relationship Id="rId4" Type="http://schemas.openxmlformats.org/officeDocument/2006/relationships/oleObject" Target="../embeddings/oleObject16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3" Type="http://schemas.openxmlformats.org/officeDocument/2006/relationships/notesSlide" Target="../notesSlides/notesSlide67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7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71.xml"/><Relationship Id="rId7" Type="http://schemas.openxmlformats.org/officeDocument/2006/relationships/image" Target="../media/image78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79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7" Type="http://schemas.openxmlformats.org/officeDocument/2006/relationships/image" Target="../media/image8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85.wmf"/><Relationship Id="rId4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92.wmf"/><Relationship Id="rId18" Type="http://schemas.openxmlformats.org/officeDocument/2006/relationships/oleObject" Target="../embeddings/oleObject32.bin"/><Relationship Id="rId3" Type="http://schemas.openxmlformats.org/officeDocument/2006/relationships/notesSlide" Target="../notesSlides/notesSlide80.xml"/><Relationship Id="rId21" Type="http://schemas.openxmlformats.org/officeDocument/2006/relationships/image" Target="../media/image96.wmf"/><Relationship Id="rId7" Type="http://schemas.openxmlformats.org/officeDocument/2006/relationships/image" Target="../media/image89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94.w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91.wmf"/><Relationship Id="rId5" Type="http://schemas.openxmlformats.org/officeDocument/2006/relationships/image" Target="../media/image88.wmf"/><Relationship Id="rId15" Type="http://schemas.openxmlformats.org/officeDocument/2006/relationships/image" Target="../media/image93.wmf"/><Relationship Id="rId23" Type="http://schemas.openxmlformats.org/officeDocument/2006/relationships/image" Target="../media/image97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95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90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7" Type="http://schemas.openxmlformats.org/officeDocument/2006/relationships/image" Target="../media/image101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35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7" Type="http://schemas.openxmlformats.org/officeDocument/2006/relationships/image" Target="../media/image10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105.wmf"/><Relationship Id="rId4" Type="http://schemas.openxmlformats.org/officeDocument/2006/relationships/oleObject" Target="../embeddings/oleObject37.bin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7" Type="http://schemas.openxmlformats.org/officeDocument/2006/relationships/image" Target="../media/image10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108.wmf"/><Relationship Id="rId4" Type="http://schemas.openxmlformats.org/officeDocument/2006/relationships/oleObject" Target="../embeddings/oleObject39.bin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71120" y="1550421"/>
            <a:ext cx="91440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初中物理（人教版）</a:t>
            </a:r>
            <a:endParaRPr lang="en-US" altLang="zh-CN" sz="3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八年级 下册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788" y="3242089"/>
            <a:ext cx="9286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latinLnBrk="1" hangingPunct="0">
              <a:spcBef>
                <a:spcPts val="140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第十二章　简单机械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5191152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5191152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步骤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(1)实验前要调节杠杆的平衡螺母使其在水平位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置平衡;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(2)在已调节平衡的杠杆两端挂上不同数量的钩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码,移动钩码的位置,使杠杆重新在水平位置平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衡,这时,杠杆两侧受到的作用力等于各自钩码的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重力,两边的力臂等于支点到力的作用点的距离;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(3)改变力和力臂的数值,多次实验,并将实验数据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填入表格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8180" kern="0" spc="2116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000" y="3993440"/>
            <a:ext cx="3456120" cy="2212911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N·m。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4749192"/>
            <a:ext cx="8467200" cy="17308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(3)如图所示,一根均匀木棒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可绕过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点的水平轴自由转动,现有一方向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不变的水平力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作用于该棒的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点,使棒从竖直位置缓慢转到偏角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θ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&lt;90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某一位置(缓慢转动可视为匀速转动),设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对转轴的力矩,对此过程</a:t>
            </a:r>
            <a:endParaRPr lang="zh-CN" altLang="en-US"/>
          </a:p>
        </p:txBody>
      </p:sp>
      <p:pic>
        <p:nvPicPr>
          <p:cNvPr id="4" name="图片 4" descr="textimage5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000" y="1185192"/>
            <a:ext cx="2736000" cy="356400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判断正确的是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。(选填字母)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不断变小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不断变小</a:t>
            </a:r>
            <a:endParaRPr lang="zh-CN" alt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8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N·m　(2)24　(3)A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正确解答本题需要认真阅读短文并从中获取有效信息,然后“基于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证据得出结论”。(1)由材料提供的信息可知,力矩的表达式为: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,力矩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的国际单位为N·m;(2)用垂直于门的力推门,推力的力臂等于手到门轴的距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 m,推力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对门轴的力矩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0.3 m=24 N·m;(3)以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轴,木棒受到的重力不变,而重力的力臂增大,故重力对转轴的力矩增大;根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据杠杆的平衡条件可知,水平力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对转轴的力矩与重力对转轴的力矩相等,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对转轴的力矩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不断变大,由图知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减小,由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分析可知,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不断变大,故A正确。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2.(2019广东阳江江城期中)如图甲为虎门大桥的示意图,“桥塔为什么要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造这么高?”小强对此进行了研究:他将大桥的结构进行简化,抽象成图乙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的模型,又画了桥塔高低不同的两幅图丙和丁。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179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(1)可以看出它用到了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的相关知识,其中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</a:t>
            </a:r>
            <a:endParaRPr lang="zh-CN" altLang="en-US"/>
          </a:p>
        </p:txBody>
      </p:sp>
      <p:pic>
        <p:nvPicPr>
          <p:cNvPr id="3" name="图片 3" descr="textimage5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348699"/>
            <a:ext cx="3021783" cy="2901478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430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表桥重和过往车辆等产生的对桥的作用力。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(2)小强通过比较发现:适当增加桥塔的高度,可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(填“增大”或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“减小”)斜拉索拉力的力臂,从而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(填“增大”或“减小”)斜拉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索的拉力。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(3)假如让你来设计新的斜拉索式大桥,你还能提出什么方法可以减轻钢索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承受的拉力?(说出一种方法即可)</a:t>
            </a:r>
            <a:endParaRPr lang="zh-CN" alt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644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　支点    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增大　减小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使用新型材料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减小桥自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本题是一则实际应用题,考查了从生活走向物理,从物理走向生活的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科学探究素养。(1)由抽象成的模型图可知,它用到了杠杆的相关知识,图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为拉索的拉力,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相当于桥重和过往车辆等产生的对桥的作用力,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是杠杆的支点;(2)如图所示,桥塔高度增加后,阻力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及其力臂不变,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即动力臂增大,由杠杆的平衡条件可知,斜拉索的拉力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减小;(3)斜拉索承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受的拉力与桥重和过往车辆等产生的对桥的作用力有关,所以要减轻钢索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承受的拉力,就要从减轻桥的自身重力和车辆的最大载重量来考虑。如使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用新型材料,减小桥自重;限制载重汽车的最大载重量等。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125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395" kern="0" spc="467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6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398" y="1093937"/>
            <a:ext cx="6423252" cy="25035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000" y="1260000"/>
          <a:ext cx="7740000" cy="1598398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7991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79919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杠杆的平衡条件:动力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×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动力臂 =阻力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Arial Narrow" panose="020B0606020202030204" pitchFamily="65" charset="-122"/>
                          <a:ea typeface="Arial Unicode MS" panose="020B0604020202020204" charset="-122"/>
                        </a:rPr>
                        <a:t>×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阻力臂,或</a:t>
                      </a:r>
                      <a:b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写为 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40000" y="3277393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杠杆的平衡条件就是阿基米德发现的杠杆原理。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369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(2019广西桂林二模)如图所示的四个杠杆,悬挂的重物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和杆长都相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同。若各杠杆均处于平衡状态,则所用的最大的力是(B图中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的长度与D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的长度相等)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09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401803"/>
            <a:ext cx="4448175" cy="39052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杠杆的平衡条件为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阻力臂。把重物对杠杆的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拉力看成是阻力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阻力和阻力臂相同时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动力臂越小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阻力和动力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臂相同时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动力越大。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;C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的长度相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线段长度小于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图中的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线段长度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因此答案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知识点三    生活中的杠杆</a:t>
            </a:r>
            <a:endParaRPr lang="zh-CN" altLang="en-US" b="1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185192"/>
          <a:ext cx="7740000" cy="37467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种类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关系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省、费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力情况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省、费距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离情况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图示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省力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省力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费距离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975" kern="0" spc="9081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费力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费力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省距离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655" kern="0" spc="94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13491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等臂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不省力、不费力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不省距离、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不费距离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935" kern="0" spc="7121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4000" y="2096496"/>
            <a:ext cx="1404000" cy="575721"/>
          </a:xfrm>
          <a:prstGeom prst="rect">
            <a:avLst/>
          </a:prstGeom>
        </p:spPr>
      </p:pic>
      <p:pic>
        <p:nvPicPr>
          <p:cNvPr id="5" name="图片 5" descr="textimage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84000" y="2889216"/>
            <a:ext cx="1404000" cy="482693"/>
          </a:xfrm>
          <a:prstGeom prst="rect">
            <a:avLst/>
          </a:prstGeom>
        </p:spPr>
      </p:pic>
      <p:pic>
        <p:nvPicPr>
          <p:cNvPr id="6" name="图片 6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84000" y="3712392"/>
            <a:ext cx="1404000" cy="1147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127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例3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(2019北京海淀二模)如图所示,各种装置在正常使用过程中都可视为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杠杆,其中属于省力杠杆的是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870" kern="0" spc="4563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80"/>
              </a:spcBef>
              <a:buNone/>
            </a:pPr>
            <a:r>
              <a:rPr lang="zh-CN" altLang="en-US" sz="7230" kern="0" spc="4527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789975"/>
            <a:ext cx="6667500" cy="1800225"/>
          </a:xfrm>
          <a:prstGeom prst="rect">
            <a:avLst/>
          </a:prstGeom>
        </p:spPr>
      </p:pic>
      <p:pic>
        <p:nvPicPr>
          <p:cNvPr id="4" name="图片 4" descr="textimage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3585610"/>
            <a:ext cx="6667500" cy="19049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当动力臂小于阻力臂时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杠杆为费力杠杆。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中用瓶起子开瓶盖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力臂大于阻力臂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为省力杠杆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中用镊子夹砝码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动力臂小于阻力臂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力杠杆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中用钓鱼竿钓鱼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动力臂小于阻力臂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为费力杠杆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中用筷子夹食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品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动力臂小于阻力臂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为费力杠杆。故选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34253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题型一    力臂及其相关作图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  </a:t>
            </a:r>
            <a:endParaRPr lang="zh-CN" altLang="en-US" b="1" dirty="0"/>
          </a:p>
        </p:txBody>
      </p:sp>
      <p:sp>
        <p:nvSpPr>
          <p:cNvPr id="3" name="TextBox 3"/>
          <p:cNvSpPr txBox="1"/>
          <p:nvPr/>
        </p:nvSpPr>
        <p:spPr>
          <a:xfrm>
            <a:off x="1044000" y="4277525"/>
            <a:ext cx="7092000" cy="266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9060101010101" pitchFamily="49" charset="-122"/>
              </a:rPr>
              <a:t>图12-1-3</a:t>
            </a:r>
            <a:endParaRPr lang="zh-CN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540000" y="4706153"/>
            <a:ext cx="8467200" cy="1412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(2019山西晋城一模)为保障人们的出行安全,铁路工人每时每刻都在确保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铁路安全。如图12-1-3所示的是工人用道钉撬撬起枕木上的道钉的示意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图,请在图中作出作用在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点的最小动力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的示意图和阻力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的力臂。</a:t>
            </a:r>
            <a:endParaRPr lang="zh-CN" altLang="en-US" dirty="0"/>
          </a:p>
        </p:txBody>
      </p:sp>
      <p:pic>
        <p:nvPicPr>
          <p:cNvPr id="5" name="图片 5" descr="textimage1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000" y="1634319"/>
            <a:ext cx="3312000" cy="2556000"/>
          </a:xfrm>
          <a:prstGeom prst="rect">
            <a:avLst/>
          </a:prstGeom>
        </p:spPr>
      </p:pic>
      <p:pic>
        <p:nvPicPr>
          <p:cNvPr id="6" name="图片 5" descr="PPT模板八年级-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705625"/>
            <a:ext cx="4245873" cy="457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34319"/>
            <a:ext cx="8467200" cy="3177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如图12-1-4所示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45" kern="0" spc="1815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9745" kern="0" spc="18156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图12-1-4</a:t>
            </a:r>
            <a:endParaRPr lang="zh-CN" altLang="en-US" dirty="0"/>
          </a:p>
        </p:txBody>
      </p:sp>
      <p:pic>
        <p:nvPicPr>
          <p:cNvPr id="3" name="图片 3" descr="textimage1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32" y="2348699"/>
            <a:ext cx="2699360" cy="201000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596" y="705625"/>
            <a:ext cx="8215370" cy="967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由图可知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和阻力臂已固定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动力臂越大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动力越小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dirty="0" smtClean="0"/>
              <a:t/>
            </a:r>
            <a:br>
              <a:rPr lang="zh-CN" altLang="en-US" sz="201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要使动力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en-US" altLang="zh-CN" sz="2010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最小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则需使动力臂最大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为动力臂。</a:t>
            </a:r>
            <a:endParaRPr lang="zh-CN" altLang="en-US" sz="2010" dirty="0"/>
          </a:p>
        </p:txBody>
      </p:sp>
      <p:sp>
        <p:nvSpPr>
          <p:cNvPr id="6" name="TextBox 2"/>
          <p:cNvSpPr txBox="1"/>
          <p:nvPr/>
        </p:nvSpPr>
        <p:spPr>
          <a:xfrm>
            <a:off x="540000" y="4829998"/>
            <a:ext cx="8467200" cy="1804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方法归纳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①杠杆力臂作图五要点:三定一作一标,即确定支点;确定动力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(或阻力);确定动力(或阻力)的作用线;从支点向动力(或阻力)的作用线作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垂线段;标出力臂。②要根据动力和阻力的作用效果来确定动力和阻力的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方向(动力使杠杆旋转,阻力阻碍杠杆旋转)。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06734"/>
            <a:ext cx="8467200" cy="5528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(2018山东滨州中考)小明在“研究杠杆平衡条件”的实验中所用的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实验器材有:刻度均匀的杠杆、支架、弹簧测力计、刻度尺、细线和0.5 N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重的钩码若干个。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495" kern="0" spc="466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(1)如图12-1-5A所示,实验前,杠杆左端下沉,则应将左端的平衡螺母向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(选填“左”或“右”)调节,直到杠杆在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位置平衡,目的是便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09" y="2705889"/>
            <a:ext cx="6415230" cy="2525681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720000"/>
            <a:ext cx="8467200" cy="4115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题型二    杠杆平衡条件的实验探究及应用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textimage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133947"/>
            <a:ext cx="4357718" cy="5333327"/>
          </a:xfrm>
          <a:prstGeom prst="rect">
            <a:avLst/>
          </a:prstGeom>
        </p:spPr>
      </p:pic>
      <p:pic>
        <p:nvPicPr>
          <p:cNvPr id="3" name="图片 2" descr="PPT模板八年级-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848501"/>
            <a:ext cx="1444755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于测量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,支点选在杠杆的中点是为了消除杠杆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对平衡的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影响。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(2)小明同学所在实验小组完成某次操作后,实验现象如图B所示,他们记录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的数据为:动力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 N,动力臂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 m,阻力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N,则阻力臂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(3)甲同学测出了一组数据后就得出了“动力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结论,乙同学认为他的做法不合理,理由是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(4)丙同学通过对数据分析后得出的结论是:动力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支点到动力作用点的距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支点到阻力作用点的距离。与小组同学交流后,乙同学为了证明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丙同学的结论是错误的,他做了如图C的实验,此实验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(选填“能”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或“不能”)说明该结论是错误的。图C实验中,已知杠杆上每个小格长度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为5 cm,每个钩码重0.5 N,当弹簧测力计在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点斜向上拉(与水平方向成30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b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角)杠杆,使杠杆在水平位置平衡时,动力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(选填“等于”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或“不等于”)阻力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阻力臂。</a:t>
            </a:r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751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(1)杠杆左端下沉,应将左端的平衡螺母向右调节,使杠杆在水平位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置平衡,使力臂在杠杆上,便于测量力臂大小,支点选在杠杆的中点是为了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消除杠杆自重对杠杆平衡的影响;(2)杠杆平衡条件为: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,由杠杆平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衡条件得1.5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0.1 m=1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=0.15 m;(3)甲同学的做法不合理,一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组数据太少,具有偶然性,不能找出普遍规律;(4)丙同学通过对数据分析后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得出的结论是:动力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支点到动力作用点的距离=阻力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支点到阻力作用点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的距离。与小组同学交流后,乙同学为了证明丙同学的结论是错误的,他做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了如图C的实验,此实验能说明丙同学的结论是错误的;阻力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cm=30 N·cm,动力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动力臂=3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 cm=30 N·cm,故杠杆在水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平位置平衡时,动力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动力臂等于阻力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22460" y="4525317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2460" y="4525317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5563409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(1)右　水平　力臂　自重　(2)0.15　(3)一组实验数据太少,具有偶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然性,不能找出普遍规律　(4)能　等于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05823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杠杆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1.(2019广东茂名月考)以下概念不是杠杆的基本要素的是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A.支点　　B.动力　　C.阻力臂　　D.重心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杠杆的五要素包括支点、动力、阻力、动力臂、阻力臂。不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包括重心,因此答案为D。</a:t>
            </a:r>
            <a:endParaRPr lang="zh-CN" altLang="en-US" dirty="0"/>
          </a:p>
        </p:txBody>
      </p:sp>
      <p:pic>
        <p:nvPicPr>
          <p:cNvPr id="3" name="图片 2" descr="PPT模板八年级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777195"/>
            <a:ext cx="4245873" cy="441961"/>
          </a:xfrm>
          <a:prstGeom prst="rect">
            <a:avLst/>
          </a:prstGeom>
        </p:spPr>
      </p:pic>
      <p:pic>
        <p:nvPicPr>
          <p:cNvPr id="4" name="图片 3" descr="PPT模板八年级-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919939"/>
            <a:ext cx="1024130" cy="539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2.(2018四川峨眉山二模)关于杠杆,下列说法中正确的是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A.杠杆一定是一根直的硬棒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B.杠杆的支点一定在杠杆上,且在杠杆的中间位置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C.力臂可能在杠杆上也可能不在杠杆上</a:t>
            </a:r>
            <a:endParaRPr lang="zh-CN" altLang="en-US" sz="24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D.作用在杠杆上的动力一定与杠杆的阻力相反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杠杆的形状不是固定的,例如滑轮、剪刀、筷子等都是杠杆;支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点指杠杆绕着转动的点,不一定在杠杆的中间位置;力臂不一定在杠杆上;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动力可与阻力的方向相同。故选C。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杠杆的平衡条件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3.(2018山东青岛中考)实验探究:探究杠杆的平衡条件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1831206"/>
          <a:ext cx="7740000" cy="4017955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01795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数据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85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如图甲,利用钩码和刻度尺测量出杠杆平衡时各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个力及其力臂,测得数据如表: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85"/>
                        </a:spcBef>
                      </a:pPr>
                      <a:r>
                        <a:rPr lang="zh-CN" altLang="en-US" sz="5290" kern="0" spc="17285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85"/>
                        </a:spcBef>
                      </a:pPr>
                      <a:r>
                        <a:rPr lang="zh-CN" altLang="en-US" sz="4835" kern="0" spc="6415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85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甲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图片 4" descr="textimage1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000" y="2591599"/>
            <a:ext cx="2867025" cy="1543050"/>
          </a:xfrm>
          <a:prstGeom prst="rect">
            <a:avLst/>
          </a:prstGeom>
        </p:spPr>
      </p:pic>
      <p:pic>
        <p:nvPicPr>
          <p:cNvPr id="5" name="图片 5" descr="textimage1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8217" y="4169114"/>
            <a:ext cx="1169667" cy="10371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919940"/>
          <a:ext cx="7740000" cy="4665117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66511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结论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作图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①杠杆的平衡条件是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　　　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4835" kern="0" spc="214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en-US" altLang="zh-CN" sz="1415" kern="0" dirty="0" smtClean="0">
                        <a:solidFill>
                          <a:srgbClr val="000000"/>
                        </a:solidFill>
                        <a:latin typeface="Times New Roman" panose="02020603050405020304" pitchFamily="65" charset="-122"/>
                        <a:ea typeface="宋体" panose="02010600030101010101" pitchFamily="2" charset="-122"/>
                      </a:endParaRP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乙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②实验进行3次的目的是</a:t>
                      </a:r>
                      <a:r>
                        <a:rPr lang="zh-CN" altLang="en-US" sz="1415" u="sng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    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(只有一个选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项正确,填写对应字母)。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a.取平均值减小误差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b.使每组数据更准确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c.归纳出物理规律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③如图乙,若用弹簧测力计的拉力作动力进行实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验,请画出其动力臂。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6" name="图片 6" descr="textimage1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348567"/>
            <a:ext cx="853315" cy="122033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240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②c　③如图所示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890" kern="0" spc="243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04878"/>
            <a:ext cx="1057275" cy="15144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2991641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①由表中数据可知杠杆的平衡条件为: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。②如果实验次数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太少,得出的结论不具有普遍性,在多次实验的基础上才能得出普遍性的物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理规律,故选c。③支点到动力作用线的距离是动力臂。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4187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知识点三    生活中的杠杆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4.(2019湖南永州冷水滩一模)如图所示的工具中,在使用时属于费力杠杆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05" kern="0" spc="1411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443976"/>
            <a:ext cx="3457575" cy="361949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当动力臂小于阻力臂时,杠杆为费力杠杆。A中动力臂小于阻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力臂,杠杆为费力杠杆;B、C中,动力臂大于阻力臂,杠杆为省力杠杆;D中动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力臂等于阻力臂,杠杆为等臂杠杆,因此答案为A。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20071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知识点一    杠杆</a:t>
            </a:r>
            <a:endParaRPr lang="zh-CN" altLang="en-US" sz="2400" b="1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1.概念: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一根硬棒,在力的作用下能绕着固定点转动,这根硬棒就是杠杆。</a:t>
            </a:r>
            <a:endParaRPr lang="zh-CN" altLang="en-US" dirty="0"/>
          </a:p>
        </p:txBody>
      </p:sp>
      <p:pic>
        <p:nvPicPr>
          <p:cNvPr id="3" name="图片 2" descr="PPT模板八年级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562881"/>
            <a:ext cx="4276353" cy="399289"/>
          </a:xfrm>
          <a:prstGeom prst="rect">
            <a:avLst/>
          </a:prstGeom>
        </p:spPr>
      </p:pic>
      <p:pic>
        <p:nvPicPr>
          <p:cNvPr id="4" name="图片 3" descr="PPT模板八年级-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777063"/>
            <a:ext cx="1048514" cy="539497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2920203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“硬棒”是指杠杆在转动中,形变很小,可忽略。 杠杆的外形可以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是任意形状,可以是直的,也可以是弯的。 “支点”可在棒的一端,也可在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棒上其他位置。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622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1.(2019河南中考)如图开瓶器开启瓶盖时可抽象为一杠杆,不计自重。选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项图能正确表示它工作示意图的是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385" kern="0" spc="1049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30"/>
              </a:spcBef>
              <a:buNone/>
            </a:pPr>
            <a:r>
              <a:rPr lang="zh-CN" altLang="en-US" sz="5990" kern="0" spc="511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306258"/>
            <a:ext cx="2524125" cy="2533650"/>
          </a:xfrm>
          <a:prstGeom prst="rect">
            <a:avLst/>
          </a:prstGeom>
        </p:spPr>
      </p:pic>
      <p:pic>
        <p:nvPicPr>
          <p:cNvPr id="4" name="图片 4" descr="textimage1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4727399"/>
            <a:ext cx="7258050" cy="1543050"/>
          </a:xfrm>
          <a:prstGeom prst="rect">
            <a:avLst/>
          </a:prstGeom>
        </p:spPr>
      </p:pic>
      <p:pic>
        <p:nvPicPr>
          <p:cNvPr id="5" name="图片 4" descr="PPT模板-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777063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由图知,起子向上用力时,围绕左端转动,因此支点在左端,又动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力的方向向上,使杠杆沿逆时针转动,所以,阻力的方向向下,使杠杆沿顺时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针转动,故选B。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2.静止的杠杆在加上一个外力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的作用后仍保持静止,那么力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的力臂等于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m,此时力的作用线通过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1777195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0　支点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杠杆静止,说明杠杆处于平衡状态,加上一个外力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的作用后仍保持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静止,此时力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的作用线通过支点,其力臂为0 m。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3.人的前臂可以看成杠杆,如图所示,图中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为支点,一人手内握有一个铁球,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肱二头肌收缩产生动力可将铁球拿起。在图中画出动力的方向及阻力臂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28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2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289670"/>
            <a:ext cx="2714625" cy="22955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42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280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2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59286"/>
            <a:ext cx="2714625" cy="229552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991773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竖直向下,从支点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向阻力的作用线作垂线段,垂线段的长度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的力臂,即阻力臂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;动力的方向沿肱二头肌收缩的方向,故动力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方向斜向上。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81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4.(2018河北模拟)探究杠杆的平衡条件: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940" kern="0" spc="4721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9940" kern="0" spc="4721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(1)当杠杆静止在图甲所示的位置时,杠杆处于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(选填“平衡”或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“不平衡”)状态;如图甲中,应将右端的平衡螺母向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或“右”)调节使杠杆在水平位置平衡,这样做是为了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(2)小明同学用图乙所示的方法使杠杆处于平衡状态,测出此时的拉力大小</a:t>
            </a:r>
            <a:endParaRPr lang="zh-CN" altLang="en-US" dirty="0"/>
          </a:p>
        </p:txBody>
      </p:sp>
      <p:pic>
        <p:nvPicPr>
          <p:cNvPr id="3" name="图片 3" descr="textimage2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558" y="1277129"/>
            <a:ext cx="5920458" cy="219880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920599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,发现,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,其原因是: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(1)平衡　右　便于测量力臂大小　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的力臂测量错误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(1)杠杆静止时处于平衡状态;图甲中,杠杆右高左低,应将右端的平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衡螺母向右调节,使杠杆在水平位置平衡,这样便于测量力臂大小。(2)图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的方向与水平杠杆不垂直,只有力的方向与杠杆垂直时,力臂才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能从杠杆上直接读出来,小明误把图中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当成了拉力的力臂,所以会出现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1.(独家原创试题)如图12-1-1所示,小明想把箱子推倒,使其向右翻滚,此时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箱子相当于一个杠杆,则关于这个杠杆的说法正确的是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95" kern="0" spc="1250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A.小明的手放的位置越向上就可能越省力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B.箱子相当于一个省力杠杆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C.这个杠杆的支点在箱子的左下方的顶点处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D.刚好使箱子翻滚时,用力的大小与手的位置有关,但与用力的方向无关</a:t>
            </a:r>
            <a:endParaRPr lang="zh-CN" altLang="en-US" dirty="0"/>
          </a:p>
        </p:txBody>
      </p:sp>
      <p:pic>
        <p:nvPicPr>
          <p:cNvPr id="3" name="图片 3" descr="textimage2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63" y="2324441"/>
            <a:ext cx="2356073" cy="1802753"/>
          </a:xfrm>
          <a:prstGeom prst="rect">
            <a:avLst/>
          </a:prstGeom>
        </p:spPr>
      </p:pic>
      <p:pic>
        <p:nvPicPr>
          <p:cNvPr id="4" name="图片 3" descr="PPT模板八年级-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77063"/>
            <a:ext cx="4245873" cy="469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把箱子推倒时,箱子会绕右下角转动,它的右下角相当于该杠杆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的支点,C错误;由图知,手的位置越向上,动力臂可能越长,在阻力和阻力臂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不变的情况下,动力就可能越小,即越省力,A正确;该杠杆是否省力还与力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的方向有关,在动力作用点不变的情况下,改变力的方向,动力臂会变,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故B、D错误。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524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2.(2017山东聊城中考)如图12-1-2所示,在“探究杠杆的平衡条件”实验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中,已知杠杆上每个小格长度为2 cm,当弹簧测力计在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点斜向上(与水平方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角)拉杠杆,使杠杆在水平位置平衡时,下列说法正确的是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115" kern="0" spc="1123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1115" kern="0" spc="11235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A.动力臂为0.08 m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B.此时为省力杠杆</a:t>
            </a:r>
            <a:endParaRPr lang="zh-CN" altLang="en-US" dirty="0"/>
          </a:p>
        </p:txBody>
      </p:sp>
      <p:pic>
        <p:nvPicPr>
          <p:cNvPr id="3" name="图片 3" descr="textimage2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134385"/>
            <a:ext cx="2268996" cy="2428892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5911566"/>
            <a:ext cx="84672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C.弹簧测力计的示数为4 N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D.钩码总重为2 N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499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2.杠杆的五要素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如图12-1-1所示。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10" kern="0" spc="117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1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951" y="1897476"/>
            <a:ext cx="2307171" cy="196504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6465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弹簧测力计在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点斜向上(与水平方向成30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角)拉杠杆,此时动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cm=4 cm=0.04 m,A错误;阻力臂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cm=6 cm&gt;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杠杆为费力杠杆,B错误;图中弹簧测力计的示数为3 N,C错误;根据杠杆的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7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53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N,故D正确。故选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99767" y="126897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99767" y="126897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71913" y="1268973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1913" y="1268973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75937" y="2391742"/>
          <a:ext cx="4476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8" imgW="11887200" imgH="16154400" progId="Equation.DSMT4">
                  <p:embed/>
                </p:oleObj>
              </mc:Choice>
              <mc:Fallback>
                <p:oleObj name="Equation" r:id="rId8" imgW="11887200" imgH="161544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75937" y="2391742"/>
                        <a:ext cx="4476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67761" y="2393676"/>
          <a:ext cx="100012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10" imgW="26517600" imgH="14630400" progId="Equation.DSMT4">
                  <p:embed/>
                </p:oleObj>
              </mc:Choice>
              <mc:Fallback>
                <p:oleObj name="Equation" r:id="rId10" imgW="26517600" imgH="14630400" progId="Equation.DSMT4">
                  <p:embed/>
                  <p:pic>
                    <p:nvPicPr>
                      <p:cNvPr id="0" name="图片 205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67761" y="2393676"/>
                        <a:ext cx="100012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68245" y="720000"/>
            <a:ext cx="8467200" cy="4552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3.(2019天津一模)如图12-1-3甲所示,使用指甲剪时,以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为动力的杠杆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(选填“省力”或“费力”)杠杆;如图乙所示,在处于水平平衡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的杠杆上的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点,挂上4个钩码,若使杠杆在水平位置保持平衡,在杠杆上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b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点应挂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个相同的钩码。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70" kern="0" spc="466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1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     图12-1-3</a:t>
            </a:r>
            <a:endParaRPr lang="zh-CN" altLang="en-US"/>
          </a:p>
        </p:txBody>
      </p:sp>
      <p:pic>
        <p:nvPicPr>
          <p:cNvPr id="3" name="图片 3" descr="textimage2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709" y="2852187"/>
            <a:ext cx="6387455" cy="206831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456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省力　3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当动力臂大于阻力臂时,杠杆为省力杠杆。由图可知,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点为支点,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为动力臂,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为阻力臂,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,动力臂大于阻力臂,杠杆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为省力杠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杆。杠杆的平衡条件为:动力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阻力臂。由图可知,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5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5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,因此在杠杆上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E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点应挂3个相同的钩码。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55954" y="2634451"/>
          <a:ext cx="7810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4" imgW="20726400" imgH="14630400" progId="Equation.DSMT4">
                  <p:embed/>
                </p:oleObj>
              </mc:Choice>
              <mc:Fallback>
                <p:oleObj name="Equation" r:id="rId4" imgW="20726400" imgH="146304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5954" y="2634451"/>
                        <a:ext cx="7810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81153" y="2634451"/>
          <a:ext cx="78105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6" imgW="20726400" imgH="14630400" progId="Equation.DSMT4">
                  <p:embed/>
                </p:oleObj>
              </mc:Choice>
              <mc:Fallback>
                <p:oleObj name="Equation" r:id="rId6" imgW="20726400" imgH="146304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1153" y="2634451"/>
                        <a:ext cx="78105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4.(2018安徽中考)图12-1-4a所示为前臂平伸用手掌托住铅球时的情形。我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们可将图a简化成如图b所示的杠杆,不计自重。若铅球质量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kg,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03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=0.30 m,求此时肱二头肌对前臂产生的拉力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35" kern="0" spc="4711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77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图12-1-4</a:t>
            </a:r>
            <a:endParaRPr lang="zh-CN" altLang="en-US"/>
          </a:p>
        </p:txBody>
      </p:sp>
      <p:pic>
        <p:nvPicPr>
          <p:cNvPr id="3" name="图片 3" descr="textimage2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973" y="2470400"/>
            <a:ext cx="6454102" cy="242240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300 N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根据杠杆平衡条件,有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=0.03 m,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=0.30 m代入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=300 N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946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1.(2019山东临沂平邑一模)如图所示,用刻度均匀的匀质杠杆进行“杠杆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平衡条件”的实验(每个钩码重相等),下列说法正确的是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240" kern="0" spc="1538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8240" kern="0" spc="15383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A.实验前出现图中所示情况,应将杠杆的平衡螺母向左调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45" kern="0" spc="155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2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77" y="2374832"/>
            <a:ext cx="2120873" cy="1555307"/>
          </a:xfrm>
          <a:prstGeom prst="rect">
            <a:avLst/>
          </a:prstGeom>
        </p:spPr>
      </p:pic>
      <p:pic>
        <p:nvPicPr>
          <p:cNvPr id="4" name="图片 4" descr="textimage2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563277"/>
            <a:ext cx="2317488" cy="1643714"/>
          </a:xfrm>
          <a:prstGeom prst="rect">
            <a:avLst/>
          </a:prstGeom>
        </p:spPr>
      </p:pic>
      <p:pic>
        <p:nvPicPr>
          <p:cNvPr id="5" name="图片 4" descr="PPT模板-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848501"/>
            <a:ext cx="1941580" cy="381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158" y="6198586"/>
            <a:ext cx="600079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</a:t>
            </a:r>
            <a:r>
              <a:rPr lang="zh-CN" altLang="en-US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处各减少一个钩码,杠杆仍然能保持平衡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334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945" kern="0" spc="1657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C.实验时,在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处挂5个钩码,再向左移动平衡螺母调节杠杆平衡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45" kern="0" spc="1640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D.弹簧测力计由竖直方向逐渐向右转动,杠杆始终保持水平平衡,则弹簧测</a:t>
            </a:r>
            <a:endParaRPr lang="zh-CN" altLang="en-US" dirty="0"/>
          </a:p>
        </p:txBody>
      </p:sp>
      <p:pic>
        <p:nvPicPr>
          <p:cNvPr id="3" name="图片 3" descr="textimage2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991377"/>
            <a:ext cx="2410827" cy="1636708"/>
          </a:xfrm>
          <a:prstGeom prst="rect">
            <a:avLst/>
          </a:prstGeom>
        </p:spPr>
      </p:pic>
      <p:pic>
        <p:nvPicPr>
          <p:cNvPr id="4" name="图片 4" descr="textimage3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420269"/>
            <a:ext cx="2265260" cy="1563447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849161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20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力计的示数将逐渐变大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杠杆左端下沉,说明杠杆“左重右轻”,应将平衡螺母向右调节,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A错误;杠杆的平衡条件为“动力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阻力臂”,由图可知,3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处各减少一个钩码,2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,B错误;实验开始后,不可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调节平衡螺母,C错误;弹簧测力计由竖直方向逐渐向右转动,动力臂逐渐变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短,由于阻力和阻力臂不变,则弹簧测力计的示数逐渐变大,D正确。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2.(2017广东汕头潮阳模拟)列车上有出售食品的手推车(如图所示)。若货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物在车内摆放均匀,当前轮遇到障碍物时,售货员向下按扶把,这时手推车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可以视为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杠杆,支点是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;当后轮遇到障碍物时,售货员向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上提扶把,这时支点是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,手推车可以视为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340" kern="0" spc="3598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50217"/>
            <a:ext cx="562927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3224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省力　后轮　前轮　省力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当前轮遇障碍物时,售货员向下按扶把,这时支点是后轮,显然动力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臂大于阻力臂,则手推车可看成省力杠杆;当后轮遇到障碍物时,售货员向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上提扶把,这时支点是前轮,显然动力臂大于阻力臂,此时手推车可看成是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省力杠杆。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4085" kern="0" spc="255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006227"/>
            <a:ext cx="5029200" cy="3905249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3.(2019山东临沂沂水二模)探究杠杆平衡条件实验。实验前,发现杠杆右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端高,要使杠杆在水平位置平衡,应将左端螺母向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调节。如图所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示,实验时,在杠杆左边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处挂两个相同钩码(每个钩码50 g),要使杠杆再次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在水平位置平衡,左端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处弹簧测力计读数为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133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754862"/>
            <a:ext cx="2781300" cy="229552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151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右　0.8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杠杆左端下沉,则需要将平衡螺母向右调节;由杠杆的平衡条件为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30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590" kern="0" spc="1548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 N。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208167" y="1705757"/>
          <a:ext cx="7143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4" imgW="18897600" imgH="14630400" progId="Equation.DSMT4">
                  <p:embed/>
                </p:oleObj>
              </mc:Choice>
              <mc:Fallback>
                <p:oleObj name="Equation" r:id="rId4" imgW="18897600" imgH="146304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08167" y="1705757"/>
                        <a:ext cx="7143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360312"/>
          <a:ext cx="229552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6" imgW="60655200" imgH="14630400" progId="Equation.DSMT4">
                  <p:embed/>
                </p:oleObj>
              </mc:Choice>
              <mc:Fallback>
                <p:oleObj name="Equation" r:id="rId6" imgW="60655200" imgH="146304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000" y="2360312"/>
                        <a:ext cx="229552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4.(2018山东德州中考)手机自拍已成一种时尚。如图所示是使用自拍杆辅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助手机进行自拍时的示意图,将自拍杆看做一个轻质杠杆,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点是支点。请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在图中画出: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(1)施加在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点最小的动力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065" kern="0" spc="77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3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189532"/>
            <a:ext cx="1885950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095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065" kern="0" spc="748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1328764"/>
            <a:ext cx="1847850" cy="1857375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3420269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阻力与阻力臂不变时,动力臂越大,动力越小,故当动力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垂直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向上时,动力臂是最大的,此时的动力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最小;阻力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的方向是竖直向下的,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点到力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的作用线的距离,即阻力臂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5.假期里,小兰和爸爸、妈妈一起参加了一个家庭游戏活动。活动要求是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家庭成员中的任意两名成员分别站在如图所示的木板上,恰好使木板水平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95" kern="0" spc="474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(1)若小兰和爸爸的体重分别为400 N和800 N,小兰站在距离中央支点2 m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的一侧,爸爸应站在距离支点多远处才能使木板水平平衡?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(2)若小兰和爸爸已经成功地站在了木板上,现在他们同时开始匀速相向行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走,小兰的速度是0.5 m/s,爸爸的速度是多大才能使木板水平平衡不被破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坏?</a:t>
            </a:r>
            <a:endParaRPr lang="zh-CN" altLang="en-US"/>
          </a:p>
        </p:txBody>
      </p:sp>
      <p:pic>
        <p:nvPicPr>
          <p:cNvPr id="3" name="图片 3" descr="textimage3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154" y="2239299"/>
            <a:ext cx="6678916" cy="1441289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715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(1)1 m　(2)0.25 m/s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(1)小兰对木板施加的力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N,小兰对木板作用力的力臂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m,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爸爸对木板施加的力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=800 N,设爸爸对木板作用力的力臂为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平衡条件有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,代入数据得800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m,则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 m。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(2)小兰匀速行走的速度是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 m/s,设爸爸的速度是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,他们行走的时间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,则此时小兰对木板作用力的力臂是2 m-0.5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,爸爸对木板作用力的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力臂为1 m-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,根据杠杆平衡条件有400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 m-0.5 m/s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)=800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 m-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t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=0.25 m/s。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634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1.(2019山东济南历城一模,7,★☆☆)如图,下列工具在使用中属于省力杠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10" kern="0" spc="4706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3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1" y="2312894"/>
            <a:ext cx="5103569" cy="1860746"/>
          </a:xfrm>
          <a:prstGeom prst="rect">
            <a:avLst/>
          </a:prstGeom>
        </p:spPr>
      </p:pic>
      <p:pic>
        <p:nvPicPr>
          <p:cNvPr id="4" name="图片 3" descr="PPT模板八年级-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848501"/>
            <a:ext cx="4236729" cy="454153"/>
          </a:xfrm>
          <a:prstGeom prst="rect">
            <a:avLst/>
          </a:prstGeom>
        </p:spPr>
      </p:pic>
      <p:pic>
        <p:nvPicPr>
          <p:cNvPr id="5" name="图片 3" descr="textimage37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4206087"/>
            <a:ext cx="5317884" cy="2283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40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当动力臂大于阻力臂时,杠杆为省力杠杆。A中动力臂大于阻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力臂,杠杆为省力杠杆;B中动力臂等于阻力臂,杠杆为等臂杠杆;C、D中动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力臂小于阻力臂,杠杆为费力杠杆。因此答案为A。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971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2.(2019山东济宁嘉祥模拟,8,★★☆)一根轻质杠杆两端分别挂着质量不等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的两铁块,如图12-1-5所示,此时杠杆静止。若将铁块1浸没于水中,同时将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铁块2浸没于酒精中,则下列说法正确的是(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酒精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00" kern="0" spc="250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66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图12-1-5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A.杠杆仍然平衡　    B.左端下沉,右端上升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C.左端上升,右端下沉　    D.无法确定</a:t>
            </a:r>
            <a:endParaRPr lang="zh-CN" altLang="en-US"/>
          </a:p>
        </p:txBody>
      </p:sp>
      <p:pic>
        <p:nvPicPr>
          <p:cNvPr id="3" name="图片 3" descr="textimage3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39" y="2779208"/>
            <a:ext cx="3848945" cy="1758492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由杠杆的平衡条件“动力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阻力臂”知,杠杆静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止时,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,铁块1浸没于水中,铁块2浸没于酒精中,两铁块会受到浮力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的作用,左端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,右端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酒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,故左端上升,右端下沉,答案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为C。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说明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①动力和阻力并不一定分布在支点的两边,也可在支点的同一边;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②动力和阻力使杠杆转动的方向一定是相反的,但二者的方向不一定相反;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③动力和阻力作用点都在杠杆上;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④力臂是支点到力的作用线的距离,而不是到力的作用点的距离。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507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3.(2017广东汕头金平模拟,12,★★☆)如图12-1-6所示,在已经处于水平位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置平衡的杠杆的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点悬挂两个总重为2 N的钩码,在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点用弹簧测力计竖直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向上拉,使杠杆在水平位置再次平衡,则拉力应为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N,此时的杠杆属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(选填“省力”或“费力”)杠杆。如果测力计的量程为0~5 N,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在支点不变的情况下,采用图中的杠杆,能较为精确地测量出悬挂物体的最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大质量为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kg。(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取10 N/kg)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5" kern="0" spc="93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图12-1-6</a:t>
            </a:r>
            <a:endParaRPr lang="zh-CN" altLang="en-US"/>
          </a:p>
        </p:txBody>
      </p:sp>
      <p:pic>
        <p:nvPicPr>
          <p:cNvPr id="3" name="图片 3" descr="textimage3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86" y="3787784"/>
            <a:ext cx="2073101" cy="2090449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58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1.5　省力　3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设每个小格的长度为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,根据杠杆的平衡条件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 N;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,所以是省力杠杆。测力计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的最大示数为5 N,当测力计竖直向上拉并且拉力为5 N时,动力臂越长,阻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力臂越短,测出的物体质量越大,动力臂是6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,阻力臂为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时,利用图中杠杆,能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较精确地测量最大阻力,故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'=30 N,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-65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5" kern="0" spc="36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393357" y="3063079"/>
          <a:ext cx="266699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Equation" r:id="rId4" imgW="7010400" imgH="15849600" progId="Equation.DSMT4">
                  <p:embed/>
                </p:oleObj>
              </mc:Choice>
              <mc:Fallback>
                <p:oleObj name="Equation" r:id="rId4" imgW="7010400" imgH="15849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93357" y="3063079"/>
                        <a:ext cx="266699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804206" y="3063079"/>
          <a:ext cx="8096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Equation" r:id="rId6" imgW="21336000" imgH="15849600" progId="Equation.DSMT4">
                  <p:embed/>
                </p:oleObj>
              </mc:Choice>
              <mc:Fallback>
                <p:oleObj name="Equation" r:id="rId6" imgW="21336000" imgH="158496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04206" y="3063079"/>
                        <a:ext cx="809625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6781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4.(2018河南三门峡二模,18,★★☆)在“探究杠杆平衡条件”的实验中,把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杠杆的中点支在支架上,杠杆静止在图12-1-7甲所示的位置。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520" kern="0" spc="496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82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                       图12-1-7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(1)杠杆的位置如图甲所示,此时应调节杠杆两端的平衡螺母使其向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(选填“左”或“右”)移动,使杠杆在水平位置平衡,实验时施加的动力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和阻力的方向都是竖直方向,这样做的好处是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(2)某同学做了如图乙所示的一次实验后就得出了“动力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b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阻力臂”的结论,小明同学认为他的做法不合理,理由是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endParaRPr lang="zh-CN" altLang="en-US"/>
          </a:p>
        </p:txBody>
      </p:sp>
      <p:pic>
        <p:nvPicPr>
          <p:cNvPr id="3" name="图片 3" descr="textimage4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32" y="1871412"/>
            <a:ext cx="6760985" cy="1854391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(3)如果乙图中装置左、右两侧各加挂一个钩码,杠杆的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端会下降;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(4)利用如图丙所示装置进行实验,每个钩码重0.5 N,杠杆平衡时弹簧测力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计的读数应为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N。如果保持弹簧测力计拉力作用点的位置不变,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把弹簧测力计沿虚线方向拉,为了保证杠杆在水平位置平衡,其示数将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(选填“变大”“不变”或“变小”)。</a:t>
            </a:r>
            <a:endParaRPr lang="zh-CN" alt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　方便测量力臂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一次实验得出的结论具有偶然性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(4)2.25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(1)杠杆右端下沉,为了使它在水平位置平衡,应将杠杆两端的平衡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螺母向左调节;实验前先要调节杠杆在水平位置平衡,施加的动力和阻力的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方向都是竖直方向,是为了便于测量力臂;(2)只由一次实验就得出“动力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阻力臂”的结论具有偶然性,要进行多次实验,再总结出杠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杆平衡条件;(3)设一格的长度为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,如果再在乙图装置的左、右两侧各加挂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一个钩码,则3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,所以杠杆左端下沉;(4)杠杆在水平位置平衡,则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得,0.5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=2.25 N;如果保持弹簧测力计拉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力作用点的位置不变,把弹簧测力计沿虚线方向拉,则拉力的力臂将减小,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因此拉力将变大,弹簧测力计的示数将变大。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5.(2018上海杨浦期中,23,★★☆)如图12-1-8所示,一根轻质直杠杆在水平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位置保持平衡,左端挂一重力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=100牛的物体,左端所受拉力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0.6米,右端挂一重力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=200牛的物体,求: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65" kern="0" spc="210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08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图12-1-8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(1)右端所受拉力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(2)若在右端增加一重力为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=200牛的物体,要使杠杆再次水平平衡,支点应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向哪端移动多少距离。</a:t>
            </a:r>
            <a:endParaRPr lang="zh-CN" altLang="en-US"/>
          </a:p>
        </p:txBody>
      </p:sp>
      <p:pic>
        <p:nvPicPr>
          <p:cNvPr id="3" name="图片 3" descr="textimage4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66" y="2232348"/>
            <a:ext cx="3363642" cy="1411782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9334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(1)0.3 m　(2)支点向右端移动0.12 m的距离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(1)杠杆水平平衡时,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,由杠杆的平衡条件可得: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,则右端所受拉力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9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707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=0.3 m。(2)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若在右端增加一重力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N的物体,则右端力与力臂的乘积变大,要使杠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杆再次水平平衡,应减小右侧力与力臂的乘积,增大左侧力与力臂的乘积,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所以,支点应向右端移动,设支点向右端移动的距离为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,由杠杆的平衡条件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),即100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(0.6 m+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)=(200 N+200 N)(0.3 m-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解得: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=0.12 m。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33105" y="1703823"/>
          <a:ext cx="47624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Equation" r:id="rId4" imgW="12496800" imgH="16154400" progId="Equation.DSMT4">
                  <p:embed/>
                </p:oleObj>
              </mc:Choice>
              <mc:Fallback>
                <p:oleObj name="Equation" r:id="rId4" imgW="12496800" imgH="161544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33105" y="1703823"/>
                        <a:ext cx="47624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53504" y="1705757"/>
          <a:ext cx="1219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6" imgW="32308800" imgH="14630400" progId="Equation.DSMT4">
                  <p:embed/>
                </p:oleObj>
              </mc:Choice>
              <mc:Fallback>
                <p:oleObj name="Equation" r:id="rId6" imgW="32308800" imgH="146304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3504" y="1705757"/>
                        <a:ext cx="1219200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0632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1.(2019辽宁大连模拟,11,★★☆)如图所示,某人用扁担担起两筐质量为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的货物,当他的肩处于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点时,扁担水平平衡,已知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,扁担和筐的重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力不计。若将两筐的悬挂点向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点移近相同的距离Δ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850" kern="0" spc="212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7850" kern="0" spc="2125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A.扁担仍能水平平衡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B.扁担右端向下倾斜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C.要使扁担恢复水平平衡需再往某侧筐中加入货物,其质量为(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3" descr="textimage4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2634451"/>
            <a:ext cx="2677753" cy="1511413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8001024" y="5206219"/>
          <a:ext cx="647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6" imgW="17068800" imgH="16154400" progId="Equation.DSMT4">
                  <p:embed/>
                </p:oleObj>
              </mc:Choice>
              <mc:Fallback>
                <p:oleObj name="Equation" r:id="rId6" imgW="17068800" imgH="161544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01024" y="5206219"/>
                        <a:ext cx="6477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5220594"/>
            <a:ext cx="8467200" cy="12715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770" kern="0" spc="233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D.要使扁担恢复水平平衡需再往某侧筐中加入货物,其质量为(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790" kern="0" spc="15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7975600" y="5920599"/>
          <a:ext cx="552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Equation" r:id="rId8" imgW="14630400" imgH="16154400" progId="Equation.DSMT4">
                  <p:embed/>
                </p:oleObj>
              </mc:Choice>
              <mc:Fallback>
                <p:oleObj name="Equation" r:id="rId8" imgW="14630400" imgH="161544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75600" y="5920599"/>
                        <a:ext cx="55245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872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杠杆的平衡条件为:动力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阻力臂。当他的肩处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点时,扁担水平平衡,即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。将两筐的悬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挂点向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点移近相同的距离Δ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,左端变为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),右端变为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),由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),扁担左端向下倾斜,A、B错误;要使扁担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恢复水平平衡,要在右端加质量为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的货物,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,化简可得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790" kern="0" spc="23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。因此答案为C。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84265" y="3160363"/>
          <a:ext cx="647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4" imgW="17068800" imgH="16154400" progId="Equation.DSMT4">
                  <p:embed/>
                </p:oleObj>
              </mc:Choice>
              <mc:Fallback>
                <p:oleObj name="Equation" r:id="rId4" imgW="17068800" imgH="161544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84265" y="3160363"/>
                        <a:ext cx="6477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2.(2018山东临沂蒙阴二模,24,★☆☆)如图所示,轻质杠杆长30厘米,在离支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20厘米处挂一个60牛的重物,在杠杆的另一端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处施加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N竖直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向上的力,才能使杠杆平衡。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405" kern="0" spc="2264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00" y="2286352"/>
            <a:ext cx="3943350" cy="2247900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4634715"/>
            <a:ext cx="8467200" cy="15725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40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由题意知,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=30 cm=0.3 m、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cm=0.2 m、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=60 N,根据杠杆平</a:t>
            </a:r>
            <a:r>
              <a:rPr dirty="0" smtClean="0"/>
              <a:t/>
            </a:r>
            <a:br>
              <a:rPr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57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=40 N。</a:t>
            </a:r>
            <a:endParaRPr lang="zh-CN" altLang="en-US" dirty="0"/>
          </a:p>
        </p:txBody>
      </p:sp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2984500" y="5633260"/>
          <a:ext cx="49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Equation" r:id="rId5" imgW="13106400" imgH="16154400" progId="Equation.DSMT4">
                  <p:embed/>
                </p:oleObj>
              </mc:Choice>
              <mc:Fallback>
                <p:oleObj name="Equation" r:id="rId5" imgW="13106400" imgH="161544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4500" y="5633260"/>
                        <a:ext cx="4953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3624263" y="5634847"/>
          <a:ext cx="10572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Equation" r:id="rId7" imgW="28041600" imgH="14630400" progId="Equation.DSMT4">
                  <p:embed/>
                </p:oleObj>
              </mc:Choice>
              <mc:Fallback>
                <p:oleObj name="Equation" r:id="rId7" imgW="28041600" imgH="14630400" progId="Equation.DSMT4">
                  <p:embed/>
                  <p:pic>
                    <p:nvPicPr>
                      <p:cNvPr id="0" name="图片 921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24263" y="5634847"/>
                        <a:ext cx="10572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90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(2019陕西西安长安一模)如图12-1-2所示,这款图钉来自一个初中生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的创意,翘起部分为我们预留下施力空间。当拔起图钉时,将图钉看做杠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杆,其支点为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　    D.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450" kern="0" spc="2182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5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                 图12-1-2</a:t>
            </a: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669" y="3369507"/>
            <a:ext cx="3562585" cy="2289623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3.(2018四川南充三模,23,★★☆)在“探究杠杆的平衡条件”实验中:(4分)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(1)调节杠杆平衡时发现杠杆左端高右端低,此时应将平衡螺母往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调;使杠杆在水平位置平衡的目的是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(2)如图所示,每个钩码重0.5 N,当弹簧测力计位于图中竖直位置时,测力计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读数为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(3)在图中,弹簧测力计由竖直方向沿顺时针旋转一定角度,杠杆始终保持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水平平衡,则弹簧测力计的示数将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(选填“变大”、“变小”或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“不变”)。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175" kern="0" spc="2287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4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298775"/>
            <a:ext cx="394335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7869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(1)左　方便测量力臂　(2)0.5　(3)变大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(1)杠杆左端高右端低,应将平衡螺母向上翘的左端移动;使杠杆在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水平位置平衡,是为了方便测量力臂;(2)每个钩码重0.5 N,根据杠杆的平衡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条件有: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左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,即1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,解得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=0.5 N;(3)在图中,弹簧测力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计由竖直方向沿顺时针旋转一定角度,杠杆始终保持水平平衡,阻力和阻力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臂不变,动力臂减小,动力增大,所以弹簧测力计示数变大。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959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1.(2019四川泸州中考,10,★☆☆)如图12-1-9所示,在“探究杠杆平衡条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件”的实验中,轻质杠杆上每个小格长度均为2 cm,在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点竖直悬挂4个重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均为0.5 N的钩码,当在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点用与水平方向成30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角的动力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拉杠杆,使杠杆在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水平位置平衡。对该杠杆此状态的判断,下列说法中正确的是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610" kern="0" spc="1161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8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     图12-1-9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A.杠杆的动力臂为8 cm                      B.该杠杆为费力杠杆</a:t>
            </a:r>
            <a:endParaRPr lang="zh-CN" altLang="en-US" dirty="0"/>
          </a:p>
        </p:txBody>
      </p:sp>
      <p:pic>
        <p:nvPicPr>
          <p:cNvPr id="3" name="图片 3" descr="textimage4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140" y="3218336"/>
            <a:ext cx="2212293" cy="1647840"/>
          </a:xfrm>
          <a:prstGeom prst="rect">
            <a:avLst/>
          </a:prstGeom>
        </p:spPr>
      </p:pic>
      <p:pic>
        <p:nvPicPr>
          <p:cNvPr id="4" name="图片 3" descr="PPT模板八年级-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70257" cy="490729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540000" y="5706285"/>
            <a:ext cx="8467200" cy="46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C.该杠杆的阻力大小为0.5 N                 D.动力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的大小为1.5 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9186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动力在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点斜向下拉(与水平方向成30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°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角),动力臂为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116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cm=4 cm,故A错误;阻力臂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 cm=6 cm&gt;4 cm,即阻力臂大于动力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臂,该杠杆为费力杠杆,故B正确;该杠杆的阻力大小为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0.5 N=2 N,故C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错误;根据杠杆的平衡条件,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,得动力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570" kern="0" spc="212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355" kern="0" spc="507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 N,故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9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43667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43667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15813" y="803781"/>
          <a:ext cx="18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6" imgW="4876800" imgH="14630400" progId="Equation.DSMT4">
                  <p:embed/>
                </p:oleObj>
              </mc:Choice>
              <mc:Fallback>
                <p:oleObj name="Equation" r:id="rId6" imgW="4876800" imgH="14630400" progId="Equation.DSMT4">
                  <p:embed/>
                  <p:pic>
                    <p:nvPicPr>
                      <p:cNvPr id="0" name="图片 1024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15813" y="803781"/>
                        <a:ext cx="1809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836661" y="2524347"/>
          <a:ext cx="654787" cy="758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8" imgW="19202400" imgH="22250400" progId="Equation.DSMT4">
                  <p:embed/>
                </p:oleObj>
              </mc:Choice>
              <mc:Fallback>
                <p:oleObj name="Equation" r:id="rId8" imgW="19202400" imgH="22250400" progId="Equation.DSMT4">
                  <p:embed/>
                  <p:pic>
                    <p:nvPicPr>
                      <p:cNvPr id="0" name="图片 10243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36661" y="2524347"/>
                        <a:ext cx="654787" cy="7581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04710" y="2523901"/>
          <a:ext cx="94297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Equation" r:id="rId10" imgW="24993600" imgH="14630400" progId="Equation.DSMT4">
                  <p:embed/>
                </p:oleObj>
              </mc:Choice>
              <mc:Fallback>
                <p:oleObj name="Equation" r:id="rId10" imgW="24993600" imgH="14630400" progId="Equation.DSMT4">
                  <p:embed/>
                  <p:pic>
                    <p:nvPicPr>
                      <p:cNvPr id="0" name="图片 10244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04710" y="2523901"/>
                        <a:ext cx="94297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2.(2017福建中考,19,★☆☆)如图12-1-10所示,撬起瓶盖的起瓶器属于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杠杆(选填“省力”、“费力”或“等臂”),其支点是图中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05" kern="0" spc="566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51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图12-1-10</a:t>
            </a:r>
            <a:endParaRPr lang="zh-CN" altLang="en-US"/>
          </a:p>
        </p:txBody>
      </p:sp>
      <p:pic>
        <p:nvPicPr>
          <p:cNvPr id="3" name="图片 3" descr="textimage4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48" y="2293164"/>
            <a:ext cx="1497528" cy="166997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348963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省力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此起瓶器在使用过程中,以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点为支点,手作用在起瓶器上的力为动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点受到的力为阻力,由此可知,动力臂大于阻力臂,所以是省力杠杆。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3.(2017广东广州中考,16,★★☆)用力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把门推开,弹性绳会被拉长。如图1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2-1-11,门处于静止状态。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(1)画出弹性绳对门的拉力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为支点,画出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的力臂。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(3)根据杠杆的平衡条件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“&gt;”、“=”或“&lt;”)。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10" kern="0" spc="2813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4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567127"/>
            <a:ext cx="4071966" cy="27668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1604" y="6134913"/>
            <a:ext cx="114646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图12-1-11</a:t>
            </a:r>
            <a:endParaRPr lang="zh-CN" altLang="en-U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8864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(1)(2)如图所示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10" kern="0" spc="2813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12810" kern="0" spc="28137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&lt;</a:t>
            </a:r>
            <a:endParaRPr lang="zh-CN" altLang="en-US" dirty="0"/>
          </a:p>
        </p:txBody>
      </p:sp>
      <p:pic>
        <p:nvPicPr>
          <p:cNvPr id="3" name="图片 3" descr="textimage4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0005"/>
            <a:ext cx="3104096" cy="210919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540000" y="4706153"/>
            <a:ext cx="8467200" cy="876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(1)绳的拉力沿绳的方向。(2)从支点向力的作用线作垂线段。(3)杠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4.(2019湖北荆州中考,19,★☆☆)小华在做“探究杠杆平衡条件”实验的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装置如图12-1-12,杠杆上相邻刻度线间的距离相等。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580" kern="0" spc="4179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60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(1)杠杆在如图甲的位置静止时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(选填“是”或“不是”)处于杠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杆平衡状态的。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(2)为使杠杆在水平位置平衡,应将平衡螺母向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“右”)端调节。</a:t>
            </a:r>
            <a:endParaRPr lang="zh-CN" altLang="en-US"/>
          </a:p>
        </p:txBody>
      </p:sp>
      <p:pic>
        <p:nvPicPr>
          <p:cNvPr id="3" name="图片 3" descr="textimage4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83" y="1980881"/>
            <a:ext cx="5840457" cy="231913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(3)如图乙,杠杆在水平位置平衡后,在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点挂两个钩码,每个钩码重0.5 N,在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点竖直向下拉弹簧测力计,仍使杠杆水平位置平衡,此时弹簧测力计的示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数应为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N。当弹簧测力计改为斜拉时,再次使杠杆在水平位置平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衡,则弹簧测力计的示数将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(选填“变大”、“变小”或“不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(4)小华改变钩码的个数和位置进行了多次实验,其目的是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4092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右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变大　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使实验结论更具有普遍性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避免实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验结论的偶然性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(1)杠杆处于静止状态,则杠杆平衡,因此杠杆在如图甲的位置静止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时是处于杠杆平衡状态的。(2)杠杆左端下沉,则需要将平衡螺母向右调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节。(3)杠杆的平衡条件为:动力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7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590" kern="0" spc="72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 N。当弹簧测力计改为斜拉时,动力臂减小,动力变大,弹簧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测力计的示数变大。(4)本实验中进行多次测量的目的是:使实验结论更具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有普遍性,避免实验结论的偶然性。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44774" y="2598773"/>
          <a:ext cx="4476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4" imgW="11887200" imgH="16154400" progId="Equation.DSMT4">
                  <p:embed/>
                </p:oleObj>
              </mc:Choice>
              <mc:Fallback>
                <p:oleObj name="Equation" r:id="rId4" imgW="11887200" imgH="16154400" progId="Equation.DSMT4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4774" y="2598773"/>
                        <a:ext cx="4476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3277393"/>
          <a:ext cx="12477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6" imgW="32918400" imgH="14630400" progId="Equation.DSMT4">
                  <p:embed/>
                </p:oleObj>
              </mc:Choice>
              <mc:Fallback>
                <p:oleObj name="Equation" r:id="rId6" imgW="32918400" imgH="14630400" progId="Equation.DSMT4">
                  <p:embed/>
                  <p:pic>
                    <p:nvPicPr>
                      <p:cNvPr id="0" name="图片 1126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000" y="3277393"/>
                        <a:ext cx="12477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8579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杠杆的五要素包括支点、动力、阻力、动力臂、阻力臂。该杠杆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的工作过程为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: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点施加动力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图钉绕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最终拔起图钉。因此支点</a:t>
            </a:r>
            <a:r>
              <a:rPr lang="zh-CN" altLang="en-US" sz="2400" dirty="0" smtClean="0"/>
              <a:t/>
            </a:r>
            <a:br>
              <a:rPr lang="zh-CN" altLang="en-US" sz="2400" dirty="0" smtClean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en-US" altLang="zh-CN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故答案为</a:t>
            </a:r>
            <a:r>
              <a:rPr lang="en-US" altLang="zh-CN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4955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1.(2019四川达州中考,8,★★☆)如图所示,轻质杠杆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可绕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点转动,当物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浸没在水中时杠杆恰好水平静止,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两端的绳子均不可伸长且处于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张紧状态。已知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是体积为1 dm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、重为80 N的实心物体,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是边长为20 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cm、质量为20 kg的正方体,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=2∶1,圆柱形容器的底面积为400 cm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N/kg),则下列结果不正确的是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1735" kern="0" spc="24565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5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491707"/>
            <a:ext cx="3103306" cy="2167185"/>
          </a:xfrm>
          <a:prstGeom prst="rect">
            <a:avLst/>
          </a:prstGeom>
        </p:spPr>
      </p:pic>
      <p:pic>
        <p:nvPicPr>
          <p:cNvPr id="4" name="图片 3" descr="PPT模板-0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的密度为8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端受到绳的拉力为70 N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对地面的压强为1.5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浸没在水中前后,水对容器底的压强增大了2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</a:t>
            </a:r>
            <a:endParaRPr lang="zh-CN" alt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252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的质量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-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45" kern="0" spc="318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 kg,物体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的密度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-1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294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,故A正确;物体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排开水的体积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,受到的浮力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排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 N,杠杆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端受到的拉力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N-10 N=70 N,故B正确;右端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N/kg=200 N,由杠杆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73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59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=140 N,即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的拉力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=140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9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N,物体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对地面的压力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压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=200 N-140 N=60 N,压强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625" kern="0" spc="15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80" kern="0" spc="334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Pa, 故C正确;物体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浸没在水中前后,水的深度变化Δ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50" kern="0" spc="-176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5"/>
              </a:spcBef>
              <a:buNone/>
            </a:pPr>
            <a:r>
              <a:rPr lang="zh-CN" altLang="en-US" sz="2720" kern="0" spc="462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=2.5 cm=0.025 m,Δ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h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kg/m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0.025 m=2.5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Pa,故D错误。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99816" y="835072"/>
          <a:ext cx="3429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4" imgW="9144000" imgH="15849600" progId="Equation.DSMT4">
                  <p:embed/>
                </p:oleObj>
              </mc:Choice>
              <mc:Fallback>
                <p:oleObj name="Equation" r:id="rId4" imgW="9144000" imgH="15849600" progId="Equation.DSMT4">
                  <p:embed/>
                  <p:pic>
                    <p:nvPicPr>
                      <p:cNvPr id="0" name="图片 12288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99816" y="835072"/>
                        <a:ext cx="342900" cy="600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86865" y="835072"/>
          <a:ext cx="752474" cy="600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6" imgW="19812000" imgH="15849600" progId="Equation.DSMT4">
                  <p:embed/>
                </p:oleObj>
              </mc:Choice>
              <mc:Fallback>
                <p:oleObj name="Equation" r:id="rId6" imgW="19812000" imgH="15849600" progId="Equation.DSMT4">
                  <p:embed/>
                  <p:pic>
                    <p:nvPicPr>
                      <p:cNvPr id="0" name="图片 1229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6865" y="835072"/>
                        <a:ext cx="752474" cy="6000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300114" y="834403"/>
          <a:ext cx="352424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8" imgW="9448800" imgH="16154400" progId="Equation.DSMT4">
                  <p:embed/>
                </p:oleObj>
              </mc:Choice>
              <mc:Fallback>
                <p:oleObj name="Equation" r:id="rId8" imgW="9448800" imgH="16154400" progId="Equation.DSMT4">
                  <p:embed/>
                  <p:pic>
                    <p:nvPicPr>
                      <p:cNvPr id="0" name="图片 1229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00114" y="834403"/>
                        <a:ext cx="352424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796689" y="836337"/>
          <a:ext cx="695324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10" imgW="18288000" imgH="14630400" progId="Equation.DSMT4">
                  <p:embed/>
                </p:oleObj>
              </mc:Choice>
              <mc:Fallback>
                <p:oleObj name="Equation" r:id="rId10" imgW="18288000" imgH="14630400" progId="Equation.DSMT4">
                  <p:embed/>
                  <p:pic>
                    <p:nvPicPr>
                      <p:cNvPr id="0" name="图片 1229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96689" y="836337"/>
                        <a:ext cx="695324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95437" y="2911620"/>
          <a:ext cx="4476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12" imgW="11887200" imgH="16154400" progId="Equation.DSMT4">
                  <p:embed/>
                </p:oleObj>
              </mc:Choice>
              <mc:Fallback>
                <p:oleObj name="Equation" r:id="rId12" imgW="11887200" imgH="16154400" progId="Equation.DSMT4">
                  <p:embed/>
                  <p:pic>
                    <p:nvPicPr>
                      <p:cNvPr id="0" name="图片 12293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5437" y="2911620"/>
                        <a:ext cx="447675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87261" y="2911620"/>
          <a:ext cx="11048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14" imgW="29260800" imgH="16154400" progId="Equation.DSMT4">
                  <p:embed/>
                </p:oleObj>
              </mc:Choice>
              <mc:Fallback>
                <p:oleObj name="Equation" r:id="rId14" imgW="29260800" imgH="16154400" progId="Equation.DSMT4">
                  <p:embed/>
                  <p:pic>
                    <p:nvPicPr>
                      <p:cNvPr id="0" name="图片 12294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87261" y="2911620"/>
                        <a:ext cx="11048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029594" y="3557797"/>
          <a:ext cx="352424" cy="5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16" imgW="9448800" imgH="14935200" progId="Equation.DSMT4">
                  <p:embed/>
                </p:oleObj>
              </mc:Choice>
              <mc:Fallback>
                <p:oleObj name="Equation" r:id="rId16" imgW="9448800" imgH="14935200" progId="Equation.DSMT4">
                  <p:embed/>
                  <p:pic>
                    <p:nvPicPr>
                      <p:cNvPr id="0" name="图片 12295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29594" y="3557797"/>
                        <a:ext cx="352424" cy="5619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526168" y="3568066"/>
          <a:ext cx="7524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Equation" r:id="rId18" imgW="19812000" imgH="14630400" progId="Equation.DSMT4">
                  <p:embed/>
                </p:oleObj>
              </mc:Choice>
              <mc:Fallback>
                <p:oleObj name="Equation" r:id="rId18" imgW="19812000" imgH="14630400" progId="Equation.DSMT4">
                  <p:embed/>
                  <p:pic>
                    <p:nvPicPr>
                      <p:cNvPr id="0" name="图片 12296"/>
                      <p:cNvPicPr>
                        <a:picLocks noChangeAspect="1"/>
                      </p:cNvPicPr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26168" y="3568066"/>
                        <a:ext cx="7524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7286217" y="4229672"/>
          <a:ext cx="352424" cy="657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Equation" r:id="rId20" imgW="9448800" imgH="17373600" progId="Equation.DSMT4">
                  <p:embed/>
                </p:oleObj>
              </mc:Choice>
              <mc:Fallback>
                <p:oleObj name="Equation" r:id="rId20" imgW="9448800" imgH="17373600" progId="Equation.DSMT4">
                  <p:embed/>
                  <p:pic>
                    <p:nvPicPr>
                      <p:cNvPr id="0" name="图片 12297"/>
                      <p:cNvPicPr>
                        <a:picLocks noChangeAspect="1"/>
                      </p:cNvPicPr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86217" y="4229672"/>
                        <a:ext cx="352424" cy="6572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40000" y="4941785"/>
          <a:ext cx="9334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22" imgW="24688800" imgH="15544800" progId="Equation.DSMT4">
                  <p:embed/>
                </p:oleObj>
              </mc:Choice>
              <mc:Fallback>
                <p:oleObj name="Equation" r:id="rId22" imgW="24688800" imgH="15544800" progId="Equation.DSMT4">
                  <p:embed/>
                  <p:pic>
                    <p:nvPicPr>
                      <p:cNvPr id="0" name="图片 12298"/>
                      <p:cNvPicPr>
                        <a:picLocks noChangeAspect="1"/>
                      </p:cNvPicPr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0000" y="4941785"/>
                        <a:ext cx="933450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2.(2019湖南郴州中考,18,★★☆)材料相同的甲、乙两个物体分别挂在杠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两端,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为支点(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),如图所示,杠杆处于平衡状态。如果将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甲、乙物体(不溶于水)浸没于水中,杠杆将会</a:t>
            </a:r>
            <a:r>
              <a:rPr lang="zh-CN" altLang="en-US" sz="1575" kern="0" spc="43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155" kern="0" spc="206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44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端下沉　    B.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端下沉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C.仍保持平衡　    D.无法确定</a:t>
            </a:r>
            <a:endParaRPr lang="zh-CN" altLang="en-US"/>
          </a:p>
        </p:txBody>
      </p:sp>
      <p:pic>
        <p:nvPicPr>
          <p:cNvPr id="3" name="图片 3" descr="textimage51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277" y="2423485"/>
            <a:ext cx="2773153" cy="1804639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C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根据杠杆的平衡条件可知,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。如果将甲、乙物体浸没于水中,甲、乙受到的浮力分别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浮乙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,此时左边(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甲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ρ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gV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dirty="0"/>
              <a:t/>
            </a:r>
            <a:br>
              <a:rPr dirty="0"/>
            </a:b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乙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,此时左右两边拉力与其力臂的乘积相同,杠杆仍然会保持平衡。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3.(2017黑龙江哈尔滨中考,42,★★☆)如图所示,杠杆水平放置且自重忽略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不计,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是支点,左侧挂一重物,动力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大小为3 N,整个装置处于静止状态,则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物体的重力为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N。此时杠杆属于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杠杆(选填“省力”或“费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力”)。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105" kern="0" spc="2264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5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991641"/>
            <a:ext cx="352425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5015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6　省力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,由杠杆的平衡条件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17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25" kern="0" spc="3698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=6 N,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所以此时杠杆属于省力杠杆。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33152" y="1703823"/>
          <a:ext cx="571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Equation" r:id="rId4" imgW="15240000" imgH="16154400" progId="Equation.DSMT4">
                  <p:embed/>
                </p:oleObj>
              </mc:Choice>
              <mc:Fallback>
                <p:oleObj name="Equation" r:id="rId4" imgW="15240000" imgH="16154400" progId="Equation.DSMT4">
                  <p:embed/>
                  <p:pic>
                    <p:nvPicPr>
                      <p:cNvPr id="0" name="图片 1331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3152" y="1703823"/>
                        <a:ext cx="571500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48802" y="1705757"/>
          <a:ext cx="7905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Equation" r:id="rId6" imgW="21031200" imgH="14630400" progId="Equation.DSMT4">
                  <p:embed/>
                </p:oleObj>
              </mc:Choice>
              <mc:Fallback>
                <p:oleObj name="Equation" r:id="rId6" imgW="21031200" imgH="14630400" progId="Equation.DSMT4">
                  <p:embed/>
                  <p:pic>
                    <p:nvPicPr>
                      <p:cNvPr id="0" name="图片 1331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8802" y="1705757"/>
                        <a:ext cx="790575" cy="552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4.(2017浙江杭州中考,26,★★☆)小金将长为0.6米、质量可忽略不计的木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棒搁在肩上,棒的后端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挂一个40牛的物体,肩上支点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离后端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0.2米,他用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手压住前端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使木棒保持水平平衡,如图所示。小金的质量为50千克,则此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时手压木棒的力大小为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牛,肩对木棒的支持力大小为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牛,人对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地面的压力大小为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牛(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=10牛/千克)。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130" kern="0" spc="141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5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3190859"/>
            <a:ext cx="1085850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20　60　540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由题根据杠杆的平衡条件有: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OA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即: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(0.6 m-0.2 m)=40 N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0.2 m,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N,即手对木棒的压力大小为20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肩对木棒的支持力大小为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'=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i="1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=20 N+40 N=60 N;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人对地面的压力大小为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″=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地支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N/kg+40 N=5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40 N。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5.(2018湖北武汉中考,24,★★☆)图是探究杠杆平衡条件的几个实验情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960" kern="0" spc="4819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7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(1)挂钩码前,杠杆在如图甲所示的位置静止,此时杠杆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(选填“达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到”或“没有达到”)平衡状态,接下来应向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“右”)调节杠杆两端的螺母,使杠杆保持水平并静止。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(2)如图乙所示,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点挂有2个质量均为50 g的钩码,为了让杠杆在水平位置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平衡,应在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个质量均为50 g的钩码。</a:t>
            </a:r>
            <a:endParaRPr lang="zh-CN" altLang="en-US"/>
          </a:p>
        </p:txBody>
      </p:sp>
      <p:pic>
        <p:nvPicPr>
          <p:cNvPr id="3" name="图片 3" descr="textimage5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649" y="1947868"/>
            <a:ext cx="6041805" cy="20060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知识点二    杠杆的平衡条件</a:t>
            </a:r>
            <a:endParaRPr lang="zh-CN" altLang="en-US" sz="24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1.杠杆平衡是指杠杆在动力和阻力的作用下处于静止或匀速转动状态。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2.探究:杠杆的平衡条件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0000" y="2348699"/>
          <a:ext cx="7740000" cy="159840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提出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问题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杠杆平衡应满足什么条件呢</a:t>
                      </a:r>
                    </a:p>
                  </a:txBody>
                  <a:tcPr marL="45720" marR="45720"/>
                </a:tc>
              </a:tr>
              <a:tr h="7992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猜想与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假设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杠杆平衡时,动力、动力臂、阻力、阻力臂之间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存在一定的关系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(3)将杠杆的支点移到如图丙所示的位置,为了让杠杆在水平位置平衡,请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你在杠杆上画出最小动力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的示意图。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062947"/>
            <a:ext cx="8467200" cy="1854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(1)达到　右　(2)3　(3)如图所示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020" kern="0" spc="4179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4" name="图片 3" descr="textimage5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2920203"/>
            <a:ext cx="1295400" cy="1552574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32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(1)杠杆在如图甲所示的位置静止,此时杠杆达到平衡状态,只不过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不是在水平位置平衡。要让杠杆在水平位置平衡,应向右调节杠杆两端的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螺母。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(2)由图乙知,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N/kg=1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为三格的长度,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为两格的长度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根据杠杆的平衡条件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2657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=1.5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1个钩码的重力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=50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kg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 N/kg=0.5 N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590" kern="0" spc="-49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=3,即应在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点挂3个质量均为50 g的钩码,才能让杠杆在水平位置平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(3)动力要最小,动力的力臂必须最长。如答案图所示。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53937" y="3594933"/>
          <a:ext cx="666749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4" imgW="17678400" imgH="14630400" progId="Equation.DSMT4">
                  <p:embed/>
                </p:oleObj>
              </mc:Choice>
              <mc:Fallback>
                <p:oleObj name="Equation" r:id="rId4" imgW="17678400" imgH="14630400" progId="Equation.DSMT4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53937" y="3594933"/>
                        <a:ext cx="666749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11949" y="4654472"/>
          <a:ext cx="266700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6" imgW="7010400" imgH="14630400" progId="Equation.DSMT4">
                  <p:embed/>
                </p:oleObj>
              </mc:Choice>
              <mc:Fallback>
                <p:oleObj name="Equation" r:id="rId6" imgW="7010400" imgH="14630400" progId="Equation.DSMT4">
                  <p:embed/>
                  <p:pic>
                    <p:nvPicPr>
                      <p:cNvPr id="0" name="图片 1433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1949" y="4654472"/>
                        <a:ext cx="266700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6.(2019山东聊城中考,22,★★☆)下面是小聪利用刻度均匀的匀质杠杆进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行探究“杠杆平衡条件”的实验。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(1)实验前为方便测量力臂,应将杠杆调节到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位置平衡,将杠杆的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中点置于支架上,当杠杆静止时,发现杠杆左端下沉,这时应将平衡螺母向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(选填“左”或“右”)端调节。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(2)调节平衡后,在杠杆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点处挂6个钩码,如图甲所示,则在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点处应挂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个同样的钩码,杠杆仍然在水平位置平衡。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395" kern="0" spc="467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/>
          </a:p>
        </p:txBody>
      </p:sp>
      <p:pic>
        <p:nvPicPr>
          <p:cNvPr id="3" name="图片 3" descr="textimage5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156686"/>
            <a:ext cx="5960826" cy="2323314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(3)图乙是小聪利用弹簧测力计做的某次实验情景,已知杠杆每格长5 cm,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钩码每个重0.5 N,请将弹簧测力计的示数填入下表。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40000" y="2593584"/>
            <a:ext cx="8467200" cy="3886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上述实验数据不符合杠杆平衡条件,出现问题的原因是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b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720000" y="1650384"/>
          <a:ext cx="7740000" cy="943200"/>
        </p:xfrm>
        <a:graphic>
          <a:graphicData uri="http://schemas.openxmlformats.org/drawingml/2006/table">
            <a:tbl>
              <a:tblPr/>
              <a:tblGrid>
                <a:gridCol w="1548000"/>
                <a:gridCol w="1548000"/>
                <a:gridCol w="1548000"/>
                <a:gridCol w="1548000"/>
                <a:gridCol w="1548000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实验序号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动力臂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阻力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阻力臂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3.0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0.10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3564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(1)水平　右　(2)4　(3)3.8　弹簧测力计没有竖直向下拉</a:t>
            </a:r>
            <a:endParaRPr lang="zh-CN" altLang="en-US" sz="24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(1)实验前为方便测量力臂,应将杠杆调节到水平位置平衡;杠杆左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端下沉,应将平衡螺母向右移动。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(2)杠杆的平衡条件为:动力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动力臂=阻力</a:t>
            </a:r>
            <a:r>
              <a:rPr lang="zh-CN" altLang="en-US" sz="2010" kern="0" dirty="0" smtClean="0">
                <a:solidFill>
                  <a:srgbClr val="000000"/>
                </a:solidFill>
                <a:latin typeface="Arial Narrow" panose="020B0606020202030204" pitchFamily="65" charset="-122"/>
                <a:ea typeface="Arial Unicode MS" panose="020B0604020202020204" charset="-122"/>
              </a:rPr>
              <a:t>×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阻力臂,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0" kern="0" spc="111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5"/>
              </a:spcBef>
              <a:buNone/>
            </a:pPr>
            <a:r>
              <a:rPr lang="zh-CN" altLang="en-US" sz="2590" kern="0" spc="3632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=4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G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,即需要4个钩码。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(3)由图乙可知,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=3.8 N;弹簧测力计没有竖直向下拉,当弹簧测力计倾斜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拉杠杆时,动力臂变小,小于动力作用点到支点的距离。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33574" y="2150370"/>
          <a:ext cx="495299" cy="609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Equation" r:id="rId4" imgW="13106400" imgH="16154400" progId="Equation.DSMT4">
                  <p:embed/>
                </p:oleObj>
              </mc:Choice>
              <mc:Fallback>
                <p:oleObj name="Equation" r:id="rId4" imgW="13106400" imgH="16154400" progId="Equation.DSMT4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33574" y="2150370"/>
                        <a:ext cx="495299" cy="60959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796382"/>
          <a:ext cx="790575" cy="5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Equation" r:id="rId6" imgW="21031200" imgH="14630400" progId="Equation.DSMT4">
                  <p:embed/>
                </p:oleObj>
              </mc:Choice>
              <mc:Fallback>
                <p:oleObj name="Equation" r:id="rId6" imgW="21031200" imgH="14630400" progId="Equation.DSMT4">
                  <p:embed/>
                  <p:pic>
                    <p:nvPicPr>
                      <p:cNvPr id="0" name="图片 1536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0000" y="2796382"/>
                        <a:ext cx="790575" cy="5524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34187"/>
            <a:ext cx="8467200" cy="6244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(2017北京中考)实验台上有满足实验要求的器材:弹簧测力计1个,所受重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力为1 N的钩码2个,带支架的杠杆1个。杠杆上相邻刻度间距离均为0.05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m,刻度线上下靠近杠杆边缘处均有圆形小孔,可用来挂钩码或弹簧测力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计,如图12-1-13所示。请利用上述实验器材,设计一个实验,证明:“杠杆在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水平位置平衡时,如果动力臂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保持不变,则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”,式中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表示动力,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k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是常量,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表示阻力,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表示阻力臂。请写出实验步骤,画出实验数据记录表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格。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155" kern="0" spc="13194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en-US" altLang="zh-CN" sz="9155" kern="0" spc="13194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图12-1-13</a:t>
            </a:r>
            <a:endParaRPr lang="zh-CN" altLang="en-US" dirty="0"/>
          </a:p>
        </p:txBody>
      </p:sp>
      <p:pic>
        <p:nvPicPr>
          <p:cNvPr id="3" name="图片 3" descr="textimage57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013025"/>
            <a:ext cx="2388926" cy="2076281"/>
          </a:xfrm>
          <a:prstGeom prst="rect">
            <a:avLst/>
          </a:prstGeom>
        </p:spPr>
      </p:pic>
      <p:pic>
        <p:nvPicPr>
          <p:cNvPr id="4" name="图片 3" descr="PPT模板八年级-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705625"/>
            <a:ext cx="4236729" cy="493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109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示例: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实验步骤: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①将带支架的杠杆放在水平桌面上,调节平衡螺母使杠杆在水平位置平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②将重为1 N的钩码(阻力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)挂在支点右侧0.05 m处(阻力臂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),将弹簧测力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计的挂钩钩在支点右侧的0.1 m处。竖直向上拉弹簧测力计,使杠杆在水平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位置平衡,读出弹簧测力计的示数(动力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)。将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的数据记在表格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③弹簧测力计的挂钩位置保持不变,将重力为1 N的钩码依次挂在支点右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侧0.1 m、0.15 m、0.2 m、0.25 m处,仿照步骤②再做4次实验,将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、</a:t>
            </a:r>
            <a:r>
              <a:rPr dirty="0"/>
              <a:t/>
            </a:r>
            <a:br>
              <a:rPr dirty="0"/>
            </a:b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的相应数据记在表格中。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④弹簧测力计的挂钩位置保持不变,将两个重为1 N的钩码挂在支点右侧0.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05 m处,竖直向上拉弹簧测力计,使杠杆在水平位置平衡。将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、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b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的数据记在表格中。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⑤根据实验数据计算出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与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的乘积,并记录在表格中。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实验数据记录表</a:t>
            </a:r>
            <a:endParaRPr lang="zh-CN" altLang="en-US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720000" y="3045960"/>
          <a:ext cx="7739998" cy="1886400"/>
        </p:xfrm>
        <a:graphic>
          <a:graphicData uri="http://schemas.openxmlformats.org/drawingml/2006/table">
            <a:tbl>
              <a:tblPr/>
              <a:tblGrid>
                <a:gridCol w="1105714"/>
                <a:gridCol w="1105714"/>
                <a:gridCol w="1105714"/>
                <a:gridCol w="1105714"/>
                <a:gridCol w="1105714"/>
                <a:gridCol w="1105714"/>
                <a:gridCol w="1105714"/>
              </a:tblGrid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/N·m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160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i="1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F</a:t>
                      </a:r>
                      <a:r>
                        <a:rPr lang="zh-CN" altLang="en-US" sz="1065" kern="0" baseline="-1500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/N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415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2269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本题主要考查实验器材选择、科学探究方案设计制订的科学探究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能力。要证明的问题的自变量是阻力和阻力臂的乘积,要改变自变量就要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改变钩码的个数或钩码的位置,因变量是动力,用弹簧测力计测量,控制不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变的量是动力臂,弹簧测力计的挂钩位置保持不变且始终沿同一方向拉弹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簧测力计,就控制住了动力臂。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20000"/>
            <a:ext cx="8467200" cy="576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01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1.(2016黑龙江绥化中考)仔细阅读材料,根据材料提供的信息回答问题: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我们已经学过杠杆的力臂和杠杆的平衡条件,如果把这些知识稍加拓宽和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延伸,就可尝试用新的方法来解决一些实际问题。有固定转动轴的物体在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力的作用下处于静止或匀速转动的状态称为力矩平衡状态。物理学中把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力和力臂的乘积叫做力对转动轴的力矩。力矩用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表示,即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,式中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L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力臂,力臂是转动轴到力的作用线的距离。在国际单位制中,力矩的单位是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牛顿·米,符号为N·m。引入力矩概念后,杠杆的平衡条件可叙述为: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使杠杆沿顺时针转动的力矩与使杠杆沿逆时针转动的力矩相等。用公式</a:t>
            </a:r>
            <a:r>
              <a:rPr dirty="0"/>
              <a:t/>
            </a:r>
            <a:br>
              <a:rPr dirty="0"/>
            </a:b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表示为: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顺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逆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(1)力矩的表达式为: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M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,力矩的国际单位为</a:t>
            </a:r>
            <a:r>
              <a:rPr lang="zh-CN" altLang="en-US" sz="201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(2)用垂直于门的力推门,推力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=80 N,手到门轴的距离为0.3 m,则</a:t>
            </a:r>
            <a:r>
              <a:rPr lang="zh-CN" altLang="en-US" sz="2010" i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对门轴</a:t>
            </a:r>
            <a:endParaRPr lang="zh-CN" altLang="en-US" dirty="0"/>
          </a:p>
        </p:txBody>
      </p:sp>
      <p:pic>
        <p:nvPicPr>
          <p:cNvPr id="3" name="图片 2" descr="PPT模板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848501"/>
            <a:ext cx="1941580" cy="381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八年级PPT模板</Template>
  <TotalTime>0</TotalTime>
  <Words>1618</Words>
  <Application>Microsoft Office PowerPoint</Application>
  <PresentationFormat>自定义</PresentationFormat>
  <Paragraphs>452</Paragraphs>
  <Slides>106</Slides>
  <Notes>104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106</vt:i4>
      </vt:variant>
    </vt:vector>
  </HeadingPairs>
  <TitlesOfParts>
    <vt:vector size="109" baseType="lpstr">
      <vt:lpstr>主题2</vt:lpstr>
      <vt:lpstr>1_主题2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creator/>
  <cp:lastModifiedBy>User</cp:lastModifiedBy>
  <cp:revision>171</cp:revision>
  <dcterms:created xsi:type="dcterms:W3CDTF">2019-10-09T09:12:00Z</dcterms:created>
  <dcterms:modified xsi:type="dcterms:W3CDTF">2020-04-10T13:12:13Z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